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69" r:id="rId2"/>
    <p:sldId id="460" r:id="rId3"/>
    <p:sldId id="454" r:id="rId4"/>
    <p:sldId id="456" r:id="rId5"/>
    <p:sldId id="483" r:id="rId6"/>
    <p:sldId id="484" r:id="rId7"/>
    <p:sldId id="459" r:id="rId8"/>
    <p:sldId id="467" r:id="rId9"/>
    <p:sldId id="461" r:id="rId10"/>
    <p:sldId id="482" r:id="rId11"/>
    <p:sldId id="463" r:id="rId12"/>
    <p:sldId id="465" r:id="rId13"/>
    <p:sldId id="464" r:id="rId14"/>
    <p:sldId id="455" r:id="rId15"/>
    <p:sldId id="471" r:id="rId16"/>
    <p:sldId id="472" r:id="rId17"/>
    <p:sldId id="481" r:id="rId18"/>
    <p:sldId id="485" r:id="rId19"/>
    <p:sldId id="474" r:id="rId20"/>
    <p:sldId id="475" r:id="rId21"/>
    <p:sldId id="476" r:id="rId22"/>
    <p:sldId id="453" r:id="rId23"/>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913"/>
    <a:srgbClr val="283F11"/>
    <a:srgbClr val="41671B"/>
    <a:srgbClr val="FFFFFF"/>
    <a:srgbClr val="260000"/>
    <a:srgbClr val="C00000"/>
    <a:srgbClr val="920000"/>
    <a:srgbClr val="6C0000"/>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78" autoAdjust="0"/>
    <p:restoredTop sz="95163" autoAdjust="0"/>
  </p:normalViewPr>
  <p:slideViewPr>
    <p:cSldViewPr>
      <p:cViewPr varScale="1">
        <p:scale>
          <a:sx n="112" d="100"/>
          <a:sy n="112" d="100"/>
        </p:scale>
        <p:origin x="82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091" y="72"/>
      </p:cViewPr>
      <p:guideLst>
        <p:guide orient="horz" pos="2924"/>
        <p:guide pos="22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150" tIns="46075" rIns="92150" bIns="46075"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2150" tIns="46075" rIns="92150" bIns="46075" numCol="1" anchor="t" anchorCtr="0" compatLnSpc="1">
            <a:prstTxWarp prst="textNoShape">
              <a:avLst/>
            </a:prstTxWarp>
          </a:bodyPr>
          <a:lstStyle>
            <a:lvl1pPr algn="r" eaLnBrk="1" hangingPunct="1">
              <a:defRPr sz="1200">
                <a:ea typeface="MS PGothic" pitchFamily="34" charset="-128"/>
                <a:cs typeface="+mn-cs"/>
              </a:defRPr>
            </a:lvl1pPr>
          </a:lstStyle>
          <a:p>
            <a:pPr>
              <a:defRPr/>
            </a:pPr>
            <a:fld id="{759C0AB8-6AF5-4870-BC04-B42700D0E1AB}" type="datetimeFigureOut">
              <a:rPr lang="en-US"/>
              <a:pPr>
                <a:defRPr/>
              </a:pPr>
              <a:t>8/10/2018</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2150" tIns="46075" rIns="92150" bIns="46075"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2150" tIns="46075" rIns="92150" bIns="46075"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D240EF33-0335-4A54-9210-A5F9B75C26B1}" type="slidenum">
              <a:rPr lang="en-US" altLang="en-US"/>
              <a:pPr>
                <a:defRPr/>
              </a:pPr>
              <a:t>‹#›</a:t>
            </a:fld>
            <a:endParaRPr lang="en-US" altLang="en-US"/>
          </a:p>
        </p:txBody>
      </p:sp>
    </p:spTree>
    <p:extLst>
      <p:ext uri="{BB962C8B-B14F-4D97-AF65-F5344CB8AC3E}">
        <p14:creationId xmlns:p14="http://schemas.microsoft.com/office/powerpoint/2010/main" val="180193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150" tIns="46075" rIns="92150" bIns="46075"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150" tIns="46075" rIns="92150" bIns="46075" numCol="1" anchor="t" anchorCtr="0" compatLnSpc="1">
            <a:prstTxWarp prst="textNoShape">
              <a:avLst/>
            </a:prstTxWarp>
          </a:bodyPr>
          <a:lstStyle>
            <a:lvl1pPr algn="r" eaLnBrk="1" hangingPunct="1">
              <a:defRPr sz="1200">
                <a:ea typeface="MS PGothic" pitchFamily="34" charset="-128"/>
                <a:cs typeface="+mn-cs"/>
              </a:defRPr>
            </a:lvl1pPr>
          </a:lstStyle>
          <a:p>
            <a:pPr>
              <a:defRPr/>
            </a:pPr>
            <a:fld id="{02E62F28-D9A0-4BED-9E73-A1DE8B4AF2F5}" type="datetimeFigureOut">
              <a:rPr lang="en-US"/>
              <a:pPr>
                <a:defRPr/>
              </a:pPr>
              <a:t>8/10/2018</a:t>
            </a:fld>
            <a:endParaRPr lang="en-US"/>
          </a:p>
        </p:txBody>
      </p:sp>
      <p:sp>
        <p:nvSpPr>
          <p:cNvPr id="4" name="Slide Image Placeholder 3"/>
          <p:cNvSpPr>
            <a:spLocks noGrp="1" noRot="1" noChangeAspect="1"/>
          </p:cNvSpPr>
          <p:nvPr>
            <p:ph type="sldImg" idx="2"/>
          </p:nvPr>
        </p:nvSpPr>
        <p:spPr>
          <a:xfrm>
            <a:off x="1173163" y="696913"/>
            <a:ext cx="4640262" cy="3481387"/>
          </a:xfrm>
          <a:prstGeom prst="rect">
            <a:avLst/>
          </a:prstGeom>
          <a:noFill/>
          <a:ln w="12700">
            <a:solidFill>
              <a:prstClr val="black"/>
            </a:solidFill>
          </a:ln>
        </p:spPr>
        <p:txBody>
          <a:bodyPr vert="horz" lIns="92150" tIns="46075" rIns="92150" bIns="46075" rtlCol="0" anchor="ctr"/>
          <a:lstStyle/>
          <a:p>
            <a:pPr lvl="0"/>
            <a:endParaRPr lang="en-US" noProof="0"/>
          </a:p>
        </p:txBody>
      </p:sp>
      <p:sp>
        <p:nvSpPr>
          <p:cNvPr id="5" name="Notes Placeholder 4"/>
          <p:cNvSpPr>
            <a:spLocks noGrp="1"/>
          </p:cNvSpPr>
          <p:nvPr>
            <p:ph type="body" sz="quarter" idx="3"/>
          </p:nvPr>
        </p:nvSpPr>
        <p:spPr>
          <a:xfrm>
            <a:off x="698500" y="4410075"/>
            <a:ext cx="5589588" cy="4176713"/>
          </a:xfrm>
          <a:prstGeom prst="rect">
            <a:avLst/>
          </a:prstGeom>
        </p:spPr>
        <p:txBody>
          <a:bodyPr vert="horz" lIns="92150" tIns="46075" rIns="92150" bIns="46075" rtlCol="0"/>
          <a:lstStyle/>
          <a:p>
            <a:pPr lvl="0"/>
            <a:endParaRPr lang="en-US" noProof="0" dirty="0"/>
          </a:p>
        </p:txBody>
      </p:sp>
      <p:sp>
        <p:nvSpPr>
          <p:cNvPr id="6" name="Footer Placeholder 5"/>
          <p:cNvSpPr>
            <a:spLocks noGrp="1"/>
          </p:cNvSpPr>
          <p:nvPr>
            <p:ph type="ftr" sz="quarter" idx="4"/>
          </p:nvPr>
        </p:nvSpPr>
        <p:spPr>
          <a:xfrm>
            <a:off x="0" y="8818563"/>
            <a:ext cx="3027363" cy="463550"/>
          </a:xfrm>
          <a:prstGeom prst="rect">
            <a:avLst/>
          </a:prstGeom>
        </p:spPr>
        <p:txBody>
          <a:bodyPr vert="horz" lIns="92150" tIns="46075" rIns="92150" bIns="46075"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150" tIns="46075" rIns="92150" bIns="46075"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0C6553C1-4B0A-44D3-B8D6-A33BAE009511}" type="slidenum">
              <a:rPr lang="en-US" altLang="en-US"/>
              <a:pPr>
                <a:defRPr/>
              </a:pPr>
              <a:t>‹#›</a:t>
            </a:fld>
            <a:endParaRPr lang="en-US" altLang="en-US"/>
          </a:p>
        </p:txBody>
      </p:sp>
    </p:spTree>
    <p:extLst>
      <p:ext uri="{BB962C8B-B14F-4D97-AF65-F5344CB8AC3E}">
        <p14:creationId xmlns:p14="http://schemas.microsoft.com/office/powerpoint/2010/main" val="985860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742950" indent="-28575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66F7C53-0760-4CB1-A35B-9F9F4C6CECE8}"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163694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53C1-4B0A-44D3-B8D6-A33BAE009511}" type="slidenum">
              <a:rPr lang="en-US" altLang="en-US" smtClean="0"/>
              <a:pPr>
                <a:defRPr/>
              </a:pPr>
              <a:t>15</a:t>
            </a:fld>
            <a:endParaRPr lang="en-US" altLang="en-US"/>
          </a:p>
        </p:txBody>
      </p:sp>
    </p:spTree>
    <p:extLst>
      <p:ext uri="{BB962C8B-B14F-4D97-AF65-F5344CB8AC3E}">
        <p14:creationId xmlns:p14="http://schemas.microsoft.com/office/powerpoint/2010/main" val="154612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6553C1-4B0A-44D3-B8D6-A33BAE009511}" type="slidenum">
              <a:rPr lang="en-US" altLang="en-US" smtClean="0"/>
              <a:pPr>
                <a:defRPr/>
              </a:pPr>
              <a:t>20</a:t>
            </a:fld>
            <a:endParaRPr lang="en-US" altLang="en-US"/>
          </a:p>
        </p:txBody>
      </p:sp>
    </p:spTree>
    <p:extLst>
      <p:ext uri="{BB962C8B-B14F-4D97-AF65-F5344CB8AC3E}">
        <p14:creationId xmlns:p14="http://schemas.microsoft.com/office/powerpoint/2010/main" val="696277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The Great Seal of California"/>
          <p:cNvPicPr>
            <a:picLocks noChangeAspect="1" noChangeArrowheads="1"/>
          </p:cNvPicPr>
          <p:nvPr userDrawn="1"/>
        </p:nvPicPr>
        <p:blipFill>
          <a:blip r:embed="rId2">
            <a:lum bright="70000" contrast="-82000"/>
            <a:extLst>
              <a:ext uri="{28A0092B-C50C-407E-A947-70E740481C1C}">
                <a14:useLocalDpi xmlns:a14="http://schemas.microsoft.com/office/drawing/2010/main" val="0"/>
              </a:ext>
            </a:extLst>
          </a:blip>
          <a:srcRect l="7935" t="27673" r="192" b="8382"/>
          <a:stretch>
            <a:fillRect/>
          </a:stretch>
        </p:blipFill>
        <p:spPr bwMode="auto">
          <a:xfrm>
            <a:off x="-15875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609600" y="0"/>
            <a:ext cx="0" cy="6858000"/>
          </a:xfrm>
          <a:prstGeom prst="line">
            <a:avLst/>
          </a:prstGeom>
          <a:noFill/>
          <a:ln w="76200">
            <a:solidFill>
              <a:srgbClr val="000099"/>
            </a:solidFill>
            <a:round/>
            <a:headEnd/>
            <a:tailEnd/>
          </a:ln>
          <a:effectLst>
            <a:outerShdw blurRad="50800" dist="38100" dir="8100000" algn="tr" rotWithShape="0">
              <a:srgbClr val="808080">
                <a:alpha val="39999"/>
              </a:srgbClr>
            </a:outerShdw>
          </a:effectLst>
          <a:extLst/>
        </p:spPr>
      </p:cxnSp>
      <p:pic>
        <p:nvPicPr>
          <p:cNvPr id="6" name="Picture 10" descr="Color-ppt3" title="California Department of Education Logo"/>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6032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1258888" y="469900"/>
            <a:ext cx="4608512" cy="614363"/>
          </a:xfrm>
          <a:prstGeom prst="rect">
            <a:avLst/>
          </a:prstGeom>
          <a:noFill/>
          <a:ln>
            <a:noFill/>
          </a:ln>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dirty="0" smtClean="0">
                <a:solidFill>
                  <a:srgbClr val="000099"/>
                </a:solidFill>
              </a:rPr>
              <a:t>TOM TORLAKSON</a:t>
            </a:r>
          </a:p>
          <a:p>
            <a:pPr eaLnBrk="1" hangingPunct="1">
              <a:defRPr/>
            </a:pPr>
            <a:r>
              <a:rPr lang="en-US" sz="1600" dirty="0" smtClean="0">
                <a:solidFill>
                  <a:srgbClr val="000099"/>
                </a:solidFill>
              </a:rPr>
              <a:t>State Superintendent of Public Instruction</a:t>
            </a:r>
          </a:p>
        </p:txBody>
      </p:sp>
      <p:sp>
        <p:nvSpPr>
          <p:cNvPr id="2" name="Title 1"/>
          <p:cNvSpPr>
            <a:spLocks noGrp="1"/>
          </p:cNvSpPr>
          <p:nvPr>
            <p:ph type="ctrTitle"/>
          </p:nvPr>
        </p:nvSpPr>
        <p:spPr>
          <a:xfrm>
            <a:off x="990600" y="2130425"/>
            <a:ext cx="7772400" cy="1470025"/>
          </a:xfrm>
        </p:spPr>
        <p:txBody>
          <a:bodyPr/>
          <a:lstStyle>
            <a:lvl1pPr algn="l">
              <a:defRPr b="1">
                <a:solidFill>
                  <a:srgbClr val="00009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86200"/>
            <a:ext cx="6400800" cy="1752600"/>
          </a:xfrm>
        </p:spPr>
        <p:txBody>
          <a:bodyPr/>
          <a:lstStyle>
            <a:lvl1pPr marL="0" indent="0" algn="l">
              <a:buNone/>
              <a:defRPr>
                <a:solidFill>
                  <a:srgbClr val="CC99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Slide Number Placeholder 5"/>
          <p:cNvSpPr>
            <a:spLocks noGrp="1"/>
          </p:cNvSpPr>
          <p:nvPr>
            <p:ph type="sldNum" sz="quarter" idx="10"/>
          </p:nvPr>
        </p:nvSpPr>
        <p:spPr/>
        <p:txBody>
          <a:bodyPr/>
          <a:lstStyle>
            <a:lvl1pPr>
              <a:defRPr/>
            </a:lvl1pPr>
          </a:lstStyle>
          <a:p>
            <a:pPr>
              <a:defRPr/>
            </a:pPr>
            <a:fld id="{8ABD86C4-078C-46F7-AF11-FA9BDF2C7D15}" type="slidenum">
              <a:rPr lang="en-US" altLang="en-US"/>
              <a:pPr>
                <a:defRPr/>
              </a:pPr>
              <a:t>‹#›</a:t>
            </a:fld>
            <a:endParaRPr lang="en-US" altLang="en-US"/>
          </a:p>
        </p:txBody>
      </p:sp>
    </p:spTree>
    <p:extLst>
      <p:ext uri="{BB962C8B-B14F-4D97-AF65-F5344CB8AC3E}">
        <p14:creationId xmlns:p14="http://schemas.microsoft.com/office/powerpoint/2010/main" val="2875448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itchFamily="34" charset="-128"/>
                <a:cs typeface="+mn-cs"/>
              </a:defRPr>
            </a:lvl1pPr>
          </a:lstStyle>
          <a:p>
            <a:pPr>
              <a:defRPr/>
            </a:pPr>
            <a:fld id="{81E08CC6-D29B-408B-A6FE-8D2B68C18249}" type="datetimeFigureOut">
              <a:rPr lang="en-US"/>
              <a:pPr>
                <a:defRPr/>
              </a:pPr>
              <a:t>8/10/2018</a:t>
            </a:fld>
            <a:endParaRPr lang="en-US"/>
          </a:p>
        </p:txBody>
      </p:sp>
      <p:sp>
        <p:nvSpPr>
          <p:cNvPr id="5" name="Footer Placeholder 4"/>
          <p:cNvSpPr>
            <a:spLocks noGrp="1"/>
          </p:cNvSpPr>
          <p:nvPr>
            <p:ph type="ftr" sz="quarter" idx="11"/>
          </p:nvPr>
        </p:nvSpPr>
        <p:spPr>
          <a:xfrm>
            <a:off x="1143000" y="6313488"/>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C45D54-D8C0-4BC0-8D5C-D9BD449745FB}" type="slidenum">
              <a:rPr lang="en-US" altLang="en-US"/>
              <a:pPr>
                <a:defRPr/>
              </a:pPr>
              <a:t>‹#›</a:t>
            </a:fld>
            <a:endParaRPr lang="en-US" altLang="en-US"/>
          </a:p>
        </p:txBody>
      </p:sp>
    </p:spTree>
    <p:extLst>
      <p:ext uri="{BB962C8B-B14F-4D97-AF65-F5344CB8AC3E}">
        <p14:creationId xmlns:p14="http://schemas.microsoft.com/office/powerpoint/2010/main" val="385604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itchFamily="34" charset="-128"/>
                <a:cs typeface="+mn-cs"/>
              </a:defRPr>
            </a:lvl1pPr>
          </a:lstStyle>
          <a:p>
            <a:pPr>
              <a:defRPr/>
            </a:pPr>
            <a:fld id="{C82D698F-3B5F-41D7-8E80-EB292A4DAA3E}" type="datetimeFigureOut">
              <a:rPr lang="en-US"/>
              <a:pPr>
                <a:defRPr/>
              </a:pPr>
              <a:t>8/10/2018</a:t>
            </a:fld>
            <a:endParaRPr lang="en-US"/>
          </a:p>
        </p:txBody>
      </p:sp>
      <p:sp>
        <p:nvSpPr>
          <p:cNvPr id="5" name="Footer Placeholder 4"/>
          <p:cNvSpPr>
            <a:spLocks noGrp="1"/>
          </p:cNvSpPr>
          <p:nvPr>
            <p:ph type="ftr" sz="quarter" idx="11"/>
          </p:nvPr>
        </p:nvSpPr>
        <p:spPr>
          <a:xfrm>
            <a:off x="1143000" y="6313488"/>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AB5D28-4350-428C-9A0D-70EE86880604}" type="slidenum">
              <a:rPr lang="en-US" altLang="en-US"/>
              <a:pPr>
                <a:defRPr/>
              </a:pPr>
              <a:t>‹#›</a:t>
            </a:fld>
            <a:endParaRPr lang="en-US" altLang="en-US"/>
          </a:p>
        </p:txBody>
      </p:sp>
    </p:spTree>
    <p:extLst>
      <p:ext uri="{BB962C8B-B14F-4D97-AF65-F5344CB8AC3E}">
        <p14:creationId xmlns:p14="http://schemas.microsoft.com/office/powerpoint/2010/main" val="37640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B8B6F5F6-5A00-4EEB-899B-905776E8705A}" type="slidenum">
              <a:rPr lang="en-US" altLang="en-US"/>
              <a:pPr>
                <a:defRPr/>
              </a:pPr>
              <a:t>‹#›</a:t>
            </a:fld>
            <a:endParaRPr lang="en-US" altLang="en-US"/>
          </a:p>
        </p:txBody>
      </p:sp>
    </p:spTree>
    <p:extLst>
      <p:ext uri="{BB962C8B-B14F-4D97-AF65-F5344CB8AC3E}">
        <p14:creationId xmlns:p14="http://schemas.microsoft.com/office/powerpoint/2010/main" val="41716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8547E9F4-6E92-4637-874C-06C286965CFC}" type="slidenum">
              <a:rPr lang="en-US" altLang="en-US"/>
              <a:pPr>
                <a:defRPr/>
              </a:pPr>
              <a:t>‹#›</a:t>
            </a:fld>
            <a:endParaRPr lang="en-US" altLang="en-US"/>
          </a:p>
        </p:txBody>
      </p:sp>
    </p:spTree>
    <p:extLst>
      <p:ext uri="{BB962C8B-B14F-4D97-AF65-F5344CB8AC3E}">
        <p14:creationId xmlns:p14="http://schemas.microsoft.com/office/powerpoint/2010/main" val="18098372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9144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itchFamily="34" charset="-128"/>
                <a:cs typeface="+mn-cs"/>
              </a:defRPr>
            </a:lvl1pPr>
          </a:lstStyle>
          <a:p>
            <a:pPr>
              <a:defRPr/>
            </a:pPr>
            <a:fld id="{96A6AC18-6AD7-49C8-B087-0D63CBB63B07}" type="datetimeFigureOut">
              <a:rPr lang="en-US"/>
              <a:pPr>
                <a:defRPr/>
              </a:pPr>
              <a:t>8/10/2018</a:t>
            </a:fld>
            <a:endParaRPr lang="en-US"/>
          </a:p>
        </p:txBody>
      </p:sp>
      <p:sp>
        <p:nvSpPr>
          <p:cNvPr id="5" name="Footer Placeholder 4"/>
          <p:cNvSpPr>
            <a:spLocks noGrp="1"/>
          </p:cNvSpPr>
          <p:nvPr>
            <p:ph type="ftr" sz="quarter" idx="11"/>
          </p:nvPr>
        </p:nvSpPr>
        <p:spPr>
          <a:xfrm>
            <a:off x="1371600" y="762000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DAD5D5-ABE8-42B3-99AD-6A548C5E84D2}" type="slidenum">
              <a:rPr lang="en-US" altLang="en-US"/>
              <a:pPr>
                <a:defRPr/>
              </a:pPr>
              <a:t>‹#›</a:t>
            </a:fld>
            <a:endParaRPr lang="en-US" altLang="en-US"/>
          </a:p>
        </p:txBody>
      </p:sp>
    </p:spTree>
    <p:extLst>
      <p:ext uri="{BB962C8B-B14F-4D97-AF65-F5344CB8AC3E}">
        <p14:creationId xmlns:p14="http://schemas.microsoft.com/office/powerpoint/2010/main" val="17739615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itchFamily="34" charset="-128"/>
                <a:cs typeface="+mn-cs"/>
              </a:defRPr>
            </a:lvl1pPr>
          </a:lstStyle>
          <a:p>
            <a:pPr>
              <a:defRPr/>
            </a:pPr>
            <a:fld id="{3A91953C-9A96-4162-9E40-B844E4B921DA}" type="datetimeFigureOut">
              <a:rPr lang="en-US"/>
              <a:pPr>
                <a:defRPr/>
              </a:pPr>
              <a:t>8/10/2018</a:t>
            </a:fld>
            <a:endParaRPr lang="en-US"/>
          </a:p>
        </p:txBody>
      </p:sp>
      <p:sp>
        <p:nvSpPr>
          <p:cNvPr id="6" name="Footer Placeholder 5"/>
          <p:cNvSpPr>
            <a:spLocks noGrp="1"/>
          </p:cNvSpPr>
          <p:nvPr>
            <p:ph type="ftr" sz="quarter" idx="11"/>
          </p:nvPr>
        </p:nvSpPr>
        <p:spPr>
          <a:xfrm>
            <a:off x="1143000" y="6313488"/>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AC783AE-FE27-4060-9F3B-118B46579410}" type="slidenum">
              <a:rPr lang="en-US" altLang="en-US"/>
              <a:pPr>
                <a:defRPr/>
              </a:pPr>
              <a:t>‹#›</a:t>
            </a:fld>
            <a:endParaRPr lang="en-US" altLang="en-US"/>
          </a:p>
        </p:txBody>
      </p:sp>
    </p:spTree>
    <p:extLst>
      <p:ext uri="{BB962C8B-B14F-4D97-AF65-F5344CB8AC3E}">
        <p14:creationId xmlns:p14="http://schemas.microsoft.com/office/powerpoint/2010/main" val="2839051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itchFamily="34" charset="-128"/>
                <a:cs typeface="+mn-cs"/>
              </a:defRPr>
            </a:lvl1pPr>
          </a:lstStyle>
          <a:p>
            <a:pPr>
              <a:defRPr/>
            </a:pPr>
            <a:fld id="{80DF2875-1E60-4322-A9BD-F7D917537CB6}" type="datetimeFigureOut">
              <a:rPr lang="en-US"/>
              <a:pPr>
                <a:defRPr/>
              </a:pPr>
              <a:t>8/10/2018</a:t>
            </a:fld>
            <a:endParaRPr lang="en-US"/>
          </a:p>
        </p:txBody>
      </p:sp>
      <p:sp>
        <p:nvSpPr>
          <p:cNvPr id="8" name="Footer Placeholder 7"/>
          <p:cNvSpPr>
            <a:spLocks noGrp="1"/>
          </p:cNvSpPr>
          <p:nvPr>
            <p:ph type="ftr" sz="quarter" idx="11"/>
          </p:nvPr>
        </p:nvSpPr>
        <p:spPr>
          <a:xfrm>
            <a:off x="1143000" y="6313488"/>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A0A168B-D171-4D9F-B12C-526E49669FC5}" type="slidenum">
              <a:rPr lang="en-US" altLang="en-US"/>
              <a:pPr>
                <a:defRPr/>
              </a:pPr>
              <a:t>‹#›</a:t>
            </a:fld>
            <a:endParaRPr lang="en-US" altLang="en-US"/>
          </a:p>
        </p:txBody>
      </p:sp>
    </p:spTree>
    <p:extLst>
      <p:ext uri="{BB962C8B-B14F-4D97-AF65-F5344CB8AC3E}">
        <p14:creationId xmlns:p14="http://schemas.microsoft.com/office/powerpoint/2010/main" val="10975575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144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itchFamily="34" charset="-128"/>
                <a:cs typeface="+mn-cs"/>
              </a:defRPr>
            </a:lvl1pPr>
          </a:lstStyle>
          <a:p>
            <a:pPr>
              <a:defRPr/>
            </a:pPr>
            <a:fld id="{2CFC0515-1A18-4C36-B850-1577F8C8EC7C}" type="datetimeFigureOut">
              <a:rPr lang="en-US"/>
              <a:pPr>
                <a:defRPr/>
              </a:pPr>
              <a:t>8/10/2018</a:t>
            </a:fld>
            <a:endParaRPr lang="en-US"/>
          </a:p>
        </p:txBody>
      </p:sp>
      <p:sp>
        <p:nvSpPr>
          <p:cNvPr id="4" name="Footer Placeholder 3"/>
          <p:cNvSpPr>
            <a:spLocks noGrp="1"/>
          </p:cNvSpPr>
          <p:nvPr>
            <p:ph type="ftr" sz="quarter" idx="11"/>
          </p:nvPr>
        </p:nvSpPr>
        <p:spPr>
          <a:xfrm>
            <a:off x="1143000" y="6313488"/>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EC4ACC4-121A-45D2-821E-10350D49C635}" type="slidenum">
              <a:rPr lang="en-US" altLang="en-US"/>
              <a:pPr>
                <a:defRPr/>
              </a:pPr>
              <a:t>‹#›</a:t>
            </a:fld>
            <a:endParaRPr lang="en-US" altLang="en-US"/>
          </a:p>
        </p:txBody>
      </p:sp>
    </p:spTree>
    <p:extLst>
      <p:ext uri="{BB962C8B-B14F-4D97-AF65-F5344CB8AC3E}">
        <p14:creationId xmlns:p14="http://schemas.microsoft.com/office/powerpoint/2010/main" val="23686263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itchFamily="34" charset="-128"/>
                <a:cs typeface="+mn-cs"/>
              </a:defRPr>
            </a:lvl1pPr>
          </a:lstStyle>
          <a:p>
            <a:pPr>
              <a:defRPr/>
            </a:pPr>
            <a:fld id="{D5CED184-489D-4A69-A5EB-A6739E153CB8}" type="datetimeFigureOut">
              <a:rPr lang="en-US"/>
              <a:pPr>
                <a:defRPr/>
              </a:pPr>
              <a:t>8/10/2018</a:t>
            </a:fld>
            <a:endParaRPr lang="en-US"/>
          </a:p>
        </p:txBody>
      </p:sp>
      <p:sp>
        <p:nvSpPr>
          <p:cNvPr id="3" name="Footer Placeholder 2"/>
          <p:cNvSpPr>
            <a:spLocks noGrp="1"/>
          </p:cNvSpPr>
          <p:nvPr>
            <p:ph type="ftr" sz="quarter" idx="11"/>
          </p:nvPr>
        </p:nvSpPr>
        <p:spPr>
          <a:xfrm>
            <a:off x="1143000" y="6313488"/>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EDF569F-9F5F-4651-9030-37ED1C6FBB9A}" type="slidenum">
              <a:rPr lang="en-US" altLang="en-US"/>
              <a:pPr>
                <a:defRPr/>
              </a:pPr>
              <a:t>‹#›</a:t>
            </a:fld>
            <a:endParaRPr lang="en-US" altLang="en-US"/>
          </a:p>
        </p:txBody>
      </p:sp>
    </p:spTree>
    <p:extLst>
      <p:ext uri="{BB962C8B-B14F-4D97-AF65-F5344CB8AC3E}">
        <p14:creationId xmlns:p14="http://schemas.microsoft.com/office/powerpoint/2010/main" val="369490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144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itchFamily="34" charset="-128"/>
                <a:cs typeface="+mn-cs"/>
              </a:defRPr>
            </a:lvl1pPr>
          </a:lstStyle>
          <a:p>
            <a:pPr>
              <a:defRPr/>
            </a:pPr>
            <a:fld id="{30DF7647-DDDC-474E-B57F-F3C27ACC1438}" type="datetimeFigureOut">
              <a:rPr lang="en-US"/>
              <a:pPr>
                <a:defRPr/>
              </a:pPr>
              <a:t>8/10/2018</a:t>
            </a:fld>
            <a:endParaRPr lang="en-US"/>
          </a:p>
        </p:txBody>
      </p:sp>
      <p:sp>
        <p:nvSpPr>
          <p:cNvPr id="6" name="Footer Placeholder 5"/>
          <p:cNvSpPr>
            <a:spLocks noGrp="1"/>
          </p:cNvSpPr>
          <p:nvPr>
            <p:ph type="ftr" sz="quarter" idx="11"/>
          </p:nvPr>
        </p:nvSpPr>
        <p:spPr>
          <a:xfrm>
            <a:off x="1143000" y="6313488"/>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4115139-84D6-4CEC-9C53-C7660711289C}" type="slidenum">
              <a:rPr lang="en-US" altLang="en-US"/>
              <a:pPr>
                <a:defRPr/>
              </a:pPr>
              <a:t>‹#›</a:t>
            </a:fld>
            <a:endParaRPr lang="en-US" altLang="en-US"/>
          </a:p>
        </p:txBody>
      </p:sp>
    </p:spTree>
    <p:extLst>
      <p:ext uri="{BB962C8B-B14F-4D97-AF65-F5344CB8AC3E}">
        <p14:creationId xmlns:p14="http://schemas.microsoft.com/office/powerpoint/2010/main" val="51500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144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itchFamily="34" charset="-128"/>
                <a:cs typeface="+mn-cs"/>
              </a:defRPr>
            </a:lvl1pPr>
          </a:lstStyle>
          <a:p>
            <a:pPr>
              <a:defRPr/>
            </a:pPr>
            <a:fld id="{E553B07F-08E5-44DC-885F-283CB4EC3850}" type="datetimeFigureOut">
              <a:rPr lang="en-US"/>
              <a:pPr>
                <a:defRPr/>
              </a:pPr>
              <a:t>8/10/2018</a:t>
            </a:fld>
            <a:endParaRPr lang="en-US"/>
          </a:p>
        </p:txBody>
      </p:sp>
      <p:sp>
        <p:nvSpPr>
          <p:cNvPr id="6" name="Footer Placeholder 5"/>
          <p:cNvSpPr>
            <a:spLocks noGrp="1"/>
          </p:cNvSpPr>
          <p:nvPr>
            <p:ph type="ftr" sz="quarter" idx="11"/>
          </p:nvPr>
        </p:nvSpPr>
        <p:spPr>
          <a:xfrm>
            <a:off x="1143000" y="6313488"/>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6D367A9-A402-4E5C-AB6F-66F231378FA9}" type="slidenum">
              <a:rPr lang="en-US" altLang="en-US"/>
              <a:pPr>
                <a:defRPr/>
              </a:pPr>
              <a:t>‹#›</a:t>
            </a:fld>
            <a:endParaRPr lang="en-US" altLang="en-US"/>
          </a:p>
        </p:txBody>
      </p:sp>
    </p:spTree>
    <p:extLst>
      <p:ext uri="{BB962C8B-B14F-4D97-AF65-F5344CB8AC3E}">
        <p14:creationId xmlns:p14="http://schemas.microsoft.com/office/powerpoint/2010/main" val="313428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The Great Seal of California"/>
          <p:cNvPicPr>
            <a:picLocks noChangeAspect="1" noChangeArrowheads="1"/>
          </p:cNvPicPr>
          <p:nvPr/>
        </p:nvPicPr>
        <p:blipFill>
          <a:blip r:embed="rId14">
            <a:lum bright="70000" contrast="-82000"/>
            <a:extLst>
              <a:ext uri="{28A0092B-C50C-407E-A947-70E740481C1C}">
                <a14:useLocalDpi xmlns:a14="http://schemas.microsoft.com/office/drawing/2010/main" val="0"/>
              </a:ext>
            </a:extLst>
          </a:blip>
          <a:srcRect l="7935" t="27673" r="192" b="8382"/>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914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911225" y="1600200"/>
            <a:ext cx="8004175" cy="452596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0104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06AB150E-97FF-415C-AEEA-3B5362D6E834}" type="slidenum">
              <a:rPr lang="en-US" altLang="en-US"/>
              <a:pPr>
                <a:defRPr/>
              </a:pPr>
              <a:t>‹#›</a:t>
            </a:fld>
            <a:endParaRPr lang="en-US" altLang="en-US"/>
          </a:p>
        </p:txBody>
      </p:sp>
      <p:cxnSp>
        <p:nvCxnSpPr>
          <p:cNvPr id="9" name="Straight Connector 8"/>
          <p:cNvCxnSpPr>
            <a:cxnSpLocks noChangeShapeType="1"/>
          </p:cNvCxnSpPr>
          <p:nvPr/>
        </p:nvCxnSpPr>
        <p:spPr bwMode="auto">
          <a:xfrm>
            <a:off x="609600" y="0"/>
            <a:ext cx="0" cy="6858000"/>
          </a:xfrm>
          <a:prstGeom prst="line">
            <a:avLst/>
          </a:prstGeom>
          <a:noFill/>
          <a:ln w="76200">
            <a:solidFill>
              <a:srgbClr val="000099"/>
            </a:solidFill>
            <a:round/>
            <a:headEnd/>
            <a:tailEnd/>
          </a:ln>
          <a:effectLst>
            <a:outerShdw blurRad="50800" dist="38100" dir="8100000" algn="tr" rotWithShape="0">
              <a:srgbClr val="808080">
                <a:alpha val="39999"/>
              </a:srgbClr>
            </a:outerShdw>
          </a:effectLst>
          <a:extLst/>
        </p:spPr>
      </p:cxnSp>
      <p:pic>
        <p:nvPicPr>
          <p:cNvPr id="1031" name="Picture 10" descr="Color-ppt3"/>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922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7" r:id="rId1"/>
    <p:sldLayoutId id="2147484495"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496" r:id="rId12"/>
  </p:sldLayoutIdLst>
  <p:txStyles>
    <p:titleStyle>
      <a:lvl1pPr algn="l" rtl="0" eaLnBrk="0" fontAlgn="base" hangingPunct="0">
        <a:spcBef>
          <a:spcPct val="0"/>
        </a:spcBef>
        <a:spcAft>
          <a:spcPct val="0"/>
        </a:spcAft>
        <a:defRPr sz="4400" b="1" kern="1200">
          <a:solidFill>
            <a:srgbClr val="000099"/>
          </a:solidFill>
          <a:latin typeface="+mj-lt"/>
          <a:ea typeface="ＭＳ Ｐゴシック" pitchFamily="34" charset="-128"/>
          <a:cs typeface="+mj-cs"/>
        </a:defRPr>
      </a:lvl1pPr>
      <a:lvl2pPr algn="l" rtl="0" eaLnBrk="0" fontAlgn="base" hangingPunct="0">
        <a:spcBef>
          <a:spcPct val="0"/>
        </a:spcBef>
        <a:spcAft>
          <a:spcPct val="0"/>
        </a:spcAft>
        <a:defRPr sz="4400" b="1">
          <a:solidFill>
            <a:srgbClr val="000099"/>
          </a:solidFill>
          <a:latin typeface="Century Schoolbook" pitchFamily="18" charset="0"/>
          <a:ea typeface="ＭＳ Ｐゴシック" pitchFamily="34" charset="-128"/>
        </a:defRPr>
      </a:lvl2pPr>
      <a:lvl3pPr algn="l" rtl="0" eaLnBrk="0" fontAlgn="base" hangingPunct="0">
        <a:spcBef>
          <a:spcPct val="0"/>
        </a:spcBef>
        <a:spcAft>
          <a:spcPct val="0"/>
        </a:spcAft>
        <a:defRPr sz="4400" b="1">
          <a:solidFill>
            <a:srgbClr val="000099"/>
          </a:solidFill>
          <a:latin typeface="Century Schoolbook" pitchFamily="18" charset="0"/>
          <a:ea typeface="ＭＳ Ｐゴシック" pitchFamily="34" charset="-128"/>
        </a:defRPr>
      </a:lvl3pPr>
      <a:lvl4pPr algn="l" rtl="0" eaLnBrk="0" fontAlgn="base" hangingPunct="0">
        <a:spcBef>
          <a:spcPct val="0"/>
        </a:spcBef>
        <a:spcAft>
          <a:spcPct val="0"/>
        </a:spcAft>
        <a:defRPr sz="4400" b="1">
          <a:solidFill>
            <a:srgbClr val="000099"/>
          </a:solidFill>
          <a:latin typeface="Century Schoolbook" pitchFamily="18" charset="0"/>
          <a:ea typeface="ＭＳ Ｐゴシック" pitchFamily="34" charset="-128"/>
        </a:defRPr>
      </a:lvl4pPr>
      <a:lvl5pPr algn="l" rtl="0" eaLnBrk="0" fontAlgn="base" hangingPunct="0">
        <a:spcBef>
          <a:spcPct val="0"/>
        </a:spcBef>
        <a:spcAft>
          <a:spcPct val="0"/>
        </a:spcAft>
        <a:defRPr sz="4400" b="1">
          <a:solidFill>
            <a:srgbClr val="000099"/>
          </a:solidFill>
          <a:latin typeface="Century Schoolbook" pitchFamily="18" charset="0"/>
          <a:ea typeface="ＭＳ Ｐゴシック" pitchFamily="34" charset="-128"/>
        </a:defRPr>
      </a:lvl5pPr>
      <a:lvl6pPr marL="457200" algn="l" rtl="0" fontAlgn="base">
        <a:spcBef>
          <a:spcPct val="0"/>
        </a:spcBef>
        <a:spcAft>
          <a:spcPct val="0"/>
        </a:spcAft>
        <a:defRPr sz="4400" b="1">
          <a:solidFill>
            <a:srgbClr val="000099"/>
          </a:solidFill>
          <a:latin typeface="Century Schoolbook" pitchFamily="18" charset="0"/>
          <a:ea typeface="MS PGothic" pitchFamily="34" charset="-128"/>
        </a:defRPr>
      </a:lvl6pPr>
      <a:lvl7pPr marL="914400" algn="l" rtl="0" fontAlgn="base">
        <a:spcBef>
          <a:spcPct val="0"/>
        </a:spcBef>
        <a:spcAft>
          <a:spcPct val="0"/>
        </a:spcAft>
        <a:defRPr sz="4400" b="1">
          <a:solidFill>
            <a:srgbClr val="000099"/>
          </a:solidFill>
          <a:latin typeface="Century Schoolbook" pitchFamily="18" charset="0"/>
          <a:ea typeface="MS PGothic" pitchFamily="34" charset="-128"/>
        </a:defRPr>
      </a:lvl7pPr>
      <a:lvl8pPr marL="1371600" algn="l" rtl="0" fontAlgn="base">
        <a:spcBef>
          <a:spcPct val="0"/>
        </a:spcBef>
        <a:spcAft>
          <a:spcPct val="0"/>
        </a:spcAft>
        <a:defRPr sz="4400" b="1">
          <a:solidFill>
            <a:srgbClr val="000099"/>
          </a:solidFill>
          <a:latin typeface="Century Schoolbook" pitchFamily="18" charset="0"/>
          <a:ea typeface="MS PGothic" pitchFamily="34" charset="-128"/>
        </a:defRPr>
      </a:lvl8pPr>
      <a:lvl9pPr marL="1828800" algn="l" rtl="0" fontAlgn="base">
        <a:spcBef>
          <a:spcPct val="0"/>
        </a:spcBef>
        <a:spcAft>
          <a:spcPct val="0"/>
        </a:spcAft>
        <a:defRPr sz="4400" b="1">
          <a:solidFill>
            <a:srgbClr val="000099"/>
          </a:solidFill>
          <a:latin typeface="Century Schoolbook" pitchFamily="18" charset="0"/>
          <a:ea typeface="MS PGothic"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e.ca.gov/re/cp/uc/ab9letter09042012.as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acer.org/bullying/resources/students-with-disabilities/" TargetMode="External"/><Relationship Id="rId2" Type="http://schemas.openxmlformats.org/officeDocument/2006/relationships/hyperlink" Target="https://www.nobully.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00"/>
            <a:ext cx="8001000" cy="2667000"/>
          </a:xfrm>
        </p:spPr>
        <p:txBody>
          <a:bodyPr/>
          <a:lstStyle/>
          <a:p>
            <a:pPr algn="ctr"/>
            <a:r>
              <a:rPr lang="en-US" altLang="en-US" sz="3200" dirty="0">
                <a:solidFill>
                  <a:schemeClr val="tx1"/>
                </a:solidFill>
                <a:latin typeface="Arial" panose="020B0604020202020204" pitchFamily="34" charset="0"/>
                <a:cs typeface="Arial" panose="020B0604020202020204" pitchFamily="34" charset="0"/>
              </a:rPr>
              <a:t>ONLINE BULLYING TRAINING MODULE</a:t>
            </a:r>
            <a:br>
              <a:rPr lang="en-US" altLang="en-US" sz="3200" dirty="0">
                <a:solidFill>
                  <a:schemeClr val="tx1"/>
                </a:solidFill>
                <a:latin typeface="Arial" panose="020B0604020202020204" pitchFamily="34" charset="0"/>
                <a:cs typeface="Arial" panose="020B0604020202020204" pitchFamily="34" charset="0"/>
              </a:rPr>
            </a:br>
            <a:r>
              <a:rPr lang="en-US" altLang="en-US" sz="3200" dirty="0" smtClean="0">
                <a:solidFill>
                  <a:schemeClr val="tx1"/>
                </a:solidFill>
                <a:latin typeface="Arial" panose="020B0604020202020204" pitchFamily="34" charset="0"/>
                <a:cs typeface="Arial" panose="020B0604020202020204" pitchFamily="34" charset="0"/>
              </a:rPr>
              <a:t>ASSEMBLY </a:t>
            </a:r>
            <a:r>
              <a:rPr lang="en-US" altLang="en-US" sz="3200" dirty="0">
                <a:solidFill>
                  <a:schemeClr val="tx1"/>
                </a:solidFill>
                <a:latin typeface="Arial" panose="020B0604020202020204" pitchFamily="34" charset="0"/>
                <a:cs typeface="Arial" panose="020B0604020202020204" pitchFamily="34" charset="0"/>
              </a:rPr>
              <a:t>BILL </a:t>
            </a:r>
            <a:r>
              <a:rPr lang="en-US" altLang="en-US" sz="3200" dirty="0" smtClean="0">
                <a:solidFill>
                  <a:schemeClr val="tx1"/>
                </a:solidFill>
                <a:latin typeface="Arial" panose="020B0604020202020204" pitchFamily="34" charset="0"/>
                <a:cs typeface="Arial" panose="020B0604020202020204" pitchFamily="34" charset="0"/>
              </a:rPr>
              <a:t>1993</a:t>
            </a:r>
            <a:br>
              <a:rPr lang="en-US" altLang="en-US" sz="3200" dirty="0" smtClean="0">
                <a:solidFill>
                  <a:schemeClr val="tx1"/>
                </a:solidFill>
                <a:latin typeface="Arial" panose="020B0604020202020204" pitchFamily="34" charset="0"/>
                <a:cs typeface="Arial" panose="020B0604020202020204" pitchFamily="34" charset="0"/>
              </a:rPr>
            </a:br>
            <a:r>
              <a:rPr lang="en-US" altLang="en-US" sz="3200" dirty="0" smtClean="0">
                <a:solidFill>
                  <a:schemeClr val="tx1"/>
                </a:solidFill>
                <a:latin typeface="Arial" panose="020B0604020202020204" pitchFamily="34" charset="0"/>
                <a:cs typeface="Arial" panose="020B0604020202020204" pitchFamily="34" charset="0"/>
              </a:rPr>
              <a:t/>
            </a:r>
            <a:br>
              <a:rPr lang="en-US" altLang="en-US" sz="3200" dirty="0" smtClean="0">
                <a:solidFill>
                  <a:schemeClr val="tx1"/>
                </a:solidFill>
                <a:latin typeface="Arial" panose="020B0604020202020204" pitchFamily="34" charset="0"/>
                <a:cs typeface="Arial" panose="020B0604020202020204" pitchFamily="34" charset="0"/>
              </a:rPr>
            </a:br>
            <a:r>
              <a:rPr lang="en-US" altLang="en-US" sz="3200" dirty="0" smtClean="0">
                <a:solidFill>
                  <a:schemeClr val="tx1"/>
                </a:solidFill>
                <a:latin typeface="Arial" panose="020B0604020202020204" pitchFamily="34" charset="0"/>
                <a:cs typeface="Arial" panose="020B0604020202020204" pitchFamily="34" charset="0"/>
              </a:rPr>
              <a:t>The California State seal is used for the background for each slide.</a:t>
            </a:r>
            <a:endParaRPr lang="en-US" altLang="en-US" sz="32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6096000"/>
            <a:ext cx="7696200" cy="609600"/>
          </a:xfrm>
          <a:noFill/>
        </p:spPr>
        <p:txBody>
          <a:bodyPr/>
          <a:lstStyle/>
          <a:p>
            <a:pPr algn="r"/>
            <a:r>
              <a:rPr lang="en-US" altLang="en-US" sz="2800" dirty="0">
                <a:solidFill>
                  <a:schemeClr val="tx1"/>
                </a:solidFill>
                <a:latin typeface="Arial" panose="020B0604020202020204" pitchFamily="34" charset="0"/>
                <a:cs typeface="Arial" panose="020B0604020202020204" pitchFamily="34" charset="0"/>
              </a:rPr>
              <a:t>California Department of </a:t>
            </a:r>
            <a:r>
              <a:rPr lang="en-US" altLang="en-US" sz="2800" dirty="0" smtClean="0">
                <a:solidFill>
                  <a:schemeClr val="tx1"/>
                </a:solidFill>
                <a:latin typeface="Arial" panose="020B0604020202020204" pitchFamily="34" charset="0"/>
                <a:cs typeface="Arial" panose="020B0604020202020204" pitchFamily="34" charset="0"/>
              </a:rPr>
              <a:t>Education</a:t>
            </a:r>
            <a:endParaRPr lang="en-US" alt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142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47800"/>
            <a:ext cx="7851775" cy="3429000"/>
          </a:xfrm>
        </p:spPr>
        <p:txBody>
          <a:bodyPr/>
          <a:lstStyle/>
          <a:p>
            <a:pPr>
              <a:spcBef>
                <a:spcPts val="0"/>
              </a:spcBef>
              <a:spcAft>
                <a:spcPts val="1800"/>
              </a:spcAft>
              <a:defRPr/>
            </a:pPr>
            <a:r>
              <a:rPr lang="en-US" sz="2400" dirty="0">
                <a:latin typeface="Arial" panose="020B0604020202020204" pitchFamily="34" charset="0"/>
                <a:cs typeface="Arial" panose="020B0604020202020204" pitchFamily="34" charset="0"/>
              </a:rPr>
              <a:t>Sixteen percent of high school students report having been “cyberbullied,” or bullied over digital media, in the last year. (Centers for Disease Control and Prevention, 2012. Youth Risk Behavior Surveillance—United States 2011.)</a:t>
            </a:r>
          </a:p>
          <a:p>
            <a:pPr>
              <a:spcBef>
                <a:spcPts val="0"/>
              </a:spcBef>
              <a:spcAft>
                <a:spcPts val="1800"/>
              </a:spcAft>
              <a:defRPr/>
            </a:pPr>
            <a:r>
              <a:rPr lang="en-US" sz="2400" dirty="0" smtClean="0">
                <a:latin typeface="Arial" panose="020B0604020202020204" pitchFamily="34" charset="0"/>
                <a:cs typeface="Arial" panose="020B0604020202020204" pitchFamily="34" charset="0"/>
              </a:rPr>
              <a:t>Nearly 20 percent </a:t>
            </a:r>
            <a:r>
              <a:rPr lang="en-US" sz="2400" dirty="0">
                <a:latin typeface="Arial" panose="020B0604020202020204" pitchFamily="34" charset="0"/>
                <a:cs typeface="Arial" panose="020B0604020202020204" pitchFamily="34" charset="0"/>
              </a:rPr>
              <a:t>of students report being bullied two times a month or </a:t>
            </a:r>
            <a:r>
              <a:rPr lang="en-US" sz="2400" dirty="0" smtClean="0">
                <a:latin typeface="Arial" panose="020B0604020202020204" pitchFamily="34" charset="0"/>
                <a:cs typeface="Arial" panose="020B0604020202020204" pitchFamily="34" charset="0"/>
              </a:rPr>
              <a:t>more. (</a:t>
            </a:r>
            <a:r>
              <a:rPr lang="en-US" sz="2400" dirty="0" err="1" smtClean="0">
                <a:latin typeface="Arial" panose="020B0604020202020204" pitchFamily="34" charset="0"/>
                <a:cs typeface="Arial" panose="020B0604020202020204" pitchFamily="34" charset="0"/>
              </a:rPr>
              <a:t>Olweus</a:t>
            </a:r>
            <a:r>
              <a:rPr lang="en-US" sz="2400" dirty="0" smtClean="0">
                <a:latin typeface="Arial" panose="020B0604020202020204" pitchFamily="34" charset="0"/>
                <a:cs typeface="Arial" panose="020B0604020202020204" pitchFamily="34" charset="0"/>
              </a:rPr>
              <a:t>, D. &amp; Limber, S.P., 2010 What we are learning about bullying)</a:t>
            </a:r>
            <a:endParaRPr lang="en-US" sz="2400" dirty="0">
              <a:latin typeface="Arial" panose="020B0604020202020204" pitchFamily="34" charset="0"/>
              <a:cs typeface="Arial" panose="020B0604020202020204" pitchFamily="34" charset="0"/>
            </a:endParaRPr>
          </a:p>
          <a:p>
            <a:pPr>
              <a:spcBef>
                <a:spcPts val="0"/>
              </a:spcBef>
              <a:spcAft>
                <a:spcPts val="1800"/>
              </a:spcAft>
              <a:defRPr/>
            </a:pPr>
            <a:endParaRPr lang="en-US" sz="2400" dirty="0">
              <a:latin typeface="Arial" panose="020B0604020202020204" pitchFamily="34" charset="0"/>
              <a:cs typeface="Arial" panose="020B0604020202020204" pitchFamily="34" charset="0"/>
            </a:endParaRPr>
          </a:p>
          <a:p>
            <a:pPr>
              <a:spcBef>
                <a:spcPts val="0"/>
              </a:spcBef>
              <a:spcAft>
                <a:spcPts val="1800"/>
              </a:spcAft>
              <a:defRPr/>
            </a:pPr>
            <a:endParaRPr lang="en-US" sz="2400" dirty="0">
              <a:latin typeface="Arial" panose="020B0604020202020204" pitchFamily="34" charset="0"/>
              <a:cs typeface="Arial" panose="020B0604020202020204" pitchFamily="34" charset="0"/>
            </a:endParaRPr>
          </a:p>
          <a:p>
            <a:pPr>
              <a:spcBef>
                <a:spcPts val="0"/>
              </a:spcBef>
              <a:spcAft>
                <a:spcPts val="1800"/>
              </a:spcAft>
              <a:defRPr/>
            </a:pPr>
            <a:endParaRPr lang="en-US" sz="2400" dirty="0">
              <a:latin typeface="Arial" panose="020B0604020202020204" pitchFamily="34" charset="0"/>
              <a:cs typeface="Arial" panose="020B0604020202020204" pitchFamily="34" charset="0"/>
            </a:endParaRPr>
          </a:p>
          <a:p>
            <a:pPr>
              <a:spcBef>
                <a:spcPts val="0"/>
              </a:spcBef>
              <a:spcAft>
                <a:spcPts val="1800"/>
              </a:spcAft>
              <a:defRPr/>
            </a:pPr>
            <a:endParaRPr lang="en-US" sz="2400" dirty="0">
              <a:latin typeface="Arial" panose="020B0604020202020204" pitchFamily="34" charset="0"/>
              <a:cs typeface="Arial" panose="020B0604020202020204" pitchFamily="34" charset="0"/>
            </a:endParaRPr>
          </a:p>
        </p:txBody>
      </p:sp>
      <p:sp>
        <p:nvSpPr>
          <p:cNvPr id="21507" name="Title 2"/>
          <p:cNvSpPr>
            <a:spLocks noGrp="1"/>
          </p:cNvSpPr>
          <p:nvPr>
            <p:ph type="title"/>
          </p:nvPr>
        </p:nvSpPr>
        <p:spPr>
          <a:xfrm>
            <a:off x="914400" y="152400"/>
            <a:ext cx="7848600" cy="1143000"/>
          </a:xfrm>
        </p:spPr>
        <p:txBody>
          <a:bodyPr/>
          <a:lstStyle/>
          <a:p>
            <a:pPr algn="ctr"/>
            <a:r>
              <a:rPr lang="en-US" altLang="en-US" sz="3200" dirty="0" smtClean="0">
                <a:latin typeface="Arial" panose="020B0604020202020204" pitchFamily="34" charset="0"/>
                <a:cs typeface="Arial" panose="020B0604020202020204" pitchFamily="34" charset="0"/>
              </a:rPr>
              <a:t>How Common is Bullying/Cyberbullying? (2)</a:t>
            </a:r>
          </a:p>
        </p:txBody>
      </p:sp>
    </p:spTree>
    <p:extLst>
      <p:ext uri="{BB962C8B-B14F-4D97-AF65-F5344CB8AC3E}">
        <p14:creationId xmlns:p14="http://schemas.microsoft.com/office/powerpoint/2010/main" val="3104539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231" y="1600200"/>
            <a:ext cx="7775575" cy="4800600"/>
          </a:xfrm>
        </p:spPr>
        <p:txBody>
          <a:bodyPr/>
          <a:lstStyle/>
          <a:p>
            <a:pPr>
              <a:spcBef>
                <a:spcPts val="0"/>
              </a:spcBef>
              <a:spcAft>
                <a:spcPts val="1800"/>
              </a:spcAft>
              <a:defRPr/>
            </a:pPr>
            <a:r>
              <a:rPr lang="en-US" sz="2400" dirty="0" smtClean="0">
                <a:latin typeface="Arial" panose="020B0604020202020204" pitchFamily="34" charset="0"/>
                <a:cs typeface="Arial" panose="020B0604020202020204" pitchFamily="34" charset="0"/>
              </a:rPr>
              <a:t>Twenty-seven percent of females and 18 percent of males say they were bullied at school in the past year. (2012 </a:t>
            </a:r>
            <a:r>
              <a:rPr lang="en-US" sz="2400" dirty="0" err="1" smtClean="0">
                <a:latin typeface="Arial" panose="020B0604020202020204" pitchFamily="34" charset="0"/>
                <a:cs typeface="Arial" panose="020B0604020202020204" pitchFamily="34" charset="0"/>
              </a:rPr>
              <a:t>MetroWest</a:t>
            </a:r>
            <a:r>
              <a:rPr lang="en-US" sz="2400" dirty="0" smtClean="0">
                <a:latin typeface="Arial" panose="020B0604020202020204" pitchFamily="34" charset="0"/>
                <a:cs typeface="Arial" panose="020B0604020202020204" pitchFamily="34" charset="0"/>
              </a:rPr>
              <a:t> Adolescent Health Survey) </a:t>
            </a:r>
          </a:p>
          <a:p>
            <a:pPr>
              <a:spcBef>
                <a:spcPts val="0"/>
              </a:spcBef>
              <a:spcAft>
                <a:spcPts val="1800"/>
              </a:spcAft>
              <a:defRPr/>
            </a:pPr>
            <a:r>
              <a:rPr lang="en-US" sz="2400" dirty="0" smtClean="0">
                <a:latin typeface="Arial" panose="020B0604020202020204" pitchFamily="34" charset="0"/>
                <a:cs typeface="Arial" panose="020B0604020202020204" pitchFamily="34" charset="0"/>
              </a:rPr>
              <a:t>More than 80 percent of lesbian, gay, bisexual, transgender, or questioning (LGBTQ) youth report being verbally harassed at school due to their sexual identity.  (The 2011 National School Climate Survey)</a:t>
            </a:r>
          </a:p>
          <a:p>
            <a:pPr>
              <a:spcBef>
                <a:spcPts val="0"/>
              </a:spcBef>
              <a:spcAft>
                <a:spcPts val="1800"/>
              </a:spcAft>
              <a:defRPr/>
            </a:pPr>
            <a:r>
              <a:rPr lang="en-US" sz="2400" dirty="0" smtClean="0">
                <a:latin typeface="Arial" panose="020B0604020202020204" pitchFamily="34" charset="0"/>
                <a:cs typeface="Arial" panose="020B0604020202020204" pitchFamily="34" charset="0"/>
              </a:rPr>
              <a:t>Youth with physical or learning disabilities are more likely to be bullied at school (34 percent) than youth without disabilities (21 percent). (2012 </a:t>
            </a:r>
            <a:r>
              <a:rPr lang="en-US" sz="2400" dirty="0" err="1" smtClean="0">
                <a:latin typeface="Arial" panose="020B0604020202020204" pitchFamily="34" charset="0"/>
                <a:cs typeface="Arial" panose="020B0604020202020204" pitchFamily="34" charset="0"/>
              </a:rPr>
              <a:t>MetroWest</a:t>
            </a:r>
            <a:r>
              <a:rPr lang="en-US" sz="2400" dirty="0" smtClean="0">
                <a:latin typeface="Arial" panose="020B0604020202020204" pitchFamily="34" charset="0"/>
                <a:cs typeface="Arial" panose="020B0604020202020204" pitchFamily="34" charset="0"/>
              </a:rPr>
              <a:t> Adolescent Health Survey)</a:t>
            </a:r>
          </a:p>
          <a:p>
            <a:pPr>
              <a:spcBef>
                <a:spcPts val="0"/>
              </a:spcBef>
              <a:spcAft>
                <a:spcPts val="1800"/>
              </a:spcAft>
              <a:defRPr/>
            </a:pPr>
            <a:endParaRPr lang="en-US" sz="2000" dirty="0">
              <a:latin typeface="Arial" panose="020B0604020202020204" pitchFamily="34" charset="0"/>
              <a:cs typeface="Arial" panose="020B0604020202020204" pitchFamily="34" charset="0"/>
            </a:endParaRPr>
          </a:p>
        </p:txBody>
      </p:sp>
      <p:sp>
        <p:nvSpPr>
          <p:cNvPr id="22531" name="Title 2"/>
          <p:cNvSpPr>
            <a:spLocks noGrp="1"/>
          </p:cNvSpPr>
          <p:nvPr>
            <p:ph type="title"/>
          </p:nvPr>
        </p:nvSpPr>
        <p:spPr>
          <a:xfrm>
            <a:off x="902406" y="152400"/>
            <a:ext cx="7772400" cy="1143000"/>
          </a:xfrm>
        </p:spPr>
        <p:txBody>
          <a:bodyPr/>
          <a:lstStyle/>
          <a:p>
            <a:r>
              <a:rPr lang="en-US" altLang="en-US" sz="3600" dirty="0" smtClean="0">
                <a:latin typeface="Arial" panose="020B0604020202020204" pitchFamily="34" charset="0"/>
                <a:cs typeface="Arial" panose="020B0604020202020204" pitchFamily="34" charset="0"/>
              </a:rPr>
              <a:t>Who Is at Risk of Being Bullied?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1225" y="1828800"/>
            <a:ext cx="7775575" cy="4038600"/>
          </a:xfrm>
        </p:spPr>
        <p:txBody>
          <a:bodyPr/>
          <a:lstStyle/>
          <a:p>
            <a:pPr>
              <a:spcBef>
                <a:spcPts val="0"/>
              </a:spcBef>
              <a:spcAft>
                <a:spcPts val="1800"/>
              </a:spcAft>
              <a:defRPr/>
            </a:pPr>
            <a:r>
              <a:rPr lang="en-US" sz="2400" dirty="0" smtClean="0">
                <a:latin typeface="Arial" panose="020B0604020202020204" pitchFamily="34" charset="0"/>
                <a:cs typeface="Arial" panose="020B0604020202020204" pitchFamily="34" charset="0"/>
              </a:rPr>
              <a:t>Forty-seven percent of children who are bullied either at school or online show depressive symptoms, compared to 13.6 percent of non-victims. (Centers for Disease Control and Prevention, 2012. Youth Risk Behavior Surveillance—United States 2011)</a:t>
            </a:r>
          </a:p>
          <a:p>
            <a:pPr>
              <a:spcBef>
                <a:spcPts val="0"/>
              </a:spcBef>
              <a:spcAft>
                <a:spcPts val="1800"/>
              </a:spcAft>
              <a:defRPr/>
            </a:pPr>
            <a:r>
              <a:rPr lang="en-US" sz="2400" dirty="0" smtClean="0">
                <a:latin typeface="Arial" panose="020B0604020202020204" pitchFamily="34" charset="0"/>
                <a:cs typeface="Arial" panose="020B0604020202020204" pitchFamily="34" charset="0"/>
              </a:rPr>
              <a:t>Many students who are bullied show responses such as poor appetite, headaches, sleep disturbances, abdominal pain, and fatigue. (Bully Victims: Psychological and Somatic Aftermaths. Psychiatry. 2008)</a:t>
            </a:r>
          </a:p>
          <a:p>
            <a:pPr>
              <a:spcBef>
                <a:spcPts val="0"/>
              </a:spcBef>
              <a:spcAft>
                <a:spcPts val="1800"/>
              </a:spcAft>
              <a:defRPr/>
            </a:pPr>
            <a:endParaRPr lang="en-US" sz="2000" dirty="0">
              <a:latin typeface="Arial" panose="020B0604020202020204" pitchFamily="34" charset="0"/>
              <a:cs typeface="Arial" panose="020B0604020202020204" pitchFamily="34" charset="0"/>
            </a:endParaRPr>
          </a:p>
        </p:txBody>
      </p:sp>
      <p:sp>
        <p:nvSpPr>
          <p:cNvPr id="23555" name="Title 2"/>
          <p:cNvSpPr>
            <a:spLocks noGrp="1"/>
          </p:cNvSpPr>
          <p:nvPr>
            <p:ph type="title"/>
          </p:nvPr>
        </p:nvSpPr>
        <p:spPr>
          <a:xfrm>
            <a:off x="533400" y="457200"/>
            <a:ext cx="8610600" cy="1143000"/>
          </a:xfrm>
        </p:spPr>
        <p:txBody>
          <a:bodyPr/>
          <a:lstStyle/>
          <a:p>
            <a:pPr algn="ctr"/>
            <a:r>
              <a:rPr lang="en-US" altLang="en-US" sz="3600" dirty="0" smtClean="0">
                <a:latin typeface="Arial" panose="020B0604020202020204" pitchFamily="34" charset="0"/>
                <a:cs typeface="Arial" panose="020B0604020202020204" pitchFamily="34" charset="0"/>
              </a:rPr>
              <a:t>What Are the Consequences for the Target Being Bullied?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7467" y="2133600"/>
            <a:ext cx="7851775" cy="2895600"/>
          </a:xfrm>
        </p:spPr>
        <p:txBody>
          <a:bodyPr/>
          <a:lstStyle/>
          <a:p>
            <a:pPr>
              <a:spcBef>
                <a:spcPts val="0"/>
              </a:spcBef>
              <a:spcAft>
                <a:spcPts val="1800"/>
              </a:spcAft>
              <a:defRPr/>
            </a:pPr>
            <a:r>
              <a:rPr lang="en-US" sz="2400" dirty="0" smtClean="0">
                <a:latin typeface="Arial" panose="020B0604020202020204" pitchFamily="34" charset="0"/>
                <a:cs typeface="Arial" panose="020B0604020202020204" pitchFamily="34" charset="0"/>
              </a:rPr>
              <a:t>Children who bully have lower academic achievement and a poorer perception of school climate than their non-bullying peers. (JAMA Journal of the American Medical Association, 2001)</a:t>
            </a:r>
          </a:p>
          <a:p>
            <a:pPr>
              <a:spcBef>
                <a:spcPts val="0"/>
              </a:spcBef>
              <a:spcAft>
                <a:spcPts val="1800"/>
              </a:spcAft>
              <a:defRPr/>
            </a:pPr>
            <a:r>
              <a:rPr lang="en-US" sz="2400" dirty="0" smtClean="0">
                <a:latin typeface="Arial" panose="020B0604020202020204" pitchFamily="34" charset="0"/>
                <a:cs typeface="Arial" panose="020B0604020202020204" pitchFamily="34" charset="0"/>
              </a:rPr>
              <a:t>Children who bully are almost twice as likely as non-bullies to be convicted of crimes later in life. (Criminal Behavior &amp; Mental Health, 2011)</a:t>
            </a:r>
          </a:p>
          <a:p>
            <a:pPr>
              <a:spcBef>
                <a:spcPts val="0"/>
              </a:spcBef>
              <a:spcAft>
                <a:spcPts val="1800"/>
              </a:spcAft>
              <a:defRPr/>
            </a:pPr>
            <a:endParaRPr lang="en-US" sz="2000" dirty="0">
              <a:latin typeface="Arial" panose="020B0604020202020204" pitchFamily="34" charset="0"/>
              <a:cs typeface="Arial" panose="020B0604020202020204" pitchFamily="34" charset="0"/>
            </a:endParaRPr>
          </a:p>
        </p:txBody>
      </p:sp>
      <p:sp>
        <p:nvSpPr>
          <p:cNvPr id="24579" name="Title 2"/>
          <p:cNvSpPr>
            <a:spLocks noGrp="1"/>
          </p:cNvSpPr>
          <p:nvPr>
            <p:ph type="title"/>
          </p:nvPr>
        </p:nvSpPr>
        <p:spPr>
          <a:xfrm>
            <a:off x="609600" y="457200"/>
            <a:ext cx="8534400" cy="1143000"/>
          </a:xfrm>
        </p:spPr>
        <p:txBody>
          <a:bodyPr/>
          <a:lstStyle/>
          <a:p>
            <a:pPr algn="ctr"/>
            <a:r>
              <a:rPr lang="en-US" altLang="en-US" sz="3600" dirty="0" smtClean="0">
                <a:latin typeface="Arial" panose="020B0604020202020204" pitchFamily="34" charset="0"/>
                <a:cs typeface="Arial" panose="020B0604020202020204" pitchFamily="34" charset="0"/>
              </a:rPr>
              <a:t>What Are the Consequences for the Perpetrator of the Bullying?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762000" y="1219200"/>
            <a:ext cx="8382000" cy="5334000"/>
          </a:xfrm>
        </p:spPr>
        <p:txBody>
          <a:bodyPr/>
          <a:lstStyle/>
          <a:p>
            <a:pPr>
              <a:defRPr/>
            </a:pPr>
            <a:r>
              <a:rPr lang="en-US" altLang="en-US" sz="2400" dirty="0" smtClean="0">
                <a:latin typeface="Arial" panose="020B0604020202020204" pitchFamily="34" charset="0"/>
                <a:cs typeface="Arial" panose="020B0604020202020204" pitchFamily="34" charset="0"/>
              </a:rPr>
              <a:t>Student discipline: </a:t>
            </a:r>
            <a:r>
              <a:rPr lang="en-US" altLang="en-US" sz="2400" i="1" dirty="0" smtClean="0">
                <a:latin typeface="Arial" panose="020B0604020202020204" pitchFamily="34" charset="0"/>
                <a:cs typeface="Arial" panose="020B0604020202020204" pitchFamily="34" charset="0"/>
              </a:rPr>
              <a:t>EC </a:t>
            </a:r>
            <a:r>
              <a:rPr lang="en-US" altLang="en-US" sz="2400" dirty="0" smtClean="0">
                <a:latin typeface="Arial" panose="020B0604020202020204" pitchFamily="34" charset="0"/>
                <a:cs typeface="Arial" panose="020B0604020202020204" pitchFamily="34" charset="0"/>
              </a:rPr>
              <a:t>Section 48900(r) </a:t>
            </a:r>
          </a:p>
          <a:p>
            <a:pPr lvl="1">
              <a:buFont typeface="Courier New" panose="02070309020205020404" pitchFamily="49" charset="0"/>
              <a:buChar char="o"/>
              <a:defRPr/>
            </a:pPr>
            <a:r>
              <a:rPr lang="en-US" altLang="en-US" sz="2400" dirty="0">
                <a:latin typeface="Arial" panose="020B0604020202020204" pitchFamily="34" charset="0"/>
                <a:cs typeface="Arial" panose="020B0604020202020204" pitchFamily="34" charset="0"/>
              </a:rPr>
              <a:t>Bullying and cyberbullying definitions</a:t>
            </a:r>
          </a:p>
          <a:p>
            <a:pPr lvl="1">
              <a:spcBef>
                <a:spcPts val="0"/>
              </a:spcBef>
              <a:spcAft>
                <a:spcPts val="1800"/>
              </a:spcAft>
              <a:buFont typeface="Courier New" panose="02070309020205020404" pitchFamily="49" charset="0"/>
              <a:buChar char="o"/>
              <a:defRPr/>
            </a:pPr>
            <a:r>
              <a:rPr lang="en-US" altLang="en-US" sz="2400" dirty="0">
                <a:latin typeface="Arial" panose="020B0604020202020204" pitchFamily="34" charset="0"/>
                <a:cs typeface="Arial" panose="020B0604020202020204" pitchFamily="34" charset="0"/>
              </a:rPr>
              <a:t>Discipline, suspension, and other </a:t>
            </a:r>
            <a:r>
              <a:rPr lang="en-US" altLang="en-US" sz="2400" dirty="0" smtClean="0">
                <a:latin typeface="Arial" panose="020B0604020202020204" pitchFamily="34" charset="0"/>
                <a:cs typeface="Arial" panose="020B0604020202020204" pitchFamily="34" charset="0"/>
              </a:rPr>
              <a:t>alternative</a:t>
            </a:r>
          </a:p>
          <a:p>
            <a:pPr>
              <a:defRPr/>
            </a:pPr>
            <a:r>
              <a:rPr lang="en-US" altLang="en-US" sz="2400" dirty="0" smtClean="0">
                <a:latin typeface="Arial" panose="020B0604020202020204" pitchFamily="34" charset="0"/>
                <a:cs typeface="Arial" panose="020B0604020202020204" pitchFamily="34" charset="0"/>
              </a:rPr>
              <a:t>Discrimination, harassment: </a:t>
            </a:r>
            <a:r>
              <a:rPr lang="en-US" altLang="en-US" sz="2400" i="1" dirty="0" smtClean="0">
                <a:latin typeface="Arial" panose="020B0604020202020204" pitchFamily="34" charset="0"/>
                <a:cs typeface="Arial" panose="020B0604020202020204" pitchFamily="34" charset="0"/>
              </a:rPr>
              <a:t>EC </a:t>
            </a:r>
            <a:r>
              <a:rPr lang="en-US" altLang="en-US" sz="2400" dirty="0" smtClean="0">
                <a:latin typeface="Arial" panose="020B0604020202020204" pitchFamily="34" charset="0"/>
                <a:cs typeface="Arial" panose="020B0604020202020204" pitchFamily="34" charset="0"/>
              </a:rPr>
              <a:t>Section 234</a:t>
            </a:r>
          </a:p>
          <a:p>
            <a:pPr lvl="1">
              <a:spcBef>
                <a:spcPts val="0"/>
              </a:spcBef>
              <a:spcAft>
                <a:spcPts val="1800"/>
              </a:spcAft>
              <a:buFont typeface="Courier New" panose="02070309020205020404" pitchFamily="49" charset="0"/>
              <a:buChar char="o"/>
              <a:defRPr/>
            </a:pPr>
            <a:r>
              <a:rPr lang="en-US" altLang="en-US" sz="2400" dirty="0" smtClean="0">
                <a:latin typeface="Arial" panose="020B0604020202020204" pitchFamily="34" charset="0"/>
                <a:cs typeface="Arial" panose="020B0604020202020204" pitchFamily="34" charset="0"/>
              </a:rPr>
              <a:t>Assembly Bill 9: Seth’s Law and the Uniform </a:t>
            </a:r>
            <a:r>
              <a:rPr lang="en-US" altLang="en-US" sz="2400" dirty="0">
                <a:latin typeface="Arial" panose="020B0604020202020204" pitchFamily="34" charset="0"/>
                <a:cs typeface="Arial" panose="020B0604020202020204" pitchFamily="34" charset="0"/>
              </a:rPr>
              <a:t>Complaint Procedure  (</a:t>
            </a:r>
            <a:r>
              <a:rPr lang="en-US" altLang="en-US" sz="2400" dirty="0">
                <a:latin typeface="Arial" panose="020B0604020202020204" pitchFamily="34" charset="0"/>
                <a:cs typeface="Arial" panose="020B0604020202020204" pitchFamily="34" charset="0"/>
                <a:hlinkClick r:id="rId2" tooltip="Link to Letter from the SSPI Regarding Uniform Complaint Procedure"/>
              </a:rPr>
              <a:t>https://</a:t>
            </a:r>
            <a:r>
              <a:rPr lang="en-US" altLang="en-US" sz="2400" dirty="0" smtClean="0">
                <a:latin typeface="Arial" panose="020B0604020202020204" pitchFamily="34" charset="0"/>
                <a:cs typeface="Arial" panose="020B0604020202020204" pitchFamily="34" charset="0"/>
                <a:hlinkClick r:id="rId2" tooltip="Link to Letter from the SSPI Regarding Uniform Complaint Procedure"/>
              </a:rPr>
              <a:t>www.cde.ca.gov/re/cp/uc/ab9letter09042012.asp</a:t>
            </a:r>
            <a:r>
              <a:rPr lang="en-US" altLang="en-US" sz="2400" dirty="0" smtClean="0">
                <a:latin typeface="Arial" panose="020B0604020202020204" pitchFamily="34" charset="0"/>
                <a:cs typeface="Arial" panose="020B0604020202020204" pitchFamily="34" charset="0"/>
              </a:rPr>
              <a:t>)</a:t>
            </a:r>
          </a:p>
          <a:p>
            <a:pPr>
              <a:defRPr/>
            </a:pPr>
            <a:r>
              <a:rPr lang="en-US" altLang="en-US" sz="2400" dirty="0" smtClean="0">
                <a:latin typeface="Arial" panose="020B0604020202020204" pitchFamily="34" charset="0"/>
                <a:cs typeface="Arial" panose="020B0604020202020204" pitchFamily="34" charset="0"/>
              </a:rPr>
              <a:t>School Safety Plans: EC Section 32282(e) </a:t>
            </a:r>
          </a:p>
          <a:p>
            <a:pPr lvl="1">
              <a:buFont typeface="Courier New" panose="02070309020205020404" pitchFamily="49" charset="0"/>
              <a:buChar char="o"/>
              <a:defRPr/>
            </a:pPr>
            <a:r>
              <a:rPr lang="en-US" altLang="en-US" sz="2400" dirty="0" smtClean="0">
                <a:latin typeface="Arial" panose="020B0604020202020204" pitchFamily="34" charset="0"/>
                <a:cs typeface="Arial" panose="020B0604020202020204" pitchFamily="34" charset="0"/>
              </a:rPr>
              <a:t>“…Legislature encourages all plans, to the extent that resources are available, to include policies and procedures aimed at the prevention of bullying.”</a:t>
            </a:r>
          </a:p>
          <a:p>
            <a:pPr>
              <a:defRPr/>
            </a:pPr>
            <a:endParaRPr lang="en-US" altLang="en-US" dirty="0" smtClean="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altLang="en-US" dirty="0" smtClean="0">
              <a:latin typeface="Arial" panose="020B0604020202020204" pitchFamily="34" charset="0"/>
              <a:cs typeface="Arial" panose="020B0604020202020204" pitchFamily="34" charset="0"/>
            </a:endParaRPr>
          </a:p>
        </p:txBody>
      </p:sp>
      <p:sp>
        <p:nvSpPr>
          <p:cNvPr id="25603" name="Title 2"/>
          <p:cNvSpPr>
            <a:spLocks noGrp="1"/>
          </p:cNvSpPr>
          <p:nvPr>
            <p:ph type="title"/>
          </p:nvPr>
        </p:nvSpPr>
        <p:spPr>
          <a:xfrm>
            <a:off x="848078" y="228600"/>
            <a:ext cx="7828844" cy="1143000"/>
          </a:xfrm>
        </p:spPr>
        <p:txBody>
          <a:bodyPr/>
          <a:lstStyle/>
          <a:p>
            <a:pPr algn="ctr"/>
            <a:r>
              <a:rPr lang="en-US" altLang="en-US" sz="3600" dirty="0" smtClean="0">
                <a:latin typeface="Arial" panose="020B0604020202020204" pitchFamily="34" charset="0"/>
                <a:cs typeface="Arial" panose="020B0604020202020204" pitchFamily="34" charset="0"/>
              </a:rPr>
              <a:t>Legal Definitions and Mandates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1" y="1371600"/>
            <a:ext cx="8305800" cy="4648200"/>
          </a:xfrm>
        </p:spPr>
        <p:txBody>
          <a:bodyPr/>
          <a:lstStyle/>
          <a:p>
            <a:pPr lvl="0"/>
            <a:r>
              <a:rPr lang="en-US" sz="2400" dirty="0">
                <a:latin typeface="Arial" panose="020B0604020202020204" pitchFamily="34" charset="0"/>
                <a:cs typeface="Arial" panose="020B0604020202020204" pitchFamily="34" charset="0"/>
              </a:rPr>
              <a:t>Adopt a policy that prohibits discrimination, harassment, intimidation, and/or </a:t>
            </a:r>
            <a:r>
              <a:rPr lang="en-US" sz="2400" b="1" dirty="0">
                <a:latin typeface="Arial" panose="020B0604020202020204" pitchFamily="34" charset="0"/>
                <a:cs typeface="Arial" panose="020B0604020202020204" pitchFamily="34" charset="0"/>
              </a:rPr>
              <a:t>bullying</a:t>
            </a:r>
            <a:r>
              <a:rPr lang="en-US" sz="2400" dirty="0">
                <a:latin typeface="Arial" panose="020B0604020202020204" pitchFamily="34" charset="0"/>
                <a:cs typeface="Arial" panose="020B0604020202020204" pitchFamily="34" charset="0"/>
              </a:rPr>
              <a:t> based on actual or perceived characteristics contained in Section 422.55 of the Penal Code and pursuant to the </a:t>
            </a:r>
            <a:r>
              <a:rPr lang="en-US" sz="2400" i="1" dirty="0" smtClean="0">
                <a:latin typeface="Arial" panose="020B0604020202020204" pitchFamily="34" charset="0"/>
                <a:cs typeface="Arial" panose="020B0604020202020204" pitchFamily="34" charset="0"/>
              </a:rPr>
              <a:t>EC</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Section 220 and include a statement that the policy applies to all acts related to school activity or school attendance that occurs within a school under the jurisdiction of the superintendent of the local educational </a:t>
            </a:r>
            <a:r>
              <a:rPr lang="en-US" sz="2400" dirty="0" smtClean="0">
                <a:latin typeface="Arial" panose="020B0604020202020204" pitchFamily="34" charset="0"/>
                <a:cs typeface="Arial" panose="020B0604020202020204" pitchFamily="34" charset="0"/>
              </a:rPr>
              <a:t>agency (LEA)</a:t>
            </a:r>
          </a:p>
          <a:p>
            <a:pPr marL="0" lvl="0" indent="0">
              <a:buNone/>
            </a:pPr>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School personnel are to take immediate action to intervene, when safe to do so, if he or she witnesses an act of discrimination, harassment, intimidation, or </a:t>
            </a:r>
            <a:r>
              <a:rPr lang="en-US" sz="2400" dirty="0" smtClean="0">
                <a:latin typeface="Arial" panose="020B0604020202020204" pitchFamily="34" charset="0"/>
                <a:cs typeface="Arial" panose="020B0604020202020204" pitchFamily="34" charset="0"/>
              </a:rPr>
              <a:t>bullying</a:t>
            </a:r>
          </a:p>
          <a:p>
            <a:pPr marL="0" lvl="0" indent="0">
              <a:buNone/>
            </a:pPr>
            <a:endParaRPr lang="en-US" sz="1600" dirty="0">
              <a:latin typeface="Arial" panose="020B0604020202020204" pitchFamily="34" charset="0"/>
              <a:cs typeface="Arial" panose="020B0604020202020204" pitchFamily="34" charset="0"/>
            </a:endParaRPr>
          </a:p>
          <a:p>
            <a:endParaRPr lang="en-US" dirty="0"/>
          </a:p>
        </p:txBody>
      </p:sp>
      <p:sp>
        <p:nvSpPr>
          <p:cNvPr id="3" name="Title 2"/>
          <p:cNvSpPr>
            <a:spLocks noGrp="1"/>
          </p:cNvSpPr>
          <p:nvPr>
            <p:ph type="title"/>
          </p:nvPr>
        </p:nvSpPr>
        <p:spPr/>
        <p:txBody>
          <a:bodyPr/>
          <a:lstStyle/>
          <a:p>
            <a:pPr algn="ctr"/>
            <a:r>
              <a:rPr lang="en-US" sz="3600" dirty="0" smtClean="0">
                <a:latin typeface="Arial" panose="020B0604020202020204" pitchFamily="34" charset="0"/>
                <a:cs typeface="Arial" panose="020B0604020202020204" pitchFamily="34" charset="0"/>
              </a:rPr>
              <a:t>Local Educational Agency Responsibilities (1)</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00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524000"/>
            <a:ext cx="8004175" cy="4876800"/>
          </a:xfrm>
        </p:spPr>
        <p:txBody>
          <a:bodyPr/>
          <a:lstStyle/>
          <a:p>
            <a:pPr lvl="0"/>
            <a:r>
              <a:rPr lang="en-US" sz="2400" dirty="0">
                <a:latin typeface="Arial" panose="020B0604020202020204" pitchFamily="34" charset="0"/>
                <a:cs typeface="Arial" panose="020B0604020202020204" pitchFamily="34" charset="0"/>
              </a:rPr>
              <a:t>Adopt and implement a complaint process to receive, investigate, and resolve complaints of discrimination, harassment, intimidation, or bullying based on actual or perceived characteristics contained in Section 422.55 of the Penal Code and </a:t>
            </a:r>
            <a:r>
              <a:rPr lang="en-US" sz="2400" i="1" dirty="0">
                <a:latin typeface="Arial" panose="020B0604020202020204" pitchFamily="34" charset="0"/>
                <a:cs typeface="Arial" panose="020B0604020202020204" pitchFamily="34" charset="0"/>
              </a:rPr>
              <a:t>EC </a:t>
            </a:r>
            <a:r>
              <a:rPr lang="en-US" sz="2400" dirty="0">
                <a:latin typeface="Arial" panose="020B0604020202020204" pitchFamily="34" charset="0"/>
                <a:cs typeface="Arial" panose="020B0604020202020204" pitchFamily="34" charset="0"/>
              </a:rPr>
              <a:t>Section 220</a:t>
            </a:r>
          </a:p>
          <a:p>
            <a:pPr marL="0" lvl="0" indent="0">
              <a:buNone/>
            </a:pPr>
            <a:endParaRPr lang="en-US" sz="2400" dirty="0">
              <a:latin typeface="Arial" panose="020B0604020202020204" pitchFamily="34" charset="0"/>
              <a:cs typeface="Arial" panose="020B0604020202020204" pitchFamily="34" charset="0"/>
            </a:endParaRPr>
          </a:p>
          <a:p>
            <a:pPr lvl="0"/>
            <a:r>
              <a:rPr lang="en-US" sz="2400" dirty="0">
                <a:latin typeface="Arial" panose="020B0604020202020204" pitchFamily="34" charset="0"/>
                <a:cs typeface="Arial" panose="020B0604020202020204" pitchFamily="34" charset="0"/>
              </a:rPr>
              <a:t>The complaint process shall include, but </a:t>
            </a:r>
            <a:r>
              <a:rPr lang="en-US" sz="2400" dirty="0" smtClean="0">
                <a:latin typeface="Arial" panose="020B0604020202020204" pitchFamily="34" charset="0"/>
                <a:cs typeface="Arial" panose="020B0604020202020204" pitchFamily="34" charset="0"/>
              </a:rPr>
              <a:t>not be </a:t>
            </a:r>
            <a:r>
              <a:rPr lang="en-US" sz="2400" dirty="0">
                <a:latin typeface="Arial" panose="020B0604020202020204" pitchFamily="34" charset="0"/>
                <a:cs typeface="Arial" panose="020B0604020202020204" pitchFamily="34" charset="0"/>
              </a:rPr>
              <a:t>limited, to the following:</a:t>
            </a:r>
          </a:p>
          <a:p>
            <a:pPr lvl="1">
              <a:buFont typeface="Courier New" panose="02070309020205020404" pitchFamily="49" charset="0"/>
              <a:buChar char="o"/>
            </a:pPr>
            <a:r>
              <a:rPr lang="en-US" sz="2400" dirty="0">
                <a:latin typeface="Arial" panose="020B0604020202020204" pitchFamily="34" charset="0"/>
                <a:cs typeface="Arial" panose="020B0604020202020204" pitchFamily="34" charset="0"/>
              </a:rPr>
              <a:t>A timeline to investigate and resolve complaints;</a:t>
            </a:r>
          </a:p>
          <a:p>
            <a:pPr lvl="1">
              <a:buFont typeface="Courier New" panose="02070309020205020404" pitchFamily="49" charset="0"/>
              <a:buChar char="o"/>
            </a:pPr>
            <a:r>
              <a:rPr lang="en-US" sz="2400" dirty="0">
                <a:latin typeface="Arial" panose="020B0604020202020204" pitchFamily="34" charset="0"/>
                <a:cs typeface="Arial" panose="020B0604020202020204" pitchFamily="34" charset="0"/>
              </a:rPr>
              <a:t>An appeal process; and</a:t>
            </a:r>
          </a:p>
          <a:p>
            <a:pPr lvl="1">
              <a:buFont typeface="Courier New" panose="02070309020205020404" pitchFamily="49" charset="0"/>
              <a:buChar char="o"/>
            </a:pPr>
            <a:r>
              <a:rPr lang="en-US" sz="2400" dirty="0">
                <a:latin typeface="Arial" panose="020B0604020202020204" pitchFamily="34" charset="0"/>
                <a:cs typeface="Arial" panose="020B0604020202020204" pitchFamily="34" charset="0"/>
              </a:rPr>
              <a:t>All forms developed relative to this process shall be translated pursuant to </a:t>
            </a:r>
            <a:r>
              <a:rPr lang="en-US" sz="2400" i="1" dirty="0">
                <a:latin typeface="Arial" panose="020B0604020202020204" pitchFamily="34" charset="0"/>
                <a:cs typeface="Arial" panose="020B0604020202020204" pitchFamily="34" charset="0"/>
              </a:rPr>
              <a:t>EC </a:t>
            </a:r>
            <a:r>
              <a:rPr lang="en-US" sz="2400" dirty="0">
                <a:latin typeface="Arial" panose="020B0604020202020204" pitchFamily="34" charset="0"/>
                <a:cs typeface="Arial" panose="020B0604020202020204" pitchFamily="34" charset="0"/>
              </a:rPr>
              <a:t>Section 48985</a:t>
            </a:r>
          </a:p>
          <a:p>
            <a:endParaRPr lang="en-US" dirty="0"/>
          </a:p>
        </p:txBody>
      </p:sp>
      <p:sp>
        <p:nvSpPr>
          <p:cNvPr id="3" name="Title 2"/>
          <p:cNvSpPr>
            <a:spLocks noGrp="1"/>
          </p:cNvSpPr>
          <p:nvPr>
            <p:ph type="title"/>
          </p:nvPr>
        </p:nvSpPr>
        <p:spPr/>
        <p:txBody>
          <a:bodyPr/>
          <a:lstStyle/>
          <a:p>
            <a:pPr algn="ctr"/>
            <a:r>
              <a:rPr lang="en-US" sz="3600" dirty="0">
                <a:latin typeface="Arial" panose="020B0604020202020204" pitchFamily="34" charset="0"/>
                <a:cs typeface="Arial" panose="020B0604020202020204" pitchFamily="34" charset="0"/>
              </a:rPr>
              <a:t>Local Educational Agency Responsibilities </a:t>
            </a:r>
            <a:r>
              <a:rPr lang="en-US" sz="3600" dirty="0" smtClean="0">
                <a:latin typeface="Arial" panose="020B0604020202020204" pitchFamily="34" charset="0"/>
                <a:cs typeface="Arial" panose="020B0604020202020204" pitchFamily="34" charset="0"/>
              </a:rPr>
              <a:t>(2)</a:t>
            </a:r>
            <a:endParaRPr lang="en-US" sz="3600" dirty="0"/>
          </a:p>
        </p:txBody>
      </p:sp>
    </p:spTree>
    <p:extLst>
      <p:ext uri="{BB962C8B-B14F-4D97-AF65-F5344CB8AC3E}">
        <p14:creationId xmlns:p14="http://schemas.microsoft.com/office/powerpoint/2010/main" val="1101644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88460" y="1295400"/>
            <a:ext cx="7775575" cy="3124200"/>
          </a:xfrm>
        </p:spPr>
        <p:txBody>
          <a:bodyPr numCol="1"/>
          <a:lstStyle/>
          <a:p>
            <a:pPr marL="0" indent="0">
              <a:spcAft>
                <a:spcPts val="1200"/>
              </a:spcAft>
              <a:buNone/>
            </a:pPr>
            <a:r>
              <a:rPr lang="en-US" sz="2400" b="1" dirty="0" smtClean="0">
                <a:latin typeface="Arial" panose="020B0604020202020204" pitchFamily="34" charset="0"/>
                <a:cs typeface="Arial" panose="020B0604020202020204" pitchFamily="34" charset="0"/>
              </a:rPr>
              <a:t>State Priorities</a:t>
            </a:r>
          </a:p>
          <a:p>
            <a:pPr marL="692150" indent="-352425">
              <a:spcBef>
                <a:spcPts val="0"/>
              </a:spcBef>
              <a:spcAft>
                <a:spcPts val="600"/>
              </a:spcAft>
            </a:pPr>
            <a:r>
              <a:rPr lang="en-US" sz="2400" dirty="0" smtClean="0">
                <a:latin typeface="Arial" panose="020B0604020202020204" pitchFamily="34" charset="0"/>
                <a:cs typeface="Arial" panose="020B0604020202020204" pitchFamily="34" charset="0"/>
              </a:rPr>
              <a:t>School Climate </a:t>
            </a:r>
          </a:p>
          <a:p>
            <a:pPr marL="1254125" lvl="1" indent="-287338">
              <a:spcBef>
                <a:spcPts val="0"/>
              </a:spcBef>
              <a:spcAft>
                <a:spcPts val="12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uspensions and expulsion rates, other local measures</a:t>
            </a:r>
          </a:p>
          <a:p>
            <a:pPr marL="692150" indent="-352425">
              <a:spcBef>
                <a:spcPts val="0"/>
              </a:spcBef>
              <a:spcAft>
                <a:spcPts val="600"/>
              </a:spcAft>
            </a:pPr>
            <a:r>
              <a:rPr lang="en-US" sz="2400" dirty="0">
                <a:latin typeface="Arial" panose="020B0604020202020204" pitchFamily="34" charset="0"/>
                <a:cs typeface="Arial" panose="020B0604020202020204" pitchFamily="34" charset="0"/>
              </a:rPr>
              <a:t>Pupil Engagement</a:t>
            </a:r>
          </a:p>
          <a:p>
            <a:pPr marL="1254125" lvl="1" indent="-287338">
              <a:spcBef>
                <a:spcPts val="0"/>
              </a:spcBef>
              <a:spcAft>
                <a:spcPts val="12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Attendance, chronic absenteeism, dropout and grad </a:t>
            </a:r>
            <a:r>
              <a:rPr lang="en-US" sz="2400" dirty="0" smtClean="0">
                <a:latin typeface="Arial" panose="020B0604020202020204" pitchFamily="34" charset="0"/>
                <a:cs typeface="Arial" panose="020B0604020202020204" pitchFamily="34" charset="0"/>
              </a:rPr>
              <a:t>rates</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888460" y="-11349"/>
            <a:ext cx="7772400" cy="1143000"/>
          </a:xfrm>
        </p:spPr>
        <p:txBody>
          <a:bodyPr/>
          <a:lstStyle/>
          <a:p>
            <a:pPr algn="ctr"/>
            <a:r>
              <a:rPr lang="en-US" altLang="en-US" sz="3200" dirty="0">
                <a:latin typeface="Arial" panose="020B0604020202020204" pitchFamily="34" charset="0"/>
                <a:cs typeface="Arial" panose="020B0604020202020204" pitchFamily="34" charset="0"/>
              </a:rPr>
              <a:t>School Climate and </a:t>
            </a:r>
            <a:r>
              <a:rPr lang="en-US" altLang="en-US" sz="3200" dirty="0" smtClean="0">
                <a:latin typeface="Arial" panose="020B0604020202020204" pitchFamily="34" charset="0"/>
                <a:cs typeface="Arial" panose="020B0604020202020204" pitchFamily="34" charset="0"/>
              </a:rPr>
              <a:t>Local Control and Accountability Plan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315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91930" y="1295400"/>
            <a:ext cx="6960140" cy="3200400"/>
          </a:xfrm>
        </p:spPr>
        <p:txBody>
          <a:bodyPr numCol="1"/>
          <a:lstStyle/>
          <a:p>
            <a:pPr marL="0" indent="0">
              <a:spcAft>
                <a:spcPts val="1200"/>
              </a:spcAft>
              <a:buNone/>
            </a:pPr>
            <a:r>
              <a:rPr lang="en-US" sz="2400" b="1" dirty="0" smtClean="0">
                <a:latin typeface="Arial" panose="020B0604020202020204" pitchFamily="34" charset="0"/>
                <a:cs typeface="Arial" panose="020B0604020202020204" pitchFamily="34" charset="0"/>
              </a:rPr>
              <a:t>State Priorities</a:t>
            </a:r>
          </a:p>
          <a:p>
            <a:pPr marL="682625">
              <a:spcBef>
                <a:spcPts val="0"/>
              </a:spcBef>
              <a:spcAft>
                <a:spcPts val="600"/>
              </a:spcAft>
            </a:pPr>
            <a:r>
              <a:rPr lang="en-US" sz="2400" dirty="0" smtClean="0">
                <a:latin typeface="Arial" panose="020B0604020202020204" pitchFamily="34" charset="0"/>
                <a:cs typeface="Arial" panose="020B0604020202020204" pitchFamily="34" charset="0"/>
              </a:rPr>
              <a:t>Basic </a:t>
            </a:r>
            <a:r>
              <a:rPr lang="en-US" sz="2400" dirty="0">
                <a:latin typeface="Arial" panose="020B0604020202020204" pitchFamily="34" charset="0"/>
                <a:cs typeface="Arial" panose="020B0604020202020204" pitchFamily="34" charset="0"/>
              </a:rPr>
              <a:t>Services</a:t>
            </a:r>
          </a:p>
          <a:p>
            <a:pPr marL="692150" indent="-352425">
              <a:spcBef>
                <a:spcPts val="0"/>
              </a:spcBef>
              <a:spcAft>
                <a:spcPts val="600"/>
              </a:spcAft>
            </a:pPr>
            <a:r>
              <a:rPr lang="en-US" sz="2400" dirty="0">
                <a:latin typeface="Arial" panose="020B0604020202020204" pitchFamily="34" charset="0"/>
                <a:cs typeface="Arial" panose="020B0604020202020204" pitchFamily="34" charset="0"/>
              </a:rPr>
              <a:t>Other Pupil Outcomes</a:t>
            </a:r>
          </a:p>
          <a:p>
            <a:pPr marL="692150" indent="-352425">
              <a:spcBef>
                <a:spcPts val="0"/>
              </a:spcBef>
              <a:spcAft>
                <a:spcPts val="600"/>
              </a:spcAft>
            </a:pPr>
            <a:r>
              <a:rPr lang="en-US" sz="2400" dirty="0">
                <a:latin typeface="Arial" panose="020B0604020202020204" pitchFamily="34" charset="0"/>
                <a:cs typeface="Arial" panose="020B0604020202020204" pitchFamily="34" charset="0"/>
              </a:rPr>
              <a:t>Implementation of Common Core Standards</a:t>
            </a:r>
          </a:p>
          <a:p>
            <a:pPr marL="692150" indent="-352425">
              <a:spcBef>
                <a:spcPts val="0"/>
              </a:spcBef>
              <a:spcAft>
                <a:spcPts val="600"/>
              </a:spcAft>
            </a:pPr>
            <a:r>
              <a:rPr lang="en-US" sz="2400" dirty="0">
                <a:latin typeface="Arial" panose="020B0604020202020204" pitchFamily="34" charset="0"/>
                <a:cs typeface="Arial" panose="020B0604020202020204" pitchFamily="34" charset="0"/>
              </a:rPr>
              <a:t>Parental Involvement</a:t>
            </a:r>
          </a:p>
          <a:p>
            <a:pPr marL="692150" indent="-352425">
              <a:spcBef>
                <a:spcPts val="0"/>
              </a:spcBef>
              <a:spcAft>
                <a:spcPts val="600"/>
              </a:spcAft>
            </a:pPr>
            <a:r>
              <a:rPr lang="en-US" sz="2400" dirty="0">
                <a:latin typeface="Arial" panose="020B0604020202020204" pitchFamily="34" charset="0"/>
                <a:cs typeface="Arial" panose="020B0604020202020204" pitchFamily="34" charset="0"/>
              </a:rPr>
              <a:t>Course Access</a:t>
            </a:r>
          </a:p>
          <a:p>
            <a:pPr marL="692150" indent="-352425">
              <a:spcBef>
                <a:spcPts val="0"/>
              </a:spcBef>
              <a:spcAft>
                <a:spcPts val="600"/>
              </a:spcAft>
            </a:pPr>
            <a:r>
              <a:rPr lang="en-US" sz="2400" dirty="0">
                <a:latin typeface="Arial" panose="020B0604020202020204" pitchFamily="34" charset="0"/>
                <a:cs typeface="Arial" panose="020B0604020202020204" pitchFamily="34" charset="0"/>
              </a:rPr>
              <a:t>Pupil Achievement</a:t>
            </a:r>
          </a:p>
          <a:p>
            <a:pPr lvl="1"/>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888460" y="-11349"/>
            <a:ext cx="7772400" cy="1143000"/>
          </a:xfrm>
        </p:spPr>
        <p:txBody>
          <a:bodyPr/>
          <a:lstStyle/>
          <a:p>
            <a:pPr algn="ctr"/>
            <a:r>
              <a:rPr lang="en-US" altLang="en-US" sz="3200" dirty="0">
                <a:latin typeface="Arial" panose="020B0604020202020204" pitchFamily="34" charset="0"/>
                <a:cs typeface="Arial" panose="020B0604020202020204" pitchFamily="34" charset="0"/>
              </a:rPr>
              <a:t>School Climate and </a:t>
            </a:r>
            <a:r>
              <a:rPr lang="en-US" altLang="en-US" sz="3200" dirty="0" smtClean="0">
                <a:latin typeface="Arial" panose="020B0604020202020204" pitchFamily="34" charset="0"/>
                <a:cs typeface="Arial" panose="020B0604020202020204" pitchFamily="34" charset="0"/>
              </a:rPr>
              <a:t>Local Control and Accountability Plan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126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600200"/>
            <a:ext cx="8004175" cy="3200400"/>
          </a:xfrm>
        </p:spPr>
        <p:txBody>
          <a:bodyPr/>
          <a:lstStyle/>
          <a:p>
            <a:r>
              <a:rPr lang="en-US" sz="2400" dirty="0" smtClean="0">
                <a:latin typeface="Arial" panose="020B0604020202020204" pitchFamily="34" charset="0"/>
                <a:cs typeface="Arial" panose="020B0604020202020204" pitchFamily="34" charset="0"/>
              </a:rPr>
              <a:t>The CHKS, developed and sponsored by the CDE, is the largest statewide survey of resiliency, protective factors, risk behaviors, and school climate in the nation.</a:t>
            </a:r>
          </a:p>
          <a:p>
            <a:pPr marL="0" indent="0">
              <a:buNone/>
            </a:pP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CHKS allows LEAs to measure two domains of school climate: Supports and Engagement, and Violence and Substance Use. </a:t>
            </a:r>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pPr algn="ctr"/>
            <a:r>
              <a:rPr lang="en-US" sz="3600" dirty="0" smtClean="0">
                <a:latin typeface="Arial" panose="020B0604020202020204" pitchFamily="34" charset="0"/>
                <a:cs typeface="Arial" panose="020B0604020202020204" pitchFamily="34" charset="0"/>
              </a:rPr>
              <a:t>California Healthy Kids Survey</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120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911225" y="1524000"/>
            <a:ext cx="7851775" cy="2286000"/>
          </a:xfrm>
        </p:spPr>
        <p:txBody>
          <a:bodyPr/>
          <a:lstStyle/>
          <a:p>
            <a:r>
              <a:rPr lang="en-US" altLang="en-US" sz="2400" dirty="0" smtClean="0">
                <a:latin typeface="Arial" panose="020B0604020202020204" pitchFamily="34" charset="0"/>
                <a:cs typeface="Arial" panose="020B0604020202020204" pitchFamily="34" charset="0"/>
              </a:rPr>
              <a:t>To assist entire school communities including school staff, administrators, parents, students, and communities in increasing knowledge and strategies for recognizing, preventing, and intervening in the trend and harmful effects of bullying and cyberbullying on our youth.</a:t>
            </a:r>
          </a:p>
        </p:txBody>
      </p:sp>
      <p:sp>
        <p:nvSpPr>
          <p:cNvPr id="16387" name="Title 2"/>
          <p:cNvSpPr>
            <a:spLocks noGrp="1"/>
          </p:cNvSpPr>
          <p:nvPr>
            <p:ph type="title"/>
          </p:nvPr>
        </p:nvSpPr>
        <p:spPr>
          <a:xfrm>
            <a:off x="914400" y="228600"/>
            <a:ext cx="7848600" cy="1143000"/>
          </a:xfrm>
        </p:spPr>
        <p:txBody>
          <a:bodyPr/>
          <a:lstStyle/>
          <a:p>
            <a:pPr algn="ctr"/>
            <a:r>
              <a:rPr lang="en-US" altLang="en-US" sz="4000" dirty="0" smtClean="0">
                <a:latin typeface="Arial" panose="020B0604020202020204" pitchFamily="34" charset="0"/>
                <a:cs typeface="Arial" panose="020B0604020202020204" pitchFamily="34" charset="0"/>
              </a:rPr>
              <a:t>Purpose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smtClean="0">
                <a:latin typeface="Arial" panose="020B0604020202020204" pitchFamily="34" charset="0"/>
                <a:cs typeface="Arial" panose="020B0604020202020204" pitchFamily="34" charset="0"/>
              </a:rPr>
              <a:t>California Healthy Kids Survey</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Core Module</a:t>
            </a:r>
          </a:p>
        </p:txBody>
      </p:sp>
      <p:sp>
        <p:nvSpPr>
          <p:cNvPr id="7" name="Text Placeholder 6"/>
          <p:cNvSpPr>
            <a:spLocks noGrp="1"/>
          </p:cNvSpPr>
          <p:nvPr>
            <p:ph type="body" idx="1"/>
          </p:nvPr>
        </p:nvSpPr>
        <p:spPr>
          <a:xfrm>
            <a:off x="901337" y="1447800"/>
            <a:ext cx="3735508" cy="836023"/>
          </a:xfrm>
        </p:spPr>
        <p:txBody>
          <a:bodyPr/>
          <a:lstStyle/>
          <a:p>
            <a:pPr algn="ctr"/>
            <a:r>
              <a:rPr lang="en-US" dirty="0" smtClean="0">
                <a:latin typeface="Arial" panose="020B0604020202020204" pitchFamily="34" charset="0"/>
                <a:cs typeface="Arial" panose="020B0604020202020204" pitchFamily="34" charset="0"/>
              </a:rPr>
              <a:t>Supports and Engagement</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half" idx="2"/>
          </p:nvPr>
        </p:nvSpPr>
        <p:spPr>
          <a:xfrm>
            <a:off x="901336" y="2283823"/>
            <a:ext cx="3975463" cy="2897777"/>
          </a:xfrm>
        </p:spPr>
        <p:txBody>
          <a:bodyPr/>
          <a:lstStyle/>
          <a:p>
            <a:pPr marL="574675" indent="-339725"/>
            <a:r>
              <a:rPr lang="en-US" dirty="0" smtClean="0">
                <a:latin typeface="Arial" panose="020B0604020202020204" pitchFamily="34" charset="0"/>
                <a:cs typeface="Arial" panose="020B0604020202020204" pitchFamily="34" charset="0"/>
              </a:rPr>
              <a:t>High Expectations and Caring Relationships</a:t>
            </a:r>
          </a:p>
          <a:p>
            <a:pPr marL="574675" indent="-339725"/>
            <a:r>
              <a:rPr lang="en-US" dirty="0" smtClean="0">
                <a:latin typeface="Arial" panose="020B0604020202020204" pitchFamily="34" charset="0"/>
                <a:cs typeface="Arial" panose="020B0604020202020204" pitchFamily="34" charset="0"/>
              </a:rPr>
              <a:t>Meaningful Participation in School</a:t>
            </a:r>
          </a:p>
          <a:p>
            <a:pPr marL="574675" indent="-339725"/>
            <a:r>
              <a:rPr lang="en-US" dirty="0" smtClean="0">
                <a:latin typeface="Arial" panose="020B0604020202020204" pitchFamily="34" charset="0"/>
                <a:cs typeface="Arial" panose="020B0604020202020204" pitchFamily="34" charset="0"/>
              </a:rPr>
              <a:t>Perceived School Safety</a:t>
            </a:r>
          </a:p>
          <a:p>
            <a:pPr marL="574675" indent="-339725"/>
            <a:r>
              <a:rPr lang="en-US" dirty="0" smtClean="0">
                <a:latin typeface="Arial" panose="020B0604020202020204" pitchFamily="34" charset="0"/>
                <a:cs typeface="Arial" panose="020B0604020202020204" pitchFamily="34" charset="0"/>
              </a:rPr>
              <a:t>School Connectedness</a:t>
            </a:r>
            <a:endParaRPr lang="en-US" dirty="0">
              <a:latin typeface="Arial" panose="020B0604020202020204" pitchFamily="34" charset="0"/>
              <a:cs typeface="Arial" panose="020B0604020202020204" pitchFamily="34" charset="0"/>
            </a:endParaRPr>
          </a:p>
        </p:txBody>
      </p:sp>
      <p:sp>
        <p:nvSpPr>
          <p:cNvPr id="9" name="Text Placeholder 8"/>
          <p:cNvSpPr>
            <a:spLocks noGrp="1"/>
          </p:cNvSpPr>
          <p:nvPr>
            <p:ph type="body" sz="quarter" idx="3"/>
          </p:nvPr>
        </p:nvSpPr>
        <p:spPr>
          <a:xfrm>
            <a:off x="5168657" y="1371600"/>
            <a:ext cx="3736975" cy="914400"/>
          </a:xfrm>
        </p:spPr>
        <p:txBody>
          <a:bodyPr/>
          <a:lstStyle/>
          <a:p>
            <a:pPr algn="ctr"/>
            <a:r>
              <a:rPr lang="en-US" dirty="0" smtClean="0">
                <a:latin typeface="Arial" panose="020B0604020202020204" pitchFamily="34" charset="0"/>
                <a:cs typeface="Arial" panose="020B0604020202020204" pitchFamily="34" charset="0"/>
              </a:rPr>
              <a:t>Violence and </a:t>
            </a:r>
          </a:p>
          <a:p>
            <a:pPr algn="ctr"/>
            <a:r>
              <a:rPr lang="en-US" dirty="0" smtClean="0">
                <a:latin typeface="Arial" panose="020B0604020202020204" pitchFamily="34" charset="0"/>
                <a:cs typeface="Arial" panose="020B0604020202020204" pitchFamily="34" charset="0"/>
              </a:rPr>
              <a:t>Substance Use</a:t>
            </a:r>
            <a:endParaRPr lang="en-US" dirty="0">
              <a:latin typeface="Arial" panose="020B0604020202020204" pitchFamily="34" charset="0"/>
              <a:cs typeface="Arial" panose="020B0604020202020204" pitchFamily="34" charset="0"/>
            </a:endParaRPr>
          </a:p>
        </p:txBody>
      </p:sp>
      <p:sp>
        <p:nvSpPr>
          <p:cNvPr id="10" name="Content Placeholder 9"/>
          <p:cNvSpPr>
            <a:spLocks noGrp="1"/>
          </p:cNvSpPr>
          <p:nvPr>
            <p:ph sz="quarter" idx="4"/>
          </p:nvPr>
        </p:nvSpPr>
        <p:spPr>
          <a:xfrm>
            <a:off x="5029201" y="2286000"/>
            <a:ext cx="3876432" cy="3200400"/>
          </a:xfrm>
        </p:spPr>
        <p:txBody>
          <a:bodyPr/>
          <a:lstStyle/>
          <a:p>
            <a:pPr marL="574675" indent="-339725"/>
            <a:r>
              <a:rPr lang="en-US" dirty="0">
                <a:latin typeface="Arial" panose="020B0604020202020204" pitchFamily="34" charset="0"/>
                <a:cs typeface="Arial" panose="020B0604020202020204" pitchFamily="34" charset="0"/>
              </a:rPr>
              <a:t>Physical Violence Perpetration</a:t>
            </a:r>
          </a:p>
          <a:p>
            <a:pPr marL="574675" indent="-339725"/>
            <a:r>
              <a:rPr lang="en-US" dirty="0">
                <a:latin typeface="Arial" panose="020B0604020202020204" pitchFamily="34" charset="0"/>
                <a:cs typeface="Arial" panose="020B0604020202020204" pitchFamily="34" charset="0"/>
              </a:rPr>
              <a:t>Physical/Emotional Violence Victimization</a:t>
            </a:r>
          </a:p>
          <a:p>
            <a:pPr marL="574675" indent="-339725"/>
            <a:r>
              <a:rPr lang="en-US" dirty="0">
                <a:latin typeface="Arial" panose="020B0604020202020204" pitchFamily="34" charset="0"/>
                <a:cs typeface="Arial" panose="020B0604020202020204" pitchFamily="34" charset="0"/>
              </a:rPr>
              <a:t>Bullying and Harassment</a:t>
            </a:r>
          </a:p>
          <a:p>
            <a:pPr marL="574675" indent="-339725"/>
            <a:r>
              <a:rPr lang="en-US" dirty="0">
                <a:latin typeface="Arial" panose="020B0604020202020204" pitchFamily="34" charset="0"/>
                <a:cs typeface="Arial" panose="020B0604020202020204" pitchFamily="34" charset="0"/>
              </a:rPr>
              <a:t>Substance Use </a:t>
            </a:r>
            <a:r>
              <a:rPr lang="en-US" dirty="0" smtClean="0">
                <a:latin typeface="Arial" panose="020B0604020202020204" pitchFamily="34" charset="0"/>
                <a:cs typeface="Arial" panose="020B0604020202020204" pitchFamily="34" charset="0"/>
              </a:rPr>
              <a:t>At </a:t>
            </a:r>
            <a:r>
              <a:rPr lang="en-US" dirty="0">
                <a:latin typeface="Arial" panose="020B0604020202020204" pitchFamily="34" charset="0"/>
                <a:cs typeface="Arial" panose="020B0604020202020204" pitchFamily="34" charset="0"/>
              </a:rPr>
              <a:t>School</a:t>
            </a:r>
          </a:p>
        </p:txBody>
      </p:sp>
    </p:spTree>
    <p:extLst>
      <p:ext uri="{BB962C8B-B14F-4D97-AF65-F5344CB8AC3E}">
        <p14:creationId xmlns:p14="http://schemas.microsoft.com/office/powerpoint/2010/main" val="873332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371600"/>
            <a:ext cx="8004175" cy="5181600"/>
          </a:xfrm>
        </p:spPr>
        <p:txBody>
          <a:bodyPr/>
          <a:lstStyle/>
          <a:p>
            <a:r>
              <a:rPr lang="en-US" sz="2400" dirty="0" smtClean="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California Code of Regulations</a:t>
            </a:r>
            <a:r>
              <a:rPr lang="en-US" sz="2400" dirty="0">
                <a:latin typeface="Arial" panose="020B0604020202020204" pitchFamily="34" charset="0"/>
                <a:cs typeface="Arial" panose="020B0604020202020204" pitchFamily="34" charset="0"/>
              </a:rPr>
              <a:t>, Title </a:t>
            </a:r>
            <a:r>
              <a:rPr lang="en-US" sz="2400" dirty="0" smtClean="0">
                <a:latin typeface="Arial" panose="020B0604020202020204" pitchFamily="34" charset="0"/>
                <a:cs typeface="Arial" panose="020B0604020202020204" pitchFamily="34" charset="0"/>
              </a:rPr>
              <a:t>5 (5 </a:t>
            </a:r>
            <a:r>
              <a:rPr lang="en-US" sz="2400" i="1" dirty="0" smtClean="0">
                <a:latin typeface="Arial" panose="020B0604020202020204" pitchFamily="34" charset="0"/>
                <a:cs typeface="Arial" panose="020B0604020202020204" pitchFamily="34" charset="0"/>
              </a:rPr>
              <a:t>CCR)</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Chapter 5.1, Section 4600, et seq. establishes Uniform Complaint Procedures to be followed for complaints of</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marL="914400">
              <a:buFont typeface="Courier New" panose="02070309020205020404" pitchFamily="49" charset="0"/>
              <a:buChar char="o"/>
            </a:pPr>
            <a:r>
              <a:rPr lang="en-US" sz="2400" dirty="0">
                <a:latin typeface="Arial" panose="020B0604020202020204" pitchFamily="34" charset="0"/>
                <a:cs typeface="Arial" panose="020B0604020202020204" pitchFamily="34" charset="0"/>
              </a:rPr>
              <a:t>Discrimination; Harassment; Intimidation; or </a:t>
            </a:r>
            <a:r>
              <a:rPr lang="en-US" sz="2400" b="1" dirty="0">
                <a:latin typeface="Arial" panose="020B0604020202020204" pitchFamily="34" charset="0"/>
                <a:cs typeface="Arial" panose="020B0604020202020204" pitchFamily="34" charset="0"/>
              </a:rPr>
              <a:t>Bullying</a:t>
            </a:r>
            <a:r>
              <a:rPr lang="en-US" sz="2400" dirty="0">
                <a:latin typeface="Arial" panose="020B0604020202020204" pitchFamily="34" charset="0"/>
                <a:cs typeface="Arial" panose="020B0604020202020204" pitchFamily="34" charset="0"/>
              </a:rPr>
              <a:t> based on one or more of the following protected classes, or association with a person or group with one or more of these actual or perceived characteristics</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marL="1427163"/>
            <a:r>
              <a:rPr lang="en-US" sz="2400" dirty="0">
                <a:latin typeface="Arial" panose="020B0604020202020204" pitchFamily="34" charset="0"/>
                <a:cs typeface="Arial" panose="020B0604020202020204" pitchFamily="34" charset="0"/>
              </a:rPr>
              <a:t>Disability; Gender; Gender Identity/Expression; Nationality; Race or Ethnicity; Religion; or Sexual Orientation</a:t>
            </a:r>
          </a:p>
          <a:p>
            <a:endParaRPr lang="en-US" dirty="0"/>
          </a:p>
        </p:txBody>
      </p:sp>
      <p:sp>
        <p:nvSpPr>
          <p:cNvPr id="3" name="Title 2"/>
          <p:cNvSpPr>
            <a:spLocks noGrp="1"/>
          </p:cNvSpPr>
          <p:nvPr>
            <p:ph type="title"/>
          </p:nvPr>
        </p:nvSpPr>
        <p:spPr/>
        <p:txBody>
          <a:bodyPr/>
          <a:lstStyle/>
          <a:p>
            <a:pPr algn="ctr"/>
            <a:r>
              <a:rPr lang="en-US" sz="3600" dirty="0" smtClean="0">
                <a:latin typeface="Arial" panose="020B0604020202020204" pitchFamily="34" charset="0"/>
                <a:cs typeface="Arial" panose="020B0604020202020204" pitchFamily="34" charset="0"/>
              </a:rPr>
              <a:t>Uniform </a:t>
            </a:r>
            <a:r>
              <a:rPr lang="en-US" sz="3600" dirty="0">
                <a:latin typeface="Arial" panose="020B0604020202020204" pitchFamily="34" charset="0"/>
                <a:cs typeface="Arial" panose="020B0604020202020204" pitchFamily="34" charset="0"/>
              </a:rPr>
              <a:t>Complaint </a:t>
            </a:r>
            <a:r>
              <a:rPr lang="en-US" sz="3600" dirty="0" smtClean="0">
                <a:latin typeface="Arial" panose="020B0604020202020204" pitchFamily="34" charset="0"/>
                <a:cs typeface="Arial" panose="020B0604020202020204" pitchFamily="34" charset="0"/>
              </a:rPr>
              <a:t>Procedures</a:t>
            </a:r>
            <a:endParaRPr lang="en-US" dirty="0"/>
          </a:p>
        </p:txBody>
      </p:sp>
    </p:spTree>
    <p:extLst>
      <p:ext uri="{BB962C8B-B14F-4D97-AF65-F5344CB8AC3E}">
        <p14:creationId xmlns:p14="http://schemas.microsoft.com/office/powerpoint/2010/main" val="157067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911225" y="2133600"/>
            <a:ext cx="8004175" cy="1524000"/>
          </a:xfrm>
        </p:spPr>
        <p:txBody>
          <a:bodyPr/>
          <a:lstStyle/>
          <a:p>
            <a:pPr marL="0" indent="0" algn="ctr">
              <a:spcBef>
                <a:spcPts val="0"/>
              </a:spcBef>
              <a:spcAft>
                <a:spcPts val="1200"/>
              </a:spcAft>
              <a:buFont typeface="Arial" panose="020B0604020202020204" pitchFamily="34" charset="0"/>
              <a:buNone/>
              <a:defRPr/>
            </a:pPr>
            <a:r>
              <a:rPr lang="en-US" altLang="en-US" sz="2400" dirty="0" smtClean="0">
                <a:latin typeface="Arial" panose="020B0604020202020204" pitchFamily="34" charset="0"/>
                <a:cs typeface="Arial" panose="020B0604020202020204" pitchFamily="34" charset="0"/>
              </a:rPr>
              <a:t>Without A Doubt, It Takes an Entire Community!</a:t>
            </a:r>
            <a:endParaRPr lang="en-US" altLang="en-US" sz="2400" dirty="0">
              <a:latin typeface="Arial" panose="020B0604020202020204" pitchFamily="34" charset="0"/>
              <a:cs typeface="Arial" panose="020B0604020202020204" pitchFamily="34" charset="0"/>
            </a:endParaRPr>
          </a:p>
          <a:p>
            <a:pPr marL="0" indent="0" algn="ctr">
              <a:buNone/>
              <a:defRPr/>
            </a:pPr>
            <a:r>
              <a:rPr lang="en-US" altLang="en-US" sz="2400" dirty="0" smtClean="0">
                <a:latin typeface="Arial" panose="020B0604020202020204" pitchFamily="34" charset="0"/>
                <a:cs typeface="Arial" panose="020B0604020202020204" pitchFamily="34" charset="0"/>
              </a:rPr>
              <a:t>Thank you for helping ensure the safety and well-being that every student deserves and needs to thrive.</a:t>
            </a:r>
          </a:p>
        </p:txBody>
      </p:sp>
      <p:sp>
        <p:nvSpPr>
          <p:cNvPr id="28675" name="Title 2"/>
          <p:cNvSpPr>
            <a:spLocks noGrp="1"/>
          </p:cNvSpPr>
          <p:nvPr>
            <p:ph type="title"/>
          </p:nvPr>
        </p:nvSpPr>
        <p:spPr>
          <a:xfrm>
            <a:off x="911225" y="441325"/>
            <a:ext cx="8229600" cy="1143000"/>
          </a:xfrm>
        </p:spPr>
        <p:txBody>
          <a:bodyPr/>
          <a:lstStyle/>
          <a:p>
            <a:pPr algn="ctr">
              <a:defRPr/>
            </a:pPr>
            <a:r>
              <a:rPr lang="en-US" sz="4000" dirty="0" smtClean="0">
                <a:latin typeface="Arial" panose="020B0604020202020204" pitchFamily="34" charset="0"/>
                <a:cs typeface="Arial" panose="020B0604020202020204" pitchFamily="34" charset="0"/>
              </a:rPr>
              <a:t>Conclusion</a:t>
            </a:r>
            <a:endParaRPr lang="en-US" altLang="en-US" sz="4000" dirty="0" smtClean="0">
              <a:solidFill>
                <a:srgbClr val="0000CC"/>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a:xfrm>
            <a:off x="914400" y="457200"/>
            <a:ext cx="7851775" cy="1752600"/>
          </a:xfrm>
        </p:spPr>
        <p:txBody>
          <a:bodyPr/>
          <a:lstStyle/>
          <a:p>
            <a:pPr algn="ctr">
              <a:defRPr/>
            </a:pPr>
            <a:r>
              <a:rPr lang="en-US" altLang="en-US" sz="3600" dirty="0">
                <a:latin typeface="Arial" panose="020B0604020202020204" pitchFamily="34" charset="0"/>
                <a:cs typeface="Arial" panose="020B0604020202020204" pitchFamily="34" charset="0"/>
              </a:rPr>
              <a:t>California </a:t>
            </a:r>
            <a:r>
              <a:rPr lang="en-US" altLang="en-US" sz="3600" i="1" dirty="0">
                <a:latin typeface="Arial" panose="020B0604020202020204" pitchFamily="34" charset="0"/>
                <a:cs typeface="Arial" panose="020B0604020202020204" pitchFamily="34" charset="0"/>
              </a:rPr>
              <a:t>Education Code </a:t>
            </a:r>
            <a:r>
              <a:rPr lang="en-US" altLang="en-US" sz="3600" dirty="0" smtClean="0">
                <a:latin typeface="Arial" panose="020B0604020202020204" pitchFamily="34" charset="0"/>
                <a:cs typeface="Arial" panose="020B0604020202020204" pitchFamily="34" charset="0"/>
              </a:rPr>
              <a:t/>
            </a:r>
            <a:br>
              <a:rPr lang="en-US" altLang="en-US" sz="3600"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Section </a:t>
            </a:r>
            <a:r>
              <a:rPr lang="en-US" altLang="en-US" sz="3600" dirty="0">
                <a:latin typeface="Arial" panose="020B0604020202020204" pitchFamily="34" charset="0"/>
                <a:cs typeface="Arial" panose="020B0604020202020204" pitchFamily="34" charset="0"/>
              </a:rPr>
              <a:t>32283.5</a:t>
            </a:r>
            <a:r>
              <a:rPr lang="en-US" altLang="en-US" sz="4000" i="1" dirty="0">
                <a:solidFill>
                  <a:schemeClr val="accent5">
                    <a:lumMod val="75000"/>
                  </a:schemeClr>
                </a:solidFill>
                <a:latin typeface="Arial" panose="020B0604020202020204" pitchFamily="34" charset="0"/>
                <a:cs typeface="Arial" panose="020B0604020202020204" pitchFamily="34" charset="0"/>
              </a:rPr>
              <a:t/>
            </a:r>
            <a:br>
              <a:rPr lang="en-US" altLang="en-US" sz="4000" i="1" dirty="0">
                <a:solidFill>
                  <a:schemeClr val="accent5">
                    <a:lumMod val="75000"/>
                  </a:schemeClr>
                </a:solidFill>
                <a:latin typeface="Arial" panose="020B0604020202020204" pitchFamily="34" charset="0"/>
                <a:cs typeface="Arial" panose="020B0604020202020204" pitchFamily="34" charset="0"/>
              </a:rPr>
            </a:br>
            <a:endParaRPr lang="en-US" altLang="en-US" sz="4000" dirty="0" smtClean="0">
              <a:latin typeface="Arial" panose="020B0604020202020204" pitchFamily="34" charset="0"/>
              <a:cs typeface="Arial" panose="020B0604020202020204" pitchFamily="34" charset="0"/>
            </a:endParaRPr>
          </a:p>
        </p:txBody>
      </p:sp>
      <p:sp>
        <p:nvSpPr>
          <p:cNvPr id="17410" name="Content Placeholder 1"/>
          <p:cNvSpPr>
            <a:spLocks noGrp="1"/>
          </p:cNvSpPr>
          <p:nvPr>
            <p:ph idx="1"/>
          </p:nvPr>
        </p:nvSpPr>
        <p:spPr>
          <a:xfrm>
            <a:off x="914399" y="2133600"/>
            <a:ext cx="7851775" cy="2057400"/>
          </a:xfrm>
        </p:spPr>
        <p:txBody>
          <a:bodyPr/>
          <a:lstStyle/>
          <a:p>
            <a:pPr marL="0" indent="0">
              <a:buFont typeface="Arial" panose="020B0604020202020204" pitchFamily="34" charset="0"/>
              <a:buNone/>
            </a:pPr>
            <a:r>
              <a:rPr lang="en-US" altLang="en-US" sz="2400" dirty="0" smtClean="0">
                <a:latin typeface="Arial" panose="020B0604020202020204" pitchFamily="34" charset="0"/>
                <a:cs typeface="Arial" panose="020B0604020202020204" pitchFamily="34" charset="0"/>
              </a:rPr>
              <a:t>The California Department of Education (CDE) shall develop an online training module to assist all school staff, school administrators, parents, pupils, and community members in increasing their knowledge of the dynamics of bullying and cyberbullying.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914400" y="1905000"/>
            <a:ext cx="7848600" cy="3429000"/>
          </a:xfrm>
        </p:spPr>
        <p:txBody>
          <a:bodyPr/>
          <a:lstStyle/>
          <a:p>
            <a:pPr>
              <a:spcBef>
                <a:spcPts val="0"/>
              </a:spcBef>
              <a:spcAft>
                <a:spcPts val="1800"/>
              </a:spcAft>
            </a:pPr>
            <a:r>
              <a:rPr lang="en-US" altLang="en-US" sz="2400" dirty="0" smtClean="0">
                <a:latin typeface="Arial" panose="020B0604020202020204" pitchFamily="34" charset="0"/>
                <a:cs typeface="Arial" panose="020B0604020202020204" pitchFamily="34" charset="0"/>
              </a:rPr>
              <a:t>(1)  “Bullying” means any severe or pervasive physical or verbal act or conduct, including communications made in writing or by means of an electronic act, and including one or more acts committed by a pupil or group of pupils as defined in sections 48900.2, 48900.3, or 48900.4, directed toward one or more pupils that has or can be reasonably predicted to have the effect of one or more of the following:</a:t>
            </a:r>
          </a:p>
        </p:txBody>
      </p:sp>
      <p:sp>
        <p:nvSpPr>
          <p:cNvPr id="19459" name="Title 2"/>
          <p:cNvSpPr>
            <a:spLocks noGrp="1"/>
          </p:cNvSpPr>
          <p:nvPr>
            <p:ph type="title"/>
          </p:nvPr>
        </p:nvSpPr>
        <p:spPr>
          <a:xfrm>
            <a:off x="685800" y="457200"/>
            <a:ext cx="8382000" cy="1143000"/>
          </a:xfrm>
        </p:spPr>
        <p:txBody>
          <a:bodyPr/>
          <a:lstStyle/>
          <a:p>
            <a:pPr algn="ctr"/>
            <a:r>
              <a:rPr lang="en-US" altLang="en-US" sz="3600" dirty="0" smtClean="0">
                <a:latin typeface="Arial" panose="020B0604020202020204" pitchFamily="34" charset="0"/>
                <a:cs typeface="Arial" panose="020B0604020202020204" pitchFamily="34" charset="0"/>
              </a:rPr>
              <a:t>California </a:t>
            </a:r>
            <a:r>
              <a:rPr lang="en-US" altLang="en-US" sz="3600" i="1" dirty="0" smtClean="0">
                <a:latin typeface="Arial" panose="020B0604020202020204" pitchFamily="34" charset="0"/>
                <a:cs typeface="Arial" panose="020B0604020202020204" pitchFamily="34" charset="0"/>
              </a:rPr>
              <a:t>Education Code </a:t>
            </a:r>
            <a:br>
              <a:rPr lang="en-US" altLang="en-US" sz="3600" i="1"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Section 48900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952500" y="1828800"/>
            <a:ext cx="7848600" cy="3886200"/>
          </a:xfrm>
        </p:spPr>
        <p:txBody>
          <a:bodyPr/>
          <a:lstStyle/>
          <a:p>
            <a:pPr>
              <a:spcBef>
                <a:spcPts val="0"/>
              </a:spcBef>
              <a:spcAft>
                <a:spcPts val="1800"/>
              </a:spcAft>
            </a:pPr>
            <a:r>
              <a:rPr lang="en-US" altLang="en-US" sz="2400" dirty="0" smtClean="0">
                <a:latin typeface="Arial" panose="020B0604020202020204" pitchFamily="34" charset="0"/>
                <a:cs typeface="Arial" panose="020B0604020202020204" pitchFamily="34" charset="0"/>
              </a:rPr>
              <a:t>(A) Placing a reasonable pupil or pupils in fear of harm to that pupil’s or those pupils’ person or property.</a:t>
            </a:r>
          </a:p>
          <a:p>
            <a:pPr>
              <a:spcBef>
                <a:spcPts val="0"/>
              </a:spcBef>
              <a:spcAft>
                <a:spcPts val="1800"/>
              </a:spcAft>
            </a:pPr>
            <a:r>
              <a:rPr lang="en-US" altLang="en-US" sz="2400" dirty="0" smtClean="0">
                <a:latin typeface="Arial" panose="020B0604020202020204" pitchFamily="34" charset="0"/>
                <a:cs typeface="Arial" panose="020B0604020202020204" pitchFamily="34" charset="0"/>
              </a:rPr>
              <a:t>(B) Causing a reasonable pupil to experience a substantially detrimental effect on his or her physical or mental health.</a:t>
            </a:r>
          </a:p>
          <a:p>
            <a:pPr>
              <a:spcBef>
                <a:spcPts val="0"/>
              </a:spcBef>
              <a:spcAft>
                <a:spcPts val="1800"/>
              </a:spcAft>
            </a:pPr>
            <a:r>
              <a:rPr lang="en-US" altLang="en-US" sz="2400" dirty="0">
                <a:latin typeface="Arial" panose="020B0604020202020204" pitchFamily="34" charset="0"/>
                <a:cs typeface="Arial" panose="020B0604020202020204" pitchFamily="34" charset="0"/>
              </a:rPr>
              <a:t>(C) Causing a reasonable pupil to experience substantial interference with his or her academic performance</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sp>
        <p:nvSpPr>
          <p:cNvPr id="19459" name="Title 2"/>
          <p:cNvSpPr>
            <a:spLocks noGrp="1"/>
          </p:cNvSpPr>
          <p:nvPr>
            <p:ph type="title"/>
          </p:nvPr>
        </p:nvSpPr>
        <p:spPr>
          <a:xfrm>
            <a:off x="685800" y="457200"/>
            <a:ext cx="8382000" cy="1143000"/>
          </a:xfrm>
        </p:spPr>
        <p:txBody>
          <a:bodyPr/>
          <a:lstStyle/>
          <a:p>
            <a:pPr algn="ctr"/>
            <a:r>
              <a:rPr lang="en-US" altLang="en-US" sz="3600" dirty="0" smtClean="0">
                <a:latin typeface="Arial" panose="020B0604020202020204" pitchFamily="34" charset="0"/>
                <a:cs typeface="Arial" panose="020B0604020202020204" pitchFamily="34" charset="0"/>
              </a:rPr>
              <a:t>California </a:t>
            </a:r>
            <a:r>
              <a:rPr lang="en-US" altLang="en-US" sz="3600" i="1" dirty="0" smtClean="0">
                <a:latin typeface="Arial" panose="020B0604020202020204" pitchFamily="34" charset="0"/>
                <a:cs typeface="Arial" panose="020B0604020202020204" pitchFamily="34" charset="0"/>
              </a:rPr>
              <a:t>Education Code </a:t>
            </a:r>
            <a:br>
              <a:rPr lang="en-US" altLang="en-US" sz="3600" i="1"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Section 48900 (2)</a:t>
            </a:r>
          </a:p>
        </p:txBody>
      </p:sp>
    </p:spTree>
    <p:extLst>
      <p:ext uri="{BB962C8B-B14F-4D97-AF65-F5344CB8AC3E}">
        <p14:creationId xmlns:p14="http://schemas.microsoft.com/office/powerpoint/2010/main" val="969131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952500" y="2057400"/>
            <a:ext cx="7848600" cy="1676400"/>
          </a:xfrm>
        </p:spPr>
        <p:txBody>
          <a:bodyPr/>
          <a:lstStyle/>
          <a:p>
            <a:pPr>
              <a:spcBef>
                <a:spcPts val="0"/>
              </a:spcBef>
              <a:spcAft>
                <a:spcPts val="1800"/>
              </a:spcAft>
            </a:pPr>
            <a:r>
              <a:rPr lang="en-US" altLang="en-US" sz="2400" dirty="0" smtClean="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D) Causing a reasonable pupil to experience substantial interference with his or her ability to participate in or benefit from the services, activities, or privileges provided by a school.</a:t>
            </a:r>
          </a:p>
          <a:p>
            <a:pPr>
              <a:spcBef>
                <a:spcPts val="0"/>
              </a:spcBef>
              <a:spcAft>
                <a:spcPts val="1800"/>
              </a:spcAft>
            </a:pPr>
            <a:endParaRPr lang="en-US" altLang="en-US" sz="2400" dirty="0" smtClean="0">
              <a:latin typeface="Arial" panose="020B0604020202020204" pitchFamily="34" charset="0"/>
              <a:cs typeface="Arial" panose="020B0604020202020204" pitchFamily="34" charset="0"/>
            </a:endParaRPr>
          </a:p>
        </p:txBody>
      </p:sp>
      <p:sp>
        <p:nvSpPr>
          <p:cNvPr id="19459" name="Title 2"/>
          <p:cNvSpPr>
            <a:spLocks noGrp="1"/>
          </p:cNvSpPr>
          <p:nvPr>
            <p:ph type="title"/>
          </p:nvPr>
        </p:nvSpPr>
        <p:spPr>
          <a:xfrm>
            <a:off x="685800" y="457200"/>
            <a:ext cx="8382000" cy="1143000"/>
          </a:xfrm>
        </p:spPr>
        <p:txBody>
          <a:bodyPr/>
          <a:lstStyle/>
          <a:p>
            <a:pPr algn="ctr"/>
            <a:r>
              <a:rPr lang="en-US" altLang="en-US" sz="3600" dirty="0" smtClean="0">
                <a:latin typeface="Arial" panose="020B0604020202020204" pitchFamily="34" charset="0"/>
                <a:cs typeface="Arial" panose="020B0604020202020204" pitchFamily="34" charset="0"/>
              </a:rPr>
              <a:t>California </a:t>
            </a:r>
            <a:r>
              <a:rPr lang="en-US" altLang="en-US" sz="3600" i="1" dirty="0" smtClean="0">
                <a:latin typeface="Arial" panose="020B0604020202020204" pitchFamily="34" charset="0"/>
                <a:cs typeface="Arial" panose="020B0604020202020204" pitchFamily="34" charset="0"/>
              </a:rPr>
              <a:t>Education Code </a:t>
            </a:r>
            <a:br>
              <a:rPr lang="en-US" altLang="en-US" sz="3600" i="1" dirty="0" smtClean="0">
                <a:latin typeface="Arial" panose="020B0604020202020204" pitchFamily="34" charset="0"/>
                <a:cs typeface="Arial" panose="020B0604020202020204" pitchFamily="34" charset="0"/>
              </a:rPr>
            </a:br>
            <a:r>
              <a:rPr lang="en-US" altLang="en-US" sz="3600" dirty="0" smtClean="0">
                <a:latin typeface="Arial" panose="020B0604020202020204" pitchFamily="34" charset="0"/>
                <a:cs typeface="Arial" panose="020B0604020202020204" pitchFamily="34" charset="0"/>
              </a:rPr>
              <a:t>Section 48900 (3)</a:t>
            </a:r>
          </a:p>
        </p:txBody>
      </p:sp>
    </p:spTree>
    <p:extLst>
      <p:ext uri="{BB962C8B-B14F-4D97-AF65-F5344CB8AC3E}">
        <p14:creationId xmlns:p14="http://schemas.microsoft.com/office/powerpoint/2010/main" val="1916249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350" y="1600200"/>
            <a:ext cx="7924800" cy="3886200"/>
          </a:xfrm>
        </p:spPr>
        <p:txBody>
          <a:bodyPr/>
          <a:lstStyle/>
          <a:p>
            <a:pPr fontAlgn="auto" hangingPunct="1">
              <a:spcBef>
                <a:spcPts val="0"/>
              </a:spcBef>
              <a:spcAft>
                <a:spcPts val="1800"/>
              </a:spcAft>
              <a:defRPr/>
            </a:pPr>
            <a:r>
              <a:rPr lang="en-US" sz="2400" dirty="0">
                <a:latin typeface="Arial" panose="020B0604020202020204" pitchFamily="34" charset="0"/>
                <a:cs typeface="Arial" panose="020B0604020202020204" pitchFamily="34" charset="0"/>
              </a:rPr>
              <a:t>One in three California students reported being bullied.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2015 California Healthy Kids </a:t>
            </a:r>
            <a:r>
              <a:rPr lang="en-US" sz="2400" dirty="0" smtClean="0">
                <a:latin typeface="Arial" panose="020B0604020202020204" pitchFamily="34" charset="0"/>
                <a:cs typeface="Arial" panose="020B0604020202020204" pitchFamily="34" charset="0"/>
              </a:rPr>
              <a:t>Survey [CHKS])</a:t>
            </a:r>
            <a:endParaRPr lang="en-US" sz="2400" dirty="0">
              <a:latin typeface="Arial" panose="020B0604020202020204" pitchFamily="34" charset="0"/>
              <a:cs typeface="Arial" panose="020B0604020202020204" pitchFamily="34" charset="0"/>
            </a:endParaRPr>
          </a:p>
          <a:p>
            <a:pPr fontAlgn="auto" hangingPunct="1">
              <a:spcBef>
                <a:spcPts val="0"/>
              </a:spcBef>
              <a:spcAft>
                <a:spcPts val="1800"/>
              </a:spcAft>
              <a:defRPr/>
            </a:pPr>
            <a:r>
              <a:rPr lang="en-US" sz="2400" dirty="0" smtClean="0">
                <a:latin typeface="Arial" panose="020B0604020202020204" pitchFamily="34" charset="0"/>
                <a:cs typeface="Arial" panose="020B0604020202020204" pitchFamily="34" charset="0"/>
              </a:rPr>
              <a:t>Nationwide</a:t>
            </a:r>
            <a:r>
              <a:rPr lang="en-US" sz="2400" dirty="0">
                <a:latin typeface="Arial" panose="020B0604020202020204" pitchFamily="34" charset="0"/>
                <a:cs typeface="Arial" panose="020B0604020202020204" pitchFamily="34" charset="0"/>
              </a:rPr>
              <a:t>, one in five students reported being bullied.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2016 National Center for Educational Statistics)</a:t>
            </a:r>
          </a:p>
          <a:p>
            <a:pPr>
              <a:spcBef>
                <a:spcPts val="0"/>
              </a:spcBef>
              <a:spcAft>
                <a:spcPts val="1800"/>
              </a:spcAft>
              <a:defRPr/>
            </a:pPr>
            <a:r>
              <a:rPr lang="en-US" sz="2400" dirty="0" smtClean="0">
                <a:latin typeface="Arial" panose="020B0604020202020204" pitchFamily="34" charset="0"/>
                <a:cs typeface="Arial" panose="020B0604020202020204" pitchFamily="34" charset="0"/>
              </a:rPr>
              <a:t>Thirty-three percent of students who reported being bullied at school indicated that they were bullied at least once or twice a month during the school year. (2016 National Center for Educational Statistics)</a:t>
            </a:r>
          </a:p>
        </p:txBody>
      </p:sp>
      <p:sp>
        <p:nvSpPr>
          <p:cNvPr id="20483" name="Title 2"/>
          <p:cNvSpPr>
            <a:spLocks noGrp="1"/>
          </p:cNvSpPr>
          <p:nvPr>
            <p:ph type="title"/>
          </p:nvPr>
        </p:nvSpPr>
        <p:spPr>
          <a:xfrm>
            <a:off x="952500" y="228600"/>
            <a:ext cx="8191500" cy="1143000"/>
          </a:xfrm>
        </p:spPr>
        <p:txBody>
          <a:bodyPr/>
          <a:lstStyle/>
          <a:p>
            <a:r>
              <a:rPr lang="en-US" altLang="en-US" sz="3600" dirty="0" smtClean="0">
                <a:latin typeface="Arial" panose="020B0604020202020204" pitchFamily="34" charset="0"/>
                <a:cs typeface="Arial" panose="020B0604020202020204" pitchFamily="34" charset="0"/>
              </a:rPr>
              <a:t>Bullying and Cyberbullying Facts (1)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8266" y="1600200"/>
            <a:ext cx="7738534" cy="4724400"/>
          </a:xfrm>
        </p:spPr>
        <p:txBody>
          <a:bodyPr/>
          <a:lstStyle/>
          <a:p>
            <a:pPr marL="346075" indent="-346075">
              <a:spcBef>
                <a:spcPts val="0"/>
              </a:spcBef>
              <a:spcAft>
                <a:spcPts val="1800"/>
              </a:spcAft>
              <a:defRPr/>
            </a:pPr>
            <a:r>
              <a:rPr lang="en-US" sz="2400" dirty="0" smtClean="0">
                <a:latin typeface="Arial" panose="020B0604020202020204" pitchFamily="34" charset="0"/>
                <a:cs typeface="Arial" panose="020B0604020202020204" pitchFamily="34" charset="0"/>
              </a:rPr>
              <a:t>Nationwide</a:t>
            </a:r>
            <a:r>
              <a:rPr lang="en-US" sz="2400" dirty="0">
                <a:latin typeface="Arial" panose="020B0604020202020204" pitchFamily="34" charset="0"/>
                <a:cs typeface="Arial" panose="020B0604020202020204" pitchFamily="34" charset="0"/>
              </a:rPr>
              <a:t>, 52 percent of young people report being cyberbullied and 25 percent of teenagers report that they have experienced repeated bullying on their cell </a:t>
            </a:r>
            <a:r>
              <a:rPr lang="en-US" sz="2400" dirty="0" smtClean="0">
                <a:latin typeface="Arial" panose="020B0604020202020204" pitchFamily="34" charset="0"/>
                <a:cs typeface="Arial" panose="020B0604020202020204" pitchFamily="34" charset="0"/>
              </a:rPr>
              <a:t>phones </a:t>
            </a:r>
            <a:r>
              <a:rPr lang="en-US" sz="2400" dirty="0">
                <a:latin typeface="Arial" panose="020B0604020202020204" pitchFamily="34" charset="0"/>
                <a:cs typeface="Arial" panose="020B0604020202020204" pitchFamily="34" charset="0"/>
              </a:rPr>
              <a:t>or on the </a:t>
            </a:r>
            <a:r>
              <a:rPr lang="en-US" sz="2400" dirty="0" smtClean="0">
                <a:latin typeface="Arial" panose="020B0604020202020204" pitchFamily="34" charset="0"/>
                <a:cs typeface="Arial" panose="020B0604020202020204" pitchFamily="34" charset="0"/>
              </a:rPr>
              <a:t>internet</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2" tooltip="No Bully website"/>
              </a:rPr>
              <a:t>https://www.nobully.org/</a:t>
            </a:r>
            <a:r>
              <a:rPr lang="en-US" sz="2400" dirty="0">
                <a:latin typeface="Arial" panose="020B0604020202020204" pitchFamily="34" charset="0"/>
                <a:cs typeface="Arial" panose="020B0604020202020204" pitchFamily="34" charset="0"/>
              </a:rPr>
              <a:t>)</a:t>
            </a:r>
          </a:p>
          <a:p>
            <a:pPr>
              <a:spcBef>
                <a:spcPts val="0"/>
              </a:spcBef>
              <a:spcAft>
                <a:spcPts val="1800"/>
              </a:spcAft>
              <a:defRPr/>
            </a:pPr>
            <a:r>
              <a:rPr lang="en-US" sz="2400" dirty="0" smtClean="0">
                <a:latin typeface="Arial" panose="020B0604020202020204" pitchFamily="34" charset="0"/>
                <a:cs typeface="Arial" panose="020B0604020202020204" pitchFamily="34" charset="0"/>
              </a:rPr>
              <a:t>Victims of cyberbullying are more likely to suffer from low self-esteem and to engage in suicide ideation. (</a:t>
            </a:r>
            <a:r>
              <a:rPr lang="en-US" sz="2400" dirty="0">
                <a:latin typeface="Arial" panose="020B0604020202020204" pitchFamily="34" charset="0"/>
                <a:cs typeface="Arial" panose="020B0604020202020204" pitchFamily="34" charset="0"/>
                <a:hlinkClick r:id="rId2" tooltip="No Bully website"/>
              </a:rPr>
              <a:t>https://www.nobully.org/</a:t>
            </a:r>
            <a:r>
              <a:rPr lang="en-US" sz="2400" dirty="0" smtClean="0">
                <a:latin typeface="Arial" panose="020B0604020202020204" pitchFamily="34" charset="0"/>
                <a:cs typeface="Arial" panose="020B0604020202020204" pitchFamily="34" charset="0"/>
              </a:rPr>
              <a:t>)</a:t>
            </a:r>
          </a:p>
          <a:p>
            <a:pPr>
              <a:spcBef>
                <a:spcPts val="0"/>
              </a:spcBef>
              <a:spcAft>
                <a:spcPts val="1800"/>
              </a:spcAft>
              <a:defRPr/>
            </a:pPr>
            <a:r>
              <a:rPr lang="en-US" sz="2400" dirty="0" smtClean="0">
                <a:latin typeface="Arial" panose="020B0604020202020204" pitchFamily="34" charset="0"/>
                <a:cs typeface="Arial" panose="020B0604020202020204" pitchFamily="34" charset="0"/>
              </a:rPr>
              <a:t>Students with disabilities are much more likely to be bullied than their nondisabled peers. (</a:t>
            </a:r>
            <a:r>
              <a:rPr lang="en-US" sz="2400" u="sng" dirty="0" smtClean="0">
                <a:latin typeface="Arial" panose="020B0604020202020204" pitchFamily="34" charset="0"/>
                <a:cs typeface="Arial" panose="020B0604020202020204" pitchFamily="34" charset="0"/>
                <a:hlinkClick r:id="rId3" tooltip="Link to Pacer's National Bullying Prevention Center Web site"/>
              </a:rPr>
              <a:t>http://</a:t>
            </a:r>
            <a:r>
              <a:rPr lang="en-US" sz="2400" dirty="0" smtClean="0">
                <a:latin typeface="Arial" panose="020B0604020202020204" pitchFamily="34" charset="0"/>
                <a:cs typeface="Arial" panose="020B0604020202020204" pitchFamily="34" charset="0"/>
                <a:hlinkClick r:id="rId3" tooltip="Link to Pacer's National Bullying Prevention Center Web site"/>
              </a:rPr>
              <a:t>www.pacer.org/bullying/resources/students-with-disabilities</a:t>
            </a:r>
            <a:r>
              <a:rPr lang="en-US" sz="2400" u="sng" dirty="0" smtClean="0">
                <a:latin typeface="Arial" panose="020B0604020202020204" pitchFamily="34" charset="0"/>
                <a:cs typeface="Arial" panose="020B0604020202020204" pitchFamily="34" charset="0"/>
                <a:hlinkClick r:id="rId3" tooltip="Link to Pacer's National Bullying Prevention Center Web site"/>
              </a:rPr>
              <a:t>/)</a:t>
            </a:r>
            <a:endParaRPr lang="en-US" sz="2400" u="sng" dirty="0" smtClean="0">
              <a:latin typeface="Arial" panose="020B0604020202020204" pitchFamily="34" charset="0"/>
              <a:cs typeface="Arial" panose="020B0604020202020204" pitchFamily="34" charset="0"/>
            </a:endParaRPr>
          </a:p>
          <a:p>
            <a:pPr>
              <a:spcBef>
                <a:spcPts val="0"/>
              </a:spcBef>
              <a:spcAft>
                <a:spcPts val="1800"/>
              </a:spcAft>
              <a:defRPr/>
            </a:pPr>
            <a:endParaRPr lang="en-US" sz="2000" dirty="0">
              <a:latin typeface="Arial" panose="020B0604020202020204" pitchFamily="34" charset="0"/>
              <a:cs typeface="Arial" panose="020B0604020202020204" pitchFamily="34" charset="0"/>
            </a:endParaRPr>
          </a:p>
        </p:txBody>
      </p:sp>
      <p:sp>
        <p:nvSpPr>
          <p:cNvPr id="20483" name="Title 2"/>
          <p:cNvSpPr>
            <a:spLocks noGrp="1"/>
          </p:cNvSpPr>
          <p:nvPr>
            <p:ph type="title"/>
          </p:nvPr>
        </p:nvSpPr>
        <p:spPr>
          <a:xfrm>
            <a:off x="838200" y="457200"/>
            <a:ext cx="8153400" cy="1143000"/>
          </a:xfrm>
        </p:spPr>
        <p:txBody>
          <a:bodyPr/>
          <a:lstStyle/>
          <a:p>
            <a:r>
              <a:rPr lang="en-US" altLang="en-US" sz="3200" dirty="0" smtClean="0">
                <a:latin typeface="Arial" panose="020B0604020202020204" pitchFamily="34" charset="0"/>
                <a:cs typeface="Arial" panose="020B0604020202020204" pitchFamily="34" charset="0"/>
              </a:rPr>
              <a:t>Bullying and Cyberbullying Facts (2)</a:t>
            </a:r>
          </a:p>
        </p:txBody>
      </p:sp>
    </p:spTree>
    <p:extLst>
      <p:ext uri="{BB962C8B-B14F-4D97-AF65-F5344CB8AC3E}">
        <p14:creationId xmlns:p14="http://schemas.microsoft.com/office/powerpoint/2010/main" val="1538863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1225" y="1981200"/>
            <a:ext cx="7851775" cy="2743200"/>
          </a:xfrm>
        </p:spPr>
        <p:txBody>
          <a:bodyPr/>
          <a:lstStyle/>
          <a:p>
            <a:pPr>
              <a:spcBef>
                <a:spcPts val="0"/>
              </a:spcBef>
              <a:spcAft>
                <a:spcPts val="1800"/>
              </a:spcAft>
              <a:defRPr/>
            </a:pPr>
            <a:r>
              <a:rPr lang="en-US" sz="2400" dirty="0" smtClean="0">
                <a:latin typeface="Arial" panose="020B0604020202020204" pitchFamily="34" charset="0"/>
                <a:cs typeface="Arial" panose="020B0604020202020204" pitchFamily="34" charset="0"/>
              </a:rPr>
              <a:t>Nationally</a:t>
            </a:r>
            <a:r>
              <a:rPr lang="en-US" sz="2400" dirty="0">
                <a:latin typeface="Arial" panose="020B0604020202020204" pitchFamily="34" charset="0"/>
                <a:cs typeface="Arial" panose="020B0604020202020204" pitchFamily="34" charset="0"/>
              </a:rPr>
              <a:t>, more than </a:t>
            </a:r>
            <a:r>
              <a:rPr lang="en-US" sz="2400" dirty="0" smtClean="0">
                <a:latin typeface="Arial" panose="020B0604020202020204" pitchFamily="34" charset="0"/>
                <a:cs typeface="Arial" panose="020B0604020202020204" pitchFamily="34" charset="0"/>
              </a:rPr>
              <a:t>25 percent </a:t>
            </a:r>
            <a:r>
              <a:rPr lang="en-US" sz="2400" dirty="0">
                <a:latin typeface="Arial" panose="020B0604020202020204" pitchFamily="34" charset="0"/>
                <a:cs typeface="Arial" panose="020B0604020202020204" pitchFamily="34" charset="0"/>
              </a:rPr>
              <a:t>of children ages </a:t>
            </a:r>
            <a:r>
              <a:rPr lang="en-US" sz="2400" dirty="0" smtClean="0">
                <a:latin typeface="Arial" panose="020B0604020202020204" pitchFamily="34" charset="0"/>
                <a:cs typeface="Arial" panose="020B0604020202020204" pitchFamily="34" charset="0"/>
              </a:rPr>
              <a:t>twelve to eighteen </a:t>
            </a:r>
            <a:r>
              <a:rPr lang="en-US" sz="2400" dirty="0">
                <a:latin typeface="Arial" panose="020B0604020202020204" pitchFamily="34" charset="0"/>
                <a:cs typeface="Arial" panose="020B0604020202020204" pitchFamily="34" charset="0"/>
              </a:rPr>
              <a:t>report having </a:t>
            </a:r>
            <a:r>
              <a:rPr lang="en-US" sz="2400" dirty="0" smtClean="0">
                <a:latin typeface="Arial" panose="020B0604020202020204" pitchFamily="34" charset="0"/>
                <a:cs typeface="Arial" panose="020B0604020202020204" pitchFamily="34" charset="0"/>
              </a:rPr>
              <a:t>been </a:t>
            </a:r>
            <a:r>
              <a:rPr lang="en-US" sz="2400" dirty="0">
                <a:latin typeface="Arial" panose="020B0604020202020204" pitchFamily="34" charset="0"/>
                <a:cs typeface="Arial" panose="020B0604020202020204" pitchFamily="34" charset="0"/>
              </a:rPr>
              <a:t>bullied during the last school year. </a:t>
            </a:r>
            <a:r>
              <a:rPr lang="en-US" sz="2400" dirty="0" smtClean="0">
                <a:latin typeface="Arial" panose="020B0604020202020204" pitchFamily="34" charset="0"/>
                <a:cs typeface="Arial" panose="020B0604020202020204" pitchFamily="34" charset="0"/>
              </a:rPr>
              <a:t>(2013 Indicators of School Crime and Safety; 2012 National Center for Education Statistics, U.S. Department of Education and Bureau of Justice Statistics, Office of Justice Programs, U.S. Department of Justice) </a:t>
            </a:r>
            <a:endParaRPr lang="en-US" sz="2400" dirty="0">
              <a:latin typeface="Arial" panose="020B0604020202020204" pitchFamily="34" charset="0"/>
              <a:cs typeface="Arial" panose="020B0604020202020204" pitchFamily="34" charset="0"/>
            </a:endParaRPr>
          </a:p>
          <a:p>
            <a:pPr>
              <a:spcBef>
                <a:spcPts val="0"/>
              </a:spcBef>
              <a:spcAft>
                <a:spcPts val="1800"/>
              </a:spcAft>
              <a:defRPr/>
            </a:pPr>
            <a:endParaRPr lang="en-US" sz="2400" dirty="0">
              <a:latin typeface="Arial" panose="020B0604020202020204" pitchFamily="34" charset="0"/>
              <a:cs typeface="Arial" panose="020B0604020202020204" pitchFamily="34" charset="0"/>
            </a:endParaRPr>
          </a:p>
          <a:p>
            <a:pPr>
              <a:spcBef>
                <a:spcPts val="0"/>
              </a:spcBef>
              <a:spcAft>
                <a:spcPts val="1800"/>
              </a:spcAft>
              <a:defRPr/>
            </a:pPr>
            <a:endParaRPr lang="en-US" sz="2400" dirty="0">
              <a:latin typeface="Arial" panose="020B0604020202020204" pitchFamily="34" charset="0"/>
              <a:cs typeface="Arial" panose="020B0604020202020204" pitchFamily="34" charset="0"/>
            </a:endParaRPr>
          </a:p>
          <a:p>
            <a:pPr>
              <a:spcBef>
                <a:spcPts val="0"/>
              </a:spcBef>
              <a:spcAft>
                <a:spcPts val="1800"/>
              </a:spcAft>
              <a:defRPr/>
            </a:pPr>
            <a:endParaRPr lang="en-US" sz="2400" dirty="0">
              <a:latin typeface="Arial" panose="020B0604020202020204" pitchFamily="34" charset="0"/>
              <a:cs typeface="Arial" panose="020B0604020202020204" pitchFamily="34" charset="0"/>
            </a:endParaRPr>
          </a:p>
          <a:p>
            <a:pPr>
              <a:spcBef>
                <a:spcPts val="0"/>
              </a:spcBef>
              <a:spcAft>
                <a:spcPts val="1800"/>
              </a:spcAft>
              <a:defRPr/>
            </a:pPr>
            <a:endParaRPr lang="en-US" sz="2400" dirty="0">
              <a:latin typeface="Arial" panose="020B0604020202020204" pitchFamily="34" charset="0"/>
              <a:cs typeface="Arial" panose="020B0604020202020204" pitchFamily="34" charset="0"/>
            </a:endParaRPr>
          </a:p>
        </p:txBody>
      </p:sp>
      <p:sp>
        <p:nvSpPr>
          <p:cNvPr id="21507" name="Title 2"/>
          <p:cNvSpPr>
            <a:spLocks noGrp="1"/>
          </p:cNvSpPr>
          <p:nvPr>
            <p:ph type="title"/>
          </p:nvPr>
        </p:nvSpPr>
        <p:spPr>
          <a:xfrm>
            <a:off x="914400" y="685800"/>
            <a:ext cx="7848600" cy="1143000"/>
          </a:xfrm>
        </p:spPr>
        <p:txBody>
          <a:bodyPr/>
          <a:lstStyle/>
          <a:p>
            <a:pPr algn="ctr"/>
            <a:r>
              <a:rPr lang="en-US" altLang="en-US" sz="3200" dirty="0" smtClean="0">
                <a:latin typeface="Arial" panose="020B0604020202020204" pitchFamily="34" charset="0"/>
                <a:cs typeface="Arial" panose="020B0604020202020204" pitchFamily="34" charset="0"/>
              </a:rPr>
              <a:t>How Common is Bullying/Cyberbullying? (1)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00066"/>
      </a:dk2>
      <a:lt2>
        <a:srgbClr val="CC9900"/>
      </a:lt2>
      <a:accent1>
        <a:srgbClr val="0099FF"/>
      </a:accent1>
      <a:accent2>
        <a:srgbClr val="92D050"/>
      </a:accent2>
      <a:accent3>
        <a:srgbClr val="FF9966"/>
      </a:accent3>
      <a:accent4>
        <a:srgbClr val="FF6600"/>
      </a:accent4>
      <a:accent5>
        <a:srgbClr val="FFCCCC"/>
      </a:accent5>
      <a:accent6>
        <a:srgbClr val="C00000"/>
      </a:accent6>
      <a:hlink>
        <a:srgbClr val="0000FF"/>
      </a:hlink>
      <a:folHlink>
        <a:srgbClr val="800080"/>
      </a:folHlink>
    </a:clrScheme>
    <a:fontScheme name="CCSS">
      <a:majorFont>
        <a:latin typeface="Century Schoolbook"/>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11779</TotalTime>
  <Words>1244</Words>
  <Application>Microsoft Office PowerPoint</Application>
  <PresentationFormat>On-screen Show (4:3)</PresentationFormat>
  <Paragraphs>104</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MS PGothic</vt:lpstr>
      <vt:lpstr>Arial</vt:lpstr>
      <vt:lpstr>Calibri</vt:lpstr>
      <vt:lpstr>Century Schoolbook</vt:lpstr>
      <vt:lpstr>Courier New</vt:lpstr>
      <vt:lpstr>Office Theme</vt:lpstr>
      <vt:lpstr>ONLINE BULLYING TRAINING MODULE ASSEMBLY BILL 1993  The California State seal is used for the background for each slide.</vt:lpstr>
      <vt:lpstr>Purpose</vt:lpstr>
      <vt:lpstr>California Education Code  Section 32283.5 </vt:lpstr>
      <vt:lpstr>California Education Code  Section 48900 (1)</vt:lpstr>
      <vt:lpstr>California Education Code  Section 48900 (2)</vt:lpstr>
      <vt:lpstr>California Education Code  Section 48900 (3)</vt:lpstr>
      <vt:lpstr>Bullying and Cyberbullying Facts (1)</vt:lpstr>
      <vt:lpstr>Bullying and Cyberbullying Facts (2)</vt:lpstr>
      <vt:lpstr>How Common is Bullying/Cyberbullying? (1)</vt:lpstr>
      <vt:lpstr>How Common is Bullying/Cyberbullying? (2)</vt:lpstr>
      <vt:lpstr>Who Is at Risk of Being Bullied?</vt:lpstr>
      <vt:lpstr>What Are the Consequences for the Target Being Bullied?</vt:lpstr>
      <vt:lpstr>What Are the Consequences for the Perpetrator of the Bullying?</vt:lpstr>
      <vt:lpstr>Legal Definitions and Mandates</vt:lpstr>
      <vt:lpstr>Local Educational Agency Responsibilities (1)</vt:lpstr>
      <vt:lpstr>Local Educational Agency Responsibilities (2)</vt:lpstr>
      <vt:lpstr>School Climate and Local Control and Accountability Plan </vt:lpstr>
      <vt:lpstr>School Climate and Local Control and Accountability Plan </vt:lpstr>
      <vt:lpstr>California Healthy Kids Survey</vt:lpstr>
      <vt:lpstr>California Healthy Kids Survey  Core Module</vt:lpstr>
      <vt:lpstr>Uniform Complaint Procedures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 Bullying and School Safety (CA Dept of Education)</dc:title>
  <dc:subject>Online Bullying Training module as mandated by Assembly Bill 1993 and California Education Code Section 32283.5.</dc:subject>
  <dc:creator>Gordon Jackson</dc:creator>
  <cp:lastModifiedBy>Robert Moore</cp:lastModifiedBy>
  <cp:revision>1152</cp:revision>
  <cp:lastPrinted>2018-08-08T23:15:23Z</cp:lastPrinted>
  <dcterms:created xsi:type="dcterms:W3CDTF">2012-10-18T04:23:30Z</dcterms:created>
  <dcterms:modified xsi:type="dcterms:W3CDTF">2018-08-10T17:46:54Z</dcterms:modified>
</cp:coreProperties>
</file>