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5.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4"/>
    <p:sldMasterId id="2147483659" r:id="rId5"/>
    <p:sldMasterId id="2147483648" r:id="rId6"/>
    <p:sldMasterId id="2147483664" r:id="rId7"/>
    <p:sldMasterId id="2147483671" r:id="rId8"/>
    <p:sldMasterId id="2147483676" r:id="rId9"/>
    <p:sldMasterId id="2147483681" r:id="rId10"/>
  </p:sldMasterIdLst>
  <p:notesMasterIdLst>
    <p:notesMasterId r:id="rId43"/>
  </p:notesMasterIdLst>
  <p:handoutMasterIdLst>
    <p:handoutMasterId r:id="rId44"/>
  </p:handoutMasterIdLst>
  <p:sldIdLst>
    <p:sldId id="256" r:id="rId11"/>
    <p:sldId id="257" r:id="rId12"/>
    <p:sldId id="270" r:id="rId13"/>
    <p:sldId id="271" r:id="rId14"/>
    <p:sldId id="265" r:id="rId15"/>
    <p:sldId id="309" r:id="rId16"/>
    <p:sldId id="273" r:id="rId17"/>
    <p:sldId id="268" r:id="rId18"/>
    <p:sldId id="274" r:id="rId19"/>
    <p:sldId id="311" r:id="rId20"/>
    <p:sldId id="288" r:id="rId21"/>
    <p:sldId id="304" r:id="rId22"/>
    <p:sldId id="316" r:id="rId23"/>
    <p:sldId id="289" r:id="rId24"/>
    <p:sldId id="290" r:id="rId25"/>
    <p:sldId id="291" r:id="rId26"/>
    <p:sldId id="292" r:id="rId27"/>
    <p:sldId id="295" r:id="rId28"/>
    <p:sldId id="293" r:id="rId29"/>
    <p:sldId id="294" r:id="rId30"/>
    <p:sldId id="307" r:id="rId31"/>
    <p:sldId id="308" r:id="rId32"/>
    <p:sldId id="310" r:id="rId33"/>
    <p:sldId id="306" r:id="rId34"/>
    <p:sldId id="313" r:id="rId35"/>
    <p:sldId id="297" r:id="rId36"/>
    <p:sldId id="298" r:id="rId37"/>
    <p:sldId id="314" r:id="rId38"/>
    <p:sldId id="300" r:id="rId39"/>
    <p:sldId id="301" r:id="rId40"/>
    <p:sldId id="302" r:id="rId41"/>
    <p:sldId id="303"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4A6D"/>
    <a:srgbClr val="ED8B6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3883" autoAdjust="0"/>
  </p:normalViewPr>
  <p:slideViewPr>
    <p:cSldViewPr snapToGrid="0">
      <p:cViewPr varScale="1">
        <p:scale>
          <a:sx n="60" d="100"/>
          <a:sy n="60" d="100"/>
        </p:scale>
        <p:origin x="124" y="48"/>
      </p:cViewPr>
      <p:guideLst/>
    </p:cSldViewPr>
  </p:slideViewPr>
  <p:outlineViewPr>
    <p:cViewPr>
      <p:scale>
        <a:sx n="33" d="100"/>
        <a:sy n="33" d="100"/>
      </p:scale>
      <p:origin x="0" y="-16940"/>
    </p:cViewPr>
  </p:outlineViewPr>
  <p:notesTextViewPr>
    <p:cViewPr>
      <p:scale>
        <a:sx n="1" d="1"/>
        <a:sy n="1" d="1"/>
      </p:scale>
      <p:origin x="0" y="0"/>
    </p:cViewPr>
  </p:notesTextViewPr>
  <p:notesViewPr>
    <p:cSldViewPr snapToGrid="0">
      <p:cViewPr>
        <p:scale>
          <a:sx n="80" d="100"/>
          <a:sy n="80" d="100"/>
        </p:scale>
        <p:origin x="2064" y="-6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3" Type="http://schemas.openxmlformats.org/officeDocument/2006/relationships/customXml" Target="../customXml/item3.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slide" Target="slides/slide32.xml"/><Relationship Id="rId47"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41" Type="http://schemas.openxmlformats.org/officeDocument/2006/relationships/slide" Target="slides/slide3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E931343-2F6C-4EC9-9DC2-9270877BDB4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EB7EEC52-11A2-463D-8A0E-792EF2BC214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A08BE69-669F-416A-93EF-12E394687B13}" type="datetimeFigureOut">
              <a:rPr lang="en-US" smtClean="0"/>
              <a:t>3/6/2025</a:t>
            </a:fld>
            <a:endParaRPr lang="en-US"/>
          </a:p>
        </p:txBody>
      </p:sp>
      <p:sp>
        <p:nvSpPr>
          <p:cNvPr id="4" name="Footer Placeholder 3">
            <a:extLst>
              <a:ext uri="{FF2B5EF4-FFF2-40B4-BE49-F238E27FC236}">
                <a16:creationId xmlns:a16="http://schemas.microsoft.com/office/drawing/2014/main" id="{CA2C21C6-577A-414D-80D9-7CC98EBCB7A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38581264-43C8-4B2A-8249-E8564476D456}"/>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8F29019-704D-4805-9B43-8A1089A67E53}" type="slidenum">
              <a:rPr lang="en-US" smtClean="0"/>
              <a:t>‹#›</a:t>
            </a:fld>
            <a:endParaRPr lang="en-US"/>
          </a:p>
        </p:txBody>
      </p:sp>
    </p:spTree>
    <p:extLst>
      <p:ext uri="{BB962C8B-B14F-4D97-AF65-F5344CB8AC3E}">
        <p14:creationId xmlns:p14="http://schemas.microsoft.com/office/powerpoint/2010/main" val="3507462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110321-FE7C-41D5-A6A6-9361CA1AFD5B}" type="datetimeFigureOut">
              <a:rPr lang="en-US" smtClean="0"/>
              <a:t>3/6/2025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52AC79-A108-4FDF-A0BE-96CEB0D6FF0B}" type="slidenum">
              <a:rPr lang="en-US" smtClean="0"/>
              <a:t>‹#›</a:t>
            </a:fld>
            <a:endParaRPr lang="en-US"/>
          </a:p>
        </p:txBody>
      </p:sp>
    </p:spTree>
    <p:extLst>
      <p:ext uri="{BB962C8B-B14F-4D97-AF65-F5344CB8AC3E}">
        <p14:creationId xmlns:p14="http://schemas.microsoft.com/office/powerpoint/2010/main" val="2042869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a:t>
            </a:fld>
            <a:endParaRPr lang="en-US"/>
          </a:p>
        </p:txBody>
      </p:sp>
    </p:spTree>
    <p:extLst>
      <p:ext uri="{BB962C8B-B14F-4D97-AF65-F5344CB8AC3E}">
        <p14:creationId xmlns:p14="http://schemas.microsoft.com/office/powerpoint/2010/main" val="34081581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11</a:t>
            </a:fld>
            <a:endParaRPr lang="en-US"/>
          </a:p>
        </p:txBody>
      </p:sp>
    </p:spTree>
    <p:extLst>
      <p:ext uri="{BB962C8B-B14F-4D97-AF65-F5344CB8AC3E}">
        <p14:creationId xmlns:p14="http://schemas.microsoft.com/office/powerpoint/2010/main" val="33874701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a:p>
        </p:txBody>
      </p:sp>
    </p:spTree>
    <p:extLst>
      <p:ext uri="{BB962C8B-B14F-4D97-AF65-F5344CB8AC3E}">
        <p14:creationId xmlns:p14="http://schemas.microsoft.com/office/powerpoint/2010/main" val="20851809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a:p>
        </p:txBody>
      </p:sp>
    </p:spTree>
    <p:extLst>
      <p:ext uri="{BB962C8B-B14F-4D97-AF65-F5344CB8AC3E}">
        <p14:creationId xmlns:p14="http://schemas.microsoft.com/office/powerpoint/2010/main" val="33509507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15</a:t>
            </a:fld>
            <a:endParaRPr lang="en-US"/>
          </a:p>
        </p:txBody>
      </p:sp>
    </p:spTree>
    <p:extLst>
      <p:ext uri="{BB962C8B-B14F-4D97-AF65-F5344CB8AC3E}">
        <p14:creationId xmlns:p14="http://schemas.microsoft.com/office/powerpoint/2010/main" val="8445585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16</a:t>
            </a:fld>
            <a:endParaRPr lang="en-US"/>
          </a:p>
        </p:txBody>
      </p:sp>
    </p:spTree>
    <p:extLst>
      <p:ext uri="{BB962C8B-B14F-4D97-AF65-F5344CB8AC3E}">
        <p14:creationId xmlns:p14="http://schemas.microsoft.com/office/powerpoint/2010/main" val="29086206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17</a:t>
            </a:fld>
            <a:endParaRPr lang="en-US"/>
          </a:p>
        </p:txBody>
      </p:sp>
    </p:spTree>
    <p:extLst>
      <p:ext uri="{BB962C8B-B14F-4D97-AF65-F5344CB8AC3E}">
        <p14:creationId xmlns:p14="http://schemas.microsoft.com/office/powerpoint/2010/main" val="11688435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18</a:t>
            </a:fld>
            <a:endParaRPr lang="en-US"/>
          </a:p>
        </p:txBody>
      </p:sp>
    </p:spTree>
    <p:extLst>
      <p:ext uri="{BB962C8B-B14F-4D97-AF65-F5344CB8AC3E}">
        <p14:creationId xmlns:p14="http://schemas.microsoft.com/office/powerpoint/2010/main" val="934036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19</a:t>
            </a:fld>
            <a:endParaRPr lang="en-US"/>
          </a:p>
        </p:txBody>
      </p:sp>
    </p:spTree>
    <p:extLst>
      <p:ext uri="{BB962C8B-B14F-4D97-AF65-F5344CB8AC3E}">
        <p14:creationId xmlns:p14="http://schemas.microsoft.com/office/powerpoint/2010/main" val="970127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20</a:t>
            </a:fld>
            <a:endParaRPr lang="en-US"/>
          </a:p>
        </p:txBody>
      </p:sp>
    </p:spTree>
    <p:extLst>
      <p:ext uri="{BB962C8B-B14F-4D97-AF65-F5344CB8AC3E}">
        <p14:creationId xmlns:p14="http://schemas.microsoft.com/office/powerpoint/2010/main" val="36664451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21</a:t>
            </a:fld>
            <a:endParaRPr lang="en-US"/>
          </a:p>
        </p:txBody>
      </p:sp>
    </p:spTree>
    <p:extLst>
      <p:ext uri="{BB962C8B-B14F-4D97-AF65-F5344CB8AC3E}">
        <p14:creationId xmlns:p14="http://schemas.microsoft.com/office/powerpoint/2010/main" val="23223518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a:t>
            </a:fld>
            <a:endParaRPr lang="en-US"/>
          </a:p>
        </p:txBody>
      </p:sp>
    </p:spTree>
    <p:extLst>
      <p:ext uri="{BB962C8B-B14F-4D97-AF65-F5344CB8AC3E}">
        <p14:creationId xmlns:p14="http://schemas.microsoft.com/office/powerpoint/2010/main" val="36260558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22</a:t>
            </a:fld>
            <a:endParaRPr lang="en-US"/>
          </a:p>
        </p:txBody>
      </p:sp>
    </p:spTree>
    <p:extLst>
      <p:ext uri="{BB962C8B-B14F-4D97-AF65-F5344CB8AC3E}">
        <p14:creationId xmlns:p14="http://schemas.microsoft.com/office/powerpoint/2010/main" val="9517978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23</a:t>
            </a:fld>
            <a:endParaRPr lang="en-US"/>
          </a:p>
        </p:txBody>
      </p:sp>
    </p:spTree>
    <p:extLst>
      <p:ext uri="{BB962C8B-B14F-4D97-AF65-F5344CB8AC3E}">
        <p14:creationId xmlns:p14="http://schemas.microsoft.com/office/powerpoint/2010/main" val="2523673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24</a:t>
            </a:fld>
            <a:endParaRPr lang="en-US"/>
          </a:p>
        </p:txBody>
      </p:sp>
    </p:spTree>
    <p:extLst>
      <p:ext uri="{BB962C8B-B14F-4D97-AF65-F5344CB8AC3E}">
        <p14:creationId xmlns:p14="http://schemas.microsoft.com/office/powerpoint/2010/main" val="339674856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26</a:t>
            </a:fld>
            <a:endParaRPr lang="en-US"/>
          </a:p>
        </p:txBody>
      </p:sp>
    </p:spTree>
    <p:extLst>
      <p:ext uri="{BB962C8B-B14F-4D97-AF65-F5344CB8AC3E}">
        <p14:creationId xmlns:p14="http://schemas.microsoft.com/office/powerpoint/2010/main" val="2386372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27</a:t>
            </a:fld>
            <a:endParaRPr lang="en-US"/>
          </a:p>
        </p:txBody>
      </p:sp>
    </p:spTree>
    <p:extLst>
      <p:ext uri="{BB962C8B-B14F-4D97-AF65-F5344CB8AC3E}">
        <p14:creationId xmlns:p14="http://schemas.microsoft.com/office/powerpoint/2010/main" val="33023209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29</a:t>
            </a:fld>
            <a:endParaRPr lang="en-US"/>
          </a:p>
        </p:txBody>
      </p:sp>
    </p:spTree>
    <p:extLst>
      <p:ext uri="{BB962C8B-B14F-4D97-AF65-F5344CB8AC3E}">
        <p14:creationId xmlns:p14="http://schemas.microsoft.com/office/powerpoint/2010/main" val="292939363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30</a:t>
            </a:fld>
            <a:endParaRPr lang="en-US"/>
          </a:p>
        </p:txBody>
      </p:sp>
    </p:spTree>
    <p:extLst>
      <p:ext uri="{BB962C8B-B14F-4D97-AF65-F5344CB8AC3E}">
        <p14:creationId xmlns:p14="http://schemas.microsoft.com/office/powerpoint/2010/main" val="364128033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panose="020F0502020204030204"/>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31</a:t>
            </a:fld>
            <a:endParaRPr lang="en-US"/>
          </a:p>
        </p:txBody>
      </p:sp>
    </p:spTree>
    <p:extLst>
      <p:ext uri="{BB962C8B-B14F-4D97-AF65-F5344CB8AC3E}">
        <p14:creationId xmlns:p14="http://schemas.microsoft.com/office/powerpoint/2010/main" val="400556117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32</a:t>
            </a:fld>
            <a:endParaRPr lang="en-US"/>
          </a:p>
        </p:txBody>
      </p:sp>
    </p:spTree>
    <p:extLst>
      <p:ext uri="{BB962C8B-B14F-4D97-AF65-F5344CB8AC3E}">
        <p14:creationId xmlns:p14="http://schemas.microsoft.com/office/powerpoint/2010/main" val="30047185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3</a:t>
            </a:fld>
            <a:endParaRPr lang="en-US"/>
          </a:p>
        </p:txBody>
      </p:sp>
    </p:spTree>
    <p:extLst>
      <p:ext uri="{BB962C8B-B14F-4D97-AF65-F5344CB8AC3E}">
        <p14:creationId xmlns:p14="http://schemas.microsoft.com/office/powerpoint/2010/main" val="4130259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852AC79-A108-4FDF-A0BE-96CEB0D6FF0B}" type="slidenum">
              <a:rPr lang="en-US" smtClean="0"/>
              <a:t>4</a:t>
            </a:fld>
            <a:endParaRPr lang="en-US"/>
          </a:p>
        </p:txBody>
      </p:sp>
    </p:spTree>
    <p:extLst>
      <p:ext uri="{BB962C8B-B14F-4D97-AF65-F5344CB8AC3E}">
        <p14:creationId xmlns:p14="http://schemas.microsoft.com/office/powerpoint/2010/main" val="4147057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5</a:t>
            </a:fld>
            <a:endParaRPr lang="en-US"/>
          </a:p>
        </p:txBody>
      </p:sp>
    </p:spTree>
    <p:extLst>
      <p:ext uri="{BB962C8B-B14F-4D97-AF65-F5344CB8AC3E}">
        <p14:creationId xmlns:p14="http://schemas.microsoft.com/office/powerpoint/2010/main" val="2402344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6</a:t>
            </a:fld>
            <a:endParaRPr lang="en-US"/>
          </a:p>
        </p:txBody>
      </p:sp>
    </p:spTree>
    <p:extLst>
      <p:ext uri="{BB962C8B-B14F-4D97-AF65-F5344CB8AC3E}">
        <p14:creationId xmlns:p14="http://schemas.microsoft.com/office/powerpoint/2010/main" val="5571691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7</a:t>
            </a:fld>
            <a:endParaRPr lang="en-US"/>
          </a:p>
        </p:txBody>
      </p:sp>
    </p:spTree>
    <p:extLst>
      <p:ext uri="{BB962C8B-B14F-4D97-AF65-F5344CB8AC3E}">
        <p14:creationId xmlns:p14="http://schemas.microsoft.com/office/powerpoint/2010/main" val="12044508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8</a:t>
            </a:fld>
            <a:endParaRPr lang="en-US"/>
          </a:p>
        </p:txBody>
      </p:sp>
    </p:spTree>
    <p:extLst>
      <p:ext uri="{BB962C8B-B14F-4D97-AF65-F5344CB8AC3E}">
        <p14:creationId xmlns:p14="http://schemas.microsoft.com/office/powerpoint/2010/main" val="3431372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panose="020F0502020204030204"/>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9</a:t>
            </a:fld>
            <a:endParaRPr lang="en-US"/>
          </a:p>
        </p:txBody>
      </p:sp>
    </p:spTree>
    <p:extLst>
      <p:ext uri="{BB962C8B-B14F-4D97-AF65-F5344CB8AC3E}">
        <p14:creationId xmlns:p14="http://schemas.microsoft.com/office/powerpoint/2010/main" val="21255132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3218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2905458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125077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5487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3454200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530804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0759337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340923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9972466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16044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033471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4233966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4511687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536300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16838869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25157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654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13105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437290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2" Type="http://schemas.openxmlformats.org/officeDocument/2006/relationships/slideLayout" Target="../slideLayouts/slideLayout16.xml"/><Relationship Id="rId1" Type="http://schemas.openxmlformats.org/officeDocument/2006/relationships/slideLayout" Target="../slideLayouts/slideLayout15.xml"/><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402199638"/>
      </p:ext>
    </p:extLst>
  </p:cSld>
  <p:clrMap bg1="lt1" tx1="dk1" bg2="lt2" tx2="dk2" accent1="accent1" accent2="accent2" accent3="accent3" accent4="accent4" accent5="accent5" accent6="accent6" hlink="hlink" folHlink="folHlink"/>
  <p:sldLayoutIdLst>
    <p:sldLayoutId id="2147483669" r:id="rId1"/>
    <p:sldLayoutId id="2147483661" r:id="rId2"/>
    <p:sldLayoutId id="2147483662" r:id="rId3"/>
    <p:sldLayoutId id="2147483663" r:id="rId4"/>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877708683"/>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53"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956017735"/>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2039600" y="0"/>
            <a:ext cx="152400" cy="6858000"/>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939691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49843474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 y="6654200"/>
            <a:ext cx="12192000" cy="203799"/>
          </a:xfrm>
          <a:prstGeom prst="rect">
            <a:avLst/>
          </a:prstGeom>
          <a:solidFill>
            <a:srgbClr val="ED8B6F"/>
          </a:solidFill>
          <a:ln w="25400" cmpd="sng">
            <a:no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1599010289"/>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Lst>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ww.cde.ca.gov/ls/ex/evalfaq.asp"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hyperlink" Target="https://www.cde.ca.gov/ls/ex/aobdandcqiinstrucassets.asp" TargetMode="External"/><Relationship Id="rId4" Type="http://schemas.openxmlformats.org/officeDocument/2006/relationships/hyperlink" Target="https://www.cde.ca.gov/ls/ex/aobdandcqiinstrucem.asp"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mailto:aspeval@cde.ca.gov"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3.cde.ca.gov/exfiles/index.aspx?pid=87"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F287B-3956-4411-90CB-C098D6858A2F}"/>
              </a:ext>
            </a:extLst>
          </p:cNvPr>
          <p:cNvSpPr>
            <a:spLocks noGrp="1"/>
          </p:cNvSpPr>
          <p:nvPr>
            <p:ph type="ctrTitle"/>
          </p:nvPr>
        </p:nvSpPr>
        <p:spPr>
          <a:xfrm>
            <a:off x="105508" y="874835"/>
            <a:ext cx="11980984" cy="3347821"/>
          </a:xfrm>
        </p:spPr>
        <p:txBody>
          <a:bodyPr>
            <a:normAutofit fontScale="90000"/>
          </a:bodyPr>
          <a:lstStyle/>
          <a:p>
            <a:r>
              <a:rPr lang="en-US" dirty="0"/>
              <a:t>Annual Outcome-Based Data</a:t>
            </a:r>
            <a:br>
              <a:rPr lang="en-US" dirty="0"/>
            </a:br>
            <a:r>
              <a:rPr lang="en-US" dirty="0"/>
              <a:t>for Evaluations and</a:t>
            </a:r>
            <a:br>
              <a:rPr lang="en-US" dirty="0"/>
            </a:br>
            <a:r>
              <a:rPr lang="en-US" dirty="0"/>
              <a:t>Continuous Quality Improvement Report Webinar</a:t>
            </a:r>
            <a:br>
              <a:rPr lang="en-US" dirty="0"/>
            </a:br>
            <a:r>
              <a:rPr lang="en-US" sz="3100" dirty="0"/>
              <a:t>October 2022</a:t>
            </a:r>
          </a:p>
        </p:txBody>
      </p:sp>
    </p:spTree>
    <p:extLst>
      <p:ext uri="{BB962C8B-B14F-4D97-AF65-F5344CB8AC3E}">
        <p14:creationId xmlns:p14="http://schemas.microsoft.com/office/powerpoint/2010/main" val="36829061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195F2-2616-4535-B6DB-11595244F96C}"/>
              </a:ext>
            </a:extLst>
          </p:cNvPr>
          <p:cNvSpPr>
            <a:spLocks noGrp="1"/>
          </p:cNvSpPr>
          <p:nvPr>
            <p:ph type="title"/>
          </p:nvPr>
        </p:nvSpPr>
        <p:spPr/>
        <p:txBody>
          <a:bodyPr/>
          <a:lstStyle/>
          <a:p>
            <a:r>
              <a:rPr lang="en-US" dirty="0">
                <a:cs typeface="Arial"/>
              </a:rPr>
              <a:t>Common Issues: </a:t>
            </a:r>
            <a:r>
              <a:rPr lang="en-US" dirty="0">
                <a:ea typeface="+mj-lt"/>
                <a:cs typeface="+mj-lt"/>
              </a:rPr>
              <a:t>File Encryption Password Field (1)</a:t>
            </a:r>
            <a:endParaRPr lang="en-US" dirty="0"/>
          </a:p>
        </p:txBody>
      </p:sp>
      <p:sp>
        <p:nvSpPr>
          <p:cNvPr id="3" name="Content Placeholder 2">
            <a:extLst>
              <a:ext uri="{FF2B5EF4-FFF2-40B4-BE49-F238E27FC236}">
                <a16:creationId xmlns:a16="http://schemas.microsoft.com/office/drawing/2014/main" id="{F8782877-7A55-4B93-A115-B4A88B4B80F4}"/>
              </a:ext>
            </a:extLst>
          </p:cNvPr>
          <p:cNvSpPr>
            <a:spLocks noGrp="1"/>
          </p:cNvSpPr>
          <p:nvPr>
            <p:ph sz="half" idx="1"/>
          </p:nvPr>
        </p:nvSpPr>
        <p:spPr>
          <a:xfrm>
            <a:off x="152399" y="1638300"/>
            <a:ext cx="11536017" cy="5015901"/>
          </a:xfrm>
        </p:spPr>
        <p:txBody>
          <a:bodyPr/>
          <a:lstStyle/>
          <a:p>
            <a:pPr marL="0" indent="0">
              <a:buNone/>
            </a:pPr>
            <a:r>
              <a:rPr lang="en-US" dirty="0">
                <a:cs typeface="Arial"/>
              </a:rPr>
              <a:t>A successful upload does not necessarily mean EXLD staff can download the report</a:t>
            </a:r>
          </a:p>
          <a:p>
            <a:pPr marL="0" indent="0">
              <a:buNone/>
            </a:pPr>
            <a:endParaRPr lang="en-US" dirty="0"/>
          </a:p>
          <a:p>
            <a:r>
              <a:rPr lang="en-US" dirty="0">
                <a:cs typeface="Arial"/>
              </a:rPr>
              <a:t>There are pre-populated characters in the File Encryption Password field.</a:t>
            </a:r>
          </a:p>
          <a:p>
            <a:endParaRPr lang="en-US" dirty="0"/>
          </a:p>
        </p:txBody>
      </p:sp>
      <p:pic>
        <p:nvPicPr>
          <p:cNvPr id="5" name="Content Placeholder 4" descr="This is a screen shot of the uploading section of exFiles. There is where grantees can upload a file, put in a description, and type or copy and paste the File Encryption Password before uploading their report to the system.">
            <a:extLst>
              <a:ext uri="{FF2B5EF4-FFF2-40B4-BE49-F238E27FC236}">
                <a16:creationId xmlns:a16="http://schemas.microsoft.com/office/drawing/2014/main" id="{0067B244-575A-4FDA-963F-D34876FCA8D3}"/>
              </a:ext>
            </a:extLst>
          </p:cNvPr>
          <p:cNvPicPr>
            <a:picLocks noGrp="1" noChangeAspect="1"/>
          </p:cNvPicPr>
          <p:nvPr>
            <p:ph sz="half" idx="2"/>
          </p:nvPr>
        </p:nvPicPr>
        <p:blipFill>
          <a:blip r:embed="rId2"/>
          <a:stretch>
            <a:fillRect/>
          </a:stretch>
        </p:blipFill>
        <p:spPr>
          <a:xfrm>
            <a:off x="4464050" y="4067940"/>
            <a:ext cx="5853113" cy="1684395"/>
          </a:xfrm>
          <a:prstGeom prst="rect">
            <a:avLst/>
          </a:prstGeom>
        </p:spPr>
      </p:pic>
    </p:spTree>
    <p:extLst>
      <p:ext uri="{BB962C8B-B14F-4D97-AF65-F5344CB8AC3E}">
        <p14:creationId xmlns:p14="http://schemas.microsoft.com/office/powerpoint/2010/main" val="845252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E13B6-6CB9-220D-0211-E395588FDE2B}"/>
              </a:ext>
            </a:extLst>
          </p:cNvPr>
          <p:cNvSpPr>
            <a:spLocks noGrp="1"/>
          </p:cNvSpPr>
          <p:nvPr>
            <p:ph type="title"/>
          </p:nvPr>
        </p:nvSpPr>
        <p:spPr/>
        <p:txBody>
          <a:bodyPr/>
          <a:lstStyle/>
          <a:p>
            <a:r>
              <a:rPr lang="en-US" dirty="0">
                <a:cs typeface="Arial"/>
              </a:rPr>
              <a:t>Common Issues: </a:t>
            </a:r>
            <a:r>
              <a:rPr lang="en-US" dirty="0">
                <a:ea typeface="+mj-lt"/>
                <a:cs typeface="+mj-lt"/>
              </a:rPr>
              <a:t>File Encryption Password Field (2)</a:t>
            </a:r>
            <a:endParaRPr lang="en-US" dirty="0"/>
          </a:p>
        </p:txBody>
      </p:sp>
      <p:sp>
        <p:nvSpPr>
          <p:cNvPr id="3" name="Content Placeholder 2">
            <a:extLst>
              <a:ext uri="{FF2B5EF4-FFF2-40B4-BE49-F238E27FC236}">
                <a16:creationId xmlns:a16="http://schemas.microsoft.com/office/drawing/2014/main" id="{D876F2C1-D9FB-A559-885C-12E144106657}"/>
              </a:ext>
            </a:extLst>
          </p:cNvPr>
          <p:cNvSpPr>
            <a:spLocks noGrp="1"/>
          </p:cNvSpPr>
          <p:nvPr>
            <p:ph idx="1"/>
          </p:nvPr>
        </p:nvSpPr>
        <p:spPr>
          <a:xfrm>
            <a:off x="152400" y="1752882"/>
            <a:ext cx="11887200" cy="5414485"/>
          </a:xfrm>
        </p:spPr>
        <p:txBody>
          <a:bodyPr vert="horz" lIns="91440" tIns="45720" rIns="91440" bIns="45720" rtlCol="0" anchor="t">
            <a:normAutofit/>
          </a:bodyPr>
          <a:lstStyle/>
          <a:p>
            <a:r>
              <a:rPr lang="en-US" dirty="0">
                <a:cs typeface="Arial"/>
              </a:rPr>
              <a:t>The pre-populated characters must be deleted first, then the uploader must type or copy and paste the File Encryption Password, that is provided in the instruction email, prior to clicking the "Upload File" button.</a:t>
            </a:r>
          </a:p>
          <a:p>
            <a:pPr marL="0" indent="0">
              <a:buNone/>
            </a:pPr>
            <a:endParaRPr lang="en-US" dirty="0">
              <a:cs typeface="Arial"/>
            </a:endParaRPr>
          </a:p>
          <a:p>
            <a:r>
              <a:rPr lang="en-US" dirty="0">
                <a:cs typeface="Arial"/>
              </a:rPr>
              <a:t>EXLD staff will use the same File Encryption Password to download. The uploader or grantee will be contacted if there are any issues with the password.</a:t>
            </a:r>
          </a:p>
          <a:p>
            <a:endParaRPr lang="en-US" dirty="0">
              <a:solidFill>
                <a:srgbClr val="FFFFFF"/>
              </a:solidFill>
              <a:cs typeface="Arial"/>
            </a:endParaRPr>
          </a:p>
        </p:txBody>
      </p:sp>
    </p:spTree>
    <p:extLst>
      <p:ext uri="{BB962C8B-B14F-4D97-AF65-F5344CB8AC3E}">
        <p14:creationId xmlns:p14="http://schemas.microsoft.com/office/powerpoint/2010/main" val="3870983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2E227-C90B-8A1E-0A0B-9073AC8D3500}"/>
              </a:ext>
            </a:extLst>
          </p:cNvPr>
          <p:cNvSpPr>
            <a:spLocks noGrp="1"/>
          </p:cNvSpPr>
          <p:nvPr>
            <p:ph type="title"/>
          </p:nvPr>
        </p:nvSpPr>
        <p:spPr>
          <a:xfrm>
            <a:off x="152399" y="553423"/>
            <a:ext cx="11887200" cy="1325563"/>
          </a:xfrm>
        </p:spPr>
        <p:txBody>
          <a:bodyPr/>
          <a:lstStyle/>
          <a:p>
            <a:r>
              <a:rPr lang="en-US" dirty="0">
                <a:cs typeface="Arial"/>
              </a:rPr>
              <a:t>Common Issues: File Encryption Password Field (3)</a:t>
            </a:r>
          </a:p>
        </p:txBody>
      </p:sp>
      <p:sp>
        <p:nvSpPr>
          <p:cNvPr id="3" name="Content Placeholder 2">
            <a:extLst>
              <a:ext uri="{FF2B5EF4-FFF2-40B4-BE49-F238E27FC236}">
                <a16:creationId xmlns:a16="http://schemas.microsoft.com/office/drawing/2014/main" id="{3906E57C-5ACC-D440-4C16-A25ABF1C0A39}"/>
              </a:ext>
            </a:extLst>
          </p:cNvPr>
          <p:cNvSpPr>
            <a:spLocks noGrp="1"/>
          </p:cNvSpPr>
          <p:nvPr>
            <p:ph idx="1"/>
          </p:nvPr>
        </p:nvSpPr>
        <p:spPr>
          <a:xfrm>
            <a:off x="375138" y="2497209"/>
            <a:ext cx="11441723" cy="2535115"/>
          </a:xfrm>
        </p:spPr>
        <p:txBody>
          <a:bodyPr vert="horz" lIns="91440" tIns="45720" rIns="91440" bIns="45720" rtlCol="0" anchor="t">
            <a:normAutofit lnSpcReduction="10000"/>
          </a:bodyPr>
          <a:lstStyle/>
          <a:p>
            <a:pPr marL="0" indent="0">
              <a:buNone/>
            </a:pPr>
            <a:r>
              <a:rPr lang="en-US" dirty="0">
                <a:ea typeface="+mn-lt"/>
                <a:cs typeface="+mn-lt"/>
              </a:rPr>
              <a:t>It is important to note that if there are multiple reports to be uploaded, the person inputting the reports must delete the characters in the File Encryption Password Field and then </a:t>
            </a:r>
            <a:br>
              <a:rPr lang="en-US" dirty="0">
                <a:ea typeface="+mn-lt"/>
                <a:cs typeface="+mn-lt"/>
              </a:rPr>
            </a:br>
            <a:r>
              <a:rPr lang="en-US" dirty="0">
                <a:ea typeface="+mn-lt"/>
                <a:cs typeface="+mn-lt"/>
              </a:rPr>
              <a:t>re-type and copy and paste the File Encryption Password each time, for each report, prior to clicking the “Upload File” button.</a:t>
            </a:r>
            <a:endParaRPr lang="en-US" dirty="0">
              <a:cs typeface="Arial" panose="020B0604020202020204"/>
            </a:endParaRPr>
          </a:p>
        </p:txBody>
      </p:sp>
    </p:spTree>
    <p:extLst>
      <p:ext uri="{BB962C8B-B14F-4D97-AF65-F5344CB8AC3E}">
        <p14:creationId xmlns:p14="http://schemas.microsoft.com/office/powerpoint/2010/main" val="1004396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51903-1393-4DB4-A736-7D8E90E6E276}"/>
              </a:ext>
            </a:extLst>
          </p:cNvPr>
          <p:cNvSpPr>
            <a:spLocks noGrp="1"/>
          </p:cNvSpPr>
          <p:nvPr>
            <p:ph type="title"/>
          </p:nvPr>
        </p:nvSpPr>
        <p:spPr/>
        <p:txBody>
          <a:bodyPr/>
          <a:lstStyle/>
          <a:p>
            <a:r>
              <a:rPr lang="en-US" dirty="0">
                <a:cs typeface="Arial"/>
              </a:rPr>
              <a:t>Common Issues: Description Field</a:t>
            </a:r>
            <a:endParaRPr lang="en-US" dirty="0"/>
          </a:p>
        </p:txBody>
      </p:sp>
      <p:sp>
        <p:nvSpPr>
          <p:cNvPr id="3" name="Content Placeholder 2">
            <a:extLst>
              <a:ext uri="{FF2B5EF4-FFF2-40B4-BE49-F238E27FC236}">
                <a16:creationId xmlns:a16="http://schemas.microsoft.com/office/drawing/2014/main" id="{A436659C-9465-472E-AF9D-8A3F25EFACAF}"/>
              </a:ext>
            </a:extLst>
          </p:cNvPr>
          <p:cNvSpPr>
            <a:spLocks noGrp="1"/>
          </p:cNvSpPr>
          <p:nvPr>
            <p:ph sz="half" idx="1"/>
          </p:nvPr>
        </p:nvSpPr>
        <p:spPr>
          <a:xfrm>
            <a:off x="152400" y="1638300"/>
            <a:ext cx="11886020" cy="5015901"/>
          </a:xfrm>
        </p:spPr>
        <p:txBody>
          <a:bodyPr/>
          <a:lstStyle/>
          <a:p>
            <a:pPr marL="0" indent="0">
              <a:buNone/>
            </a:pPr>
            <a:r>
              <a:rPr lang="en-US" dirty="0">
                <a:cs typeface="Arial"/>
              </a:rPr>
              <a:t>The Description Field should include the name and email of the person uploading the report. If there are any issues with the report, EXLD will use this contact information to communicate any problems with the report submission. </a:t>
            </a:r>
          </a:p>
          <a:p>
            <a:endParaRPr lang="en-US" dirty="0"/>
          </a:p>
        </p:txBody>
      </p:sp>
      <p:pic>
        <p:nvPicPr>
          <p:cNvPr id="7" name="Content Placeholder 6" descr="This is a screenshot of the report upload screen. Grantees must type in a description and set the file encryption password to aspa1234 before uploading the file.">
            <a:extLst>
              <a:ext uri="{FF2B5EF4-FFF2-40B4-BE49-F238E27FC236}">
                <a16:creationId xmlns:a16="http://schemas.microsoft.com/office/drawing/2014/main" id="{0AE5840D-745C-43C0-B940-11205A9E3C8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704374" y="3791150"/>
            <a:ext cx="5849166" cy="1686160"/>
          </a:xfrm>
        </p:spPr>
      </p:pic>
    </p:spTree>
    <p:extLst>
      <p:ext uri="{BB962C8B-B14F-4D97-AF65-F5344CB8AC3E}">
        <p14:creationId xmlns:p14="http://schemas.microsoft.com/office/powerpoint/2010/main" val="1558410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37AC5A-05BD-A430-7FF6-C0D35061D3ED}"/>
              </a:ext>
            </a:extLst>
          </p:cNvPr>
          <p:cNvSpPr>
            <a:spLocks noGrp="1"/>
          </p:cNvSpPr>
          <p:nvPr>
            <p:ph type="title"/>
          </p:nvPr>
        </p:nvSpPr>
        <p:spPr/>
        <p:txBody>
          <a:bodyPr/>
          <a:lstStyle/>
          <a:p>
            <a:r>
              <a:rPr lang="en-US" dirty="0">
                <a:cs typeface="Arial"/>
              </a:rPr>
              <a:t>Common Issues: </a:t>
            </a:r>
            <a:r>
              <a:rPr lang="en-US" dirty="0">
                <a:ea typeface="+mj-lt"/>
                <a:cs typeface="+mj-lt"/>
              </a:rPr>
              <a:t>File Name</a:t>
            </a:r>
            <a:endParaRPr lang="en-US" dirty="0"/>
          </a:p>
        </p:txBody>
      </p:sp>
      <p:sp>
        <p:nvSpPr>
          <p:cNvPr id="3" name="Content Placeholder 2">
            <a:extLst>
              <a:ext uri="{FF2B5EF4-FFF2-40B4-BE49-F238E27FC236}">
                <a16:creationId xmlns:a16="http://schemas.microsoft.com/office/drawing/2014/main" id="{976558E8-3629-D097-8EE4-EB1100EB9416}"/>
              </a:ext>
            </a:extLst>
          </p:cNvPr>
          <p:cNvSpPr>
            <a:spLocks noGrp="1"/>
          </p:cNvSpPr>
          <p:nvPr>
            <p:ph idx="1"/>
          </p:nvPr>
        </p:nvSpPr>
        <p:spPr>
          <a:xfrm>
            <a:off x="152400" y="1790700"/>
            <a:ext cx="11887200" cy="3672253"/>
          </a:xfrm>
        </p:spPr>
        <p:txBody>
          <a:bodyPr vert="horz" lIns="91440" tIns="45720" rIns="91440" bIns="45720" rtlCol="0" anchor="t">
            <a:normAutofit/>
          </a:bodyPr>
          <a:lstStyle/>
          <a:p>
            <a:pPr marL="0" indent="0">
              <a:spcBef>
                <a:spcPts val="0"/>
              </a:spcBef>
              <a:buNone/>
            </a:pPr>
            <a:r>
              <a:rPr lang="en-US" dirty="0">
                <a:cs typeface="Arial"/>
              </a:rPr>
              <a:t>If there are any issues with the report and there is no contact information in the Description Field (see slide 13), the File Name of the report is important when trying to identify the grantee.</a:t>
            </a:r>
          </a:p>
          <a:p>
            <a:pPr marL="0" indent="0">
              <a:spcBef>
                <a:spcPts val="0"/>
              </a:spcBef>
              <a:buNone/>
            </a:pPr>
            <a:endParaRPr lang="en-US" sz="2000" dirty="0"/>
          </a:p>
          <a:p>
            <a:pPr marL="457200" indent="-457200">
              <a:spcBef>
                <a:spcPts val="0"/>
              </a:spcBef>
            </a:pPr>
            <a:r>
              <a:rPr lang="en-US" dirty="0">
                <a:cs typeface="Arial"/>
              </a:rPr>
              <a:t>Please use the following naming convention for the report:</a:t>
            </a:r>
          </a:p>
          <a:p>
            <a:pPr marL="0" indent="0">
              <a:spcBef>
                <a:spcPts val="0"/>
              </a:spcBef>
              <a:buNone/>
            </a:pPr>
            <a:endParaRPr lang="en-US" sz="2000" dirty="0">
              <a:cs typeface="Arial"/>
            </a:endParaRPr>
          </a:p>
          <a:p>
            <a:pPr lvl="1">
              <a:spcBef>
                <a:spcPts val="0"/>
              </a:spcBef>
            </a:pPr>
            <a:r>
              <a:rPr lang="en-US" dirty="0">
                <a:solidFill>
                  <a:srgbClr val="FFFFFF"/>
                </a:solidFill>
                <a:cs typeface="Arial"/>
              </a:rPr>
              <a:t>Grantee Name, FY, report type</a:t>
            </a:r>
          </a:p>
          <a:p>
            <a:pPr lvl="1"/>
            <a:r>
              <a:rPr lang="en-US" dirty="0">
                <a:solidFill>
                  <a:srgbClr val="FFFFFF"/>
                </a:solidFill>
                <a:cs typeface="Arial"/>
              </a:rPr>
              <a:t>Ex. XYZ Unified 2021-22 ASPEVAL or XYZ Unified 2021-22 ASSETs</a:t>
            </a:r>
          </a:p>
          <a:p>
            <a:pPr marL="0" indent="0">
              <a:buNone/>
            </a:pPr>
            <a:endParaRPr lang="en-US" dirty="0">
              <a:solidFill>
                <a:srgbClr val="FFFFFF"/>
              </a:solidFill>
              <a:cs typeface="Arial"/>
            </a:endParaRPr>
          </a:p>
        </p:txBody>
      </p:sp>
    </p:spTree>
    <p:extLst>
      <p:ext uri="{BB962C8B-B14F-4D97-AF65-F5344CB8AC3E}">
        <p14:creationId xmlns:p14="http://schemas.microsoft.com/office/powerpoint/2010/main" val="204500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56560-F524-4293-9750-2FF85D9DD3ED}"/>
              </a:ext>
            </a:extLst>
          </p:cNvPr>
          <p:cNvSpPr>
            <a:spLocks noGrp="1"/>
          </p:cNvSpPr>
          <p:nvPr>
            <p:ph type="title"/>
          </p:nvPr>
        </p:nvSpPr>
        <p:spPr/>
        <p:txBody>
          <a:bodyPr/>
          <a:lstStyle/>
          <a:p>
            <a:r>
              <a:rPr lang="en-US" dirty="0">
                <a:cs typeface="Arial"/>
              </a:rPr>
              <a:t>Common Issues: ASPEVAL Reports (1)</a:t>
            </a:r>
            <a:endParaRPr lang="en-US" dirty="0"/>
          </a:p>
        </p:txBody>
      </p:sp>
      <p:sp>
        <p:nvSpPr>
          <p:cNvPr id="3" name="Content Placeholder 2">
            <a:extLst>
              <a:ext uri="{FF2B5EF4-FFF2-40B4-BE49-F238E27FC236}">
                <a16:creationId xmlns:a16="http://schemas.microsoft.com/office/drawing/2014/main" id="{2F61A6BD-477E-DBCC-CA61-7F0E293BF258}"/>
              </a:ext>
            </a:extLst>
          </p:cNvPr>
          <p:cNvSpPr>
            <a:spLocks noGrp="1"/>
          </p:cNvSpPr>
          <p:nvPr>
            <p:ph idx="1"/>
          </p:nvPr>
        </p:nvSpPr>
        <p:spPr>
          <a:xfrm>
            <a:off x="152400" y="1529362"/>
            <a:ext cx="11887200" cy="3839807"/>
          </a:xfrm>
        </p:spPr>
        <p:txBody>
          <a:bodyPr vert="horz" lIns="91440" tIns="45720" rIns="91440" bIns="45720" rtlCol="0" anchor="t">
            <a:normAutofit/>
          </a:bodyPr>
          <a:lstStyle/>
          <a:p>
            <a:pPr marL="0" indent="0">
              <a:spcBef>
                <a:spcPts val="0"/>
              </a:spcBef>
              <a:buNone/>
            </a:pPr>
            <a:r>
              <a:rPr lang="en-US" dirty="0">
                <a:cs typeface="Arial"/>
              </a:rPr>
              <a:t>If a local educational agency (LEA), county office of education, district, charter school, or city municipality is the grantee for an ASES grant, then only one ASPEVAL report needs to be submitted.</a:t>
            </a:r>
          </a:p>
          <a:p>
            <a:pPr marL="0" indent="0">
              <a:spcBef>
                <a:spcPts val="0"/>
              </a:spcBef>
              <a:buNone/>
            </a:pPr>
            <a:endParaRPr lang="en-US" sz="2000" dirty="0">
              <a:cs typeface="Arial"/>
            </a:endParaRPr>
          </a:p>
          <a:p>
            <a:pPr marL="0" indent="0">
              <a:spcBef>
                <a:spcPts val="0"/>
              </a:spcBef>
              <a:buNone/>
            </a:pPr>
            <a:r>
              <a:rPr lang="en-US" dirty="0">
                <a:cs typeface="Arial"/>
              </a:rPr>
              <a:t>If an LEA or city municipality is the grantee for an ASES grant and/or a 21st CCLC grant(s) in multiple cohorts (ex. Cohort 11 or 12), then only one ASPEVAL report needs to be submitted.</a:t>
            </a:r>
          </a:p>
        </p:txBody>
      </p:sp>
    </p:spTree>
    <p:extLst>
      <p:ext uri="{BB962C8B-B14F-4D97-AF65-F5344CB8AC3E}">
        <p14:creationId xmlns:p14="http://schemas.microsoft.com/office/powerpoint/2010/main" val="36366366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AC5BE-C651-1702-6C68-3AF6766948C3}"/>
              </a:ext>
            </a:extLst>
          </p:cNvPr>
          <p:cNvSpPr>
            <a:spLocks noGrp="1"/>
          </p:cNvSpPr>
          <p:nvPr>
            <p:ph type="title"/>
          </p:nvPr>
        </p:nvSpPr>
        <p:spPr/>
        <p:txBody>
          <a:bodyPr/>
          <a:lstStyle/>
          <a:p>
            <a:r>
              <a:rPr lang="en-US" dirty="0">
                <a:cs typeface="Arial"/>
              </a:rPr>
              <a:t>Common Issues: ASPEVAL Reports (2)</a:t>
            </a:r>
            <a:endParaRPr lang="en-US" dirty="0"/>
          </a:p>
        </p:txBody>
      </p:sp>
      <p:sp>
        <p:nvSpPr>
          <p:cNvPr id="3" name="Content Placeholder 2">
            <a:extLst>
              <a:ext uri="{FF2B5EF4-FFF2-40B4-BE49-F238E27FC236}">
                <a16:creationId xmlns:a16="http://schemas.microsoft.com/office/drawing/2014/main" id="{A279FF7F-FEF9-2EBE-6DDC-1FD1A1DD47EB}"/>
              </a:ext>
            </a:extLst>
          </p:cNvPr>
          <p:cNvSpPr>
            <a:spLocks noGrp="1"/>
          </p:cNvSpPr>
          <p:nvPr>
            <p:ph idx="1"/>
          </p:nvPr>
        </p:nvSpPr>
        <p:spPr>
          <a:xfrm>
            <a:off x="152400" y="1943100"/>
            <a:ext cx="11887200" cy="3766039"/>
          </a:xfrm>
        </p:spPr>
        <p:txBody>
          <a:bodyPr vert="horz" lIns="91440" tIns="45720" rIns="91440" bIns="45720" rtlCol="0" anchor="t">
            <a:normAutofit/>
          </a:bodyPr>
          <a:lstStyle/>
          <a:p>
            <a:pPr marL="0" indent="0">
              <a:buNone/>
            </a:pPr>
            <a:r>
              <a:rPr lang="en-US" dirty="0">
                <a:cs typeface="Arial"/>
              </a:rPr>
              <a:t>If </a:t>
            </a:r>
            <a:r>
              <a:rPr lang="en-US" dirty="0">
                <a:ea typeface="+mn-lt"/>
                <a:cs typeface="+mn-lt"/>
              </a:rPr>
              <a:t>an LEA is the grantee for an ASES grant and a Community-Based Organization (CBO) is the grantee for a 21st CCLC grant for the same or some of the same sites in the ASES grant, then there needs to be two separate ASPEVAL reports submitted:</a:t>
            </a:r>
          </a:p>
          <a:p>
            <a:endParaRPr lang="en-US" dirty="0">
              <a:solidFill>
                <a:srgbClr val="FFFFFF"/>
              </a:solidFill>
              <a:ea typeface="+mn-lt"/>
              <a:cs typeface="+mn-lt"/>
            </a:endParaRPr>
          </a:p>
          <a:p>
            <a:r>
              <a:rPr lang="en-US" dirty="0">
                <a:solidFill>
                  <a:srgbClr val="FFFFFF"/>
                </a:solidFill>
                <a:ea typeface="+mn-lt"/>
                <a:cs typeface="+mn-lt"/>
              </a:rPr>
              <a:t>One ASPEVAL report for the LEA's ASES grant</a:t>
            </a:r>
          </a:p>
          <a:p>
            <a:r>
              <a:rPr lang="en-US" dirty="0">
                <a:solidFill>
                  <a:srgbClr val="FFFFFF"/>
                </a:solidFill>
                <a:ea typeface="+mn-lt"/>
                <a:cs typeface="+mn-lt"/>
              </a:rPr>
              <a:t>One ASPEVAL report for the CBO's 21st CCLC grant</a:t>
            </a:r>
            <a:endParaRPr lang="en-US" dirty="0">
              <a:cs typeface="Arial"/>
            </a:endParaRPr>
          </a:p>
        </p:txBody>
      </p:sp>
    </p:spTree>
    <p:extLst>
      <p:ext uri="{BB962C8B-B14F-4D97-AF65-F5344CB8AC3E}">
        <p14:creationId xmlns:p14="http://schemas.microsoft.com/office/powerpoint/2010/main" val="2672267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4AB1C-E254-D05F-D8EF-F53159B54AE6}"/>
              </a:ext>
            </a:extLst>
          </p:cNvPr>
          <p:cNvSpPr>
            <a:spLocks noGrp="1"/>
          </p:cNvSpPr>
          <p:nvPr>
            <p:ph type="title"/>
          </p:nvPr>
        </p:nvSpPr>
        <p:spPr/>
        <p:txBody>
          <a:bodyPr/>
          <a:lstStyle/>
          <a:p>
            <a:r>
              <a:rPr lang="en-US" dirty="0">
                <a:cs typeface="Arial"/>
              </a:rPr>
              <a:t>Common Issues: </a:t>
            </a:r>
            <a:r>
              <a:rPr lang="en-US" dirty="0">
                <a:ea typeface="+mj-lt"/>
                <a:cs typeface="+mj-lt"/>
              </a:rPr>
              <a:t>ASPEVAL Reports (3)</a:t>
            </a:r>
            <a:endParaRPr lang="en-US" dirty="0"/>
          </a:p>
        </p:txBody>
      </p:sp>
      <p:sp>
        <p:nvSpPr>
          <p:cNvPr id="3" name="Content Placeholder 2">
            <a:extLst>
              <a:ext uri="{FF2B5EF4-FFF2-40B4-BE49-F238E27FC236}">
                <a16:creationId xmlns:a16="http://schemas.microsoft.com/office/drawing/2014/main" id="{8AD09DF5-2D1C-DBF3-B3E9-8CE989F9AB78}"/>
              </a:ext>
            </a:extLst>
          </p:cNvPr>
          <p:cNvSpPr>
            <a:spLocks noGrp="1"/>
          </p:cNvSpPr>
          <p:nvPr>
            <p:ph idx="1"/>
          </p:nvPr>
        </p:nvSpPr>
        <p:spPr>
          <a:xfrm>
            <a:off x="152400" y="2025161"/>
            <a:ext cx="11887200" cy="3660531"/>
          </a:xfrm>
        </p:spPr>
        <p:txBody>
          <a:bodyPr vert="horz" lIns="91440" tIns="45720" rIns="91440" bIns="45720" rtlCol="0" anchor="t">
            <a:normAutofit lnSpcReduction="10000"/>
          </a:bodyPr>
          <a:lstStyle/>
          <a:p>
            <a:pPr marL="0" indent="0">
              <a:buNone/>
            </a:pPr>
            <a:r>
              <a:rPr lang="en-US" dirty="0">
                <a:cs typeface="Arial"/>
              </a:rPr>
              <a:t>If an umbrella or charter school organization has multiple ASES and/or 21st CCLC grants and the grantee name listed is different for each of those grants, then a separate ASPEVAL report is needed for each grant.</a:t>
            </a:r>
          </a:p>
          <a:p>
            <a:pPr marL="0" indent="0">
              <a:buNone/>
            </a:pPr>
            <a:endParaRPr lang="en-US" sz="2000" dirty="0"/>
          </a:p>
          <a:p>
            <a:r>
              <a:rPr lang="en-US" dirty="0">
                <a:solidFill>
                  <a:srgbClr val="FFFFFF"/>
                </a:solidFill>
                <a:cs typeface="Arial"/>
              </a:rPr>
              <a:t>Example: XYZ Charter Organization will show as an ASES grant – XYZ Charter Elementary, ASES grant – XYZ Charter Middle School, or 21</a:t>
            </a:r>
            <a:r>
              <a:rPr lang="en-US" baseline="30000" dirty="0">
                <a:solidFill>
                  <a:srgbClr val="FFFFFF"/>
                </a:solidFill>
                <a:cs typeface="Arial"/>
              </a:rPr>
              <a:t>st</a:t>
            </a:r>
            <a:r>
              <a:rPr lang="en-US" dirty="0">
                <a:solidFill>
                  <a:srgbClr val="FFFFFF"/>
                </a:solidFill>
                <a:cs typeface="Arial"/>
              </a:rPr>
              <a:t> CCLC grant – XYZ Charter Organization</a:t>
            </a:r>
            <a:endParaRPr lang="en-US" dirty="0">
              <a:cs typeface="Arial"/>
            </a:endParaRPr>
          </a:p>
        </p:txBody>
      </p:sp>
    </p:spTree>
    <p:extLst>
      <p:ext uri="{BB962C8B-B14F-4D97-AF65-F5344CB8AC3E}">
        <p14:creationId xmlns:p14="http://schemas.microsoft.com/office/powerpoint/2010/main" val="111974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9719D-2951-5926-EB1B-2F6BDEAB6B94}"/>
              </a:ext>
            </a:extLst>
          </p:cNvPr>
          <p:cNvSpPr>
            <a:spLocks noGrp="1"/>
          </p:cNvSpPr>
          <p:nvPr>
            <p:ph type="title"/>
          </p:nvPr>
        </p:nvSpPr>
        <p:spPr/>
        <p:txBody>
          <a:bodyPr/>
          <a:lstStyle/>
          <a:p>
            <a:r>
              <a:rPr lang="en-US" dirty="0">
                <a:cs typeface="Arial"/>
              </a:rPr>
              <a:t>Common Issues: ASPEVAL Reports (4)</a:t>
            </a:r>
            <a:endParaRPr lang="en-US" dirty="0"/>
          </a:p>
        </p:txBody>
      </p:sp>
      <p:sp>
        <p:nvSpPr>
          <p:cNvPr id="3" name="Content Placeholder 2">
            <a:extLst>
              <a:ext uri="{FF2B5EF4-FFF2-40B4-BE49-F238E27FC236}">
                <a16:creationId xmlns:a16="http://schemas.microsoft.com/office/drawing/2014/main" id="{48696FB6-3F4E-8748-5D3B-03FBE16D0BAC}"/>
              </a:ext>
            </a:extLst>
          </p:cNvPr>
          <p:cNvSpPr>
            <a:spLocks noGrp="1"/>
          </p:cNvSpPr>
          <p:nvPr>
            <p:ph idx="1"/>
          </p:nvPr>
        </p:nvSpPr>
        <p:spPr>
          <a:xfrm>
            <a:off x="258730" y="2294012"/>
            <a:ext cx="11887200" cy="1790700"/>
          </a:xfrm>
        </p:spPr>
        <p:txBody>
          <a:bodyPr vert="horz" lIns="91440" tIns="45720" rIns="91440" bIns="45720" rtlCol="0" anchor="t">
            <a:normAutofit/>
          </a:bodyPr>
          <a:lstStyle/>
          <a:p>
            <a:pPr marL="0" indent="0">
              <a:buNone/>
            </a:pPr>
            <a:r>
              <a:rPr lang="en-US" dirty="0">
                <a:cs typeface="Arial"/>
              </a:rPr>
              <a:t>If a CBO has multiple 21st CCLC grants in different cohorts (i.e., Cohort 11 or 12), they only need to submit one ASPEVAL report for the sites in those grants.</a:t>
            </a:r>
          </a:p>
        </p:txBody>
      </p:sp>
    </p:spTree>
    <p:extLst>
      <p:ext uri="{BB962C8B-B14F-4D97-AF65-F5344CB8AC3E}">
        <p14:creationId xmlns:p14="http://schemas.microsoft.com/office/powerpoint/2010/main" val="2448904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9BDCB-328A-B32C-1F2C-4766CEA47700}"/>
              </a:ext>
            </a:extLst>
          </p:cNvPr>
          <p:cNvSpPr>
            <a:spLocks noGrp="1"/>
          </p:cNvSpPr>
          <p:nvPr>
            <p:ph type="title"/>
          </p:nvPr>
        </p:nvSpPr>
        <p:spPr/>
        <p:txBody>
          <a:bodyPr/>
          <a:lstStyle/>
          <a:p>
            <a:r>
              <a:rPr lang="en-US" dirty="0">
                <a:cs typeface="Arial"/>
              </a:rPr>
              <a:t>Common Issues: ASPEVAL Reports (5)</a:t>
            </a:r>
            <a:endParaRPr lang="en-US" dirty="0"/>
          </a:p>
        </p:txBody>
      </p:sp>
      <p:sp>
        <p:nvSpPr>
          <p:cNvPr id="3" name="Content Placeholder 2">
            <a:extLst>
              <a:ext uri="{FF2B5EF4-FFF2-40B4-BE49-F238E27FC236}">
                <a16:creationId xmlns:a16="http://schemas.microsoft.com/office/drawing/2014/main" id="{7EC98EFB-C7E4-0DE5-CB3D-AFF7B75B5454}"/>
              </a:ext>
            </a:extLst>
          </p:cNvPr>
          <p:cNvSpPr>
            <a:spLocks noGrp="1"/>
          </p:cNvSpPr>
          <p:nvPr>
            <p:ph idx="1"/>
          </p:nvPr>
        </p:nvSpPr>
        <p:spPr>
          <a:xfrm>
            <a:off x="269363" y="2330502"/>
            <a:ext cx="11887200" cy="2135172"/>
          </a:xfrm>
        </p:spPr>
        <p:txBody>
          <a:bodyPr vert="horz" lIns="91440" tIns="45720" rIns="91440" bIns="45720" rtlCol="0" anchor="t">
            <a:normAutofit/>
          </a:bodyPr>
          <a:lstStyle/>
          <a:p>
            <a:pPr marL="0" indent="0">
              <a:buNone/>
            </a:pPr>
            <a:r>
              <a:rPr lang="en-US" dirty="0">
                <a:ea typeface="+mn-lt"/>
                <a:cs typeface="+mn-lt"/>
              </a:rPr>
              <a:t>If a CBO is the after school provider for a grantee who has an ASES or 21st CCLC grant and they are submitting the report for those grantees, please make sure to review the information in slides 15, 16, and 17.</a:t>
            </a:r>
            <a:endParaRPr lang="en-US" dirty="0"/>
          </a:p>
        </p:txBody>
      </p:sp>
    </p:spTree>
    <p:extLst>
      <p:ext uri="{BB962C8B-B14F-4D97-AF65-F5344CB8AC3E}">
        <p14:creationId xmlns:p14="http://schemas.microsoft.com/office/powerpoint/2010/main" val="18516471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3AF29-8653-45C1-BB00-1E8E882171D5}"/>
              </a:ext>
            </a:extLst>
          </p:cNvPr>
          <p:cNvSpPr>
            <a:spLocks noGrp="1"/>
          </p:cNvSpPr>
          <p:nvPr>
            <p:ph type="title"/>
          </p:nvPr>
        </p:nvSpPr>
        <p:spPr/>
        <p:txBody>
          <a:bodyPr/>
          <a:lstStyle/>
          <a:p>
            <a:r>
              <a:rPr lang="en-US" dirty="0">
                <a:cs typeface="Arial"/>
              </a:rPr>
              <a:t>Goals of the Webinar</a:t>
            </a:r>
            <a:endParaRPr lang="en-US" dirty="0"/>
          </a:p>
        </p:txBody>
      </p:sp>
      <p:sp>
        <p:nvSpPr>
          <p:cNvPr id="3" name="Content Placeholder 2">
            <a:extLst>
              <a:ext uri="{FF2B5EF4-FFF2-40B4-BE49-F238E27FC236}">
                <a16:creationId xmlns:a16="http://schemas.microsoft.com/office/drawing/2014/main" id="{AE625E13-849A-48CD-B849-43EA36324BFD}"/>
              </a:ext>
            </a:extLst>
          </p:cNvPr>
          <p:cNvSpPr>
            <a:spLocks noGrp="1"/>
          </p:cNvSpPr>
          <p:nvPr>
            <p:ph idx="1"/>
          </p:nvPr>
        </p:nvSpPr>
        <p:spPr>
          <a:xfrm>
            <a:off x="152400" y="1656399"/>
            <a:ext cx="11887200" cy="3896893"/>
          </a:xfrm>
        </p:spPr>
        <p:txBody>
          <a:bodyPr vert="horz" lIns="91440" tIns="45720" rIns="91440" bIns="45720" rtlCol="0" anchor="t">
            <a:normAutofit lnSpcReduction="10000"/>
          </a:bodyPr>
          <a:lstStyle/>
          <a:p>
            <a:pPr marL="0" indent="0">
              <a:buNone/>
            </a:pPr>
            <a:r>
              <a:rPr lang="en-US" dirty="0">
                <a:ea typeface="+mn-lt"/>
                <a:cs typeface="+mn-lt"/>
              </a:rPr>
              <a:t>The goals of the webinar are to provide grantees information on:</a:t>
            </a:r>
          </a:p>
          <a:p>
            <a:pPr marL="0" indent="0">
              <a:buNone/>
            </a:pPr>
            <a:endParaRPr lang="en-US" dirty="0"/>
          </a:p>
          <a:p>
            <a:pPr lvl="1"/>
            <a:r>
              <a:rPr lang="en-US" dirty="0">
                <a:cs typeface="Arial"/>
              </a:rPr>
              <a:t>Why the data is collected</a:t>
            </a:r>
          </a:p>
          <a:p>
            <a:pPr lvl="1"/>
            <a:r>
              <a:rPr lang="en-US" dirty="0">
                <a:cs typeface="Arial"/>
              </a:rPr>
              <a:t>Description of the report</a:t>
            </a:r>
          </a:p>
          <a:p>
            <a:pPr lvl="1"/>
            <a:r>
              <a:rPr lang="en-US" dirty="0">
                <a:cs typeface="Arial"/>
              </a:rPr>
              <a:t>Report due date</a:t>
            </a:r>
          </a:p>
          <a:p>
            <a:pPr lvl="1"/>
            <a:r>
              <a:rPr lang="en-US" dirty="0">
                <a:cs typeface="Arial"/>
              </a:rPr>
              <a:t>Submission process</a:t>
            </a:r>
          </a:p>
          <a:p>
            <a:pPr lvl="1"/>
            <a:r>
              <a:rPr lang="en-US" dirty="0">
                <a:ea typeface="+mn-lt"/>
                <a:cs typeface="+mn-lt"/>
              </a:rPr>
              <a:t>Submission status</a:t>
            </a:r>
            <a:endParaRPr lang="en-US" dirty="0"/>
          </a:p>
          <a:p>
            <a:pPr lvl="1"/>
            <a:r>
              <a:rPr lang="en-US" dirty="0">
                <a:cs typeface="Arial"/>
              </a:rPr>
              <a:t>Common issues with uploading and reporting issues</a:t>
            </a:r>
          </a:p>
          <a:p>
            <a:pPr lvl="1"/>
            <a:r>
              <a:rPr lang="en-US" dirty="0">
                <a:cs typeface="Arial"/>
              </a:rPr>
              <a:t>Resources for grantees</a:t>
            </a:r>
          </a:p>
          <a:p>
            <a:pPr lvl="1"/>
            <a:endParaRPr lang="en-US" dirty="0">
              <a:cs typeface="Arial"/>
            </a:endParaRPr>
          </a:p>
        </p:txBody>
      </p:sp>
    </p:spTree>
    <p:extLst>
      <p:ext uri="{BB962C8B-B14F-4D97-AF65-F5344CB8AC3E}">
        <p14:creationId xmlns:p14="http://schemas.microsoft.com/office/powerpoint/2010/main" val="4155415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89E7F-22DD-6173-0FA8-2C13A624A90B}"/>
              </a:ext>
            </a:extLst>
          </p:cNvPr>
          <p:cNvSpPr>
            <a:spLocks noGrp="1"/>
          </p:cNvSpPr>
          <p:nvPr>
            <p:ph type="title"/>
          </p:nvPr>
        </p:nvSpPr>
        <p:spPr/>
        <p:txBody>
          <a:bodyPr/>
          <a:lstStyle/>
          <a:p>
            <a:r>
              <a:rPr lang="en-US" dirty="0">
                <a:cs typeface="Arial"/>
              </a:rPr>
              <a:t>Common Issues: </a:t>
            </a:r>
            <a:r>
              <a:rPr lang="en-US" dirty="0">
                <a:ea typeface="+mj-lt"/>
                <a:cs typeface="+mj-lt"/>
              </a:rPr>
              <a:t>ASSETs Reports</a:t>
            </a:r>
          </a:p>
        </p:txBody>
      </p:sp>
      <p:sp>
        <p:nvSpPr>
          <p:cNvPr id="3" name="Content Placeholder 2">
            <a:extLst>
              <a:ext uri="{FF2B5EF4-FFF2-40B4-BE49-F238E27FC236}">
                <a16:creationId xmlns:a16="http://schemas.microsoft.com/office/drawing/2014/main" id="{BA1DB980-C8E3-D455-75BC-AE4FA7EFCDEB}"/>
              </a:ext>
            </a:extLst>
          </p:cNvPr>
          <p:cNvSpPr>
            <a:spLocks noGrp="1"/>
          </p:cNvSpPr>
          <p:nvPr>
            <p:ph idx="1"/>
          </p:nvPr>
        </p:nvSpPr>
        <p:spPr>
          <a:xfrm>
            <a:off x="432391" y="2401392"/>
            <a:ext cx="11607209" cy="1515208"/>
          </a:xfrm>
        </p:spPr>
        <p:txBody>
          <a:bodyPr vert="horz" lIns="91440" tIns="45720" rIns="91440" bIns="45720" rtlCol="0" anchor="t">
            <a:normAutofit/>
          </a:bodyPr>
          <a:lstStyle/>
          <a:p>
            <a:pPr marL="0" indent="0">
              <a:buNone/>
            </a:pPr>
            <a:r>
              <a:rPr lang="en-US" dirty="0">
                <a:cs typeface="Arial"/>
              </a:rPr>
              <a:t>If an LEA or CBO is the grantee for multiple ASSETs grants in different cohorts (i.e., Cohort 11 and 12), </a:t>
            </a:r>
            <a:r>
              <a:rPr lang="en-US" dirty="0">
                <a:ea typeface="+mn-lt"/>
                <a:cs typeface="+mn-lt"/>
              </a:rPr>
              <a:t>they only need to submit one ASSETs report for the sites in those grants.</a:t>
            </a:r>
          </a:p>
        </p:txBody>
      </p:sp>
    </p:spTree>
    <p:extLst>
      <p:ext uri="{BB962C8B-B14F-4D97-AF65-F5344CB8AC3E}">
        <p14:creationId xmlns:p14="http://schemas.microsoft.com/office/powerpoint/2010/main" val="2898629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657D-57D2-487B-93E1-1F26BAAA91E9}"/>
              </a:ext>
            </a:extLst>
          </p:cNvPr>
          <p:cNvSpPr>
            <a:spLocks noGrp="1"/>
          </p:cNvSpPr>
          <p:nvPr>
            <p:ph type="title"/>
          </p:nvPr>
        </p:nvSpPr>
        <p:spPr/>
        <p:txBody>
          <a:bodyPr/>
          <a:lstStyle/>
          <a:p>
            <a:r>
              <a:rPr lang="en-US" dirty="0">
                <a:cs typeface="Arial"/>
              </a:rPr>
              <a:t>Common Issues: Report Format</a:t>
            </a:r>
            <a:endParaRPr lang="en-US" dirty="0"/>
          </a:p>
        </p:txBody>
      </p:sp>
      <p:sp>
        <p:nvSpPr>
          <p:cNvPr id="3" name="Content Placeholder 2">
            <a:extLst>
              <a:ext uri="{FF2B5EF4-FFF2-40B4-BE49-F238E27FC236}">
                <a16:creationId xmlns:a16="http://schemas.microsoft.com/office/drawing/2014/main" id="{61FABBA3-122D-4476-87E7-6F4735013BE4}"/>
              </a:ext>
            </a:extLst>
          </p:cNvPr>
          <p:cNvSpPr>
            <a:spLocks noGrp="1"/>
          </p:cNvSpPr>
          <p:nvPr>
            <p:ph idx="1"/>
          </p:nvPr>
        </p:nvSpPr>
        <p:spPr>
          <a:xfrm>
            <a:off x="396951" y="1985082"/>
            <a:ext cx="11887200" cy="3015762"/>
          </a:xfrm>
        </p:spPr>
        <p:txBody>
          <a:bodyPr/>
          <a:lstStyle/>
          <a:p>
            <a:pPr marL="0" indent="0">
              <a:buNone/>
            </a:pPr>
            <a:r>
              <a:rPr lang="en-US" dirty="0"/>
              <a:t>Please upload the reports (ASPEVAL and ASSETs) in Excel format. Do not save or upload the report as a PDF file.</a:t>
            </a:r>
          </a:p>
          <a:p>
            <a:pPr marL="0" indent="0">
              <a:buNone/>
            </a:pPr>
            <a:endParaRPr lang="en-US" dirty="0"/>
          </a:p>
          <a:p>
            <a:r>
              <a:rPr lang="en-US" dirty="0"/>
              <a:t>EXLD staff needs to clean data (for formatting issues) and compile the data into a larger Excel spreadsheet.</a:t>
            </a:r>
          </a:p>
        </p:txBody>
      </p:sp>
    </p:spTree>
    <p:extLst>
      <p:ext uri="{BB962C8B-B14F-4D97-AF65-F5344CB8AC3E}">
        <p14:creationId xmlns:p14="http://schemas.microsoft.com/office/powerpoint/2010/main" val="6625077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7CBBE-7DCC-492D-A611-2D43835A4E04}"/>
              </a:ext>
            </a:extLst>
          </p:cNvPr>
          <p:cNvSpPr>
            <a:spLocks noGrp="1"/>
          </p:cNvSpPr>
          <p:nvPr>
            <p:ph type="title"/>
          </p:nvPr>
        </p:nvSpPr>
        <p:spPr/>
        <p:txBody>
          <a:bodyPr/>
          <a:lstStyle/>
          <a:p>
            <a:r>
              <a:rPr lang="en-US" dirty="0">
                <a:cs typeface="Arial"/>
              </a:rPr>
              <a:t>Common Issues: Zipping a File</a:t>
            </a:r>
            <a:endParaRPr lang="en-US" dirty="0"/>
          </a:p>
        </p:txBody>
      </p:sp>
      <p:sp>
        <p:nvSpPr>
          <p:cNvPr id="3" name="Content Placeholder 2">
            <a:extLst>
              <a:ext uri="{FF2B5EF4-FFF2-40B4-BE49-F238E27FC236}">
                <a16:creationId xmlns:a16="http://schemas.microsoft.com/office/drawing/2014/main" id="{C31B1E39-41D0-4D31-8F50-897A53CD7ABF}"/>
              </a:ext>
            </a:extLst>
          </p:cNvPr>
          <p:cNvSpPr>
            <a:spLocks noGrp="1"/>
          </p:cNvSpPr>
          <p:nvPr>
            <p:ph idx="1"/>
          </p:nvPr>
        </p:nvSpPr>
        <p:spPr>
          <a:xfrm>
            <a:off x="556438" y="1902013"/>
            <a:ext cx="11887200" cy="2933058"/>
          </a:xfrm>
        </p:spPr>
        <p:txBody>
          <a:bodyPr/>
          <a:lstStyle/>
          <a:p>
            <a:pPr>
              <a:spcBef>
                <a:spcPts val="1200"/>
              </a:spcBef>
            </a:pPr>
            <a:r>
              <a:rPr lang="en-US" dirty="0"/>
              <a:t>Please do not zip a file before submitting. </a:t>
            </a:r>
          </a:p>
          <a:p>
            <a:pPr marL="0" indent="0">
              <a:spcBef>
                <a:spcPts val="1200"/>
              </a:spcBef>
              <a:buNone/>
            </a:pPr>
            <a:endParaRPr lang="en-US" dirty="0"/>
          </a:p>
          <a:p>
            <a:pPr>
              <a:spcBef>
                <a:spcPts val="0"/>
              </a:spcBef>
            </a:pPr>
            <a:r>
              <a:rPr lang="en-US" dirty="0"/>
              <a:t>The </a:t>
            </a:r>
            <a:r>
              <a:rPr lang="en-US" dirty="0" err="1"/>
              <a:t>exFiles</a:t>
            </a:r>
            <a:r>
              <a:rPr lang="en-US" dirty="0"/>
              <a:t> File Transfer System will automatically zip the Excel file after entering the File Encryption Password and clicking the “Upload File” button.</a:t>
            </a:r>
          </a:p>
          <a:p>
            <a:pPr marL="0" indent="0">
              <a:spcBef>
                <a:spcPts val="0"/>
              </a:spcBef>
              <a:buNone/>
            </a:pPr>
            <a:endParaRPr lang="en-US" dirty="0"/>
          </a:p>
        </p:txBody>
      </p:sp>
    </p:spTree>
    <p:extLst>
      <p:ext uri="{BB962C8B-B14F-4D97-AF65-F5344CB8AC3E}">
        <p14:creationId xmlns:p14="http://schemas.microsoft.com/office/powerpoint/2010/main" val="37961774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87B9B-F992-46EB-A1DB-5AB47E7007EA}"/>
              </a:ext>
            </a:extLst>
          </p:cNvPr>
          <p:cNvSpPr>
            <a:spLocks noGrp="1"/>
          </p:cNvSpPr>
          <p:nvPr>
            <p:ph type="title"/>
          </p:nvPr>
        </p:nvSpPr>
        <p:spPr/>
        <p:txBody>
          <a:bodyPr/>
          <a:lstStyle/>
          <a:p>
            <a:r>
              <a:rPr lang="en-US" dirty="0"/>
              <a:t>Common Issues: Password Protected Files</a:t>
            </a:r>
          </a:p>
        </p:txBody>
      </p:sp>
      <p:sp>
        <p:nvSpPr>
          <p:cNvPr id="3" name="Content Placeholder 2">
            <a:extLst>
              <a:ext uri="{FF2B5EF4-FFF2-40B4-BE49-F238E27FC236}">
                <a16:creationId xmlns:a16="http://schemas.microsoft.com/office/drawing/2014/main" id="{A2297DA3-460D-4F11-841C-B48486EF4F96}"/>
              </a:ext>
            </a:extLst>
          </p:cNvPr>
          <p:cNvSpPr>
            <a:spLocks noGrp="1"/>
          </p:cNvSpPr>
          <p:nvPr>
            <p:ph idx="1"/>
          </p:nvPr>
        </p:nvSpPr>
        <p:spPr>
          <a:xfrm>
            <a:off x="304800" y="2408965"/>
            <a:ext cx="11887200" cy="1508442"/>
          </a:xfrm>
        </p:spPr>
        <p:txBody>
          <a:bodyPr/>
          <a:lstStyle/>
          <a:p>
            <a:pPr marL="0" indent="0">
              <a:buNone/>
            </a:pPr>
            <a:r>
              <a:rPr lang="en-US" dirty="0"/>
              <a:t>Please do not password protect the Excel file. This will cause a delay in completing the data review process.</a:t>
            </a:r>
          </a:p>
        </p:txBody>
      </p:sp>
    </p:spTree>
    <p:extLst>
      <p:ext uri="{BB962C8B-B14F-4D97-AF65-F5344CB8AC3E}">
        <p14:creationId xmlns:p14="http://schemas.microsoft.com/office/powerpoint/2010/main" val="1750677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2C637-1A81-041E-3306-B2539DAC88C7}"/>
              </a:ext>
            </a:extLst>
          </p:cNvPr>
          <p:cNvSpPr>
            <a:spLocks noGrp="1"/>
          </p:cNvSpPr>
          <p:nvPr>
            <p:ph type="title"/>
          </p:nvPr>
        </p:nvSpPr>
        <p:spPr/>
        <p:txBody>
          <a:bodyPr/>
          <a:lstStyle/>
          <a:p>
            <a:r>
              <a:rPr lang="en-US" dirty="0">
                <a:cs typeface="Arial"/>
              </a:rPr>
              <a:t>Common Issues: ASSIST Contacts</a:t>
            </a:r>
            <a:endParaRPr lang="en-US" dirty="0"/>
          </a:p>
        </p:txBody>
      </p:sp>
      <p:sp>
        <p:nvSpPr>
          <p:cNvPr id="3" name="Content Placeholder 2">
            <a:extLst>
              <a:ext uri="{FF2B5EF4-FFF2-40B4-BE49-F238E27FC236}">
                <a16:creationId xmlns:a16="http://schemas.microsoft.com/office/drawing/2014/main" id="{448BAEC9-861F-1640-06B8-E95AB3BF858E}"/>
              </a:ext>
            </a:extLst>
          </p:cNvPr>
          <p:cNvSpPr>
            <a:spLocks noGrp="1"/>
          </p:cNvSpPr>
          <p:nvPr>
            <p:ph idx="1"/>
          </p:nvPr>
        </p:nvSpPr>
        <p:spPr>
          <a:xfrm>
            <a:off x="152400" y="1742442"/>
            <a:ext cx="11887200" cy="3719147"/>
          </a:xfrm>
        </p:spPr>
        <p:txBody>
          <a:bodyPr vert="horz" lIns="91440" tIns="45720" rIns="91440" bIns="45720" rtlCol="0" anchor="t">
            <a:normAutofit/>
          </a:bodyPr>
          <a:lstStyle/>
          <a:p>
            <a:pPr marL="0" indent="0">
              <a:spcBef>
                <a:spcPts val="0"/>
              </a:spcBef>
              <a:buNone/>
            </a:pPr>
            <a:r>
              <a:rPr lang="en-US" dirty="0">
                <a:cs typeface="Arial"/>
              </a:rPr>
              <a:t>If the Description Field does not have at least an email and there is an issue with the report, EXLD staff uses ASSIST to search for the Grant Contacts, if the file name has the correct naming convention.</a:t>
            </a:r>
          </a:p>
          <a:p>
            <a:pPr marL="0" indent="0">
              <a:spcBef>
                <a:spcPts val="0"/>
              </a:spcBef>
              <a:buNone/>
            </a:pPr>
            <a:endParaRPr lang="en-US" dirty="0">
              <a:cs typeface="Arial"/>
            </a:endParaRPr>
          </a:p>
          <a:p>
            <a:pPr>
              <a:spcBef>
                <a:spcPts val="0"/>
              </a:spcBef>
            </a:pPr>
            <a:r>
              <a:rPr lang="en-US" dirty="0">
                <a:cs typeface="Arial"/>
              </a:rPr>
              <a:t>Please make sure that Grant Contacts are up-to-date in ASSIST</a:t>
            </a:r>
          </a:p>
          <a:p>
            <a:pPr marL="0" indent="0">
              <a:spcBef>
                <a:spcPts val="0"/>
              </a:spcBef>
              <a:buNone/>
            </a:pPr>
            <a:endParaRPr lang="en-US" dirty="0">
              <a:cs typeface="Arial"/>
            </a:endParaRPr>
          </a:p>
        </p:txBody>
      </p:sp>
    </p:spTree>
    <p:extLst>
      <p:ext uri="{BB962C8B-B14F-4D97-AF65-F5344CB8AC3E}">
        <p14:creationId xmlns:p14="http://schemas.microsoft.com/office/powerpoint/2010/main" val="790734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493EF-0183-4F93-800F-A5B4DBB87A7E}"/>
              </a:ext>
            </a:extLst>
          </p:cNvPr>
          <p:cNvSpPr>
            <a:spLocks noGrp="1"/>
          </p:cNvSpPr>
          <p:nvPr>
            <p:ph type="title"/>
          </p:nvPr>
        </p:nvSpPr>
        <p:spPr/>
        <p:txBody>
          <a:bodyPr/>
          <a:lstStyle/>
          <a:p>
            <a:r>
              <a:rPr lang="en-US" dirty="0">
                <a:cs typeface="Arial"/>
              </a:rPr>
              <a:t>Reporting Issues: </a:t>
            </a:r>
            <a:r>
              <a:rPr lang="en-US" dirty="0">
                <a:ea typeface="+mj-lt"/>
                <a:cs typeface="+mj-lt"/>
              </a:rPr>
              <a:t>ASPEVAL Reports</a:t>
            </a:r>
            <a:r>
              <a:rPr lang="en-US" dirty="0">
                <a:cs typeface="Arial"/>
              </a:rPr>
              <a:t> (1)</a:t>
            </a:r>
            <a:endParaRPr lang="en-US" dirty="0"/>
          </a:p>
        </p:txBody>
      </p:sp>
      <p:sp>
        <p:nvSpPr>
          <p:cNvPr id="3" name="Content Placeholder 2">
            <a:extLst>
              <a:ext uri="{FF2B5EF4-FFF2-40B4-BE49-F238E27FC236}">
                <a16:creationId xmlns:a16="http://schemas.microsoft.com/office/drawing/2014/main" id="{561FA5EC-EE60-482D-9340-C16387636906}"/>
              </a:ext>
            </a:extLst>
          </p:cNvPr>
          <p:cNvSpPr>
            <a:spLocks noGrp="1"/>
          </p:cNvSpPr>
          <p:nvPr>
            <p:ph sz="half" idx="1"/>
          </p:nvPr>
        </p:nvSpPr>
        <p:spPr/>
        <p:txBody>
          <a:bodyPr/>
          <a:lstStyle/>
          <a:p>
            <a:pPr marL="0" indent="0">
              <a:buNone/>
            </a:pPr>
            <a:r>
              <a:rPr lang="en-US" dirty="0">
                <a:cs typeface="Arial"/>
              </a:rPr>
              <a:t>Reporting Template</a:t>
            </a:r>
          </a:p>
          <a:p>
            <a:endParaRPr lang="en-US" dirty="0"/>
          </a:p>
        </p:txBody>
      </p:sp>
      <p:pic>
        <p:nvPicPr>
          <p:cNvPr id="5" name="Content Placeholder 4" descr="This is a snapshot of the ASPEVAL Report Template with the columns that need to be filled.">
            <a:extLst>
              <a:ext uri="{FF2B5EF4-FFF2-40B4-BE49-F238E27FC236}">
                <a16:creationId xmlns:a16="http://schemas.microsoft.com/office/drawing/2014/main" id="{2F25116E-D295-4C8D-B6EA-DB77A9C27C13}"/>
              </a:ext>
            </a:extLst>
          </p:cNvPr>
          <p:cNvPicPr>
            <a:picLocks noGrp="1" noChangeAspect="1"/>
          </p:cNvPicPr>
          <p:nvPr>
            <p:ph sz="half" idx="2"/>
          </p:nvPr>
        </p:nvPicPr>
        <p:blipFill>
          <a:blip r:embed="rId2"/>
          <a:stretch>
            <a:fillRect/>
          </a:stretch>
        </p:blipFill>
        <p:spPr>
          <a:xfrm>
            <a:off x="152400" y="2244465"/>
            <a:ext cx="11887649" cy="3997309"/>
          </a:xfrm>
          <a:prstGeom prst="rect">
            <a:avLst/>
          </a:prstGeom>
        </p:spPr>
      </p:pic>
    </p:spTree>
    <p:extLst>
      <p:ext uri="{BB962C8B-B14F-4D97-AF65-F5344CB8AC3E}">
        <p14:creationId xmlns:p14="http://schemas.microsoft.com/office/powerpoint/2010/main" val="3115995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8065C-11D2-A824-AE6C-492A4347DA0C}"/>
              </a:ext>
            </a:extLst>
          </p:cNvPr>
          <p:cNvSpPr>
            <a:spLocks noGrp="1"/>
          </p:cNvSpPr>
          <p:nvPr>
            <p:ph type="title"/>
          </p:nvPr>
        </p:nvSpPr>
        <p:spPr/>
        <p:txBody>
          <a:bodyPr/>
          <a:lstStyle/>
          <a:p>
            <a:r>
              <a:rPr lang="en-US" dirty="0">
                <a:cs typeface="Arial"/>
              </a:rPr>
              <a:t>Reporting Issues: </a:t>
            </a:r>
            <a:r>
              <a:rPr lang="en-US" dirty="0">
                <a:ea typeface="+mj-lt"/>
                <a:cs typeface="+mj-lt"/>
              </a:rPr>
              <a:t>ASPEVAL Reports</a:t>
            </a:r>
            <a:r>
              <a:rPr lang="en-US" dirty="0">
                <a:cs typeface="Arial"/>
              </a:rPr>
              <a:t> (2)</a:t>
            </a:r>
            <a:endParaRPr lang="en-US" dirty="0">
              <a:ea typeface="+mj-lt"/>
              <a:cs typeface="+mj-lt"/>
            </a:endParaRPr>
          </a:p>
        </p:txBody>
      </p:sp>
      <p:sp>
        <p:nvSpPr>
          <p:cNvPr id="3" name="Content Placeholder 2">
            <a:extLst>
              <a:ext uri="{FF2B5EF4-FFF2-40B4-BE49-F238E27FC236}">
                <a16:creationId xmlns:a16="http://schemas.microsoft.com/office/drawing/2014/main" id="{AC944CD9-BBC3-CEC6-E915-D12933168E5B}"/>
              </a:ext>
            </a:extLst>
          </p:cNvPr>
          <p:cNvSpPr>
            <a:spLocks noGrp="1"/>
          </p:cNvSpPr>
          <p:nvPr>
            <p:ph idx="1"/>
          </p:nvPr>
        </p:nvSpPr>
        <p:spPr>
          <a:xfrm>
            <a:off x="152400" y="1777336"/>
            <a:ext cx="11887200" cy="3730869"/>
          </a:xfrm>
        </p:spPr>
        <p:txBody>
          <a:bodyPr vert="horz" lIns="91440" tIns="45720" rIns="91440" bIns="45720" rtlCol="0" anchor="t">
            <a:normAutofit fontScale="92500" lnSpcReduction="10000"/>
          </a:bodyPr>
          <a:lstStyle/>
          <a:p>
            <a:pPr marL="0" indent="0">
              <a:buNone/>
            </a:pPr>
            <a:r>
              <a:rPr lang="en-US" dirty="0">
                <a:cs typeface="Arial"/>
              </a:rPr>
              <a:t>Attendance Columns</a:t>
            </a:r>
          </a:p>
          <a:p>
            <a:pPr marL="0" indent="0">
              <a:buNone/>
            </a:pPr>
            <a:endParaRPr lang="en-US" sz="2200" dirty="0">
              <a:cs typeface="Arial"/>
            </a:endParaRPr>
          </a:p>
          <a:p>
            <a:r>
              <a:rPr lang="en-US" dirty="0">
                <a:cs typeface="Arial"/>
              </a:rPr>
              <a:t>Columns H (three-hour) and I (six-hour) for Supplemental September–April (i.e., FY 2021-22 is September 2021–April 2022)</a:t>
            </a:r>
          </a:p>
          <a:p>
            <a:pPr marL="0" indent="0">
              <a:buNone/>
            </a:pPr>
            <a:endParaRPr lang="en-US" sz="2200" dirty="0">
              <a:cs typeface="Arial"/>
            </a:endParaRPr>
          </a:p>
          <a:p>
            <a:r>
              <a:rPr lang="en-US" dirty="0">
                <a:cs typeface="Arial"/>
              </a:rPr>
              <a:t>This is only for ASES and/or 21st CCLC grantees that have Supplemental funding and ran either a three-hour program or six-hour program during the school year (weekends, vacations, or breaks).</a:t>
            </a:r>
          </a:p>
        </p:txBody>
      </p:sp>
    </p:spTree>
    <p:extLst>
      <p:ext uri="{BB962C8B-B14F-4D97-AF65-F5344CB8AC3E}">
        <p14:creationId xmlns:p14="http://schemas.microsoft.com/office/powerpoint/2010/main" val="13353908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699EB-B98F-E63D-DDA6-47AD5983AE78}"/>
              </a:ext>
            </a:extLst>
          </p:cNvPr>
          <p:cNvSpPr>
            <a:spLocks noGrp="1"/>
          </p:cNvSpPr>
          <p:nvPr>
            <p:ph type="title"/>
          </p:nvPr>
        </p:nvSpPr>
        <p:spPr/>
        <p:txBody>
          <a:bodyPr/>
          <a:lstStyle/>
          <a:p>
            <a:r>
              <a:rPr lang="en-US" dirty="0">
                <a:cs typeface="Arial"/>
              </a:rPr>
              <a:t>Reporting Issues: ASPEVAL Reports (3)</a:t>
            </a:r>
            <a:endParaRPr lang="en-US" dirty="0"/>
          </a:p>
        </p:txBody>
      </p:sp>
      <p:sp>
        <p:nvSpPr>
          <p:cNvPr id="3" name="Content Placeholder 2">
            <a:extLst>
              <a:ext uri="{FF2B5EF4-FFF2-40B4-BE49-F238E27FC236}">
                <a16:creationId xmlns:a16="http://schemas.microsoft.com/office/drawing/2014/main" id="{096AF6B4-3F30-8AD9-2D59-FC146299E092}"/>
              </a:ext>
            </a:extLst>
          </p:cNvPr>
          <p:cNvSpPr>
            <a:spLocks noGrp="1"/>
          </p:cNvSpPr>
          <p:nvPr>
            <p:ph idx="1"/>
          </p:nvPr>
        </p:nvSpPr>
        <p:spPr>
          <a:xfrm>
            <a:off x="152400" y="1943101"/>
            <a:ext cx="11887200" cy="3742592"/>
          </a:xfrm>
        </p:spPr>
        <p:txBody>
          <a:bodyPr vert="horz" lIns="91440" tIns="45720" rIns="91440" bIns="45720" rtlCol="0" anchor="t">
            <a:normAutofit lnSpcReduction="10000"/>
          </a:bodyPr>
          <a:lstStyle/>
          <a:p>
            <a:pPr marL="0" indent="0">
              <a:buNone/>
            </a:pPr>
            <a:r>
              <a:rPr lang="en-US" dirty="0">
                <a:ea typeface="+mn-lt"/>
                <a:cs typeface="+mn-lt"/>
              </a:rPr>
              <a:t>Attendance Columns</a:t>
            </a:r>
          </a:p>
          <a:p>
            <a:pPr marL="0" indent="0">
              <a:buNone/>
            </a:pPr>
            <a:endParaRPr lang="en-US" dirty="0">
              <a:ea typeface="+mn-lt"/>
              <a:cs typeface="+mn-lt"/>
            </a:endParaRPr>
          </a:p>
          <a:p>
            <a:r>
              <a:rPr lang="en-US" dirty="0">
                <a:cs typeface="Arial"/>
              </a:rPr>
              <a:t>Columns J (three-hour) and K (six-hour) Supplemental (i.e., FY 2021-22: July 2021-August 2021 and May 2022-June 2022).</a:t>
            </a:r>
          </a:p>
          <a:p>
            <a:pPr marL="0" indent="0">
              <a:buNone/>
            </a:pPr>
            <a:endParaRPr lang="en-US" dirty="0">
              <a:cs typeface="Arial"/>
            </a:endParaRPr>
          </a:p>
          <a:p>
            <a:r>
              <a:rPr lang="en-US" dirty="0">
                <a:ea typeface="+mn-lt"/>
                <a:cs typeface="+mn-lt"/>
              </a:rPr>
              <a:t>This is only for ASES and/or 21st CCLC grantees that have Supplemental funding and ran either a three-hour or six-hour program during the summer.</a:t>
            </a:r>
          </a:p>
          <a:p>
            <a:pPr lvl="1"/>
            <a:endParaRPr lang="en-US" dirty="0">
              <a:cs typeface="Arial"/>
            </a:endParaRPr>
          </a:p>
        </p:txBody>
      </p:sp>
    </p:spTree>
    <p:extLst>
      <p:ext uri="{BB962C8B-B14F-4D97-AF65-F5344CB8AC3E}">
        <p14:creationId xmlns:p14="http://schemas.microsoft.com/office/powerpoint/2010/main" val="4290137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73AC62-0CBE-49ED-971B-65FFEED68064}"/>
              </a:ext>
            </a:extLst>
          </p:cNvPr>
          <p:cNvSpPr>
            <a:spLocks noGrp="1"/>
          </p:cNvSpPr>
          <p:nvPr>
            <p:ph type="title"/>
          </p:nvPr>
        </p:nvSpPr>
        <p:spPr/>
        <p:txBody>
          <a:bodyPr/>
          <a:lstStyle/>
          <a:p>
            <a:r>
              <a:rPr lang="en-US" dirty="0">
                <a:cs typeface="Arial"/>
              </a:rPr>
              <a:t>Reporting Issues: CQI Section (1)</a:t>
            </a:r>
            <a:endParaRPr lang="en-US" dirty="0"/>
          </a:p>
        </p:txBody>
      </p:sp>
      <p:sp>
        <p:nvSpPr>
          <p:cNvPr id="3" name="Content Placeholder 2">
            <a:extLst>
              <a:ext uri="{FF2B5EF4-FFF2-40B4-BE49-F238E27FC236}">
                <a16:creationId xmlns:a16="http://schemas.microsoft.com/office/drawing/2014/main" id="{9D58D877-A71B-4816-8DA5-1C80799CFBE1}"/>
              </a:ext>
            </a:extLst>
          </p:cNvPr>
          <p:cNvSpPr>
            <a:spLocks noGrp="1"/>
          </p:cNvSpPr>
          <p:nvPr>
            <p:ph sz="half" idx="1"/>
          </p:nvPr>
        </p:nvSpPr>
        <p:spPr/>
        <p:txBody>
          <a:bodyPr/>
          <a:lstStyle/>
          <a:p>
            <a:pPr marL="0" indent="0">
              <a:buNone/>
            </a:pPr>
            <a:r>
              <a:rPr lang="en-US" dirty="0">
                <a:cs typeface="Arial"/>
              </a:rPr>
              <a:t>CQI Columns</a:t>
            </a:r>
          </a:p>
          <a:p>
            <a:endParaRPr lang="en-US" dirty="0"/>
          </a:p>
        </p:txBody>
      </p:sp>
      <p:pic>
        <p:nvPicPr>
          <p:cNvPr id="5" name="Content Placeholder 4" descr="This is a snapshot of the CQI portion of the ASPEVAL and ASSETs report.">
            <a:extLst>
              <a:ext uri="{FF2B5EF4-FFF2-40B4-BE49-F238E27FC236}">
                <a16:creationId xmlns:a16="http://schemas.microsoft.com/office/drawing/2014/main" id="{07A5AE3B-6C75-4314-A934-04DD01B1596F}"/>
              </a:ext>
            </a:extLst>
          </p:cNvPr>
          <p:cNvPicPr>
            <a:picLocks noGrp="1" noChangeAspect="1"/>
          </p:cNvPicPr>
          <p:nvPr>
            <p:ph sz="half" idx="2"/>
          </p:nvPr>
        </p:nvPicPr>
        <p:blipFill>
          <a:blip r:embed="rId2"/>
          <a:stretch>
            <a:fillRect/>
          </a:stretch>
        </p:blipFill>
        <p:spPr>
          <a:xfrm>
            <a:off x="251254" y="2422366"/>
            <a:ext cx="11689492" cy="2013267"/>
          </a:xfrm>
          <a:prstGeom prst="rect">
            <a:avLst/>
          </a:prstGeom>
        </p:spPr>
      </p:pic>
    </p:spTree>
    <p:extLst>
      <p:ext uri="{BB962C8B-B14F-4D97-AF65-F5344CB8AC3E}">
        <p14:creationId xmlns:p14="http://schemas.microsoft.com/office/powerpoint/2010/main" val="17361206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23C4F-5815-8FE4-1E78-BCC94DB5C4FB}"/>
              </a:ext>
            </a:extLst>
          </p:cNvPr>
          <p:cNvSpPr>
            <a:spLocks noGrp="1"/>
          </p:cNvSpPr>
          <p:nvPr>
            <p:ph type="title"/>
          </p:nvPr>
        </p:nvSpPr>
        <p:spPr/>
        <p:txBody>
          <a:bodyPr/>
          <a:lstStyle/>
          <a:p>
            <a:r>
              <a:rPr lang="en-US" dirty="0">
                <a:cs typeface="Arial"/>
              </a:rPr>
              <a:t>Reporting Issues: </a:t>
            </a:r>
            <a:r>
              <a:rPr lang="en-US" dirty="0">
                <a:ea typeface="+mj-lt"/>
                <a:cs typeface="+mj-lt"/>
              </a:rPr>
              <a:t>CQI Section </a:t>
            </a:r>
            <a:r>
              <a:rPr lang="en-US" dirty="0">
                <a:cs typeface="Arial"/>
              </a:rPr>
              <a:t> (2)</a:t>
            </a:r>
            <a:endParaRPr lang="en-US" dirty="0"/>
          </a:p>
        </p:txBody>
      </p:sp>
      <p:sp>
        <p:nvSpPr>
          <p:cNvPr id="3" name="Content Placeholder 2">
            <a:extLst>
              <a:ext uri="{FF2B5EF4-FFF2-40B4-BE49-F238E27FC236}">
                <a16:creationId xmlns:a16="http://schemas.microsoft.com/office/drawing/2014/main" id="{33D55BD4-94E2-9AD5-A9E0-CEF3CD18785B}"/>
              </a:ext>
            </a:extLst>
          </p:cNvPr>
          <p:cNvSpPr>
            <a:spLocks noGrp="1"/>
          </p:cNvSpPr>
          <p:nvPr>
            <p:ph idx="1"/>
          </p:nvPr>
        </p:nvSpPr>
        <p:spPr>
          <a:xfrm>
            <a:off x="152400" y="1733550"/>
            <a:ext cx="11887200" cy="3390900"/>
          </a:xfrm>
        </p:spPr>
        <p:txBody>
          <a:bodyPr vert="horz" lIns="91440" tIns="45720" rIns="91440" bIns="45720" rtlCol="0" anchor="t">
            <a:normAutofit lnSpcReduction="10000"/>
          </a:bodyPr>
          <a:lstStyle/>
          <a:p>
            <a:pPr marL="0" indent="0">
              <a:buNone/>
            </a:pPr>
            <a:r>
              <a:rPr lang="en-US" dirty="0">
                <a:cs typeface="Arial"/>
              </a:rPr>
              <a:t>Data Cells</a:t>
            </a:r>
          </a:p>
          <a:p>
            <a:pPr marL="0" indent="0">
              <a:buNone/>
            </a:pPr>
            <a:endParaRPr lang="en-US" dirty="0">
              <a:cs typeface="Arial"/>
            </a:endParaRPr>
          </a:p>
          <a:p>
            <a:r>
              <a:rPr lang="en-US" dirty="0">
                <a:cs typeface="Arial"/>
              </a:rPr>
              <a:t>When submitting CQI data for a school site, please do not leave any cells in that row blank. </a:t>
            </a:r>
          </a:p>
          <a:p>
            <a:pPr marL="0" indent="0">
              <a:buNone/>
            </a:pPr>
            <a:endParaRPr lang="en-US" dirty="0">
              <a:cs typeface="Arial"/>
            </a:endParaRPr>
          </a:p>
          <a:p>
            <a:r>
              <a:rPr lang="en-US" dirty="0">
                <a:cs typeface="Arial"/>
              </a:rPr>
              <a:t>If not working on a Quality Standard or a particular stakeholder was not involved in the program, please put in a zero.</a:t>
            </a:r>
          </a:p>
        </p:txBody>
      </p:sp>
    </p:spTree>
    <p:extLst>
      <p:ext uri="{BB962C8B-B14F-4D97-AF65-F5344CB8AC3E}">
        <p14:creationId xmlns:p14="http://schemas.microsoft.com/office/powerpoint/2010/main" val="241561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86222-BA34-6FC2-02F7-147067B76969}"/>
              </a:ext>
            </a:extLst>
          </p:cNvPr>
          <p:cNvSpPr>
            <a:spLocks noGrp="1"/>
          </p:cNvSpPr>
          <p:nvPr>
            <p:ph type="title"/>
          </p:nvPr>
        </p:nvSpPr>
        <p:spPr/>
        <p:txBody>
          <a:bodyPr/>
          <a:lstStyle/>
          <a:p>
            <a:r>
              <a:rPr lang="en-US" dirty="0">
                <a:cs typeface="Arial"/>
              </a:rPr>
              <a:t>Why Does the Expanded Learning Division (EXLD) Collect the Data? (1)</a:t>
            </a:r>
            <a:endParaRPr lang="en-US" dirty="0"/>
          </a:p>
        </p:txBody>
      </p:sp>
      <p:sp>
        <p:nvSpPr>
          <p:cNvPr id="3" name="Content Placeholder 2">
            <a:extLst>
              <a:ext uri="{FF2B5EF4-FFF2-40B4-BE49-F238E27FC236}">
                <a16:creationId xmlns:a16="http://schemas.microsoft.com/office/drawing/2014/main" id="{8FEB588E-8A3A-9F44-9D1E-81C3A246645A}"/>
              </a:ext>
            </a:extLst>
          </p:cNvPr>
          <p:cNvSpPr>
            <a:spLocks noGrp="1"/>
          </p:cNvSpPr>
          <p:nvPr>
            <p:ph idx="1"/>
          </p:nvPr>
        </p:nvSpPr>
        <p:spPr>
          <a:xfrm>
            <a:off x="152400" y="2318238"/>
            <a:ext cx="11887200" cy="4059115"/>
          </a:xfrm>
        </p:spPr>
        <p:txBody>
          <a:bodyPr vert="horz" lIns="91440" tIns="45720" rIns="91440" bIns="45720" rtlCol="0" anchor="t">
            <a:normAutofit/>
          </a:bodyPr>
          <a:lstStyle/>
          <a:p>
            <a:pPr marL="0" indent="0">
              <a:buNone/>
            </a:pPr>
            <a:r>
              <a:rPr lang="en-US" dirty="0">
                <a:cs typeface="Arial"/>
              </a:rPr>
              <a:t>The Outcome Data section is the first part of the Annual Outcome-Based Data Report</a:t>
            </a:r>
          </a:p>
          <a:p>
            <a:pPr marL="0" indent="0">
              <a:buNone/>
            </a:pPr>
            <a:endParaRPr lang="en-US" dirty="0">
              <a:cs typeface="Arial"/>
            </a:endParaRPr>
          </a:p>
          <a:p>
            <a:pPr lvl="1"/>
            <a:r>
              <a:rPr lang="en-US" dirty="0">
                <a:cs typeface="Arial"/>
              </a:rPr>
              <a:t>The reported student and attendance data in this section is part of the biennial report, that is submitted to the California State Legislature, on expanded learning programs in California.</a:t>
            </a:r>
          </a:p>
        </p:txBody>
      </p:sp>
    </p:spTree>
    <p:extLst>
      <p:ext uri="{BB962C8B-B14F-4D97-AF65-F5344CB8AC3E}">
        <p14:creationId xmlns:p14="http://schemas.microsoft.com/office/powerpoint/2010/main" val="5590180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B3D45-CC01-639D-4B90-8A5ACE94D1E8}"/>
              </a:ext>
            </a:extLst>
          </p:cNvPr>
          <p:cNvSpPr>
            <a:spLocks noGrp="1"/>
          </p:cNvSpPr>
          <p:nvPr>
            <p:ph type="title"/>
          </p:nvPr>
        </p:nvSpPr>
        <p:spPr/>
        <p:txBody>
          <a:bodyPr/>
          <a:lstStyle/>
          <a:p>
            <a:r>
              <a:rPr lang="en-US">
                <a:cs typeface="Arial"/>
              </a:rPr>
              <a:t>Resources</a:t>
            </a:r>
            <a:endParaRPr lang="en-US"/>
          </a:p>
        </p:txBody>
      </p:sp>
      <p:sp>
        <p:nvSpPr>
          <p:cNvPr id="3" name="Content Placeholder 2">
            <a:extLst>
              <a:ext uri="{FF2B5EF4-FFF2-40B4-BE49-F238E27FC236}">
                <a16:creationId xmlns:a16="http://schemas.microsoft.com/office/drawing/2014/main" id="{DE15F278-CFD9-2401-AC7E-A8CE6D00DC64}"/>
              </a:ext>
            </a:extLst>
          </p:cNvPr>
          <p:cNvSpPr>
            <a:spLocks noGrp="1"/>
          </p:cNvSpPr>
          <p:nvPr>
            <p:ph idx="1"/>
          </p:nvPr>
        </p:nvSpPr>
        <p:spPr>
          <a:xfrm>
            <a:off x="152400" y="1638301"/>
            <a:ext cx="11887200" cy="3977054"/>
          </a:xfrm>
        </p:spPr>
        <p:txBody>
          <a:bodyPr vert="horz" lIns="91440" tIns="45720" rIns="91440" bIns="45720" rtlCol="0" anchor="t">
            <a:normAutofit fontScale="92500" lnSpcReduction="10000"/>
          </a:bodyPr>
          <a:lstStyle/>
          <a:p>
            <a:pPr marL="0" indent="0">
              <a:buNone/>
            </a:pPr>
            <a:r>
              <a:rPr lang="en-US" dirty="0">
                <a:cs typeface="Arial"/>
              </a:rPr>
              <a:t>Annual Outcome and CQI Frequently Asked Questions web page</a:t>
            </a:r>
          </a:p>
          <a:p>
            <a:r>
              <a:rPr lang="en-US" dirty="0">
                <a:solidFill>
                  <a:schemeClr val="accent4">
                    <a:lumMod val="60000"/>
                    <a:lumOff val="40000"/>
                  </a:schemeClr>
                </a:solidFill>
                <a:cs typeface="Arial"/>
                <a:hlinkClick r:id="rId3" tooltip="Link to Annual Outcome and CQI Frequently Asked Questions web page.">
                  <a:extLst>
                    <a:ext uri="{A12FA001-AC4F-418D-AE19-62706E023703}">
                      <ahyp:hlinkClr xmlns:ahyp="http://schemas.microsoft.com/office/drawing/2018/hyperlinkcolor" val="tx"/>
                    </a:ext>
                  </a:extLst>
                </a:hlinkClick>
              </a:rPr>
              <a:t>https://www.cde.ca.gov/ls/ex/evalfaq.asp</a:t>
            </a:r>
            <a:endParaRPr lang="en-US" dirty="0">
              <a:solidFill>
                <a:schemeClr val="accent4">
                  <a:lumMod val="60000"/>
                  <a:lumOff val="40000"/>
                </a:schemeClr>
              </a:solidFill>
              <a:cs typeface="Arial"/>
            </a:endParaRPr>
          </a:p>
          <a:p>
            <a:pPr marL="457200" lvl="1" indent="0">
              <a:buNone/>
            </a:pPr>
            <a:endParaRPr lang="en-US" dirty="0">
              <a:cs typeface="Arial"/>
            </a:endParaRPr>
          </a:p>
          <a:p>
            <a:pPr marL="0" indent="0">
              <a:buNone/>
            </a:pPr>
            <a:r>
              <a:rPr lang="en-US" dirty="0">
                <a:cs typeface="Arial"/>
              </a:rPr>
              <a:t>Annual Outcome (ASES and 21st CCLC) instruction web page</a:t>
            </a:r>
          </a:p>
          <a:p>
            <a:r>
              <a:rPr lang="en-US" dirty="0">
                <a:solidFill>
                  <a:schemeClr val="accent4">
                    <a:lumMod val="60000"/>
                    <a:lumOff val="40000"/>
                  </a:schemeClr>
                </a:solidFill>
                <a:cs typeface="Arial"/>
                <a:hlinkClick r:id="rId4" tooltip="Link to Annual Outcime instruction web page for ASES and 21st CCLC.">
                  <a:extLst>
                    <a:ext uri="{A12FA001-AC4F-418D-AE19-62706E023703}">
                      <ahyp:hlinkClr xmlns:ahyp="http://schemas.microsoft.com/office/drawing/2018/hyperlinkcolor" val="tx"/>
                    </a:ext>
                  </a:extLst>
                </a:hlinkClick>
              </a:rPr>
              <a:t>https://www.cde.ca.gov/ls/ex/aobdandcqiinstrucem.asp</a:t>
            </a:r>
            <a:endParaRPr lang="en-US" dirty="0">
              <a:solidFill>
                <a:schemeClr val="accent4">
                  <a:lumMod val="60000"/>
                  <a:lumOff val="40000"/>
                </a:schemeClr>
              </a:solidFill>
              <a:cs typeface="Arial"/>
              <a:hlinkClick r:id="rId4">
                <a:extLst>
                  <a:ext uri="{A12FA001-AC4F-418D-AE19-62706E023703}">
                    <ahyp:hlinkClr xmlns:ahyp="http://schemas.microsoft.com/office/drawing/2018/hyperlinkcolor" val="tx"/>
                  </a:ext>
                </a:extLst>
              </a:hlinkClick>
            </a:endParaRPr>
          </a:p>
          <a:p>
            <a:pPr marL="457200" lvl="1" indent="0">
              <a:buNone/>
            </a:pPr>
            <a:endParaRPr lang="en-US" dirty="0">
              <a:cs typeface="Arial"/>
              <a:hlinkClick r:id="rId4">
                <a:extLst>
                  <a:ext uri="{A12FA001-AC4F-418D-AE19-62706E023703}">
                    <ahyp:hlinkClr xmlns:ahyp="http://schemas.microsoft.com/office/drawing/2018/hyperlinkcolor" val="tx"/>
                  </a:ext>
                </a:extLst>
              </a:hlinkClick>
            </a:endParaRPr>
          </a:p>
          <a:p>
            <a:pPr marL="0" indent="0">
              <a:buNone/>
            </a:pPr>
            <a:r>
              <a:rPr lang="en-US" dirty="0">
                <a:cs typeface="Arial"/>
              </a:rPr>
              <a:t>Annual Outcome (ASSETs) instruction web page</a:t>
            </a:r>
          </a:p>
          <a:p>
            <a:r>
              <a:rPr lang="en-US" dirty="0">
                <a:solidFill>
                  <a:schemeClr val="accent4">
                    <a:lumMod val="60000"/>
                    <a:lumOff val="40000"/>
                  </a:schemeClr>
                </a:solidFill>
                <a:cs typeface="Arial"/>
                <a:hlinkClick r:id="rId5" tooltip="Link to Annual Outcome instruction page for ASSETs.">
                  <a:extLst>
                    <a:ext uri="{A12FA001-AC4F-418D-AE19-62706E023703}">
                      <ahyp:hlinkClr xmlns:ahyp="http://schemas.microsoft.com/office/drawing/2018/hyperlinkcolor" val="tx"/>
                    </a:ext>
                  </a:extLst>
                </a:hlinkClick>
              </a:rPr>
              <a:t>https://www.cde.ca.gov/ls/ex/aobdandcqiinstrucassets.asp</a:t>
            </a:r>
            <a:endParaRPr lang="en-US" dirty="0">
              <a:solidFill>
                <a:schemeClr val="accent4">
                  <a:lumMod val="60000"/>
                  <a:lumOff val="40000"/>
                </a:schemeClr>
              </a:solidFill>
              <a:cs typeface="Arial"/>
            </a:endParaRPr>
          </a:p>
          <a:p>
            <a:pPr marL="457200" lvl="1" indent="0">
              <a:buNone/>
            </a:pPr>
            <a:endParaRPr lang="en-US" dirty="0">
              <a:cs typeface="Arial"/>
            </a:endParaRPr>
          </a:p>
        </p:txBody>
      </p:sp>
    </p:spTree>
    <p:extLst>
      <p:ext uri="{BB962C8B-B14F-4D97-AF65-F5344CB8AC3E}">
        <p14:creationId xmlns:p14="http://schemas.microsoft.com/office/powerpoint/2010/main" val="37174969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13ADF-E815-87D7-9FC9-FC146D1EEB91}"/>
              </a:ext>
            </a:extLst>
          </p:cNvPr>
          <p:cNvSpPr>
            <a:spLocks noGrp="1"/>
          </p:cNvSpPr>
          <p:nvPr>
            <p:ph type="title"/>
          </p:nvPr>
        </p:nvSpPr>
        <p:spPr/>
        <p:txBody>
          <a:bodyPr/>
          <a:lstStyle/>
          <a:p>
            <a:r>
              <a:rPr lang="en-US" dirty="0">
                <a:cs typeface="Arial"/>
              </a:rPr>
              <a:t>Questions</a:t>
            </a:r>
            <a:endParaRPr lang="en-US" dirty="0"/>
          </a:p>
        </p:txBody>
      </p:sp>
      <p:sp>
        <p:nvSpPr>
          <p:cNvPr id="3" name="Content Placeholder 2">
            <a:extLst>
              <a:ext uri="{FF2B5EF4-FFF2-40B4-BE49-F238E27FC236}">
                <a16:creationId xmlns:a16="http://schemas.microsoft.com/office/drawing/2014/main" id="{911A682B-6B5A-21AC-847A-D9EA153080FB}"/>
              </a:ext>
            </a:extLst>
          </p:cNvPr>
          <p:cNvSpPr>
            <a:spLocks noGrp="1"/>
          </p:cNvSpPr>
          <p:nvPr>
            <p:ph idx="1"/>
          </p:nvPr>
        </p:nvSpPr>
        <p:spPr>
          <a:xfrm>
            <a:off x="776176" y="2109642"/>
            <a:ext cx="10806223" cy="2277208"/>
          </a:xfrm>
        </p:spPr>
        <p:txBody>
          <a:bodyPr vert="horz" lIns="91440" tIns="45720" rIns="91440" bIns="45720" rtlCol="0" anchor="t">
            <a:normAutofit/>
          </a:bodyPr>
          <a:lstStyle/>
          <a:p>
            <a:pPr marL="0" indent="0">
              <a:buNone/>
            </a:pPr>
            <a:r>
              <a:rPr lang="en-US" dirty="0">
                <a:cs typeface="Arial"/>
              </a:rPr>
              <a:t>Please contact the ASPEVAL Help Desk for any questions on the report via email at </a:t>
            </a:r>
            <a:r>
              <a:rPr lang="en-US" dirty="0">
                <a:solidFill>
                  <a:schemeClr val="accent4">
                    <a:lumMod val="60000"/>
                    <a:lumOff val="40000"/>
                  </a:schemeClr>
                </a:solidFill>
                <a:cs typeface="Arial"/>
                <a:hlinkClick r:id="rId3" tooltip="Email address link for the ASPEVAL Help Desk.">
                  <a:extLst>
                    <a:ext uri="{A12FA001-AC4F-418D-AE19-62706E023703}">
                      <ahyp:hlinkClr xmlns:ahyp="http://schemas.microsoft.com/office/drawing/2018/hyperlinkcolor" val="tx"/>
                    </a:ext>
                  </a:extLst>
                </a:hlinkClick>
              </a:rPr>
              <a:t>aspeval@cde.ca.gov</a:t>
            </a:r>
            <a:r>
              <a:rPr lang="en-US" dirty="0">
                <a:cs typeface="Arial"/>
              </a:rPr>
              <a:t>.</a:t>
            </a:r>
          </a:p>
        </p:txBody>
      </p:sp>
    </p:spTree>
    <p:extLst>
      <p:ext uri="{BB962C8B-B14F-4D97-AF65-F5344CB8AC3E}">
        <p14:creationId xmlns:p14="http://schemas.microsoft.com/office/powerpoint/2010/main" val="3390925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DB1FB-C0F7-C359-749E-BC83490D712F}"/>
              </a:ext>
            </a:extLst>
          </p:cNvPr>
          <p:cNvSpPr>
            <a:spLocks noGrp="1"/>
          </p:cNvSpPr>
          <p:nvPr>
            <p:ph type="title"/>
          </p:nvPr>
        </p:nvSpPr>
        <p:spPr/>
        <p:txBody>
          <a:bodyPr/>
          <a:lstStyle/>
          <a:p>
            <a:r>
              <a:rPr lang="en-US" dirty="0">
                <a:cs typeface="Arial"/>
              </a:rPr>
              <a:t>Thank you!</a:t>
            </a:r>
            <a:endParaRPr lang="en-US" dirty="0"/>
          </a:p>
        </p:txBody>
      </p:sp>
    </p:spTree>
    <p:extLst>
      <p:ext uri="{BB962C8B-B14F-4D97-AF65-F5344CB8AC3E}">
        <p14:creationId xmlns:p14="http://schemas.microsoft.com/office/powerpoint/2010/main" val="34537936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21D9-1618-19AF-B0D3-72DBD2EDD2CC}"/>
              </a:ext>
            </a:extLst>
          </p:cNvPr>
          <p:cNvSpPr>
            <a:spLocks noGrp="1"/>
          </p:cNvSpPr>
          <p:nvPr>
            <p:ph type="title"/>
          </p:nvPr>
        </p:nvSpPr>
        <p:spPr/>
        <p:txBody>
          <a:bodyPr/>
          <a:lstStyle/>
          <a:p>
            <a:r>
              <a:rPr lang="en-US" dirty="0">
                <a:cs typeface="Arial"/>
              </a:rPr>
              <a:t>Why Does the EXLD Collect the Data? (2) </a:t>
            </a:r>
            <a:endParaRPr lang="en-US" dirty="0"/>
          </a:p>
        </p:txBody>
      </p:sp>
      <p:sp>
        <p:nvSpPr>
          <p:cNvPr id="3" name="Content Placeholder 2">
            <a:extLst>
              <a:ext uri="{FF2B5EF4-FFF2-40B4-BE49-F238E27FC236}">
                <a16:creationId xmlns:a16="http://schemas.microsoft.com/office/drawing/2014/main" id="{11246E68-7A5B-710A-E01A-81FD315BDEDE}"/>
              </a:ext>
            </a:extLst>
          </p:cNvPr>
          <p:cNvSpPr>
            <a:spLocks noGrp="1"/>
          </p:cNvSpPr>
          <p:nvPr>
            <p:ph idx="1"/>
          </p:nvPr>
        </p:nvSpPr>
        <p:spPr>
          <a:xfrm>
            <a:off x="152400" y="2165838"/>
            <a:ext cx="11887200" cy="3601915"/>
          </a:xfrm>
        </p:spPr>
        <p:txBody>
          <a:bodyPr vert="horz" lIns="91440" tIns="45720" rIns="91440" bIns="45720" rtlCol="0" anchor="t">
            <a:normAutofit/>
          </a:bodyPr>
          <a:lstStyle/>
          <a:p>
            <a:pPr marL="0" indent="0">
              <a:buNone/>
            </a:pPr>
            <a:r>
              <a:rPr lang="en-US" dirty="0">
                <a:ea typeface="+mn-lt"/>
                <a:cs typeface="+mn-lt"/>
              </a:rPr>
              <a:t>The Continuous Quality Improvement (CQI) section is the second part of the report</a:t>
            </a:r>
          </a:p>
          <a:p>
            <a:pPr marL="0" indent="0">
              <a:buNone/>
            </a:pPr>
            <a:endParaRPr lang="en-US" dirty="0">
              <a:ea typeface="+mn-lt"/>
              <a:cs typeface="+mn-lt"/>
            </a:endParaRPr>
          </a:p>
          <a:p>
            <a:pPr lvl="1"/>
            <a:r>
              <a:rPr lang="en-US" dirty="0">
                <a:ea typeface="+mn-lt"/>
                <a:cs typeface="+mn-lt"/>
              </a:rPr>
              <a:t>California </a:t>
            </a:r>
            <a:r>
              <a:rPr lang="en-US" i="1" dirty="0">
                <a:ea typeface="+mn-lt"/>
                <a:cs typeface="+mn-lt"/>
              </a:rPr>
              <a:t>Education Code</a:t>
            </a:r>
            <a:r>
              <a:rPr lang="en-US" dirty="0">
                <a:ea typeface="+mn-lt"/>
                <a:cs typeface="+mn-lt"/>
              </a:rPr>
              <a:t> sections 8427 and 8484 requires all state and federally-funded expanded learning programs serving elementary, middle, and high school students in California to submit evidence of a data-driven, program quality improvement process.</a:t>
            </a:r>
            <a:endParaRPr lang="en-US" dirty="0">
              <a:cs typeface="Arial"/>
            </a:endParaRPr>
          </a:p>
          <a:p>
            <a:pPr marL="457200" lvl="1" indent="0">
              <a:buNone/>
            </a:pPr>
            <a:endParaRPr lang="en-US" dirty="0">
              <a:cs typeface="Arial"/>
            </a:endParaRPr>
          </a:p>
          <a:p>
            <a:pPr lvl="1"/>
            <a:endParaRPr lang="en-US" dirty="0">
              <a:cs typeface="Arial"/>
            </a:endParaRPr>
          </a:p>
        </p:txBody>
      </p:sp>
    </p:spTree>
    <p:extLst>
      <p:ext uri="{BB962C8B-B14F-4D97-AF65-F5344CB8AC3E}">
        <p14:creationId xmlns:p14="http://schemas.microsoft.com/office/powerpoint/2010/main" val="1756434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4F22-E081-0DFD-CBF4-5576542247FB}"/>
              </a:ext>
            </a:extLst>
          </p:cNvPr>
          <p:cNvSpPr>
            <a:spLocks noGrp="1"/>
          </p:cNvSpPr>
          <p:nvPr>
            <p:ph type="title"/>
          </p:nvPr>
        </p:nvSpPr>
        <p:spPr/>
        <p:txBody>
          <a:bodyPr/>
          <a:lstStyle/>
          <a:p>
            <a:r>
              <a:rPr lang="en-US" dirty="0">
                <a:cs typeface="Arial"/>
              </a:rPr>
              <a:t>What is in the Report? Templates (1)</a:t>
            </a:r>
            <a:endParaRPr lang="en-US" dirty="0"/>
          </a:p>
        </p:txBody>
      </p:sp>
      <p:sp>
        <p:nvSpPr>
          <p:cNvPr id="3" name="Content Placeholder 2">
            <a:extLst>
              <a:ext uri="{FF2B5EF4-FFF2-40B4-BE49-F238E27FC236}">
                <a16:creationId xmlns:a16="http://schemas.microsoft.com/office/drawing/2014/main" id="{376CF766-A3E2-6A19-69C1-C2884DFE7296}"/>
              </a:ext>
            </a:extLst>
          </p:cNvPr>
          <p:cNvSpPr>
            <a:spLocks noGrp="1"/>
          </p:cNvSpPr>
          <p:nvPr>
            <p:ph idx="1"/>
          </p:nvPr>
        </p:nvSpPr>
        <p:spPr>
          <a:xfrm>
            <a:off x="152400" y="1872762"/>
            <a:ext cx="11887200" cy="3730869"/>
          </a:xfrm>
        </p:spPr>
        <p:txBody>
          <a:bodyPr vert="horz" lIns="91440" tIns="45720" rIns="91440" bIns="45720" rtlCol="0" anchor="t">
            <a:normAutofit/>
          </a:bodyPr>
          <a:lstStyle/>
          <a:p>
            <a:pPr marL="0" indent="0">
              <a:buNone/>
            </a:pPr>
            <a:r>
              <a:rPr lang="en-US" dirty="0">
                <a:cs typeface="Arial"/>
              </a:rPr>
              <a:t>There are two templates for the report:</a:t>
            </a:r>
          </a:p>
          <a:p>
            <a:pPr marL="0" indent="0">
              <a:buNone/>
            </a:pPr>
            <a:endParaRPr lang="en-US" dirty="0">
              <a:cs typeface="Arial"/>
            </a:endParaRPr>
          </a:p>
          <a:p>
            <a:pPr lvl="1"/>
            <a:r>
              <a:rPr lang="en-US" dirty="0">
                <a:cs typeface="Arial"/>
              </a:rPr>
              <a:t>After School Programs Evaluation (ASPEVAL), for After School Education and Safety (ASES) and 21st Century Community Learning Centers (CCLC) grantees.</a:t>
            </a:r>
          </a:p>
          <a:p>
            <a:pPr marL="457200" lvl="1" indent="0">
              <a:buNone/>
            </a:pPr>
            <a:endParaRPr lang="en-US" dirty="0">
              <a:cs typeface="Arial"/>
            </a:endParaRPr>
          </a:p>
          <a:p>
            <a:pPr lvl="1"/>
            <a:r>
              <a:rPr lang="en-US" dirty="0">
                <a:cs typeface="Arial"/>
              </a:rPr>
              <a:t>After School Safety and Enrichment for Teens (ASSETs), for 21st Century High School ASSETs grantees.</a:t>
            </a:r>
          </a:p>
        </p:txBody>
      </p:sp>
    </p:spTree>
    <p:extLst>
      <p:ext uri="{BB962C8B-B14F-4D97-AF65-F5344CB8AC3E}">
        <p14:creationId xmlns:p14="http://schemas.microsoft.com/office/powerpoint/2010/main" val="3513188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94F22-E081-0DFD-CBF4-5576542247FB}"/>
              </a:ext>
            </a:extLst>
          </p:cNvPr>
          <p:cNvSpPr>
            <a:spLocks noGrp="1"/>
          </p:cNvSpPr>
          <p:nvPr>
            <p:ph type="title"/>
          </p:nvPr>
        </p:nvSpPr>
        <p:spPr/>
        <p:txBody>
          <a:bodyPr/>
          <a:lstStyle/>
          <a:p>
            <a:r>
              <a:rPr lang="en-US" dirty="0">
                <a:cs typeface="Arial"/>
              </a:rPr>
              <a:t>What is in the Report? Templates (2)</a:t>
            </a:r>
            <a:endParaRPr lang="en-US" dirty="0"/>
          </a:p>
        </p:txBody>
      </p:sp>
      <p:sp>
        <p:nvSpPr>
          <p:cNvPr id="3" name="Content Placeholder 2">
            <a:extLst>
              <a:ext uri="{FF2B5EF4-FFF2-40B4-BE49-F238E27FC236}">
                <a16:creationId xmlns:a16="http://schemas.microsoft.com/office/drawing/2014/main" id="{376CF766-A3E2-6A19-69C1-C2884DFE7296}"/>
              </a:ext>
            </a:extLst>
          </p:cNvPr>
          <p:cNvSpPr>
            <a:spLocks noGrp="1"/>
          </p:cNvSpPr>
          <p:nvPr>
            <p:ph idx="1"/>
          </p:nvPr>
        </p:nvSpPr>
        <p:spPr>
          <a:xfrm>
            <a:off x="152400" y="2353409"/>
            <a:ext cx="11887200" cy="2535113"/>
          </a:xfrm>
        </p:spPr>
        <p:txBody>
          <a:bodyPr vert="horz" lIns="91440" tIns="45720" rIns="91440" bIns="45720" rtlCol="0" anchor="t">
            <a:normAutofit/>
          </a:bodyPr>
          <a:lstStyle/>
          <a:p>
            <a:pPr marL="0" indent="0">
              <a:buNone/>
            </a:pPr>
            <a:r>
              <a:rPr lang="en-US" dirty="0">
                <a:cs typeface="Arial"/>
              </a:rPr>
              <a:t>As mentioned earlier, there are two sections to the report:</a:t>
            </a:r>
          </a:p>
          <a:p>
            <a:pPr marL="0" indent="0">
              <a:buNone/>
            </a:pPr>
            <a:endParaRPr lang="en-US" dirty="0">
              <a:cs typeface="Arial"/>
            </a:endParaRPr>
          </a:p>
          <a:p>
            <a:pPr lvl="1"/>
            <a:r>
              <a:rPr lang="en-US" dirty="0">
                <a:cs typeface="Arial"/>
              </a:rPr>
              <a:t>Outcome Data for Evaluation</a:t>
            </a:r>
          </a:p>
          <a:p>
            <a:pPr lvl="1"/>
            <a:r>
              <a:rPr lang="en-US" dirty="0">
                <a:cs typeface="Arial"/>
              </a:rPr>
              <a:t>CQI</a:t>
            </a:r>
          </a:p>
        </p:txBody>
      </p:sp>
    </p:spTree>
    <p:extLst>
      <p:ext uri="{BB962C8B-B14F-4D97-AF65-F5344CB8AC3E}">
        <p14:creationId xmlns:p14="http://schemas.microsoft.com/office/powerpoint/2010/main" val="1618086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64687-FEE6-9B35-9C45-26B530CA1460}"/>
              </a:ext>
            </a:extLst>
          </p:cNvPr>
          <p:cNvSpPr>
            <a:spLocks noGrp="1"/>
          </p:cNvSpPr>
          <p:nvPr>
            <p:ph type="title"/>
          </p:nvPr>
        </p:nvSpPr>
        <p:spPr/>
        <p:txBody>
          <a:bodyPr/>
          <a:lstStyle/>
          <a:p>
            <a:r>
              <a:rPr lang="en-US" dirty="0">
                <a:cs typeface="Arial"/>
              </a:rPr>
              <a:t>Report Due Date</a:t>
            </a:r>
            <a:endParaRPr lang="en-US" dirty="0"/>
          </a:p>
        </p:txBody>
      </p:sp>
      <p:sp>
        <p:nvSpPr>
          <p:cNvPr id="3" name="Content Placeholder 2">
            <a:extLst>
              <a:ext uri="{FF2B5EF4-FFF2-40B4-BE49-F238E27FC236}">
                <a16:creationId xmlns:a16="http://schemas.microsoft.com/office/drawing/2014/main" id="{A117ADEB-2FF8-8D21-7552-0448AD50D791}"/>
              </a:ext>
            </a:extLst>
          </p:cNvPr>
          <p:cNvSpPr>
            <a:spLocks noGrp="1"/>
          </p:cNvSpPr>
          <p:nvPr>
            <p:ph idx="1"/>
          </p:nvPr>
        </p:nvSpPr>
        <p:spPr>
          <a:xfrm>
            <a:off x="152400" y="2118946"/>
            <a:ext cx="11887200" cy="3308839"/>
          </a:xfrm>
        </p:spPr>
        <p:txBody>
          <a:bodyPr vert="horz" lIns="91440" tIns="45720" rIns="91440" bIns="45720" rtlCol="0" anchor="t">
            <a:normAutofit/>
          </a:bodyPr>
          <a:lstStyle/>
          <a:p>
            <a:pPr marL="0" indent="0">
              <a:buNone/>
            </a:pPr>
            <a:r>
              <a:rPr lang="en-US" dirty="0">
                <a:cs typeface="Arial"/>
              </a:rPr>
              <a:t>The report is due each year in the fall. Please refer to the CDE web pages each year for the due date.</a:t>
            </a:r>
          </a:p>
          <a:p>
            <a:pPr marL="0" indent="0">
              <a:buNone/>
            </a:pPr>
            <a:endParaRPr lang="en-US" dirty="0"/>
          </a:p>
          <a:p>
            <a:r>
              <a:rPr lang="en-US" dirty="0">
                <a:cs typeface="Arial"/>
              </a:rPr>
              <a:t>Once the reports are submitted, EXLD staff will start downloading and reviewing the data for each report.</a:t>
            </a:r>
          </a:p>
          <a:p>
            <a:pPr marL="0" indent="0">
              <a:buNone/>
            </a:pPr>
            <a:endParaRPr lang="en-US" dirty="0">
              <a:cs typeface="Arial"/>
            </a:endParaRPr>
          </a:p>
          <a:p>
            <a:endParaRPr lang="en-US" dirty="0">
              <a:cs typeface="Arial"/>
            </a:endParaRPr>
          </a:p>
        </p:txBody>
      </p:sp>
    </p:spTree>
    <p:extLst>
      <p:ext uri="{BB962C8B-B14F-4D97-AF65-F5344CB8AC3E}">
        <p14:creationId xmlns:p14="http://schemas.microsoft.com/office/powerpoint/2010/main" val="3980941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8990D-CD51-4B5A-B3C1-090911CB5887}"/>
              </a:ext>
            </a:extLst>
          </p:cNvPr>
          <p:cNvSpPr>
            <a:spLocks noGrp="1"/>
          </p:cNvSpPr>
          <p:nvPr>
            <p:ph type="title"/>
          </p:nvPr>
        </p:nvSpPr>
        <p:spPr/>
        <p:txBody>
          <a:bodyPr/>
          <a:lstStyle/>
          <a:p>
            <a:r>
              <a:rPr lang="en-US" dirty="0">
                <a:cs typeface="Arial"/>
              </a:rPr>
              <a:t>Submission Process</a:t>
            </a:r>
          </a:p>
        </p:txBody>
      </p:sp>
      <p:sp>
        <p:nvSpPr>
          <p:cNvPr id="3" name="Content Placeholder 2">
            <a:extLst>
              <a:ext uri="{FF2B5EF4-FFF2-40B4-BE49-F238E27FC236}">
                <a16:creationId xmlns:a16="http://schemas.microsoft.com/office/drawing/2014/main" id="{859B23B2-48E8-28F1-48BB-48E15781C1CC}"/>
              </a:ext>
            </a:extLst>
          </p:cNvPr>
          <p:cNvSpPr>
            <a:spLocks noGrp="1"/>
          </p:cNvSpPr>
          <p:nvPr>
            <p:ph idx="1"/>
          </p:nvPr>
        </p:nvSpPr>
        <p:spPr>
          <a:xfrm>
            <a:off x="152400" y="1529362"/>
            <a:ext cx="11887200" cy="4493533"/>
          </a:xfrm>
        </p:spPr>
        <p:txBody>
          <a:bodyPr vert="horz" lIns="91440" tIns="45720" rIns="91440" bIns="45720" rtlCol="0" anchor="t">
            <a:normAutofit/>
          </a:bodyPr>
          <a:lstStyle/>
          <a:p>
            <a:pPr marL="0" indent="0">
              <a:spcBef>
                <a:spcPts val="0"/>
              </a:spcBef>
              <a:buNone/>
            </a:pPr>
            <a:r>
              <a:rPr lang="en-US" dirty="0">
                <a:cs typeface="Arial"/>
              </a:rPr>
              <a:t>An email with the submission instructions and reporting templates is sent to all grantees</a:t>
            </a:r>
          </a:p>
          <a:p>
            <a:pPr marL="0" indent="0">
              <a:spcBef>
                <a:spcPts val="0"/>
              </a:spcBef>
              <a:buNone/>
            </a:pPr>
            <a:endParaRPr lang="en-US" dirty="0">
              <a:cs typeface="Arial"/>
            </a:endParaRPr>
          </a:p>
          <a:p>
            <a:pPr>
              <a:spcBef>
                <a:spcPts val="0"/>
              </a:spcBef>
            </a:pPr>
            <a:r>
              <a:rPr lang="en-US" dirty="0">
                <a:cs typeface="Arial"/>
              </a:rPr>
              <a:t>The report must be submitted via the California Department of Education's </a:t>
            </a:r>
            <a:r>
              <a:rPr lang="en-US" dirty="0" err="1">
                <a:cs typeface="Arial"/>
              </a:rPr>
              <a:t>exFiles</a:t>
            </a:r>
            <a:r>
              <a:rPr lang="en-US" dirty="0">
                <a:cs typeface="Arial"/>
              </a:rPr>
              <a:t> File Transfer System, </a:t>
            </a:r>
            <a:r>
              <a:rPr lang="en-US" dirty="0">
                <a:solidFill>
                  <a:schemeClr val="accent4">
                    <a:lumMod val="60000"/>
                    <a:lumOff val="40000"/>
                  </a:schemeClr>
                </a:solidFill>
                <a:cs typeface="Arial"/>
                <a:hlinkClick r:id="rId3" tooltip="Link to the exFiles File Transfer System web page.">
                  <a:extLst>
                    <a:ext uri="{A12FA001-AC4F-418D-AE19-62706E023703}">
                      <ahyp:hlinkClr xmlns:ahyp="http://schemas.microsoft.com/office/drawing/2018/hyperlinkcolor" val="tx"/>
                    </a:ext>
                  </a:extLst>
                </a:hlinkClick>
              </a:rPr>
              <a:t>https://www3.cde.ca.gov/exfiles/index.aspx?pid=87</a:t>
            </a:r>
            <a:r>
              <a:rPr lang="en-US" dirty="0">
                <a:cs typeface="Arial"/>
              </a:rPr>
              <a:t>.</a:t>
            </a:r>
          </a:p>
          <a:p>
            <a:pPr marL="0" indent="0">
              <a:spcBef>
                <a:spcPts val="0"/>
              </a:spcBef>
              <a:buNone/>
            </a:pPr>
            <a:endParaRPr lang="en-US" dirty="0">
              <a:cs typeface="Arial"/>
            </a:endParaRPr>
          </a:p>
          <a:p>
            <a:pPr>
              <a:spcBef>
                <a:spcPts val="0"/>
              </a:spcBef>
            </a:pPr>
            <a:r>
              <a:rPr lang="en-US" dirty="0">
                <a:cs typeface="Arial"/>
              </a:rPr>
              <a:t>This</a:t>
            </a:r>
            <a:r>
              <a:rPr lang="en-US" dirty="0">
                <a:ea typeface="+mn-lt"/>
                <a:cs typeface="+mn-lt"/>
              </a:rPr>
              <a:t> report is NOT submitted in the After School Support Information System (ASSIST) or via email.</a:t>
            </a:r>
          </a:p>
          <a:p>
            <a:endParaRPr lang="en-US" dirty="0">
              <a:ea typeface="+mn-lt"/>
              <a:cs typeface="+mn-lt"/>
            </a:endParaRPr>
          </a:p>
        </p:txBody>
      </p:sp>
    </p:spTree>
    <p:extLst>
      <p:ext uri="{BB962C8B-B14F-4D97-AF65-F5344CB8AC3E}">
        <p14:creationId xmlns:p14="http://schemas.microsoft.com/office/powerpoint/2010/main" val="462174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8CF16-4ADF-F176-7FBF-C126E34F70CC}"/>
              </a:ext>
            </a:extLst>
          </p:cNvPr>
          <p:cNvSpPr>
            <a:spLocks noGrp="1"/>
          </p:cNvSpPr>
          <p:nvPr>
            <p:ph type="title"/>
          </p:nvPr>
        </p:nvSpPr>
        <p:spPr/>
        <p:txBody>
          <a:bodyPr/>
          <a:lstStyle/>
          <a:p>
            <a:r>
              <a:rPr lang="en-US" dirty="0">
                <a:cs typeface="Arial"/>
              </a:rPr>
              <a:t>Submission Status</a:t>
            </a:r>
            <a:endParaRPr lang="en-US" dirty="0"/>
          </a:p>
        </p:txBody>
      </p:sp>
      <p:sp>
        <p:nvSpPr>
          <p:cNvPr id="3" name="Content Placeholder 2">
            <a:extLst>
              <a:ext uri="{FF2B5EF4-FFF2-40B4-BE49-F238E27FC236}">
                <a16:creationId xmlns:a16="http://schemas.microsoft.com/office/drawing/2014/main" id="{DF58DDE1-2095-51BE-663B-165A6019DDC9}"/>
              </a:ext>
            </a:extLst>
          </p:cNvPr>
          <p:cNvSpPr>
            <a:spLocks noGrp="1"/>
          </p:cNvSpPr>
          <p:nvPr>
            <p:ph idx="1"/>
          </p:nvPr>
        </p:nvSpPr>
        <p:spPr>
          <a:xfrm>
            <a:off x="152400" y="1989992"/>
            <a:ext cx="11887200" cy="3578469"/>
          </a:xfrm>
        </p:spPr>
        <p:txBody>
          <a:bodyPr vert="horz" lIns="91440" tIns="45720" rIns="91440" bIns="45720" rtlCol="0" anchor="t">
            <a:normAutofit/>
          </a:bodyPr>
          <a:lstStyle/>
          <a:p>
            <a:pPr marL="0" indent="0">
              <a:spcBef>
                <a:spcPts val="0"/>
              </a:spcBef>
              <a:buNone/>
            </a:pPr>
            <a:r>
              <a:rPr lang="en-US" dirty="0">
                <a:cs typeface="Arial"/>
              </a:rPr>
              <a:t>Grantees will </a:t>
            </a:r>
            <a:r>
              <a:rPr lang="en-US" b="1" dirty="0">
                <a:cs typeface="Arial"/>
              </a:rPr>
              <a:t>NOT</a:t>
            </a:r>
            <a:r>
              <a:rPr lang="en-US" dirty="0">
                <a:cs typeface="Arial"/>
              </a:rPr>
              <a:t> be notified or receive a receipt of submission</a:t>
            </a:r>
          </a:p>
          <a:p>
            <a:pPr marL="0" indent="0">
              <a:spcBef>
                <a:spcPts val="0"/>
              </a:spcBef>
              <a:buNone/>
            </a:pPr>
            <a:endParaRPr lang="en-US" dirty="0"/>
          </a:p>
          <a:p>
            <a:pPr lvl="1">
              <a:spcBef>
                <a:spcPts val="0"/>
              </a:spcBef>
            </a:pPr>
            <a:r>
              <a:rPr lang="en-US" sz="3200" dirty="0">
                <a:cs typeface="Arial"/>
              </a:rPr>
              <a:t>However, if there are any issues with the report, EXLD staff will contact the uploader or the grantee by using the Grant Contacts in ASSIST.</a:t>
            </a:r>
          </a:p>
          <a:p>
            <a:endParaRPr lang="en-US" dirty="0">
              <a:cs typeface="Arial"/>
            </a:endParaRPr>
          </a:p>
          <a:p>
            <a:endParaRPr lang="en-US" dirty="0">
              <a:cs typeface="Arial"/>
            </a:endParaRPr>
          </a:p>
        </p:txBody>
      </p:sp>
    </p:spTree>
    <p:extLst>
      <p:ext uri="{BB962C8B-B14F-4D97-AF65-F5344CB8AC3E}">
        <p14:creationId xmlns:p14="http://schemas.microsoft.com/office/powerpoint/2010/main" val="2558933830"/>
      </p:ext>
    </p:extLst>
  </p:cSld>
  <p:clrMapOvr>
    <a:masterClrMapping/>
  </p:clrMapOvr>
</p:sld>
</file>

<file path=ppt/theme/theme1.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3">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DE Set 4">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CDE Set 5">
  <a:themeElements>
    <a:clrScheme name="Custom 6">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CDE Set 6">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CDE Set 7">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534ED83EA0B5E468033F72E96A6CA4D" ma:contentTypeVersion="11" ma:contentTypeDescription="Create a new document." ma:contentTypeScope="" ma:versionID="f02d485f464b6fda27475cef63daef0c">
  <xsd:schema xmlns:xsd="http://www.w3.org/2001/XMLSchema" xmlns:xs="http://www.w3.org/2001/XMLSchema" xmlns:p="http://schemas.microsoft.com/office/2006/metadata/properties" xmlns:ns2="f89dec18-d0c2-45d2-8a15-31051f2519f8" xmlns:ns3="1aae30ff-d7bc-47e3-882e-cd3423d00d62" targetNamespace="http://schemas.microsoft.com/office/2006/metadata/properties" ma:root="true" ma:fieldsID="c4fb076d6b7624d91025cad2b2a195d0" ns2:_="" ns3:_="">
    <xsd:import namespace="f89dec18-d0c2-45d2-8a15-31051f2519f8"/>
    <xsd:import namespace="1aae30ff-d7bc-47e3-882e-cd3423d00d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9dec18-d0c2-45d2-8a15-31051f2519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aae30ff-d7bc-47e3-882e-cd3423d00d6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182855-2ECC-41BD-8038-14C1C8E6DFFF}">
  <ds:schemaRefs>
    <ds:schemaRef ds:uri="http://schemas.microsoft.com/sharepoint/v3/contenttype/forms"/>
  </ds:schemaRefs>
</ds:datastoreItem>
</file>

<file path=customXml/itemProps2.xml><?xml version="1.0" encoding="utf-8"?>
<ds:datastoreItem xmlns:ds="http://schemas.openxmlformats.org/officeDocument/2006/customXml" ds:itemID="{024DACBB-AA87-4D26-83F5-5865013961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9dec18-d0c2-45d2-8a15-31051f2519f8"/>
    <ds:schemaRef ds:uri="1aae30ff-d7bc-47e3-882e-cd3423d00d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E63EA71-04AC-4E58-A190-5128078DEA15}">
  <ds:schemaRefs>
    <ds:schemaRef ds:uri="1aae30ff-d7bc-47e3-882e-cd3423d00d62"/>
    <ds:schemaRef ds:uri="http://schemas.microsoft.com/office/2006/documentManagement/types"/>
    <ds:schemaRef ds:uri="http://purl.org/dc/terms/"/>
    <ds:schemaRef ds:uri="f89dec18-d0c2-45d2-8a15-31051f2519f8"/>
    <ds:schemaRef ds:uri="http://purl.org/dc/dcmitype/"/>
    <ds:schemaRef ds:uri="http://schemas.microsoft.com/office/infopath/2007/PartnerControls"/>
    <ds:schemaRef ds:uri="http://purl.org/dc/elements/1.1/"/>
    <ds:schemaRef ds:uri="http://schemas.microsoft.com/office/2006/metadata/propertie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1652</TotalTime>
  <Words>1640</Words>
  <Application>Microsoft Office PowerPoint</Application>
  <PresentationFormat>Widescreen</PresentationFormat>
  <Paragraphs>158</Paragraphs>
  <Slides>32</Slides>
  <Notes>28</Notes>
  <HiddenSlides>0</HiddenSlides>
  <MMClips>0</MMClips>
  <ScaleCrop>false</ScaleCrop>
  <HeadingPairs>
    <vt:vector size="6" baseType="variant">
      <vt:variant>
        <vt:lpstr>Fonts Used</vt:lpstr>
      </vt:variant>
      <vt:variant>
        <vt:i4>2</vt:i4>
      </vt:variant>
      <vt:variant>
        <vt:lpstr>Theme</vt:lpstr>
      </vt:variant>
      <vt:variant>
        <vt:i4>7</vt:i4>
      </vt:variant>
      <vt:variant>
        <vt:lpstr>Slide Titles</vt:lpstr>
      </vt:variant>
      <vt:variant>
        <vt:i4>32</vt:i4>
      </vt:variant>
    </vt:vector>
  </HeadingPairs>
  <TitlesOfParts>
    <vt:vector size="41" baseType="lpstr">
      <vt:lpstr>Arial</vt:lpstr>
      <vt:lpstr>Calibri</vt:lpstr>
      <vt:lpstr>CDE Set 1</vt:lpstr>
      <vt:lpstr>CDE Set 2</vt:lpstr>
      <vt:lpstr>CDE Set 3</vt:lpstr>
      <vt:lpstr>CDE Set 4</vt:lpstr>
      <vt:lpstr>CDE Set 5</vt:lpstr>
      <vt:lpstr>CDE Set 6</vt:lpstr>
      <vt:lpstr>CDE Set 7</vt:lpstr>
      <vt:lpstr>Annual Outcome-Based Data for Evaluations and Continuous Quality Improvement Report Webinar October 2022</vt:lpstr>
      <vt:lpstr>Goals of the Webinar</vt:lpstr>
      <vt:lpstr>Why Does the Expanded Learning Division (EXLD) Collect the Data? (1)</vt:lpstr>
      <vt:lpstr>Why Does the EXLD Collect the Data? (2) </vt:lpstr>
      <vt:lpstr>What is in the Report? Templates (1)</vt:lpstr>
      <vt:lpstr>What is in the Report? Templates (2)</vt:lpstr>
      <vt:lpstr>Report Due Date</vt:lpstr>
      <vt:lpstr>Submission Process</vt:lpstr>
      <vt:lpstr>Submission Status</vt:lpstr>
      <vt:lpstr>Common Issues: File Encryption Password Field (1)</vt:lpstr>
      <vt:lpstr>Common Issues: File Encryption Password Field (2)</vt:lpstr>
      <vt:lpstr>Common Issues: File Encryption Password Field (3)</vt:lpstr>
      <vt:lpstr>Common Issues: Description Field</vt:lpstr>
      <vt:lpstr>Common Issues: File Name</vt:lpstr>
      <vt:lpstr>Common Issues: ASPEVAL Reports (1)</vt:lpstr>
      <vt:lpstr>Common Issues: ASPEVAL Reports (2)</vt:lpstr>
      <vt:lpstr>Common Issues: ASPEVAL Reports (3)</vt:lpstr>
      <vt:lpstr>Common Issues: ASPEVAL Reports (4)</vt:lpstr>
      <vt:lpstr>Common Issues: ASPEVAL Reports (5)</vt:lpstr>
      <vt:lpstr>Common Issues: ASSETs Reports</vt:lpstr>
      <vt:lpstr>Common Issues: Report Format</vt:lpstr>
      <vt:lpstr>Common Issues: Zipping a File</vt:lpstr>
      <vt:lpstr>Common Issues: Password Protected Files</vt:lpstr>
      <vt:lpstr>Common Issues: ASSIST Contacts</vt:lpstr>
      <vt:lpstr>Reporting Issues: ASPEVAL Reports (1)</vt:lpstr>
      <vt:lpstr>Reporting Issues: ASPEVAL Reports (2)</vt:lpstr>
      <vt:lpstr>Reporting Issues: ASPEVAL Reports (3)</vt:lpstr>
      <vt:lpstr>Reporting Issues: CQI Section (1)</vt:lpstr>
      <vt:lpstr>Reporting Issues: CQI Section  (2)</vt:lpstr>
      <vt:lpstr>Resources</vt:lpstr>
      <vt:lpstr>Questions</vt:lpstr>
      <vt:lpstr>Thank you!</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Annual Outcomes Based Data and Continuous Quality Improvement - Expanded Learning (CA Dept of Education)</dc:title>
  <dc:subject>The Annual Outcomes Based Data for Evaluations and Continuous Quality Improvement report is a requirement for all Expanded Learning programs.</dc:subject>
  <dc:creator>sclaus</dc:creator>
  <cp:lastModifiedBy>William Wang</cp:lastModifiedBy>
  <cp:revision>303</cp:revision>
  <dcterms:created xsi:type="dcterms:W3CDTF">2020-08-25T03:09:04Z</dcterms:created>
  <dcterms:modified xsi:type="dcterms:W3CDTF">2025-03-06T17:43:54Z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0x0101003534ED83EA0B5E468033F72E96A6CA4D</vt:lpwstr>
  </property>
</Properties>
</file>