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1.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 id="2147483716" r:id="rId2"/>
    <p:sldMasterId id="2147483715" r:id="rId3"/>
    <p:sldMasterId id="2147483674" r:id="rId4"/>
    <p:sldMasterId id="2147483680" r:id="rId5"/>
    <p:sldMasterId id="2147483687" r:id="rId6"/>
    <p:sldMasterId id="2147483694" r:id="rId7"/>
    <p:sldMasterId id="2147483704" r:id="rId8"/>
    <p:sldMasterId id="2147483660" r:id="rId9"/>
    <p:sldMasterId id="2147483765" r:id="rId10"/>
    <p:sldMasterId id="2147483810" r:id="rId11"/>
    <p:sldMasterId id="2147483790" r:id="rId12"/>
  </p:sldMasterIdLst>
  <p:notesMasterIdLst>
    <p:notesMasterId r:id="rId67"/>
  </p:notesMasterIdLst>
  <p:handoutMasterIdLst>
    <p:handoutMasterId r:id="rId68"/>
  </p:handoutMasterIdLst>
  <p:sldIdLst>
    <p:sldId id="257" r:id="rId13"/>
    <p:sldId id="2101" r:id="rId14"/>
    <p:sldId id="2105" r:id="rId15"/>
    <p:sldId id="2104" r:id="rId16"/>
    <p:sldId id="1145" r:id="rId17"/>
    <p:sldId id="2082" r:id="rId18"/>
    <p:sldId id="2085" r:id="rId19"/>
    <p:sldId id="2084" r:id="rId20"/>
    <p:sldId id="2079" r:id="rId21"/>
    <p:sldId id="2102" r:id="rId22"/>
    <p:sldId id="2091" r:id="rId23"/>
    <p:sldId id="2162" r:id="rId24"/>
    <p:sldId id="2128" r:id="rId25"/>
    <p:sldId id="2137" r:id="rId26"/>
    <p:sldId id="2153" r:id="rId27"/>
    <p:sldId id="2154" r:id="rId28"/>
    <p:sldId id="2155" r:id="rId29"/>
    <p:sldId id="2164" r:id="rId30"/>
    <p:sldId id="2156" r:id="rId31"/>
    <p:sldId id="2157" r:id="rId32"/>
    <p:sldId id="2158" r:id="rId33"/>
    <p:sldId id="2160" r:id="rId34"/>
    <p:sldId id="2161" r:id="rId35"/>
    <p:sldId id="2048" r:id="rId36"/>
    <p:sldId id="2050" r:id="rId37"/>
    <p:sldId id="2114" r:id="rId38"/>
    <p:sldId id="2140" r:id="rId39"/>
    <p:sldId id="2147" r:id="rId40"/>
    <p:sldId id="1929" r:id="rId41"/>
    <p:sldId id="1671" r:id="rId42"/>
    <p:sldId id="2133" r:id="rId43"/>
    <p:sldId id="2145" r:id="rId44"/>
    <p:sldId id="2087" r:id="rId45"/>
    <p:sldId id="2144" r:id="rId46"/>
    <p:sldId id="2135" r:id="rId47"/>
    <p:sldId id="2107" r:id="rId48"/>
    <p:sldId id="2148" r:id="rId49"/>
    <p:sldId id="2109" r:id="rId50"/>
    <p:sldId id="2110" r:id="rId51"/>
    <p:sldId id="2111" r:id="rId52"/>
    <p:sldId id="2112" r:id="rId53"/>
    <p:sldId id="1918" r:id="rId54"/>
    <p:sldId id="2096" r:id="rId55"/>
    <p:sldId id="2106" r:id="rId56"/>
    <p:sldId id="2100" r:id="rId57"/>
    <p:sldId id="2103" r:id="rId58"/>
    <p:sldId id="2123" r:id="rId59"/>
    <p:sldId id="2126" r:id="rId60"/>
    <p:sldId id="2097" r:id="rId61"/>
    <p:sldId id="1589" r:id="rId62"/>
    <p:sldId id="1673" r:id="rId63"/>
    <p:sldId id="1683" r:id="rId64"/>
    <p:sldId id="1565" r:id="rId65"/>
    <p:sldId id="1394" r:id="rId6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uesday @ 2 School Nutrition Town Hall May 28, 2024" id="{9EA65418-AAFF-4647-A7C2-939110350CB9}">
          <p14:sldIdLst>
            <p14:sldId id="257"/>
            <p14:sldId id="2101"/>
            <p14:sldId id="2105"/>
            <p14:sldId id="2104"/>
            <p14:sldId id="1145"/>
            <p14:sldId id="2082"/>
            <p14:sldId id="2085"/>
            <p14:sldId id="2084"/>
            <p14:sldId id="2079"/>
            <p14:sldId id="2102"/>
            <p14:sldId id="2091"/>
            <p14:sldId id="2162"/>
            <p14:sldId id="2128"/>
            <p14:sldId id="2137"/>
            <p14:sldId id="2153"/>
            <p14:sldId id="2154"/>
            <p14:sldId id="2155"/>
            <p14:sldId id="2164"/>
            <p14:sldId id="2156"/>
            <p14:sldId id="2157"/>
            <p14:sldId id="2158"/>
            <p14:sldId id="2160"/>
            <p14:sldId id="2161"/>
            <p14:sldId id="2048"/>
            <p14:sldId id="2050"/>
            <p14:sldId id="2114"/>
            <p14:sldId id="2140"/>
            <p14:sldId id="2147"/>
            <p14:sldId id="1929"/>
            <p14:sldId id="1671"/>
            <p14:sldId id="2133"/>
            <p14:sldId id="2145"/>
            <p14:sldId id="2087"/>
            <p14:sldId id="2144"/>
            <p14:sldId id="2135"/>
            <p14:sldId id="2107"/>
            <p14:sldId id="2148"/>
            <p14:sldId id="2109"/>
            <p14:sldId id="2110"/>
            <p14:sldId id="2111"/>
            <p14:sldId id="2112"/>
            <p14:sldId id="1918"/>
            <p14:sldId id="2096"/>
            <p14:sldId id="2106"/>
            <p14:sldId id="2100"/>
            <p14:sldId id="2103"/>
            <p14:sldId id="2123"/>
            <p14:sldId id="2126"/>
            <p14:sldId id="2097"/>
            <p14:sldId id="1589"/>
            <p14:sldId id="1673"/>
            <p14:sldId id="1683"/>
            <p14:sldId id="1565"/>
            <p14:sldId id="139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a:srgbClr val="87AFFA"/>
    <a:srgbClr val="3399FF"/>
    <a:srgbClr val="0000FF"/>
    <a:srgbClr val="000000"/>
    <a:srgbClr val="F1C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08F0D-9F1C-4690-AECF-CB38464CE322}" v="7" dt="2025-01-24T20:10:38.231"/>
    <p1510:client id="{17994B24-CE38-4977-B112-7B40010CCDFC}" v="1490" dt="2025-01-22T22:50:05.732"/>
    <p1510:client id="{2248B95C-C504-40D2-8662-D57AAEAE83EC}" v="6" dt="2025-01-24T20:38:58.314"/>
    <p1510:client id="{3AF64837-A4AA-AE62-1DC7-3C5CF6B40DC8}" v="780" dt="2025-01-23T20:22:40.696"/>
    <p1510:client id="{4B5506F9-B467-631D-3E1B-86C331FF0252}" v="187" dt="2025-01-23T21:19:57.103"/>
    <p1510:client id="{55860F38-91B7-4AAF-A45E-2ACA43D2538B}" v="57" dt="2025-01-23T21:43:25.637"/>
    <p1510:client id="{5AB94508-A5A7-63A9-B3D1-DF0B5CDE5F57}" v="2" dt="2025-01-22T23:38:11.291"/>
    <p1510:client id="{60AAA6DF-82DF-4901-A4C2-758F63F90B6B}" v="2" dt="2025-01-22T23:34:45.429"/>
    <p1510:client id="{727A979C-F4C0-FF4E-33C5-7546171A982B}" v="418" dt="2025-01-24T17:43:52.341"/>
    <p1510:client id="{7825563F-322B-D643-2823-AA7E545DC795}" v="21" dt="2025-01-23T00:02:14.533"/>
    <p1510:client id="{783B368A-4642-178C-239A-9F311688129E}" v="305" dt="2025-01-23T22:34:57.921"/>
    <p1510:client id="{7B890C23-285D-4FAC-A4C8-9CD04273A018}" v="682" dt="2025-01-23T21:31:14.176"/>
    <p1510:client id="{81E3C29F-DF8C-4880-8CCB-8DF4522DD3BC}" v="4" dt="2025-01-24T20:17:47.104"/>
    <p1510:client id="{946906EF-C0F9-43DF-A651-AB8E430B97C9}" v="31" dt="2025-01-24T01:38:22.577"/>
    <p1510:client id="{9B539695-530A-2CD4-F762-79327FBE075A}" v="10" dt="2025-01-23T20:27:20.251"/>
    <p1510:client id="{9DAF7767-17A7-4FEA-935A-40D4F1AB0A54}" v="11" dt="2025-01-24T00:52:47.135"/>
    <p1510:client id="{A3C14B9E-97F8-1314-8132-26B957D40513}" v="4" dt="2025-01-24T21:27:20.783"/>
    <p1510:client id="{BB51C6C8-C0AB-41EE-BECD-9EEF4873569B}" v="171" dt="2025-01-24T03:37:21.992"/>
    <p1510:client id="{C7A59E78-A5A2-BC7C-9F59-4B387D801EF4}" v="433" dt="2025-01-23T23:32:17.655"/>
    <p1510:client id="{D252907D-827C-4F7D-9897-29F723864C28}" v="1620" dt="2025-01-23T21:56:23.451"/>
    <p1510:client id="{E8289B07-67AF-D81A-4042-E660458BA304}" v="985" dt="2025-01-22T23:39:41.846"/>
    <p1510:client id="{E9422BF2-3A4A-CDB6-08F3-F2D98772059F}" v="477" dt="2025-01-23T21:56:49.658"/>
    <p1510:client id="{EF7F0236-5327-434B-9BC5-290E8F590D11}" v="6" dt="2025-01-23T20:56:34.515"/>
    <p1510:client id="{F8BC29C2-BF78-4DB7-B52E-B745D8BD1EBB}" v="3" dt="2025-01-23T21:54:42.4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4660"/>
  </p:normalViewPr>
  <p:slideViewPr>
    <p:cSldViewPr snapToGrid="0">
      <p:cViewPr varScale="1">
        <p:scale>
          <a:sx n="56" d="100"/>
          <a:sy n="56" d="100"/>
        </p:scale>
        <p:origin x="464" y="4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29187" cy="1227380"/>
          </a:xfrm>
          <a:prstGeom prst="rect">
            <a:avLst/>
          </a:prstGeom>
        </p:spPr>
        <p:txBody>
          <a:bodyPr vert="horz" lIns="147365" tIns="73682" rIns="147365" bIns="73682" rtlCol="0"/>
          <a:lstStyle>
            <a:lvl1pPr algn="l">
              <a:defRPr sz="1900"/>
            </a:lvl1pPr>
          </a:lstStyle>
          <a:p>
            <a:endParaRPr lang="en-US"/>
          </a:p>
        </p:txBody>
      </p:sp>
      <p:sp>
        <p:nvSpPr>
          <p:cNvPr id="3" name="Date Placeholder 2"/>
          <p:cNvSpPr>
            <a:spLocks noGrp="1"/>
          </p:cNvSpPr>
          <p:nvPr>
            <p:ph type="dt" sz="quarter" idx="1"/>
          </p:nvPr>
        </p:nvSpPr>
        <p:spPr>
          <a:xfrm>
            <a:off x="4219788" y="0"/>
            <a:ext cx="3229187" cy="1227380"/>
          </a:xfrm>
          <a:prstGeom prst="rect">
            <a:avLst/>
          </a:prstGeom>
        </p:spPr>
        <p:txBody>
          <a:bodyPr vert="horz" lIns="147365" tIns="73682" rIns="147365" bIns="73682" rtlCol="0"/>
          <a:lstStyle>
            <a:lvl1pPr algn="r">
              <a:defRPr sz="1900"/>
            </a:lvl1pPr>
          </a:lstStyle>
          <a:p>
            <a:fld id="{AC6494FB-3489-468D-A451-38C7FB0BB2D7}" type="datetimeFigureOut">
              <a:rPr lang="en-US" smtClean="0"/>
              <a:t>6/18/2025</a:t>
            </a:fld>
            <a:endParaRPr lang="en-US"/>
          </a:p>
        </p:txBody>
      </p:sp>
      <p:sp>
        <p:nvSpPr>
          <p:cNvPr id="4" name="Footer Placeholder 3"/>
          <p:cNvSpPr>
            <a:spLocks noGrp="1"/>
          </p:cNvSpPr>
          <p:nvPr>
            <p:ph type="ftr" sz="quarter" idx="2"/>
          </p:nvPr>
        </p:nvSpPr>
        <p:spPr>
          <a:xfrm>
            <a:off x="0" y="23269927"/>
            <a:ext cx="3229187" cy="1227377"/>
          </a:xfrm>
          <a:prstGeom prst="rect">
            <a:avLst/>
          </a:prstGeom>
        </p:spPr>
        <p:txBody>
          <a:bodyPr vert="horz" lIns="147365" tIns="73682" rIns="147365" bIns="73682" rtlCol="0" anchor="b"/>
          <a:lstStyle>
            <a:lvl1pPr algn="l">
              <a:defRPr sz="1900"/>
            </a:lvl1pPr>
          </a:lstStyle>
          <a:p>
            <a:endParaRPr lang="en-US"/>
          </a:p>
        </p:txBody>
      </p:sp>
      <p:sp>
        <p:nvSpPr>
          <p:cNvPr id="5" name="Slide Number Placeholder 4"/>
          <p:cNvSpPr>
            <a:spLocks noGrp="1"/>
          </p:cNvSpPr>
          <p:nvPr>
            <p:ph type="sldNum" sz="quarter" idx="3"/>
          </p:nvPr>
        </p:nvSpPr>
        <p:spPr>
          <a:xfrm>
            <a:off x="4219788" y="23269927"/>
            <a:ext cx="3229187" cy="1227377"/>
          </a:xfrm>
          <a:prstGeom prst="rect">
            <a:avLst/>
          </a:prstGeom>
        </p:spPr>
        <p:txBody>
          <a:bodyPr vert="horz" lIns="147365" tIns="73682" rIns="147365" bIns="73682" rtlCol="0" anchor="b"/>
          <a:lstStyle>
            <a:lvl1pPr algn="r">
              <a:defRPr sz="19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9550" y="220663"/>
            <a:ext cx="4356100" cy="2451100"/>
          </a:xfrm>
          <a:prstGeom prst="rect">
            <a:avLst/>
          </a:prstGeom>
          <a:noFill/>
          <a:ln w="12700">
            <a:solidFill>
              <a:prstClr val="black"/>
            </a:solidFill>
          </a:ln>
        </p:spPr>
        <p:txBody>
          <a:bodyPr vert="horz" lIns="149811" tIns="74906" rIns="149811" bIns="74906" rtlCol="0" anchor="ctr"/>
          <a:lstStyle/>
          <a:p>
            <a:endParaRPr lang="en-US"/>
          </a:p>
        </p:txBody>
      </p:sp>
      <p:sp>
        <p:nvSpPr>
          <p:cNvPr id="5" name="Notes Placeholder 4"/>
          <p:cNvSpPr>
            <a:spLocks noGrp="1"/>
          </p:cNvSpPr>
          <p:nvPr>
            <p:ph type="body" sz="quarter" idx="3"/>
          </p:nvPr>
        </p:nvSpPr>
        <p:spPr>
          <a:xfrm>
            <a:off x="450022" y="2796466"/>
            <a:ext cx="6415160" cy="6137544"/>
          </a:xfrm>
          <a:prstGeom prst="rect">
            <a:avLst/>
          </a:prstGeom>
        </p:spPr>
        <p:txBody>
          <a:bodyPr vert="horz" lIns="149811" tIns="74906" rIns="149811" bIns="74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617268" y="9060550"/>
            <a:ext cx="2247912" cy="452617"/>
          </a:xfrm>
          <a:prstGeom prst="rect">
            <a:avLst/>
          </a:prstGeom>
        </p:spPr>
        <p:txBody>
          <a:bodyPr vert="horz" lIns="149811" tIns="74906" rIns="149811" bIns="74906" rtlCol="0" anchor="b"/>
          <a:lstStyle>
            <a:lvl1pPr algn="r">
              <a:defRPr sz="19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a:p>
        </p:txBody>
      </p:sp>
    </p:spTree>
    <p:extLst>
      <p:ext uri="{BB962C8B-B14F-4D97-AF65-F5344CB8AC3E}">
        <p14:creationId xmlns:p14="http://schemas.microsoft.com/office/powerpoint/2010/main" val="163369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a:p>
        </p:txBody>
      </p:sp>
    </p:spTree>
    <p:extLst>
      <p:ext uri="{BB962C8B-B14F-4D97-AF65-F5344CB8AC3E}">
        <p14:creationId xmlns:p14="http://schemas.microsoft.com/office/powerpoint/2010/main" val="178975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a:p>
        </p:txBody>
      </p:sp>
    </p:spTree>
    <p:extLst>
      <p:ext uri="{BB962C8B-B14F-4D97-AF65-F5344CB8AC3E}">
        <p14:creationId xmlns:p14="http://schemas.microsoft.com/office/powerpoint/2010/main" val="2774462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3894434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a:solidFill>
                <a:srgbClr val="444444"/>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387531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3774146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800"/>
              </a:spcBef>
              <a:spcAft>
                <a:spcPts val="800"/>
              </a:spcAft>
              <a:buFont typeface="Arial"/>
              <a:buChar char="•"/>
            </a:pPr>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a:p>
        </p:txBody>
      </p:sp>
    </p:spTree>
    <p:extLst>
      <p:ext uri="{BB962C8B-B14F-4D97-AF65-F5344CB8AC3E}">
        <p14:creationId xmlns:p14="http://schemas.microsoft.com/office/powerpoint/2010/main" val="797045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a:p>
        </p:txBody>
      </p:sp>
    </p:spTree>
    <p:extLst>
      <p:ext uri="{BB962C8B-B14F-4D97-AF65-F5344CB8AC3E}">
        <p14:creationId xmlns:p14="http://schemas.microsoft.com/office/powerpoint/2010/main" val="2233106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617118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30</a:t>
            </a:fld>
            <a:endParaRPr lang="en-US"/>
          </a:p>
        </p:txBody>
      </p:sp>
    </p:spTree>
    <p:extLst>
      <p:ext uri="{BB962C8B-B14F-4D97-AF65-F5344CB8AC3E}">
        <p14:creationId xmlns:p14="http://schemas.microsoft.com/office/powerpoint/2010/main" val="369893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a:p>
        </p:txBody>
      </p:sp>
    </p:spTree>
    <p:extLst>
      <p:ext uri="{BB962C8B-B14F-4D97-AF65-F5344CB8AC3E}">
        <p14:creationId xmlns:p14="http://schemas.microsoft.com/office/powerpoint/2010/main" val="2430758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a:p>
        </p:txBody>
      </p:sp>
    </p:spTree>
    <p:extLst>
      <p:ext uri="{BB962C8B-B14F-4D97-AF65-F5344CB8AC3E}">
        <p14:creationId xmlns:p14="http://schemas.microsoft.com/office/powerpoint/2010/main" val="2838716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a:p>
        </p:txBody>
      </p:sp>
    </p:spTree>
    <p:extLst>
      <p:ext uri="{BB962C8B-B14F-4D97-AF65-F5344CB8AC3E}">
        <p14:creationId xmlns:p14="http://schemas.microsoft.com/office/powerpoint/2010/main" val="1152255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200"/>
              </a:spcAft>
            </a:pPr>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a:p>
        </p:txBody>
      </p:sp>
    </p:spTree>
    <p:extLst>
      <p:ext uri="{BB962C8B-B14F-4D97-AF65-F5344CB8AC3E}">
        <p14:creationId xmlns:p14="http://schemas.microsoft.com/office/powerpoint/2010/main" val="142367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a:p>
        </p:txBody>
      </p:sp>
    </p:spTree>
    <p:extLst>
      <p:ext uri="{BB962C8B-B14F-4D97-AF65-F5344CB8AC3E}">
        <p14:creationId xmlns:p14="http://schemas.microsoft.com/office/powerpoint/2010/main" val="1176871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a:xfrm>
            <a:off x="215900" y="4337050"/>
            <a:ext cx="6220190" cy="4315631"/>
          </a:xfrm>
        </p:spPr>
        <p:txBody>
          <a:bodyPr/>
          <a:lstStyle/>
          <a:p>
            <a:pPr marL="171450" indent="-171450">
              <a:buFont typeface="Arial,Sans-Serif"/>
              <a:buChar char="•"/>
            </a:pPr>
            <a:endParaRPr lang="en-US" dirty="0"/>
          </a:p>
        </p:txBody>
      </p:sp>
      <p:sp>
        <p:nvSpPr>
          <p:cNvPr id="4" name="Slide Number Placeholder 3"/>
          <p:cNvSpPr>
            <a:spLocks noGrp="1"/>
          </p:cNvSpPr>
          <p:nvPr>
            <p:ph type="sldNum" sz="quarter" idx="10"/>
          </p:nvPr>
        </p:nvSpPr>
        <p:spPr/>
        <p:txBody>
          <a:bodyPr/>
          <a:lstStyle/>
          <a:p>
            <a:fld id="{1AFA159E-F5E3-4A14-A9C0-62A99ACC2027}" type="slidenum">
              <a:rPr lang="en-US" smtClean="0"/>
              <a:t>36</a:t>
            </a:fld>
            <a:endParaRPr lang="en-US"/>
          </a:p>
        </p:txBody>
      </p:sp>
    </p:spTree>
    <p:extLst>
      <p:ext uri="{BB962C8B-B14F-4D97-AF65-F5344CB8AC3E}">
        <p14:creationId xmlns:p14="http://schemas.microsoft.com/office/powerpoint/2010/main" val="4020489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a:xfrm>
            <a:off x="215900" y="4337050"/>
            <a:ext cx="6220190" cy="4315631"/>
          </a:xfrm>
        </p:spPr>
        <p:txBody>
          <a:bodyPr/>
          <a:lstStyle/>
          <a:p>
            <a:pPr marL="171450" indent="-171450">
              <a:buFont typeface="Arial,Sans-Serif"/>
              <a:buChar char="•"/>
            </a:pPr>
            <a:endParaRPr lang="en-US"/>
          </a:p>
        </p:txBody>
      </p:sp>
      <p:sp>
        <p:nvSpPr>
          <p:cNvPr id="4" name="Slide Number Placeholder 3"/>
          <p:cNvSpPr>
            <a:spLocks noGrp="1"/>
          </p:cNvSpPr>
          <p:nvPr>
            <p:ph type="sldNum" sz="quarter" idx="10"/>
          </p:nvPr>
        </p:nvSpPr>
        <p:spPr/>
        <p:txBody>
          <a:bodyPr/>
          <a:lstStyle/>
          <a:p>
            <a:fld id="{1AFA159E-F5E3-4A14-A9C0-62A99ACC2027}" type="slidenum">
              <a:rPr lang="en-US" smtClean="0"/>
              <a:t>37</a:t>
            </a:fld>
            <a:endParaRPr lang="en-US"/>
          </a:p>
        </p:txBody>
      </p:sp>
    </p:spTree>
    <p:extLst>
      <p:ext uri="{BB962C8B-B14F-4D97-AF65-F5344CB8AC3E}">
        <p14:creationId xmlns:p14="http://schemas.microsoft.com/office/powerpoint/2010/main" val="34186504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latin typeface="Arial"/>
              <a:ea typeface="Calibri"/>
              <a:cs typeface="Arial"/>
            </a:endParaRPr>
          </a:p>
        </p:txBody>
      </p:sp>
      <p:sp>
        <p:nvSpPr>
          <p:cNvPr id="4" name="Slide Number Placeholder 3"/>
          <p:cNvSpPr>
            <a:spLocks noGrp="1"/>
          </p:cNvSpPr>
          <p:nvPr>
            <p:ph type="sldNum" sz="quarter" idx="5"/>
          </p:nvPr>
        </p:nvSpPr>
        <p:spPr/>
        <p:txBody>
          <a:bodyPr/>
          <a:lstStyle/>
          <a:p>
            <a:fld id="{F85F64BE-93B3-49B8-B51E-93415282C8CC}" type="slidenum">
              <a:rPr lang="en-US" smtClean="0"/>
              <a:t>38</a:t>
            </a:fld>
            <a:endParaRPr lang="en-US"/>
          </a:p>
        </p:txBody>
      </p:sp>
    </p:spTree>
    <p:extLst>
      <p:ext uri="{BB962C8B-B14F-4D97-AF65-F5344CB8AC3E}">
        <p14:creationId xmlns:p14="http://schemas.microsoft.com/office/powerpoint/2010/main" val="3507587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75" y="646113"/>
            <a:ext cx="3111500" cy="1751012"/>
          </a:xfrm>
        </p:spPr>
      </p:sp>
      <p:sp>
        <p:nvSpPr>
          <p:cNvPr id="3" name="Notes Placeholder 2"/>
          <p:cNvSpPr>
            <a:spLocks noGrp="1"/>
          </p:cNvSpPr>
          <p:nvPr>
            <p:ph type="body" idx="1"/>
          </p:nvPr>
        </p:nvSpPr>
        <p:spPr>
          <a:xfrm>
            <a:off x="535660" y="2843408"/>
            <a:ext cx="5865139" cy="4741211"/>
          </a:xfrm>
        </p:spPr>
        <p:txBody>
          <a:bodyPr/>
          <a:lstStyle/>
          <a:p>
            <a:pPr marL="0" marR="0" lvl="0" indent="0">
              <a:buFont typeface="Symbol" panose="05050102010706020507" pitchFamily="18" charset="2"/>
              <a:buNone/>
            </a:pPr>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a:p>
        </p:txBody>
      </p:sp>
    </p:spTree>
    <p:extLst>
      <p:ext uri="{BB962C8B-B14F-4D97-AF65-F5344CB8AC3E}">
        <p14:creationId xmlns:p14="http://schemas.microsoft.com/office/powerpoint/2010/main" val="1067365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a:p>
        </p:txBody>
      </p:sp>
    </p:spTree>
    <p:extLst>
      <p:ext uri="{BB962C8B-B14F-4D97-AF65-F5344CB8AC3E}">
        <p14:creationId xmlns:p14="http://schemas.microsoft.com/office/powerpoint/2010/main" val="22811509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a:spcAft>
                <a:spcPts val="1200"/>
              </a:spcAft>
            </a:pPr>
            <a:endParaRPr lang="en-US">
              <a:latin typeface="Arial"/>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a:p>
        </p:txBody>
      </p:sp>
    </p:spTree>
    <p:extLst>
      <p:ext uri="{BB962C8B-B14F-4D97-AF65-F5344CB8AC3E}">
        <p14:creationId xmlns:p14="http://schemas.microsoft.com/office/powerpoint/2010/main" val="4127380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813765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a:p>
        </p:txBody>
      </p:sp>
    </p:spTree>
    <p:extLst>
      <p:ext uri="{BB962C8B-B14F-4D97-AF65-F5344CB8AC3E}">
        <p14:creationId xmlns:p14="http://schemas.microsoft.com/office/powerpoint/2010/main" val="2525147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44</a:t>
            </a:fld>
            <a:endParaRPr lang="en-US"/>
          </a:p>
        </p:txBody>
      </p:sp>
    </p:spTree>
    <p:extLst>
      <p:ext uri="{BB962C8B-B14F-4D97-AF65-F5344CB8AC3E}">
        <p14:creationId xmlns:p14="http://schemas.microsoft.com/office/powerpoint/2010/main" val="3308982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a:p>
        </p:txBody>
      </p:sp>
    </p:spTree>
    <p:extLst>
      <p:ext uri="{BB962C8B-B14F-4D97-AF65-F5344CB8AC3E}">
        <p14:creationId xmlns:p14="http://schemas.microsoft.com/office/powerpoint/2010/main" val="34043532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lvl="1"/>
            <a:endParaRPr lang="en-US"/>
          </a:p>
        </p:txBody>
      </p:sp>
      <p:sp>
        <p:nvSpPr>
          <p:cNvPr id="4" name="Slide Number Placeholder 3"/>
          <p:cNvSpPr>
            <a:spLocks noGrp="1"/>
          </p:cNvSpPr>
          <p:nvPr>
            <p:ph type="sldNum" sz="quarter" idx="10"/>
          </p:nvPr>
        </p:nvSpPr>
        <p:spPr/>
        <p:txBody>
          <a:bodyPr/>
          <a:lstStyle/>
          <a:p>
            <a:fld id="{942787AA-9CC9-4BDC-9D76-FFA9D61A5303}" type="slidenum">
              <a:rPr lang="en-US" smtClean="0"/>
              <a:t>47</a:t>
            </a:fld>
            <a:endParaRPr lang="en-US"/>
          </a:p>
        </p:txBody>
      </p:sp>
    </p:spTree>
    <p:extLst>
      <p:ext uri="{BB962C8B-B14F-4D97-AF65-F5344CB8AC3E}">
        <p14:creationId xmlns:p14="http://schemas.microsoft.com/office/powerpoint/2010/main" val="2993691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48</a:t>
            </a:fld>
            <a:endParaRPr lang="en-US"/>
          </a:p>
        </p:txBody>
      </p:sp>
    </p:spTree>
    <p:extLst>
      <p:ext uri="{BB962C8B-B14F-4D97-AF65-F5344CB8AC3E}">
        <p14:creationId xmlns:p14="http://schemas.microsoft.com/office/powerpoint/2010/main" val="3448210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49</a:t>
            </a:fld>
            <a:endParaRPr lang="en-US"/>
          </a:p>
        </p:txBody>
      </p:sp>
    </p:spTree>
    <p:extLst>
      <p:ext uri="{BB962C8B-B14F-4D97-AF65-F5344CB8AC3E}">
        <p14:creationId xmlns:p14="http://schemas.microsoft.com/office/powerpoint/2010/main" val="403455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50</a:t>
            </a:fld>
            <a:endParaRPr lang="en-US"/>
          </a:p>
        </p:txBody>
      </p:sp>
    </p:spTree>
    <p:extLst>
      <p:ext uri="{BB962C8B-B14F-4D97-AF65-F5344CB8AC3E}">
        <p14:creationId xmlns:p14="http://schemas.microsoft.com/office/powerpoint/2010/main" val="6600824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51</a:t>
            </a:fld>
            <a:endParaRPr lang="en-US"/>
          </a:p>
        </p:txBody>
      </p:sp>
    </p:spTree>
    <p:extLst>
      <p:ext uri="{BB962C8B-B14F-4D97-AF65-F5344CB8AC3E}">
        <p14:creationId xmlns:p14="http://schemas.microsoft.com/office/powerpoint/2010/main" val="187970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52</a:t>
            </a:fld>
            <a:endParaRPr lang="en-US"/>
          </a:p>
        </p:txBody>
      </p:sp>
    </p:spTree>
    <p:extLst>
      <p:ext uri="{BB962C8B-B14F-4D97-AF65-F5344CB8AC3E}">
        <p14:creationId xmlns:p14="http://schemas.microsoft.com/office/powerpoint/2010/main" val="10695689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tabLst>
                <a:tab pos="736824" algn="l"/>
              </a:tabLst>
            </a:pPr>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53</a:t>
            </a:fld>
            <a:endParaRPr lang="en-US"/>
          </a:p>
        </p:txBody>
      </p:sp>
    </p:spTree>
    <p:extLst>
      <p:ext uri="{BB962C8B-B14F-4D97-AF65-F5344CB8AC3E}">
        <p14:creationId xmlns:p14="http://schemas.microsoft.com/office/powerpoint/2010/main" val="98796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a:p>
        </p:txBody>
      </p:sp>
    </p:spTree>
    <p:extLst>
      <p:ext uri="{BB962C8B-B14F-4D97-AF65-F5344CB8AC3E}">
        <p14:creationId xmlns:p14="http://schemas.microsoft.com/office/powerpoint/2010/main" val="8262506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54</a:t>
            </a:fld>
            <a:endParaRPr lang="en-US"/>
          </a:p>
        </p:txBody>
      </p:sp>
    </p:spTree>
    <p:extLst>
      <p:ext uri="{BB962C8B-B14F-4D97-AF65-F5344CB8AC3E}">
        <p14:creationId xmlns:p14="http://schemas.microsoft.com/office/powerpoint/2010/main" val="9292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60992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874285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154477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281371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394756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707538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3D58C-FF5B-4F23-1F79-CD190CCC9F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4D86BDB-6FA8-156F-BFF0-5B0B34B800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536071-E619-0A2B-4247-B90CC47E6CA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597AE0A-9ED0-9D61-02BE-3A9137457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F439A-28B4-A158-0F03-A209F5C612D5}"/>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40448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3E2C-DE0A-593F-9060-041F9D021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EB81D-DDAC-F2B8-33F1-0E21BE7E4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79860-F49C-4669-0F29-1DC92BB7306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3375BF-E8A1-3DCE-596B-3491E7AE9F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9D00B-3C04-41ED-EE2E-E807B22D9986}"/>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197394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FD9C-F040-1C86-8DE6-9572C61BEC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BA04-3D47-6504-EC15-6D189EFA70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499CBF-727E-C20D-9255-33E28E269A4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8194F8-09DB-B2EB-E2D7-4EEB2F647B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921254-9386-A11C-4CE6-EE978C7024F4}"/>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335115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29D44-9AB9-2B97-3882-298A8964BE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5548AD-42BA-B46D-4BE3-A434FAD923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FDBFA3-2E1E-5C71-36DE-D00F3D93AA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D90A48-1A17-77C6-524A-9B7A6BA4795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BD770B7-1CFA-67C1-5831-18954327E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4121E6-9A0E-498F-1472-5326A8587A0E}"/>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80345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26196-E428-A72B-EB6B-EF3F3705CA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A49B0A-7E30-0DAA-9654-D59E65D93D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CAB184-304D-EC2C-5C1E-DEA2FF6F0C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FD5815-6F41-C6CD-F771-2C8F8C88E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8D23EC-2C00-8F49-53C8-76673A5243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70714-7630-57F0-898D-72200226480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3F9E49C-288E-1A1E-9582-297DC76542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9C694F-FFB2-4F5E-A305-705F58C88192}"/>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697619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FDAA-0D43-0DAB-5B84-D83DB486C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1F479A-7D85-9D80-1DD9-FA9CB37ECA5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9482DE44-4D35-2491-8D53-7515F4CC91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B7C673-29C9-5FCC-C373-6A4258736FEA}"/>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322445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0EB1ED-956F-7B7F-570F-60859FB135B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9CAC918-3263-DF6C-77AA-ECF57BE4D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9604C2-8C98-3448-92BF-C3FB4AC37092}"/>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19696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341E-C68E-611B-123A-F2DF78114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846F6F-4726-93F5-318E-5FE184847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D6E283-CB0D-4E57-F42E-E43684BA9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F54F9-0181-7483-ECCC-223E4D6D9C9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A931D5A-491F-4E91-E5B4-152A8630FB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AFB6BD-A193-92CB-4454-F319D395B9DF}"/>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2838158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591B4-2F2A-F0AD-C3BA-0F867D2DAC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09513B-9A84-F7BB-B05A-9E0EA8E6F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D7DFC8-D9A2-D30D-18F2-0B119BF4B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B7EFB2-F38D-B151-FE32-7FAF5F22C53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36CB8EB-401D-779B-22CE-F3CD3707B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B68C6F-4A41-8004-1196-EDE0E6645B52}"/>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85885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64FDE-B667-10B0-7ED0-3D26915A2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75A46-D11F-5099-36FF-2C801817F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ADE71-94FC-FB4E-CCB9-16FABCCE511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39FBFC-509C-C5D1-DC5A-1CB29CE80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4E38B-4B66-400C-D10B-CC4CAD306B71}"/>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631489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A193B-9DC4-87BD-8959-FBB6AC39C7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742054-B4C7-6DDF-5A2D-7ACDED4915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14B7C-0FFF-74A3-8698-A23D5F265C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0799B9-090B-B98A-6431-C4ECD6F51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85065-CC91-4811-076B-FA172CB77CE7}"/>
              </a:ext>
            </a:extLst>
          </p:cNvPr>
          <p:cNvSpPr>
            <a:spLocks noGrp="1"/>
          </p:cNvSpPr>
          <p:nvPr>
            <p:ph type="sldNum" sz="quarter" idx="12"/>
          </p:nvPr>
        </p:nvSpPr>
        <p:spPr/>
        <p:txBody>
          <a:bodyPr/>
          <a:lstStyle/>
          <a:p>
            <a:fld id="{DFC6B5A1-B79E-4921-A29B-3B7F97CD5B23}" type="slidenum">
              <a:rPr lang="en-US" smtClean="0"/>
              <a:t>‹#›</a:t>
            </a:fld>
            <a:endParaRPr lang="en-US"/>
          </a:p>
        </p:txBody>
      </p:sp>
    </p:spTree>
    <p:extLst>
      <p:ext uri="{BB962C8B-B14F-4D97-AF65-F5344CB8AC3E}">
        <p14:creationId xmlns:p14="http://schemas.microsoft.com/office/powerpoint/2010/main" val="1907839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194248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6736" y="1981200"/>
            <a:ext cx="2021114" cy="2775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914" y="1866900"/>
            <a:ext cx="1882314"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D9F8E55-7342-52C7-69ED-C6DF8957A6BD}"/>
              </a:ext>
            </a:extLst>
          </p:cNvPr>
          <p:cNvSpPr>
            <a:spLocks noGrp="1"/>
          </p:cNvSpPr>
          <p:nvPr>
            <p:ph sz="half" idx="10"/>
          </p:nvPr>
        </p:nvSpPr>
        <p:spPr>
          <a:xfrm>
            <a:off x="4395109" y="1981200"/>
            <a:ext cx="1455057" cy="1937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C24FE8A-DF51-D110-B826-5E448A490148}"/>
              </a:ext>
            </a:extLst>
          </p:cNvPr>
          <p:cNvSpPr>
            <a:spLocks noGrp="1"/>
          </p:cNvSpPr>
          <p:nvPr>
            <p:ph sz="half" idx="11"/>
          </p:nvPr>
        </p:nvSpPr>
        <p:spPr>
          <a:xfrm>
            <a:off x="5857425" y="1981200"/>
            <a:ext cx="1429657" cy="2427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026CE2F-1C1B-298B-4E19-A4DEE4A29580}"/>
              </a:ext>
            </a:extLst>
          </p:cNvPr>
          <p:cNvSpPr>
            <a:spLocks noGrp="1"/>
          </p:cNvSpPr>
          <p:nvPr>
            <p:ph sz="half" idx="12"/>
          </p:nvPr>
        </p:nvSpPr>
        <p:spPr>
          <a:xfrm>
            <a:off x="7261682" y="1981200"/>
            <a:ext cx="1455057" cy="3820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93DC46F-46AB-E8F9-FBE4-9228F7AD73A0}"/>
              </a:ext>
            </a:extLst>
          </p:cNvPr>
          <p:cNvSpPr>
            <a:spLocks noGrp="1"/>
          </p:cNvSpPr>
          <p:nvPr>
            <p:ph sz="half" idx="13"/>
          </p:nvPr>
        </p:nvSpPr>
        <p:spPr>
          <a:xfrm>
            <a:off x="8756657" y="1981200"/>
            <a:ext cx="1429658"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4190206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319007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Tree>
    <p:extLst>
      <p:ext uri="{BB962C8B-B14F-4D97-AF65-F5344CB8AC3E}">
        <p14:creationId xmlns:p14="http://schemas.microsoft.com/office/powerpoint/2010/main" val="2146551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9641822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790227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2288541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384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9385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4E2ACD-3F7C-458D-BC3E-D0FF2A589193}" type="datetimeFigureOut">
              <a:rPr lang="en-US" smtClean="0"/>
              <a:t>6/18/2025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C65DA1-5BC6-4929-9932-BD9888633AA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656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4268745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014706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57377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2848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113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6/18/2025</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6/18/2025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55474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79022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0">
            <a:extLst>
              <a:ext uri="{FF2B5EF4-FFF2-40B4-BE49-F238E27FC236}">
                <a16:creationId xmlns:a16="http://schemas.microsoft.com/office/drawing/2014/main" id="{1FE7C64F-1197-E8B1-2BEA-B09EB38B2403}"/>
              </a:ext>
            </a:extLst>
          </p:cNvPr>
          <p:cNvSpPr>
            <a:spLocks noGrp="1"/>
          </p:cNvSpPr>
          <p:nvPr>
            <p:ph sz="quarter" idx="16"/>
          </p:nvPr>
        </p:nvSpPr>
        <p:spPr>
          <a:xfrm>
            <a:off x="9726650" y="36417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3597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2288541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38435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704020202020204" pitchFamily="34" charset="0"/>
              </a:rPr>
              <a:t>CALIFORNIA DEPARTMENT OF EDUCATION</a:t>
            </a:r>
            <a:br>
              <a:rPr lang="en-US" altLang="en-US" sz="1100" b="1">
                <a:solidFill>
                  <a:srgbClr val="000000"/>
                </a:solidFill>
                <a:latin typeface="Arial" panose="020B0704020202020204" pitchFamily="34" charset="0"/>
              </a:rPr>
            </a:br>
            <a:r>
              <a:rPr lang="en-US" altLang="en-US" sz="1100">
                <a:solidFill>
                  <a:srgbClr val="000000"/>
                </a:solidFill>
                <a:latin typeface="Arial" panose="020B0704020202020204" pitchFamily="34" charset="0"/>
              </a:rPr>
              <a:t>Tony Thurmond, State Superintendent of Public Instruction</a:t>
            </a:r>
            <a:endParaRPr lang="en-US" altLang="en-US" sz="1200" b="1">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a:p>
        </p:txBody>
      </p:sp>
    </p:spTree>
    <p:extLst>
      <p:ext uri="{BB962C8B-B14F-4D97-AF65-F5344CB8AC3E}">
        <p14:creationId xmlns:p14="http://schemas.microsoft.com/office/powerpoint/2010/main" val="7902270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a:p>
        </p:txBody>
      </p:sp>
    </p:spTree>
    <p:extLst>
      <p:ext uri="{BB962C8B-B14F-4D97-AF65-F5344CB8AC3E}">
        <p14:creationId xmlns:p14="http://schemas.microsoft.com/office/powerpoint/2010/main" val="22885417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63843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693737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739307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66736" y="1981200"/>
            <a:ext cx="2021114" cy="2775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160914" y="1866900"/>
            <a:ext cx="1882314"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0D9F8E55-7342-52C7-69ED-C6DF8957A6BD}"/>
              </a:ext>
            </a:extLst>
          </p:cNvPr>
          <p:cNvSpPr>
            <a:spLocks noGrp="1"/>
          </p:cNvSpPr>
          <p:nvPr>
            <p:ph sz="half" idx="10"/>
          </p:nvPr>
        </p:nvSpPr>
        <p:spPr>
          <a:xfrm>
            <a:off x="4395109" y="1981200"/>
            <a:ext cx="1455057" cy="1937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C24FE8A-DF51-D110-B826-5E448A490148}"/>
              </a:ext>
            </a:extLst>
          </p:cNvPr>
          <p:cNvSpPr>
            <a:spLocks noGrp="1"/>
          </p:cNvSpPr>
          <p:nvPr>
            <p:ph sz="half" idx="11"/>
          </p:nvPr>
        </p:nvSpPr>
        <p:spPr>
          <a:xfrm>
            <a:off x="5857425" y="1981200"/>
            <a:ext cx="1429657" cy="2427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026CE2F-1C1B-298B-4E19-A4DEE4A29580}"/>
              </a:ext>
            </a:extLst>
          </p:cNvPr>
          <p:cNvSpPr>
            <a:spLocks noGrp="1"/>
          </p:cNvSpPr>
          <p:nvPr>
            <p:ph sz="half" idx="12"/>
          </p:nvPr>
        </p:nvSpPr>
        <p:spPr>
          <a:xfrm>
            <a:off x="7261682" y="1981200"/>
            <a:ext cx="1455057" cy="3820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593DC46F-46AB-E8F9-FBE4-9228F7AD73A0}"/>
              </a:ext>
            </a:extLst>
          </p:cNvPr>
          <p:cNvSpPr>
            <a:spLocks noGrp="1"/>
          </p:cNvSpPr>
          <p:nvPr>
            <p:ph sz="half" idx="13"/>
          </p:nvPr>
        </p:nvSpPr>
        <p:spPr>
          <a:xfrm>
            <a:off x="8756657" y="1981200"/>
            <a:ext cx="1429658" cy="4049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62698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8677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59740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3015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0">
            <a:extLst>
              <a:ext uri="{FF2B5EF4-FFF2-40B4-BE49-F238E27FC236}">
                <a16:creationId xmlns:a16="http://schemas.microsoft.com/office/drawing/2014/main" id="{1FE7C64F-1197-E8B1-2BEA-B09EB38B2403}"/>
              </a:ext>
            </a:extLst>
          </p:cNvPr>
          <p:cNvSpPr>
            <a:spLocks noGrp="1"/>
          </p:cNvSpPr>
          <p:nvPr>
            <p:ph sz="quarter" idx="16"/>
          </p:nvPr>
        </p:nvSpPr>
        <p:spPr>
          <a:xfrm>
            <a:off x="9726650" y="36417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4578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528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230755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3810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2.jpeg"/><Relationship Id="rId4" Type="http://schemas.openxmlformats.org/officeDocument/2006/relationships/slideLayout" Target="../slideLayouts/slideLayout71.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2.jpeg"/><Relationship Id="rId4" Type="http://schemas.openxmlformats.org/officeDocument/2006/relationships/slideLayout" Target="../slideLayouts/slideLayout78.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1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2.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4.xml"/><Relationship Id="rId7"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5.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2.jpe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1.png"/><Relationship Id="rId5" Type="http://schemas.openxmlformats.org/officeDocument/2006/relationships/slideLayout" Target="../slideLayouts/slideLayout47.xml"/><Relationship Id="rId10" Type="http://schemas.openxmlformats.org/officeDocument/2006/relationships/theme" Target="../theme/theme7.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2.jpeg"/><Relationship Id="rId4" Type="http://schemas.openxmlformats.org/officeDocument/2006/relationships/slideLayout" Target="../slideLayouts/slideLayout55.xml"/><Relationship Id="rId9"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2.jpe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1.png"/><Relationship Id="rId5" Type="http://schemas.openxmlformats.org/officeDocument/2006/relationships/slideLayout" Target="../slideLayouts/slideLayout63.xml"/><Relationship Id="rId10" Type="http://schemas.openxmlformats.org/officeDocument/2006/relationships/theme" Target="../theme/theme9.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686" r:id="rId4"/>
    <p:sldLayoutId id="2147483714" r:id="rId5"/>
    <p:sldLayoutId id="2147483760" r:id="rId6"/>
    <p:sldLayoutId id="2147483713" r:id="rId7"/>
    <p:sldLayoutId id="2147483761" r:id="rId8"/>
    <p:sldLayoutId id="2147483762" r:id="rId9"/>
    <p:sldLayoutId id="2147483773" r:id="rId10"/>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530273544"/>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9" r:id="rId7"/>
    <p:sldLayoutId id="2147483800" r:id="rId8"/>
    <p:sldLayoutId id="2147483801" r:id="rId9"/>
    <p:sldLayoutId id="2147483802" r:id="rId10"/>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606FBB-31CF-65D7-C754-0C54F83C37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8F99C9-44A7-3E3F-2054-D7181A4CB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EBADB-D1BB-5171-6950-DDA0884468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7F999E05-97D2-3321-24DE-910A9819E8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B48B154-5CA0-24CD-6FB1-C939D0FE61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C6B5A1-B79E-4921-A29B-3B7F97CD5B23}" type="slidenum">
              <a:rPr lang="en-US" smtClean="0"/>
              <a:t>‹#›</a:t>
            </a:fld>
            <a:endParaRPr lang="en-US"/>
          </a:p>
        </p:txBody>
      </p:sp>
    </p:spTree>
    <p:extLst>
      <p:ext uri="{BB962C8B-B14F-4D97-AF65-F5344CB8AC3E}">
        <p14:creationId xmlns:p14="http://schemas.microsoft.com/office/powerpoint/2010/main" val="13752422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a:p>
        </p:txBody>
      </p:sp>
      <p:pic>
        <p:nvPicPr>
          <p:cNvPr id="1032" name="Picture 11" descr="Official Seal of the California Department of Education"/>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a:solidFill>
                  <a:srgbClr val="FFFFFF"/>
                </a:solidFill>
                <a:latin typeface="Arial" panose="020B0704020202020204" pitchFamily="34" charset="0"/>
              </a:rPr>
              <a:t>TONY THURMOND</a:t>
            </a:r>
            <a:br>
              <a:rPr lang="en-US" altLang="en-US" sz="1000" b="1">
                <a:solidFill>
                  <a:srgbClr val="FFFFFF"/>
                </a:solidFill>
                <a:latin typeface="Arial" panose="020B0704020202020204" pitchFamily="34" charset="0"/>
              </a:rPr>
            </a:br>
            <a:r>
              <a:rPr lang="en-US" altLang="en-US" sz="1000">
                <a:solidFill>
                  <a:srgbClr val="FFFFFF"/>
                </a:solidFill>
                <a:latin typeface="Arial" panose="020B0704020202020204" pitchFamily="34" charset="0"/>
              </a:rPr>
              <a:t>State Superintendent </a:t>
            </a:r>
            <a:br>
              <a:rPr lang="en-US" altLang="en-US" sz="1000">
                <a:solidFill>
                  <a:srgbClr val="FFFFFF"/>
                </a:solidFill>
                <a:latin typeface="Arial" panose="020B0704020202020204" pitchFamily="34" charset="0"/>
              </a:rPr>
            </a:br>
            <a:r>
              <a:rPr lang="en-US" altLang="en-US" sz="1000">
                <a:solidFill>
                  <a:srgbClr val="FFFFFF"/>
                </a:solidFill>
                <a:latin typeface="Arial" panose="020B07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818" r:id="rId9"/>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D7D3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90204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803" r:id="rId5"/>
    <p:sldLayoutId id="2147483665" r:id="rId6"/>
    <p:sldLayoutId id="2147483666" r:id="rId7"/>
    <p:sldLayoutId id="2147483763" r:id="rId8"/>
    <p:sldLayoutId id="2147483764" r:id="rId9"/>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ca.gov/ls/nu/lr/" TargetMode="External"/><Relationship Id="rId2" Type="http://schemas.openxmlformats.org/officeDocument/2006/relationships/hyperlink" Target="https://www.cde.ca.gov/ls/nu/nutritionwhatsnew.asp" TargetMode="Externa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hyperlink" Target="https://www.fns.usda.gov/tn/team-nutrition" TargetMode="External"/><Relationship Id="rId2" Type="http://schemas.openxmlformats.org/officeDocument/2006/relationships/hyperlink" Target="https://www.fns.usda.gov/cn/school-nutrition-standards-updates" TargetMode="External"/><Relationship Id="rId1" Type="http://schemas.openxmlformats.org/officeDocument/2006/relationships/slideLayout" Target="../slideLayouts/slideLayout44.xml"/><Relationship Id="rId4" Type="http://schemas.openxmlformats.org/officeDocument/2006/relationships/hyperlink" Target="https://theicn.docebosaas.com/learn#courselist"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ns.usda.gov/tn/offering-meats-and-meat-alternates-school-breakfast" TargetMode="External"/><Relationship Id="rId2" Type="http://schemas.openxmlformats.org/officeDocument/2006/relationships/notesSlide" Target="../notesSlides/notesSlide14.xml"/><Relationship Id="rId1" Type="http://schemas.openxmlformats.org/officeDocument/2006/relationships/slideLayout" Target="../slideLayouts/slideLayout7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hyperlink" Target="https://www.fns.usda.gov/tn/offering-meats-and-meat-alternates-school-breakfast" TargetMode="External"/><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3" Type="http://schemas.openxmlformats.org/officeDocument/2006/relationships/hyperlink" Target="https://theicn.docebosaas.com/pages/40/school-nutrition-dashboard" TargetMode="External"/><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ca.gov/ls/nu/ar/arsnp.as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fns.usda.gov/usda-fis/usda-foods-available"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6.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91.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e.ca.gov/ls/nu/sn/sbsfgrant.asp" TargetMode="External"/><Relationship Id="rId2" Type="http://schemas.openxmlformats.org/officeDocument/2006/relationships/notesSlide" Target="../notesSlides/notesSlide32.xml"/><Relationship Id="rId1" Type="http://schemas.openxmlformats.org/officeDocument/2006/relationships/slideLayout" Target="../slideLayouts/slideLayout83.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3" Type="http://schemas.openxmlformats.org/officeDocument/2006/relationships/hyperlink" Target="http://www.foe.org/organic-cohort-form" TargetMode="External"/><Relationship Id="rId2" Type="http://schemas.openxmlformats.org/officeDocument/2006/relationships/notesSlide" Target="../notesSlides/notesSlide35.xml"/><Relationship Id="rId1" Type="http://schemas.openxmlformats.org/officeDocument/2006/relationships/slideLayout" Target="../slideLayouts/slideLayout60.xml"/><Relationship Id="rId4" Type="http://schemas.openxmlformats.org/officeDocument/2006/relationships/hyperlink" Target="http://www.foe.org/plant-based-cohort-fo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3" Type="http://schemas.openxmlformats.org/officeDocument/2006/relationships/hyperlink" Target="https://www.eatright.org/about-national-nutrition-month" TargetMode="External"/><Relationship Id="rId2" Type="http://schemas.openxmlformats.org/officeDocument/2006/relationships/notesSlide" Target="../notesSlides/notesSlide37.xml"/><Relationship Id="rId1" Type="http://schemas.openxmlformats.org/officeDocument/2006/relationships/slideLayout" Target="../slideLayouts/slideLayout61.xml"/><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hyperlink" Target="https://schoolnutrition.org/about-school-meals/national-school-breakfast-week/" TargetMode="External"/><Relationship Id="rId2" Type="http://schemas.openxmlformats.org/officeDocument/2006/relationships/notesSlide" Target="../notesSlides/notesSlide38.xml"/><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Tuesday @ 2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School Nutrition Town Hall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January 28, 2025</a:t>
            </a:r>
          </a:p>
        </p:txBody>
      </p:sp>
      <p:sp>
        <p:nvSpPr>
          <p:cNvPr id="3" name="Content Placeholder 2"/>
          <p:cNvSpPr>
            <a:spLocks noGrp="1"/>
          </p:cNvSpPr>
          <p:nvPr>
            <p:ph sz="half" idx="1"/>
          </p:nvPr>
        </p:nvSpPr>
        <p:spPr>
          <a:xfrm>
            <a:off x="3881867" y="5181473"/>
            <a:ext cx="6445025" cy="1143000"/>
          </a:xfrm>
        </p:spPr>
        <p:txBody>
          <a:bodyPr/>
          <a:lstStyle/>
          <a:p>
            <a:pPr marL="0" indent="0" algn="ctr">
              <a:buNone/>
            </a:pPr>
            <a:r>
              <a:rPr lang="en-US" sz="2800" b="1" dirty="0">
                <a:latin typeface="Arial" panose="020B0604020202020204" pitchFamily="34" charset="0"/>
                <a:ea typeface="Verdana" panose="020B0604030504040204" pitchFamily="34" charset="0"/>
                <a:cs typeface="Arial" panose="020B0604020202020204" pitchFamily="34" charset="0"/>
              </a:rPr>
              <a:t>California Department of Education </a:t>
            </a:r>
          </a:p>
          <a:p>
            <a:pPr marL="0" indent="0" algn="ctr">
              <a:buNone/>
            </a:pPr>
            <a:r>
              <a:rPr lang="en-US" sz="2800" b="1" dirty="0">
                <a:latin typeface="Arial" panose="020B0604020202020204" pitchFamily="34" charset="0"/>
                <a:ea typeface="Verdana" panose="020B0604030504040204" pitchFamily="34" charset="0"/>
                <a:cs typeface="Arial" panose="020B060402020202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6" name="Content Placeholder 5">
            <a:extLst>
              <a:ext uri="{FF2B5EF4-FFF2-40B4-BE49-F238E27FC236}">
                <a16:creationId xmlns:a16="http://schemas.microsoft.com/office/drawing/2014/main" id="{936171FE-CE46-25A5-6B13-3CE82D44F1C8}"/>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t="11118" b="13604"/>
          <a:stretch/>
        </p:blipFill>
        <p:spPr>
          <a:xfrm>
            <a:off x="3979079" y="2292823"/>
            <a:ext cx="6089464" cy="2703395"/>
          </a:xfrm>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31B8-281B-C944-D113-B9B97FEFEF7B}"/>
              </a:ext>
            </a:extLst>
          </p:cNvPr>
          <p:cNvSpPr>
            <a:spLocks noGrp="1"/>
          </p:cNvSpPr>
          <p:nvPr>
            <p:ph type="title"/>
          </p:nvPr>
        </p:nvSpPr>
        <p:spPr>
          <a:xfrm>
            <a:off x="2540000" y="365184"/>
            <a:ext cx="9144000" cy="1143000"/>
          </a:xfrm>
        </p:spPr>
        <p:txBody>
          <a:bodyPr/>
          <a:lstStyle/>
          <a:p>
            <a:r>
              <a:rPr lang="en-US" dirty="0">
                <a:latin typeface="Arial" panose="020B0604020202020204" pitchFamily="34" charset="0"/>
                <a:cs typeface="Arial" panose="020B0604020202020204" pitchFamily="34" charset="0"/>
              </a:rPr>
              <a:t>School Nutrition Program's Ramadan Waiver</a:t>
            </a:r>
          </a:p>
        </p:txBody>
      </p:sp>
      <p:sp>
        <p:nvSpPr>
          <p:cNvPr id="3" name="Content Placeholder 2">
            <a:extLst>
              <a:ext uri="{FF2B5EF4-FFF2-40B4-BE49-F238E27FC236}">
                <a16:creationId xmlns:a16="http://schemas.microsoft.com/office/drawing/2014/main" id="{D1116CE0-6687-378F-DFDC-CAFA9EE2D82D}"/>
              </a:ext>
            </a:extLst>
          </p:cNvPr>
          <p:cNvSpPr>
            <a:spLocks noGrp="1"/>
          </p:cNvSpPr>
          <p:nvPr>
            <p:ph idx="1"/>
          </p:nvPr>
        </p:nvSpPr>
        <p:spPr>
          <a:xfrm>
            <a:off x="2439359" y="1708030"/>
            <a:ext cx="9345283" cy="4114800"/>
          </a:xfrm>
        </p:spPr>
        <p:txBody>
          <a:bodyPr/>
          <a:lstStyle/>
          <a:p>
            <a:pPr>
              <a:spcBef>
                <a:spcPts val="1200"/>
              </a:spcBef>
              <a:spcAft>
                <a:spcPts val="1200"/>
              </a:spcAft>
            </a:pPr>
            <a:r>
              <a:rPr lang="en-US" sz="2400" dirty="0">
                <a:latin typeface="Arial" panose="020B0604020202020204" pitchFamily="34" charset="0"/>
                <a:cs typeface="Arial" panose="020B0604020202020204" pitchFamily="34" charset="0"/>
              </a:rPr>
              <a:t>CDE has authority to approve meal service flexibilities for students fasting during Ramadan. </a:t>
            </a:r>
            <a:endParaRPr lang="en-US" dirty="0">
              <a:latin typeface="Arial" panose="020B0604020202020204" pitchFamily="34" charset="0"/>
              <a:cs typeface="Arial" panose="020B0604020202020204" pitchFamily="34" charset="0"/>
            </a:endParaRPr>
          </a:p>
          <a:p>
            <a:pPr>
              <a:spcBef>
                <a:spcPts val="1200"/>
              </a:spcBef>
              <a:spcAft>
                <a:spcPts val="1200"/>
              </a:spcAft>
            </a:pPr>
            <a:r>
              <a:rPr lang="en-US" sz="2400" dirty="0">
                <a:latin typeface="Arial" panose="020B0604020202020204" pitchFamily="34" charset="0"/>
                <a:cs typeface="Arial" panose="020B0604020202020204" pitchFamily="34" charset="0"/>
              </a:rPr>
              <a:t>SFAs must request pre-approval through online survey: </a:t>
            </a:r>
            <a:r>
              <a:rPr lang="en-US" sz="2400" dirty="0">
                <a:latin typeface="Arial" panose="020B0604020202020204" pitchFamily="34" charset="0"/>
                <a:ea typeface="Calibri"/>
                <a:cs typeface="Arial" panose="020B0604020202020204" pitchFamily="34" charset="0"/>
              </a:rPr>
              <a:t>Waiver for Non-congregate Meals During Ramadan Opt-in Survey at </a:t>
            </a:r>
            <a:r>
              <a:rPr lang="en-US" sz="2400" u="sng" strike="sngStrike" dirty="0">
                <a:latin typeface="Arial" panose="020B0604020202020204" pitchFamily="34" charset="0"/>
                <a:cs typeface="Arial" panose="020B0604020202020204" pitchFamily="34" charset="0"/>
              </a:rPr>
              <a:t>https://surveys3.cde.ca.gov/go/w-nm-ramadan.asp</a:t>
            </a:r>
            <a:r>
              <a:rPr lang="en-US" sz="2400" dirty="0">
                <a:latin typeface="Arial" panose="020B0604020202020204" pitchFamily="34" charset="0"/>
                <a:ea typeface="+mn-lt"/>
                <a:cs typeface="Arial" panose="020B0604020202020204" pitchFamily="34" charset="0"/>
              </a:rPr>
              <a:t>. [Please note: the Opt-in is no longer open]</a:t>
            </a:r>
            <a:endParaRPr lang="en-US" sz="2400" dirty="0">
              <a:latin typeface="Arial" panose="020B0604020202020204" pitchFamily="34" charset="0"/>
              <a:ea typeface="Calibri"/>
              <a:cs typeface="Arial" panose="020B0604020202020204" pitchFamily="34" charset="0"/>
            </a:endParaRPr>
          </a:p>
          <a:p>
            <a:pPr>
              <a:spcBef>
                <a:spcPts val="1200"/>
              </a:spcBef>
              <a:spcAft>
                <a:spcPts val="1200"/>
              </a:spcAft>
            </a:pPr>
            <a:r>
              <a:rPr lang="en-US" sz="2400" dirty="0">
                <a:latin typeface="Arial" panose="020B0604020202020204" pitchFamily="34" charset="0"/>
                <a:ea typeface="Calibri"/>
                <a:cs typeface="Arial" panose="020B0604020202020204" pitchFamily="34" charset="0"/>
              </a:rPr>
              <a:t>Flexibilities can only be used during Ramadan (tentatively starting February 28, 2025).</a:t>
            </a:r>
          </a:p>
          <a:p>
            <a:pPr>
              <a:spcBef>
                <a:spcPts val="1200"/>
              </a:spcBef>
              <a:spcAft>
                <a:spcPts val="1200"/>
              </a:spcAft>
            </a:pPr>
            <a:r>
              <a:rPr lang="en-US" sz="2400" dirty="0">
                <a:latin typeface="Arial" panose="020B0604020202020204" pitchFamily="34" charset="0"/>
                <a:ea typeface="Calibri"/>
                <a:cs typeface="Arial" panose="020B0604020202020204" pitchFamily="34" charset="0"/>
              </a:rPr>
              <a:t>Flexibilities include non-congregate meal service, meal service time flexibilities, and waives offer versus serve.</a:t>
            </a:r>
          </a:p>
          <a:p>
            <a:endParaRPr lang="en-US" sz="1200" dirty="0">
              <a:latin typeface="Calibri"/>
              <a:ea typeface="Calibri"/>
              <a:cs typeface="Calibri"/>
            </a:endParaRPr>
          </a:p>
          <a:p>
            <a:endParaRPr lang="en-US" dirty="0">
              <a:cs typeface="Arial"/>
            </a:endParaRPr>
          </a:p>
        </p:txBody>
      </p:sp>
    </p:spTree>
    <p:extLst>
      <p:ext uri="{BB962C8B-B14F-4D97-AF65-F5344CB8AC3E}">
        <p14:creationId xmlns:p14="http://schemas.microsoft.com/office/powerpoint/2010/main" val="1937272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5B2E-FCF5-E56A-DF08-DC0D4F3D22E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Public Comment Request for Information</a:t>
            </a:r>
            <a:br>
              <a:rPr lang="en-US" dirty="0"/>
            </a:br>
            <a:r>
              <a:rPr lang="en-US" dirty="0"/>
              <a:t> </a:t>
            </a:r>
          </a:p>
        </p:txBody>
      </p:sp>
      <p:sp>
        <p:nvSpPr>
          <p:cNvPr id="3" name="Content Placeholder 2">
            <a:extLst>
              <a:ext uri="{FF2B5EF4-FFF2-40B4-BE49-F238E27FC236}">
                <a16:creationId xmlns:a16="http://schemas.microsoft.com/office/drawing/2014/main" id="{F25CF127-FB61-F703-98BF-E4E146D03275}"/>
              </a:ext>
            </a:extLst>
          </p:cNvPr>
          <p:cNvSpPr>
            <a:spLocks noGrp="1"/>
          </p:cNvSpPr>
          <p:nvPr>
            <p:ph idx="1"/>
          </p:nvPr>
        </p:nvSpPr>
        <p:spPr>
          <a:xfrm>
            <a:off x="2539999" y="1981200"/>
            <a:ext cx="9278961" cy="4446896"/>
          </a:xfrm>
        </p:spPr>
        <p:txBody>
          <a:bodyPr/>
          <a:lstStyle/>
          <a:p>
            <a:pPr>
              <a:spcBef>
                <a:spcPts val="800"/>
              </a:spcBef>
              <a:spcAft>
                <a:spcPts val="800"/>
              </a:spcAft>
            </a:pPr>
            <a:r>
              <a:rPr lang="en-US" sz="2800" dirty="0">
                <a:latin typeface="Arial" panose="020B0604020202020204" pitchFamily="34" charset="0"/>
                <a:cs typeface="Arial" panose="020B0604020202020204" pitchFamily="34" charset="0"/>
              </a:rPr>
              <a:t>Topic: </a:t>
            </a:r>
            <a:r>
              <a:rPr lang="en-US" sz="2800" i="0" dirty="0">
                <a:solidFill>
                  <a:srgbClr val="333333"/>
                </a:solidFill>
                <a:effectLst/>
                <a:latin typeface="Arial" panose="020B0604020202020204" pitchFamily="34" charset="0"/>
                <a:cs typeface="Arial" panose="020B0604020202020204" pitchFamily="34" charset="0"/>
              </a:rPr>
              <a:t>Grain-Based Desserts and High-Protein Yogurt Crediting in Child Nutrition Programs</a:t>
            </a:r>
          </a:p>
          <a:p>
            <a:pPr>
              <a:spcBef>
                <a:spcPts val="800"/>
              </a:spcBef>
              <a:spcAft>
                <a:spcPts val="800"/>
              </a:spcAft>
            </a:pPr>
            <a:r>
              <a:rPr lang="en-US" sz="2800" dirty="0">
                <a:solidFill>
                  <a:srgbClr val="333333"/>
                </a:solidFill>
                <a:latin typeface="Arial" panose="020B0604020202020204" pitchFamily="34" charset="0"/>
                <a:cs typeface="Arial" panose="020B0604020202020204" pitchFamily="34" charset="0"/>
              </a:rPr>
              <a:t>Why: Public comments help inform future </a:t>
            </a:r>
            <a:r>
              <a:rPr lang="en-US" sz="2800" dirty="0">
                <a:latin typeface="Arial" panose="020B0604020202020204" pitchFamily="34" charset="0"/>
                <a:cs typeface="Arial" panose="020B0604020202020204" pitchFamily="34" charset="0"/>
              </a:rPr>
              <a:t>policymaking, guidance, and technical assistance related to grain-based desserts and high-protein yogurt</a:t>
            </a:r>
          </a:p>
          <a:p>
            <a:pPr>
              <a:spcBef>
                <a:spcPts val="800"/>
              </a:spcBef>
              <a:spcAft>
                <a:spcPts val="800"/>
              </a:spcAft>
            </a:pPr>
            <a:r>
              <a:rPr lang="en-US" sz="2800" i="0" dirty="0">
                <a:solidFill>
                  <a:srgbClr val="333333"/>
                </a:solidFill>
                <a:effectLst/>
                <a:latin typeface="Arial" panose="020B0604020202020204" pitchFamily="34" charset="0"/>
                <a:cs typeface="Arial" panose="020B0604020202020204" pitchFamily="34" charset="0"/>
              </a:rPr>
              <a:t>Due date: </a:t>
            </a:r>
            <a:r>
              <a:rPr lang="en-US" sz="2800" dirty="0">
                <a:latin typeface="Arial" panose="020B0604020202020204" pitchFamily="34" charset="0"/>
                <a:cs typeface="Arial" panose="020B0604020202020204" pitchFamily="34" charset="0"/>
              </a:rPr>
              <a:t>March 26, 2025</a:t>
            </a:r>
          </a:p>
          <a:p>
            <a:pPr>
              <a:spcBef>
                <a:spcPts val="800"/>
              </a:spcBef>
              <a:spcAft>
                <a:spcPts val="800"/>
              </a:spcAft>
            </a:pPr>
            <a:r>
              <a:rPr lang="en-US" sz="2800" i="0" dirty="0">
                <a:solidFill>
                  <a:srgbClr val="333333"/>
                </a:solidFill>
                <a:effectLst/>
                <a:latin typeface="Arial" panose="020B0604020202020204" pitchFamily="34" charset="0"/>
                <a:cs typeface="Arial" panose="020B0604020202020204" pitchFamily="34" charset="0"/>
              </a:rPr>
              <a:t>Submit public comment on the Federal Register website</a:t>
            </a:r>
          </a:p>
          <a:p>
            <a:endParaRPr lang="en-US" dirty="0"/>
          </a:p>
        </p:txBody>
      </p:sp>
    </p:spTree>
    <p:extLst>
      <p:ext uri="{BB962C8B-B14F-4D97-AF65-F5344CB8AC3E}">
        <p14:creationId xmlns:p14="http://schemas.microsoft.com/office/powerpoint/2010/main" val="19117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9608-CF63-C219-1754-E0E16672703D}"/>
              </a:ext>
            </a:extLst>
          </p:cNvPr>
          <p:cNvSpPr>
            <a:spLocks noGrp="1"/>
          </p:cNvSpPr>
          <p:nvPr>
            <p:ph type="title"/>
          </p:nvPr>
        </p:nvSpPr>
        <p:spPr/>
        <p:txBody>
          <a:bodyPr/>
          <a:lstStyle/>
          <a:p>
            <a:r>
              <a:rPr lang="en-US" sz="3800" dirty="0">
                <a:latin typeface="Arial" panose="020B0604020202020204" pitchFamily="34" charset="0"/>
                <a:cs typeface="Arial" panose="020B0604020202020204" pitchFamily="34" charset="0"/>
              </a:rPr>
              <a:t>Final Rule: Food Labeling: Nutrient </a:t>
            </a: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Content Claims; Definition of Term "Healthy"</a:t>
            </a:r>
          </a:p>
        </p:txBody>
      </p:sp>
      <p:sp>
        <p:nvSpPr>
          <p:cNvPr id="3" name="Content Placeholder 2">
            <a:extLst>
              <a:ext uri="{FF2B5EF4-FFF2-40B4-BE49-F238E27FC236}">
                <a16:creationId xmlns:a16="http://schemas.microsoft.com/office/drawing/2014/main" id="{937F071A-8610-E16A-1581-31844413B140}"/>
              </a:ext>
            </a:extLst>
          </p:cNvPr>
          <p:cNvSpPr>
            <a:spLocks noGrp="1"/>
          </p:cNvSpPr>
          <p:nvPr>
            <p:ph idx="1"/>
          </p:nvPr>
        </p:nvSpPr>
        <p:spPr/>
        <p:txBody>
          <a:bodyPr/>
          <a:lstStyle/>
          <a:p>
            <a:pPr marL="0" indent="0">
              <a:spcBef>
                <a:spcPts val="800"/>
              </a:spcBef>
              <a:spcAft>
                <a:spcPts val="800"/>
              </a:spcAft>
              <a:buNone/>
            </a:pPr>
            <a:r>
              <a:rPr lang="en-US" sz="2400" dirty="0">
                <a:latin typeface="Arial" panose="020B0604020202020204" pitchFamily="34" charset="0"/>
                <a:ea typeface="Calibri"/>
                <a:cs typeface="Arial" panose="020B0604020202020204" pitchFamily="34" charset="0"/>
              </a:rPr>
              <a:t>On December 19, 2024, the Food and </a:t>
            </a:r>
            <a:r>
              <a:rPr lang="en-US" sz="2400" dirty="0">
                <a:solidFill>
                  <a:srgbClr val="000000"/>
                </a:solidFill>
                <a:latin typeface="Arial" panose="020B0604020202020204" pitchFamily="34" charset="0"/>
                <a:ea typeface="Calibri"/>
                <a:cs typeface="Arial" panose="020B0604020202020204" pitchFamily="34" charset="0"/>
              </a:rPr>
              <a:t>Drug Administration (FDA) announced the release of a new final rule updating the "healthy" claim manufacturers may voluntarily use on packages. To meet the criteria a food product must:</a:t>
            </a:r>
            <a:r>
              <a:rPr lang="en-US" sz="2400"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ea typeface="Calibri"/>
              <a:cs typeface="Arial" panose="020B0604020202020204" pitchFamily="34" charset="0"/>
            </a:endParaRPr>
          </a:p>
          <a:p>
            <a:pPr marL="685800">
              <a:spcBef>
                <a:spcPts val="800"/>
              </a:spcBef>
              <a:spcAft>
                <a:spcPts val="800"/>
              </a:spcAft>
              <a:buFont typeface="Arial"/>
              <a:buChar char="•"/>
            </a:pPr>
            <a:r>
              <a:rPr lang="en-US" sz="2400" dirty="0">
                <a:latin typeface="Arial" panose="020B0604020202020204" pitchFamily="34" charset="0"/>
                <a:cs typeface="Arial" panose="020B0604020202020204" pitchFamily="34" charset="0"/>
              </a:rPr>
              <a:t>contain a certain amount of food from at least one of the food groups or subgroups, such as  fruits, vegetables, grains, fat-free and low-fat dairy and protein foods, recommended by the Dietary Guidelines for Americans, and </a:t>
            </a:r>
          </a:p>
          <a:p>
            <a:pPr marL="685800">
              <a:spcBef>
                <a:spcPts val="800"/>
              </a:spcBef>
              <a:spcAft>
                <a:spcPts val="800"/>
              </a:spcAft>
              <a:buFont typeface="Arial"/>
              <a:buChar char="•"/>
            </a:pPr>
            <a:r>
              <a:rPr lang="en-US" sz="2400" dirty="0">
                <a:latin typeface="Arial" panose="020B0604020202020204" pitchFamily="34" charset="0"/>
                <a:cs typeface="Arial" panose="020B0604020202020204" pitchFamily="34" charset="0"/>
              </a:rPr>
              <a:t>meet specific limits for added sugars, saturated fat, and sodium.</a:t>
            </a:r>
            <a:r>
              <a:rPr lang="en-US" sz="2400" dirty="0">
                <a:solidFill>
                  <a:srgbClr val="FF0000"/>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3434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40C24-C50B-6522-9CC7-09FD00C51238}"/>
              </a:ext>
            </a:extLst>
          </p:cNvPr>
          <p:cNvSpPr>
            <a:spLocks noGrp="1"/>
          </p:cNvSpPr>
          <p:nvPr>
            <p:ph type="title"/>
          </p:nvPr>
        </p:nvSpPr>
        <p:spPr>
          <a:xfrm>
            <a:off x="2540000" y="292100"/>
            <a:ext cx="9144000" cy="1143000"/>
          </a:xfrm>
        </p:spPr>
        <p:txBody>
          <a:bodyPr/>
          <a:lstStyle/>
          <a:p>
            <a:r>
              <a:rPr lang="en-US" dirty="0">
                <a:latin typeface="Arial" panose="020B0604020202020204" pitchFamily="34" charset="0"/>
                <a:cs typeface="Arial" panose="020B0604020202020204" pitchFamily="34" charset="0"/>
              </a:rPr>
              <a:t>FDA Bans Food, Drug &amp; Cosmetic (FD&amp;C) Red Number 3</a:t>
            </a:r>
          </a:p>
        </p:txBody>
      </p:sp>
      <p:sp>
        <p:nvSpPr>
          <p:cNvPr id="3" name="Content Placeholder 2">
            <a:extLst>
              <a:ext uri="{FF2B5EF4-FFF2-40B4-BE49-F238E27FC236}">
                <a16:creationId xmlns:a16="http://schemas.microsoft.com/office/drawing/2014/main" id="{067B1A56-D68B-A113-8A38-DEC1505C40DB}"/>
              </a:ext>
            </a:extLst>
          </p:cNvPr>
          <p:cNvSpPr>
            <a:spLocks noGrp="1"/>
          </p:cNvSpPr>
          <p:nvPr>
            <p:ph idx="1"/>
          </p:nvPr>
        </p:nvSpPr>
        <p:spPr>
          <a:xfrm>
            <a:off x="1880316" y="1689100"/>
            <a:ext cx="10174310" cy="4876800"/>
          </a:xfrm>
        </p:spPr>
        <p:txBody>
          <a:bodyPr/>
          <a:lstStyle/>
          <a:p>
            <a:pPr marL="800100">
              <a:spcBef>
                <a:spcPts val="800"/>
              </a:spcBef>
              <a:spcAft>
                <a:spcPts val="800"/>
              </a:spcAft>
              <a:buFont typeface="Arial"/>
              <a:buChar char="•"/>
            </a:pPr>
            <a:r>
              <a:rPr lang="en-US" sz="2400" dirty="0">
                <a:latin typeface="Arial" panose="020B0604020202020204" pitchFamily="34" charset="0"/>
                <a:cs typeface="Arial" panose="020B0604020202020204" pitchFamily="34" charset="0"/>
              </a:rPr>
              <a:t>Manufacturers have until January 15, 2027, to reformulate food products to eliminate Red Dye Number 3. </a:t>
            </a:r>
          </a:p>
          <a:p>
            <a:pPr marL="0" indent="0" algn="r">
              <a:spcBef>
                <a:spcPts val="800"/>
              </a:spcBef>
              <a:spcAft>
                <a:spcPts val="800"/>
              </a:spcAft>
              <a:buNone/>
            </a:pPr>
            <a:r>
              <a:rPr lang="en-US" sz="2400" b="1" dirty="0">
                <a:latin typeface="Arial" panose="020B0604020202020204" pitchFamily="34" charset="0"/>
                <a:cs typeface="Arial" panose="020B0604020202020204" pitchFamily="34" charset="0"/>
              </a:rPr>
              <a:t>21 </a:t>
            </a:r>
            <a:r>
              <a:rPr lang="en-US" sz="2400" b="1" i="1" dirty="0">
                <a:latin typeface="Arial" panose="020B0604020202020204" pitchFamily="34" charset="0"/>
                <a:cs typeface="Arial" panose="020B0604020202020204" pitchFamily="34" charset="0"/>
              </a:rPr>
              <a:t>Code of Federal Regulations </a:t>
            </a:r>
            <a:r>
              <a:rPr lang="en-US" sz="2400" b="1" dirty="0">
                <a:latin typeface="Arial" panose="020B0604020202020204" pitchFamily="34" charset="0"/>
                <a:cs typeface="Arial" panose="020B0604020202020204" pitchFamily="34" charset="0"/>
              </a:rPr>
              <a:t>Part 71</a:t>
            </a:r>
          </a:p>
          <a:p>
            <a:pPr marL="800100">
              <a:spcBef>
                <a:spcPts val="800"/>
              </a:spcBef>
              <a:spcAft>
                <a:spcPts val="800"/>
              </a:spcAft>
              <a:buFont typeface="Arial"/>
              <a:buChar char="•"/>
            </a:pPr>
            <a:r>
              <a:rPr lang="en-US" sz="2400" dirty="0">
                <a:latin typeface="Arial" panose="020B0604020202020204" pitchFamily="34" charset="0"/>
                <a:cs typeface="Arial" panose="020B0604020202020204" pitchFamily="34" charset="0"/>
              </a:rPr>
              <a:t>CA requirements: As of </a:t>
            </a:r>
            <a:r>
              <a:rPr lang="en-US" sz="2400" b="1" dirty="0">
                <a:latin typeface="Arial" panose="020B0604020202020204" pitchFamily="34" charset="0"/>
                <a:cs typeface="Arial" panose="020B0604020202020204" pitchFamily="34" charset="0"/>
              </a:rPr>
              <a:t>January 1, 2027</a:t>
            </a:r>
            <a:r>
              <a:rPr lang="en-US" sz="2400" dirty="0">
                <a:latin typeface="Arial" panose="020B0604020202020204" pitchFamily="34" charset="0"/>
                <a:cs typeface="Arial" panose="020B0604020202020204" pitchFamily="34" charset="0"/>
              </a:rPr>
              <a:t>, the California Food Safety Act, will prohibit the manufacture, sale or provision (delivering, distribution, holding and offering) of food products that contain brominated vegetable oil, potassium bromate, propylparaben, and  Red Dye Number 3.</a:t>
            </a:r>
          </a:p>
          <a:p>
            <a:pPr marL="0" indent="0" algn="r">
              <a:spcBef>
                <a:spcPts val="800"/>
              </a:spcBef>
              <a:spcAft>
                <a:spcPts val="800"/>
              </a:spcAft>
              <a:buNone/>
            </a:pPr>
            <a:r>
              <a:rPr lang="en-US" sz="2400" b="1" i="1" dirty="0">
                <a:latin typeface="Arial" panose="020B0604020202020204" pitchFamily="34" charset="0"/>
                <a:cs typeface="Arial" panose="020B0604020202020204" pitchFamily="34" charset="0"/>
              </a:rPr>
              <a:t>Health and Safety Code </a:t>
            </a:r>
            <a:r>
              <a:rPr lang="en-US" sz="2400" b="1" dirty="0">
                <a:latin typeface="Arial" panose="020B0604020202020204" pitchFamily="34" charset="0"/>
                <a:cs typeface="Arial" panose="020B0604020202020204" pitchFamily="34" charset="0"/>
              </a:rPr>
              <a:t>Section 109025</a:t>
            </a:r>
            <a:endParaRPr lang="en-US" sz="2400" dirty="0">
              <a:latin typeface="Arial" panose="020B0604020202020204" pitchFamily="34" charset="0"/>
              <a:cs typeface="Arial" panose="020B0604020202020204" pitchFamily="34" charset="0"/>
            </a:endParaRPr>
          </a:p>
          <a:p>
            <a:pPr marL="158115" indent="0">
              <a:spcBef>
                <a:spcPts val="800"/>
              </a:spcBef>
              <a:spcAft>
                <a:spcPts val="800"/>
              </a:spcAft>
              <a:buFont typeface="Arial,Sans-Serif"/>
              <a:buNone/>
            </a:pPr>
            <a:endParaRPr lang="en-US" sz="2400" b="1" dirty="0">
              <a:cs typeface="Arial"/>
            </a:endParaRPr>
          </a:p>
        </p:txBody>
      </p:sp>
    </p:spTree>
    <p:extLst>
      <p:ext uri="{BB962C8B-B14F-4D97-AF65-F5344CB8AC3E}">
        <p14:creationId xmlns:p14="http://schemas.microsoft.com/office/powerpoint/2010/main" val="2669274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6AEA-FF49-78DB-0913-872CF8B2EFF3}"/>
              </a:ext>
            </a:extLst>
          </p:cNvPr>
          <p:cNvSpPr>
            <a:spLocks noGrp="1"/>
          </p:cNvSpPr>
          <p:nvPr>
            <p:ph type="title"/>
          </p:nvPr>
        </p:nvSpPr>
        <p:spPr>
          <a:xfrm>
            <a:off x="2104572" y="301172"/>
            <a:ext cx="10087427" cy="1124858"/>
          </a:xfrm>
        </p:spPr>
        <p:txBody>
          <a:bodyPr/>
          <a:lstStyle/>
          <a:p>
            <a:r>
              <a:rPr lang="en-US" dirty="0">
                <a:latin typeface="Arial" panose="020B0604020202020204" pitchFamily="34" charset="0"/>
                <a:cs typeface="Arial" panose="020B0604020202020204" pitchFamily="34" charset="0"/>
              </a:rPr>
              <a:t>Update: Restriction of Certain Food Dyes and Ingredients in School Meals</a:t>
            </a:r>
          </a:p>
        </p:txBody>
      </p:sp>
      <p:sp>
        <p:nvSpPr>
          <p:cNvPr id="3" name="Content Placeholder 2">
            <a:extLst>
              <a:ext uri="{FF2B5EF4-FFF2-40B4-BE49-F238E27FC236}">
                <a16:creationId xmlns:a16="http://schemas.microsoft.com/office/drawing/2014/main" id="{914A1B64-E6EF-BD08-B011-E5CF8852C540}"/>
              </a:ext>
            </a:extLst>
          </p:cNvPr>
          <p:cNvSpPr>
            <a:spLocks noGrp="1"/>
          </p:cNvSpPr>
          <p:nvPr>
            <p:ph idx="1"/>
          </p:nvPr>
        </p:nvSpPr>
        <p:spPr>
          <a:xfrm>
            <a:off x="2576286" y="1582057"/>
            <a:ext cx="9144000" cy="4114800"/>
          </a:xfrm>
        </p:spPr>
        <p:txBody>
          <a:bodyPr/>
          <a:lstStyle/>
          <a:p>
            <a:pPr>
              <a:spcBef>
                <a:spcPts val="1200"/>
              </a:spcBef>
              <a:spcAft>
                <a:spcPts val="200"/>
              </a:spcAft>
            </a:pPr>
            <a:r>
              <a:rPr lang="en-US" sz="2400" b="1" dirty="0">
                <a:latin typeface="Arial" panose="020B0604020202020204" pitchFamily="34" charset="0"/>
                <a:cs typeface="Arial" panose="020B0604020202020204" pitchFamily="34" charset="0"/>
              </a:rPr>
              <a:t>California School Food Safety Act (amends </a:t>
            </a:r>
            <a:r>
              <a:rPr lang="en-US" sz="2400" b="1" i="1" dirty="0">
                <a:latin typeface="Arial" panose="020B0604020202020204" pitchFamily="34" charset="0"/>
                <a:cs typeface="Arial" panose="020B0604020202020204" pitchFamily="34" charset="0"/>
              </a:rPr>
              <a:t>California Education Code </a:t>
            </a:r>
            <a:r>
              <a:rPr lang="en-US" sz="2400" b="1" dirty="0">
                <a:latin typeface="Arial" panose="020B0604020202020204" pitchFamily="34" charset="0"/>
                <a:cs typeface="Arial" panose="020B0604020202020204" pitchFamily="34" charset="0"/>
              </a:rPr>
              <a:t>sections 49431, 49431.2, 49431.5, 49501.5, and 49531)</a:t>
            </a:r>
            <a:endParaRPr lang="en-US" sz="2400" dirty="0">
              <a:latin typeface="Arial" panose="020B0604020202020204" pitchFamily="34" charset="0"/>
              <a:cs typeface="Arial" panose="020B0604020202020204" pitchFamily="34" charset="0"/>
            </a:endParaRPr>
          </a:p>
          <a:p>
            <a:pPr>
              <a:spcBef>
                <a:spcPts val="1200"/>
              </a:spcBef>
              <a:spcAft>
                <a:spcPts val="200"/>
              </a:spcAft>
            </a:pPr>
            <a:r>
              <a:rPr lang="en-US" sz="2400" dirty="0">
                <a:latin typeface="Arial" panose="020B0604020202020204" pitchFamily="34" charset="0"/>
                <a:cs typeface="Arial" panose="020B0604020202020204" pitchFamily="34" charset="0"/>
              </a:rPr>
              <a:t>Effective </a:t>
            </a:r>
            <a:r>
              <a:rPr lang="en-US" sz="2400" b="1" dirty="0">
                <a:latin typeface="Arial" panose="020B0604020202020204" pitchFamily="34" charset="0"/>
                <a:cs typeface="Arial" panose="020B0604020202020204" pitchFamily="34" charset="0"/>
              </a:rPr>
              <a:t>December 31, 2027</a:t>
            </a:r>
            <a:r>
              <a:rPr lang="en-US" sz="2400" dirty="0">
                <a:latin typeface="Arial" panose="020B0604020202020204" pitchFamily="34" charset="0"/>
                <a:cs typeface="Arial" panose="020B0604020202020204" pitchFamily="34" charset="0"/>
              </a:rPr>
              <a:t>:</a:t>
            </a:r>
          </a:p>
          <a:p>
            <a:pPr marL="855345" lvl="1" indent="-339725">
              <a:spcBef>
                <a:spcPts val="1200"/>
              </a:spcBef>
              <a:spcAft>
                <a:spcPts val="200"/>
              </a:spcAft>
              <a:buFont typeface="Arial,Sans-Serif"/>
            </a:pPr>
            <a:r>
              <a:rPr lang="en-US" sz="2400" dirty="0">
                <a:latin typeface="Arial" panose="020B0604020202020204" pitchFamily="34" charset="0"/>
                <a:cs typeface="Arial" panose="020B0604020202020204" pitchFamily="34" charset="0"/>
              </a:rPr>
              <a:t>Amends definition of nutritionally adequate breakfast and lunch, to meals that do not contain any of the following substances: Blue 1 (CAS3844-45-9), Blue 2 (CAS 860-22-0), Green 3 (CAS 2353-45-9), Red 40 (CAS 25956-17-6), Yellow 5 (CAS 1934-21-0), Yellow 6 (CAS 2783-94-0) and</a:t>
            </a:r>
          </a:p>
          <a:p>
            <a:pPr marL="855345" lvl="1" indent="-339725">
              <a:spcBef>
                <a:spcPts val="1200"/>
              </a:spcBef>
              <a:spcAft>
                <a:spcPts val="200"/>
              </a:spcAft>
              <a:buFont typeface="Arial,Sans-Serif"/>
            </a:pPr>
            <a:r>
              <a:rPr lang="en-US" sz="2400" dirty="0">
                <a:latin typeface="Arial" panose="020B0604020202020204" pitchFamily="34" charset="0"/>
                <a:cs typeface="Arial" panose="020B0604020202020204" pitchFamily="34" charset="0"/>
              </a:rPr>
              <a:t>Prohibits the same additives in competitive foods sold in elementary, middle, and high schools. </a:t>
            </a:r>
          </a:p>
          <a:p>
            <a:endParaRPr lang="en-US" dirty="0">
              <a:cs typeface="Arial"/>
            </a:endParaRPr>
          </a:p>
        </p:txBody>
      </p:sp>
    </p:spTree>
    <p:extLst>
      <p:ext uri="{BB962C8B-B14F-4D97-AF65-F5344CB8AC3E}">
        <p14:creationId xmlns:p14="http://schemas.microsoft.com/office/powerpoint/2010/main" val="4084953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97BF64-0D28-B902-2099-4DAB16FF4EEC}"/>
              </a:ext>
            </a:extLst>
          </p:cNvPr>
          <p:cNvSpPr>
            <a:spLocks noGrp="1"/>
          </p:cNvSpPr>
          <p:nvPr>
            <p:ph type="ctrTitle"/>
          </p:nvPr>
        </p:nvSpPr>
        <p:spPr/>
        <p:txBody>
          <a:bodyPr/>
          <a:lstStyle/>
          <a:p>
            <a:r>
              <a:rPr lang="en-US" sz="4400" dirty="0">
                <a:latin typeface="Arial"/>
                <a:cs typeface="Arial"/>
              </a:rPr>
              <a:t>Final Rule - Child Nutrition Programs:</a:t>
            </a:r>
            <a:endParaRPr lang="en-US" sz="4400" dirty="0"/>
          </a:p>
        </p:txBody>
      </p:sp>
      <p:sp>
        <p:nvSpPr>
          <p:cNvPr id="6" name="Subtitle 5">
            <a:extLst>
              <a:ext uri="{FF2B5EF4-FFF2-40B4-BE49-F238E27FC236}">
                <a16:creationId xmlns:a16="http://schemas.microsoft.com/office/drawing/2014/main" id="{AC37FE50-18A5-34F1-A290-6102630C2271}"/>
              </a:ext>
            </a:extLst>
          </p:cNvPr>
          <p:cNvSpPr>
            <a:spLocks noGrp="1"/>
          </p:cNvSpPr>
          <p:nvPr>
            <p:ph type="subTitle" idx="1"/>
          </p:nvPr>
        </p:nvSpPr>
        <p:spPr/>
        <p:txBody>
          <a:bodyPr/>
          <a:lstStyle/>
          <a:p>
            <a:r>
              <a:rPr lang="en-US" sz="3200" dirty="0">
                <a:latin typeface="Arial"/>
                <a:cs typeface="Arial"/>
              </a:rPr>
              <a:t>Meal Patterns Consistent With the 2020-2025 Dietary Guidelines for Americans (DGAs) </a:t>
            </a:r>
            <a:endParaRPr lang="en-US" sz="3200" dirty="0"/>
          </a:p>
        </p:txBody>
      </p:sp>
    </p:spTree>
    <p:extLst>
      <p:ext uri="{BB962C8B-B14F-4D97-AF65-F5344CB8AC3E}">
        <p14:creationId xmlns:p14="http://schemas.microsoft.com/office/powerpoint/2010/main" val="183072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D729C5-BCFB-1C10-53C6-CB2DD138FFC2}"/>
              </a:ext>
            </a:extLst>
          </p:cNvPr>
          <p:cNvSpPr>
            <a:spLocks noGrp="1"/>
          </p:cNvSpPr>
          <p:nvPr>
            <p:ph type="title"/>
          </p:nvPr>
        </p:nvSpPr>
        <p:spPr/>
        <p:txBody>
          <a:bodyPr/>
          <a:lstStyle/>
          <a:p>
            <a:r>
              <a:rPr lang="en-US" dirty="0">
                <a:latin typeface="Arial"/>
                <a:cs typeface="Arial"/>
              </a:rPr>
              <a:t>Final Rule Overview</a:t>
            </a:r>
          </a:p>
        </p:txBody>
      </p:sp>
      <p:sp>
        <p:nvSpPr>
          <p:cNvPr id="5" name="Content Placeholder 4">
            <a:extLst>
              <a:ext uri="{FF2B5EF4-FFF2-40B4-BE49-F238E27FC236}">
                <a16:creationId xmlns:a16="http://schemas.microsoft.com/office/drawing/2014/main" id="{BDCA0042-6AAD-82AD-B9D2-070E0E87A47A}"/>
              </a:ext>
            </a:extLst>
          </p:cNvPr>
          <p:cNvSpPr>
            <a:spLocks noGrp="1"/>
          </p:cNvSpPr>
          <p:nvPr>
            <p:ph idx="1"/>
          </p:nvPr>
        </p:nvSpPr>
        <p:spPr/>
        <p:txBody>
          <a:bodyPr/>
          <a:lstStyle/>
          <a:p>
            <a:pPr marL="0" indent="0">
              <a:spcAft>
                <a:spcPts val="1200"/>
              </a:spcAft>
              <a:buNone/>
            </a:pPr>
            <a:r>
              <a:rPr lang="en-US" sz="2400" dirty="0">
                <a:latin typeface="Arial" panose="020B0604020202020204" pitchFamily="34" charset="0"/>
                <a:cs typeface="Arial" panose="020B0604020202020204" pitchFamily="34" charset="0"/>
              </a:rPr>
              <a:t>Final rule updates can be categorized in four main areas:</a:t>
            </a:r>
            <a:endParaRPr lang="en-US" sz="2400" dirty="0">
              <a:latin typeface="Arial" panose="020B0604020202020204" pitchFamily="34" charset="0"/>
              <a:ea typeface="Calibri" panose="020F0502020204030204"/>
              <a:cs typeface="Arial" panose="020B0604020202020204" pitchFamily="34" charset="0"/>
            </a:endParaRPr>
          </a:p>
          <a:p>
            <a:pPr marL="971550" indent="-457200">
              <a:spcAft>
                <a:spcPts val="1200"/>
              </a:spcAft>
              <a:buAutoNum type="arabicPeriod"/>
            </a:pPr>
            <a:r>
              <a:rPr lang="en-US" sz="2400" dirty="0">
                <a:latin typeface="Arial" panose="020B0604020202020204" pitchFamily="34" charset="0"/>
                <a:cs typeface="Arial" panose="020B0604020202020204" pitchFamily="34" charset="0"/>
              </a:rPr>
              <a:t>Nutrition standards (added sugars, including flavored milk and sodium)</a:t>
            </a:r>
            <a:endParaRPr lang="en-US" sz="2400" dirty="0">
              <a:latin typeface="Arial" panose="020B0604020202020204" pitchFamily="34" charset="0"/>
              <a:ea typeface="Calibri" panose="020F0502020204030204"/>
              <a:cs typeface="Arial" panose="020B0604020202020204" pitchFamily="34" charset="0"/>
            </a:endParaRPr>
          </a:p>
          <a:p>
            <a:pPr marL="971550" indent="-457200">
              <a:spcAft>
                <a:spcPts val="1200"/>
              </a:spcAft>
              <a:buAutoNum type="arabicPeriod"/>
            </a:pPr>
            <a:r>
              <a:rPr lang="en-US" sz="2400" dirty="0">
                <a:latin typeface="Arial" panose="020B0604020202020204" pitchFamily="34" charset="0"/>
                <a:cs typeface="Arial" panose="020B0604020202020204" pitchFamily="34" charset="0"/>
              </a:rPr>
              <a:t>Menu planning flexibilities that support vegetarian diets and other dietary preferences.</a:t>
            </a:r>
          </a:p>
          <a:p>
            <a:pPr marL="971550" indent="-457200">
              <a:spcAft>
                <a:spcPts val="1200"/>
              </a:spcAft>
              <a:buAutoNum type="arabicPeriod"/>
            </a:pPr>
            <a:r>
              <a:rPr lang="en-US" sz="2400" dirty="0">
                <a:latin typeface="Arial" panose="020B0604020202020204" pitchFamily="34" charset="0"/>
                <a:cs typeface="Arial" panose="020B0604020202020204" pitchFamily="34" charset="0"/>
              </a:rPr>
              <a:t>Local and domestic foods</a:t>
            </a:r>
          </a:p>
          <a:p>
            <a:pPr marL="971550" indent="-457200">
              <a:spcAft>
                <a:spcPts val="1200"/>
              </a:spcAft>
              <a:buAutoNum type="arabicPeriod"/>
            </a:pPr>
            <a:r>
              <a:rPr lang="en-US" sz="2400" dirty="0">
                <a:latin typeface="Arial" panose="020B0604020202020204" pitchFamily="34" charset="0"/>
                <a:cs typeface="Arial" panose="020B0604020202020204" pitchFamily="34" charset="0"/>
              </a:rPr>
              <a:t>Other operations</a:t>
            </a:r>
            <a:endParaRPr lang="en-US" sz="2400" dirty="0">
              <a:latin typeface="Arial" panose="020B0604020202020204" pitchFamily="34" charset="0"/>
              <a:ea typeface="Calibri" panose="020F0502020204030204"/>
              <a:cs typeface="Arial" panose="020B0604020202020204" pitchFamily="34" charset="0"/>
            </a:endParaRPr>
          </a:p>
          <a:p>
            <a:endParaRPr lang="en-US" dirty="0"/>
          </a:p>
        </p:txBody>
      </p:sp>
    </p:spTree>
    <p:extLst>
      <p:ext uri="{BB962C8B-B14F-4D97-AF65-F5344CB8AC3E}">
        <p14:creationId xmlns:p14="http://schemas.microsoft.com/office/powerpoint/2010/main" val="1695458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C84DA-E7C6-4CCB-F413-87F4321812C5}"/>
              </a:ext>
            </a:extLst>
          </p:cNvPr>
          <p:cNvSpPr>
            <a:spLocks noGrp="1"/>
          </p:cNvSpPr>
          <p:nvPr>
            <p:ph type="title"/>
          </p:nvPr>
        </p:nvSpPr>
        <p:spPr/>
        <p:txBody>
          <a:bodyPr/>
          <a:lstStyle/>
          <a:p>
            <a:r>
              <a:rPr lang="en-US" dirty="0">
                <a:cs typeface="Arial"/>
              </a:rPr>
              <a:t>Added Sugars: Two-phased Approach (1)</a:t>
            </a:r>
            <a:endParaRPr lang="en-US" dirty="0"/>
          </a:p>
        </p:txBody>
      </p:sp>
      <p:graphicFrame>
        <p:nvGraphicFramePr>
          <p:cNvPr id="7" name="Content Placeholder 6" descr="Table of the added sugar requirements by effective date and requirement: Beginning SY 25-26 includes product based limits for breakfast cereals, yogurt, and flavored milk. ">
            <a:extLst>
              <a:ext uri="{FF2B5EF4-FFF2-40B4-BE49-F238E27FC236}">
                <a16:creationId xmlns:a16="http://schemas.microsoft.com/office/drawing/2014/main" id="{0CA6A10F-9941-6932-BF8F-DC70E3DFE591}"/>
              </a:ext>
            </a:extLst>
          </p:cNvPr>
          <p:cNvGraphicFramePr>
            <a:graphicFrameLocks noGrp="1"/>
          </p:cNvGraphicFramePr>
          <p:nvPr>
            <p:ph idx="1"/>
            <p:extLst>
              <p:ext uri="{D42A27DB-BD31-4B8C-83A1-F6EECF244321}">
                <p14:modId xmlns:p14="http://schemas.microsoft.com/office/powerpoint/2010/main" val="3973247608"/>
              </p:ext>
            </p:extLst>
          </p:nvPr>
        </p:nvGraphicFramePr>
        <p:xfrm>
          <a:off x="2540000" y="1981200"/>
          <a:ext cx="9144000" cy="3840480"/>
        </p:xfrm>
        <a:graphic>
          <a:graphicData uri="http://schemas.openxmlformats.org/drawingml/2006/table">
            <a:tbl>
              <a:tblPr firstRow="1" bandRow="1">
                <a:tableStyleId>{5C22544A-7EE6-4342-B048-85BDC9FD1C3A}</a:tableStyleId>
              </a:tblPr>
              <a:tblGrid>
                <a:gridCol w="1713023">
                  <a:extLst>
                    <a:ext uri="{9D8B030D-6E8A-4147-A177-3AD203B41FA5}">
                      <a16:colId xmlns:a16="http://schemas.microsoft.com/office/drawing/2014/main" val="2302618986"/>
                    </a:ext>
                  </a:extLst>
                </a:gridCol>
                <a:gridCol w="7430977">
                  <a:extLst>
                    <a:ext uri="{9D8B030D-6E8A-4147-A177-3AD203B41FA5}">
                      <a16:colId xmlns:a16="http://schemas.microsoft.com/office/drawing/2014/main" val="52069591"/>
                    </a:ext>
                  </a:extLst>
                </a:gridCol>
              </a:tblGrid>
              <a:tr h="370840">
                <a:tc>
                  <a:txBody>
                    <a:bodyPr/>
                    <a:lstStyle/>
                    <a:p>
                      <a:r>
                        <a:rPr lang="en-US" sz="2400" dirty="0">
                          <a:latin typeface="Arial" panose="020B0604020202020204" pitchFamily="34" charset="0"/>
                          <a:cs typeface="Arial" panose="020B0604020202020204" pitchFamily="34" charset="0"/>
                        </a:rPr>
                        <a:t>Effective Date</a:t>
                      </a:r>
                    </a:p>
                  </a:txBody>
                  <a:tcPr/>
                </a:tc>
                <a:tc>
                  <a:txBody>
                    <a:bodyPr/>
                    <a:lstStyle/>
                    <a:p>
                      <a:r>
                        <a:rPr lang="en-US" sz="2400" dirty="0">
                          <a:latin typeface="Arial" panose="020B0604020202020204" pitchFamily="34" charset="0"/>
                          <a:cs typeface="Arial" panose="020B0604020202020204" pitchFamily="34" charset="0"/>
                        </a:rPr>
                        <a:t>New Added Sugar Requirement </a:t>
                      </a:r>
                    </a:p>
                  </a:txBody>
                  <a:tcPr/>
                </a:tc>
                <a:extLst>
                  <a:ext uri="{0D108BD9-81ED-4DB2-BD59-A6C34878D82A}">
                    <a16:rowId xmlns:a16="http://schemas.microsoft.com/office/drawing/2014/main" val="2460583896"/>
                  </a:ext>
                </a:extLst>
              </a:tr>
              <a:tr h="370840">
                <a:tc>
                  <a:txBody>
                    <a:bodyPr/>
                    <a:lstStyle/>
                    <a:p>
                      <a:r>
                        <a:rPr lang="en-US" sz="2400" b="1" dirty="0">
                          <a:latin typeface="Arial" panose="020B0604020202020204" pitchFamily="34" charset="0"/>
                          <a:cs typeface="Arial" panose="020B0604020202020204" pitchFamily="34" charset="0"/>
                        </a:rPr>
                        <a:t>Phase 1 July 1, 2025 </a:t>
                      </a:r>
                      <a:r>
                        <a:rPr lang="en-US" sz="2400" dirty="0">
                          <a:latin typeface="Arial" panose="020B0604020202020204" pitchFamily="34" charset="0"/>
                          <a:cs typeface="Arial" panose="020B0604020202020204" pitchFamily="34" charset="0"/>
                        </a:rPr>
                        <a:t>School Year (SY) 2025-26</a:t>
                      </a:r>
                    </a:p>
                  </a:txBody>
                  <a:tcPr/>
                </a:tc>
                <a:tc>
                  <a:txBody>
                    <a:bodyPr/>
                    <a:lstStyle/>
                    <a:p>
                      <a:r>
                        <a:rPr lang="en-US" sz="2400" dirty="0">
                          <a:latin typeface="Arial" panose="020B0604020202020204" pitchFamily="34" charset="0"/>
                          <a:cs typeface="Arial" panose="020B0604020202020204" pitchFamily="34" charset="0"/>
                        </a:rPr>
                        <a:t>Product-based limits for:</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Breakfast cereals: No more than 6 grams (g) per dry ounce (oz)</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Yogurt 12 g per 6 oz (2g per oz)</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Flavored Milk</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10 g or less per 8 fluid oz</a:t>
                      </a:r>
                    </a:p>
                    <a:p>
                      <a:pPr marL="800100" lvl="1" indent="-342900">
                        <a:buFont typeface="Courier New" panose="02070309020205020404" pitchFamily="49" charset="0"/>
                        <a:buChar char="o"/>
                      </a:pPr>
                      <a:r>
                        <a:rPr lang="en-US" sz="2400" dirty="0">
                          <a:latin typeface="Arial" panose="020B0604020202020204" pitchFamily="34" charset="0"/>
                          <a:cs typeface="Arial" panose="020B0604020202020204" pitchFamily="34" charset="0"/>
                        </a:rPr>
                        <a:t>15 g per 12 fluid oz when sold as a competitive food in middle and high schools</a:t>
                      </a:r>
                    </a:p>
                  </a:txBody>
                  <a:tcPr/>
                </a:tc>
                <a:extLst>
                  <a:ext uri="{0D108BD9-81ED-4DB2-BD59-A6C34878D82A}">
                    <a16:rowId xmlns:a16="http://schemas.microsoft.com/office/drawing/2014/main" val="2766289365"/>
                  </a:ext>
                </a:extLst>
              </a:tr>
            </a:tbl>
          </a:graphicData>
        </a:graphic>
      </p:graphicFrame>
    </p:spTree>
    <p:extLst>
      <p:ext uri="{BB962C8B-B14F-4D97-AF65-F5344CB8AC3E}">
        <p14:creationId xmlns:p14="http://schemas.microsoft.com/office/powerpoint/2010/main" val="284617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8583-10B1-CA20-6CE6-026FE06CE423}"/>
              </a:ext>
            </a:extLst>
          </p:cNvPr>
          <p:cNvSpPr>
            <a:spLocks noGrp="1"/>
          </p:cNvSpPr>
          <p:nvPr>
            <p:ph type="title"/>
          </p:nvPr>
        </p:nvSpPr>
        <p:spPr/>
        <p:txBody>
          <a:bodyPr/>
          <a:lstStyle/>
          <a:p>
            <a:r>
              <a:rPr lang="en-US" dirty="0">
                <a:cs typeface="Arial"/>
              </a:rPr>
              <a:t>Added Sugars: Two-phased Approach (2)</a:t>
            </a:r>
            <a:endParaRPr lang="en-US" dirty="0"/>
          </a:p>
        </p:txBody>
      </p:sp>
      <p:graphicFrame>
        <p:nvGraphicFramePr>
          <p:cNvPr id="4" name="Content Placeholder 3" descr="Table of the added sugar requirements by effective date and requirement: Phase 2 begins SY 27-28 and adds the weekly dietary added sugar limits of no more than 10% of total calories for SBP and the NSLP. ">
            <a:extLst>
              <a:ext uri="{FF2B5EF4-FFF2-40B4-BE49-F238E27FC236}">
                <a16:creationId xmlns:a16="http://schemas.microsoft.com/office/drawing/2014/main" id="{462AB3AB-E7D6-D0A3-4042-CFCEC1A9FD1D}"/>
              </a:ext>
            </a:extLst>
          </p:cNvPr>
          <p:cNvGraphicFramePr>
            <a:graphicFrameLocks noGrp="1"/>
          </p:cNvGraphicFramePr>
          <p:nvPr>
            <p:ph idx="1"/>
            <p:extLst>
              <p:ext uri="{D42A27DB-BD31-4B8C-83A1-F6EECF244321}">
                <p14:modId xmlns:p14="http://schemas.microsoft.com/office/powerpoint/2010/main" val="247858329"/>
              </p:ext>
            </p:extLst>
          </p:nvPr>
        </p:nvGraphicFramePr>
        <p:xfrm>
          <a:off x="2540000" y="1981200"/>
          <a:ext cx="9144000" cy="2743200"/>
        </p:xfrm>
        <a:graphic>
          <a:graphicData uri="http://schemas.openxmlformats.org/drawingml/2006/table">
            <a:tbl>
              <a:tblPr firstRow="1" bandRow="1">
                <a:tableStyleId>{5C22544A-7EE6-4342-B048-85BDC9FD1C3A}</a:tableStyleId>
              </a:tblPr>
              <a:tblGrid>
                <a:gridCol w="1681126">
                  <a:extLst>
                    <a:ext uri="{9D8B030D-6E8A-4147-A177-3AD203B41FA5}">
                      <a16:colId xmlns:a16="http://schemas.microsoft.com/office/drawing/2014/main" val="2744021775"/>
                    </a:ext>
                  </a:extLst>
                </a:gridCol>
                <a:gridCol w="7462874">
                  <a:extLst>
                    <a:ext uri="{9D8B030D-6E8A-4147-A177-3AD203B41FA5}">
                      <a16:colId xmlns:a16="http://schemas.microsoft.com/office/drawing/2014/main" val="738686529"/>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Effective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New Added Sugar Requirement </a:t>
                      </a:r>
                    </a:p>
                  </a:txBody>
                  <a:tcPr/>
                </a:tc>
                <a:extLst>
                  <a:ext uri="{0D108BD9-81ED-4DB2-BD59-A6C34878D82A}">
                    <a16:rowId xmlns:a16="http://schemas.microsoft.com/office/drawing/2014/main" val="31351963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Phase 2 July 1, 2027 </a:t>
                      </a:r>
                      <a:r>
                        <a:rPr lang="en-US" sz="2400" dirty="0">
                          <a:latin typeface="Arial" panose="020B0604020202020204" pitchFamily="34" charset="0"/>
                          <a:cs typeface="Arial" panose="020B0604020202020204" pitchFamily="34" charset="0"/>
                        </a:rPr>
                        <a:t>SY 2027-28</a:t>
                      </a:r>
                    </a:p>
                    <a:p>
                      <a:endParaRPr lang="en-US" sz="2400" dirty="0">
                        <a:latin typeface="Arial" panose="020B0604020202020204" pitchFamily="34" charset="0"/>
                        <a:cs typeface="Arial" panose="020B0604020202020204" pitchFamily="34" charset="0"/>
                      </a:endParaRPr>
                    </a:p>
                  </a:txBody>
                  <a:tcPr/>
                </a:tc>
                <a:tc>
                  <a:txBody>
                    <a:bodyPr/>
                    <a:lstStyle/>
                    <a:p>
                      <a:r>
                        <a:rPr lang="en-US" sz="2400" dirty="0">
                          <a:latin typeface="Arial" panose="020B0604020202020204" pitchFamily="34" charset="0"/>
                          <a:cs typeface="Arial" panose="020B0604020202020204" pitchFamily="34" charset="0"/>
                        </a:rPr>
                        <a:t>Weekly limit of no more than 10% of total calories for SBP and the NSLP.</a:t>
                      </a:r>
                    </a:p>
                  </a:txBody>
                  <a:tcPr/>
                </a:tc>
                <a:extLst>
                  <a:ext uri="{0D108BD9-81ED-4DB2-BD59-A6C34878D82A}">
                    <a16:rowId xmlns:a16="http://schemas.microsoft.com/office/drawing/2014/main" val="1520280704"/>
                  </a:ext>
                </a:extLst>
              </a:tr>
            </a:tbl>
          </a:graphicData>
        </a:graphic>
      </p:graphicFrame>
    </p:spTree>
    <p:extLst>
      <p:ext uri="{BB962C8B-B14F-4D97-AF65-F5344CB8AC3E}">
        <p14:creationId xmlns:p14="http://schemas.microsoft.com/office/powerpoint/2010/main" val="2473911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484F0-F638-8364-92B7-F00E2D71BD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B9D5-3734-5A1A-66E1-3C3DB1E2B222}"/>
              </a:ext>
            </a:extLst>
          </p:cNvPr>
          <p:cNvSpPr>
            <a:spLocks noGrp="1"/>
          </p:cNvSpPr>
          <p:nvPr>
            <p:ph type="title"/>
          </p:nvPr>
        </p:nvSpPr>
        <p:spPr>
          <a:xfrm>
            <a:off x="2540000" y="263090"/>
            <a:ext cx="9144000" cy="1143000"/>
          </a:xfrm>
        </p:spPr>
        <p:txBody>
          <a:bodyPr/>
          <a:lstStyle/>
          <a:p>
            <a:r>
              <a:rPr lang="en-US" sz="4400" dirty="0">
                <a:latin typeface="Arial"/>
                <a:cs typeface="Arial"/>
              </a:rPr>
              <a:t>Sodium</a:t>
            </a:r>
            <a:endParaRPr lang="en-US" dirty="0"/>
          </a:p>
        </p:txBody>
      </p:sp>
      <p:sp>
        <p:nvSpPr>
          <p:cNvPr id="3" name="Content Placeholder 2">
            <a:extLst>
              <a:ext uri="{FF2B5EF4-FFF2-40B4-BE49-F238E27FC236}">
                <a16:creationId xmlns:a16="http://schemas.microsoft.com/office/drawing/2014/main" id="{63E509BD-99B1-C2A0-CD74-647EF0792B6D}"/>
              </a:ext>
            </a:extLst>
          </p:cNvPr>
          <p:cNvSpPr>
            <a:spLocks noGrp="1"/>
          </p:cNvSpPr>
          <p:nvPr>
            <p:ph idx="1"/>
          </p:nvPr>
        </p:nvSpPr>
        <p:spPr>
          <a:xfrm>
            <a:off x="2540000" y="1509562"/>
            <a:ext cx="9144000" cy="4114800"/>
          </a:xfrm>
        </p:spPr>
        <p:txBody>
          <a:bodyPr/>
          <a:lstStyle/>
          <a:p>
            <a:pPr marL="579755" indent="-396875">
              <a:spcBef>
                <a:spcPts val="800"/>
              </a:spcBef>
              <a:spcAft>
                <a:spcPts val="800"/>
              </a:spcAft>
              <a:buFont typeface="Arial" panose="020F0502020204030204" pitchFamily="34" charset="0"/>
              <a:buChar char="•"/>
            </a:pPr>
            <a:r>
              <a:rPr lang="en-US" sz="2800" dirty="0">
                <a:latin typeface="Arial" panose="020B0604020202020204" pitchFamily="34" charset="0"/>
                <a:cs typeface="Arial" panose="020B0604020202020204" pitchFamily="34" charset="0"/>
              </a:rPr>
              <a:t>No changes until June 30, 2027, for both NSLP/SBP.</a:t>
            </a:r>
            <a:endParaRPr lang="en-US" sz="2800" dirty="0">
              <a:latin typeface="Arial" panose="020B0604020202020204" pitchFamily="34" charset="0"/>
              <a:ea typeface="Calibri"/>
              <a:cs typeface="Arial" panose="020B0604020202020204" pitchFamily="34" charset="0"/>
            </a:endParaRPr>
          </a:p>
          <a:p>
            <a:pPr marL="1005840" lvl="3" indent="-457200">
              <a:spcBef>
                <a:spcPts val="800"/>
              </a:spcBef>
              <a:spcAft>
                <a:spcPts val="8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NSLP current Sodium Target 1A</a:t>
            </a:r>
          </a:p>
          <a:p>
            <a:pPr marL="1005840" lvl="3" indent="-457200">
              <a:spcBef>
                <a:spcPts val="800"/>
              </a:spcBef>
              <a:spcAft>
                <a:spcPts val="8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SBP Sodium Target 1</a:t>
            </a:r>
          </a:p>
          <a:p>
            <a:pPr marL="579755" indent="-396875">
              <a:spcBef>
                <a:spcPts val="800"/>
              </a:spcBef>
              <a:spcAft>
                <a:spcPts val="800"/>
              </a:spcAft>
              <a:buFont typeface="Arial" panose="020F0502020204030204" pitchFamily="34" charset="0"/>
              <a:buChar char="•"/>
            </a:pPr>
            <a:r>
              <a:rPr lang="en-US" sz="2800" dirty="0">
                <a:latin typeface="Arial" panose="020B0604020202020204" pitchFamily="34" charset="0"/>
                <a:cs typeface="Arial" panose="020B0604020202020204" pitchFamily="34" charset="0"/>
              </a:rPr>
              <a:t>Beginning July 1, 2027 (SY 2027–28), schools must implement sodium limits.</a:t>
            </a:r>
          </a:p>
          <a:p>
            <a:pPr marL="1005840" lvl="3" indent="-457200">
              <a:spcBef>
                <a:spcPts val="800"/>
              </a:spcBef>
              <a:spcAft>
                <a:spcPts val="8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NSLP: 15 percent reduction</a:t>
            </a:r>
          </a:p>
          <a:p>
            <a:pPr marL="1005840" lvl="3" indent="-457200">
              <a:spcBef>
                <a:spcPts val="800"/>
              </a:spcBef>
              <a:spcAft>
                <a:spcPts val="8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SBP: 10 percent reduction</a:t>
            </a:r>
          </a:p>
          <a:p>
            <a:endParaRPr lang="en-US" dirty="0"/>
          </a:p>
        </p:txBody>
      </p:sp>
    </p:spTree>
    <p:extLst>
      <p:ext uri="{BB962C8B-B14F-4D97-AF65-F5344CB8AC3E}">
        <p14:creationId xmlns:p14="http://schemas.microsoft.com/office/powerpoint/2010/main" val="274145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1E127-C6EC-1004-6A0A-2AA2F675F886}"/>
              </a:ext>
            </a:extLst>
          </p:cNvPr>
          <p:cNvSpPr>
            <a:spLocks noGrp="1"/>
          </p:cNvSpPr>
          <p:nvPr>
            <p:ph type="title"/>
          </p:nvPr>
        </p:nvSpPr>
        <p:spPr>
          <a:xfrm>
            <a:off x="2540000" y="5751"/>
            <a:ext cx="9144000" cy="1143000"/>
          </a:xfrm>
        </p:spPr>
        <p:txBody>
          <a:bodyPr/>
          <a:lstStyle/>
          <a:p>
            <a:r>
              <a:rPr lang="en-US" dirty="0">
                <a:latin typeface="Arial" panose="020B0604020202020204" pitchFamily="34" charset="0"/>
                <a:cs typeface="Arial" panose="020B0604020202020204" pitchFamily="34" charset="0"/>
              </a:rPr>
              <a:t>Reminder: Disaster Guidance (1)</a:t>
            </a:r>
          </a:p>
        </p:txBody>
      </p:sp>
      <p:sp>
        <p:nvSpPr>
          <p:cNvPr id="3" name="Content Placeholder 2">
            <a:extLst>
              <a:ext uri="{FF2B5EF4-FFF2-40B4-BE49-F238E27FC236}">
                <a16:creationId xmlns:a16="http://schemas.microsoft.com/office/drawing/2014/main" id="{A0D7A051-3AB8-777A-0A46-85B262BB5EAD}"/>
              </a:ext>
            </a:extLst>
          </p:cNvPr>
          <p:cNvSpPr>
            <a:spLocks noGrp="1"/>
          </p:cNvSpPr>
          <p:nvPr>
            <p:ph idx="1"/>
          </p:nvPr>
        </p:nvSpPr>
        <p:spPr>
          <a:xfrm>
            <a:off x="2540000" y="1161691"/>
            <a:ext cx="9302151" cy="4129177"/>
          </a:xfrm>
        </p:spPr>
        <p:txBody>
          <a:bodyPr/>
          <a:lstStyle/>
          <a:p>
            <a:pPr marL="0" indent="0">
              <a:spcBef>
                <a:spcPts val="800"/>
              </a:spcBef>
              <a:spcAft>
                <a:spcPts val="800"/>
              </a:spcAft>
              <a:buNone/>
            </a:pPr>
            <a:r>
              <a:rPr lang="en-US" dirty="0">
                <a:latin typeface="Arial" panose="020B0604020202020204" pitchFamily="34" charset="0"/>
                <a:cs typeface="Arial" panose="020B0604020202020204" pitchFamily="34" charset="0"/>
              </a:rPr>
              <a:t>School food authorities (SFAs) experiencing unanticipated school closures can apply for non-congregate feeding waiver:</a:t>
            </a:r>
          </a:p>
          <a:p>
            <a:pPr marL="971550" indent="-514350">
              <a:spcBef>
                <a:spcPts val="800"/>
              </a:spcBef>
              <a:spcAft>
                <a:spcPts val="800"/>
              </a:spcAft>
              <a:buFont typeface="Arial"/>
              <a:buChar char="•"/>
            </a:pPr>
            <a:r>
              <a:rPr lang="en-US" sz="2800" dirty="0">
                <a:latin typeface="Arial" panose="020B0604020202020204" pitchFamily="34" charset="0"/>
                <a:cs typeface="Arial" panose="020B0604020202020204" pitchFamily="34" charset="0"/>
              </a:rPr>
              <a:t>National School Lunch Program (NSLP)/ School Breakfast Program (SBP) at any closed sites also offering virtual instruction</a:t>
            </a:r>
          </a:p>
          <a:p>
            <a:pPr marL="971550" indent="-514350">
              <a:spcBef>
                <a:spcPts val="800"/>
              </a:spcBef>
              <a:spcAft>
                <a:spcPts val="800"/>
              </a:spcAft>
              <a:buFont typeface="Arial"/>
              <a:buChar char="•"/>
            </a:pPr>
            <a:r>
              <a:rPr lang="en-US" sz="2800" dirty="0">
                <a:latin typeface="Arial" panose="020B0604020202020204" pitchFamily="34" charset="0"/>
                <a:cs typeface="Arial" panose="020B0604020202020204" pitchFamily="34" charset="0"/>
              </a:rPr>
              <a:t>Seamless Summer Option (SSO) at area eligible sites when school is closed with no virtual instruction</a:t>
            </a:r>
          </a:p>
          <a:p>
            <a:pPr lvl="1">
              <a:buFont typeface="Arial"/>
              <a:buChar char="–"/>
            </a:pPr>
            <a:endParaRPr lang="en-US" sz="2400" dirty="0">
              <a:cs typeface="Arial"/>
            </a:endParaRPr>
          </a:p>
          <a:p>
            <a:pPr>
              <a:buFont typeface="Arial"/>
            </a:pPr>
            <a:endParaRPr lang="en-US" dirty="0">
              <a:cs typeface="Arial"/>
            </a:endParaRPr>
          </a:p>
        </p:txBody>
      </p:sp>
    </p:spTree>
    <p:extLst>
      <p:ext uri="{BB962C8B-B14F-4D97-AF65-F5344CB8AC3E}">
        <p14:creationId xmlns:p14="http://schemas.microsoft.com/office/powerpoint/2010/main" val="777348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85F59-2D86-A401-55DC-6AA972455D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9396B-75EA-F264-FF64-045F1725E151}"/>
              </a:ext>
            </a:extLst>
          </p:cNvPr>
          <p:cNvSpPr>
            <a:spLocks noGrp="1"/>
          </p:cNvSpPr>
          <p:nvPr>
            <p:ph type="title"/>
          </p:nvPr>
        </p:nvSpPr>
        <p:spPr/>
        <p:txBody>
          <a:bodyPr/>
          <a:lstStyle/>
          <a:p>
            <a:r>
              <a:rPr lang="en-US" sz="4400" dirty="0">
                <a:latin typeface="Arial"/>
                <a:ea typeface="Calibri Light"/>
                <a:cs typeface="Calibri Light"/>
              </a:rPr>
              <a:t>What two dietary specifications have new limits with the new final rule? (1)</a:t>
            </a:r>
            <a:endParaRPr lang="en-US" dirty="0"/>
          </a:p>
        </p:txBody>
      </p:sp>
      <p:sp>
        <p:nvSpPr>
          <p:cNvPr id="3" name="Content Placeholder 2">
            <a:extLst>
              <a:ext uri="{FF2B5EF4-FFF2-40B4-BE49-F238E27FC236}">
                <a16:creationId xmlns:a16="http://schemas.microsoft.com/office/drawing/2014/main" id="{A93F2BA9-4CED-1677-58AE-93E8BA3EA91D}"/>
              </a:ext>
            </a:extLst>
          </p:cNvPr>
          <p:cNvSpPr>
            <a:spLocks noGrp="1"/>
          </p:cNvSpPr>
          <p:nvPr>
            <p:ph idx="1"/>
          </p:nvPr>
        </p:nvSpPr>
        <p:spPr/>
        <p:txBody>
          <a:bodyPr/>
          <a:lstStyle/>
          <a:p>
            <a:pPr marL="514350" indent="-514350">
              <a:spcAft>
                <a:spcPts val="1200"/>
              </a:spcAft>
              <a:buAutoNum type="alphaLcParenR"/>
            </a:pPr>
            <a:r>
              <a:rPr lang="en-US" sz="3200" dirty="0">
                <a:latin typeface="Arial" panose="020B0604020202020204" pitchFamily="34" charset="0"/>
                <a:ea typeface="Calibri" panose="020F0502020204030204"/>
                <a:cs typeface="Arial" panose="020B0604020202020204" pitchFamily="34" charset="0"/>
              </a:rPr>
              <a:t>Added sugar </a:t>
            </a:r>
            <a:endParaRPr lang="en-US" dirty="0">
              <a:latin typeface="Arial" panose="020B0604020202020204" pitchFamily="34" charset="0"/>
              <a:cs typeface="Arial" panose="020B0604020202020204" pitchFamily="34" charset="0"/>
            </a:endParaRPr>
          </a:p>
          <a:p>
            <a:pPr marL="514350" indent="-514350">
              <a:spcAft>
                <a:spcPts val="1200"/>
              </a:spcAft>
              <a:buAutoNum type="alphaLcParenR"/>
            </a:pPr>
            <a:r>
              <a:rPr lang="en-US" sz="3200" dirty="0">
                <a:latin typeface="Arial" panose="020B0604020202020204" pitchFamily="34" charset="0"/>
                <a:ea typeface="Calibri" panose="020F0502020204030204"/>
                <a:cs typeface="Arial" panose="020B0604020202020204" pitchFamily="34" charset="0"/>
              </a:rPr>
              <a:t>Sodium</a:t>
            </a:r>
          </a:p>
          <a:p>
            <a:pPr marL="514350" indent="-514350">
              <a:spcAft>
                <a:spcPts val="1200"/>
              </a:spcAft>
              <a:buAutoNum type="alphaLcParenR"/>
            </a:pPr>
            <a:r>
              <a:rPr lang="en-US" sz="3200" dirty="0">
                <a:latin typeface="Arial" panose="020B0604020202020204" pitchFamily="34" charset="0"/>
                <a:ea typeface="Calibri" panose="020F0502020204030204"/>
                <a:cs typeface="Arial" panose="020B0604020202020204" pitchFamily="34" charset="0"/>
              </a:rPr>
              <a:t>Calories</a:t>
            </a:r>
          </a:p>
          <a:p>
            <a:pPr marL="514350" indent="-514350">
              <a:spcAft>
                <a:spcPts val="1200"/>
              </a:spcAft>
              <a:buAutoNum type="alphaLcParenR"/>
            </a:pPr>
            <a:r>
              <a:rPr lang="en-US" sz="3200" dirty="0">
                <a:latin typeface="Arial" panose="020B0604020202020204" pitchFamily="34" charset="0"/>
                <a:ea typeface="Calibri" panose="020F0502020204030204"/>
                <a:cs typeface="Arial" panose="020B0604020202020204" pitchFamily="34" charset="0"/>
              </a:rPr>
              <a:t>Saturated Fat</a:t>
            </a:r>
          </a:p>
          <a:p>
            <a:pPr marL="0" indent="0">
              <a:buNone/>
            </a:pPr>
            <a:endParaRPr lang="en-US" dirty="0"/>
          </a:p>
        </p:txBody>
      </p:sp>
    </p:spTree>
    <p:extLst>
      <p:ext uri="{BB962C8B-B14F-4D97-AF65-F5344CB8AC3E}">
        <p14:creationId xmlns:p14="http://schemas.microsoft.com/office/powerpoint/2010/main" val="405007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ACD7-3784-DDE3-844E-6D3D03FAE8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54F6C5-5780-5ABE-88DE-2926FE128294}"/>
              </a:ext>
            </a:extLst>
          </p:cNvPr>
          <p:cNvSpPr>
            <a:spLocks noGrp="1"/>
          </p:cNvSpPr>
          <p:nvPr>
            <p:ph type="title"/>
          </p:nvPr>
        </p:nvSpPr>
        <p:spPr/>
        <p:txBody>
          <a:bodyPr/>
          <a:lstStyle/>
          <a:p>
            <a:r>
              <a:rPr lang="en-US" sz="4400" dirty="0">
                <a:latin typeface="Arial"/>
                <a:ea typeface="Calibri Light"/>
                <a:cs typeface="Calibri Light"/>
              </a:rPr>
              <a:t>What two dietary specifications have new limits with the new final rule? (2)</a:t>
            </a:r>
            <a:endParaRPr lang="en-US" dirty="0"/>
          </a:p>
        </p:txBody>
      </p:sp>
      <p:sp>
        <p:nvSpPr>
          <p:cNvPr id="3" name="Content Placeholder 2">
            <a:extLst>
              <a:ext uri="{FF2B5EF4-FFF2-40B4-BE49-F238E27FC236}">
                <a16:creationId xmlns:a16="http://schemas.microsoft.com/office/drawing/2014/main" id="{5A92F709-0EBD-27DC-3207-3D94BE8EE909}"/>
              </a:ext>
            </a:extLst>
          </p:cNvPr>
          <p:cNvSpPr>
            <a:spLocks noGrp="1"/>
          </p:cNvSpPr>
          <p:nvPr>
            <p:ph idx="1"/>
          </p:nvPr>
        </p:nvSpPr>
        <p:spPr/>
        <p:txBody>
          <a:bodyPr/>
          <a:lstStyle/>
          <a:p>
            <a:pPr marL="0" indent="0">
              <a:spcAft>
                <a:spcPts val="1200"/>
              </a:spcAft>
              <a:buNone/>
            </a:pPr>
            <a:r>
              <a:rPr lang="en-US" sz="3200" b="1" dirty="0">
                <a:latin typeface="Arial" panose="020B0604020202020204" pitchFamily="34" charset="0"/>
                <a:ea typeface="Calibri" panose="020F0502020204030204"/>
                <a:cs typeface="Arial" panose="020B0604020202020204" pitchFamily="34" charset="0"/>
              </a:rPr>
              <a:t>The ANSWER is...</a:t>
            </a:r>
            <a:endParaRPr lang="en-US" dirty="0">
              <a:latin typeface="Arial" panose="020B0604020202020204" pitchFamily="34" charset="0"/>
              <a:cs typeface="Arial" panose="020B0604020202020204" pitchFamily="34" charset="0"/>
            </a:endParaRPr>
          </a:p>
          <a:p>
            <a:pPr marL="1028700" indent="-571500">
              <a:spcAft>
                <a:spcPts val="1200"/>
              </a:spcAft>
              <a:buAutoNum type="alphaLcParenR"/>
            </a:pPr>
            <a:r>
              <a:rPr lang="en-US" sz="3200" b="1" dirty="0">
                <a:latin typeface="Arial" panose="020B0604020202020204" pitchFamily="34" charset="0"/>
                <a:ea typeface="Calibri" panose="020F0502020204030204"/>
                <a:cs typeface="Arial" panose="020B0604020202020204" pitchFamily="34" charset="0"/>
              </a:rPr>
              <a:t>Added sugar </a:t>
            </a:r>
            <a:endParaRPr lang="en-US" sz="3200" dirty="0">
              <a:latin typeface="Arial" panose="020B0604020202020204" pitchFamily="34" charset="0"/>
              <a:ea typeface="Calibri"/>
              <a:cs typeface="Arial" panose="020B0604020202020204" pitchFamily="34" charset="0"/>
            </a:endParaRPr>
          </a:p>
          <a:p>
            <a:pPr marL="1028700" indent="-571500">
              <a:spcAft>
                <a:spcPts val="1200"/>
              </a:spcAft>
              <a:buAutoNum type="alphaLcParenR"/>
            </a:pPr>
            <a:r>
              <a:rPr lang="en-US" sz="3200" b="1" dirty="0">
                <a:latin typeface="Arial" panose="020B0604020202020204" pitchFamily="34" charset="0"/>
                <a:ea typeface="Calibri" panose="020F0502020204030204"/>
                <a:cs typeface="Arial" panose="020B0604020202020204" pitchFamily="34" charset="0"/>
              </a:rPr>
              <a:t>Sodium</a:t>
            </a:r>
          </a:p>
          <a:p>
            <a:pPr marL="0" indent="0">
              <a:buNone/>
            </a:pPr>
            <a:endParaRPr lang="en-US" dirty="0"/>
          </a:p>
        </p:txBody>
      </p:sp>
    </p:spTree>
    <p:extLst>
      <p:ext uri="{BB962C8B-B14F-4D97-AF65-F5344CB8AC3E}">
        <p14:creationId xmlns:p14="http://schemas.microsoft.com/office/powerpoint/2010/main" val="285598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F9D5-F6EB-12EA-8767-6C1FB55DB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B1A8B-B915-4433-32F4-31DDD5B27744}"/>
              </a:ext>
            </a:extLst>
          </p:cNvPr>
          <p:cNvSpPr>
            <a:spLocks noGrp="1"/>
          </p:cNvSpPr>
          <p:nvPr>
            <p:ph type="title"/>
          </p:nvPr>
        </p:nvSpPr>
        <p:spPr>
          <a:xfrm>
            <a:off x="2540000" y="397844"/>
            <a:ext cx="9144000" cy="1143000"/>
          </a:xfrm>
        </p:spPr>
        <p:txBody>
          <a:bodyPr/>
          <a:lstStyle/>
          <a:p>
            <a:r>
              <a:rPr lang="en-US" sz="4400" dirty="0">
                <a:latin typeface="Arial"/>
                <a:ea typeface="Calibri Light"/>
                <a:cs typeface="Arial"/>
              </a:rPr>
              <a:t>California Department of Education Resources </a:t>
            </a:r>
            <a:endParaRPr lang="en-US" dirty="0"/>
          </a:p>
        </p:txBody>
      </p:sp>
      <p:sp>
        <p:nvSpPr>
          <p:cNvPr id="3" name="Content Placeholder 2">
            <a:extLst>
              <a:ext uri="{FF2B5EF4-FFF2-40B4-BE49-F238E27FC236}">
                <a16:creationId xmlns:a16="http://schemas.microsoft.com/office/drawing/2014/main" id="{99CF719D-87B9-BE13-205D-BBE814A93454}"/>
              </a:ext>
            </a:extLst>
          </p:cNvPr>
          <p:cNvSpPr>
            <a:spLocks noGrp="1"/>
          </p:cNvSpPr>
          <p:nvPr>
            <p:ph idx="1"/>
          </p:nvPr>
        </p:nvSpPr>
        <p:spPr>
          <a:xfrm>
            <a:off x="2540000" y="1692442"/>
            <a:ext cx="9144000" cy="4114800"/>
          </a:xfrm>
        </p:spPr>
        <p:txBody>
          <a:bodyPr/>
          <a:lstStyle/>
          <a:p>
            <a:pPr marL="0" indent="0">
              <a:lnSpc>
                <a:spcPct val="110000"/>
              </a:lnSpc>
              <a:spcBef>
                <a:spcPts val="800"/>
              </a:spcBef>
              <a:spcAft>
                <a:spcPts val="800"/>
              </a:spcAft>
              <a:buNone/>
            </a:pPr>
            <a:r>
              <a:rPr lang="en-US" sz="2400" dirty="0">
                <a:latin typeface="Arial" panose="020B0604020202020204" pitchFamily="34" charset="0"/>
                <a:ea typeface="Calibri"/>
                <a:cs typeface="Arial" panose="020B0604020202020204" pitchFamily="34" charset="0"/>
              </a:rPr>
              <a:t>Final Rule updates will continue to be made on a rolling basis.</a:t>
            </a:r>
          </a:p>
          <a:p>
            <a:pPr marL="909320" lvl="2"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Web pages: </a:t>
            </a:r>
          </a:p>
          <a:p>
            <a:pPr marL="1252220" lvl="3"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NSLP and SBP Meal Pattern</a:t>
            </a:r>
          </a:p>
          <a:p>
            <a:pPr marL="1252220" lvl="3"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Milk Requirements in Child Nutrition Programs</a:t>
            </a:r>
          </a:p>
          <a:p>
            <a:pPr marL="1252220" lvl="3"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Procurement and Farm to School</a:t>
            </a:r>
          </a:p>
          <a:p>
            <a:pPr marL="909320" lvl="2"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Listservs: Nutrition What's New web page at </a:t>
            </a:r>
            <a:r>
              <a:rPr lang="en-US" sz="2400" dirty="0">
                <a:solidFill>
                  <a:srgbClr val="0563C1"/>
                </a:solidFill>
                <a:latin typeface="Arial" panose="020B0604020202020204" pitchFamily="34" charset="0"/>
                <a:ea typeface="+mn-lt"/>
                <a:cs typeface="Arial" panose="020B0604020202020204" pitchFamily="34" charset="0"/>
                <a:hlinkClick r:id="rId2" tooltip="CA Department of Education Nutrition What's New web page">
                  <a:extLst>
                    <a:ext uri="{A12FA001-AC4F-418D-AE19-62706E023703}">
                      <ahyp:hlinkClr xmlns:ahyp="http://schemas.microsoft.com/office/drawing/2018/hyperlinkcolor" val="tx"/>
                    </a:ext>
                  </a:extLst>
                </a:hlinkClick>
              </a:rPr>
              <a:t>https://www.cde.ca.gov/ls/nu/nutritionwhatsnew.asp</a:t>
            </a:r>
            <a:endParaRPr lang="en-US" sz="2400" dirty="0">
              <a:solidFill>
                <a:srgbClr val="0563C1"/>
              </a:solidFill>
              <a:latin typeface="Arial" panose="020B0604020202020204" pitchFamily="34" charset="0"/>
              <a:ea typeface="+mn-lt"/>
              <a:cs typeface="Arial" panose="020B0604020202020204" pitchFamily="34" charset="0"/>
            </a:endParaRPr>
          </a:p>
          <a:p>
            <a:pPr marL="909320" lvl="2" indent="-342900">
              <a:lnSpc>
                <a:spcPct val="110000"/>
              </a:lnSpc>
              <a:spcBef>
                <a:spcPts val="800"/>
              </a:spcBef>
              <a:spcAft>
                <a:spcPts val="800"/>
              </a:spcAft>
              <a:buFont typeface="Arial" pitchFamily="34" charset="0"/>
              <a:buChar char="•"/>
            </a:pPr>
            <a:r>
              <a:rPr lang="en-US" sz="2400" dirty="0">
                <a:latin typeface="Arial" panose="020B0604020202020204" pitchFamily="34" charset="0"/>
                <a:ea typeface="Calibri"/>
                <a:cs typeface="Arial" panose="020B0604020202020204" pitchFamily="34" charset="0"/>
              </a:rPr>
              <a:t>Management Bulletins: </a:t>
            </a:r>
            <a:r>
              <a:rPr lang="en-US" sz="2400" dirty="0">
                <a:solidFill>
                  <a:srgbClr val="0563C1"/>
                </a:solidFill>
                <a:latin typeface="Arial" panose="020B0604020202020204" pitchFamily="34" charset="0"/>
                <a:ea typeface="+mn-lt"/>
                <a:cs typeface="Arial" panose="020B0604020202020204" pitchFamily="34" charset="0"/>
                <a:hlinkClick r:id="rId3" tooltip="CA Department of Education Management Bulletins">
                  <a:extLst>
                    <a:ext uri="{A12FA001-AC4F-418D-AE19-62706E023703}">
                      <ahyp:hlinkClr xmlns:ahyp="http://schemas.microsoft.com/office/drawing/2018/hyperlinkcolor" val="tx"/>
                    </a:ext>
                  </a:extLst>
                </a:hlinkClick>
              </a:rPr>
              <a:t>https://www.cde.ca.gov/ls/nu/lr/</a:t>
            </a:r>
            <a:endParaRPr lang="en-US" sz="2400" dirty="0">
              <a:solidFill>
                <a:srgbClr val="0563C1"/>
              </a:solidFill>
              <a:latin typeface="Arial" panose="020B0604020202020204" pitchFamily="34" charset="0"/>
              <a:ea typeface="Calibri"/>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77458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62188-CF82-BFE3-54C0-EEC315159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0706CC-469D-5910-9C1C-6D3159EE7C92}"/>
              </a:ext>
            </a:extLst>
          </p:cNvPr>
          <p:cNvSpPr>
            <a:spLocks noGrp="1"/>
          </p:cNvSpPr>
          <p:nvPr>
            <p:ph type="title"/>
          </p:nvPr>
        </p:nvSpPr>
        <p:spPr/>
        <p:txBody>
          <a:bodyPr/>
          <a:lstStyle/>
          <a:p>
            <a:r>
              <a:rPr lang="en-US" sz="4400" dirty="0">
                <a:latin typeface="Arial"/>
                <a:ea typeface="Calibri Light"/>
                <a:cs typeface="Arial"/>
              </a:rPr>
              <a:t>Other Resources </a:t>
            </a:r>
            <a:endParaRPr lang="en-US" dirty="0"/>
          </a:p>
        </p:txBody>
      </p:sp>
      <p:sp>
        <p:nvSpPr>
          <p:cNvPr id="3" name="Content Placeholder 2">
            <a:extLst>
              <a:ext uri="{FF2B5EF4-FFF2-40B4-BE49-F238E27FC236}">
                <a16:creationId xmlns:a16="http://schemas.microsoft.com/office/drawing/2014/main" id="{05273211-C706-579E-BCDF-4F857884B7B9}"/>
              </a:ext>
            </a:extLst>
          </p:cNvPr>
          <p:cNvSpPr>
            <a:spLocks noGrp="1"/>
          </p:cNvSpPr>
          <p:nvPr>
            <p:ph idx="1"/>
          </p:nvPr>
        </p:nvSpPr>
        <p:spPr/>
        <p:txBody>
          <a:bodyPr/>
          <a:lstStyle/>
          <a:p>
            <a:pPr marL="0" indent="0">
              <a:buNone/>
            </a:pPr>
            <a:r>
              <a:rPr lang="en-US" dirty="0">
                <a:latin typeface="Arial"/>
                <a:ea typeface="Calibri"/>
                <a:cs typeface="Arial"/>
              </a:rPr>
              <a:t>Training and resources are available at: </a:t>
            </a:r>
            <a:endParaRPr lang="en-US" dirty="0">
              <a:latin typeface="Arial"/>
              <a:ea typeface="Calibri"/>
              <a:cs typeface="Calibri" panose="020F0502020204030204"/>
            </a:endParaRPr>
          </a:p>
          <a:p>
            <a:pPr marL="1023620" lvl="1" indent="-457200">
              <a:spcBef>
                <a:spcPts val="1200"/>
              </a:spcBef>
              <a:spcAft>
                <a:spcPts val="1200"/>
              </a:spcAft>
              <a:buFont typeface="Arial" pitchFamily="34" charset="0"/>
              <a:buChar char="•"/>
            </a:pPr>
            <a:r>
              <a:rPr lang="en-US" dirty="0">
                <a:latin typeface="Arial"/>
                <a:ea typeface="Calibri"/>
                <a:cs typeface="Arial"/>
              </a:rPr>
              <a:t>USDA </a:t>
            </a:r>
            <a:r>
              <a:rPr lang="en-US" dirty="0">
                <a:latin typeface="Arial"/>
                <a:ea typeface="+mn-lt"/>
                <a:cs typeface="Arial"/>
              </a:rPr>
              <a:t>Updates to School Nutrition Standards web page at </a:t>
            </a:r>
            <a:r>
              <a:rPr lang="en-US" dirty="0">
                <a:solidFill>
                  <a:srgbClr val="0563C1"/>
                </a:solidFill>
                <a:latin typeface="Arial"/>
                <a:ea typeface="+mn-lt"/>
                <a:cs typeface="Calibri"/>
                <a:hlinkClick r:id="rId2" tooltip="U.S. Department of Agriculture Updates to School Nutritoin Standards">
                  <a:extLst>
                    <a:ext uri="{A12FA001-AC4F-418D-AE19-62706E023703}">
                      <ahyp:hlinkClr xmlns:ahyp="http://schemas.microsoft.com/office/drawing/2018/hyperlinkcolor" val="tx"/>
                    </a:ext>
                  </a:extLst>
                </a:hlinkClick>
              </a:rPr>
              <a:t>https</a:t>
            </a:r>
            <a:r>
              <a:rPr lang="en-US" dirty="0">
                <a:solidFill>
                  <a:srgbClr val="0563C1"/>
                </a:solidFill>
                <a:latin typeface="Arial"/>
                <a:ea typeface="+mn-lt"/>
                <a:cs typeface="+mn-lt"/>
                <a:hlinkClick r:id="rId2" tooltip="U.S. Department of Agriculture Updates to School Nutritoin Standards">
                  <a:extLst>
                    <a:ext uri="{A12FA001-AC4F-418D-AE19-62706E023703}">
                      <ahyp:hlinkClr xmlns:ahyp="http://schemas.microsoft.com/office/drawing/2018/hyperlinkcolor" val="tx"/>
                    </a:ext>
                  </a:extLst>
                </a:hlinkClick>
              </a:rPr>
              <a:t>://www.fns.usda.gov/cn/school-nutrition-standards-updates</a:t>
            </a:r>
            <a:endParaRPr lang="en-US" dirty="0">
              <a:solidFill>
                <a:srgbClr val="0563C1"/>
              </a:solidFill>
              <a:latin typeface="Arial"/>
              <a:ea typeface="Calibri"/>
              <a:cs typeface="Calibri" panose="020F0502020204030204"/>
            </a:endParaRPr>
          </a:p>
          <a:p>
            <a:pPr marL="1023620" lvl="1" indent="-457200">
              <a:spcBef>
                <a:spcPts val="1200"/>
              </a:spcBef>
              <a:spcAft>
                <a:spcPts val="1200"/>
              </a:spcAft>
              <a:buFont typeface="Arial" pitchFamily="34" charset="0"/>
              <a:buChar char="•"/>
            </a:pPr>
            <a:r>
              <a:rPr lang="en-US" dirty="0">
                <a:latin typeface="Arial"/>
                <a:ea typeface="Calibri"/>
                <a:cs typeface="Arial"/>
              </a:rPr>
              <a:t>Team Nutrition </a:t>
            </a:r>
            <a:r>
              <a:rPr lang="en-US" dirty="0">
                <a:latin typeface="Arial"/>
                <a:ea typeface="+mn-lt"/>
                <a:cs typeface="Arial"/>
              </a:rPr>
              <a:t>web page at  </a:t>
            </a:r>
            <a:r>
              <a:rPr lang="en-US" dirty="0">
                <a:solidFill>
                  <a:srgbClr val="0563C1"/>
                </a:solidFill>
                <a:latin typeface="Arial"/>
                <a:ea typeface="+mn-lt"/>
                <a:cs typeface="+mn-lt"/>
                <a:hlinkClick r:id="rId3" tooltip="U.S. Department of Agriculture Team Nutrition ">
                  <a:extLst>
                    <a:ext uri="{A12FA001-AC4F-418D-AE19-62706E023703}">
                      <ahyp:hlinkClr xmlns:ahyp="http://schemas.microsoft.com/office/drawing/2018/hyperlinkcolor" val="tx"/>
                    </a:ext>
                  </a:extLst>
                </a:hlinkClick>
              </a:rPr>
              <a:t>https://www.fns.usda.gov/tn/team-nutrition</a:t>
            </a:r>
            <a:endParaRPr lang="en-US" dirty="0">
              <a:solidFill>
                <a:srgbClr val="0563C1"/>
              </a:solidFill>
              <a:latin typeface="Arial"/>
              <a:ea typeface="Calibri" panose="020F0502020204030204"/>
              <a:cs typeface="Calibri" panose="020F0502020204030204"/>
            </a:endParaRPr>
          </a:p>
          <a:p>
            <a:pPr marL="1023620" lvl="1" indent="-457200">
              <a:spcBef>
                <a:spcPts val="1200"/>
              </a:spcBef>
              <a:spcAft>
                <a:spcPts val="1200"/>
              </a:spcAft>
              <a:buFont typeface="Arial" pitchFamily="34" charset="0"/>
              <a:buChar char="•"/>
            </a:pPr>
            <a:r>
              <a:rPr lang="en-US" dirty="0">
                <a:latin typeface="Arial"/>
                <a:ea typeface="Calibri"/>
                <a:cs typeface="Arial"/>
              </a:rPr>
              <a:t>Institute of Child Nutrition at </a:t>
            </a:r>
            <a:r>
              <a:rPr lang="en-US" dirty="0">
                <a:solidFill>
                  <a:srgbClr val="0563C1"/>
                </a:solidFill>
                <a:latin typeface="Arial"/>
                <a:ea typeface="Calibri"/>
                <a:cs typeface="Calibri"/>
                <a:hlinkClick r:id="rId4" tooltip="Institute of Child Nutrition">
                  <a:extLst>
                    <a:ext uri="{A12FA001-AC4F-418D-AE19-62706E023703}">
                      <ahyp:hlinkClr xmlns:ahyp="http://schemas.microsoft.com/office/drawing/2018/hyperlinkcolor" val="tx"/>
                    </a:ext>
                  </a:extLst>
                </a:hlinkClick>
              </a:rPr>
              <a:t>https</a:t>
            </a:r>
            <a:r>
              <a:rPr lang="en-US" dirty="0">
                <a:solidFill>
                  <a:srgbClr val="0563C1"/>
                </a:solidFill>
                <a:latin typeface="Arial"/>
                <a:ea typeface="+mn-lt"/>
                <a:cs typeface="+mn-lt"/>
                <a:hlinkClick r:id="rId4" tooltip="Institute of Child Nutrition">
                  <a:extLst>
                    <a:ext uri="{A12FA001-AC4F-418D-AE19-62706E023703}">
                      <ahyp:hlinkClr xmlns:ahyp="http://schemas.microsoft.com/office/drawing/2018/hyperlinkcolor" val="tx"/>
                    </a:ext>
                  </a:extLst>
                </a:hlinkClick>
              </a:rPr>
              <a:t>://theicn.docebosaas.com/learn#courselist </a:t>
            </a:r>
            <a:endParaRPr lang="en-US" dirty="0">
              <a:solidFill>
                <a:srgbClr val="0563C1"/>
              </a:solidFill>
              <a:latin typeface="Arial"/>
              <a:ea typeface="Calibri"/>
              <a:cs typeface="Arial"/>
            </a:endParaRPr>
          </a:p>
          <a:p>
            <a:pPr marL="0" indent="0">
              <a:buNone/>
            </a:pPr>
            <a:endParaRPr lang="en-US" dirty="0"/>
          </a:p>
        </p:txBody>
      </p:sp>
    </p:spTree>
    <p:extLst>
      <p:ext uri="{BB962C8B-B14F-4D97-AF65-F5344CB8AC3E}">
        <p14:creationId xmlns:p14="http://schemas.microsoft.com/office/powerpoint/2010/main" val="84691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0C84-7184-9ECE-1904-A702EE57C0E2}"/>
              </a:ext>
            </a:extLst>
          </p:cNvPr>
          <p:cNvSpPr>
            <a:spLocks noGrp="1"/>
          </p:cNvSpPr>
          <p:nvPr>
            <p:ph type="title"/>
          </p:nvPr>
        </p:nvSpPr>
        <p:spPr>
          <a:xfrm>
            <a:off x="2540000" y="465826"/>
            <a:ext cx="9144000" cy="1143000"/>
          </a:xfrm>
        </p:spPr>
        <p:txBody>
          <a:bodyPr/>
          <a:lstStyle/>
          <a:p>
            <a:r>
              <a:rPr lang="en-US" dirty="0">
                <a:latin typeface="Arial" panose="020B0604020202020204" pitchFamily="34" charset="0"/>
                <a:cs typeface="Arial" panose="020B0604020202020204" pitchFamily="34" charset="0"/>
              </a:rPr>
              <a:t>Resource Update: Offering Meat and Meat Alternates at School Breakfast Training Guide</a:t>
            </a:r>
          </a:p>
        </p:txBody>
      </p:sp>
      <p:sp>
        <p:nvSpPr>
          <p:cNvPr id="3" name="Content Placeholder 2">
            <a:extLst>
              <a:ext uri="{FF2B5EF4-FFF2-40B4-BE49-F238E27FC236}">
                <a16:creationId xmlns:a16="http://schemas.microsoft.com/office/drawing/2014/main" id="{D6130363-0635-8C63-5E36-006C6DD50C69}"/>
              </a:ext>
            </a:extLst>
          </p:cNvPr>
          <p:cNvSpPr>
            <a:spLocks noGrp="1"/>
          </p:cNvSpPr>
          <p:nvPr>
            <p:ph sz="half" idx="1"/>
          </p:nvPr>
        </p:nvSpPr>
        <p:spPr>
          <a:xfrm>
            <a:off x="2540000" y="2282722"/>
            <a:ext cx="7053691" cy="4000468"/>
          </a:xfrm>
        </p:spPr>
        <p:txBody>
          <a:bodyPr/>
          <a:lstStyle/>
          <a:p>
            <a:pPr>
              <a:spcBef>
                <a:spcPts val="800"/>
              </a:spcBef>
              <a:spcAft>
                <a:spcPts val="800"/>
              </a:spcAft>
            </a:pPr>
            <a:r>
              <a:rPr lang="en-US" sz="2400" dirty="0">
                <a:latin typeface="Arial" panose="020B0604020202020204" pitchFamily="34" charset="0"/>
                <a:cs typeface="Arial" panose="020B0604020202020204" pitchFamily="34" charset="0"/>
              </a:rPr>
              <a:t>The training guide shows School Nutrition Professionals how to offer meats and meat alternates at school breakfast.</a:t>
            </a:r>
          </a:p>
          <a:p>
            <a:pPr>
              <a:spcBef>
                <a:spcPts val="800"/>
              </a:spcBef>
              <a:spcAft>
                <a:spcPts val="800"/>
              </a:spcAft>
            </a:pPr>
            <a:r>
              <a:rPr lang="en-US" sz="2400" dirty="0">
                <a:latin typeface="Arial" panose="020B0604020202020204" pitchFamily="34" charset="0"/>
                <a:cs typeface="Arial" panose="020B0604020202020204" pitchFamily="34" charset="0"/>
              </a:rPr>
              <a:t>The guide includes new updates resulting from final rule for grains, meats/meat alternates, or a combination of both at breakfast.</a:t>
            </a:r>
          </a:p>
          <a:p>
            <a:pPr>
              <a:spcBef>
                <a:spcPts val="800"/>
              </a:spcBef>
              <a:spcAft>
                <a:spcPts val="800"/>
              </a:spcAft>
            </a:pPr>
            <a:r>
              <a:rPr lang="en-US" sz="2400" dirty="0">
                <a:latin typeface="Arial" panose="020B0604020202020204" pitchFamily="34" charset="0"/>
                <a:cs typeface="Arial" panose="020B0604020202020204" pitchFamily="34" charset="0"/>
              </a:rPr>
              <a:t>Access this resource on the Team Nutrition website at  </a:t>
            </a:r>
            <a:r>
              <a:rPr lang="en-US" sz="2400" dirty="0">
                <a:solidFill>
                  <a:srgbClr val="0563C1"/>
                </a:solidFill>
                <a:latin typeface="Arial" panose="020B0604020202020204" pitchFamily="34" charset="0"/>
                <a:ea typeface="+mn-lt"/>
                <a:cs typeface="Arial" panose="020B0604020202020204" pitchFamily="34" charset="0"/>
                <a:hlinkClick r:id="rId3" tooltip="U.S. Department of Agriculture Team Nutrition Resource -Metas and Meat Alternates at Breakfast">
                  <a:extLst>
                    <a:ext uri="{A12FA001-AC4F-418D-AE19-62706E023703}">
                      <ahyp:hlinkClr xmlns:ahyp="http://schemas.microsoft.com/office/drawing/2018/hyperlinkcolor" val="tx"/>
                    </a:ext>
                  </a:extLst>
                </a:hlinkClick>
              </a:rPr>
              <a:t>https://www.fns.usda.gov/tn/offering-meats-and-meat-alternates-school-breakfast</a:t>
            </a:r>
            <a:r>
              <a:rPr lang="en-US" sz="2400" dirty="0">
                <a:solidFill>
                  <a:srgbClr val="0563C1"/>
                </a:solidFill>
                <a:latin typeface="Arial" panose="020B0604020202020204" pitchFamily="34" charset="0"/>
                <a:cs typeface="Arial" panose="020B0604020202020204" pitchFamily="34" charset="0"/>
              </a:rPr>
              <a:t>.</a:t>
            </a:r>
            <a:endParaRPr lang="en-US" dirty="0">
              <a:solidFill>
                <a:srgbClr val="0563C1"/>
              </a:solidFill>
              <a:latin typeface="Arial" panose="020B0604020202020204" pitchFamily="34" charset="0"/>
              <a:cs typeface="Arial" panose="020B0604020202020204" pitchFamily="34" charset="0"/>
            </a:endParaRPr>
          </a:p>
          <a:p>
            <a:pPr lvl="1">
              <a:spcBef>
                <a:spcPts val="800"/>
              </a:spcBef>
              <a:spcAft>
                <a:spcPts val="800"/>
              </a:spcAft>
            </a:pPr>
            <a:endParaRPr lang="en-US" sz="2000" dirty="0">
              <a:cs typeface="Arial"/>
            </a:endParaRPr>
          </a:p>
          <a:p>
            <a:pPr>
              <a:spcBef>
                <a:spcPts val="1200"/>
              </a:spcBef>
              <a:spcAft>
                <a:spcPts val="1200"/>
              </a:spcAft>
            </a:pPr>
            <a:endParaRPr lang="en-US" sz="2400" dirty="0">
              <a:cs typeface="Arial"/>
            </a:endParaRPr>
          </a:p>
        </p:txBody>
      </p:sp>
      <p:pic>
        <p:nvPicPr>
          <p:cNvPr id="6" name="Content Placeholder 5" descr="Screen shot of the USDA Offering Meats and Meat Alternates at School Breakfast  (grades k-12) training guide. ">
            <a:extLst>
              <a:ext uri="{FF2B5EF4-FFF2-40B4-BE49-F238E27FC236}">
                <a16:creationId xmlns:a16="http://schemas.microsoft.com/office/drawing/2014/main" id="{8EFF0434-93E4-DFEC-B488-C10D869280F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466108" y="2604179"/>
            <a:ext cx="2418069" cy="2944407"/>
          </a:xfrm>
        </p:spPr>
      </p:pic>
    </p:spTree>
    <p:extLst>
      <p:ext uri="{BB962C8B-B14F-4D97-AF65-F5344CB8AC3E}">
        <p14:creationId xmlns:p14="http://schemas.microsoft.com/office/powerpoint/2010/main" val="1211179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0C84-7184-9ECE-1904-A702EE57C0E2}"/>
              </a:ext>
            </a:extLst>
          </p:cNvPr>
          <p:cNvSpPr>
            <a:spLocks noGrp="1"/>
          </p:cNvSpPr>
          <p:nvPr>
            <p:ph type="title"/>
          </p:nvPr>
        </p:nvSpPr>
        <p:spPr>
          <a:xfrm>
            <a:off x="2392389" y="459755"/>
            <a:ext cx="9638631" cy="1129632"/>
          </a:xfrm>
        </p:spPr>
        <p:txBody>
          <a:bodyPr/>
          <a:lstStyle/>
          <a:p>
            <a:r>
              <a:rPr lang="en-US" sz="4200" dirty="0">
                <a:latin typeface="Arial" panose="020B0604020202020204" pitchFamily="34" charset="0"/>
                <a:cs typeface="Arial" panose="020B0604020202020204" pitchFamily="34" charset="0"/>
              </a:rPr>
              <a:t>Training: USDA Team Nutrition </a:t>
            </a:r>
            <a:br>
              <a:rPr lang="en-US" sz="4200" dirty="0">
                <a:latin typeface="Arial" panose="020B0604020202020204" pitchFamily="34" charset="0"/>
                <a:cs typeface="Arial" panose="020B0604020202020204" pitchFamily="34" charset="0"/>
              </a:rPr>
            </a:br>
            <a:r>
              <a:rPr lang="en-US" sz="4200" dirty="0">
                <a:latin typeface="Arial" panose="020B0604020202020204" pitchFamily="34" charset="0"/>
                <a:cs typeface="Arial" panose="020B0604020202020204" pitchFamily="34" charset="0"/>
              </a:rPr>
              <a:t>The Road to Successful Menu Planning for School Meals</a:t>
            </a:r>
          </a:p>
        </p:txBody>
      </p:sp>
      <p:sp>
        <p:nvSpPr>
          <p:cNvPr id="3" name="Content Placeholder 2">
            <a:extLst>
              <a:ext uri="{FF2B5EF4-FFF2-40B4-BE49-F238E27FC236}">
                <a16:creationId xmlns:a16="http://schemas.microsoft.com/office/drawing/2014/main" id="{D6130363-0635-8C63-5E36-006C6DD50C69}"/>
              </a:ext>
            </a:extLst>
          </p:cNvPr>
          <p:cNvSpPr>
            <a:spLocks noGrp="1"/>
          </p:cNvSpPr>
          <p:nvPr>
            <p:ph idx="1"/>
          </p:nvPr>
        </p:nvSpPr>
        <p:spPr>
          <a:xfrm>
            <a:off x="2467348" y="2046366"/>
            <a:ext cx="9306256" cy="4114800"/>
          </a:xfrm>
        </p:spPr>
        <p:txBody>
          <a:bodyPr/>
          <a:lstStyle/>
          <a:p>
            <a:pPr>
              <a:spcBef>
                <a:spcPts val="1200"/>
              </a:spcBef>
              <a:spcAft>
                <a:spcPts val="1200"/>
              </a:spcAft>
            </a:pPr>
            <a:r>
              <a:rPr lang="en-US" sz="2400" dirty="0">
                <a:latin typeface="Arial" panose="020B0604020202020204" pitchFamily="34" charset="0"/>
                <a:cs typeface="Arial" panose="020B0604020202020204" pitchFamily="34" charset="0"/>
              </a:rPr>
              <a:t>This series will help you prepare to implement the requirements contained in the new final rule, Child Nutrition Programs Consistent With the 2020–2025 Dietary Guidelines for Americans.</a:t>
            </a:r>
          </a:p>
          <a:p>
            <a:pPr lvl="1">
              <a:spcBef>
                <a:spcPts val="1200"/>
              </a:spcBef>
              <a:spcAft>
                <a:spcPts val="1200"/>
              </a:spcAft>
              <a:buFont typeface="Courier New"/>
              <a:buChar char="o"/>
            </a:pPr>
            <a:r>
              <a:rPr lang="en-US" sz="2400" b="1" dirty="0">
                <a:latin typeface="Arial" panose="020B0604020202020204" pitchFamily="34" charset="0"/>
                <a:cs typeface="Arial" panose="020B0604020202020204" pitchFamily="34" charset="0"/>
              </a:rPr>
              <a:t>New Series Training Opportunity: Identifying Top Sources of Added Sugars and Simple Swaps</a:t>
            </a:r>
          </a:p>
          <a:p>
            <a:pPr>
              <a:spcBef>
                <a:spcPts val="1200"/>
              </a:spcBef>
              <a:spcAft>
                <a:spcPts val="1200"/>
              </a:spcAft>
              <a:buFont typeface="Arial" panose="020B0604020202020204" pitchFamily="34" charset="0"/>
              <a:buChar char="•"/>
            </a:pPr>
            <a:r>
              <a:rPr lang="en-US" sz="2400" dirty="0">
                <a:latin typeface="Arial" panose="020B0604020202020204" pitchFamily="34" charset="0"/>
                <a:ea typeface="+mn-lt"/>
                <a:cs typeface="Arial" panose="020B0604020202020204" pitchFamily="34" charset="0"/>
              </a:rPr>
              <a:t>View this training and others at </a:t>
            </a:r>
            <a:r>
              <a:rPr lang="en-US" sz="2400" dirty="0">
                <a:solidFill>
                  <a:srgbClr val="0563C1"/>
                </a:solidFill>
                <a:latin typeface="Arial" panose="020B0604020202020204" pitchFamily="34" charset="0"/>
                <a:ea typeface="+mn-lt"/>
                <a:cs typeface="Arial" panose="020B0604020202020204" pitchFamily="34" charset="0"/>
                <a:hlinkClick r:id="rId3" tooltip="U.S. Department of Agriculture Team Nutrition Resource - Meats and Meat Alternates at Breakfast">
                  <a:extLst>
                    <a:ext uri="{A12FA001-AC4F-418D-AE19-62706E023703}">
                      <ahyp:hlinkClr xmlns:ahyp="http://schemas.microsoft.com/office/drawing/2018/hyperlinkcolor" val="tx"/>
                    </a:ext>
                  </a:extLst>
                </a:hlinkClick>
              </a:rPr>
              <a:t>https://www.fns.usda.gov/tn/offering-meats-and-meat-alternates-school-breakfast</a:t>
            </a:r>
            <a:r>
              <a:rPr lang="en-US" sz="2400" dirty="0">
                <a:latin typeface="Arial" panose="020B0604020202020204" pitchFamily="34" charset="0"/>
                <a:ea typeface="+mn-lt"/>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6530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0DC4-9882-3A38-10EE-2A1B3155E0F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Webinar: How to Transition to Scratch Cooking in Schools – First Steps</a:t>
            </a:r>
          </a:p>
        </p:txBody>
      </p:sp>
      <p:sp>
        <p:nvSpPr>
          <p:cNvPr id="3" name="Content Placeholder 2">
            <a:extLst>
              <a:ext uri="{FF2B5EF4-FFF2-40B4-BE49-F238E27FC236}">
                <a16:creationId xmlns:a16="http://schemas.microsoft.com/office/drawing/2014/main" id="{538F6BD9-79BB-2DBD-D277-CC9635C31F8C}"/>
              </a:ext>
            </a:extLst>
          </p:cNvPr>
          <p:cNvSpPr>
            <a:spLocks noGrp="1"/>
          </p:cNvSpPr>
          <p:nvPr>
            <p:ph idx="1"/>
          </p:nvPr>
        </p:nvSpPr>
        <p:spPr>
          <a:xfrm>
            <a:off x="2540000" y="2126343"/>
            <a:ext cx="9379857" cy="4114800"/>
          </a:xfrm>
        </p:spPr>
        <p:txBody>
          <a:bodyPr/>
          <a:lstStyle/>
          <a:p>
            <a:pPr>
              <a:spcBef>
                <a:spcPts val="800"/>
              </a:spcBef>
              <a:spcAft>
                <a:spcPts val="800"/>
              </a:spcAft>
            </a:pPr>
            <a:r>
              <a:rPr lang="en-US" sz="2800" dirty="0">
                <a:latin typeface="Arial" panose="020B0604020202020204" pitchFamily="34" charset="0"/>
                <a:cs typeface="Arial" panose="020B0604020202020204" pitchFamily="34" charset="0"/>
              </a:rPr>
              <a:t>The Institute of Child Nutrition is hosting a webinar titled How to Transition to  Scratch Cooking in Schools – First Steps.</a:t>
            </a:r>
            <a:endParaRPr lang="en-US" dirty="0">
              <a:latin typeface="Arial" panose="020B0604020202020204" pitchFamily="34" charset="0"/>
              <a:cs typeface="Arial" panose="020B0604020202020204" pitchFamily="34" charset="0"/>
            </a:endParaRPr>
          </a:p>
          <a:p>
            <a:pPr>
              <a:spcBef>
                <a:spcPts val="800"/>
              </a:spcBef>
              <a:spcAft>
                <a:spcPts val="800"/>
              </a:spcAft>
            </a:pPr>
            <a:r>
              <a:rPr lang="en-US" sz="2800" dirty="0">
                <a:latin typeface="Arial" panose="020B0604020202020204" pitchFamily="34" charset="0"/>
                <a:cs typeface="Arial" panose="020B0604020202020204" pitchFamily="34" charset="0"/>
              </a:rPr>
              <a:t>The webinar will be held, February 6, 2025 from 12 to 1 p.m.</a:t>
            </a:r>
          </a:p>
          <a:p>
            <a:pPr>
              <a:spcBef>
                <a:spcPts val="800"/>
              </a:spcBef>
              <a:spcAft>
                <a:spcPts val="800"/>
              </a:spcAft>
            </a:pPr>
            <a:r>
              <a:rPr lang="en-US" sz="2800" dirty="0">
                <a:latin typeface="Arial" panose="020B0604020202020204" pitchFamily="34" charset="0"/>
                <a:cs typeface="Arial" panose="020B0604020202020204" pitchFamily="34" charset="0"/>
              </a:rPr>
              <a:t>Register on the Institute of Child Nutrition Training website under the </a:t>
            </a:r>
            <a:r>
              <a:rPr lang="en-US" sz="2800" dirty="0" err="1">
                <a:latin typeface="Arial" panose="020B0604020202020204" pitchFamily="34" charset="0"/>
                <a:cs typeface="Arial" panose="020B0604020202020204" pitchFamily="34" charset="0"/>
              </a:rPr>
              <a:t>iLearn</a:t>
            </a:r>
            <a:r>
              <a:rPr lang="en-US" sz="2800" dirty="0">
                <a:latin typeface="Arial" panose="020B0604020202020204" pitchFamily="34" charset="0"/>
                <a:cs typeface="Arial" panose="020B0604020202020204" pitchFamily="34" charset="0"/>
              </a:rPr>
              <a:t> Training tab at </a:t>
            </a:r>
            <a:r>
              <a:rPr lang="en-US" sz="2800" dirty="0">
                <a:solidFill>
                  <a:srgbClr val="0563C1"/>
                </a:solidFill>
                <a:latin typeface="Arial" panose="020B0604020202020204" pitchFamily="34" charset="0"/>
                <a:cs typeface="Arial" panose="020B0604020202020204" pitchFamily="34" charset="0"/>
                <a:hlinkClick r:id="rId3" tooltip="Institute of Child Nutrition - iLearn training tab">
                  <a:extLst>
                    <a:ext uri="{A12FA001-AC4F-418D-AE19-62706E023703}">
                      <ahyp:hlinkClr xmlns:ahyp="http://schemas.microsoft.com/office/drawing/2018/hyperlinkcolor" val="tx"/>
                    </a:ext>
                  </a:extLst>
                </a:hlinkClick>
              </a:rPr>
              <a:t>https://theicn.docebosaas.com/pages/40/school-nutrition-dashboard</a:t>
            </a:r>
            <a:r>
              <a:rPr lang="en-US" sz="2800" dirty="0">
                <a:latin typeface="Arial" panose="020B0604020202020204" pitchFamily="34" charset="0"/>
                <a:cs typeface="Arial" panose="020B0604020202020204" pitchFamily="34" charset="0"/>
              </a:rPr>
              <a:t>.</a:t>
            </a:r>
          </a:p>
          <a:p>
            <a:endParaRPr lang="en-US" dirty="0">
              <a:cs typeface="Arial"/>
            </a:endParaRPr>
          </a:p>
        </p:txBody>
      </p:sp>
    </p:spTree>
    <p:extLst>
      <p:ext uri="{BB962C8B-B14F-4D97-AF65-F5344CB8AC3E}">
        <p14:creationId xmlns:p14="http://schemas.microsoft.com/office/powerpoint/2010/main" val="10551960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C1F4-25A7-E5CA-7576-BBCA599C1E9D}"/>
              </a:ext>
            </a:extLst>
          </p:cNvPr>
          <p:cNvSpPr>
            <a:spLocks noGrp="1"/>
          </p:cNvSpPr>
          <p:nvPr>
            <p:ph type="title"/>
          </p:nvPr>
        </p:nvSpPr>
        <p:spPr>
          <a:xfrm>
            <a:off x="2540000" y="160199"/>
            <a:ext cx="9144000" cy="1327727"/>
          </a:xfrm>
        </p:spPr>
        <p:txBody>
          <a:bodyPr/>
          <a:lstStyle/>
          <a:p>
            <a:r>
              <a:rPr lang="en-US" sz="4000" dirty="0">
                <a:latin typeface="Arial" panose="020B0604020202020204" pitchFamily="34" charset="0"/>
                <a:cs typeface="Arial" panose="020B0604020202020204" pitchFamily="34" charset="0"/>
              </a:rPr>
              <a:t>Administrative Review Findings:              Meal Component and Quantities (1) </a:t>
            </a:r>
          </a:p>
        </p:txBody>
      </p:sp>
      <p:sp>
        <p:nvSpPr>
          <p:cNvPr id="3" name="Content Placeholder 2">
            <a:extLst>
              <a:ext uri="{FF2B5EF4-FFF2-40B4-BE49-F238E27FC236}">
                <a16:creationId xmlns:a16="http://schemas.microsoft.com/office/drawing/2014/main" id="{3797B7A2-4DCB-5E4D-1414-6B4DC6900C74}"/>
              </a:ext>
            </a:extLst>
          </p:cNvPr>
          <p:cNvSpPr>
            <a:spLocks noGrp="1"/>
          </p:cNvSpPr>
          <p:nvPr>
            <p:ph idx="1"/>
          </p:nvPr>
        </p:nvSpPr>
        <p:spPr>
          <a:xfrm>
            <a:off x="2540000" y="1708030"/>
            <a:ext cx="9144000" cy="4114800"/>
          </a:xfrm>
        </p:spPr>
        <p:txBody>
          <a:bodyPr/>
          <a:lstStyle/>
          <a:p>
            <a:pPr marL="0" indent="0">
              <a:spcBef>
                <a:spcPts val="800"/>
              </a:spcBef>
              <a:spcAft>
                <a:spcPts val="800"/>
              </a:spcAft>
              <a:buNone/>
            </a:pPr>
            <a:r>
              <a:rPr lang="en-US" sz="2800" b="1" dirty="0">
                <a:latin typeface="Arial" panose="020B0604020202020204" pitchFamily="34" charset="0"/>
                <a:cs typeface="Arial" panose="020B0604020202020204" pitchFamily="34" charset="0"/>
              </a:rPr>
              <a:t>Five most common findings in this compliance area in SY 2023–24: </a:t>
            </a:r>
          </a:p>
          <a:p>
            <a:pPr marL="800100" indent="-457200">
              <a:spcBef>
                <a:spcPts val="800"/>
              </a:spcBef>
              <a:spcAft>
                <a:spcPts val="800"/>
              </a:spcAft>
              <a:buFont typeface="+mj-lt"/>
              <a:buAutoNum type="arabicPeriod"/>
            </a:pPr>
            <a:r>
              <a:rPr lang="en-US" sz="2400" dirty="0">
                <a:latin typeface="Arial" panose="020B0604020202020204" pitchFamily="34" charset="0"/>
                <a:cs typeface="Arial" panose="020B0604020202020204" pitchFamily="34" charset="0"/>
              </a:rPr>
              <a:t>Missing Meal Component(s) </a:t>
            </a:r>
          </a:p>
          <a:p>
            <a:pPr marL="800100" indent="-457200">
              <a:spcBef>
                <a:spcPts val="800"/>
              </a:spcBef>
              <a:spcAft>
                <a:spcPts val="800"/>
              </a:spcAft>
              <a:buFont typeface="+mj-lt"/>
              <a:buAutoNum type="arabicPeriod"/>
            </a:pPr>
            <a:r>
              <a:rPr lang="en-US" sz="2400" dirty="0">
                <a:latin typeface="Arial" panose="020B0604020202020204" pitchFamily="34" charset="0"/>
                <a:cs typeface="Arial" panose="020B0604020202020204" pitchFamily="34" charset="0"/>
              </a:rPr>
              <a:t>Incomplete or Missing Menu Production Records </a:t>
            </a:r>
          </a:p>
          <a:p>
            <a:pPr marL="800100" indent="-457200">
              <a:spcBef>
                <a:spcPts val="800"/>
              </a:spcBef>
              <a:spcAft>
                <a:spcPts val="800"/>
              </a:spcAft>
              <a:buFont typeface="+mj-lt"/>
              <a:buAutoNum type="arabicPeriod"/>
            </a:pPr>
            <a:r>
              <a:rPr lang="en-US" sz="2400" dirty="0">
                <a:latin typeface="Arial" panose="020B0604020202020204" pitchFamily="34" charset="0"/>
                <a:cs typeface="Arial" panose="020B0604020202020204" pitchFamily="34" charset="0"/>
              </a:rPr>
              <a:t>Shortage in the daily/ weekly Whole Grain Requirement </a:t>
            </a:r>
          </a:p>
          <a:p>
            <a:pPr marL="800100" indent="-457200">
              <a:spcBef>
                <a:spcPts val="800"/>
              </a:spcBef>
              <a:spcAft>
                <a:spcPts val="800"/>
              </a:spcAft>
              <a:buFont typeface="+mj-lt"/>
              <a:buAutoNum type="arabicPeriod"/>
            </a:pPr>
            <a:r>
              <a:rPr lang="en-US" sz="2400" dirty="0">
                <a:latin typeface="Arial" panose="020B0604020202020204" pitchFamily="34" charset="0"/>
                <a:cs typeface="Arial" panose="020B0604020202020204" pitchFamily="34" charset="0"/>
              </a:rPr>
              <a:t>Shortage in the daily/ weekly Vegetable Requirement </a:t>
            </a:r>
          </a:p>
          <a:p>
            <a:pPr marL="800100" indent="-457200">
              <a:spcBef>
                <a:spcPts val="800"/>
              </a:spcBef>
              <a:spcAft>
                <a:spcPts val="800"/>
              </a:spcAft>
              <a:buFont typeface="+mj-lt"/>
              <a:buAutoNum type="arabicPeriod"/>
            </a:pPr>
            <a:r>
              <a:rPr lang="en-US" sz="2400" dirty="0">
                <a:latin typeface="Arial" panose="020B0604020202020204" pitchFamily="34" charset="0"/>
                <a:cs typeface="Arial" panose="020B0604020202020204" pitchFamily="34" charset="0"/>
              </a:rPr>
              <a:t>Not offering a milk variety/ an allowable milk variety</a:t>
            </a:r>
          </a:p>
          <a:p>
            <a:pPr marL="0" indent="0">
              <a:spcBef>
                <a:spcPts val="800"/>
              </a:spcBef>
              <a:spcAft>
                <a:spcPts val="800"/>
              </a:spcAft>
              <a:buNone/>
            </a:pPr>
            <a:r>
              <a:rPr lang="en-US" sz="2800" b="1" dirty="0">
                <a:latin typeface="Arial" panose="020B0604020202020204" pitchFamily="34" charset="0"/>
                <a:cs typeface="Arial" panose="020B0604020202020204" pitchFamily="34" charset="0"/>
              </a:rPr>
              <a:t>Reminder: Missing Meal Components may result in fiscal action.</a:t>
            </a:r>
            <a:r>
              <a:rPr lang="en-US" sz="2800" dirty="0">
                <a:latin typeface="Arial" panose="020B0604020202020204" pitchFamily="34" charset="0"/>
                <a:cs typeface="Arial" panose="020B0604020202020204" pitchFamily="34" charset="0"/>
              </a:rPr>
              <a:t> </a:t>
            </a:r>
          </a:p>
          <a:p>
            <a:pPr marL="0" indent="0">
              <a:buNone/>
            </a:pPr>
            <a:endParaRPr lang="en-US" dirty="0">
              <a:cs typeface="Arial"/>
            </a:endParaRPr>
          </a:p>
        </p:txBody>
      </p:sp>
    </p:spTree>
    <p:extLst>
      <p:ext uri="{BB962C8B-B14F-4D97-AF65-F5344CB8AC3E}">
        <p14:creationId xmlns:p14="http://schemas.microsoft.com/office/powerpoint/2010/main" val="3782629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C1F4-25A7-E5CA-7576-BBCA599C1E9D}"/>
              </a:ext>
            </a:extLst>
          </p:cNvPr>
          <p:cNvSpPr>
            <a:spLocks noGrp="1"/>
          </p:cNvSpPr>
          <p:nvPr>
            <p:ph type="title"/>
          </p:nvPr>
        </p:nvSpPr>
        <p:spPr>
          <a:xfrm>
            <a:off x="2540000" y="226952"/>
            <a:ext cx="9144000" cy="1218870"/>
          </a:xfrm>
        </p:spPr>
        <p:txBody>
          <a:bodyPr/>
          <a:lstStyle/>
          <a:p>
            <a:r>
              <a:rPr lang="en-US" sz="4000" dirty="0">
                <a:latin typeface="Arial" panose="020B0604020202020204" pitchFamily="34" charset="0"/>
                <a:cs typeface="Arial" panose="020B0604020202020204" pitchFamily="34" charset="0"/>
              </a:rPr>
              <a:t>Administrative Review Findings:                       Meal Component and Quantities (2)</a:t>
            </a:r>
          </a:p>
        </p:txBody>
      </p:sp>
      <p:sp>
        <p:nvSpPr>
          <p:cNvPr id="3" name="Content Placeholder 2">
            <a:extLst>
              <a:ext uri="{FF2B5EF4-FFF2-40B4-BE49-F238E27FC236}">
                <a16:creationId xmlns:a16="http://schemas.microsoft.com/office/drawing/2014/main" id="{3797B7A2-4DCB-5E4D-1414-6B4DC6900C74}"/>
              </a:ext>
            </a:extLst>
          </p:cNvPr>
          <p:cNvSpPr>
            <a:spLocks noGrp="1"/>
          </p:cNvSpPr>
          <p:nvPr>
            <p:ph idx="1"/>
          </p:nvPr>
        </p:nvSpPr>
        <p:spPr>
          <a:xfrm>
            <a:off x="2309962" y="1718684"/>
            <a:ext cx="9129621" cy="4624144"/>
          </a:xfrm>
        </p:spPr>
        <p:txBody>
          <a:bodyPr/>
          <a:lstStyle/>
          <a:p>
            <a:pPr marL="0" indent="0">
              <a:spcBef>
                <a:spcPts val="1200"/>
              </a:spcBef>
              <a:spcAft>
                <a:spcPts val="1200"/>
              </a:spcAft>
              <a:buNone/>
            </a:pPr>
            <a:r>
              <a:rPr lang="en-US" sz="2400" b="1" dirty="0">
                <a:latin typeface="Arial" panose="020B0604020202020204" pitchFamily="34" charset="0"/>
                <a:cs typeface="Arial" panose="020B0604020202020204" pitchFamily="34" charset="0"/>
              </a:rPr>
              <a:t>Resources: </a:t>
            </a:r>
            <a:endParaRPr lang="en-US" sz="2400" dirty="0">
              <a:latin typeface="Arial" panose="020B0604020202020204" pitchFamily="34" charset="0"/>
              <a:cs typeface="Arial" panose="020B0604020202020204" pitchFamily="34" charset="0"/>
            </a:endParaRPr>
          </a:p>
          <a:p>
            <a:pPr marL="742950" indent="-457200">
              <a:spcBef>
                <a:spcPts val="1200"/>
              </a:spcBef>
              <a:spcAft>
                <a:spcPts val="1200"/>
              </a:spcAft>
              <a:buFont typeface="Arial"/>
              <a:buChar char="•"/>
            </a:pPr>
            <a:r>
              <a:rPr lang="en-US" sz="2400" b="1" dirty="0">
                <a:latin typeface="Arial" panose="020B0604020202020204" pitchFamily="34" charset="0"/>
                <a:ea typeface="+mn-lt"/>
                <a:cs typeface="Arial" panose="020B0604020202020204" pitchFamily="34" charset="0"/>
              </a:rPr>
              <a:t>Administrative Review Questions</a:t>
            </a:r>
          </a:p>
          <a:p>
            <a:pPr marL="1143000" lvl="1" indent="-457200">
              <a:spcBef>
                <a:spcPts val="1200"/>
              </a:spcBef>
              <a:spcAft>
                <a:spcPts val="1200"/>
              </a:spcAft>
              <a:buFont typeface="Courier New"/>
              <a:buChar char="o"/>
            </a:pPr>
            <a:r>
              <a:rPr lang="en-US" sz="2400" dirty="0">
                <a:latin typeface="Arial" panose="020B0604020202020204" pitchFamily="34" charset="0"/>
                <a:ea typeface="+mn-lt"/>
                <a:cs typeface="Arial" panose="020B0604020202020204" pitchFamily="34" charset="0"/>
              </a:rPr>
              <a:t>Contact your assigned Child Nutrition Assistant or Child Nutrition Consultant </a:t>
            </a:r>
          </a:p>
          <a:p>
            <a:pPr marL="1143000" lvl="1" indent="-457200">
              <a:spcBef>
                <a:spcPts val="1200"/>
              </a:spcBef>
              <a:spcAft>
                <a:spcPts val="1200"/>
              </a:spcAft>
              <a:buFont typeface="Courier New"/>
              <a:buChar char="o"/>
            </a:pPr>
            <a:r>
              <a:rPr lang="en-US" sz="2400" dirty="0">
                <a:latin typeface="Arial" panose="020B0604020202020204" pitchFamily="34" charset="0"/>
                <a:ea typeface="+mn-lt"/>
                <a:cs typeface="Arial" panose="020B0604020202020204" pitchFamily="34" charset="0"/>
              </a:rPr>
              <a:t>CNIPS Download Forms - Form ID: Caseload </a:t>
            </a:r>
          </a:p>
          <a:p>
            <a:pPr marL="742950" indent="-457200">
              <a:spcBef>
                <a:spcPts val="1200"/>
              </a:spcBef>
              <a:spcAft>
                <a:spcPts val="1200"/>
              </a:spcAft>
              <a:buFont typeface="Arial"/>
              <a:buChar char="•"/>
            </a:pPr>
            <a:r>
              <a:rPr lang="en-US" sz="2400" b="1" dirty="0">
                <a:latin typeface="Arial" panose="020B0604020202020204" pitchFamily="34" charset="0"/>
                <a:ea typeface="+mn-lt"/>
                <a:cs typeface="Arial" panose="020B0604020202020204" pitchFamily="34" charset="0"/>
              </a:rPr>
              <a:t>Access the 2024–25 School Year Administrative Review Schedule on the CDE web page at </a:t>
            </a:r>
            <a:r>
              <a:rPr lang="en-US" sz="2400" dirty="0">
                <a:solidFill>
                  <a:srgbClr val="0563C1"/>
                </a:solidFill>
                <a:latin typeface="Arial" panose="020B0604020202020204" pitchFamily="34" charset="0"/>
                <a:ea typeface="+mn-lt"/>
                <a:cs typeface="Arial" panose="020B0604020202020204" pitchFamily="34" charset="0"/>
                <a:hlinkClick r:id="rId3" tooltip="2024-25 Administrative Review Schedule">
                  <a:extLst>
                    <a:ext uri="{A12FA001-AC4F-418D-AE19-62706E023703}">
                      <ahyp:hlinkClr xmlns:ahyp="http://schemas.microsoft.com/office/drawing/2018/hyperlinkcolor" val="tx"/>
                    </a:ext>
                  </a:extLst>
                </a:hlinkClick>
              </a:rPr>
              <a:t>https://www.cde.ca.gov/ls/nu/ar/arsnp.asp</a:t>
            </a:r>
            <a:r>
              <a:rPr lang="en-US" sz="2400" dirty="0">
                <a:solidFill>
                  <a:srgbClr val="0563C1"/>
                </a:solidFill>
                <a:latin typeface="Arial" panose="020B0604020202020204" pitchFamily="34" charset="0"/>
                <a:ea typeface="+mn-lt"/>
                <a:cs typeface="Arial" panose="020B0604020202020204" pitchFamily="34" charset="0"/>
              </a:rPr>
              <a:t> </a:t>
            </a:r>
            <a:r>
              <a:rPr lang="en-US" sz="2400" dirty="0">
                <a:latin typeface="Arial" panose="020B0604020202020204" pitchFamily="34" charset="0"/>
                <a:ea typeface="+mn-lt"/>
                <a:cs typeface="Arial" panose="020B0604020202020204" pitchFamily="34" charset="0"/>
              </a:rPr>
              <a:t>or phone 800-952-5609</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73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3853-137D-00FD-8367-2268B8E9A17A}"/>
              </a:ext>
            </a:extLst>
          </p:cNvPr>
          <p:cNvSpPr>
            <a:spLocks noGrp="1"/>
          </p:cNvSpPr>
          <p:nvPr>
            <p:ph type="title"/>
          </p:nvPr>
        </p:nvSpPr>
        <p:spPr>
          <a:xfrm>
            <a:off x="2449847" y="455053"/>
            <a:ext cx="9144000" cy="1143000"/>
          </a:xfrm>
        </p:spPr>
        <p:txBody>
          <a:bodyPr/>
          <a:lstStyle/>
          <a:p>
            <a:r>
              <a:rPr lang="en-US" dirty="0">
                <a:latin typeface="Arial" panose="020B0604020202020204" pitchFamily="34" charset="0"/>
                <a:cs typeface="Arial" panose="020B0604020202020204" pitchFamily="34" charset="0"/>
              </a:rPr>
              <a:t>State Updates</a:t>
            </a:r>
          </a:p>
        </p:txBody>
      </p:sp>
      <p:pic>
        <p:nvPicPr>
          <p:cNvPr id="5" name="Content Placeholder 4">
            <a:extLst>
              <a:ext uri="{FF2B5EF4-FFF2-40B4-BE49-F238E27FC236}">
                <a16:creationId xmlns:a16="http://schemas.microsoft.com/office/drawing/2014/main" id="{9657D575-517D-E2E6-CB9E-B319817AD25C}"/>
              </a:ex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78797" y="1903928"/>
            <a:ext cx="3086100" cy="4114800"/>
          </a:xfrm>
        </p:spPr>
      </p:pic>
    </p:spTree>
    <p:extLst>
      <p:ext uri="{BB962C8B-B14F-4D97-AF65-F5344CB8AC3E}">
        <p14:creationId xmlns:p14="http://schemas.microsoft.com/office/powerpoint/2010/main" val="356176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D1B0-CF0F-93E2-75BF-50CDA05103D2}"/>
              </a:ext>
            </a:extLst>
          </p:cNvPr>
          <p:cNvSpPr>
            <a:spLocks noGrp="1"/>
          </p:cNvSpPr>
          <p:nvPr>
            <p:ph type="title"/>
          </p:nvPr>
        </p:nvSpPr>
        <p:spPr>
          <a:xfrm>
            <a:off x="2540000" y="552091"/>
            <a:ext cx="9144000" cy="1143000"/>
          </a:xfrm>
        </p:spPr>
        <p:txBody>
          <a:bodyPr/>
          <a:lstStyle/>
          <a:p>
            <a:r>
              <a:rPr lang="en-US" dirty="0">
                <a:latin typeface="Arial" panose="020B0604020202020204" pitchFamily="34" charset="0"/>
                <a:cs typeface="Arial" panose="020B0604020202020204" pitchFamily="34" charset="0"/>
              </a:rPr>
              <a:t>Reminder: Disaster Guidance (2)</a:t>
            </a:r>
          </a:p>
        </p:txBody>
      </p:sp>
      <p:sp>
        <p:nvSpPr>
          <p:cNvPr id="3" name="Content Placeholder 2">
            <a:extLst>
              <a:ext uri="{FF2B5EF4-FFF2-40B4-BE49-F238E27FC236}">
                <a16:creationId xmlns:a16="http://schemas.microsoft.com/office/drawing/2014/main" id="{E11BBDB4-74C9-78D6-B749-5003CBA0F702}"/>
              </a:ext>
            </a:extLst>
          </p:cNvPr>
          <p:cNvSpPr>
            <a:spLocks noGrp="1"/>
          </p:cNvSpPr>
          <p:nvPr>
            <p:ph idx="1"/>
          </p:nvPr>
        </p:nvSpPr>
        <p:spPr>
          <a:xfrm>
            <a:off x="2540000" y="1708030"/>
            <a:ext cx="9503433" cy="4114800"/>
          </a:xfrm>
        </p:spPr>
        <p:txBody>
          <a:bodyPr/>
          <a:lstStyle/>
          <a:p>
            <a:pPr marL="0" indent="0">
              <a:spcBef>
                <a:spcPts val="800"/>
              </a:spcBef>
              <a:spcAft>
                <a:spcPts val="800"/>
              </a:spcAft>
              <a:buNone/>
            </a:pPr>
            <a:r>
              <a:rPr lang="en-US" sz="2800" dirty="0">
                <a:latin typeface="Arial" panose="020B0604020202020204" pitchFamily="34" charset="0"/>
                <a:cs typeface="Arial" panose="020B0604020202020204" pitchFamily="34" charset="0"/>
              </a:rPr>
              <a:t>Under state declared disaster:</a:t>
            </a:r>
            <a:endParaRPr lang="en-US" dirty="0">
              <a:latin typeface="Arial" panose="020B0604020202020204" pitchFamily="34" charset="0"/>
              <a:cs typeface="Arial" panose="020B0604020202020204" pitchFamily="34" charset="0"/>
            </a:endParaRPr>
          </a:p>
          <a:p>
            <a:pPr marL="914400" indent="-457200">
              <a:spcBef>
                <a:spcPts val="800"/>
              </a:spcBef>
              <a:spcAft>
                <a:spcPts val="800"/>
              </a:spcAft>
              <a:buFont typeface="Arial"/>
              <a:buChar char="•"/>
            </a:pPr>
            <a:r>
              <a:rPr lang="en-US" sz="2800" dirty="0">
                <a:latin typeface="Arial" panose="020B0604020202020204" pitchFamily="34" charset="0"/>
                <a:cs typeface="Arial" panose="020B0604020202020204" pitchFamily="34" charset="0"/>
              </a:rPr>
              <a:t>Late claims – Nutrition Services Division (NSD) can approve SFAs experiencing a disaster to submit claims beyond the 60-day submission requirement without using the one-time exception for late submissions.</a:t>
            </a:r>
          </a:p>
          <a:p>
            <a:pPr marL="914400" indent="-457200">
              <a:spcBef>
                <a:spcPts val="800"/>
              </a:spcBef>
              <a:spcAft>
                <a:spcPts val="800"/>
              </a:spcAft>
              <a:buFont typeface="Arial"/>
              <a:buChar char="•"/>
            </a:pPr>
            <a:r>
              <a:rPr lang="en-US" sz="2800" dirty="0">
                <a:latin typeface="Arial" panose="020B0604020202020204" pitchFamily="34" charset="0"/>
                <a:cs typeface="Arial" panose="020B0604020202020204" pitchFamily="34" charset="0"/>
              </a:rPr>
              <a:t>Prop 98 disaster claims - School districts and County Offices of Education (COEs) can submit a claim for reimbursement to help offset fixed expenses.</a:t>
            </a:r>
            <a:endParaRPr lang="en-US" sz="2800" dirty="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44563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F4CA-6F34-B302-D242-1B72518309B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Governor's Proposed Budget </a:t>
            </a:r>
          </a:p>
        </p:txBody>
      </p:sp>
      <p:sp>
        <p:nvSpPr>
          <p:cNvPr id="3" name="Content Placeholder 2">
            <a:extLst>
              <a:ext uri="{FF2B5EF4-FFF2-40B4-BE49-F238E27FC236}">
                <a16:creationId xmlns:a16="http://schemas.microsoft.com/office/drawing/2014/main" id="{BB9C03DE-A2C5-5D8C-1F6F-E70835B13F45}"/>
              </a:ext>
            </a:extLst>
          </p:cNvPr>
          <p:cNvSpPr>
            <a:spLocks noGrp="1"/>
          </p:cNvSpPr>
          <p:nvPr>
            <p:ph sz="half" idx="1"/>
          </p:nvPr>
        </p:nvSpPr>
        <p:spPr>
          <a:xfrm>
            <a:off x="2428746" y="2118605"/>
            <a:ext cx="7328870" cy="3094007"/>
          </a:xfrm>
        </p:spPr>
        <p:txBody>
          <a:bodyPr/>
          <a:lstStyle/>
          <a:p>
            <a:pPr>
              <a:spcBef>
                <a:spcPts val="1200"/>
              </a:spcBef>
              <a:spcAft>
                <a:spcPts val="1200"/>
              </a:spcAft>
            </a:pPr>
            <a:r>
              <a:rPr lang="en-US" dirty="0">
                <a:latin typeface="Arial" panose="020B0604020202020204" pitchFamily="34" charset="0"/>
                <a:cs typeface="Arial" panose="020B0604020202020204" pitchFamily="34" charset="0"/>
              </a:rPr>
              <a:t>2025–26 Governor’s Proposed Budget was released January 10, 2025</a:t>
            </a:r>
          </a:p>
          <a:p>
            <a:pPr>
              <a:spcBef>
                <a:spcPts val="1200"/>
              </a:spcBef>
              <a:spcAft>
                <a:spcPts val="1200"/>
              </a:spcAft>
            </a:pPr>
            <a:r>
              <a:rPr lang="en-US" dirty="0">
                <a:latin typeface="Arial" panose="020B0604020202020204" pitchFamily="34" charset="0"/>
                <a:cs typeface="Arial" panose="020B0604020202020204" pitchFamily="34" charset="0"/>
              </a:rPr>
              <a:t>May Revise is due on May 14, 2025 </a:t>
            </a:r>
          </a:p>
          <a:p>
            <a:pPr>
              <a:spcBef>
                <a:spcPts val="1200"/>
              </a:spcBef>
              <a:spcAft>
                <a:spcPts val="1200"/>
              </a:spcAft>
            </a:pPr>
            <a:endParaRPr lang="en-US" dirty="0">
              <a:solidFill>
                <a:srgbClr val="000000"/>
              </a:solidFill>
              <a:cs typeface="Arial"/>
            </a:endParaRPr>
          </a:p>
          <a:p>
            <a:pPr>
              <a:spcBef>
                <a:spcPts val="1200"/>
              </a:spcBef>
              <a:spcAft>
                <a:spcPts val="1200"/>
              </a:spcAft>
            </a:pPr>
            <a:endParaRPr lang="en-US" dirty="0">
              <a:solidFill>
                <a:srgbClr val="FF0000"/>
              </a:solidFill>
              <a:cs typeface="Arial"/>
            </a:endParaRPr>
          </a:p>
        </p:txBody>
      </p:sp>
      <p:pic>
        <p:nvPicPr>
          <p:cNvPr id="5" name="Content Placeholder 4">
            <a:extLst>
              <a:ext uri="{FF2B5EF4-FFF2-40B4-BE49-F238E27FC236}">
                <a16:creationId xmlns:a16="http://schemas.microsoft.com/office/drawing/2014/main" id="{F357B5D9-0252-E8A1-A982-E72BCD93DCCB}"/>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9760870" y="2120094"/>
            <a:ext cx="1844103" cy="275819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36489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C47C-0CA7-8DE2-88B6-E0531F81B4E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Executive Order: N-1-25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Ultra-Processed Foods</a:t>
            </a:r>
          </a:p>
        </p:txBody>
      </p:sp>
      <p:sp>
        <p:nvSpPr>
          <p:cNvPr id="3" name="Content Placeholder 2">
            <a:extLst>
              <a:ext uri="{FF2B5EF4-FFF2-40B4-BE49-F238E27FC236}">
                <a16:creationId xmlns:a16="http://schemas.microsoft.com/office/drawing/2014/main" id="{D5C37096-A170-B8A3-EE2E-1240F9B6B35D}"/>
              </a:ext>
            </a:extLst>
          </p:cNvPr>
          <p:cNvSpPr>
            <a:spLocks noGrp="1"/>
          </p:cNvSpPr>
          <p:nvPr>
            <p:ph idx="1"/>
          </p:nvPr>
        </p:nvSpPr>
        <p:spPr>
          <a:xfrm>
            <a:off x="2540000" y="1981200"/>
            <a:ext cx="9252857" cy="4114800"/>
          </a:xfrm>
        </p:spPr>
        <p:txBody>
          <a:bodyPr/>
          <a:lstStyle/>
          <a:p>
            <a:pPr>
              <a:spcBef>
                <a:spcPts val="800"/>
              </a:spcBef>
              <a:spcAft>
                <a:spcPts val="800"/>
              </a:spcAft>
            </a:pPr>
            <a:r>
              <a:rPr lang="en-US" sz="2800" dirty="0">
                <a:latin typeface="Arial" panose="020B0604020202020204" pitchFamily="34" charset="0"/>
                <a:cs typeface="Arial" panose="020B0604020202020204" pitchFamily="34" charset="0"/>
              </a:rPr>
              <a:t>Assigns tasks to multiple state agencies.</a:t>
            </a:r>
          </a:p>
          <a:p>
            <a:pPr>
              <a:spcBef>
                <a:spcPts val="800"/>
              </a:spcBef>
              <a:spcAft>
                <a:spcPts val="800"/>
              </a:spcAft>
            </a:pPr>
            <a:r>
              <a:rPr lang="en-US" sz="2800" dirty="0">
                <a:latin typeface="Arial" panose="020B0604020202020204" pitchFamily="34" charset="0"/>
                <a:cs typeface="Arial" panose="020B0604020202020204" pitchFamily="34" charset="0"/>
              </a:rPr>
              <a:t>The California Department of Education (CDE) and the  State Board of Education must identify and provide recommendations to the Governor for areas where California may adopt higher standards for healthy school meals than the </a:t>
            </a:r>
            <a:r>
              <a:rPr lang="en-US" sz="2800" dirty="0">
                <a:solidFill>
                  <a:srgbClr val="000000"/>
                </a:solidFill>
                <a:latin typeface="Arial" panose="020B0604020202020204" pitchFamily="34" charset="0"/>
                <a:cs typeface="Arial" panose="020B0604020202020204" pitchFamily="34" charset="0"/>
              </a:rPr>
              <a:t>recent Final Rule and</a:t>
            </a:r>
            <a:r>
              <a:rPr lang="en-US" sz="2800" dirty="0">
                <a:latin typeface="Arial" panose="020B0604020202020204" pitchFamily="34" charset="0"/>
                <a:cs typeface="Arial" panose="020B0604020202020204" pitchFamily="34" charset="0"/>
              </a:rPr>
              <a:t> beyond California's current standards.</a:t>
            </a:r>
          </a:p>
          <a:p>
            <a:pPr>
              <a:spcBef>
                <a:spcPts val="800"/>
              </a:spcBef>
              <a:spcAft>
                <a:spcPts val="800"/>
              </a:spcAft>
            </a:pPr>
            <a:r>
              <a:rPr lang="en-US" sz="2800" dirty="0">
                <a:latin typeface="Arial" panose="020B0604020202020204" pitchFamily="34" charset="0"/>
                <a:cs typeface="Arial" panose="020B0604020202020204" pitchFamily="34" charset="0"/>
              </a:rPr>
              <a:t>Costs, logistics and other factors will be considered.</a:t>
            </a:r>
          </a:p>
        </p:txBody>
      </p:sp>
    </p:spTree>
    <p:extLst>
      <p:ext uri="{BB962C8B-B14F-4D97-AF65-F5344CB8AC3E}">
        <p14:creationId xmlns:p14="http://schemas.microsoft.com/office/powerpoint/2010/main" val="156843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31B8-281B-C944-D113-B9B97FEFEF7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Obligation to Protect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Immigrant Families </a:t>
            </a:r>
          </a:p>
          <a:p>
            <a:endParaRPr lang="en-US" dirty="0">
              <a:cs typeface="Arial"/>
            </a:endParaRPr>
          </a:p>
        </p:txBody>
      </p:sp>
      <p:sp>
        <p:nvSpPr>
          <p:cNvPr id="3" name="Content Placeholder 2">
            <a:extLst>
              <a:ext uri="{FF2B5EF4-FFF2-40B4-BE49-F238E27FC236}">
                <a16:creationId xmlns:a16="http://schemas.microsoft.com/office/drawing/2014/main" id="{D1116CE0-6687-378F-DFDC-CAFA9EE2D82D}"/>
              </a:ext>
            </a:extLst>
          </p:cNvPr>
          <p:cNvSpPr>
            <a:spLocks noGrp="1"/>
          </p:cNvSpPr>
          <p:nvPr>
            <p:ph idx="1"/>
          </p:nvPr>
        </p:nvSpPr>
        <p:spPr>
          <a:xfrm>
            <a:off x="2540000" y="1752600"/>
            <a:ext cx="9144000" cy="4114800"/>
          </a:xfrm>
        </p:spPr>
        <p:txBody>
          <a:bodyPr/>
          <a:lstStyle/>
          <a:p>
            <a:pPr>
              <a:lnSpc>
                <a:spcPct val="90000"/>
              </a:lnSpc>
              <a:spcBef>
                <a:spcPts val="1200"/>
              </a:spcBef>
              <a:spcAft>
                <a:spcPts val="200"/>
              </a:spcAft>
            </a:pPr>
            <a:r>
              <a:rPr lang="en-US" sz="2400" dirty="0">
                <a:latin typeface="Arial" panose="020B0604020202020204" pitchFamily="34" charset="0"/>
                <a:ea typeface="Calibri"/>
                <a:cs typeface="Arial" panose="020B0604020202020204" pitchFamily="34" charset="0"/>
              </a:rPr>
              <a:t>Schools should be safe havens for all California students and families. </a:t>
            </a:r>
          </a:p>
          <a:p>
            <a:pPr>
              <a:lnSpc>
                <a:spcPct val="90000"/>
              </a:lnSpc>
              <a:spcBef>
                <a:spcPts val="1200"/>
              </a:spcBef>
              <a:spcAft>
                <a:spcPts val="200"/>
              </a:spcAft>
            </a:pPr>
            <a:r>
              <a:rPr lang="en-US" sz="2400" dirty="0">
                <a:latin typeface="Arial" panose="020B0604020202020204" pitchFamily="34" charset="0"/>
                <a:ea typeface="Calibri"/>
                <a:cs typeface="Arial" panose="020B0604020202020204" pitchFamily="34" charset="0"/>
              </a:rPr>
              <a:t>California laws empower schools to welcome all students and reassure them of their educational rights and opportunities. </a:t>
            </a:r>
          </a:p>
          <a:p>
            <a:pPr>
              <a:lnSpc>
                <a:spcPct val="90000"/>
              </a:lnSpc>
              <a:spcBef>
                <a:spcPts val="1200"/>
              </a:spcBef>
              <a:spcAft>
                <a:spcPts val="200"/>
              </a:spcAft>
            </a:pPr>
            <a:r>
              <a:rPr lang="en-US" sz="2400" dirty="0">
                <a:latin typeface="Arial" panose="020B0604020202020204" pitchFamily="34" charset="0"/>
                <a:ea typeface="Calibri"/>
                <a:cs typeface="Arial" panose="020B0604020202020204" pitchFamily="34" charset="0"/>
              </a:rPr>
              <a:t>Resources: </a:t>
            </a:r>
          </a:p>
          <a:p>
            <a:pPr lvl="1">
              <a:lnSpc>
                <a:spcPct val="90000"/>
              </a:lnSpc>
              <a:spcBef>
                <a:spcPts val="1200"/>
              </a:spcBef>
              <a:spcAft>
                <a:spcPts val="200"/>
              </a:spcAft>
              <a:buFont typeface="Courier New"/>
              <a:buChar char="o"/>
            </a:pPr>
            <a:r>
              <a:rPr lang="en-US" sz="2400" dirty="0">
                <a:latin typeface="Arial" panose="020B0604020202020204" pitchFamily="34" charset="0"/>
                <a:ea typeface="Calibri"/>
                <a:cs typeface="Arial" panose="020B0604020202020204" pitchFamily="34" charset="0"/>
              </a:rPr>
              <a:t>News Release: State Superintendent of Public Instruction (SSPI) Supports Senate Bill 48 to Keep U.S. Immigration and Customs Enforcement (ICE) Off School Campuses</a:t>
            </a:r>
          </a:p>
          <a:p>
            <a:pPr lvl="1">
              <a:lnSpc>
                <a:spcPct val="90000"/>
              </a:lnSpc>
              <a:spcBef>
                <a:spcPts val="1200"/>
              </a:spcBef>
              <a:spcAft>
                <a:spcPts val="200"/>
              </a:spcAft>
              <a:buFont typeface="Courier New"/>
              <a:buChar char="o"/>
            </a:pPr>
            <a:r>
              <a:rPr lang="en-US" sz="2400" dirty="0">
                <a:latin typeface="Arial" panose="020B0604020202020204" pitchFamily="34" charset="0"/>
                <a:ea typeface="Calibri"/>
                <a:cs typeface="Arial" panose="020B0604020202020204" pitchFamily="34" charset="0"/>
              </a:rPr>
              <a:t>Guidance: Promoting a Safe and Secure Learning Environment for All: Guidance and Model Policies to Assist California’s K-12 Schools in Responding to Immigration Issues</a:t>
            </a:r>
          </a:p>
          <a:p>
            <a:pPr lvl="1">
              <a:lnSpc>
                <a:spcPct val="90000"/>
              </a:lnSpc>
              <a:spcBef>
                <a:spcPts val="1200"/>
              </a:spcBef>
              <a:spcAft>
                <a:spcPts val="200"/>
              </a:spcAft>
              <a:buFont typeface="Courier New"/>
              <a:buChar char="o"/>
            </a:pPr>
            <a:endParaRPr lang="en-US" sz="1600" dirty="0">
              <a:latin typeface="Calibri"/>
              <a:ea typeface="Calibri"/>
              <a:cs typeface="Calibri"/>
            </a:endParaRPr>
          </a:p>
        </p:txBody>
      </p:sp>
    </p:spTree>
    <p:extLst>
      <p:ext uri="{BB962C8B-B14F-4D97-AF65-F5344CB8AC3E}">
        <p14:creationId xmlns:p14="http://schemas.microsoft.com/office/powerpoint/2010/main" val="1911806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723F-06AA-B2F1-CFE4-A891F85B7156}"/>
              </a:ext>
            </a:extLst>
          </p:cNvPr>
          <p:cNvSpPr>
            <a:spLocks noGrp="1"/>
          </p:cNvSpPr>
          <p:nvPr>
            <p:ph type="title"/>
          </p:nvPr>
        </p:nvSpPr>
        <p:spPr/>
        <p:txBody>
          <a:bodyPr/>
          <a:lstStyle/>
          <a:p>
            <a:r>
              <a:rPr lang="en-US" dirty="0"/>
              <a:t> </a:t>
            </a:r>
            <a:r>
              <a:rPr lang="en-US" dirty="0">
                <a:latin typeface="Arial" panose="020B0604020202020204" pitchFamily="34" charset="0"/>
                <a:cs typeface="Arial" panose="020B0604020202020204" pitchFamily="34" charset="0"/>
              </a:rPr>
              <a:t>SUN Bucks: 2024</a:t>
            </a:r>
          </a:p>
        </p:txBody>
      </p:sp>
      <p:sp>
        <p:nvSpPr>
          <p:cNvPr id="3" name="Content Placeholder 2">
            <a:extLst>
              <a:ext uri="{FF2B5EF4-FFF2-40B4-BE49-F238E27FC236}">
                <a16:creationId xmlns:a16="http://schemas.microsoft.com/office/drawing/2014/main" id="{AAD927FB-1854-2389-894C-9DD372EB73F0}"/>
              </a:ext>
              <a:ext uri="{C183D7F6-B498-43B3-948B-1728B52AA6E4}">
                <adec:decorative xmlns:adec="http://schemas.microsoft.com/office/drawing/2017/decorative" val="1"/>
              </a:ext>
            </a:extLst>
          </p:cNvPr>
          <p:cNvSpPr>
            <a:spLocks noGrp="1"/>
          </p:cNvSpPr>
          <p:nvPr>
            <p:ph sz="half" idx="1"/>
          </p:nvPr>
        </p:nvSpPr>
        <p:spPr>
          <a:xfrm>
            <a:off x="2351463" y="1952920"/>
            <a:ext cx="4470400" cy="4114800"/>
          </a:xfrm>
        </p:spPr>
        <p:txBody>
          <a:bodyPr/>
          <a:lstStyle/>
          <a:p>
            <a:pPr marL="800100" indent="-457200">
              <a:spcBef>
                <a:spcPts val="1400"/>
              </a:spcBef>
              <a:spcAft>
                <a:spcPts val="700"/>
              </a:spcAft>
            </a:pPr>
            <a:r>
              <a:rPr lang="en-US" dirty="0">
                <a:latin typeface="Arial" panose="020B0604020202020204" pitchFamily="34" charset="0"/>
                <a:cs typeface="Arial" panose="020B0604020202020204" pitchFamily="34" charset="0"/>
              </a:rPr>
              <a:t>5,588,236 SUN Bucks cards</a:t>
            </a:r>
          </a:p>
          <a:p>
            <a:pPr marL="800100" indent="-457200">
              <a:spcBef>
                <a:spcPts val="1400"/>
              </a:spcBef>
              <a:spcAft>
                <a:spcPts val="700"/>
              </a:spcAft>
            </a:pPr>
            <a:r>
              <a:rPr lang="en-US" dirty="0">
                <a:latin typeface="Arial" panose="020B0604020202020204" pitchFamily="34" charset="0"/>
                <a:cs typeface="Arial" panose="020B0604020202020204" pitchFamily="34" charset="0"/>
              </a:rPr>
              <a:t>$670,573,478 total value in benefits</a:t>
            </a:r>
          </a:p>
          <a:p>
            <a:pPr>
              <a:spcBef>
                <a:spcPts val="1200"/>
              </a:spcBef>
              <a:spcAft>
                <a:spcPts val="1200"/>
              </a:spcAft>
              <a:buFont typeface="Arial"/>
              <a:buChar char="•"/>
            </a:pPr>
            <a:endParaRPr lang="en-US" dirty="0">
              <a:cs typeface="Arial"/>
            </a:endParaRPr>
          </a:p>
        </p:txBody>
      </p:sp>
      <p:pic>
        <p:nvPicPr>
          <p:cNvPr id="9" name="Content Placeholder 8" descr="A diagram of the 5.4 million SUN Bucks eligibility totals from CA Department of Social Services and CDE. 1.7 and 3.7 respectively.">
            <a:extLst>
              <a:ext uri="{FF2B5EF4-FFF2-40B4-BE49-F238E27FC236}">
                <a16:creationId xmlns:a16="http://schemas.microsoft.com/office/drawing/2014/main" id="{FDB8B736-457A-CA6C-5E87-6514F20A73A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12000" y="1837932"/>
            <a:ext cx="4454066" cy="3837004"/>
          </a:xfrm>
        </p:spPr>
      </p:pic>
    </p:spTree>
    <p:extLst>
      <p:ext uri="{BB962C8B-B14F-4D97-AF65-F5344CB8AC3E}">
        <p14:creationId xmlns:p14="http://schemas.microsoft.com/office/powerpoint/2010/main" val="1012915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3148-4027-2EAE-5A70-6FE2D93644A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SUN Bucks: 2025</a:t>
            </a:r>
          </a:p>
        </p:txBody>
      </p:sp>
      <p:sp>
        <p:nvSpPr>
          <p:cNvPr id="3" name="Content Placeholder 2">
            <a:extLst>
              <a:ext uri="{FF2B5EF4-FFF2-40B4-BE49-F238E27FC236}">
                <a16:creationId xmlns:a16="http://schemas.microsoft.com/office/drawing/2014/main" id="{5D7E788A-5CFD-B54D-EC9E-514ECB13CE51}"/>
              </a:ext>
            </a:extLst>
          </p:cNvPr>
          <p:cNvSpPr>
            <a:spLocks noGrp="1"/>
          </p:cNvSpPr>
          <p:nvPr>
            <p:ph idx="1"/>
          </p:nvPr>
        </p:nvSpPr>
        <p:spPr/>
        <p:txBody>
          <a:bodyPr/>
          <a:lstStyle/>
          <a:p>
            <a:pPr>
              <a:spcBef>
                <a:spcPts val="1200"/>
              </a:spcBef>
              <a:spcAft>
                <a:spcPts val="1200"/>
              </a:spcAft>
            </a:pPr>
            <a:r>
              <a:rPr lang="en-US" sz="3000" dirty="0">
                <a:latin typeface="Arial" panose="020B0604020202020204" pitchFamily="34" charset="0"/>
                <a:cs typeface="Arial" panose="020B0604020202020204" pitchFamily="34" charset="0"/>
              </a:rPr>
              <a:t>CDE is releasing a new Universal Benefits Application (UBA) to be used when determining SUN Bucks eligibility.</a:t>
            </a:r>
          </a:p>
          <a:p>
            <a:pPr>
              <a:spcBef>
                <a:spcPts val="1200"/>
              </a:spcBef>
              <a:spcAft>
                <a:spcPts val="1200"/>
              </a:spcAft>
            </a:pPr>
            <a:r>
              <a:rPr lang="en-US" sz="3000" dirty="0">
                <a:latin typeface="Arial" panose="020B0604020202020204" pitchFamily="34" charset="0"/>
                <a:cs typeface="Arial" panose="020B0604020202020204" pitchFamily="34" charset="0"/>
              </a:rPr>
              <a:t>UBAs will be available for Provision schools (Community Eligibility Provision/Provision 2) to make SUN Bucks eligibility determinations for non-directly certified students.</a:t>
            </a:r>
          </a:p>
          <a:p>
            <a:pPr marL="0" indent="0">
              <a:spcBef>
                <a:spcPts val="1200"/>
              </a:spcBef>
              <a:spcAft>
                <a:spcPts val="1200"/>
              </a:spcAft>
              <a:buNone/>
            </a:pPr>
            <a:endParaRPr lang="en-US" sz="3000" dirty="0">
              <a:cs typeface="Arial"/>
            </a:endParaRPr>
          </a:p>
          <a:p>
            <a:endParaRPr lang="en-US" dirty="0">
              <a:cs typeface="Arial"/>
            </a:endParaRPr>
          </a:p>
        </p:txBody>
      </p:sp>
    </p:spTree>
    <p:extLst>
      <p:ext uri="{BB962C8B-B14F-4D97-AF65-F5344CB8AC3E}">
        <p14:creationId xmlns:p14="http://schemas.microsoft.com/office/powerpoint/2010/main" val="33156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E6A1-9EB2-69A7-4E4B-4B106E3A853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USDA Foods Updates</a:t>
            </a:r>
          </a:p>
        </p:txBody>
      </p:sp>
      <p:pic>
        <p:nvPicPr>
          <p:cNvPr id="10" name="Content Placeholder 9">
            <a:extLst>
              <a:ext uri="{FF2B5EF4-FFF2-40B4-BE49-F238E27FC236}">
                <a16:creationId xmlns:a16="http://schemas.microsoft.com/office/drawing/2014/main" id="{7751CFF0-B7F2-D684-D11D-6818B7986AE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3956440" y="1756823"/>
            <a:ext cx="6598668" cy="3787175"/>
          </a:xfrm>
        </p:spPr>
      </p:pic>
    </p:spTree>
    <p:extLst>
      <p:ext uri="{BB962C8B-B14F-4D97-AF65-F5344CB8AC3E}">
        <p14:creationId xmlns:p14="http://schemas.microsoft.com/office/powerpoint/2010/main" val="3279325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19456"/>
            <a:ext cx="9524999" cy="1380744"/>
          </a:xfrm>
        </p:spPr>
        <p:txBody>
          <a:bodyPr>
            <a:noAutofit/>
          </a:bodyPr>
          <a:lstStyle/>
          <a:p>
            <a:r>
              <a:rPr lang="en-US" dirty="0">
                <a:latin typeface="Arial"/>
                <a:cs typeface="Arial"/>
              </a:rPr>
              <a:t>USDA Foods</a:t>
            </a:r>
            <a:r>
              <a:rPr lang="en-US" sz="4400" dirty="0">
                <a:latin typeface="Arial"/>
                <a:cs typeface="Arial"/>
              </a:rPr>
              <a:t> Ordering and Timelines</a:t>
            </a:r>
            <a:br>
              <a:rPr lang="en-US" sz="4400" dirty="0">
                <a:latin typeface="Arial" panose="020B0604020202020204" pitchFamily="34" charset="0"/>
                <a:cs typeface="Arial" panose="020B0604020202020204" pitchFamily="34" charset="0"/>
              </a:rPr>
            </a:br>
            <a:r>
              <a:rPr lang="en-US" sz="4400" dirty="0">
                <a:latin typeface="Arial"/>
                <a:cs typeface="Arial"/>
              </a:rPr>
              <a:t>for SY 2025–26</a:t>
            </a:r>
            <a:r>
              <a:rPr lang="en-US" dirty="0">
                <a:latin typeface="Arial"/>
                <a:cs typeface="Arial"/>
              </a:rPr>
              <a:t> (1)</a:t>
            </a:r>
            <a:endParaRPr lang="en-US" sz="4400" dirty="0">
              <a:latin typeface="Arial"/>
              <a:cs typeface="Arial"/>
            </a:endParaRPr>
          </a:p>
        </p:txBody>
      </p:sp>
      <p:sp>
        <p:nvSpPr>
          <p:cNvPr id="3" name="Content Placeholder 2"/>
          <p:cNvSpPr>
            <a:spLocks noGrp="1"/>
          </p:cNvSpPr>
          <p:nvPr>
            <p:ph idx="1"/>
          </p:nvPr>
        </p:nvSpPr>
        <p:spPr>
          <a:xfrm>
            <a:off x="2795560" y="1998411"/>
            <a:ext cx="8514477" cy="4587199"/>
          </a:xfrm>
        </p:spPr>
        <p:txBody>
          <a:bodyPr vert="horz" wrap="square" lIns="91440" tIns="45720" rIns="91440" bIns="45720" numCol="1" anchor="t" anchorCtr="0" compatLnSpc="1">
            <a:prstTxWarp prst="textNoShape">
              <a:avLst/>
            </a:prstTxWarp>
            <a:noAutofit/>
          </a:bodyPr>
          <a:lstStyle/>
          <a:p>
            <a:pPr>
              <a:spcBef>
                <a:spcPts val="800"/>
              </a:spcBef>
              <a:spcAft>
                <a:spcPts val="800"/>
              </a:spcAft>
            </a:pPr>
            <a:r>
              <a:rPr lang="en-US" sz="2800" dirty="0">
                <a:latin typeface="Arial" panose="020B0604020202020204" pitchFamily="34" charset="0"/>
                <a:cs typeface="Arial" panose="020B0604020202020204" pitchFamily="34" charset="0"/>
              </a:rPr>
              <a:t>Preplanner and Surveys</a:t>
            </a:r>
          </a:p>
          <a:p>
            <a:pPr lvl="1">
              <a:spcBef>
                <a:spcPts val="800"/>
              </a:spcBef>
              <a:spcAft>
                <a:spcPts val="800"/>
              </a:spcAft>
            </a:pPr>
            <a:r>
              <a:rPr lang="en-US" sz="2400" dirty="0">
                <a:latin typeface="Arial" panose="020B0604020202020204" pitchFamily="34" charset="0"/>
                <a:cs typeface="Arial" panose="020B0604020202020204" pitchFamily="34" charset="0"/>
              </a:rPr>
              <a:t>Distribute February 1, 2025 </a:t>
            </a:r>
          </a:p>
          <a:p>
            <a:pPr lvl="1">
              <a:spcBef>
                <a:spcPts val="800"/>
              </a:spcBef>
              <a:spcAft>
                <a:spcPts val="800"/>
              </a:spcAft>
            </a:pPr>
            <a:r>
              <a:rPr lang="en-US" sz="2400" b="1" dirty="0">
                <a:latin typeface="Arial" panose="020B0604020202020204" pitchFamily="34" charset="0"/>
                <a:cs typeface="Arial" panose="020B0604020202020204" pitchFamily="34" charset="0"/>
              </a:rPr>
              <a:t>Due March 1, 2025 </a:t>
            </a:r>
          </a:p>
          <a:p>
            <a:pPr>
              <a:spcBef>
                <a:spcPts val="800"/>
              </a:spcBef>
              <a:spcAft>
                <a:spcPts val="800"/>
              </a:spcAft>
            </a:pPr>
            <a:r>
              <a:rPr lang="en-US" sz="2800" dirty="0">
                <a:latin typeface="Arial" panose="020B0604020202020204" pitchFamily="34" charset="0"/>
                <a:cs typeface="Arial" panose="020B0604020202020204" pitchFamily="34" charset="0"/>
              </a:rPr>
              <a:t>Consider your needs for the coming School Year</a:t>
            </a:r>
          </a:p>
          <a:p>
            <a:pPr lvl="1">
              <a:spcBef>
                <a:spcPts val="800"/>
              </a:spcBef>
              <a:spcAft>
                <a:spcPts val="800"/>
              </a:spcAft>
            </a:pPr>
            <a:r>
              <a:rPr lang="en-US" sz="2400" dirty="0">
                <a:latin typeface="Arial" panose="020B0604020202020204" pitchFamily="34" charset="0"/>
                <a:cs typeface="Arial" panose="020B0604020202020204" pitchFamily="34" charset="0"/>
              </a:rPr>
              <a:t>Check balances at Processors – what did you actually use versus what you diverted.</a:t>
            </a:r>
          </a:p>
          <a:p>
            <a:pPr lvl="1">
              <a:spcBef>
                <a:spcPts val="800"/>
              </a:spcBef>
              <a:spcAft>
                <a:spcPts val="800"/>
              </a:spcAft>
            </a:pPr>
            <a:r>
              <a:rPr lang="en-US" sz="2400" dirty="0">
                <a:latin typeface="Arial" panose="020B0604020202020204" pitchFamily="34" charset="0"/>
                <a:cs typeface="Arial" panose="020B0604020202020204" pitchFamily="34" charset="0"/>
              </a:rPr>
              <a:t>If you had pounds swept in the past year, consider adjusting your requests for the coming year.</a:t>
            </a:r>
          </a:p>
          <a:p>
            <a:pPr marL="0" indent="0">
              <a:buNone/>
            </a:pPr>
            <a:endParaRPr lang="en-US" sz="2800" dirty="0">
              <a:latin typeface="Arial" panose="020B0604020202020204" pitchFamily="34" charset="0"/>
              <a:cs typeface="Arial" panose="020B0604020202020204" pitchFamily="34" charset="0"/>
            </a:endParaRPr>
          </a:p>
          <a:p>
            <a:endParaRPr lang="en-US" dirty="0">
              <a:cs typeface="Arial"/>
            </a:endParaRPr>
          </a:p>
          <a:p>
            <a:endParaRPr lang="en-US" dirty="0">
              <a:cs typeface="Arial"/>
            </a:endParaRPr>
          </a:p>
          <a:p>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3153952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19456"/>
            <a:ext cx="9524999" cy="1380744"/>
          </a:xfrm>
        </p:spPr>
        <p:txBody>
          <a:bodyPr>
            <a:noAutofit/>
          </a:bodyPr>
          <a:lstStyle/>
          <a:p>
            <a:r>
              <a:rPr lang="en-US" dirty="0">
                <a:latin typeface="Arial"/>
                <a:cs typeface="Arial"/>
              </a:rPr>
              <a:t>USDA Foods</a:t>
            </a:r>
            <a:r>
              <a:rPr lang="en-US" sz="4400" dirty="0">
                <a:latin typeface="Arial"/>
                <a:cs typeface="Arial"/>
              </a:rPr>
              <a:t> Ordering and Timelines</a:t>
            </a:r>
            <a:br>
              <a:rPr lang="en-US" sz="4400" dirty="0">
                <a:latin typeface="Arial" panose="020B0604020202020204" pitchFamily="34" charset="0"/>
                <a:cs typeface="Arial" panose="020B0604020202020204" pitchFamily="34" charset="0"/>
              </a:rPr>
            </a:br>
            <a:r>
              <a:rPr lang="en-US" sz="4400" dirty="0">
                <a:latin typeface="Arial"/>
                <a:cs typeface="Arial"/>
              </a:rPr>
              <a:t>for SY 2025–26</a:t>
            </a:r>
            <a:r>
              <a:rPr lang="en-US" dirty="0">
                <a:latin typeface="Arial"/>
                <a:cs typeface="Arial"/>
              </a:rPr>
              <a:t> (2)</a:t>
            </a:r>
            <a:endParaRPr lang="en-US" sz="4400" dirty="0">
              <a:latin typeface="Arial"/>
              <a:cs typeface="Arial"/>
            </a:endParaRPr>
          </a:p>
        </p:txBody>
      </p:sp>
      <p:sp>
        <p:nvSpPr>
          <p:cNvPr id="3" name="Content Placeholder 2"/>
          <p:cNvSpPr>
            <a:spLocks noGrp="1"/>
          </p:cNvSpPr>
          <p:nvPr>
            <p:ph idx="1"/>
          </p:nvPr>
        </p:nvSpPr>
        <p:spPr>
          <a:xfrm>
            <a:off x="2741131" y="1954869"/>
            <a:ext cx="8568906" cy="4380370"/>
          </a:xfrm>
        </p:spPr>
        <p:txBody>
          <a:bodyPr>
            <a:normAutofit/>
          </a:bodyPr>
          <a:lstStyle/>
          <a:p>
            <a:pPr>
              <a:spcBef>
                <a:spcPts val="800"/>
              </a:spcBef>
              <a:spcAft>
                <a:spcPts val="800"/>
              </a:spcAft>
            </a:pPr>
            <a:r>
              <a:rPr lang="en-US" sz="2800" dirty="0">
                <a:latin typeface="Arial" panose="020B0604020202020204" pitchFamily="34" charset="0"/>
                <a:cs typeface="Arial" panose="020B0604020202020204" pitchFamily="34" charset="0"/>
              </a:rPr>
              <a:t>Surveys are sent from Food Distribution Program (FDP) Ordering Coordinators through CNIPS to: </a:t>
            </a:r>
            <a:endParaRPr lang="en-US" dirty="0">
              <a:latin typeface="Arial" panose="020B0604020202020204" pitchFamily="34" charset="0"/>
              <a:cs typeface="Arial" panose="020B0604020202020204" pitchFamily="34" charset="0"/>
            </a:endParaRPr>
          </a:p>
          <a:p>
            <a:pPr lvl="1">
              <a:spcBef>
                <a:spcPts val="800"/>
              </a:spcBef>
              <a:spcAft>
                <a:spcPts val="800"/>
              </a:spcAft>
            </a:pPr>
            <a:r>
              <a:rPr lang="en-US" dirty="0">
                <a:latin typeface="Arial" panose="020B0604020202020204" pitchFamily="34" charset="0"/>
                <a:cs typeface="Arial" panose="020B0604020202020204" pitchFamily="34" charset="0"/>
              </a:rPr>
              <a:t>State Co-op and Advance Order agencies </a:t>
            </a:r>
          </a:p>
          <a:p>
            <a:pPr>
              <a:spcBef>
                <a:spcPts val="800"/>
              </a:spcBef>
              <a:spcAft>
                <a:spcPts val="800"/>
              </a:spcAft>
            </a:pPr>
            <a:r>
              <a:rPr lang="en-US" sz="2800" dirty="0">
                <a:latin typeface="Arial" panose="020B0604020202020204" pitchFamily="34" charset="0"/>
                <a:cs typeface="Arial" panose="020B0604020202020204" pitchFamily="34" charset="0"/>
              </a:rPr>
              <a:t>Surveys are sent from FDP Ordering Coordinators directly to: </a:t>
            </a:r>
          </a:p>
          <a:p>
            <a:pPr lvl="1">
              <a:spcBef>
                <a:spcPts val="800"/>
              </a:spcBef>
              <a:spcAft>
                <a:spcPts val="800"/>
              </a:spcAft>
            </a:pPr>
            <a:r>
              <a:rPr lang="en-US" dirty="0">
                <a:latin typeface="Arial" panose="020B0604020202020204" pitchFamily="34" charset="0"/>
                <a:cs typeface="Arial" panose="020B0604020202020204" pitchFamily="34" charset="0"/>
              </a:rPr>
              <a:t>Private Co-op Lead Districts  </a:t>
            </a:r>
          </a:p>
          <a:p>
            <a:pPr lvl="1">
              <a:spcBef>
                <a:spcPts val="800"/>
              </a:spcBef>
              <a:spcAft>
                <a:spcPts val="800"/>
              </a:spcAft>
            </a:pPr>
            <a:r>
              <a:rPr lang="en-US" dirty="0">
                <a:latin typeface="Arial" panose="020B0604020202020204" pitchFamily="34" charset="0"/>
                <a:cs typeface="Arial" panose="020B0604020202020204" pitchFamily="34" charset="0"/>
              </a:rPr>
              <a:t>Large Direct Ship agencies</a:t>
            </a:r>
          </a:p>
          <a:p>
            <a:pPr lvl="1">
              <a:spcBef>
                <a:spcPts val="800"/>
              </a:spcBef>
              <a:spcAft>
                <a:spcPts val="800"/>
              </a:spcAft>
            </a:pPr>
            <a:endParaRPr lang="en-US" sz="2900" dirty="0">
              <a:latin typeface="Arial" panose="020B0604020202020204" pitchFamily="34" charset="0"/>
              <a:cs typeface="Arial" panose="020B0604020202020204" pitchFamily="34" charset="0"/>
            </a:endParaRPr>
          </a:p>
          <a:p>
            <a:pPr>
              <a:spcBef>
                <a:spcPts val="800"/>
              </a:spcBef>
              <a:spcAft>
                <a:spcPts val="800"/>
              </a:spcAft>
            </a:pPr>
            <a:endParaRPr lang="en-US" dirty="0">
              <a:latin typeface="Arial" panose="020B0604020202020204" pitchFamily="34" charset="0"/>
              <a:cs typeface="Arial" panose="020B0604020202020204" pitchFamily="34" charset="0"/>
            </a:endParaRPr>
          </a:p>
          <a:p>
            <a:pPr lvl="1">
              <a:spcBef>
                <a:spcPts val="800"/>
              </a:spcBef>
              <a:spcAft>
                <a:spcPts val="800"/>
              </a:spcAft>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a:cs typeface="Arial"/>
            </a:endParaRPr>
          </a:p>
          <a:p>
            <a:endParaRPr lang="en-US" dirty="0">
              <a:cs typeface="Arial"/>
            </a:endParaRPr>
          </a:p>
          <a:p>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2323111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4B1E-EC3A-F3AA-1ED7-28439392CCA2}"/>
              </a:ext>
            </a:extLst>
          </p:cNvPr>
          <p:cNvSpPr>
            <a:spLocks noGrp="1"/>
          </p:cNvSpPr>
          <p:nvPr>
            <p:ph type="title"/>
          </p:nvPr>
        </p:nvSpPr>
        <p:spPr>
          <a:xfrm>
            <a:off x="1849887" y="434484"/>
            <a:ext cx="10308566" cy="2754126"/>
          </a:xfrm>
        </p:spPr>
        <p:txBody>
          <a:bodyPr/>
          <a:lstStyle/>
          <a:p>
            <a:r>
              <a:rPr lang="en-US" dirty="0">
                <a:latin typeface="Arial" panose="020B0604020202020204" pitchFamily="34" charset="0"/>
                <a:cs typeface="Arial" panose="020B0604020202020204" pitchFamily="34" charset="0"/>
              </a:rPr>
              <a:t>USDA Foods Available List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SY 2025–26 (1)</a:t>
            </a:r>
            <a:br>
              <a:rPr lang="en-US" sz="1400" dirty="0"/>
            </a:br>
            <a:br>
              <a:rPr lang="en-US" sz="1400" dirty="0"/>
            </a:br>
            <a:br>
              <a:rPr lang="en-US" sz="2400" dirty="0"/>
            </a:b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893B698-85E9-1BFC-66F7-58F040CBC5C3}"/>
              </a:ext>
            </a:extLst>
          </p:cNvPr>
          <p:cNvSpPr>
            <a:spLocks noGrp="1"/>
          </p:cNvSpPr>
          <p:nvPr>
            <p:ph idx="1"/>
          </p:nvPr>
        </p:nvSpPr>
        <p:spPr>
          <a:xfrm>
            <a:off x="2540000" y="1496291"/>
            <a:ext cx="8912860" cy="4797829"/>
          </a:xfrm>
        </p:spPr>
        <p:txBody>
          <a:bodyPr/>
          <a:lstStyle/>
          <a:p>
            <a:r>
              <a:rPr lang="en-US" dirty="0">
                <a:latin typeface="Arial" panose="020B0604020202020204" pitchFamily="34" charset="0"/>
                <a:cs typeface="Arial" panose="020B0604020202020204" pitchFamily="34" charset="0"/>
              </a:rPr>
              <a:t>New Items	</a:t>
            </a:r>
          </a:p>
          <a:p>
            <a:pPr lvl="1"/>
            <a:r>
              <a:rPr lang="en-US" sz="3200" dirty="0">
                <a:latin typeface="Arial" panose="020B0604020202020204" pitchFamily="34" charset="0"/>
                <a:cs typeface="Arial" panose="020B0604020202020204" pitchFamily="34" charset="0"/>
              </a:rPr>
              <a:t>Fresh Honeycrisp Apples, 111895</a:t>
            </a:r>
          </a:p>
          <a:p>
            <a:pPr lvl="1"/>
            <a:r>
              <a:rPr lang="en-US" sz="3200" dirty="0">
                <a:latin typeface="Arial" panose="020B0604020202020204" pitchFamily="34" charset="0"/>
                <a:cs typeface="Arial" panose="020B0604020202020204" pitchFamily="34" charset="0"/>
              </a:rPr>
              <a:t>Frozen Black Bean Burger Patties, 111860</a:t>
            </a:r>
          </a:p>
          <a:p>
            <a:pPr lvl="1"/>
            <a:r>
              <a:rPr lang="en-US" sz="3200" dirty="0">
                <a:latin typeface="Arial" panose="020B0604020202020204" pitchFamily="34" charset="0"/>
                <a:cs typeface="Arial" panose="020B0604020202020204" pitchFamily="34" charset="0"/>
              </a:rPr>
              <a:t>Frozen Cooked Pulled Chicken, 111881</a:t>
            </a:r>
          </a:p>
          <a:p>
            <a:pPr marL="457200" lvl="1" indent="0">
              <a:buNone/>
            </a:pPr>
            <a:endParaRPr lang="en-US" sz="2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Items Removed</a:t>
            </a:r>
          </a:p>
          <a:p>
            <a:pPr lvl="1"/>
            <a:r>
              <a:rPr lang="en-US" sz="3000" dirty="0">
                <a:latin typeface="Arial" panose="020B0604020202020204" pitchFamily="34" charset="0"/>
                <a:cs typeface="Arial" panose="020B0604020202020204" pitchFamily="34" charset="0"/>
              </a:rPr>
              <a:t>Apples, Braeburn, Fresh, 40 lb. case, 100523</a:t>
            </a:r>
          </a:p>
          <a:p>
            <a:pPr lvl="1"/>
            <a:r>
              <a:rPr lang="en-US" sz="3000" dirty="0">
                <a:latin typeface="Arial" panose="020B0604020202020204" pitchFamily="34" charset="0"/>
                <a:cs typeface="Arial" panose="020B0604020202020204" pitchFamily="34" charset="0"/>
              </a:rPr>
              <a:t>Flour, Bakers Hard Wheat, 50 lb. bag, 100413</a:t>
            </a:r>
          </a:p>
          <a:p>
            <a:endParaRPr lang="en-US" dirty="0">
              <a:latin typeface="Arial" panose="020B0604020202020204" pitchFamily="34" charset="0"/>
              <a:cs typeface="Arial" panose="020B0604020202020204" pitchFamily="34" charset="0"/>
            </a:endParaRPr>
          </a:p>
          <a:p>
            <a:pPr marL="457200" lvl="1" indent="0">
              <a:buNone/>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4801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1918-A1DC-404E-9C96-70DA256EF6B1}"/>
              </a:ext>
            </a:extLst>
          </p:cNvPr>
          <p:cNvSpPr>
            <a:spLocks noGrp="1"/>
          </p:cNvSpPr>
          <p:nvPr>
            <p:ph type="title"/>
          </p:nvPr>
        </p:nvSpPr>
        <p:spPr>
          <a:xfrm>
            <a:off x="2631359" y="327660"/>
            <a:ext cx="9144000" cy="1143000"/>
          </a:xfrm>
        </p:spPr>
        <p:txBody>
          <a:bodyPr/>
          <a:lstStyle/>
          <a:p>
            <a:r>
              <a:rPr lang="en-US" dirty="0">
                <a:latin typeface="Arial" panose="020B0604020202020204" pitchFamily="34" charset="0"/>
                <a:cs typeface="Arial" panose="020B0604020202020204" pitchFamily="34" charset="0"/>
              </a:rPr>
              <a:t>USDA Foods Available List (2)</a:t>
            </a:r>
          </a:p>
        </p:txBody>
      </p:sp>
      <p:sp>
        <p:nvSpPr>
          <p:cNvPr id="3" name="Content Placeholder 2">
            <a:extLst>
              <a:ext uri="{FF2B5EF4-FFF2-40B4-BE49-F238E27FC236}">
                <a16:creationId xmlns:a16="http://schemas.microsoft.com/office/drawing/2014/main" id="{EEB86CC2-AEF4-44AD-839B-9EF7E6E30A00}"/>
              </a:ext>
            </a:extLst>
          </p:cNvPr>
          <p:cNvSpPr>
            <a:spLocks noGrp="1"/>
          </p:cNvSpPr>
          <p:nvPr>
            <p:ph sz="half" idx="1"/>
          </p:nvPr>
        </p:nvSpPr>
        <p:spPr>
          <a:xfrm>
            <a:off x="2632509" y="1469365"/>
            <a:ext cx="9034801" cy="3964405"/>
          </a:xfrm>
        </p:spPr>
        <p:txBody>
          <a:bodyPr/>
          <a:lstStyle/>
          <a:p>
            <a:pPr marL="0" indent="0">
              <a:buNone/>
            </a:pPr>
            <a:r>
              <a:rPr lang="en-US" dirty="0">
                <a:latin typeface="Arial" panose="020B0604020202020204" pitchFamily="34" charset="0"/>
                <a:cs typeface="Arial" panose="020B0604020202020204" pitchFamily="34" charset="0"/>
              </a:rPr>
              <a:t>Specification Changes</a:t>
            </a:r>
          </a:p>
          <a:p>
            <a:pPr>
              <a:spcAft>
                <a:spcPts val="1200"/>
              </a:spcAft>
            </a:pPr>
            <a:r>
              <a:rPr lang="en-US" dirty="0">
                <a:latin typeface="Arial" panose="020B0604020202020204" pitchFamily="34" charset="0"/>
                <a:cs typeface="Arial" panose="020B0604020202020204" pitchFamily="34" charset="0"/>
              </a:rPr>
              <a:t>Beef, Patties, Cooked, 2.0 M/MA, Frozen, Item Code 110711, this product is now soy-free</a:t>
            </a:r>
          </a:p>
          <a:p>
            <a:pPr>
              <a:spcAft>
                <a:spcPts val="1200"/>
              </a:spcAft>
            </a:pPr>
            <a:r>
              <a:rPr lang="en-US" dirty="0">
                <a:latin typeface="Arial" panose="020B0604020202020204" pitchFamily="34" charset="0"/>
                <a:cs typeface="Arial" panose="020B0604020202020204" pitchFamily="34" charset="0"/>
              </a:rPr>
              <a:t>For more information visit the USDA Foods Available web page at </a:t>
            </a:r>
            <a:r>
              <a:rPr lang="en-US" dirty="0">
                <a:solidFill>
                  <a:srgbClr val="0563C1"/>
                </a:solidFill>
                <a:latin typeface="Arial" panose="020B0604020202020204" pitchFamily="34" charset="0"/>
                <a:cs typeface="Arial" panose="020B0604020202020204" pitchFamily="34" charset="0"/>
                <a:hlinkClick r:id="rId3" tooltip="U.S Department of Agriculuture Foods">
                  <a:extLst>
                    <a:ext uri="{A12FA001-AC4F-418D-AE19-62706E023703}">
                      <ahyp:hlinkClr xmlns:ahyp="http://schemas.microsoft.com/office/drawing/2018/hyperlinkcolor" val="tx"/>
                    </a:ext>
                  </a:extLst>
                </a:hlinkClick>
              </a:rPr>
              <a:t>https://www.fns.usda.gov/usda-fis/usda-foods-available</a:t>
            </a:r>
            <a:endParaRPr lang="en-US" dirty="0">
              <a:solidFill>
                <a:srgbClr val="0563C1"/>
              </a:solidFill>
              <a:latin typeface="Arial" panose="020B0604020202020204" pitchFamily="34" charset="0"/>
              <a:cs typeface="Arial" panose="020B0604020202020204" pitchFamily="34" charset="0"/>
            </a:endParaRPr>
          </a:p>
          <a:p>
            <a:pPr marL="0" indent="0">
              <a:buNone/>
            </a:pPr>
            <a:endParaRPr lang="en-US" dirty="0"/>
          </a:p>
          <a:p>
            <a:pPr marL="457200" lvl="1" indent="0">
              <a:buNone/>
            </a:pPr>
            <a:endParaRPr lang="en-US" sz="1000" dirty="0"/>
          </a:p>
        </p:txBody>
      </p:sp>
    </p:spTree>
    <p:extLst>
      <p:ext uri="{BB962C8B-B14F-4D97-AF65-F5344CB8AC3E}">
        <p14:creationId xmlns:p14="http://schemas.microsoft.com/office/powerpoint/2010/main" val="342778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BD1BA-4C41-89E7-0302-184DD57674F5}"/>
              </a:ext>
            </a:extLst>
          </p:cNvPr>
          <p:cNvSpPr>
            <a:spLocks noGrp="1"/>
          </p:cNvSpPr>
          <p:nvPr>
            <p:ph type="title"/>
          </p:nvPr>
        </p:nvSpPr>
        <p:spPr>
          <a:xfrm>
            <a:off x="2540000" y="609600"/>
            <a:ext cx="9144000" cy="752669"/>
          </a:xfrm>
        </p:spPr>
        <p:txBody>
          <a:bodyPr/>
          <a:lstStyle/>
          <a:p>
            <a:r>
              <a:rPr lang="en-US" dirty="0">
                <a:latin typeface="Arial" panose="020B0604020202020204" pitchFamily="34" charset="0"/>
                <a:cs typeface="Arial" panose="020B0604020202020204" pitchFamily="34" charset="0"/>
              </a:rPr>
              <a:t>Reminder: Disaster Guidance (3)</a:t>
            </a:r>
          </a:p>
          <a:p>
            <a:endParaRPr lang="en-US" dirty="0">
              <a:cs typeface="Arial"/>
            </a:endParaRPr>
          </a:p>
        </p:txBody>
      </p:sp>
      <p:sp>
        <p:nvSpPr>
          <p:cNvPr id="3" name="Content Placeholder 2">
            <a:extLst>
              <a:ext uri="{FF2B5EF4-FFF2-40B4-BE49-F238E27FC236}">
                <a16:creationId xmlns:a16="http://schemas.microsoft.com/office/drawing/2014/main" id="{FE291A60-20BC-D4BD-BCB6-B2326490D8F8}"/>
              </a:ext>
            </a:extLst>
          </p:cNvPr>
          <p:cNvSpPr>
            <a:spLocks noGrp="1"/>
          </p:cNvSpPr>
          <p:nvPr>
            <p:ph idx="1"/>
          </p:nvPr>
        </p:nvSpPr>
        <p:spPr>
          <a:xfrm>
            <a:off x="2540000" y="1232169"/>
            <a:ext cx="9144000" cy="4114800"/>
          </a:xfrm>
        </p:spPr>
        <p:txBody>
          <a:bodyPr/>
          <a:lstStyle/>
          <a:p>
            <a:pPr marL="0" indent="0">
              <a:spcBef>
                <a:spcPts val="1200"/>
              </a:spcBef>
              <a:spcAft>
                <a:spcPts val="1200"/>
              </a:spcAft>
              <a:buNone/>
            </a:pPr>
            <a:r>
              <a:rPr lang="en-US" sz="3000" dirty="0">
                <a:latin typeface="Arial" panose="020B0604020202020204" pitchFamily="34" charset="0"/>
                <a:cs typeface="Arial" panose="020B0604020202020204" pitchFamily="34" charset="0"/>
              </a:rPr>
              <a:t>SFAs directly impacted by Los Angeles wildfires: </a:t>
            </a:r>
          </a:p>
          <a:p>
            <a:pPr marL="800100" indent="-457200">
              <a:spcBef>
                <a:spcPts val="1200"/>
              </a:spcBef>
              <a:spcAft>
                <a:spcPts val="1200"/>
              </a:spcAft>
              <a:buFont typeface="Arial"/>
              <a:buChar char="•"/>
            </a:pPr>
            <a:r>
              <a:rPr lang="en-US" sz="2800" dirty="0">
                <a:latin typeface="Arial" panose="020B0604020202020204" pitchFamily="34" charset="0"/>
                <a:cs typeface="Arial" panose="020B0604020202020204" pitchFamily="34" charset="0"/>
              </a:rPr>
              <a:t>The U.S. Department of Agriculture (USDA) has granted NSD the authority to waive meal pattern requirements on a case-by-case basis. </a:t>
            </a:r>
          </a:p>
          <a:p>
            <a:pPr marL="800100" indent="-457200">
              <a:spcBef>
                <a:spcPts val="1200"/>
              </a:spcBef>
              <a:spcAft>
                <a:spcPts val="1200"/>
              </a:spcAft>
              <a:buFont typeface="Arial"/>
              <a:buChar char="•"/>
            </a:pPr>
            <a:r>
              <a:rPr lang="en-US" sz="2800" dirty="0">
                <a:latin typeface="Arial" panose="020B0604020202020204" pitchFamily="34" charset="0"/>
                <a:cs typeface="Arial" panose="020B0604020202020204" pitchFamily="34" charset="0"/>
              </a:rPr>
              <a:t>SFAs must apply and be approved to utilize this flexibility.</a:t>
            </a:r>
          </a:p>
          <a:p>
            <a:pPr indent="0">
              <a:spcBef>
                <a:spcPts val="1200"/>
              </a:spcBef>
              <a:spcAft>
                <a:spcPts val="1200"/>
              </a:spcAft>
              <a:buNone/>
            </a:pPr>
            <a:r>
              <a:rPr lang="en-US" sz="2800" b="1" dirty="0">
                <a:latin typeface="Arial" panose="020B0604020202020204" pitchFamily="34" charset="0"/>
                <a:cs typeface="Arial" panose="020B0604020202020204" pitchFamily="34" charset="0"/>
              </a:rPr>
              <a:t>Any questions on disaster guidance or flexibilities can be directed to School Nutrition Program (SNP) Specialists</a:t>
            </a:r>
          </a:p>
        </p:txBody>
      </p:sp>
    </p:spTree>
    <p:extLst>
      <p:ext uri="{BB962C8B-B14F-4D97-AF65-F5344CB8AC3E}">
        <p14:creationId xmlns:p14="http://schemas.microsoft.com/office/powerpoint/2010/main" val="1320251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3BC9-6E0F-D677-413E-040B420B1760}"/>
              </a:ext>
            </a:extLst>
          </p:cNvPr>
          <p:cNvSpPr>
            <a:spLocks noGrp="1"/>
          </p:cNvSpPr>
          <p:nvPr>
            <p:ph type="title"/>
          </p:nvPr>
        </p:nvSpPr>
        <p:spPr>
          <a:xfrm>
            <a:off x="2540000" y="566468"/>
            <a:ext cx="9144000" cy="1143000"/>
          </a:xfrm>
        </p:spPr>
        <p:txBody>
          <a:bodyPr/>
          <a:lstStyle/>
          <a:p>
            <a:r>
              <a:rPr lang="en-US" dirty="0">
                <a:latin typeface="Arial" panose="020B0604020202020204" pitchFamily="34" charset="0"/>
                <a:cs typeface="Arial" panose="020B0604020202020204" pitchFamily="34" charset="0"/>
              </a:rPr>
              <a:t>Product Information Sheets &amp; USDA Foods Database Survey</a:t>
            </a:r>
          </a:p>
        </p:txBody>
      </p:sp>
      <p:sp>
        <p:nvSpPr>
          <p:cNvPr id="3" name="Content Placeholder 2">
            <a:extLst>
              <a:ext uri="{FF2B5EF4-FFF2-40B4-BE49-F238E27FC236}">
                <a16:creationId xmlns:a16="http://schemas.microsoft.com/office/drawing/2014/main" id="{D550E2DB-DAAA-1297-78AD-5A94DB76E888}"/>
              </a:ext>
            </a:extLst>
          </p:cNvPr>
          <p:cNvSpPr>
            <a:spLocks noGrp="1"/>
          </p:cNvSpPr>
          <p:nvPr>
            <p:ph sz="half" idx="1"/>
          </p:nvPr>
        </p:nvSpPr>
        <p:spPr>
          <a:xfrm>
            <a:off x="2540000" y="1937135"/>
            <a:ext cx="9144000" cy="3851189"/>
          </a:xfrm>
        </p:spPr>
        <p:txBody>
          <a:bodyPr/>
          <a:lstStyle/>
          <a:p>
            <a:pPr>
              <a:spcBef>
                <a:spcPts val="1200"/>
              </a:spcBef>
              <a:spcAft>
                <a:spcPts val="1200"/>
              </a:spcAft>
            </a:pPr>
            <a:r>
              <a:rPr lang="en-US" sz="2800" dirty="0">
                <a:latin typeface="Arial" panose="020B0604020202020204" pitchFamily="34" charset="0"/>
                <a:cs typeface="Arial" panose="020B0604020202020204" pitchFamily="34" charset="0"/>
              </a:rPr>
              <a:t>Voluntary survey to collect feedback on USDA Foods in Schools Product Information Sheets and USDA Foods Databases.</a:t>
            </a:r>
          </a:p>
          <a:p>
            <a:pPr>
              <a:spcBef>
                <a:spcPts val="1200"/>
              </a:spcBef>
              <a:spcAft>
                <a:spcPts val="1200"/>
              </a:spcAft>
            </a:pPr>
            <a:r>
              <a:rPr lang="en-US" sz="2800" dirty="0">
                <a:latin typeface="Arial" panose="020B0604020202020204" pitchFamily="34" charset="0"/>
                <a:cs typeface="Arial" panose="020B0604020202020204" pitchFamily="34" charset="0"/>
              </a:rPr>
              <a:t>Survey will help identify potential opportunities for improvement and ensure product information is being presented in the best possible way.</a:t>
            </a:r>
          </a:p>
          <a:p>
            <a:pPr>
              <a:spcBef>
                <a:spcPts val="1200"/>
              </a:spcBef>
              <a:spcAft>
                <a:spcPts val="1200"/>
              </a:spcAft>
            </a:pPr>
            <a:r>
              <a:rPr lang="en-US" sz="2800" dirty="0">
                <a:latin typeface="Arial" panose="020B0604020202020204" pitchFamily="34" charset="0"/>
                <a:cs typeface="Arial" panose="020B0604020202020204" pitchFamily="34" charset="0"/>
              </a:rPr>
              <a:t>Due by April 18, 2025</a:t>
            </a:r>
          </a:p>
          <a:p>
            <a:endParaRPr lang="en-US" dirty="0"/>
          </a:p>
        </p:txBody>
      </p:sp>
      <p:pic>
        <p:nvPicPr>
          <p:cNvPr id="5" name="Content Placeholder 4" descr="USDA Foods in Schools logo with a chef has and spoon enclosed in a purple circle. ">
            <a:extLst>
              <a:ext uri="{FF2B5EF4-FFF2-40B4-BE49-F238E27FC236}">
                <a16:creationId xmlns:a16="http://schemas.microsoft.com/office/drawing/2014/main" id="{45FFBCBE-CBF7-7FF4-2D11-F7BFC75D69E2}"/>
              </a:ext>
              <a:ext uri="{C183D7F6-B498-43B3-948B-1728B52AA6E4}">
                <adec:decorative xmlns:adec="http://schemas.microsoft.com/office/drawing/2017/decorative" val="0"/>
              </a:ext>
            </a:extLst>
          </p:cNvPr>
          <p:cNvPicPr>
            <a:picLocks noGrp="1" noChangeAspect="1"/>
          </p:cNvPicPr>
          <p:nvPr>
            <p:ph sz="half" idx="2"/>
          </p:nvPr>
        </p:nvPicPr>
        <p:blipFill>
          <a:blip r:embed="rId3"/>
          <a:stretch>
            <a:fillRect/>
          </a:stretch>
        </p:blipFill>
        <p:spPr>
          <a:xfrm>
            <a:off x="8552227" y="4539589"/>
            <a:ext cx="3256024" cy="1638794"/>
          </a:xfrm>
          <a:prstGeom prst="rect">
            <a:avLst/>
          </a:prstGeom>
        </p:spPr>
      </p:pic>
    </p:spTree>
    <p:extLst>
      <p:ext uri="{BB962C8B-B14F-4D97-AF65-F5344CB8AC3E}">
        <p14:creationId xmlns:p14="http://schemas.microsoft.com/office/powerpoint/2010/main" val="32921366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23AF-42EB-A13C-030F-A8C2D1B60061}"/>
              </a:ext>
            </a:extLst>
          </p:cNvPr>
          <p:cNvSpPr>
            <a:spLocks noGrp="1"/>
          </p:cNvSpPr>
          <p:nvPr>
            <p:ph type="title"/>
          </p:nvPr>
        </p:nvSpPr>
        <p:spPr>
          <a:xfrm>
            <a:off x="2453736" y="350808"/>
            <a:ext cx="9144000" cy="1143000"/>
          </a:xfrm>
        </p:spPr>
        <p:txBody>
          <a:bodyPr/>
          <a:lstStyle/>
          <a:p>
            <a:r>
              <a:rPr lang="en-US" dirty="0">
                <a:latin typeface="Arial" panose="020B0604020202020204" pitchFamily="34" charset="0"/>
                <a:cs typeface="Arial" panose="020B0604020202020204" pitchFamily="34" charset="0"/>
              </a:rPr>
              <a:t>Department of Defense (DoD) Fresh Updates</a:t>
            </a:r>
          </a:p>
        </p:txBody>
      </p:sp>
      <p:sp>
        <p:nvSpPr>
          <p:cNvPr id="3" name="Content Placeholder 2">
            <a:extLst>
              <a:ext uri="{FF2B5EF4-FFF2-40B4-BE49-F238E27FC236}">
                <a16:creationId xmlns:a16="http://schemas.microsoft.com/office/drawing/2014/main" id="{6882AFA8-8D9A-653E-6DA0-AA14219E2B24}"/>
              </a:ext>
            </a:extLst>
          </p:cNvPr>
          <p:cNvSpPr>
            <a:spLocks noGrp="1"/>
          </p:cNvSpPr>
          <p:nvPr>
            <p:ph idx="1"/>
          </p:nvPr>
        </p:nvSpPr>
        <p:spPr>
          <a:xfrm>
            <a:off x="2453116" y="2211238"/>
            <a:ext cx="9638582" cy="4267200"/>
          </a:xfrm>
        </p:spPr>
        <p:txBody>
          <a:bodyPr/>
          <a:lstStyle/>
          <a:p>
            <a:pPr>
              <a:spcBef>
                <a:spcPts val="800"/>
              </a:spcBef>
              <a:spcAft>
                <a:spcPts val="800"/>
              </a:spcAft>
            </a:pPr>
            <a:r>
              <a:rPr lang="en-US" dirty="0"/>
              <a:t>New Southern California DoD Fresh Prime Vendor </a:t>
            </a:r>
          </a:p>
          <a:p>
            <a:pPr lvl="1">
              <a:spcBef>
                <a:spcPts val="800"/>
              </a:spcBef>
              <a:spcAft>
                <a:spcPts val="800"/>
              </a:spcAft>
            </a:pPr>
            <a:r>
              <a:rPr lang="en-US" dirty="0"/>
              <a:t>Valley Produce Company </a:t>
            </a:r>
            <a:endParaRPr lang="en-US" dirty="0">
              <a:cs typeface="Arial"/>
            </a:endParaRPr>
          </a:p>
          <a:p>
            <a:pPr>
              <a:spcBef>
                <a:spcPts val="800"/>
              </a:spcBef>
              <a:spcAft>
                <a:spcPts val="800"/>
              </a:spcAft>
            </a:pPr>
            <a:r>
              <a:rPr lang="en-US" dirty="0"/>
              <a:t>DoD Fresh Receipting Requirements</a:t>
            </a:r>
            <a:endParaRPr lang="en-US" dirty="0">
              <a:cs typeface="Arial"/>
            </a:endParaRPr>
          </a:p>
          <a:p>
            <a:pPr lvl="1">
              <a:spcBef>
                <a:spcPts val="1200"/>
              </a:spcBef>
              <a:spcAft>
                <a:spcPts val="1200"/>
              </a:spcAft>
            </a:pPr>
            <a:r>
              <a:rPr lang="en-US" dirty="0"/>
              <a:t>Within two calendar days after delivery</a:t>
            </a:r>
            <a:endParaRPr lang="en-US" dirty="0">
              <a:cs typeface="Arial"/>
            </a:endParaRPr>
          </a:p>
          <a:p>
            <a:endParaRPr lang="en-US" dirty="0"/>
          </a:p>
        </p:txBody>
      </p:sp>
    </p:spTree>
    <p:extLst>
      <p:ext uri="{BB962C8B-B14F-4D97-AF65-F5344CB8AC3E}">
        <p14:creationId xmlns:p14="http://schemas.microsoft.com/office/powerpoint/2010/main" val="4731845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1374-3105-19C9-DE9B-2569ACD70187}"/>
              </a:ext>
            </a:extLst>
          </p:cNvPr>
          <p:cNvSpPr>
            <a:spLocks noGrp="1"/>
          </p:cNvSpPr>
          <p:nvPr>
            <p:ph type="title"/>
          </p:nvPr>
        </p:nvSpPr>
        <p:spPr>
          <a:xfrm>
            <a:off x="2540000" y="365185"/>
            <a:ext cx="9144000" cy="1143000"/>
          </a:xfrm>
        </p:spPr>
        <p:txBody>
          <a:bodyPr/>
          <a:lstStyle/>
          <a:p>
            <a:r>
              <a:rPr lang="en-US" dirty="0">
                <a:latin typeface="Arial" panose="020B0604020202020204" pitchFamily="34" charset="0"/>
                <a:cs typeface="Arial" panose="020B0604020202020204" pitchFamily="34" charset="0"/>
              </a:rPr>
              <a:t>Funding Updates</a:t>
            </a:r>
          </a:p>
        </p:txBody>
      </p:sp>
      <p:pic>
        <p:nvPicPr>
          <p:cNvPr id="4" name="Content Placeholder 3">
            <a:extLst>
              <a:ext uri="{FF2B5EF4-FFF2-40B4-BE49-F238E27FC236}">
                <a16:creationId xmlns:a16="http://schemas.microsoft.com/office/drawing/2014/main" id="{AB9736E0-1F3B-ED2B-6350-36426F71626D}"/>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155027" y="1519042"/>
            <a:ext cx="6244625" cy="4928378"/>
          </a:xfrm>
        </p:spPr>
      </p:pic>
    </p:spTree>
    <p:extLst>
      <p:ext uri="{BB962C8B-B14F-4D97-AF65-F5344CB8AC3E}">
        <p14:creationId xmlns:p14="http://schemas.microsoft.com/office/powerpoint/2010/main" val="3830954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886FD-7449-DFBD-2B14-2520B494DFE4}"/>
              </a:ext>
            </a:extLst>
          </p:cNvPr>
          <p:cNvSpPr>
            <a:spLocks noGrp="1"/>
          </p:cNvSpPr>
          <p:nvPr>
            <p:ph type="title"/>
          </p:nvPr>
        </p:nvSpPr>
        <p:spPr>
          <a:xfrm>
            <a:off x="2321635" y="350803"/>
            <a:ext cx="9356819" cy="1366837"/>
          </a:xfrm>
        </p:spPr>
        <p:txBody>
          <a:bodyPr/>
          <a:lstStyle/>
          <a:p>
            <a:r>
              <a:rPr lang="en-US" sz="4000" dirty="0">
                <a:latin typeface="Arial" panose="020B0604020202020204" pitchFamily="34" charset="0"/>
                <a:cs typeface="Arial" panose="020B0604020202020204" pitchFamily="34" charset="0"/>
              </a:rPr>
              <a:t>Kitchen Infrastructure and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Training in Action: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San Diego Unified School District</a:t>
            </a:r>
          </a:p>
        </p:txBody>
      </p:sp>
      <p:pic>
        <p:nvPicPr>
          <p:cNvPr id="14" name="Content Placeholder 13" descr="Kitchen Infrastructure before and after photos of Whitman Elementary kitchen sink.">
            <a:extLst>
              <a:ext uri="{FF2B5EF4-FFF2-40B4-BE49-F238E27FC236}">
                <a16:creationId xmlns:a16="http://schemas.microsoft.com/office/drawing/2014/main" id="{84ADDC36-562E-2249-ECBB-030D9ABCC057}"/>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329363" y="2144181"/>
            <a:ext cx="3382700" cy="4073975"/>
          </a:xfrm>
        </p:spPr>
      </p:pic>
      <p:pic>
        <p:nvPicPr>
          <p:cNvPr id="16" name="Content Placeholder 15" descr="Kitchen Infrastructure before and after photos of Angier Elementary prep area and three compartment sink.">
            <a:extLst>
              <a:ext uri="{FF2B5EF4-FFF2-40B4-BE49-F238E27FC236}">
                <a16:creationId xmlns:a16="http://schemas.microsoft.com/office/drawing/2014/main" id="{C3B87859-294C-19A5-99B8-AC77C458330B}"/>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767881" y="2159527"/>
            <a:ext cx="3189519" cy="4043281"/>
          </a:xfrm>
        </p:spPr>
      </p:pic>
      <p:pic>
        <p:nvPicPr>
          <p:cNvPr id="18" name="Content Placeholder 17" descr="Kitchen Infrastructure before and after photos of Alcott Elementary three compartment sink and table.">
            <a:extLst>
              <a:ext uri="{FF2B5EF4-FFF2-40B4-BE49-F238E27FC236}">
                <a16:creationId xmlns:a16="http://schemas.microsoft.com/office/drawing/2014/main" id="{CFF9714D-AAB8-ABA4-56D5-0717B265BCF8}"/>
              </a:ext>
            </a:extLst>
          </p:cNvPr>
          <p:cNvPicPr>
            <a:picLocks noGrp="1" noChangeAspect="1"/>
          </p:cNvPicPr>
          <p:nvPr>
            <p:ph sz="quarter" idx="15"/>
          </p:nvPr>
        </p:nvPicPr>
        <p:blipFill>
          <a:blip r:embed="rId5">
            <a:extLst>
              <a:ext uri="{28A0092B-C50C-407E-A947-70E740481C1C}">
                <a14:useLocalDpi xmlns:a14="http://schemas.microsoft.com/office/drawing/2010/main" val="0"/>
              </a:ext>
            </a:extLst>
          </a:blip>
          <a:stretch>
            <a:fillRect/>
          </a:stretch>
        </p:blipFill>
        <p:spPr>
          <a:xfrm>
            <a:off x="9013219" y="2144181"/>
            <a:ext cx="3178781" cy="4043281"/>
          </a:xfrm>
        </p:spPr>
      </p:pic>
    </p:spTree>
    <p:extLst>
      <p:ext uri="{BB962C8B-B14F-4D97-AF65-F5344CB8AC3E}">
        <p14:creationId xmlns:p14="http://schemas.microsoft.com/office/powerpoint/2010/main" val="41493335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65E77A-F6B5-E467-A7C6-BB9DBB5C1EE1}"/>
              </a:ext>
            </a:extLst>
          </p:cNvPr>
          <p:cNvSpPr>
            <a:spLocks noGrp="1"/>
          </p:cNvSpPr>
          <p:nvPr>
            <p:ph type="title"/>
          </p:nvPr>
        </p:nvSpPr>
        <p:spPr>
          <a:xfrm>
            <a:off x="2540000" y="178279"/>
            <a:ext cx="9144000" cy="1143000"/>
          </a:xfrm>
        </p:spPr>
        <p:txBody>
          <a:bodyPr/>
          <a:lstStyle/>
          <a:p>
            <a:r>
              <a:rPr lang="en-US" dirty="0">
                <a:latin typeface="Arial" panose="020B0604020202020204" pitchFamily="34" charset="0"/>
                <a:cs typeface="Arial" panose="020B0604020202020204" pitchFamily="34" charset="0"/>
              </a:rPr>
              <a:t>Local Food for Schools SY 2023–24</a:t>
            </a:r>
          </a:p>
        </p:txBody>
      </p:sp>
      <p:sp>
        <p:nvSpPr>
          <p:cNvPr id="9" name="Content Placeholder 8">
            <a:extLst>
              <a:ext uri="{FF2B5EF4-FFF2-40B4-BE49-F238E27FC236}">
                <a16:creationId xmlns:a16="http://schemas.microsoft.com/office/drawing/2014/main" id="{4D7E9774-066A-F83D-C580-686D57874EEF}"/>
              </a:ext>
              <a:ext uri="{C183D7F6-B498-43B3-948B-1728B52AA6E4}">
                <adec:decorative xmlns:adec="http://schemas.microsoft.com/office/drawing/2017/decorative" val="0"/>
              </a:ext>
            </a:extLst>
          </p:cNvPr>
          <p:cNvSpPr>
            <a:spLocks noGrp="1"/>
          </p:cNvSpPr>
          <p:nvPr>
            <p:ph sz="half" idx="2"/>
          </p:nvPr>
        </p:nvSpPr>
        <p:spPr>
          <a:xfrm>
            <a:off x="2435499" y="1329946"/>
            <a:ext cx="9143999" cy="4495800"/>
          </a:xfrm>
        </p:spPr>
        <p:txBody>
          <a:bodyPr/>
          <a:lstStyle/>
          <a:p>
            <a:pPr>
              <a:spcAft>
                <a:spcPts val="1200"/>
              </a:spcAft>
            </a:pPr>
            <a:r>
              <a:rPr lang="en-US" sz="2800" dirty="0">
                <a:latin typeface="Arial" panose="020B0604020202020204" pitchFamily="34" charset="0"/>
                <a:cs typeface="Arial" panose="020B0604020202020204" pitchFamily="34" charset="0"/>
              </a:rPr>
              <a:t>All Local Food for Schools (LFS) funds from the current opportunity should have been expended by November 29, 2024. </a:t>
            </a:r>
          </a:p>
          <a:p>
            <a:pPr lvl="1">
              <a:spcAft>
                <a:spcPts val="1200"/>
              </a:spcAft>
            </a:pPr>
            <a:r>
              <a:rPr lang="en-US" sz="2400" dirty="0">
                <a:latin typeface="Arial" panose="020B0604020202020204" pitchFamily="34" charset="0"/>
                <a:cs typeface="Arial" panose="020B0604020202020204" pitchFamily="34" charset="0"/>
              </a:rPr>
              <a:t>If you have not fully expended your LFS funds, look for a communication from your analyst.</a:t>
            </a:r>
          </a:p>
          <a:p>
            <a:pPr lvl="1">
              <a:spcAft>
                <a:spcPts val="1200"/>
              </a:spcAft>
            </a:pPr>
            <a:r>
              <a:rPr lang="en-US" sz="2400" dirty="0">
                <a:latin typeface="Arial" panose="020B0604020202020204" pitchFamily="34" charset="0"/>
                <a:cs typeface="Arial" panose="020B0604020202020204" pitchFamily="34" charset="0"/>
              </a:rPr>
              <a:t>Any unspent dollars below the 80 percent prepayment must be returned to the CDE.</a:t>
            </a:r>
          </a:p>
          <a:p>
            <a:pPr lvl="1">
              <a:spcAft>
                <a:spcPts val="1200"/>
              </a:spcAft>
            </a:pPr>
            <a:r>
              <a:rPr lang="en-US" sz="2400" dirty="0">
                <a:latin typeface="Arial" panose="020B0604020202020204" pitchFamily="34" charset="0"/>
                <a:cs typeface="Arial" panose="020B0604020202020204" pitchFamily="34" charset="0"/>
              </a:rPr>
              <a:t>Information on the final mandatory report will be emailed in early spring. </a:t>
            </a:r>
          </a:p>
        </p:txBody>
      </p:sp>
      <p:pic>
        <p:nvPicPr>
          <p:cNvPr id="7" name="Content Placeholder 6">
            <a:extLst>
              <a:ext uri="{FF2B5EF4-FFF2-40B4-BE49-F238E27FC236}">
                <a16:creationId xmlns:a16="http://schemas.microsoft.com/office/drawing/2014/main" id="{03252321-55DF-5480-4DF3-CCFA7400CD9D}"/>
              </a:ext>
              <a:ext uri="{C183D7F6-B498-43B3-948B-1728B52AA6E4}">
                <adec:decorative xmlns:adec="http://schemas.microsoft.com/office/drawing/2017/decorative" val="1"/>
              </a:ext>
            </a:extLst>
          </p:cNvPr>
          <p:cNvPicPr>
            <a:picLocks noGrp="1" noChangeAspect="1"/>
          </p:cNvPicPr>
          <p:nvPr>
            <p:ph sz="half" idx="1"/>
          </p:nvPr>
        </p:nvPicPr>
        <p:blipFill>
          <a:blip r:embed="rId3"/>
          <a:stretch>
            <a:fillRect/>
          </a:stretch>
        </p:blipFill>
        <p:spPr>
          <a:xfrm>
            <a:off x="9452426" y="5459879"/>
            <a:ext cx="2625725" cy="1308695"/>
          </a:xfrm>
          <a:prstGeom prst="rect">
            <a:avLst/>
          </a:prstGeom>
        </p:spPr>
      </p:pic>
    </p:spTree>
    <p:extLst>
      <p:ext uri="{BB962C8B-B14F-4D97-AF65-F5344CB8AC3E}">
        <p14:creationId xmlns:p14="http://schemas.microsoft.com/office/powerpoint/2010/main" val="2950530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F504A-5D28-56FF-74C2-F68E68ED9D48}"/>
              </a:ext>
            </a:extLst>
          </p:cNvPr>
          <p:cNvSpPr>
            <a:spLocks noGrp="1"/>
          </p:cNvSpPr>
          <p:nvPr>
            <p:ph type="title"/>
          </p:nvPr>
        </p:nvSpPr>
        <p:spPr>
          <a:xfrm>
            <a:off x="2540000" y="566468"/>
            <a:ext cx="9144000" cy="1143000"/>
          </a:xfrm>
        </p:spPr>
        <p:txBody>
          <a:bodyPr/>
          <a:lstStyle/>
          <a:p>
            <a:r>
              <a:rPr lang="en-US" sz="4000" dirty="0">
                <a:latin typeface="Arial" panose="020B0604020202020204" pitchFamily="34" charset="0"/>
                <a:cs typeface="Arial" panose="020B0604020202020204" pitchFamily="34" charset="0"/>
              </a:rPr>
              <a:t>School Breakfast Program and Summer Meals Program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Start-up and Expansion Grants</a:t>
            </a:r>
          </a:p>
        </p:txBody>
      </p:sp>
      <p:sp>
        <p:nvSpPr>
          <p:cNvPr id="3" name="Content Placeholder 2">
            <a:extLst>
              <a:ext uri="{FF2B5EF4-FFF2-40B4-BE49-F238E27FC236}">
                <a16:creationId xmlns:a16="http://schemas.microsoft.com/office/drawing/2014/main" id="{45132B5F-0573-FFD5-6A43-E995A0C52B6D}"/>
              </a:ext>
            </a:extLst>
          </p:cNvPr>
          <p:cNvSpPr>
            <a:spLocks noGrp="1"/>
          </p:cNvSpPr>
          <p:nvPr>
            <p:ph idx="1"/>
          </p:nvPr>
        </p:nvSpPr>
        <p:spPr>
          <a:xfrm>
            <a:off x="2417197" y="2353159"/>
            <a:ext cx="9144000" cy="3848465"/>
          </a:xfrm>
        </p:spPr>
        <p:txBody>
          <a:bodyPr/>
          <a:lstStyle/>
          <a:p>
            <a:pPr>
              <a:spcAft>
                <a:spcPts val="1200"/>
              </a:spcAft>
            </a:pPr>
            <a:r>
              <a:rPr lang="en-US" sz="2800" dirty="0">
                <a:latin typeface="Arial" panose="020B0604020202020204" pitchFamily="34" charset="0"/>
                <a:cs typeface="Arial" panose="020B0604020202020204" pitchFamily="34" charset="0"/>
              </a:rPr>
              <a:t>SY 2025–26 applications are now available!</a:t>
            </a:r>
          </a:p>
          <a:p>
            <a:pPr>
              <a:spcAft>
                <a:spcPts val="1200"/>
              </a:spcAft>
              <a:buFont typeface="Arial"/>
              <a:buChar char="•"/>
            </a:pPr>
            <a:r>
              <a:rPr lang="en-US" sz="2800" dirty="0">
                <a:latin typeface="Arial" panose="020B0604020202020204" pitchFamily="34" charset="0"/>
                <a:cs typeface="Arial" panose="020B0604020202020204" pitchFamily="34" charset="0"/>
              </a:rPr>
              <a:t>Competitive grants up to $15,000 per school site.</a:t>
            </a:r>
          </a:p>
          <a:p>
            <a:pPr>
              <a:spcAft>
                <a:spcPts val="1200"/>
              </a:spcAft>
              <a:buFont typeface="Arial"/>
              <a:buChar char="•"/>
            </a:pPr>
            <a:r>
              <a:rPr lang="en-US" sz="2800" dirty="0">
                <a:latin typeface="Arial" panose="020B0604020202020204" pitchFamily="34" charset="0"/>
                <a:cs typeface="Arial" panose="020B0604020202020204" pitchFamily="34" charset="0"/>
              </a:rPr>
              <a:t>Information on the grant and eligibility requirements are available at </a:t>
            </a:r>
            <a:r>
              <a:rPr lang="en-US" sz="2800" dirty="0">
                <a:solidFill>
                  <a:srgbClr val="0563C1"/>
                </a:solidFill>
                <a:latin typeface="Arial" panose="020B0604020202020204" pitchFamily="34" charset="0"/>
                <a:ea typeface="+mn-lt"/>
                <a:cs typeface="Arial" panose="020B0604020202020204" pitchFamily="34" charset="0"/>
                <a:hlinkClick r:id="rId3" tooltip="CA Department of Education Information on School Breakfast and Summer Meals Program Grants">
                  <a:extLst>
                    <a:ext uri="{A12FA001-AC4F-418D-AE19-62706E023703}">
                      <ahyp:hlinkClr xmlns:ahyp="http://schemas.microsoft.com/office/drawing/2018/hyperlinkcolor" val="tx"/>
                    </a:ext>
                  </a:extLst>
                </a:hlinkClick>
              </a:rPr>
              <a:t>https://www.cde.ca.gov/ls/nu/sn/sbsfgrant.asp</a:t>
            </a:r>
            <a:endParaRPr lang="en-US" sz="2800" dirty="0">
              <a:solidFill>
                <a:srgbClr val="0563C1"/>
              </a:solidFill>
              <a:latin typeface="Arial" panose="020B0604020202020204" pitchFamily="34" charset="0"/>
              <a:cs typeface="Arial" panose="020B0604020202020204" pitchFamily="34" charset="0"/>
            </a:endParaRPr>
          </a:p>
          <a:p>
            <a:pPr>
              <a:spcAft>
                <a:spcPts val="1200"/>
              </a:spcAft>
              <a:buFont typeface="Arial"/>
              <a:buChar char="•"/>
            </a:pPr>
            <a:r>
              <a:rPr lang="en-US" sz="2800" b="1" dirty="0">
                <a:latin typeface="Arial" panose="020B0604020202020204" pitchFamily="34" charset="0"/>
                <a:cs typeface="Arial" panose="020B0604020202020204" pitchFamily="34" charset="0"/>
              </a:rPr>
              <a:t>Applications must be submitted online by 4 p.m., Monday, March 17, 2025.</a:t>
            </a:r>
          </a:p>
        </p:txBody>
      </p:sp>
    </p:spTree>
    <p:extLst>
      <p:ext uri="{BB962C8B-B14F-4D97-AF65-F5344CB8AC3E}">
        <p14:creationId xmlns:p14="http://schemas.microsoft.com/office/powerpoint/2010/main" val="40396364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NEW: Soft Launch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NSD Learning Site (1)</a:t>
            </a:r>
          </a:p>
        </p:txBody>
      </p:sp>
      <p:sp>
        <p:nvSpPr>
          <p:cNvPr id="4" name="Content Placeholder 3">
            <a:extLst>
              <a:ext uri="{FF2B5EF4-FFF2-40B4-BE49-F238E27FC236}">
                <a16:creationId xmlns:a16="http://schemas.microsoft.com/office/drawing/2014/main" id="{38F8520D-C8AA-533E-A9FE-17735476328A}"/>
              </a:ext>
            </a:extLst>
          </p:cNvPr>
          <p:cNvSpPr>
            <a:spLocks noGrp="1"/>
          </p:cNvSpPr>
          <p:nvPr>
            <p:ph sz="half" idx="2"/>
          </p:nvPr>
        </p:nvSpPr>
        <p:spPr>
          <a:xfrm>
            <a:off x="2540000" y="1981199"/>
            <a:ext cx="9144000" cy="4612105"/>
          </a:xfrm>
        </p:spPr>
        <p:txBody>
          <a:bodyPr/>
          <a:lstStyle/>
          <a:p>
            <a:pPr>
              <a:spcBef>
                <a:spcPts val="1200"/>
              </a:spcBef>
              <a:spcAft>
                <a:spcPts val="1200"/>
              </a:spcAft>
            </a:pPr>
            <a:r>
              <a:rPr lang="en-US" sz="2800" dirty="0">
                <a:latin typeface="Arial" panose="020B0604020202020204" pitchFamily="34" charset="0"/>
                <a:cs typeface="Arial" panose="020B0604020202020204" pitchFamily="34" charset="0"/>
              </a:rPr>
              <a:t>Announcing soft launch of CDE NSD's new Learning Site for:</a:t>
            </a:r>
          </a:p>
          <a:p>
            <a:pPr lvl="1">
              <a:spcBef>
                <a:spcPts val="1200"/>
              </a:spcBef>
              <a:spcAft>
                <a:spcPts val="1200"/>
              </a:spcAft>
            </a:pPr>
            <a:r>
              <a:rPr lang="en-US" sz="2400" dirty="0">
                <a:latin typeface="Arial" panose="020B0604020202020204" pitchFamily="34" charset="0"/>
                <a:cs typeface="Arial" panose="020B0604020202020204" pitchFamily="34" charset="0"/>
              </a:rPr>
              <a:t>For Child Nutrition Program (CNP) Operators with CNIPS ID</a:t>
            </a:r>
          </a:p>
          <a:p>
            <a:pPr lvl="2">
              <a:spcBef>
                <a:spcPts val="1200"/>
              </a:spcBef>
              <a:spcAft>
                <a:spcPts val="1200"/>
              </a:spcAft>
            </a:pPr>
            <a:r>
              <a:rPr lang="en-US" dirty="0">
                <a:latin typeface="Arial" panose="020B0604020202020204" pitchFamily="34" charset="0"/>
                <a:cs typeface="Arial" panose="020B0604020202020204" pitchFamily="34" charset="0"/>
              </a:rPr>
              <a:t>Directors, managers, full and part-time staff</a:t>
            </a:r>
          </a:p>
          <a:p>
            <a:pPr lvl="2">
              <a:spcBef>
                <a:spcPts val="1200"/>
              </a:spcBef>
              <a:spcAft>
                <a:spcPts val="1200"/>
              </a:spcAft>
            </a:pPr>
            <a:r>
              <a:rPr lang="en-US" dirty="0">
                <a:latin typeface="Arial" panose="020B0604020202020204" pitchFamily="34" charset="0"/>
                <a:cs typeface="Arial" panose="020B0604020202020204" pitchFamily="34" charset="0"/>
              </a:rPr>
              <a:t>Food Service Management Company staff</a:t>
            </a:r>
          </a:p>
          <a:p>
            <a:pPr lvl="1">
              <a:spcBef>
                <a:spcPts val="1200"/>
              </a:spcBef>
              <a:spcAft>
                <a:spcPts val="1200"/>
              </a:spcAft>
            </a:pPr>
            <a:r>
              <a:rPr lang="en-US" sz="2400" dirty="0">
                <a:latin typeface="Arial" panose="020B0604020202020204" pitchFamily="34" charset="0"/>
                <a:cs typeface="Arial" panose="020B0604020202020204" pitchFamily="34" charset="0"/>
              </a:rPr>
              <a:t>To fulfill your Professional Standards annual training requirements</a:t>
            </a:r>
          </a:p>
        </p:txBody>
      </p:sp>
    </p:spTree>
    <p:extLst>
      <p:ext uri="{BB962C8B-B14F-4D97-AF65-F5344CB8AC3E}">
        <p14:creationId xmlns:p14="http://schemas.microsoft.com/office/powerpoint/2010/main" val="30406464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86659-233E-5DDD-D254-17EEB1B6599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NEW: Soft Launch of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NSD Learning Site (2)</a:t>
            </a:r>
            <a:endParaRPr lang="en-US" dirty="0">
              <a:solidFill>
                <a:srgbClr val="00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0E81286-649D-AF5E-9809-4A5EDDE210CD}"/>
              </a:ext>
            </a:extLst>
          </p:cNvPr>
          <p:cNvSpPr>
            <a:spLocks noGrp="1"/>
          </p:cNvSpPr>
          <p:nvPr>
            <p:ph sz="half" idx="1"/>
          </p:nvPr>
        </p:nvSpPr>
        <p:spPr>
          <a:xfrm>
            <a:off x="2539999" y="1981200"/>
            <a:ext cx="5472785" cy="4114800"/>
          </a:xfrm>
        </p:spPr>
        <p:txBody>
          <a:bodyPr/>
          <a:lstStyle/>
          <a:p>
            <a:pPr>
              <a:spcBef>
                <a:spcPts val="800"/>
              </a:spcBef>
              <a:spcAft>
                <a:spcPts val="800"/>
              </a:spcAft>
            </a:pPr>
            <a:r>
              <a:rPr lang="en-US" sz="2800" dirty="0">
                <a:latin typeface="Arial" panose="020B0604020202020204" pitchFamily="34" charset="0"/>
                <a:cs typeface="Arial" panose="020B0604020202020204" pitchFamily="34" charset="0"/>
              </a:rPr>
              <a:t>Self-registration is required to access the NSD Learning Site</a:t>
            </a:r>
          </a:p>
          <a:p>
            <a:pPr>
              <a:spcBef>
                <a:spcPts val="800"/>
              </a:spcBef>
              <a:spcAft>
                <a:spcPts val="800"/>
              </a:spcAft>
            </a:pPr>
            <a:r>
              <a:rPr lang="en-US" sz="2800" dirty="0">
                <a:latin typeface="Arial" panose="020B0604020202020204" pitchFamily="34" charset="0"/>
                <a:cs typeface="Arial" panose="020B0604020202020204" pitchFamily="34" charset="0"/>
              </a:rPr>
              <a:t>What to expect next:</a:t>
            </a:r>
          </a:p>
          <a:p>
            <a:pPr marL="1200150" lvl="1" indent="-457200">
              <a:spcBef>
                <a:spcPts val="800"/>
              </a:spcBef>
              <a:spcAft>
                <a:spcPts val="800"/>
              </a:spcAft>
              <a:buFont typeface="Arial,Sans-Serif"/>
            </a:pPr>
            <a:r>
              <a:rPr lang="en-US" sz="2400" dirty="0">
                <a:latin typeface="Arial" panose="020B0604020202020204" pitchFamily="34" charset="0"/>
                <a:cs typeface="Arial" panose="020B0604020202020204" pitchFamily="34" charset="0"/>
              </a:rPr>
              <a:t>Upcoming webinars </a:t>
            </a:r>
          </a:p>
          <a:p>
            <a:pPr marL="1600200" lvl="2">
              <a:spcBef>
                <a:spcPts val="800"/>
              </a:spcBef>
              <a:spcAft>
                <a:spcPts val="800"/>
              </a:spcAft>
              <a:buFont typeface="Arial,Sans-Serif"/>
            </a:pPr>
            <a:r>
              <a:rPr lang="en-US" dirty="0">
                <a:latin typeface="Arial" panose="020B0604020202020204" pitchFamily="34" charset="0"/>
                <a:cs typeface="Arial" panose="020B0604020202020204" pitchFamily="34" charset="0"/>
              </a:rPr>
              <a:t>Registration walk-through and guided tour </a:t>
            </a:r>
          </a:p>
          <a:p>
            <a:pPr marL="1200150" lvl="1" indent="-457200">
              <a:spcBef>
                <a:spcPts val="800"/>
              </a:spcBef>
              <a:spcAft>
                <a:spcPts val="800"/>
              </a:spcAft>
              <a:buFont typeface="Arial,Sans-Serif"/>
            </a:pPr>
            <a:r>
              <a:rPr lang="en-US" sz="2400" dirty="0">
                <a:latin typeface="Arial" panose="020B0604020202020204" pitchFamily="34" charset="0"/>
                <a:cs typeface="Arial" panose="020B0604020202020204" pitchFamily="34" charset="0"/>
              </a:rPr>
              <a:t>Updates via Listserv and Town Hall reminders</a:t>
            </a:r>
          </a:p>
          <a:p>
            <a:endParaRPr lang="en-US" dirty="0">
              <a:cs typeface="Arial"/>
            </a:endParaRPr>
          </a:p>
        </p:txBody>
      </p:sp>
      <p:pic>
        <p:nvPicPr>
          <p:cNvPr id="9" name="Content Placeholder 8" descr="A screenshot of the home page of the new NSD Learning Site with user information and featured user learning courses.">
            <a:extLst>
              <a:ext uri="{FF2B5EF4-FFF2-40B4-BE49-F238E27FC236}">
                <a16:creationId xmlns:a16="http://schemas.microsoft.com/office/drawing/2014/main" id="{300FFC27-6959-5A5D-F988-75EA5A5AD7C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21839" y="2990675"/>
            <a:ext cx="3908968" cy="1722727"/>
          </a:xfrm>
        </p:spPr>
      </p:pic>
    </p:spTree>
    <p:extLst>
      <p:ext uri="{BB962C8B-B14F-4D97-AF65-F5344CB8AC3E}">
        <p14:creationId xmlns:p14="http://schemas.microsoft.com/office/powerpoint/2010/main" val="2458167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2341A-EAB2-D1DB-2633-35E03EA9C490}"/>
              </a:ext>
            </a:extLst>
          </p:cNvPr>
          <p:cNvSpPr>
            <a:spLocks noGrp="1"/>
          </p:cNvSpPr>
          <p:nvPr>
            <p:ph type="title"/>
          </p:nvPr>
        </p:nvSpPr>
        <p:spPr>
          <a:xfrm>
            <a:off x="2057503" y="225349"/>
            <a:ext cx="10114642" cy="1115786"/>
          </a:xfrm>
        </p:spPr>
        <p:txBody>
          <a:bodyPr/>
          <a:lstStyle/>
          <a:p>
            <a:r>
              <a:rPr lang="en-US" dirty="0">
                <a:latin typeface="Arial" panose="020B0604020202020204" pitchFamily="34" charset="0"/>
                <a:cs typeface="Arial" panose="020B0604020202020204" pitchFamily="34" charset="0"/>
              </a:rPr>
              <a:t>Training Opportunities</a:t>
            </a:r>
          </a:p>
        </p:txBody>
      </p:sp>
      <p:sp>
        <p:nvSpPr>
          <p:cNvPr id="3" name="Content Placeholder 2">
            <a:extLst>
              <a:ext uri="{FF2B5EF4-FFF2-40B4-BE49-F238E27FC236}">
                <a16:creationId xmlns:a16="http://schemas.microsoft.com/office/drawing/2014/main" id="{F5DEC9A5-1712-65A0-34F6-1086196E9A54}"/>
              </a:ext>
            </a:extLst>
          </p:cNvPr>
          <p:cNvSpPr>
            <a:spLocks noGrp="1"/>
          </p:cNvSpPr>
          <p:nvPr>
            <p:ph idx="1"/>
          </p:nvPr>
        </p:nvSpPr>
        <p:spPr>
          <a:xfrm>
            <a:off x="2298238" y="1622669"/>
            <a:ext cx="9633171" cy="4555364"/>
          </a:xfrm>
        </p:spPr>
        <p:txBody>
          <a:bodyPr/>
          <a:lstStyle/>
          <a:p>
            <a:pPr>
              <a:spcBef>
                <a:spcPts val="1200"/>
              </a:spcBef>
              <a:spcAft>
                <a:spcPts val="1200"/>
              </a:spcAft>
            </a:pPr>
            <a:r>
              <a:rPr lang="en-US" sz="2400" dirty="0">
                <a:latin typeface="Arial" panose="020B0604020202020204" pitchFamily="34" charset="0"/>
                <a:cs typeface="Arial" panose="020B0604020202020204" pitchFamily="34" charset="0"/>
              </a:rPr>
              <a:t>Friends of the Earth is hosting two learning cohorts March 2025 through June 2026</a:t>
            </a:r>
          </a:p>
          <a:p>
            <a:pPr lvl="1" indent="-342900">
              <a:spcBef>
                <a:spcPts val="1200"/>
              </a:spcBef>
              <a:spcAft>
                <a:spcPts val="1200"/>
              </a:spcAft>
            </a:pPr>
            <a:r>
              <a:rPr lang="en-US" sz="2400" dirty="0">
                <a:latin typeface="Arial" panose="020B0604020202020204" pitchFamily="34" charset="0"/>
                <a:cs typeface="Arial" panose="020B0604020202020204" pitchFamily="34" charset="0"/>
              </a:rPr>
              <a:t>Opportunity #1: Organic Farm to School Procurement Peer Support Group. Learn more at </a:t>
            </a:r>
            <a:r>
              <a:rPr lang="en-US" sz="2400" dirty="0">
                <a:solidFill>
                  <a:srgbClr val="0563C1"/>
                </a:solidFill>
                <a:latin typeface="Arial" panose="020B0604020202020204" pitchFamily="34" charset="0"/>
                <a:cs typeface="Arial" panose="020B0604020202020204" pitchFamily="34" charset="0"/>
                <a:hlinkClick r:id="rId3" tooltip="Friends of the Earth's Farm-to-School Organic Procurement Peer Support Group web page">
                  <a:extLst>
                    <a:ext uri="{A12FA001-AC4F-418D-AE19-62706E023703}">
                      <ahyp:hlinkClr xmlns:ahyp="http://schemas.microsoft.com/office/drawing/2018/hyperlinkcolor" val="tx"/>
                    </a:ext>
                  </a:extLst>
                </a:hlinkClick>
              </a:rPr>
              <a:t>www.foe.org/organic-cohort-form  </a:t>
            </a:r>
            <a:endParaRPr lang="en-US" sz="2400" dirty="0">
              <a:solidFill>
                <a:srgbClr val="0563C1"/>
              </a:solidFill>
              <a:latin typeface="Arial" panose="020B0604020202020204" pitchFamily="34" charset="0"/>
              <a:cs typeface="Arial" panose="020B0604020202020204" pitchFamily="34" charset="0"/>
            </a:endParaRPr>
          </a:p>
          <a:p>
            <a:pPr lvl="1">
              <a:spcBef>
                <a:spcPts val="1200"/>
              </a:spcBef>
              <a:spcAft>
                <a:spcPts val="1200"/>
              </a:spcAft>
            </a:pPr>
            <a:r>
              <a:rPr lang="en-US" sz="2400" dirty="0">
                <a:latin typeface="Arial" panose="020B0604020202020204" pitchFamily="34" charset="0"/>
                <a:cs typeface="Arial" panose="020B0604020202020204" pitchFamily="34" charset="0"/>
              </a:rPr>
              <a:t>Opportunity #2: Plant-Based Elementary School Menus Peer Support Group. Learn more at </a:t>
            </a:r>
            <a:r>
              <a:rPr lang="en-US" sz="2400" dirty="0">
                <a:solidFill>
                  <a:srgbClr val="0563C1"/>
                </a:solidFill>
                <a:latin typeface="Arial" panose="020B0604020202020204" pitchFamily="34" charset="0"/>
                <a:cs typeface="Arial" panose="020B0604020202020204" pitchFamily="34" charset="0"/>
                <a:hlinkClick r:id="rId4" tooltip="Friends of the Earth Cohort Form">
                  <a:extLst>
                    <a:ext uri="{A12FA001-AC4F-418D-AE19-62706E023703}">
                      <ahyp:hlinkClr xmlns:ahyp="http://schemas.microsoft.com/office/drawing/2018/hyperlinkcolor" val="tx"/>
                    </a:ext>
                  </a:extLst>
                </a:hlinkClick>
              </a:rPr>
              <a:t>www.foe.org/plant-based-cohort-form</a:t>
            </a:r>
            <a:endParaRPr lang="en-US" sz="2400" dirty="0">
              <a:latin typeface="Arial" panose="020B0604020202020204" pitchFamily="34" charset="0"/>
              <a:cs typeface="Arial" panose="020B0604020202020204" pitchFamily="34" charset="0"/>
            </a:endParaRPr>
          </a:p>
          <a:p>
            <a:pPr>
              <a:spcBef>
                <a:spcPts val="1200"/>
              </a:spcBef>
              <a:spcAft>
                <a:spcPts val="1200"/>
              </a:spcAft>
            </a:pPr>
            <a:r>
              <a:rPr lang="en-US" sz="2400" dirty="0">
                <a:latin typeface="Arial" panose="020B0604020202020204" pitchFamily="34" charset="0"/>
                <a:cs typeface="Arial" panose="020B0604020202020204" pitchFamily="34" charset="0"/>
              </a:rPr>
              <a:t>Apply by February 21, 2025</a:t>
            </a:r>
          </a:p>
          <a:p>
            <a:pPr>
              <a:spcBef>
                <a:spcPts val="800"/>
              </a:spcBef>
              <a:spcAft>
                <a:spcPts val="800"/>
              </a:spcAft>
            </a:pPr>
            <a:endParaRPr lang="en-US" sz="2400" dirty="0">
              <a:cs typeface="Arial"/>
            </a:endParaRPr>
          </a:p>
        </p:txBody>
      </p:sp>
    </p:spTree>
    <p:extLst>
      <p:ext uri="{BB962C8B-B14F-4D97-AF65-F5344CB8AC3E}">
        <p14:creationId xmlns:p14="http://schemas.microsoft.com/office/powerpoint/2010/main" val="290936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12705" y="35826"/>
            <a:ext cx="9144000" cy="1143000"/>
          </a:xfrm>
        </p:spPr>
        <p:txBody>
          <a:bodyPr/>
          <a:lstStyle/>
          <a:p>
            <a:r>
              <a:rPr lang="en-US" dirty="0">
                <a:latin typeface="Arial" panose="020B0604020202020204" pitchFamily="34" charset="0"/>
                <a:cs typeface="Arial" panose="020B0604020202020204" pitchFamily="34" charset="0"/>
              </a:rPr>
              <a:t>Town Hall at a Glance</a:t>
            </a: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512705" y="1596112"/>
            <a:ext cx="6761707" cy="4628087"/>
          </a:xfrm>
        </p:spPr>
        <p:txBody>
          <a:bodyPr/>
          <a:lstStyle/>
          <a:p>
            <a:pPr>
              <a:spcBef>
                <a:spcPts val="800"/>
              </a:spcBef>
              <a:spcAft>
                <a:spcPts val="800"/>
              </a:spcAft>
              <a:buFont typeface="Arial" panose="020B0604020202020204" pitchFamily="34" charset="0"/>
              <a:buChar char="•"/>
            </a:pPr>
            <a:r>
              <a:rPr lang="en-US" sz="2800" dirty="0">
                <a:latin typeface="Arial" panose="020B0604020202020204" pitchFamily="34" charset="0"/>
                <a:cs typeface="Arial" panose="020B0604020202020204" pitchFamily="34" charset="0"/>
              </a:rPr>
              <a:t>District Spotlight</a:t>
            </a:r>
            <a:endParaRPr lang="en-US" dirty="0">
              <a:latin typeface="Arial" panose="020B0604020202020204" pitchFamily="34" charset="0"/>
              <a:cs typeface="Arial" panose="020B0604020202020204" pitchFamily="34" charset="0"/>
            </a:endParaRPr>
          </a:p>
          <a:p>
            <a:pPr>
              <a:spcBef>
                <a:spcPts val="800"/>
              </a:spcBef>
              <a:spcAft>
                <a:spcPts val="800"/>
              </a:spcAft>
              <a:buFont typeface="Arial" panose="020B0604020202020204" pitchFamily="34" charset="0"/>
              <a:buChar char="•"/>
            </a:pPr>
            <a:r>
              <a:rPr lang="en-US" sz="2800" dirty="0">
                <a:latin typeface="Arial" panose="020B0604020202020204" pitchFamily="34" charset="0"/>
                <a:cs typeface="Arial" panose="020B0604020202020204" pitchFamily="34" charset="0"/>
              </a:rPr>
              <a:t>Focus Quality</a:t>
            </a:r>
            <a:endParaRPr lang="en-US" dirty="0">
              <a:latin typeface="Arial" panose="020B0604020202020204" pitchFamily="34" charset="0"/>
              <a:cs typeface="Arial" panose="020B0604020202020204" pitchFamily="34" charset="0"/>
            </a:endParaRPr>
          </a:p>
          <a:p>
            <a:pPr>
              <a:spcBef>
                <a:spcPts val="800"/>
              </a:spcBef>
              <a:spcAft>
                <a:spcPts val="800"/>
              </a:spcAft>
            </a:pPr>
            <a:r>
              <a:rPr lang="en-US" sz="2800" dirty="0">
                <a:latin typeface="Arial" panose="020B0604020202020204" pitchFamily="34" charset="0"/>
                <a:cs typeface="Arial" panose="020B0604020202020204" pitchFamily="34" charset="0"/>
              </a:rPr>
              <a:t>Federal &amp; State Updates</a:t>
            </a:r>
          </a:p>
          <a:p>
            <a:pPr>
              <a:spcBef>
                <a:spcPts val="800"/>
              </a:spcBef>
              <a:spcAft>
                <a:spcPts val="800"/>
              </a:spcAft>
            </a:pPr>
            <a:r>
              <a:rPr lang="en-US" sz="2800" dirty="0">
                <a:latin typeface="Arial" panose="020B0604020202020204" pitchFamily="34" charset="0"/>
                <a:cs typeface="Arial" panose="020B0604020202020204" pitchFamily="34" charset="0"/>
              </a:rPr>
              <a:t>Reminders </a:t>
            </a:r>
          </a:p>
          <a:p>
            <a:pPr>
              <a:spcBef>
                <a:spcPts val="800"/>
              </a:spcBef>
              <a:spcAft>
                <a:spcPts val="800"/>
              </a:spcAft>
            </a:pPr>
            <a:r>
              <a:rPr lang="en-US" sz="2800" dirty="0">
                <a:latin typeface="Arial" panose="020B0604020202020204" pitchFamily="34" charset="0"/>
                <a:cs typeface="Arial" panose="020B0604020202020204" pitchFamily="34" charset="0"/>
              </a:rPr>
              <a:t>Funding Updates </a:t>
            </a:r>
          </a:p>
          <a:p>
            <a:pPr>
              <a:spcBef>
                <a:spcPts val="800"/>
              </a:spcBef>
              <a:spcAft>
                <a:spcPts val="800"/>
              </a:spcAft>
            </a:pPr>
            <a:r>
              <a:rPr lang="en-US" sz="2800" dirty="0">
                <a:latin typeface="Arial" panose="020B0604020202020204" pitchFamily="34" charset="0"/>
                <a:cs typeface="Arial" panose="020B0604020202020204" pitchFamily="34" charset="0"/>
              </a:rPr>
              <a:t>Learning Management System</a:t>
            </a:r>
            <a:endParaRPr lang="en-US" dirty="0">
              <a:latin typeface="Arial" panose="020B0604020202020204" pitchFamily="34" charset="0"/>
              <a:cs typeface="Arial" panose="020B0604020202020204" pitchFamily="34" charset="0"/>
            </a:endParaRPr>
          </a:p>
          <a:p>
            <a:pPr>
              <a:spcBef>
                <a:spcPts val="800"/>
              </a:spcBef>
              <a:spcAft>
                <a:spcPts val="800"/>
              </a:spcAft>
            </a:pPr>
            <a:r>
              <a:rPr lang="en-US" sz="2800" dirty="0">
                <a:latin typeface="Arial" panose="020B0604020202020204" pitchFamily="34" charset="0"/>
                <a:cs typeface="Arial" panose="020B0604020202020204" pitchFamily="34" charset="0"/>
              </a:rPr>
              <a:t>Resources &amp; Other Announcements</a:t>
            </a:r>
            <a:endParaRPr lang="en-US" dirty="0">
              <a:latin typeface="Arial" panose="020B0604020202020204" pitchFamily="34" charset="0"/>
              <a:cs typeface="Arial" panose="020B0604020202020204" pitchFamily="34" charset="0"/>
            </a:endParaRPr>
          </a:p>
          <a:p>
            <a:pPr marL="0" indent="0">
              <a:spcBef>
                <a:spcPts val="800"/>
              </a:spcBef>
              <a:spcAft>
                <a:spcPts val="800"/>
              </a:spcAft>
              <a:buNone/>
            </a:pPr>
            <a:endParaRPr lang="en-US" dirty="0">
              <a:cs typeface="Arial"/>
            </a:endParaRPr>
          </a:p>
          <a:p>
            <a:pPr>
              <a:spcBef>
                <a:spcPts val="800"/>
              </a:spcBef>
              <a:spcAft>
                <a:spcPts val="800"/>
              </a:spcAft>
            </a:pPr>
            <a:endParaRPr lang="en-US" dirty="0">
              <a:cs typeface="Arial"/>
            </a:endParaRPr>
          </a:p>
          <a:p>
            <a:pPr>
              <a:spcBef>
                <a:spcPts val="800"/>
              </a:spcBef>
              <a:spcAft>
                <a:spcPts val="800"/>
              </a:spcAft>
            </a:pPr>
            <a:endParaRPr lang="en-US" dirty="0">
              <a:cs typeface="Arial"/>
            </a:endParaRPr>
          </a:p>
          <a:p>
            <a:pPr>
              <a:spcBef>
                <a:spcPts val="800"/>
              </a:spcBef>
              <a:spcAft>
                <a:spcPts val="800"/>
              </a:spcAft>
            </a:pPr>
            <a:endParaRPr lang="en-US" sz="2800" dirty="0">
              <a:solidFill>
                <a:srgbClr val="FF0000"/>
              </a:solidFill>
              <a:cs typeface="Arial"/>
            </a:endParaRPr>
          </a:p>
        </p:txBody>
      </p:sp>
      <p:pic>
        <p:nvPicPr>
          <p:cNvPr id="6" name="Content Placeholder 5">
            <a:extLst>
              <a:ext uri="{FF2B5EF4-FFF2-40B4-BE49-F238E27FC236}">
                <a16:creationId xmlns:a16="http://schemas.microsoft.com/office/drawing/2014/main" id="{48FE944D-76F8-390C-D773-1F3C979B89D2}"/>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487"/>
          <a:stretch/>
        </p:blipFill>
        <p:spPr>
          <a:xfrm>
            <a:off x="8843472" y="1955041"/>
            <a:ext cx="2814645" cy="29479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3633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237D-FCD5-28F9-6D2B-FD23BC00CA2C}"/>
              </a:ext>
            </a:extLst>
          </p:cNvPr>
          <p:cNvSpPr>
            <a:spLocks noGrp="1"/>
          </p:cNvSpPr>
          <p:nvPr>
            <p:ph type="title"/>
          </p:nvPr>
        </p:nvSpPr>
        <p:spPr>
          <a:xfrm>
            <a:off x="2116161" y="286603"/>
            <a:ext cx="9664131" cy="1143000"/>
          </a:xfrm>
        </p:spPr>
        <p:txBody>
          <a:bodyPr/>
          <a:lstStyle/>
          <a:p>
            <a:r>
              <a:rPr lang="en-US" sz="4000" dirty="0">
                <a:cs typeface="Arial"/>
              </a:rPr>
              <a:t>Child Nutrition Advisory Council (CNAC)</a:t>
            </a:r>
            <a:br>
              <a:rPr lang="en-US" sz="4000" dirty="0">
                <a:cs typeface="Arial"/>
              </a:rPr>
            </a:br>
            <a:r>
              <a:rPr lang="en-US" sz="4000" dirty="0">
                <a:cs typeface="Arial"/>
              </a:rPr>
              <a:t> </a:t>
            </a:r>
            <a:endParaRPr lang="en-US" sz="4000" dirty="0"/>
          </a:p>
        </p:txBody>
      </p:sp>
      <p:sp>
        <p:nvSpPr>
          <p:cNvPr id="3" name="Content Placeholder 2">
            <a:extLst>
              <a:ext uri="{FF2B5EF4-FFF2-40B4-BE49-F238E27FC236}">
                <a16:creationId xmlns:a16="http://schemas.microsoft.com/office/drawing/2014/main" id="{0AFDE448-8039-F4EA-AB2B-1C7D93BA44BC}"/>
              </a:ext>
            </a:extLst>
          </p:cNvPr>
          <p:cNvSpPr>
            <a:spLocks noGrp="1"/>
          </p:cNvSpPr>
          <p:nvPr>
            <p:ph idx="1"/>
          </p:nvPr>
        </p:nvSpPr>
        <p:spPr>
          <a:xfrm>
            <a:off x="2509292" y="1075879"/>
            <a:ext cx="9144000" cy="5053084"/>
          </a:xfrm>
        </p:spPr>
        <p:txBody>
          <a:bodyPr/>
          <a:lstStyle/>
          <a:p>
            <a:pPr>
              <a:spcBef>
                <a:spcPts val="0"/>
              </a:spcBef>
              <a:spcAft>
                <a:spcPts val="600"/>
              </a:spcAft>
            </a:pPr>
            <a:r>
              <a:rPr lang="en-US" sz="2400" dirty="0">
                <a:latin typeface="Arial" panose="020B0604020202020204" pitchFamily="34" charset="0"/>
                <a:cs typeface="Arial" panose="020B0604020202020204" pitchFamily="34" charset="0"/>
              </a:rPr>
              <a:t>CNAC Mission: To advise in the areas of health, wellness, and nutrition for all students in California’s K-12 public schools. </a:t>
            </a:r>
          </a:p>
          <a:p>
            <a:pPr>
              <a:spcBef>
                <a:spcPts val="0"/>
              </a:spcBef>
              <a:spcAft>
                <a:spcPts val="600"/>
              </a:spcAft>
            </a:pPr>
            <a:r>
              <a:rPr lang="en-US" sz="2400" dirty="0">
                <a:latin typeface="Arial" panose="020B0604020202020204" pitchFamily="34" charset="0"/>
                <a:cs typeface="Arial" panose="020B0604020202020204" pitchFamily="34" charset="0"/>
              </a:rPr>
              <a:t>CNAC members recently appointed:</a:t>
            </a:r>
          </a:p>
          <a:p>
            <a:pPr lvl="1">
              <a:spcBef>
                <a:spcPts val="0"/>
              </a:spcBef>
              <a:spcAft>
                <a:spcPts val="600"/>
              </a:spcAft>
            </a:pPr>
            <a:r>
              <a:rPr lang="en-US" sz="2400" dirty="0">
                <a:latin typeface="Arial" panose="020B0604020202020204" pitchFamily="34" charset="0"/>
                <a:ea typeface="+mn-lt"/>
                <a:cs typeface="Arial" panose="020B0604020202020204" pitchFamily="34" charset="0"/>
              </a:rPr>
              <a:t>Yaz Widatalla, Food Service Director, New Haven Unified School District (USD)</a:t>
            </a:r>
          </a:p>
          <a:p>
            <a:pPr lvl="1">
              <a:spcBef>
                <a:spcPts val="0"/>
              </a:spcBef>
              <a:spcAft>
                <a:spcPts val="600"/>
              </a:spcAft>
            </a:pPr>
            <a:r>
              <a:rPr lang="en-US" sz="2400" dirty="0">
                <a:latin typeface="Arial" panose="020B0604020202020204" pitchFamily="34" charset="0"/>
                <a:ea typeface="+mn-lt"/>
                <a:cs typeface="Arial" panose="020B0604020202020204" pitchFamily="34" charset="0"/>
              </a:rPr>
              <a:t>Anne Wilson, Food Service Supervisor/Manager, San Luis Coastal USD</a:t>
            </a:r>
          </a:p>
          <a:p>
            <a:pPr lvl="1">
              <a:spcBef>
                <a:spcPts val="0"/>
              </a:spcBef>
              <a:spcAft>
                <a:spcPts val="600"/>
              </a:spcAft>
            </a:pPr>
            <a:r>
              <a:rPr lang="en-US" sz="2400" dirty="0">
                <a:latin typeface="Arial" panose="020B0604020202020204" pitchFamily="34" charset="0"/>
                <a:ea typeface="+mn-lt"/>
                <a:cs typeface="Arial" panose="020B0604020202020204" pitchFamily="34" charset="0"/>
              </a:rPr>
              <a:t>Amber Green, Nutrition Education Specialist, Marysville Joint  USD</a:t>
            </a:r>
            <a:endParaRPr lang="en-US" sz="2400" dirty="0">
              <a:latin typeface="Arial" panose="020B0604020202020204" pitchFamily="34" charset="0"/>
              <a:cs typeface="Arial" panose="020B0604020202020204" pitchFamily="34" charset="0"/>
            </a:endParaRPr>
          </a:p>
          <a:p>
            <a:pPr lvl="1">
              <a:spcBef>
                <a:spcPts val="0"/>
              </a:spcBef>
              <a:spcAft>
                <a:spcPts val="600"/>
              </a:spcAft>
            </a:pPr>
            <a:r>
              <a:rPr lang="en-US" sz="2400" dirty="0">
                <a:latin typeface="Arial" panose="020B0604020202020204" pitchFamily="34" charset="0"/>
                <a:ea typeface="+mn-lt"/>
                <a:cs typeface="Arial" panose="020B0604020202020204" pitchFamily="34" charset="0"/>
              </a:rPr>
              <a:t>Rachel Rothman, Parent–Teacher Association or Organization Representative, San Diego USD</a:t>
            </a:r>
          </a:p>
          <a:p>
            <a:pPr lvl="1">
              <a:spcBef>
                <a:spcPts val="0"/>
              </a:spcBef>
              <a:spcAft>
                <a:spcPts val="600"/>
              </a:spcAft>
            </a:pPr>
            <a:r>
              <a:rPr lang="en-US" sz="2400" dirty="0">
                <a:latin typeface="Arial" panose="020B0604020202020204" pitchFamily="34" charset="0"/>
                <a:ea typeface="+mn-lt"/>
                <a:cs typeface="Arial" panose="020B0604020202020204" pitchFamily="34" charset="0"/>
              </a:rPr>
              <a:t>Maulik Dhakal, Student Member, Los Altos High School</a:t>
            </a:r>
          </a:p>
          <a:p>
            <a:pPr>
              <a:spcBef>
                <a:spcPts val="0"/>
              </a:spcBef>
              <a:spcAft>
                <a:spcPts val="1200"/>
              </a:spcAft>
            </a:pPr>
            <a:endParaRPr lang="en-US" sz="2400" dirty="0">
              <a:cs typeface="Arial"/>
            </a:endParaRPr>
          </a:p>
          <a:p>
            <a:endParaRPr lang="en-US" sz="2400" dirty="0">
              <a:cs typeface="Arial"/>
            </a:endParaRPr>
          </a:p>
        </p:txBody>
      </p:sp>
    </p:spTree>
    <p:extLst>
      <p:ext uri="{BB962C8B-B14F-4D97-AF65-F5344CB8AC3E}">
        <p14:creationId xmlns:p14="http://schemas.microsoft.com/office/powerpoint/2010/main" val="818206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7C5F-84BA-0241-7684-581F2598A097}"/>
              </a:ext>
            </a:extLst>
          </p:cNvPr>
          <p:cNvSpPr>
            <a:spLocks noGrp="1"/>
          </p:cNvSpPr>
          <p:nvPr>
            <p:ph type="title"/>
          </p:nvPr>
        </p:nvSpPr>
        <p:spPr>
          <a:xfrm>
            <a:off x="2988934" y="454099"/>
            <a:ext cx="10070532" cy="1143000"/>
          </a:xfrm>
        </p:spPr>
        <p:txBody>
          <a:bodyPr/>
          <a:lstStyle/>
          <a:p>
            <a:pPr algn="l"/>
            <a:r>
              <a:rPr lang="en-US" dirty="0">
                <a:latin typeface="Arial" panose="020B0604020202020204" pitchFamily="34" charset="0"/>
                <a:cs typeface="Arial" panose="020B0604020202020204" pitchFamily="34" charset="0"/>
              </a:rPr>
              <a:t>National Nutrition Month</a:t>
            </a:r>
            <a:r>
              <a:rPr lang="en-US" sz="1800" dirty="0">
                <a:solidFill>
                  <a:srgbClr val="000000"/>
                </a:solidFill>
                <a:latin typeface="Arial" panose="020B0604020202020204" pitchFamily="34" charset="0"/>
                <a:ea typeface="Calibri"/>
                <a:cs typeface="Arial" panose="020B0604020202020204" pitchFamily="34" charset="0"/>
              </a:rPr>
              <a:t> </a:t>
            </a:r>
            <a:r>
              <a:rPr lang="en-US" sz="4800" b="1" dirty="0">
                <a:latin typeface="Arial" panose="020B0604020202020204" pitchFamily="34" charset="0"/>
                <a:ea typeface="Calibri"/>
                <a:cs typeface="Arial" panose="020B0604020202020204" pitchFamily="34" charset="0"/>
              </a:rPr>
              <a:t>®</a:t>
            </a:r>
            <a:r>
              <a:rPr lang="en-US" sz="1800" b="1" dirty="0">
                <a:solidFill>
                  <a:srgbClr val="202020"/>
                </a:solidFill>
                <a:latin typeface="Arial" panose="020B0604020202020204" pitchFamily="34" charset="0"/>
                <a:ea typeface="Calibri"/>
                <a:cs typeface="Arial" panose="020B0604020202020204" pitchFamily="34" charset="0"/>
              </a:rPr>
              <a:t> </a:t>
            </a:r>
            <a:r>
              <a:rPr lang="en-US" dirty="0">
                <a:latin typeface="Arial" panose="020B0604020202020204" pitchFamily="34" charset="0"/>
                <a:cs typeface="Arial" panose="020B0604020202020204" pitchFamily="34" charset="0"/>
              </a:rPr>
              <a:t>2025</a:t>
            </a:r>
          </a:p>
        </p:txBody>
      </p:sp>
      <p:sp>
        <p:nvSpPr>
          <p:cNvPr id="3" name="Content Placeholder 2">
            <a:extLst>
              <a:ext uri="{FF2B5EF4-FFF2-40B4-BE49-F238E27FC236}">
                <a16:creationId xmlns:a16="http://schemas.microsoft.com/office/drawing/2014/main" id="{E80E7C76-5DC4-9E67-EE48-27389D552D4F}"/>
              </a:ext>
            </a:extLst>
          </p:cNvPr>
          <p:cNvSpPr>
            <a:spLocks noGrp="1"/>
          </p:cNvSpPr>
          <p:nvPr>
            <p:ph sz="half" idx="1"/>
          </p:nvPr>
        </p:nvSpPr>
        <p:spPr>
          <a:xfrm>
            <a:off x="2834468" y="1881116"/>
            <a:ext cx="8978710" cy="3095767"/>
          </a:xfrm>
        </p:spPr>
        <p:txBody>
          <a:bodyPr/>
          <a:lstStyle/>
          <a:p>
            <a:r>
              <a:rPr lang="en-US" dirty="0">
                <a:latin typeface="Arial" panose="020B0604020202020204" pitchFamily="34" charset="0"/>
                <a:cs typeface="Arial" panose="020B0604020202020204" pitchFamily="34" charset="0"/>
              </a:rPr>
              <a:t>March is National Nutrition Month</a:t>
            </a:r>
            <a:r>
              <a:rPr lang="en-US" sz="3200" dirty="0">
                <a:solidFill>
                  <a:srgbClr val="202020"/>
                </a:solidFill>
                <a:latin typeface="Arial" panose="020B0604020202020204" pitchFamily="34" charset="0"/>
                <a:ea typeface="Calibri"/>
                <a:cs typeface="Arial" panose="020B0604020202020204" pitchFamily="34" charset="0"/>
              </a:rPr>
              <a:t>®</a:t>
            </a:r>
            <a:endParaRPr lang="en-US" sz="900" dirty="0">
              <a:latin typeface="Arial" panose="020B0604020202020204" pitchFamily="34" charset="0"/>
              <a:ea typeface="Calibri"/>
              <a:cs typeface="Arial" panose="020B0604020202020204" pitchFamily="34" charset="0"/>
            </a:endParaRPr>
          </a:p>
          <a:p>
            <a:r>
              <a:rPr lang="en-US" dirty="0">
                <a:latin typeface="Arial" panose="020B0604020202020204" pitchFamily="34" charset="0"/>
                <a:cs typeface="Arial" panose="020B0604020202020204" pitchFamily="34" charset="0"/>
              </a:rPr>
              <a:t>2025’s theme is </a:t>
            </a:r>
            <a:r>
              <a:rPr lang="en-US" b="1" dirty="0">
                <a:latin typeface="Arial" panose="020B0604020202020204" pitchFamily="34" charset="0"/>
                <a:cs typeface="Arial" panose="020B0604020202020204" pitchFamily="34" charset="0"/>
              </a:rPr>
              <a:t>Food Connects Us</a:t>
            </a:r>
          </a:p>
          <a:p>
            <a:pPr marL="0" indent="0">
              <a:buNone/>
            </a:pPr>
            <a:endParaRPr lang="en-US" sz="800"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Resources:</a:t>
            </a:r>
            <a:r>
              <a:rPr lang="en-US" dirty="0">
                <a:latin typeface="Arial" panose="020B0604020202020204" pitchFamily="34" charset="0"/>
                <a:cs typeface="Arial" panose="020B0604020202020204" pitchFamily="34" charset="0"/>
              </a:rPr>
              <a:t> National Nutrition Month</a:t>
            </a:r>
            <a:r>
              <a:rPr lang="en-US" sz="3200" dirty="0">
                <a:solidFill>
                  <a:srgbClr val="202020"/>
                </a:solidFill>
                <a:latin typeface="Arial" panose="020B0604020202020204" pitchFamily="34" charset="0"/>
                <a:ea typeface="Calibri"/>
                <a:cs typeface="Arial" panose="020B0604020202020204" pitchFamily="34" charset="0"/>
              </a:rPr>
              <a:t>® </a:t>
            </a:r>
            <a:r>
              <a:rPr lang="en-US" dirty="0">
                <a:latin typeface="Arial" panose="020B0604020202020204" pitchFamily="34" charset="0"/>
                <a:cs typeface="Arial" panose="020B0604020202020204" pitchFamily="34" charset="0"/>
              </a:rPr>
              <a:t>web page at </a:t>
            </a:r>
            <a:r>
              <a:rPr lang="en-US" dirty="0">
                <a:solidFill>
                  <a:srgbClr val="0563C1"/>
                </a:solidFill>
                <a:latin typeface="Arial" panose="020B0604020202020204" pitchFamily="34" charset="0"/>
                <a:cs typeface="Arial" panose="020B0604020202020204" pitchFamily="34" charset="0"/>
                <a:hlinkClick r:id="rId3" tooltip="Academy of Nutrition and Dietetics National Nutrition Month">
                  <a:extLst>
                    <a:ext uri="{A12FA001-AC4F-418D-AE19-62706E023703}">
                      <ahyp:hlinkClr xmlns:ahyp="http://schemas.microsoft.com/office/drawing/2018/hyperlinkcolor" val="tx"/>
                    </a:ext>
                  </a:extLst>
                </a:hlinkClick>
              </a:rPr>
              <a:t>https://www.eatright.org/about-national-nutrition-month </a:t>
            </a:r>
            <a:endParaRPr lang="en-US" dirty="0">
              <a:solidFill>
                <a:srgbClr val="0563C1"/>
              </a:solidFill>
              <a:latin typeface="Arial" panose="020B0604020202020204" pitchFamily="34" charset="0"/>
              <a:cs typeface="Arial" panose="020B0604020202020204" pitchFamily="34" charset="0"/>
            </a:endParaRPr>
          </a:p>
        </p:txBody>
      </p:sp>
      <p:pic>
        <p:nvPicPr>
          <p:cNvPr id="6" name="Content Placeholder 5" descr="2025 National Nutrition Month logo stating Food Connects Us. A campaign by the academy of Nutrition and dietetics. ">
            <a:extLst>
              <a:ext uri="{FF2B5EF4-FFF2-40B4-BE49-F238E27FC236}">
                <a16:creationId xmlns:a16="http://schemas.microsoft.com/office/drawing/2014/main" id="{427E7045-446C-F21D-AC6E-FFBEFBFED892}"/>
              </a:ext>
              <a:ext uri="{C183D7F6-B498-43B3-948B-1728B52AA6E4}">
                <adec:decorative xmlns:adec="http://schemas.microsoft.com/office/drawing/2017/decorative" val="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p:blipFill>
        <p:spPr>
          <a:xfrm>
            <a:off x="7884715" y="4703453"/>
            <a:ext cx="3802418" cy="1422104"/>
          </a:xfrm>
        </p:spPr>
      </p:pic>
    </p:spTree>
    <p:extLst>
      <p:ext uri="{BB962C8B-B14F-4D97-AF65-F5344CB8AC3E}">
        <p14:creationId xmlns:p14="http://schemas.microsoft.com/office/powerpoint/2010/main" val="3507320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4A65-B1AD-D2A8-F51A-B5076E79DE76}"/>
              </a:ext>
            </a:extLst>
          </p:cNvPr>
          <p:cNvSpPr>
            <a:spLocks noGrp="1"/>
          </p:cNvSpPr>
          <p:nvPr>
            <p:ph type="title"/>
          </p:nvPr>
        </p:nvSpPr>
        <p:spPr>
          <a:xfrm>
            <a:off x="2425701" y="455793"/>
            <a:ext cx="9581420" cy="1143000"/>
          </a:xfrm>
        </p:spPr>
        <p:txBody>
          <a:bodyPr/>
          <a:lstStyle/>
          <a:p>
            <a:r>
              <a:rPr lang="en-US" sz="4000" dirty="0"/>
              <a:t>National School Breakfast Week (NSBW)</a:t>
            </a:r>
          </a:p>
        </p:txBody>
      </p:sp>
      <p:sp>
        <p:nvSpPr>
          <p:cNvPr id="4" name="Content Placeholder 3">
            <a:extLst>
              <a:ext uri="{FF2B5EF4-FFF2-40B4-BE49-F238E27FC236}">
                <a16:creationId xmlns:a16="http://schemas.microsoft.com/office/drawing/2014/main" id="{C21BCC02-B548-3D28-2DC3-AA004A17047C}"/>
              </a:ext>
            </a:extLst>
          </p:cNvPr>
          <p:cNvSpPr>
            <a:spLocks noGrp="1"/>
          </p:cNvSpPr>
          <p:nvPr>
            <p:ph sz="half" idx="1"/>
          </p:nvPr>
        </p:nvSpPr>
        <p:spPr>
          <a:xfrm>
            <a:off x="2425701" y="1796112"/>
            <a:ext cx="9144000" cy="2298700"/>
          </a:xfrm>
        </p:spPr>
        <p:txBody>
          <a:bodyPr/>
          <a:lstStyle/>
          <a:p>
            <a:r>
              <a:rPr lang="en-US" b="1" dirty="0"/>
              <a:t>NSBW</a:t>
            </a:r>
            <a:r>
              <a:rPr lang="en-US" dirty="0"/>
              <a:t>: March 3</a:t>
            </a:r>
            <a:r>
              <a:rPr lang="en-US" sz="3200" dirty="0">
                <a:latin typeface="+mj-lt"/>
                <a:cs typeface="Arial"/>
              </a:rPr>
              <a:t>–</a:t>
            </a:r>
            <a:r>
              <a:rPr lang="en-US" dirty="0"/>
              <a:t>7, 2025 </a:t>
            </a:r>
          </a:p>
          <a:p>
            <a:endParaRPr lang="en-US" sz="1000" dirty="0"/>
          </a:p>
          <a:p>
            <a:r>
              <a:rPr lang="en-US" b="1" dirty="0"/>
              <a:t>Theme</a:t>
            </a:r>
            <a:r>
              <a:rPr lang="en-US" dirty="0"/>
              <a:t>: Clue In to School Breakfast</a:t>
            </a:r>
            <a:endParaRPr lang="en-US" dirty="0">
              <a:cs typeface="Arial"/>
            </a:endParaRPr>
          </a:p>
          <a:p>
            <a:pPr marL="0" indent="0">
              <a:buNone/>
            </a:pPr>
            <a:endParaRPr lang="en-US" sz="1000" dirty="0"/>
          </a:p>
          <a:p>
            <a:r>
              <a:rPr lang="en-US" b="1" dirty="0"/>
              <a:t>Resources</a:t>
            </a:r>
            <a:r>
              <a:rPr lang="en-US" dirty="0"/>
              <a:t>: School Nutrition Association’s National School Breakfast Week web page at </a:t>
            </a:r>
            <a:r>
              <a:rPr lang="en-US" dirty="0">
                <a:solidFill>
                  <a:srgbClr val="0563C1"/>
                </a:solidFill>
                <a:ea typeface="+mn-lt"/>
                <a:cs typeface="+mn-lt"/>
                <a:hlinkClick r:id="rId3" tooltip="School Nutrition Association National School Breakfast Week">
                  <a:extLst>
                    <a:ext uri="{A12FA001-AC4F-418D-AE19-62706E023703}">
                      <ahyp:hlinkClr xmlns:ahyp="http://schemas.microsoft.com/office/drawing/2018/hyperlinkcolor" val="tx"/>
                    </a:ext>
                  </a:extLst>
                </a:hlinkClick>
              </a:rPr>
              <a:t>https://schoolnutrition.org/about-school-meals/national-school-breakfast-week/</a:t>
            </a:r>
            <a:endParaRPr lang="en-US" dirty="0">
              <a:solidFill>
                <a:srgbClr val="0563C1"/>
              </a:solidFill>
              <a:ea typeface="+mn-lt"/>
              <a:cs typeface="+mn-lt"/>
            </a:endParaRPr>
          </a:p>
        </p:txBody>
      </p:sp>
      <p:pic>
        <p:nvPicPr>
          <p:cNvPr id="7" name="Content Placeholder 6" descr="National School Breakfast Week logo of magnifying glass with the theme clue in to school breakfast, March 3-7, 2025.">
            <a:extLst>
              <a:ext uri="{FF2B5EF4-FFF2-40B4-BE49-F238E27FC236}">
                <a16:creationId xmlns:a16="http://schemas.microsoft.com/office/drawing/2014/main" id="{7D599ACF-0D00-FA5B-D0BF-EC4B72E49ADB}"/>
              </a:ext>
              <a:ext uri="{C183D7F6-B498-43B3-948B-1728B52AA6E4}">
                <adec:decorative xmlns:adec="http://schemas.microsoft.com/office/drawing/2017/decorative" val="0"/>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a:stretch/>
        </p:blipFill>
        <p:spPr>
          <a:xfrm>
            <a:off x="10002936" y="4094813"/>
            <a:ext cx="2184484" cy="2184484"/>
          </a:xfrm>
        </p:spPr>
      </p:pic>
    </p:spTree>
    <p:extLst>
      <p:ext uri="{BB962C8B-B14F-4D97-AF65-F5344CB8AC3E}">
        <p14:creationId xmlns:p14="http://schemas.microsoft.com/office/powerpoint/2010/main" val="3403455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p:txBody>
          <a:bodyPr/>
          <a:lstStyle/>
          <a:p>
            <a:r>
              <a:rPr lang="en-US" dirty="0"/>
              <a:t>Tuesday @ 2pm Town Hall Schedule</a:t>
            </a:r>
          </a:p>
        </p:txBody>
      </p:sp>
      <p:graphicFrame>
        <p:nvGraphicFramePr>
          <p:cNvPr id="5" name="Table 5" descr="Town Hall calendar by month, format and date. All town halls include state updates with guest speakers on alternating months. 2025 dates are February 25, March 25, and April 22.">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2936820493"/>
              </p:ext>
            </p:extLst>
          </p:nvPr>
        </p:nvGraphicFramePr>
        <p:xfrm>
          <a:off x="3157220" y="3128010"/>
          <a:ext cx="7900670" cy="3284261"/>
        </p:xfrm>
        <a:graphic>
          <a:graphicData uri="http://schemas.openxmlformats.org/drawingml/2006/table">
            <a:tbl>
              <a:tblPr firstRow="1" bandRow="1">
                <a:tableStyleId>{5C22544A-7EE6-4342-B048-85BDC9FD1C3A}</a:tableStyleId>
              </a:tblPr>
              <a:tblGrid>
                <a:gridCol w="1711960">
                  <a:extLst>
                    <a:ext uri="{9D8B030D-6E8A-4147-A177-3AD203B41FA5}">
                      <a16:colId xmlns:a16="http://schemas.microsoft.com/office/drawing/2014/main" val="1857206355"/>
                    </a:ext>
                  </a:extLst>
                </a:gridCol>
                <a:gridCol w="4624842">
                  <a:extLst>
                    <a:ext uri="{9D8B030D-6E8A-4147-A177-3AD203B41FA5}">
                      <a16:colId xmlns:a16="http://schemas.microsoft.com/office/drawing/2014/main" val="4211457138"/>
                    </a:ext>
                  </a:extLst>
                </a:gridCol>
                <a:gridCol w="1563868">
                  <a:extLst>
                    <a:ext uri="{9D8B030D-6E8A-4147-A177-3AD203B41FA5}">
                      <a16:colId xmlns:a16="http://schemas.microsoft.com/office/drawing/2014/main" val="398561056"/>
                    </a:ext>
                  </a:extLst>
                </a:gridCol>
              </a:tblGrid>
              <a:tr h="457410">
                <a:tc>
                  <a:txBody>
                    <a:bodyPr/>
                    <a:lstStyle/>
                    <a:p>
                      <a:pPr algn="ctr"/>
                      <a:r>
                        <a:rPr lang="en-US" sz="3200" dirty="0"/>
                        <a:t>Month</a:t>
                      </a:r>
                    </a:p>
                  </a:txBody>
                  <a:tcPr/>
                </a:tc>
                <a:tc>
                  <a:txBody>
                    <a:bodyPr/>
                    <a:lstStyle/>
                    <a:p>
                      <a:pPr algn="ctr"/>
                      <a:r>
                        <a:rPr lang="en-US" sz="3200" dirty="0"/>
                        <a:t>Format</a:t>
                      </a:r>
                    </a:p>
                  </a:txBody>
                  <a:tcPr/>
                </a:tc>
                <a:tc>
                  <a:txBody>
                    <a:bodyPr/>
                    <a:lstStyle/>
                    <a:p>
                      <a:pPr algn="ctr"/>
                      <a:r>
                        <a:rPr lang="en-US" sz="3200"/>
                        <a:t>Date</a:t>
                      </a:r>
                    </a:p>
                  </a:txBody>
                  <a:tcPr/>
                </a:tc>
                <a:extLst>
                  <a:ext uri="{0D108BD9-81ED-4DB2-BD59-A6C34878D82A}">
                    <a16:rowId xmlns:a16="http://schemas.microsoft.com/office/drawing/2014/main" val="90875962"/>
                  </a:ext>
                </a:extLst>
              </a:tr>
              <a:tr h="815382">
                <a:tc>
                  <a:txBody>
                    <a:bodyPr/>
                    <a:lstStyle/>
                    <a:p>
                      <a:pPr marL="0" lvl="0" algn="l" defTabSz="914400" rtl="0" eaLnBrk="1" latinLnBrk="0" hangingPunct="1">
                        <a:buNone/>
                      </a:pPr>
                      <a:r>
                        <a:rPr lang="en-US" sz="2800" b="0" i="0" u="none" strike="noStrike" kern="1200" dirty="0">
                          <a:solidFill>
                            <a:srgbClr val="000000"/>
                          </a:solidFill>
                          <a:latin typeface="Arial"/>
                          <a:ea typeface="+mn-ea"/>
                          <a:cs typeface="+mn-cs"/>
                        </a:rPr>
                        <a:t>February </a:t>
                      </a:r>
                    </a:p>
                  </a:txBody>
                  <a:tcPr anchor="ctr"/>
                </a:tc>
                <a:tc>
                  <a:txBody>
                    <a:bodyPr/>
                    <a:lstStyle/>
                    <a:p>
                      <a:pPr marL="0" lvl="0" algn="l" defTabSz="914400" rtl="0" eaLnBrk="1" latinLnBrk="0" hangingPunct="1">
                        <a:buNone/>
                      </a:pPr>
                      <a:r>
                        <a:rPr lang="en-US" sz="2800" b="0" i="0" u="none" strike="noStrike" kern="1200" dirty="0">
                          <a:solidFill>
                            <a:srgbClr val="000000"/>
                          </a:solidFill>
                          <a:latin typeface="Arial"/>
                          <a:ea typeface="+mn-ea"/>
                          <a:cs typeface="+mn-cs"/>
                        </a:rPr>
                        <a:t>State Update and Guest Speaker</a:t>
                      </a:r>
                    </a:p>
                  </a:txBody>
                  <a:tcPr anchor="ctr"/>
                </a:tc>
                <a:tc>
                  <a:txBody>
                    <a:bodyPr/>
                    <a:lstStyle/>
                    <a:p>
                      <a:pPr marL="0" lvl="0" algn="ctr" defTabSz="914400" rtl="0" eaLnBrk="1" latinLnBrk="0" hangingPunct="1">
                        <a:buNone/>
                      </a:pPr>
                      <a:r>
                        <a:rPr lang="en-US" sz="2800" b="0" i="0" u="none" strike="noStrike" kern="1200" dirty="0">
                          <a:solidFill>
                            <a:srgbClr val="000000"/>
                          </a:solidFill>
                          <a:latin typeface="Arial"/>
                          <a:ea typeface="+mn-ea"/>
                          <a:cs typeface="+mn-cs"/>
                        </a:rPr>
                        <a:t>2/25/25</a:t>
                      </a:r>
                    </a:p>
                  </a:txBody>
                  <a:tcPr anchor="ctr"/>
                </a:tc>
                <a:extLst>
                  <a:ext uri="{0D108BD9-81ED-4DB2-BD59-A6C34878D82A}">
                    <a16:rowId xmlns:a16="http://schemas.microsoft.com/office/drawing/2014/main" val="771879378"/>
                  </a:ext>
                </a:extLst>
              </a:tr>
              <a:tr h="815381">
                <a:tc>
                  <a:txBody>
                    <a:bodyPr/>
                    <a:lstStyle/>
                    <a:p>
                      <a:pPr lvl="0">
                        <a:buNone/>
                      </a:pPr>
                      <a:r>
                        <a:rPr lang="en-US" sz="2800" b="0" i="0" u="none" strike="noStrike" kern="1200" dirty="0">
                          <a:solidFill>
                            <a:srgbClr val="000000"/>
                          </a:solidFill>
                          <a:latin typeface="Arial"/>
                          <a:ea typeface="+mn-ea"/>
                          <a:cs typeface="+mn-cs"/>
                        </a:rPr>
                        <a:t>March </a:t>
                      </a:r>
                    </a:p>
                  </a:txBody>
                  <a:tcPr anchor="ctr"/>
                </a:tc>
                <a:tc>
                  <a:txBody>
                    <a:bodyPr/>
                    <a:lstStyle/>
                    <a:p>
                      <a:pPr lvl="0">
                        <a:buNone/>
                      </a:pPr>
                      <a:r>
                        <a:rPr lang="en-US" sz="2800" b="0" i="0" u="none" strike="noStrike" kern="1200" noProof="0" dirty="0">
                          <a:solidFill>
                            <a:srgbClr val="000000"/>
                          </a:solidFill>
                          <a:latin typeface="Arial"/>
                        </a:rPr>
                        <a:t>State Update</a:t>
                      </a:r>
                    </a:p>
                  </a:txBody>
                  <a:tcPr anchor="ctr"/>
                </a:tc>
                <a:tc>
                  <a:txBody>
                    <a:bodyPr/>
                    <a:lstStyle/>
                    <a:p>
                      <a:pPr lvl="0" algn="ctr">
                        <a:buNone/>
                      </a:pPr>
                      <a:r>
                        <a:rPr lang="en-US" sz="2800" b="0" i="0" u="none" strike="noStrike" kern="1200">
                          <a:solidFill>
                            <a:srgbClr val="000000"/>
                          </a:solidFill>
                          <a:latin typeface="Arial"/>
                          <a:ea typeface="+mn-ea"/>
                          <a:cs typeface="+mn-cs"/>
                        </a:rPr>
                        <a:t>3/25/25</a:t>
                      </a:r>
                    </a:p>
                  </a:txBody>
                  <a:tcPr anchor="ctr"/>
                </a:tc>
                <a:extLst>
                  <a:ext uri="{0D108BD9-81ED-4DB2-BD59-A6C34878D82A}">
                    <a16:rowId xmlns:a16="http://schemas.microsoft.com/office/drawing/2014/main" val="3193825503"/>
                  </a:ext>
                </a:extLst>
              </a:tr>
              <a:tr h="815381">
                <a:tc>
                  <a:txBody>
                    <a:bodyPr/>
                    <a:lstStyle/>
                    <a:p>
                      <a:pPr lvl="0">
                        <a:buNone/>
                      </a:pPr>
                      <a:r>
                        <a:rPr lang="en-US" sz="2800" b="0" i="0" u="none" strike="noStrike" kern="1200">
                          <a:solidFill>
                            <a:srgbClr val="000000"/>
                          </a:solidFill>
                          <a:latin typeface="Arial"/>
                          <a:ea typeface="+mn-ea"/>
                          <a:cs typeface="+mn-cs"/>
                        </a:rPr>
                        <a:t>April </a:t>
                      </a:r>
                    </a:p>
                  </a:txBody>
                  <a:tcPr anchor="ctr"/>
                </a:tc>
                <a:tc>
                  <a:txBody>
                    <a:bodyPr/>
                    <a:lstStyle/>
                    <a:p>
                      <a:pPr lvl="0">
                        <a:buNone/>
                      </a:pPr>
                      <a:r>
                        <a:rPr lang="en-US" sz="2800" b="0" i="0" u="none" strike="noStrike" kern="1200" noProof="0" dirty="0">
                          <a:solidFill>
                            <a:srgbClr val="000000"/>
                          </a:solidFill>
                          <a:latin typeface="Arial"/>
                        </a:rPr>
                        <a:t>State Update and Guest Speaker</a:t>
                      </a:r>
                    </a:p>
                  </a:txBody>
                  <a:tcPr anchor="ctr"/>
                </a:tc>
                <a:tc>
                  <a:txBody>
                    <a:bodyPr/>
                    <a:lstStyle/>
                    <a:p>
                      <a:pPr lvl="0" algn="ctr">
                        <a:buNone/>
                      </a:pPr>
                      <a:r>
                        <a:rPr lang="en-US" sz="2800" b="0" i="0" u="none" strike="noStrike" kern="1200" dirty="0">
                          <a:solidFill>
                            <a:srgbClr val="000000"/>
                          </a:solidFill>
                          <a:latin typeface="Arial"/>
                          <a:ea typeface="+mn-ea"/>
                          <a:cs typeface="+mn-cs"/>
                        </a:rPr>
                        <a:t>4/22/25</a:t>
                      </a:r>
                    </a:p>
                  </a:txBody>
                  <a:tcPr anchor="ctr"/>
                </a:tc>
                <a:extLst>
                  <a:ext uri="{0D108BD9-81ED-4DB2-BD59-A6C34878D82A}">
                    <a16:rowId xmlns:a16="http://schemas.microsoft.com/office/drawing/2014/main" val="2095424727"/>
                  </a:ext>
                </a:extLst>
              </a:tr>
            </a:tbl>
          </a:graphicData>
        </a:graphic>
      </p:graphicFrame>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3157220" y="2099310"/>
            <a:ext cx="7900670" cy="681990"/>
          </a:xfrm>
        </p:spPr>
        <p:txBody>
          <a:bodyPr/>
          <a:lstStyle/>
          <a:p>
            <a:pPr marL="0" indent="0" algn="ctr">
              <a:buNone/>
            </a:pPr>
            <a:r>
              <a:rPr lang="en-US" sz="3200" dirty="0"/>
              <a:t>Held on the fourth Tuesday of the month</a:t>
            </a:r>
            <a:endParaRPr lang="en-US" dirty="0"/>
          </a:p>
        </p:txBody>
      </p:sp>
    </p:spTree>
    <p:extLst>
      <p:ext uri="{BB962C8B-B14F-4D97-AF65-F5344CB8AC3E}">
        <p14:creationId xmlns:p14="http://schemas.microsoft.com/office/powerpoint/2010/main" val="46151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40000" y="110671"/>
            <a:ext cx="9144000" cy="1143000"/>
          </a:xfrm>
        </p:spPr>
        <p:txBody>
          <a:bodyPr/>
          <a:lstStyle/>
          <a:p>
            <a:r>
              <a:rPr lang="en-US" dirty="0"/>
              <a:t>Thank you!</a:t>
            </a:r>
          </a:p>
        </p:txBody>
      </p:sp>
      <p:sp>
        <p:nvSpPr>
          <p:cNvPr id="9" name="Content Placeholder 8">
            <a:extLst>
              <a:ext uri="{FF2B5EF4-FFF2-40B4-BE49-F238E27FC236}">
                <a16:creationId xmlns:a16="http://schemas.microsoft.com/office/drawing/2014/main" id="{3874D526-CB73-F1F1-C5AC-4ECE10CC362F}"/>
              </a:ext>
            </a:extLst>
          </p:cNvPr>
          <p:cNvSpPr>
            <a:spLocks noGrp="1"/>
          </p:cNvSpPr>
          <p:nvPr>
            <p:ph sz="half" idx="1"/>
          </p:nvPr>
        </p:nvSpPr>
        <p:spPr>
          <a:xfrm>
            <a:off x="2540000" y="1255486"/>
            <a:ext cx="8307614" cy="2336801"/>
          </a:xfrm>
        </p:spPr>
        <p:txBody>
          <a:bodyPr/>
          <a:lstStyle/>
          <a:p>
            <a:pPr marL="0" indent="0">
              <a:spcBef>
                <a:spcPts val="1200"/>
              </a:spcBef>
              <a:spcAft>
                <a:spcPts val="1200"/>
              </a:spcAft>
              <a:buNone/>
            </a:pPr>
            <a:r>
              <a:rPr lang="en-US" dirty="0">
                <a:cs typeface="Arial"/>
              </a:rPr>
              <a:t>Professional Standards Crediting Information</a:t>
            </a:r>
          </a:p>
          <a:p>
            <a:pPr lvl="1" indent="0">
              <a:spcBef>
                <a:spcPts val="1200"/>
              </a:spcBef>
              <a:spcAft>
                <a:spcPts val="1200"/>
              </a:spcAft>
              <a:buFont typeface="Arial"/>
              <a:buChar char="–"/>
            </a:pPr>
            <a:r>
              <a:rPr lang="en-US" dirty="0">
                <a:cs typeface="Arial"/>
              </a:rPr>
              <a:t>Key Area: Administration (3000)</a:t>
            </a:r>
          </a:p>
          <a:p>
            <a:pPr lvl="1" indent="0">
              <a:spcBef>
                <a:spcPts val="1200"/>
              </a:spcBef>
              <a:spcAft>
                <a:spcPts val="1200"/>
              </a:spcAft>
              <a:buFont typeface="Arial"/>
              <a:buChar char="–"/>
            </a:pPr>
            <a:r>
              <a:rPr lang="en-US" dirty="0">
                <a:cs typeface="Arial"/>
              </a:rPr>
              <a:t>Training Topic: Program Management (3200)</a:t>
            </a:r>
          </a:p>
          <a:p>
            <a:pPr lvl="1" indent="0">
              <a:spcBef>
                <a:spcPts val="1200"/>
              </a:spcBef>
              <a:spcAft>
                <a:spcPts val="1200"/>
              </a:spcAft>
              <a:buFont typeface="Arial"/>
              <a:buChar char="–"/>
            </a:pPr>
            <a:r>
              <a:rPr lang="en-US" dirty="0">
                <a:cs typeface="Arial"/>
              </a:rPr>
              <a:t>Learning Objective: Manage Staff Work Including Scheduling (3210)</a:t>
            </a:r>
          </a:p>
          <a:p>
            <a:pPr lvl="1" indent="0">
              <a:spcBef>
                <a:spcPts val="1200"/>
              </a:spcBef>
              <a:spcAft>
                <a:spcPts val="1200"/>
              </a:spcAft>
              <a:buFont typeface="Arial"/>
              <a:buChar char="–"/>
            </a:pPr>
            <a:r>
              <a:rPr lang="en-US" dirty="0">
                <a:cs typeface="Arial"/>
              </a:rPr>
              <a:t>Instructional Hours 1.5 hours</a:t>
            </a:r>
          </a:p>
        </p:txBody>
      </p:sp>
      <p:sp>
        <p:nvSpPr>
          <p:cNvPr id="12" name="Content Placeholder 11">
            <a:extLst>
              <a:ext uri="{FF2B5EF4-FFF2-40B4-BE49-F238E27FC236}">
                <a16:creationId xmlns:a16="http://schemas.microsoft.com/office/drawing/2014/main" id="{7537EAE9-D114-452A-E6C4-AD69BF5DFDEC}"/>
              </a:ext>
            </a:extLst>
          </p:cNvPr>
          <p:cNvSpPr>
            <a:spLocks noGrp="1"/>
          </p:cNvSpPr>
          <p:nvPr>
            <p:ph sz="half" idx="2"/>
          </p:nvPr>
        </p:nvSpPr>
        <p:spPr>
          <a:xfrm>
            <a:off x="2750457" y="5392057"/>
            <a:ext cx="8724899" cy="849088"/>
          </a:xfrm>
        </p:spPr>
        <p:txBody>
          <a:bodyPr/>
          <a:lstStyle/>
          <a:p>
            <a:pPr marL="0" indent="0">
              <a:buNone/>
            </a:pPr>
            <a:r>
              <a:rPr lang="en-US">
                <a:solidFill>
                  <a:schemeClr val="tx2"/>
                </a:solidFill>
                <a:cs typeface="Arial"/>
              </a:rPr>
              <a:t>This institution is an equal opportunity provider.</a:t>
            </a:r>
            <a:endParaRPr lang="en-US">
              <a:cs typeface="Arial"/>
            </a:endParaRPr>
          </a:p>
          <a:p>
            <a:endParaRPr lang="en-US">
              <a:cs typeface="Arial"/>
            </a:endParaRPr>
          </a:p>
        </p:txBody>
      </p:sp>
    </p:spTree>
    <p:extLst>
      <p:ext uri="{BB962C8B-B14F-4D97-AF65-F5344CB8AC3E}">
        <p14:creationId xmlns:p14="http://schemas.microsoft.com/office/powerpoint/2010/main" val="307572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B41F3-4D70-E7EF-CA3D-AE9778BF0D04}"/>
              </a:ext>
            </a:extLst>
          </p:cNvPr>
          <p:cNvSpPr>
            <a:spLocks noGrp="1"/>
          </p:cNvSpPr>
          <p:nvPr>
            <p:ph type="title"/>
          </p:nvPr>
        </p:nvSpPr>
        <p:spPr>
          <a:xfrm>
            <a:off x="2521857" y="237671"/>
            <a:ext cx="9144000" cy="1143000"/>
          </a:xfrm>
        </p:spPr>
        <p:txBody>
          <a:bodyPr/>
          <a:lstStyle/>
          <a:p>
            <a:r>
              <a:rPr lang="en-US" dirty="0"/>
              <a:t>Town Hall Resolutions</a:t>
            </a:r>
          </a:p>
        </p:txBody>
      </p:sp>
      <p:sp>
        <p:nvSpPr>
          <p:cNvPr id="3" name="Content Placeholder 2">
            <a:extLst>
              <a:ext uri="{FF2B5EF4-FFF2-40B4-BE49-F238E27FC236}">
                <a16:creationId xmlns:a16="http://schemas.microsoft.com/office/drawing/2014/main" id="{8F3E972F-ABBC-5A3D-074A-9E52C79324B7}"/>
              </a:ext>
            </a:extLst>
          </p:cNvPr>
          <p:cNvSpPr>
            <a:spLocks noGrp="1"/>
          </p:cNvSpPr>
          <p:nvPr>
            <p:ph sz="half" idx="1"/>
          </p:nvPr>
        </p:nvSpPr>
        <p:spPr>
          <a:xfrm>
            <a:off x="2705815" y="1711350"/>
            <a:ext cx="5402997" cy="4637964"/>
          </a:xfrm>
        </p:spPr>
        <p:txBody>
          <a:bodyPr/>
          <a:lstStyle/>
          <a:p>
            <a:pPr>
              <a:spcBef>
                <a:spcPts val="1200"/>
              </a:spcBef>
              <a:spcAft>
                <a:spcPts val="1200"/>
              </a:spcAft>
            </a:pPr>
            <a:r>
              <a:rPr lang="en-US" dirty="0">
                <a:latin typeface="Arial" panose="020B0604020202020204" pitchFamily="34" charset="0"/>
                <a:cs typeface="Arial" panose="020B0604020202020204" pitchFamily="34" charset="0"/>
              </a:rPr>
              <a:t>Focusing on quality programs</a:t>
            </a:r>
          </a:p>
          <a:p>
            <a:pPr>
              <a:spcBef>
                <a:spcPts val="1200"/>
              </a:spcBef>
              <a:spcAft>
                <a:spcPts val="1200"/>
              </a:spcAft>
            </a:pPr>
            <a:r>
              <a:rPr lang="en-US" dirty="0">
                <a:latin typeface="Arial" panose="020B0604020202020204" pitchFamily="34" charset="0"/>
                <a:cs typeface="Arial" panose="020B0604020202020204" pitchFamily="34" charset="0"/>
              </a:rPr>
              <a:t>Sharing a standardized recipe each month</a:t>
            </a:r>
          </a:p>
          <a:p>
            <a:pPr>
              <a:spcBef>
                <a:spcPts val="1200"/>
              </a:spcBef>
              <a:spcAft>
                <a:spcPts val="1200"/>
              </a:spcAft>
            </a:pPr>
            <a:r>
              <a:rPr lang="en-US" dirty="0">
                <a:latin typeface="Arial" panose="020B0604020202020204" pitchFamily="34" charset="0"/>
                <a:cs typeface="Arial" panose="020B0604020202020204" pitchFamily="34" charset="0"/>
              </a:rPr>
              <a:t>Featuring guest speakers every other month</a:t>
            </a:r>
          </a:p>
        </p:txBody>
      </p:sp>
      <p:sp>
        <p:nvSpPr>
          <p:cNvPr id="4" name="Content Placeholder 3">
            <a:extLst>
              <a:ext uri="{FF2B5EF4-FFF2-40B4-BE49-F238E27FC236}">
                <a16:creationId xmlns:a16="http://schemas.microsoft.com/office/drawing/2014/main" id="{7BC323E7-320D-E423-0263-7241F657618F}"/>
              </a:ext>
            </a:extLst>
          </p:cNvPr>
          <p:cNvSpPr>
            <a:spLocks noGrp="1"/>
          </p:cNvSpPr>
          <p:nvPr>
            <p:ph sz="half" idx="2"/>
          </p:nvPr>
        </p:nvSpPr>
        <p:spPr>
          <a:xfrm>
            <a:off x="7792549" y="1711350"/>
            <a:ext cx="4394592" cy="4392304"/>
          </a:xfrm>
        </p:spPr>
        <p:txBody>
          <a:bodyPr/>
          <a:lstStyle/>
          <a:p>
            <a:pPr>
              <a:spcBef>
                <a:spcPts val="1200"/>
              </a:spcBef>
              <a:spcAft>
                <a:spcPts val="1200"/>
              </a:spcAft>
            </a:pPr>
            <a:r>
              <a:rPr lang="en-US" dirty="0">
                <a:latin typeface="Arial" panose="020B0604020202020204" pitchFamily="34" charset="0"/>
                <a:cs typeface="Arial" panose="020B0604020202020204" pitchFamily="34" charset="0"/>
              </a:rPr>
              <a:t>Testing your knowledge</a:t>
            </a:r>
          </a:p>
          <a:p>
            <a:pPr>
              <a:spcBef>
                <a:spcPts val="1200"/>
              </a:spcBef>
              <a:spcAft>
                <a:spcPts val="1200"/>
              </a:spcAft>
            </a:pPr>
            <a:r>
              <a:rPr lang="en-US" dirty="0">
                <a:latin typeface="Arial" panose="020B0604020202020204" pitchFamily="34" charset="0"/>
                <a:cs typeface="Arial" panose="020B0604020202020204" pitchFamily="34" charset="0"/>
              </a:rPr>
              <a:t>Highlighting new training opportunities</a:t>
            </a:r>
            <a:endParaRPr lang="en-US" dirty="0"/>
          </a:p>
        </p:txBody>
      </p:sp>
    </p:spTree>
    <p:extLst>
      <p:ext uri="{BB962C8B-B14F-4D97-AF65-F5344CB8AC3E}">
        <p14:creationId xmlns:p14="http://schemas.microsoft.com/office/powerpoint/2010/main" val="2428499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658701-E56A-2497-96D0-5BB87ABE02D9}"/>
              </a:ext>
            </a:extLst>
          </p:cNvPr>
          <p:cNvSpPr>
            <a:spLocks noGrp="1"/>
          </p:cNvSpPr>
          <p:nvPr>
            <p:ph type="title"/>
          </p:nvPr>
        </p:nvSpPr>
        <p:spPr>
          <a:xfrm>
            <a:off x="2540000" y="359229"/>
            <a:ext cx="9144000" cy="1143000"/>
          </a:xfrm>
        </p:spPr>
        <p:txBody>
          <a:bodyPr/>
          <a:lstStyle/>
          <a:p>
            <a:r>
              <a:rPr lang="en-US" sz="4200" dirty="0">
                <a:latin typeface="Arial" panose="020B0604020202020204" pitchFamily="34" charset="0"/>
                <a:cs typeface="Arial" panose="020B0604020202020204" pitchFamily="34" charset="0"/>
              </a:rPr>
              <a:t>Columbia Elementary School District’s Quest for </a:t>
            </a:r>
            <a:r>
              <a:rPr lang="en-US" sz="4200" b="1" dirty="0">
                <a:latin typeface="Arial" panose="020B0604020202020204" pitchFamily="34" charset="0"/>
                <a:cs typeface="Arial" panose="020B0604020202020204" pitchFamily="34" charset="0"/>
              </a:rPr>
              <a:t>QUALITY</a:t>
            </a:r>
          </a:p>
        </p:txBody>
      </p:sp>
      <p:sp>
        <p:nvSpPr>
          <p:cNvPr id="6" name="Content Placeholder 5">
            <a:extLst>
              <a:ext uri="{FF2B5EF4-FFF2-40B4-BE49-F238E27FC236}">
                <a16:creationId xmlns:a16="http://schemas.microsoft.com/office/drawing/2014/main" id="{033712B1-EC32-B2F6-F2AD-4DC1A0A6229C}"/>
              </a:ext>
            </a:extLst>
          </p:cNvPr>
          <p:cNvSpPr>
            <a:spLocks noGrp="1"/>
          </p:cNvSpPr>
          <p:nvPr>
            <p:ph sz="half" idx="1"/>
          </p:nvPr>
        </p:nvSpPr>
        <p:spPr>
          <a:xfrm>
            <a:off x="2540000" y="1981200"/>
            <a:ext cx="6016171" cy="3973286"/>
          </a:xfrm>
        </p:spPr>
        <p:txBody>
          <a:bodyPr/>
          <a:lstStyle/>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Q </a:t>
            </a:r>
            <a:r>
              <a:rPr lang="en-US" sz="2400" dirty="0">
                <a:effectLst/>
                <a:latin typeface="Arial" panose="020B0604020202020204" pitchFamily="34" charset="0"/>
                <a:ea typeface="Aptos" panose="020B0004020202020204" pitchFamily="34" charset="0"/>
                <a:cs typeface="Arial" panose="020B0604020202020204" pitchFamily="34" charset="0"/>
              </a:rPr>
              <a:t>- Quest for local products</a:t>
            </a:r>
            <a:endParaRPr lang="en-US" dirty="0">
              <a:latin typeface="Arial" panose="020B0604020202020204" pitchFamily="34" charset="0"/>
              <a:cs typeface="Arial" panose="020B0604020202020204" pitchFamily="34" charset="0"/>
            </a:endParaRP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U</a:t>
            </a:r>
            <a:r>
              <a:rPr lang="en-US" sz="2400" dirty="0">
                <a:effectLst/>
                <a:latin typeface="Arial" panose="020B0604020202020204" pitchFamily="34" charset="0"/>
                <a:ea typeface="Aptos" panose="020B0004020202020204" pitchFamily="34" charset="0"/>
                <a:cs typeface="Arial" panose="020B0604020202020204" pitchFamily="34" charset="0"/>
              </a:rPr>
              <a:t> - Unique offerings</a:t>
            </a: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A </a:t>
            </a:r>
            <a:r>
              <a:rPr lang="en-US" sz="2400" dirty="0">
                <a:effectLst/>
                <a:latin typeface="Arial" panose="020B0604020202020204" pitchFamily="34" charset="0"/>
                <a:ea typeface="Aptos" panose="020B0004020202020204" pitchFamily="34" charset="0"/>
                <a:cs typeface="Arial" panose="020B0604020202020204" pitchFamily="34" charset="0"/>
              </a:rPr>
              <a:t>- Amazing vendor relations </a:t>
            </a: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L</a:t>
            </a:r>
            <a:r>
              <a:rPr lang="en-US" sz="2400" dirty="0">
                <a:effectLst/>
                <a:latin typeface="Arial" panose="020B0604020202020204" pitchFamily="34" charset="0"/>
                <a:ea typeface="Aptos" panose="020B0004020202020204" pitchFamily="34" charset="0"/>
                <a:cs typeface="Arial" panose="020B0604020202020204" pitchFamily="34" charset="0"/>
              </a:rPr>
              <a:t> - Learning new recipes and techniques</a:t>
            </a: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I</a:t>
            </a:r>
            <a:r>
              <a:rPr lang="en-US" sz="2400" dirty="0">
                <a:effectLst/>
                <a:latin typeface="Arial" panose="020B0604020202020204" pitchFamily="34" charset="0"/>
                <a:ea typeface="Aptos" panose="020B0004020202020204" pitchFamily="34" charset="0"/>
                <a:cs typeface="Arial" panose="020B0604020202020204" pitchFamily="34" charset="0"/>
              </a:rPr>
              <a:t> - Inventive menu items </a:t>
            </a: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T </a:t>
            </a:r>
            <a:r>
              <a:rPr lang="en-US" sz="2400" dirty="0">
                <a:effectLst/>
                <a:latin typeface="Arial" panose="020B0604020202020204" pitchFamily="34" charset="0"/>
                <a:ea typeface="Aptos" panose="020B0004020202020204" pitchFamily="34" charset="0"/>
                <a:cs typeface="Arial" panose="020B0604020202020204" pitchFamily="34" charset="0"/>
              </a:rPr>
              <a:t>- Teamwork </a:t>
            </a:r>
          </a:p>
          <a:p>
            <a:pPr marR="0">
              <a:spcBef>
                <a:spcPts val="800"/>
              </a:spcBef>
              <a:spcAft>
                <a:spcPts val="800"/>
              </a:spcAft>
              <a:buFont typeface="Arial"/>
              <a:buChar char="•"/>
            </a:pPr>
            <a:r>
              <a:rPr lang="en-US" sz="2400" b="1" dirty="0">
                <a:effectLst/>
                <a:latin typeface="Arial" panose="020B0604020202020204" pitchFamily="34" charset="0"/>
                <a:ea typeface="Aptos" panose="020B0004020202020204" pitchFamily="34" charset="0"/>
                <a:cs typeface="Arial" panose="020B0604020202020204" pitchFamily="34" charset="0"/>
              </a:rPr>
              <a:t>Y</a:t>
            </a:r>
            <a:r>
              <a:rPr lang="en-US" sz="2400" dirty="0">
                <a:effectLst/>
                <a:latin typeface="Arial" panose="020B0604020202020204" pitchFamily="34" charset="0"/>
                <a:ea typeface="Aptos" panose="020B0004020202020204" pitchFamily="34" charset="0"/>
                <a:cs typeface="Arial" panose="020B0604020202020204" pitchFamily="34" charset="0"/>
              </a:rPr>
              <a:t> - Yielding a brighter future </a:t>
            </a:r>
          </a:p>
          <a:p>
            <a:pPr marL="0" indent="0">
              <a:buNone/>
            </a:pPr>
            <a:endParaRPr lang="en-US" dirty="0">
              <a:cs typeface="Arial"/>
            </a:endParaRPr>
          </a:p>
        </p:txBody>
      </p:sp>
      <p:pic>
        <p:nvPicPr>
          <p:cNvPr id="11" name="Content Placeholder 10">
            <a:extLst>
              <a:ext uri="{FF2B5EF4-FFF2-40B4-BE49-F238E27FC236}">
                <a16:creationId xmlns:a16="http://schemas.microsoft.com/office/drawing/2014/main" id="{F407A965-0A05-01D0-6856-D6B4426EB8DB}"/>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741227" y="2594473"/>
            <a:ext cx="3048001" cy="2017399"/>
          </a:xfrm>
        </p:spPr>
      </p:pic>
    </p:spTree>
    <p:extLst>
      <p:ext uri="{BB962C8B-B14F-4D97-AF65-F5344CB8AC3E}">
        <p14:creationId xmlns:p14="http://schemas.microsoft.com/office/powerpoint/2010/main" val="137314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5F47-3B4E-B1AB-A027-E5C78F7F351B}"/>
              </a:ext>
            </a:extLst>
          </p:cNvPr>
          <p:cNvSpPr>
            <a:spLocks noGrp="1"/>
          </p:cNvSpPr>
          <p:nvPr>
            <p:ph type="title"/>
          </p:nvPr>
        </p:nvSpPr>
        <p:spPr>
          <a:xfrm>
            <a:off x="2398486" y="326571"/>
            <a:ext cx="9144000" cy="1143000"/>
          </a:xfrm>
        </p:spPr>
        <p:txBody>
          <a:bodyPr/>
          <a:lstStyle/>
          <a:p>
            <a:r>
              <a:rPr lang="en-US" sz="4400" dirty="0">
                <a:latin typeface="Arial" panose="020B0604020202020204" pitchFamily="34" charset="0"/>
                <a:cs typeface="Arial" panose="020B0604020202020204" pitchFamily="34" charset="0"/>
              </a:rPr>
              <a:t>Standardized Recipe: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Black Bean Burger</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5A2058D-5E2D-7058-01D5-2830115455C5}"/>
              </a:ext>
            </a:extLst>
          </p:cNvPr>
          <p:cNvSpPr>
            <a:spLocks noGrp="1"/>
          </p:cNvSpPr>
          <p:nvPr>
            <p:ph sz="half" idx="1"/>
          </p:nvPr>
        </p:nvSpPr>
        <p:spPr>
          <a:xfrm>
            <a:off x="2402998" y="1616350"/>
            <a:ext cx="5600770" cy="4259942"/>
          </a:xfrm>
        </p:spPr>
        <p:txBody>
          <a:bodyPr/>
          <a:lstStyle/>
          <a:p>
            <a:pPr>
              <a:spcBef>
                <a:spcPts val="1200"/>
              </a:spcBef>
              <a:spcAft>
                <a:spcPts val="1200"/>
              </a:spcAft>
            </a:pPr>
            <a:r>
              <a:rPr lang="en-US" sz="2400" dirty="0">
                <a:latin typeface="Arial" panose="020B0604020202020204" pitchFamily="34" charset="0"/>
                <a:cs typeface="Arial" panose="020B0604020202020204" pitchFamily="34" charset="0"/>
              </a:rPr>
              <a:t>Elk Grove Unified School District</a:t>
            </a:r>
          </a:p>
          <a:p>
            <a:pPr>
              <a:spcBef>
                <a:spcPts val="1200"/>
              </a:spcBef>
              <a:spcAft>
                <a:spcPts val="1200"/>
              </a:spcAft>
            </a:pPr>
            <a:r>
              <a:rPr lang="en-US" sz="2400" dirty="0">
                <a:latin typeface="Arial" panose="020B0604020202020204" pitchFamily="34" charset="0"/>
                <a:cs typeface="Arial" panose="020B0604020202020204" pitchFamily="34" charset="0"/>
              </a:rPr>
              <a:t>Plant-based option</a:t>
            </a:r>
          </a:p>
          <a:p>
            <a:pPr>
              <a:spcBef>
                <a:spcPts val="1200"/>
              </a:spcBef>
              <a:spcAft>
                <a:spcPts val="1200"/>
              </a:spcAft>
            </a:pPr>
            <a:r>
              <a:rPr lang="en-US" sz="2400" dirty="0">
                <a:latin typeface="Arial" panose="020B0604020202020204" pitchFamily="34" charset="0"/>
                <a:cs typeface="Arial" panose="020B0604020202020204" pitchFamily="34" charset="0"/>
              </a:rPr>
              <a:t>Features black beans, red bell pepper, onions, sweet potatoes and various seasonings</a:t>
            </a:r>
          </a:p>
          <a:p>
            <a:pPr>
              <a:spcBef>
                <a:spcPts val="1200"/>
              </a:spcBef>
              <a:spcAft>
                <a:spcPts val="1200"/>
              </a:spcAft>
            </a:pPr>
            <a:r>
              <a:rPr lang="en-US" sz="2400" dirty="0">
                <a:latin typeface="Arial" panose="020B0604020202020204" pitchFamily="34" charset="0"/>
                <a:cs typeface="Arial" panose="020B0604020202020204" pitchFamily="34" charset="0"/>
              </a:rPr>
              <a:t>Available in Child Nutrition Information and Payment System (CNIPS) Applications Download Forms. </a:t>
            </a:r>
          </a:p>
        </p:txBody>
      </p:sp>
      <p:pic>
        <p:nvPicPr>
          <p:cNvPr id="6" name="Content Placeholder 5" descr="Featured monthly recipe, black bean burger cut in half with broccoli">
            <a:extLst>
              <a:ext uri="{FF2B5EF4-FFF2-40B4-BE49-F238E27FC236}">
                <a16:creationId xmlns:a16="http://schemas.microsoft.com/office/drawing/2014/main" id="{372184D5-BFE3-32BE-0F43-8701882AE4E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992882" y="2139416"/>
            <a:ext cx="3888658" cy="3362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0691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268120" y="281317"/>
            <a:ext cx="9144000" cy="1143000"/>
          </a:xfrm>
        </p:spPr>
        <p:txBody>
          <a:bodyPr/>
          <a:lstStyle/>
          <a:p>
            <a:r>
              <a:rPr lang="en-US" dirty="0">
                <a:latin typeface="Arial" panose="020B0604020202020204" pitchFamily="34" charset="0"/>
                <a:cs typeface="Arial" panose="020B0604020202020204" pitchFamily="34" charset="0"/>
              </a:rPr>
              <a:t>Meal Quality</a:t>
            </a:r>
          </a:p>
        </p:txBody>
      </p:sp>
      <p:pic>
        <p:nvPicPr>
          <p:cNvPr id="15" name="Content Placeholder 14">
            <a:extLst>
              <a:ext uri="{FF2B5EF4-FFF2-40B4-BE49-F238E27FC236}">
                <a16:creationId xmlns:a16="http://schemas.microsoft.com/office/drawing/2014/main" id="{4AED4D04-8FB6-E9CB-CAC0-568110934427}"/>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634015" y="1246415"/>
            <a:ext cx="6620327" cy="4967513"/>
          </a:xfrm>
          <a:prstGeom prst="rect">
            <a:avLst/>
          </a:prstGeom>
          <a:ln>
            <a:noFill/>
          </a:ln>
          <a:effectLst>
            <a:softEdge rad="112500"/>
          </a:effectLst>
        </p:spPr>
      </p:pic>
    </p:spTree>
    <p:extLst>
      <p:ext uri="{BB962C8B-B14F-4D97-AF65-F5344CB8AC3E}">
        <p14:creationId xmlns:p14="http://schemas.microsoft.com/office/powerpoint/2010/main" val="3639558600"/>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8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2854</Words>
  <Application>Microsoft Office PowerPoint</Application>
  <PresentationFormat>Widescreen</PresentationFormat>
  <Paragraphs>323</Paragraphs>
  <Slides>54</Slides>
  <Notes>40</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54</vt:i4>
      </vt:variant>
    </vt:vector>
  </HeadingPairs>
  <TitlesOfParts>
    <vt:vector size="74" baseType="lpstr">
      <vt:lpstr>Aptos</vt:lpstr>
      <vt:lpstr>Aptos Display</vt:lpstr>
      <vt:lpstr>Arial</vt:lpstr>
      <vt:lpstr>Arial,Sans-Serif</vt:lpstr>
      <vt:lpstr>Calibri</vt:lpstr>
      <vt:lpstr>Courier New</vt:lpstr>
      <vt:lpstr>Symbol</vt:lpstr>
      <vt:lpstr>Times</vt:lpstr>
      <vt:lpstr>3_Blank Presentation</vt:lpstr>
      <vt:lpstr>Custom Design</vt:lpstr>
      <vt:lpstr>4_Blank Presentation</vt:lpstr>
      <vt:lpstr>5_Blank Presentation</vt:lpstr>
      <vt:lpstr>Blank Presentation</vt:lpstr>
      <vt:lpstr>6_Blank Presentation</vt:lpstr>
      <vt:lpstr>7_Blank Presentation</vt:lpstr>
      <vt:lpstr>3_Blank Presentation</vt:lpstr>
      <vt:lpstr>3_Blank Presentation</vt:lpstr>
      <vt:lpstr>7_Blank Presentation</vt:lpstr>
      <vt:lpstr>7_Blank Presentation</vt:lpstr>
      <vt:lpstr>8_Blank Presentation</vt:lpstr>
      <vt:lpstr>Tuesday @ 2  School Nutrition Town Hall  January 28, 2025</vt:lpstr>
      <vt:lpstr>Reminder: Disaster Guidance (1)</vt:lpstr>
      <vt:lpstr>Reminder: Disaster Guidance (2)</vt:lpstr>
      <vt:lpstr>Reminder: Disaster Guidance (3) </vt:lpstr>
      <vt:lpstr>Town Hall at a Glance</vt:lpstr>
      <vt:lpstr>Town Hall Resolutions</vt:lpstr>
      <vt:lpstr>Columbia Elementary School District’s Quest for QUALITY</vt:lpstr>
      <vt:lpstr>Standardized Recipe:  Black Bean Burger</vt:lpstr>
      <vt:lpstr>Meal Quality</vt:lpstr>
      <vt:lpstr>School Nutrition Program's Ramadan Waiver</vt:lpstr>
      <vt:lpstr>Public Comment Request for Information  </vt:lpstr>
      <vt:lpstr>Final Rule: Food Labeling: Nutrient  Content Claims; Definition of Term "Healthy"</vt:lpstr>
      <vt:lpstr>FDA Bans Food, Drug &amp; Cosmetic (FD&amp;C) Red Number 3</vt:lpstr>
      <vt:lpstr>Update: Restriction of Certain Food Dyes and Ingredients in School Meals</vt:lpstr>
      <vt:lpstr>Final Rule - Child Nutrition Programs:</vt:lpstr>
      <vt:lpstr>Final Rule Overview</vt:lpstr>
      <vt:lpstr>Added Sugars: Two-phased Approach (1)</vt:lpstr>
      <vt:lpstr>Added Sugars: Two-phased Approach (2)</vt:lpstr>
      <vt:lpstr>Sodium</vt:lpstr>
      <vt:lpstr>What two dietary specifications have new limits with the new final rule? (1)</vt:lpstr>
      <vt:lpstr>What two dietary specifications have new limits with the new final rule? (2)</vt:lpstr>
      <vt:lpstr>California Department of Education Resources </vt:lpstr>
      <vt:lpstr>Other Resources </vt:lpstr>
      <vt:lpstr>Resource Update: Offering Meat and Meat Alternates at School Breakfast Training Guide</vt:lpstr>
      <vt:lpstr>Training: USDA Team Nutrition  The Road to Successful Menu Planning for School Meals</vt:lpstr>
      <vt:lpstr>Webinar: How to Transition to Scratch Cooking in Schools – First Steps</vt:lpstr>
      <vt:lpstr>Administrative Review Findings:              Meal Component and Quantities (1) </vt:lpstr>
      <vt:lpstr>Administrative Review Findings:                       Meal Component and Quantities (2)</vt:lpstr>
      <vt:lpstr>State Updates</vt:lpstr>
      <vt:lpstr>Governor's Proposed Budget </vt:lpstr>
      <vt:lpstr>Executive Order: N-1-25  Ultra-Processed Foods</vt:lpstr>
      <vt:lpstr>Obligation to Protect  Immigrant Families  </vt:lpstr>
      <vt:lpstr> SUN Bucks: 2024</vt:lpstr>
      <vt:lpstr>SUN Bucks: 2025</vt:lpstr>
      <vt:lpstr>USDA Foods Updates</vt:lpstr>
      <vt:lpstr>USDA Foods Ordering and Timelines for SY 2025–26 (1)</vt:lpstr>
      <vt:lpstr>USDA Foods Ordering and Timelines for SY 2025–26 (2)</vt:lpstr>
      <vt:lpstr>USDA Foods Available List  SY 2025–26 (1)    </vt:lpstr>
      <vt:lpstr>USDA Foods Available List (2)</vt:lpstr>
      <vt:lpstr>Product Information Sheets &amp; USDA Foods Database Survey</vt:lpstr>
      <vt:lpstr>Department of Defense (DoD) Fresh Updates</vt:lpstr>
      <vt:lpstr>Funding Updates</vt:lpstr>
      <vt:lpstr>Kitchen Infrastructure and  Training in Action:  San Diego Unified School District</vt:lpstr>
      <vt:lpstr>Local Food for Schools SY 2023–24</vt:lpstr>
      <vt:lpstr>School Breakfast Program and Summer Meals Program  Start-up and Expansion Grants</vt:lpstr>
      <vt:lpstr>Resources &amp; Other Announcements</vt:lpstr>
      <vt:lpstr>NEW: Soft Launch of  NSD Learning Site (1)</vt:lpstr>
      <vt:lpstr>NEW: Soft Launch of  NSD Learning Site (2)</vt:lpstr>
      <vt:lpstr>Training Opportunities</vt:lpstr>
      <vt:lpstr>Child Nutrition Advisory Council (CNAC)  </vt:lpstr>
      <vt:lpstr>National Nutrition Month ® 2025</vt:lpstr>
      <vt:lpstr>National School Breakfast Week (NSBW)</vt:lpstr>
      <vt:lpstr>Tuesday @ 2pm Town Hall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28, 2025 Tuesday at 2 Town Hall Slides - Nutrition (CA Dept of Education)</dc:title>
  <dc:subject>The PowerPoint includes district spotlights and state and federal school nutrition program updates as presented during the 1/28/25 Town Hall.</dc:subject>
  <dc:creator/>
  <cp:lastModifiedBy/>
  <cp:revision>1</cp:revision>
  <dcterms:created xsi:type="dcterms:W3CDTF">2025-06-17T19:53:22Z</dcterms:created>
  <dcterms:modified xsi:type="dcterms:W3CDTF">2025-06-18T23:39:07Z</dcterms:modified>
</cp:coreProperties>
</file>