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saveSubsetFonts="1">
  <p:sldMasterIdLst>
    <p:sldMasterId id="2147483648" r:id="rId1"/>
    <p:sldMasterId id="2147483666" r:id="rId2"/>
    <p:sldMasterId id="2147483705" r:id="rId3"/>
  </p:sldMasterIdLst>
  <p:notesMasterIdLst>
    <p:notesMasterId r:id="rId42"/>
  </p:notesMasterIdLst>
  <p:sldIdLst>
    <p:sldId id="263" r:id="rId4"/>
    <p:sldId id="2106" r:id="rId5"/>
    <p:sldId id="1167" r:id="rId6"/>
    <p:sldId id="2291" r:id="rId7"/>
    <p:sldId id="2218" r:id="rId8"/>
    <p:sldId id="2340" r:id="rId9"/>
    <p:sldId id="2349" r:id="rId10"/>
    <p:sldId id="2326" r:id="rId11"/>
    <p:sldId id="2341" r:id="rId12"/>
    <p:sldId id="2348" r:id="rId13"/>
    <p:sldId id="2248" r:id="rId14"/>
    <p:sldId id="2342" r:id="rId15"/>
    <p:sldId id="2343" r:id="rId16"/>
    <p:sldId id="2324" r:id="rId17"/>
    <p:sldId id="2327" r:id="rId18"/>
    <p:sldId id="2320" r:id="rId19"/>
    <p:sldId id="2321" r:id="rId20"/>
    <p:sldId id="1254" r:id="rId21"/>
    <p:sldId id="2328" r:id="rId22"/>
    <p:sldId id="2329" r:id="rId23"/>
    <p:sldId id="2330" r:id="rId24"/>
    <p:sldId id="2331" r:id="rId25"/>
    <p:sldId id="2219" r:id="rId26"/>
    <p:sldId id="2351" r:id="rId27"/>
    <p:sldId id="2180" r:id="rId28"/>
    <p:sldId id="2344" r:id="rId29"/>
    <p:sldId id="2335" r:id="rId30"/>
    <p:sldId id="2332" r:id="rId31"/>
    <p:sldId id="2333" r:id="rId32"/>
    <p:sldId id="1969" r:id="rId33"/>
    <p:sldId id="2250" r:id="rId34"/>
    <p:sldId id="2215" r:id="rId35"/>
    <p:sldId id="2345" r:id="rId36"/>
    <p:sldId id="2337" r:id="rId37"/>
    <p:sldId id="2350" r:id="rId38"/>
    <p:sldId id="1179" r:id="rId39"/>
    <p:sldId id="1180" r:id="rId40"/>
    <p:sldId id="257" r:id="rId41"/>
  </p:sldIdLst>
  <p:sldSz cx="12192000" cy="6858000"/>
  <p:notesSz cx="6858000" cy="9144000"/>
  <p:embeddedFontLst>
    <p:embeddedFont>
      <p:font typeface="Arial Bold" panose="020B0704020202020204" pitchFamily="34" charset="0"/>
      <p:bold r:id="rId43"/>
    </p:embeddedFont>
    <p:embeddedFont>
      <p:font typeface="Verdana" panose="020B0604030504040204" pitchFamily="34" charset="0"/>
      <p:regular r:id="rId44"/>
      <p:bold r:id="rId45"/>
      <p:italic r:id="rId46"/>
      <p:boldItalic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63C1"/>
    <a:srgbClr val="2D4641"/>
    <a:srgbClr val="FFFFFF"/>
  </p:clrMru>
  <p:extLst>
    <p:ext uri="{E76CE94A-603C-4142-B9EB-6D1370010A27}">
      <p14:discardImageEditData xmlns:p14="http://schemas.microsoft.com/office/powerpoint/2010/main" val="1"/>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247" autoAdjust="0"/>
  </p:normalViewPr>
  <p:slideViewPr>
    <p:cSldViewPr snapToGrid="0">
      <p:cViewPr varScale="1">
        <p:scale>
          <a:sx n="106" d="100"/>
          <a:sy n="106" d="100"/>
        </p:scale>
        <p:origin x="7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font" Target="fonts/font3.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2.fntdata"/><Relationship Id="rId52" Type="http://schemas.microsoft.com/office/2018/10/relationships/authors" Targe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1.fntdata"/><Relationship Id="rId48"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73DDEF-B8FA-463A-BA6B-0E7771E61A86}" type="datetimeFigureOut">
              <a:rPr lang="en-US" smtClean="0"/>
              <a:t>8/24/2026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C48297-902D-45B6-AE44-B3C4D1A23CC5}" type="slidenum">
              <a:rPr lang="en-US" smtClean="0"/>
              <a:t>‹#›</a:t>
            </a:fld>
            <a:endParaRPr lang="en-US"/>
          </a:p>
        </p:txBody>
      </p:sp>
    </p:spTree>
    <p:extLst>
      <p:ext uri="{BB962C8B-B14F-4D97-AF65-F5344CB8AC3E}">
        <p14:creationId xmlns:p14="http://schemas.microsoft.com/office/powerpoint/2010/main" val="1220443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1</a:t>
            </a:fld>
            <a:endParaRPr lang="en-US"/>
          </a:p>
        </p:txBody>
      </p:sp>
    </p:spTree>
    <p:extLst>
      <p:ext uri="{BB962C8B-B14F-4D97-AF65-F5344CB8AC3E}">
        <p14:creationId xmlns:p14="http://schemas.microsoft.com/office/powerpoint/2010/main" val="30703210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10</a:t>
            </a:fld>
            <a:endParaRPr lang="en-US"/>
          </a:p>
        </p:txBody>
      </p:sp>
    </p:spTree>
    <p:extLst>
      <p:ext uri="{BB962C8B-B14F-4D97-AF65-F5344CB8AC3E}">
        <p14:creationId xmlns:p14="http://schemas.microsoft.com/office/powerpoint/2010/main" val="1170652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6760A-85AF-0369-4992-DB1812C30F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B0696F-7CB3-584C-CDA6-427A15B8029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4B4BAD-E26B-EABF-7F4A-DB5620A432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1E3B381-9916-BD3A-41A2-D712AEB5923B}"/>
              </a:ext>
            </a:extLst>
          </p:cNvPr>
          <p:cNvSpPr>
            <a:spLocks noGrp="1"/>
          </p:cNvSpPr>
          <p:nvPr>
            <p:ph type="sldNum" sz="quarter" idx="5"/>
          </p:nvPr>
        </p:nvSpPr>
        <p:spPr/>
        <p:txBody>
          <a:bodyPr/>
          <a:lstStyle/>
          <a:p>
            <a:fld id="{3EC48297-902D-45B6-AE44-B3C4D1A23CC5}" type="slidenum">
              <a:rPr lang="en-US" smtClean="0"/>
              <a:t>11</a:t>
            </a:fld>
            <a:endParaRPr lang="en-US"/>
          </a:p>
        </p:txBody>
      </p:sp>
    </p:spTree>
    <p:extLst>
      <p:ext uri="{BB962C8B-B14F-4D97-AF65-F5344CB8AC3E}">
        <p14:creationId xmlns:p14="http://schemas.microsoft.com/office/powerpoint/2010/main" val="4178621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12</a:t>
            </a:fld>
            <a:endParaRPr lang="en-US"/>
          </a:p>
        </p:txBody>
      </p:sp>
    </p:spTree>
    <p:extLst>
      <p:ext uri="{BB962C8B-B14F-4D97-AF65-F5344CB8AC3E}">
        <p14:creationId xmlns:p14="http://schemas.microsoft.com/office/powerpoint/2010/main" val="18202153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13</a:t>
            </a:fld>
            <a:endParaRPr lang="en-US"/>
          </a:p>
        </p:txBody>
      </p:sp>
    </p:spTree>
    <p:extLst>
      <p:ext uri="{BB962C8B-B14F-4D97-AF65-F5344CB8AC3E}">
        <p14:creationId xmlns:p14="http://schemas.microsoft.com/office/powerpoint/2010/main" val="2796968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14</a:t>
            </a:fld>
            <a:endParaRPr lang="en-US"/>
          </a:p>
        </p:txBody>
      </p:sp>
    </p:spTree>
    <p:extLst>
      <p:ext uri="{BB962C8B-B14F-4D97-AF65-F5344CB8AC3E}">
        <p14:creationId xmlns:p14="http://schemas.microsoft.com/office/powerpoint/2010/main" val="5278328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15</a:t>
            </a:fld>
            <a:endParaRPr lang="en-US"/>
          </a:p>
        </p:txBody>
      </p:sp>
    </p:spTree>
    <p:extLst>
      <p:ext uri="{BB962C8B-B14F-4D97-AF65-F5344CB8AC3E}">
        <p14:creationId xmlns:p14="http://schemas.microsoft.com/office/powerpoint/2010/main" val="160381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16</a:t>
            </a:fld>
            <a:endParaRPr lang="en-US"/>
          </a:p>
        </p:txBody>
      </p:sp>
    </p:spTree>
    <p:extLst>
      <p:ext uri="{BB962C8B-B14F-4D97-AF65-F5344CB8AC3E}">
        <p14:creationId xmlns:p14="http://schemas.microsoft.com/office/powerpoint/2010/main" val="9819750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17</a:t>
            </a:fld>
            <a:endParaRPr lang="en-US"/>
          </a:p>
        </p:txBody>
      </p:sp>
    </p:spTree>
    <p:extLst>
      <p:ext uri="{BB962C8B-B14F-4D97-AF65-F5344CB8AC3E}">
        <p14:creationId xmlns:p14="http://schemas.microsoft.com/office/powerpoint/2010/main" val="121322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latin typeface="Aptos"/>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18</a:t>
            </a:fld>
            <a:endParaRPr lang="en-US"/>
          </a:p>
        </p:txBody>
      </p:sp>
    </p:spTree>
    <p:extLst>
      <p:ext uri="{BB962C8B-B14F-4D97-AF65-F5344CB8AC3E}">
        <p14:creationId xmlns:p14="http://schemas.microsoft.com/office/powerpoint/2010/main" val="1080409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71229-A9C5-F453-9855-D0F8723DA1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967EA-CB17-BDCD-8BA1-B8AC3955C0A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59F269-8F30-5397-AA2C-AB23F8AA7642}"/>
              </a:ext>
            </a:extLst>
          </p:cNvPr>
          <p:cNvSpPr>
            <a:spLocks noGrp="1"/>
          </p:cNvSpPr>
          <p:nvPr>
            <p:ph type="body" idx="1"/>
          </p:nvPr>
        </p:nvSpPr>
        <p:spPr/>
        <p:txBody>
          <a:bodyPr/>
          <a:lstStyle/>
          <a:p>
            <a:endParaRPr lang="en-US">
              <a:solidFill>
                <a:srgbClr val="444444"/>
              </a:solidFill>
            </a:endParaRPr>
          </a:p>
        </p:txBody>
      </p:sp>
      <p:sp>
        <p:nvSpPr>
          <p:cNvPr id="4" name="Slide Number Placeholder 3">
            <a:extLst>
              <a:ext uri="{FF2B5EF4-FFF2-40B4-BE49-F238E27FC236}">
                <a16:creationId xmlns:a16="http://schemas.microsoft.com/office/drawing/2014/main" id="{F5519D64-D9E8-5E4A-AF3C-D7F6E00B3F3C}"/>
              </a:ext>
            </a:extLst>
          </p:cNvPr>
          <p:cNvSpPr>
            <a:spLocks noGrp="1"/>
          </p:cNvSpPr>
          <p:nvPr>
            <p:ph type="sldNum" sz="quarter" idx="5"/>
          </p:nvPr>
        </p:nvSpPr>
        <p:spPr/>
        <p:txBody>
          <a:bodyPr/>
          <a:lstStyle/>
          <a:p>
            <a:fld id="{3EC48297-902D-45B6-AE44-B3C4D1A23CC5}" type="slidenum">
              <a:rPr lang="en-US" smtClean="0"/>
              <a:t>19</a:t>
            </a:fld>
            <a:endParaRPr lang="en-US"/>
          </a:p>
        </p:txBody>
      </p:sp>
    </p:spTree>
    <p:extLst>
      <p:ext uri="{BB962C8B-B14F-4D97-AF65-F5344CB8AC3E}">
        <p14:creationId xmlns:p14="http://schemas.microsoft.com/office/powerpoint/2010/main" val="31994185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2</a:t>
            </a:fld>
            <a:endParaRPr lang="en-US"/>
          </a:p>
        </p:txBody>
      </p:sp>
    </p:spTree>
    <p:extLst>
      <p:ext uri="{BB962C8B-B14F-4D97-AF65-F5344CB8AC3E}">
        <p14:creationId xmlns:p14="http://schemas.microsoft.com/office/powerpoint/2010/main" val="13965158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8C7BC-C3A4-2607-4848-F54D62448B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7436D-A8FE-8C64-9F1D-632707DE2CF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65C752-1277-CBA8-3A42-1FDED025E186}"/>
              </a:ext>
            </a:extLst>
          </p:cNvPr>
          <p:cNvSpPr>
            <a:spLocks noGrp="1"/>
          </p:cNvSpPr>
          <p:nvPr>
            <p:ph type="body" idx="1"/>
          </p:nvPr>
        </p:nvSpPr>
        <p:spPr/>
        <p:txBody>
          <a:bodyPr/>
          <a:lstStyle/>
          <a:p>
            <a:endParaRPr lang="en-US">
              <a:solidFill>
                <a:srgbClr val="162320"/>
              </a:solidFill>
              <a:ea typeface="Calibri"/>
            </a:endParaRPr>
          </a:p>
        </p:txBody>
      </p:sp>
      <p:sp>
        <p:nvSpPr>
          <p:cNvPr id="4" name="Slide Number Placeholder 3">
            <a:extLst>
              <a:ext uri="{FF2B5EF4-FFF2-40B4-BE49-F238E27FC236}">
                <a16:creationId xmlns:a16="http://schemas.microsoft.com/office/drawing/2014/main" id="{FFE1695C-5F73-B357-8D54-9B43B79B0199}"/>
              </a:ext>
            </a:extLst>
          </p:cNvPr>
          <p:cNvSpPr>
            <a:spLocks noGrp="1"/>
          </p:cNvSpPr>
          <p:nvPr>
            <p:ph type="sldNum" sz="quarter" idx="5"/>
          </p:nvPr>
        </p:nvSpPr>
        <p:spPr/>
        <p:txBody>
          <a:bodyPr/>
          <a:lstStyle/>
          <a:p>
            <a:fld id="{3EC48297-902D-45B6-AE44-B3C4D1A23CC5}" type="slidenum">
              <a:rPr lang="en-US" smtClean="0"/>
              <a:t>20</a:t>
            </a:fld>
            <a:endParaRPr lang="en-US"/>
          </a:p>
        </p:txBody>
      </p:sp>
    </p:spTree>
    <p:extLst>
      <p:ext uri="{BB962C8B-B14F-4D97-AF65-F5344CB8AC3E}">
        <p14:creationId xmlns:p14="http://schemas.microsoft.com/office/powerpoint/2010/main" val="455771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12F37C-E9DB-01D0-C3F0-946AF45FC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8C16B-3338-B40D-14E8-2960B6AC406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92D6F4-5091-CA11-0528-886962210AC1}"/>
              </a:ext>
            </a:extLst>
          </p:cNvPr>
          <p:cNvSpPr>
            <a:spLocks noGrp="1"/>
          </p:cNvSpPr>
          <p:nvPr>
            <p:ph type="body" idx="1"/>
          </p:nvPr>
        </p:nvSpPr>
        <p:spPr/>
        <p:txBody>
          <a:bodyPr/>
          <a:lstStyle/>
          <a:p>
            <a:pPr>
              <a:spcBef>
                <a:spcPts val="800"/>
              </a:spcBef>
              <a:spcAft>
                <a:spcPts val="800"/>
              </a:spcAft>
            </a:pPr>
            <a:endParaRPr lang="en-US">
              <a:solidFill>
                <a:srgbClr val="162320"/>
              </a:solidFill>
            </a:endParaRPr>
          </a:p>
        </p:txBody>
      </p:sp>
      <p:sp>
        <p:nvSpPr>
          <p:cNvPr id="4" name="Slide Number Placeholder 3">
            <a:extLst>
              <a:ext uri="{FF2B5EF4-FFF2-40B4-BE49-F238E27FC236}">
                <a16:creationId xmlns:a16="http://schemas.microsoft.com/office/drawing/2014/main" id="{2D7A6180-C4C1-A76A-1E8A-F732B777C6F6}"/>
              </a:ext>
            </a:extLst>
          </p:cNvPr>
          <p:cNvSpPr>
            <a:spLocks noGrp="1"/>
          </p:cNvSpPr>
          <p:nvPr>
            <p:ph type="sldNum" sz="quarter" idx="5"/>
          </p:nvPr>
        </p:nvSpPr>
        <p:spPr/>
        <p:txBody>
          <a:bodyPr/>
          <a:lstStyle/>
          <a:p>
            <a:fld id="{3EC48297-902D-45B6-AE44-B3C4D1A23CC5}" type="slidenum">
              <a:rPr lang="en-US" smtClean="0"/>
              <a:t>21</a:t>
            </a:fld>
            <a:endParaRPr lang="en-US"/>
          </a:p>
        </p:txBody>
      </p:sp>
    </p:spTree>
    <p:extLst>
      <p:ext uri="{BB962C8B-B14F-4D97-AF65-F5344CB8AC3E}">
        <p14:creationId xmlns:p14="http://schemas.microsoft.com/office/powerpoint/2010/main" val="941451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60DBD-5D90-2B5A-50FC-3F20829DB0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433E33-6633-C064-F51E-291524173AF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7C14882-07DA-2A1A-88B2-13C4CAAA1C87}"/>
              </a:ext>
            </a:extLst>
          </p:cNvPr>
          <p:cNvSpPr>
            <a:spLocks noGrp="1"/>
          </p:cNvSpPr>
          <p:nvPr>
            <p:ph type="body" idx="1"/>
          </p:nvPr>
        </p:nvSpPr>
        <p:spPr/>
        <p:txBody>
          <a:bodyPr/>
          <a:lstStyle/>
          <a:p>
            <a:endParaRPr lang="en-US">
              <a:solidFill>
                <a:srgbClr val="162320"/>
              </a:solidFill>
              <a:ea typeface="Calibri"/>
            </a:endParaRPr>
          </a:p>
        </p:txBody>
      </p:sp>
      <p:sp>
        <p:nvSpPr>
          <p:cNvPr id="4" name="Slide Number Placeholder 3">
            <a:extLst>
              <a:ext uri="{FF2B5EF4-FFF2-40B4-BE49-F238E27FC236}">
                <a16:creationId xmlns:a16="http://schemas.microsoft.com/office/drawing/2014/main" id="{40D80BD3-2E37-7CC2-74F7-63475B5E3D74}"/>
              </a:ext>
            </a:extLst>
          </p:cNvPr>
          <p:cNvSpPr>
            <a:spLocks noGrp="1"/>
          </p:cNvSpPr>
          <p:nvPr>
            <p:ph type="sldNum" sz="quarter" idx="5"/>
          </p:nvPr>
        </p:nvSpPr>
        <p:spPr/>
        <p:txBody>
          <a:bodyPr/>
          <a:lstStyle/>
          <a:p>
            <a:fld id="{3EC48297-902D-45B6-AE44-B3C4D1A23CC5}" type="slidenum">
              <a:rPr lang="en-US" smtClean="0"/>
              <a:t>22</a:t>
            </a:fld>
            <a:endParaRPr lang="en-US"/>
          </a:p>
        </p:txBody>
      </p:sp>
    </p:spTree>
    <p:extLst>
      <p:ext uri="{BB962C8B-B14F-4D97-AF65-F5344CB8AC3E}">
        <p14:creationId xmlns:p14="http://schemas.microsoft.com/office/powerpoint/2010/main" val="4303414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171450" indent="-171450">
              <a:buFont typeface="Symbol"/>
              <a:buChar char="•"/>
            </a:pPr>
            <a:endParaRPr lang="en-US">
              <a:highlight>
                <a:srgbClr val="FFFFFF"/>
              </a:highlight>
              <a:latin typeface="Aptos"/>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23</a:t>
            </a:fld>
            <a:endParaRPr lang="en-US"/>
          </a:p>
        </p:txBody>
      </p:sp>
    </p:spTree>
    <p:extLst>
      <p:ext uri="{BB962C8B-B14F-4D97-AF65-F5344CB8AC3E}">
        <p14:creationId xmlns:p14="http://schemas.microsoft.com/office/powerpoint/2010/main" val="9494259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25</a:t>
            </a:fld>
            <a:endParaRPr lang="en-US"/>
          </a:p>
        </p:txBody>
      </p:sp>
    </p:spTree>
    <p:extLst>
      <p:ext uri="{BB962C8B-B14F-4D97-AF65-F5344CB8AC3E}">
        <p14:creationId xmlns:p14="http://schemas.microsoft.com/office/powerpoint/2010/main" val="83804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231F20"/>
              </a:solidFill>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26</a:t>
            </a:fld>
            <a:endParaRPr lang="en-US"/>
          </a:p>
        </p:txBody>
      </p:sp>
    </p:spTree>
    <p:extLst>
      <p:ext uri="{BB962C8B-B14F-4D97-AF65-F5344CB8AC3E}">
        <p14:creationId xmlns:p14="http://schemas.microsoft.com/office/powerpoint/2010/main" val="37597963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0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27</a:t>
            </a:fld>
            <a:endParaRPr lang="en-US"/>
          </a:p>
        </p:txBody>
      </p:sp>
    </p:spTree>
    <p:extLst>
      <p:ext uri="{BB962C8B-B14F-4D97-AF65-F5344CB8AC3E}">
        <p14:creationId xmlns:p14="http://schemas.microsoft.com/office/powerpoint/2010/main" val="25219399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a:latin typeface="Aptos"/>
              <a:ea typeface="Calibri"/>
              <a:cs typeface="Calibri"/>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28</a:t>
            </a:fld>
            <a:endParaRPr lang="en-US"/>
          </a:p>
        </p:txBody>
      </p:sp>
    </p:spTree>
    <p:extLst>
      <p:ext uri="{BB962C8B-B14F-4D97-AF65-F5344CB8AC3E}">
        <p14:creationId xmlns:p14="http://schemas.microsoft.com/office/powerpoint/2010/main" val="12800515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US" b="1">
              <a:latin typeface="Arial"/>
              <a:ea typeface="Calibri"/>
              <a:cs typeface="Arial"/>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29</a:t>
            </a:fld>
            <a:endParaRPr lang="en-US"/>
          </a:p>
        </p:txBody>
      </p:sp>
    </p:spTree>
    <p:extLst>
      <p:ext uri="{BB962C8B-B14F-4D97-AF65-F5344CB8AC3E}">
        <p14:creationId xmlns:p14="http://schemas.microsoft.com/office/powerpoint/2010/main" val="20217607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CBB24-C9BF-9A72-B0A3-98826D44A0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034A6C-D5D7-AEC3-B4DF-97017449027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01FC8FB-93EA-01C9-4F0F-C14D3FC903D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2FE5D83F-BF80-ABD7-2011-C9424E2D3022}"/>
              </a:ext>
            </a:extLst>
          </p:cNvPr>
          <p:cNvSpPr>
            <a:spLocks noGrp="1"/>
          </p:cNvSpPr>
          <p:nvPr>
            <p:ph type="sldNum" sz="quarter" idx="5"/>
          </p:nvPr>
        </p:nvSpPr>
        <p:spPr/>
        <p:txBody>
          <a:bodyPr/>
          <a:lstStyle/>
          <a:p>
            <a:fld id="{3EC48297-902D-45B6-AE44-B3C4D1A23CC5}" type="slidenum">
              <a:rPr lang="en-US" smtClean="0"/>
              <a:t>30</a:t>
            </a:fld>
            <a:endParaRPr lang="en-US"/>
          </a:p>
        </p:txBody>
      </p:sp>
    </p:spTree>
    <p:extLst>
      <p:ext uri="{BB962C8B-B14F-4D97-AF65-F5344CB8AC3E}">
        <p14:creationId xmlns:p14="http://schemas.microsoft.com/office/powerpoint/2010/main" val="1973444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3</a:t>
            </a:fld>
            <a:endParaRPr lang="en-US"/>
          </a:p>
        </p:txBody>
      </p:sp>
    </p:spTree>
    <p:extLst>
      <p:ext uri="{BB962C8B-B14F-4D97-AF65-F5344CB8AC3E}">
        <p14:creationId xmlns:p14="http://schemas.microsoft.com/office/powerpoint/2010/main" val="34410753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83FF9-DB0C-AE5B-9A7F-25D2EF73C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EDC15B-1254-5A90-2739-0D9D573E34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19957F3-D736-3F31-2096-CA04567FF2C5}"/>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FA315A86-0C7B-C42D-442F-45B3E09D1D54}"/>
              </a:ext>
            </a:extLst>
          </p:cNvPr>
          <p:cNvSpPr>
            <a:spLocks noGrp="1"/>
          </p:cNvSpPr>
          <p:nvPr>
            <p:ph type="sldNum" sz="quarter" idx="5"/>
          </p:nvPr>
        </p:nvSpPr>
        <p:spPr/>
        <p:txBody>
          <a:bodyPr/>
          <a:lstStyle/>
          <a:p>
            <a:fld id="{3EC48297-902D-45B6-AE44-B3C4D1A23CC5}" type="slidenum">
              <a:rPr lang="en-US" smtClean="0"/>
              <a:t>31</a:t>
            </a:fld>
            <a:endParaRPr lang="en-US"/>
          </a:p>
        </p:txBody>
      </p:sp>
    </p:spTree>
    <p:extLst>
      <p:ext uri="{BB962C8B-B14F-4D97-AF65-F5344CB8AC3E}">
        <p14:creationId xmlns:p14="http://schemas.microsoft.com/office/powerpoint/2010/main" val="23056577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32</a:t>
            </a:fld>
            <a:endParaRPr lang="en-US"/>
          </a:p>
        </p:txBody>
      </p:sp>
    </p:spTree>
    <p:extLst>
      <p:ext uri="{BB962C8B-B14F-4D97-AF65-F5344CB8AC3E}">
        <p14:creationId xmlns:p14="http://schemas.microsoft.com/office/powerpoint/2010/main" val="34100652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33</a:t>
            </a:fld>
            <a:endParaRPr lang="en-US"/>
          </a:p>
        </p:txBody>
      </p:sp>
    </p:spTree>
    <p:extLst>
      <p:ext uri="{BB962C8B-B14F-4D97-AF65-F5344CB8AC3E}">
        <p14:creationId xmlns:p14="http://schemas.microsoft.com/office/powerpoint/2010/main" val="296186641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34</a:t>
            </a:fld>
            <a:endParaRPr lang="en-US"/>
          </a:p>
        </p:txBody>
      </p:sp>
    </p:spTree>
    <p:extLst>
      <p:ext uri="{BB962C8B-B14F-4D97-AF65-F5344CB8AC3E}">
        <p14:creationId xmlns:p14="http://schemas.microsoft.com/office/powerpoint/2010/main" val="67651742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highlight>
                <a:srgbClr val="FFFFFF"/>
              </a:highlight>
            </a:endParaRPr>
          </a:p>
        </p:txBody>
      </p:sp>
      <p:sp>
        <p:nvSpPr>
          <p:cNvPr id="4" name="Slide Number Placeholder 3"/>
          <p:cNvSpPr>
            <a:spLocks noGrp="1"/>
          </p:cNvSpPr>
          <p:nvPr>
            <p:ph type="sldNum" sz="quarter" idx="5"/>
          </p:nvPr>
        </p:nvSpPr>
        <p:spPr/>
        <p:txBody>
          <a:bodyPr/>
          <a:lstStyle/>
          <a:p>
            <a:fld id="{3EC48297-902D-45B6-AE44-B3C4D1A23CC5}" type="slidenum">
              <a:rPr lang="en-US" smtClean="0"/>
              <a:t>35</a:t>
            </a:fld>
            <a:endParaRPr lang="en-US"/>
          </a:p>
        </p:txBody>
      </p:sp>
    </p:spTree>
    <p:extLst>
      <p:ext uri="{BB962C8B-B14F-4D97-AF65-F5344CB8AC3E}">
        <p14:creationId xmlns:p14="http://schemas.microsoft.com/office/powerpoint/2010/main" val="42811667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36</a:t>
            </a:fld>
            <a:endParaRPr lang="en-US"/>
          </a:p>
        </p:txBody>
      </p:sp>
    </p:spTree>
    <p:extLst>
      <p:ext uri="{BB962C8B-B14F-4D97-AF65-F5344CB8AC3E}">
        <p14:creationId xmlns:p14="http://schemas.microsoft.com/office/powerpoint/2010/main" val="39276650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37</a:t>
            </a:fld>
            <a:endParaRPr lang="en-US"/>
          </a:p>
        </p:txBody>
      </p:sp>
    </p:spTree>
    <p:extLst>
      <p:ext uri="{BB962C8B-B14F-4D97-AF65-F5344CB8AC3E}">
        <p14:creationId xmlns:p14="http://schemas.microsoft.com/office/powerpoint/2010/main" val="21128586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38</a:t>
            </a:fld>
            <a:endParaRPr lang="en-US"/>
          </a:p>
        </p:txBody>
      </p:sp>
    </p:spTree>
    <p:extLst>
      <p:ext uri="{BB962C8B-B14F-4D97-AF65-F5344CB8AC3E}">
        <p14:creationId xmlns:p14="http://schemas.microsoft.com/office/powerpoint/2010/main" val="2117571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4</a:t>
            </a:fld>
            <a:endParaRPr lang="en-US"/>
          </a:p>
        </p:txBody>
      </p:sp>
    </p:spTree>
    <p:extLst>
      <p:ext uri="{BB962C8B-B14F-4D97-AF65-F5344CB8AC3E}">
        <p14:creationId xmlns:p14="http://schemas.microsoft.com/office/powerpoint/2010/main" val="1887279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EC48297-902D-45B6-AE44-B3C4D1A23CC5}" type="slidenum">
              <a:rPr lang="en-US" smtClean="0"/>
              <a:t>5</a:t>
            </a:fld>
            <a:endParaRPr lang="en-US"/>
          </a:p>
        </p:txBody>
      </p:sp>
    </p:spTree>
    <p:extLst>
      <p:ext uri="{BB962C8B-B14F-4D97-AF65-F5344CB8AC3E}">
        <p14:creationId xmlns:p14="http://schemas.microsoft.com/office/powerpoint/2010/main" val="7172298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82449-2E7E-382A-2C6E-9F20BA2D4D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5311C1-4143-EDAC-88EA-0EA73223470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7232E5-1888-EB98-5D11-F8BEDD34F80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9131944-E0ED-4187-E112-2874D9715698}"/>
              </a:ext>
            </a:extLst>
          </p:cNvPr>
          <p:cNvSpPr>
            <a:spLocks noGrp="1"/>
          </p:cNvSpPr>
          <p:nvPr>
            <p:ph type="sldNum" sz="quarter" idx="5"/>
          </p:nvPr>
        </p:nvSpPr>
        <p:spPr/>
        <p:txBody>
          <a:bodyPr/>
          <a:lstStyle/>
          <a:p>
            <a:fld id="{3EC48297-902D-45B6-AE44-B3C4D1A23CC5}" type="slidenum">
              <a:rPr lang="en-US" smtClean="0"/>
              <a:t>6</a:t>
            </a:fld>
            <a:endParaRPr lang="en-US"/>
          </a:p>
        </p:txBody>
      </p:sp>
    </p:spTree>
    <p:extLst>
      <p:ext uri="{BB962C8B-B14F-4D97-AF65-F5344CB8AC3E}">
        <p14:creationId xmlns:p14="http://schemas.microsoft.com/office/powerpoint/2010/main" val="7212936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A0071-68F7-5729-69D2-D893BEE95F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C43B4B-127D-B03F-85E7-391E037531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76053FB-4380-68BE-E933-6AB9891466F1}"/>
              </a:ext>
            </a:extLst>
          </p:cNvPr>
          <p:cNvSpPr>
            <a:spLocks noGrp="1"/>
          </p:cNvSpPr>
          <p:nvPr>
            <p:ph type="body" idx="1"/>
          </p:nvPr>
        </p:nvSpPr>
        <p:spPr/>
        <p:txBody>
          <a:bodyPr/>
          <a:lstStyle/>
          <a:p>
            <a:endParaRPr lang="en-US">
              <a:solidFill>
                <a:srgbClr val="000000"/>
              </a:solidFill>
            </a:endParaRPr>
          </a:p>
        </p:txBody>
      </p:sp>
      <p:sp>
        <p:nvSpPr>
          <p:cNvPr id="4" name="Slide Number Placeholder 3">
            <a:extLst>
              <a:ext uri="{FF2B5EF4-FFF2-40B4-BE49-F238E27FC236}">
                <a16:creationId xmlns:a16="http://schemas.microsoft.com/office/drawing/2014/main" id="{0F84F59B-3B7B-8EA9-B8A3-5B8F60F9A7A5}"/>
              </a:ext>
            </a:extLst>
          </p:cNvPr>
          <p:cNvSpPr>
            <a:spLocks noGrp="1"/>
          </p:cNvSpPr>
          <p:nvPr>
            <p:ph type="sldNum" sz="quarter" idx="5"/>
          </p:nvPr>
        </p:nvSpPr>
        <p:spPr/>
        <p:txBody>
          <a:bodyPr/>
          <a:lstStyle/>
          <a:p>
            <a:fld id="{3EC48297-902D-45B6-AE44-B3C4D1A23CC5}" type="slidenum">
              <a:rPr lang="en-US" smtClean="0"/>
              <a:t>7</a:t>
            </a:fld>
            <a:endParaRPr lang="en-US"/>
          </a:p>
        </p:txBody>
      </p:sp>
    </p:spTree>
    <p:extLst>
      <p:ext uri="{BB962C8B-B14F-4D97-AF65-F5344CB8AC3E}">
        <p14:creationId xmlns:p14="http://schemas.microsoft.com/office/powerpoint/2010/main" val="3724708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314325"/>
            <a:ext cx="5568950" cy="3133725"/>
          </a:xfrm>
        </p:spPr>
      </p:sp>
      <p:sp>
        <p:nvSpPr>
          <p:cNvPr id="3" name="Notes Placeholder 2"/>
          <p:cNvSpPr>
            <a:spLocks noGrp="1"/>
          </p:cNvSpPr>
          <p:nvPr>
            <p:ph type="body" idx="1"/>
          </p:nvPr>
        </p:nvSpPr>
        <p:spPr>
          <a:xfrm>
            <a:off x="708024" y="3554730"/>
            <a:ext cx="5568951" cy="5063490"/>
          </a:xfrm>
        </p:spPr>
        <p:txBody>
          <a:bodyPr/>
          <a:lstStyle/>
          <a:p>
            <a:pPr>
              <a:defRPr/>
            </a:pPr>
            <a:endParaRPr lang="en-US">
              <a:latin typeface="Aptos"/>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31032358-56BE-4BAA-961C-AEF70494CF00}" type="slidenum">
              <a:rPr lang="en-US" smtClean="0"/>
              <a:t>8</a:t>
            </a:fld>
            <a:endParaRPr lang="en-US"/>
          </a:p>
        </p:txBody>
      </p:sp>
    </p:spTree>
    <p:extLst>
      <p:ext uri="{BB962C8B-B14F-4D97-AF65-F5344CB8AC3E}">
        <p14:creationId xmlns:p14="http://schemas.microsoft.com/office/powerpoint/2010/main" val="3253923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E8337-E9B4-F685-5737-C54B1A237D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0CD866-08E1-0F87-311D-99E5C41531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BCB11E7-4E28-F47D-0E77-547DC4D6B0B7}"/>
              </a:ext>
            </a:extLst>
          </p:cNvPr>
          <p:cNvSpPr>
            <a:spLocks noGrp="1"/>
          </p:cNvSpPr>
          <p:nvPr>
            <p:ph type="body" idx="1"/>
          </p:nvPr>
        </p:nvSpPr>
        <p:spPr/>
        <p:txBody>
          <a:bodyPr/>
          <a:lstStyle/>
          <a:p>
            <a:endParaRPr lang="en-US">
              <a:highlight>
                <a:srgbClr val="FFFFFF"/>
              </a:highlight>
            </a:endParaRPr>
          </a:p>
        </p:txBody>
      </p:sp>
      <p:sp>
        <p:nvSpPr>
          <p:cNvPr id="4" name="Slide Number Placeholder 3">
            <a:extLst>
              <a:ext uri="{FF2B5EF4-FFF2-40B4-BE49-F238E27FC236}">
                <a16:creationId xmlns:a16="http://schemas.microsoft.com/office/drawing/2014/main" id="{ED5CB201-5421-E712-C5C1-9452318AF94C}"/>
              </a:ext>
            </a:extLst>
          </p:cNvPr>
          <p:cNvSpPr>
            <a:spLocks noGrp="1"/>
          </p:cNvSpPr>
          <p:nvPr>
            <p:ph type="sldNum" sz="quarter" idx="5"/>
          </p:nvPr>
        </p:nvSpPr>
        <p:spPr/>
        <p:txBody>
          <a:bodyPr/>
          <a:lstStyle/>
          <a:p>
            <a:fld id="{3EC48297-902D-45B6-AE44-B3C4D1A23CC5}" type="slidenum">
              <a:rPr lang="en-US" smtClean="0"/>
              <a:t>9</a:t>
            </a:fld>
            <a:endParaRPr lang="en-US"/>
          </a:p>
        </p:txBody>
      </p:sp>
    </p:spTree>
    <p:extLst>
      <p:ext uri="{BB962C8B-B14F-4D97-AF65-F5344CB8AC3E}">
        <p14:creationId xmlns:p14="http://schemas.microsoft.com/office/powerpoint/2010/main" val="17876523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27CF6-E33C-A56C-7D3A-96C4FDB8781D}"/>
              </a:ext>
            </a:extLst>
          </p:cNvPr>
          <p:cNvSpPr>
            <a:spLocks noGrp="1" noRot="1" noMove="1" noResize="1" noEditPoints="1" noAdjustHandles="1" noChangeArrowheads="1" noChangeShapeType="1"/>
          </p:cNvSpPr>
          <p:nvPr>
            <p:ph type="ctrTitle"/>
          </p:nvPr>
        </p:nvSpPr>
        <p:spPr>
          <a:xfrm>
            <a:off x="838200" y="1828800"/>
            <a:ext cx="10515600" cy="1905000"/>
          </a:xfrm>
        </p:spPr>
        <p:txBody>
          <a:bodyPr anchor="b">
            <a:normAutofit/>
          </a:bodyPr>
          <a:lstStyle>
            <a:lvl1pPr algn="ctr">
              <a:defRPr sz="5000" b="1">
                <a:solidFill>
                  <a:srgbClr val="2D464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27" name="Straight Connector 26">
            <a:extLst>
              <a:ext uri="{FF2B5EF4-FFF2-40B4-BE49-F238E27FC236}">
                <a16:creationId xmlns:a16="http://schemas.microsoft.com/office/drawing/2014/main" id="{2A794E50-32E3-B3EE-7CA9-2F9E490325E2}"/>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Subtitle 2">
            <a:extLst>
              <a:ext uri="{FF2B5EF4-FFF2-40B4-BE49-F238E27FC236}">
                <a16:creationId xmlns:a16="http://schemas.microsoft.com/office/drawing/2014/main" id="{64B26C23-B0D8-70E8-E0CA-D709A6967694}"/>
              </a:ext>
            </a:extLst>
          </p:cNvPr>
          <p:cNvSpPr>
            <a:spLocks noGrp="1" noRot="1" noMove="1" noResize="1" noEditPoints="1" noAdjustHandles="1" noChangeArrowheads="1" noChangeShapeType="1"/>
          </p:cNvSpPr>
          <p:nvPr>
            <p:ph type="subTitle" idx="1"/>
          </p:nvPr>
        </p:nvSpPr>
        <p:spPr>
          <a:xfrm>
            <a:off x="838200" y="3931675"/>
            <a:ext cx="10515600" cy="761170"/>
          </a:xfrm>
        </p:spPr>
        <p:txBody>
          <a:bodyPr anchor="ctr"/>
          <a:lstStyle>
            <a:lvl1pPr marL="0" indent="0" algn="ctr">
              <a:buNone/>
              <a:defRPr sz="2400" spc="300">
                <a:solidFill>
                  <a:schemeClr val="tx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D1B6009-1AD9-117D-1CF6-0FF1024C381D}"/>
              </a:ext>
            </a:extLst>
          </p:cNvPr>
          <p:cNvSpPr>
            <a:spLocks noGrp="1" noRot="1" noMove="1" noResize="1" noEditPoints="1" noAdjustHandles="1" noChangeArrowheads="1" noChangeShapeType="1"/>
          </p:cNvSpPr>
          <p:nvPr>
            <p:ph type="dt" sz="half" idx="10"/>
          </p:nvPr>
        </p:nvSpPr>
        <p:spPr>
          <a:xfrm>
            <a:off x="838200" y="6356350"/>
            <a:ext cx="2743200" cy="365125"/>
          </a:xfrm>
          <a:prstGeom prst="rect">
            <a:avLst/>
          </a:prstGeom>
        </p:spPr>
        <p:txBody>
          <a:bodyPr/>
          <a:lstStyle/>
          <a:p>
            <a:fld id="{45EC9120-47E0-41C4-AB92-E034E4D9DADF}" type="datetimeFigureOut">
              <a:rPr lang="en-US" smtClean="0"/>
              <a:pPr/>
              <a:t>8/24/2026</a:t>
            </a:fld>
            <a:endParaRPr lang="en-US"/>
          </a:p>
        </p:txBody>
      </p:sp>
      <p:pic>
        <p:nvPicPr>
          <p:cNvPr id="5" name="CDE Logo" descr="A logo of a department of education&#10;&#10;Description automatically generated">
            <a:extLst>
              <a:ext uri="{FF2B5EF4-FFF2-40B4-BE49-F238E27FC236}">
                <a16:creationId xmlns:a16="http://schemas.microsoft.com/office/drawing/2014/main" id="{71133F81-9F90-4701-E9DA-6B10336D95A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610600" y="5327845"/>
            <a:ext cx="826067" cy="826067"/>
          </a:xfrm>
          <a:prstGeom prst="rect">
            <a:avLst/>
          </a:prstGeom>
        </p:spPr>
      </p:pic>
      <p:cxnSp>
        <p:nvCxnSpPr>
          <p:cNvPr id="6" name="Straight Connector 5">
            <a:extLst>
              <a:ext uri="{FF2B5EF4-FFF2-40B4-BE49-F238E27FC236}">
                <a16:creationId xmlns:a16="http://schemas.microsoft.com/office/drawing/2014/main" id="{ECCC7EE9-45B2-3722-EEC1-78EE7CD1FD66}"/>
              </a:ext>
            </a:extLst>
          </p:cNvPr>
          <p:cNvCxnSpPr>
            <a:cxnSpLocks/>
          </p:cNvCxnSpPr>
          <p:nvPr userDrawn="1"/>
        </p:nvCxnSpPr>
        <p:spPr>
          <a:xfrm>
            <a:off x="9677400" y="5392742"/>
            <a:ext cx="0" cy="667892"/>
          </a:xfrm>
          <a:prstGeom prst="line">
            <a:avLst/>
          </a:prstGeom>
          <a:ln w="6350"/>
        </p:spPr>
        <p:style>
          <a:lnRef idx="1">
            <a:schemeClr val="dk1"/>
          </a:lnRef>
          <a:fillRef idx="0">
            <a:schemeClr val="dk1"/>
          </a:fillRef>
          <a:effectRef idx="0">
            <a:schemeClr val="dk1"/>
          </a:effectRef>
          <a:fontRef idx="minor">
            <a:schemeClr val="tx1"/>
          </a:fontRef>
        </p:style>
      </p:cxnSp>
      <p:pic>
        <p:nvPicPr>
          <p:cNvPr id="7" name="NSD Logo" descr="A group of fruit with letters&#10;&#10;Description automatically generated">
            <a:extLst>
              <a:ext uri="{FF2B5EF4-FFF2-40B4-BE49-F238E27FC236}">
                <a16:creationId xmlns:a16="http://schemas.microsoft.com/office/drawing/2014/main" id="{A32E4638-26AD-7FDF-8159-5B420B87DDB0}"/>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9918134" y="5327845"/>
            <a:ext cx="1511865" cy="826067"/>
          </a:xfrm>
          <a:prstGeom prst="rect">
            <a:avLst/>
          </a:prstGeom>
        </p:spPr>
      </p:pic>
      <p:sp>
        <p:nvSpPr>
          <p:cNvPr id="11" name="Text Placeholder 10">
            <a:extLst>
              <a:ext uri="{FF2B5EF4-FFF2-40B4-BE49-F238E27FC236}">
                <a16:creationId xmlns:a16="http://schemas.microsoft.com/office/drawing/2014/main" id="{2685600D-0A78-B092-0397-5D8D080CFC40}"/>
              </a:ext>
            </a:extLst>
          </p:cNvPr>
          <p:cNvSpPr>
            <a:spLocks noGrp="1" noRot="1" noMove="1" noResize="1" noEditPoints="1" noAdjustHandles="1" noChangeArrowheads="1" noChangeShapeType="1"/>
          </p:cNvSpPr>
          <p:nvPr>
            <p:ph type="body" sz="quarter" idx="11"/>
          </p:nvPr>
        </p:nvSpPr>
        <p:spPr>
          <a:xfrm>
            <a:off x="762000" y="5334000"/>
            <a:ext cx="6324600" cy="896112"/>
          </a:xfrm>
        </p:spPr>
        <p:txBody>
          <a:bodyPr>
            <a:normAutofit/>
          </a:bodyPr>
          <a:lstStyle>
            <a:lvl1pPr marL="0" indent="0">
              <a:spcBef>
                <a:spcPts val="0"/>
              </a:spcBef>
              <a:spcAft>
                <a:spcPts val="0"/>
              </a:spcAft>
              <a:buNone/>
              <a:defRPr sz="2400" baseline="0">
                <a:solidFill>
                  <a:srgbClr val="2D4641"/>
                </a:solidFill>
                <a:latin typeface="Arial" panose="020B0604020202020204" pitchFamily="34" charset="0"/>
              </a:defRPr>
            </a:lvl1pPr>
          </a:lstStyle>
          <a:p>
            <a:pPr lvl="0"/>
            <a:endParaRPr lang="en-US"/>
          </a:p>
        </p:txBody>
      </p:sp>
    </p:spTree>
    <p:extLst>
      <p:ext uri="{BB962C8B-B14F-4D97-AF65-F5344CB8AC3E}">
        <p14:creationId xmlns:p14="http://schemas.microsoft.com/office/powerpoint/2010/main" val="718844136"/>
      </p:ext>
    </p:extLst>
  </p:cSld>
  <p:clrMapOvr>
    <a:masterClrMapping/>
  </p:clrMapOvr>
  <p:extLst>
    <p:ext uri="{DCECCB84-F9BA-43D5-87BE-67443E8EF086}">
      <p15:sldGuideLst xmlns:p15="http://schemas.microsoft.com/office/powerpoint/2012/main">
        <p15:guide id="1" orient="horz" pos="2352" userDrawn="1">
          <p15:clr>
            <a:srgbClr val="FBAE40"/>
          </p15:clr>
        </p15:guide>
        <p15:guide id="2" orient="horz" pos="331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662A57D-54F2-8047-BA6E-AB0FC72E60B1}"/>
              </a:ext>
            </a:extLst>
          </p:cNvPr>
          <p:cNvSpPr>
            <a:spLocks noGrp="1" noRot="1" noMove="1" noResize="1" noEditPoints="1" noAdjustHandles="1" noChangeArrowheads="1" noChangeShapeType="1"/>
          </p:cNvSpPr>
          <p:nvPr>
            <p:ph type="body" idx="1" hasCustomPrompt="1"/>
          </p:nvPr>
        </p:nvSpPr>
        <p:spPr>
          <a:xfrm>
            <a:off x="839788" y="1828800"/>
            <a:ext cx="5157787" cy="676274"/>
          </a:xfrm>
        </p:spPr>
        <p:txBody>
          <a:bodyPr anchor="ctr">
            <a:no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2624927"/>
            <a:ext cx="5157787" cy="3242472"/>
          </a:xfrm>
        </p:spPr>
        <p:txBody>
          <a:bodyPr/>
          <a:lstStyle>
            <a:lvl1pPr>
              <a:defRPr sz="2800">
                <a:solidFill>
                  <a:schemeClr val="tx1">
                    <a:lumMod val="50000"/>
                  </a:schemeClr>
                </a:solidFill>
                <a:latin typeface="Arial" panose="020B0604020202020204" pitchFamily="34" charset="0"/>
                <a:cs typeface="Arial" panose="020B0604020202020204" pitchFamily="34" charset="0"/>
              </a:defRPr>
            </a:lvl1pPr>
            <a:lvl2pPr>
              <a:defRPr>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EA297D-A887-93E4-921B-749CDF4E8FBC}"/>
              </a:ext>
            </a:extLst>
          </p:cNvPr>
          <p:cNvSpPr>
            <a:spLocks noGrp="1" noRot="1" noMove="1" noResize="1" noEditPoints="1" noAdjustHandles="1" noChangeArrowheads="1" noChangeShapeType="1"/>
          </p:cNvSpPr>
          <p:nvPr>
            <p:ph type="body" sz="quarter" idx="3" hasCustomPrompt="1"/>
          </p:nvPr>
        </p:nvSpPr>
        <p:spPr>
          <a:xfrm>
            <a:off x="6172200" y="1828799"/>
            <a:ext cx="5183188" cy="676275"/>
          </a:xfrm>
        </p:spPr>
        <p:txBody>
          <a:bodyPr anchor="ctr">
            <a:no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6" name="Content Placeholder 5">
            <a:extLst>
              <a:ext uri="{FF2B5EF4-FFF2-40B4-BE49-F238E27FC236}">
                <a16:creationId xmlns:a16="http://schemas.microsoft.com/office/drawing/2014/main" id="{07E812C8-2692-E9A0-D8C4-6160362E839E}"/>
              </a:ext>
            </a:extLst>
          </p:cNvPr>
          <p:cNvSpPr>
            <a:spLocks noGrp="1" noRot="1" noMove="1" noResize="1" noEditPoints="1" noAdjustHandles="1" noChangeArrowheads="1" noChangeShapeType="1"/>
          </p:cNvSpPr>
          <p:nvPr>
            <p:ph sz="quarter" idx="4"/>
          </p:nvPr>
        </p:nvSpPr>
        <p:spPr>
          <a:xfrm>
            <a:off x="6172200" y="2624927"/>
            <a:ext cx="5183188" cy="3242472"/>
          </a:xfrm>
        </p:spPr>
        <p:txBody>
          <a:bodyPr/>
          <a:lstStyle>
            <a:lvl1pPr>
              <a:defRPr sz="2800">
                <a:solidFill>
                  <a:schemeClr val="tx1">
                    <a:lumMod val="50000"/>
                  </a:schemeClr>
                </a:solidFill>
                <a:latin typeface="Arial" panose="020B0604020202020204" pitchFamily="34" charset="0"/>
                <a:cs typeface="Arial" panose="020B0604020202020204" pitchFamily="34" charset="0"/>
              </a:defRPr>
            </a:lvl1pPr>
            <a:lvl2pPr>
              <a:defRPr>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9" name="NSD Icon" descr="A yellow circle with black background&#10;&#10;Description automatically generated">
            <a:extLst>
              <a:ext uri="{FF2B5EF4-FFF2-40B4-BE49-F238E27FC236}">
                <a16:creationId xmlns:a16="http://schemas.microsoft.com/office/drawing/2014/main" id="{4AE1F2AE-AF6C-61C0-24C8-641BEED2D4D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506645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0"/>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6" name="NSD Icon" descr="A yellow circle with black background&#10;&#10;Description automatically generated">
            <a:extLst>
              <a:ext uri="{FF2B5EF4-FFF2-40B4-BE49-F238E27FC236}">
                <a16:creationId xmlns:a16="http://schemas.microsoft.com/office/drawing/2014/main" id="{C2AA2A0D-4DA3-6B34-4CE8-6D7463B6A2E7}"/>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255904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5" name="Content Placeholder 3">
            <a:extLst>
              <a:ext uri="{FF2B5EF4-FFF2-40B4-BE49-F238E27FC236}">
                <a16:creationId xmlns:a16="http://schemas.microsoft.com/office/drawing/2014/main" id="{6F7FC5D1-79E4-F6E9-0E2E-CFADA6B41AB1}"/>
              </a:ext>
            </a:extLst>
          </p:cNvPr>
          <p:cNvSpPr>
            <a:spLocks noGrp="1" noRot="1" noMove="1" noResize="1" noEditPoints="1" noAdjustHandles="1" noChangeArrowheads="1" noChangeShapeType="1"/>
          </p:cNvSpPr>
          <p:nvPr>
            <p:ph sz="half" idx="17"/>
          </p:nvPr>
        </p:nvSpPr>
        <p:spPr>
          <a:xfrm>
            <a:off x="839788" y="1841578"/>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a:xfrm>
            <a:off x="4496594" y="6356350"/>
            <a:ext cx="3198812" cy="365125"/>
          </a:xfrm>
        </p:spPr>
        <p:txBody>
          <a:bodyPr/>
          <a:lstStyle/>
          <a:p>
            <a:endParaRPr lang="en-US"/>
          </a:p>
        </p:txBody>
      </p:sp>
      <p:pic>
        <p:nvPicPr>
          <p:cNvPr id="9" name="NSD Icon" descr="A yellow circle with black background&#10;&#10;Description automatically generated">
            <a:extLst>
              <a:ext uri="{FF2B5EF4-FFF2-40B4-BE49-F238E27FC236}">
                <a16:creationId xmlns:a16="http://schemas.microsoft.com/office/drawing/2014/main" id="{F0EBFAB5-D8AC-0D59-3C4A-3164D3C371E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
        <p:nvSpPr>
          <p:cNvPr id="11" name="Content Placeholder 3">
            <a:extLst>
              <a:ext uri="{FF2B5EF4-FFF2-40B4-BE49-F238E27FC236}">
                <a16:creationId xmlns:a16="http://schemas.microsoft.com/office/drawing/2014/main" id="{B689A8E4-4CAA-ED31-C1FA-E43134F1342D}"/>
              </a:ext>
            </a:extLst>
          </p:cNvPr>
          <p:cNvSpPr>
            <a:spLocks noGrp="1" noRot="1" noMove="1" noResize="1" noEditPoints="1" noAdjustHandles="1" noChangeArrowheads="1" noChangeShapeType="1"/>
          </p:cNvSpPr>
          <p:nvPr>
            <p:ph sz="half" idx="18"/>
          </p:nvPr>
        </p:nvSpPr>
        <p:spPr>
          <a:xfrm>
            <a:off x="3506259" y="1841578"/>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4" name="Content Placeholder 3">
            <a:extLst>
              <a:ext uri="{FF2B5EF4-FFF2-40B4-BE49-F238E27FC236}">
                <a16:creationId xmlns:a16="http://schemas.microsoft.com/office/drawing/2014/main" id="{28CE0E48-2F28-207C-B20A-42C9252A2E8B}"/>
              </a:ext>
            </a:extLst>
          </p:cNvPr>
          <p:cNvSpPr>
            <a:spLocks noGrp="1" noRot="1" noMove="1" noResize="1" noEditPoints="1" noAdjustHandles="1" noChangeArrowheads="1" noChangeShapeType="1"/>
          </p:cNvSpPr>
          <p:nvPr>
            <p:ph sz="half" idx="20"/>
          </p:nvPr>
        </p:nvSpPr>
        <p:spPr>
          <a:xfrm>
            <a:off x="6172730" y="1828801"/>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6" name="Content Placeholder 3">
            <a:extLst>
              <a:ext uri="{FF2B5EF4-FFF2-40B4-BE49-F238E27FC236}">
                <a16:creationId xmlns:a16="http://schemas.microsoft.com/office/drawing/2014/main" id="{2089A23D-ACA4-0DBB-6556-B312E64183D1}"/>
              </a:ext>
            </a:extLst>
          </p:cNvPr>
          <p:cNvSpPr>
            <a:spLocks noGrp="1" noRot="1" noMove="1" noResize="1" noEditPoints="1" noAdjustHandles="1" noChangeArrowheads="1" noChangeShapeType="1"/>
          </p:cNvSpPr>
          <p:nvPr>
            <p:ph sz="half" idx="22"/>
          </p:nvPr>
        </p:nvSpPr>
        <p:spPr>
          <a:xfrm>
            <a:off x="8839200" y="1828801"/>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Tree>
    <p:extLst>
      <p:ext uri="{BB962C8B-B14F-4D97-AF65-F5344CB8AC3E}">
        <p14:creationId xmlns:p14="http://schemas.microsoft.com/office/powerpoint/2010/main" val="30607793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5" name="Content Placeholder 3">
            <a:extLst>
              <a:ext uri="{FF2B5EF4-FFF2-40B4-BE49-F238E27FC236}">
                <a16:creationId xmlns:a16="http://schemas.microsoft.com/office/drawing/2014/main" id="{6F7FC5D1-79E4-F6E9-0E2E-CFADA6B41AB1}"/>
              </a:ext>
            </a:extLst>
          </p:cNvPr>
          <p:cNvSpPr>
            <a:spLocks noGrp="1" noRot="1" noMove="1" noResize="1" noEditPoints="1" noAdjustHandles="1" noChangeArrowheads="1" noChangeShapeType="1"/>
          </p:cNvSpPr>
          <p:nvPr>
            <p:ph sz="half" idx="17"/>
          </p:nvPr>
        </p:nvSpPr>
        <p:spPr>
          <a:xfrm>
            <a:off x="839788" y="1841578"/>
            <a:ext cx="3198812" cy="1844713"/>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6" name="Content Placeholder 3">
            <a:extLst>
              <a:ext uri="{FF2B5EF4-FFF2-40B4-BE49-F238E27FC236}">
                <a16:creationId xmlns:a16="http://schemas.microsoft.com/office/drawing/2014/main" id="{4FB66D9B-0D26-199F-4E0C-54C74AE3B131}"/>
              </a:ext>
            </a:extLst>
          </p:cNvPr>
          <p:cNvSpPr>
            <a:spLocks noGrp="1" noRot="1" noMove="1" noResize="1" noEditPoints="1" noAdjustHandles="1" noChangeArrowheads="1" noChangeShapeType="1"/>
          </p:cNvSpPr>
          <p:nvPr>
            <p:ph sz="half" idx="18"/>
          </p:nvPr>
        </p:nvSpPr>
        <p:spPr>
          <a:xfrm>
            <a:off x="4496594" y="1839156"/>
            <a:ext cx="3198812" cy="1847135"/>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0" name="Content Placeholder 3">
            <a:extLst>
              <a:ext uri="{FF2B5EF4-FFF2-40B4-BE49-F238E27FC236}">
                <a16:creationId xmlns:a16="http://schemas.microsoft.com/office/drawing/2014/main" id="{E256C92E-E375-ECC3-6988-C33A526A0C71}"/>
              </a:ext>
            </a:extLst>
          </p:cNvPr>
          <p:cNvSpPr>
            <a:spLocks noGrp="1" noRot="1" noMove="1" noResize="1" noEditPoints="1" noAdjustHandles="1" noChangeArrowheads="1" noChangeShapeType="1"/>
          </p:cNvSpPr>
          <p:nvPr>
            <p:ph sz="half" idx="19"/>
          </p:nvPr>
        </p:nvSpPr>
        <p:spPr>
          <a:xfrm>
            <a:off x="8153400" y="1837944"/>
            <a:ext cx="3198812" cy="1849557"/>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3959978"/>
            <a:ext cx="3198812" cy="1844713"/>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3957556"/>
            <a:ext cx="3198812" cy="1847135"/>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3955134"/>
            <a:ext cx="3198812" cy="1849557"/>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a:xfrm>
            <a:off x="4496594" y="6356350"/>
            <a:ext cx="3198812" cy="365125"/>
          </a:xfrm>
        </p:spPr>
        <p:txBody>
          <a:bodyPr/>
          <a:lstStyle/>
          <a:p>
            <a:endParaRPr lang="en-US"/>
          </a:p>
        </p:txBody>
      </p:sp>
      <p:pic>
        <p:nvPicPr>
          <p:cNvPr id="9" name="NSD Icon" descr="A yellow circle with black background&#10;&#10;Description automatically generated">
            <a:extLst>
              <a:ext uri="{FF2B5EF4-FFF2-40B4-BE49-F238E27FC236}">
                <a16:creationId xmlns:a16="http://schemas.microsoft.com/office/drawing/2014/main" id="{F0EBFAB5-D8AC-0D59-3C4A-3164D3C371E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661438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titles + 3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0"/>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662A57D-54F2-8047-BA6E-AB0FC72E60B1}"/>
              </a:ext>
            </a:extLst>
          </p:cNvPr>
          <p:cNvSpPr>
            <a:spLocks noGrp="1" noRot="1" noMove="1" noResize="1" noEditPoints="1" noAdjustHandles="1" noChangeArrowheads="1" noChangeShapeType="1"/>
          </p:cNvSpPr>
          <p:nvPr>
            <p:ph type="body" idx="1"/>
          </p:nvPr>
        </p:nvSpPr>
        <p:spPr>
          <a:xfrm>
            <a:off x="839788"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18" name="Text Placeholder 2">
            <a:extLst>
              <a:ext uri="{FF2B5EF4-FFF2-40B4-BE49-F238E27FC236}">
                <a16:creationId xmlns:a16="http://schemas.microsoft.com/office/drawing/2014/main" id="{5FF81FCC-C147-27D9-236A-7515C22EFA13}"/>
              </a:ext>
            </a:extLst>
          </p:cNvPr>
          <p:cNvSpPr>
            <a:spLocks noGrp="1" noRot="1" noMove="1" noResize="1" noEditPoints="1" noAdjustHandles="1" noChangeArrowheads="1" noChangeShapeType="1"/>
          </p:cNvSpPr>
          <p:nvPr>
            <p:ph type="body" idx="13"/>
          </p:nvPr>
        </p:nvSpPr>
        <p:spPr>
          <a:xfrm>
            <a:off x="4496594"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20" name="Text Placeholder 2">
            <a:extLst>
              <a:ext uri="{FF2B5EF4-FFF2-40B4-BE49-F238E27FC236}">
                <a16:creationId xmlns:a16="http://schemas.microsoft.com/office/drawing/2014/main" id="{0A729D12-62A4-4543-5729-21CB0101C5FD}"/>
              </a:ext>
            </a:extLst>
          </p:cNvPr>
          <p:cNvSpPr>
            <a:spLocks noGrp="1" noRot="1" noMove="1" noResize="1" noEditPoints="1" noAdjustHandles="1" noChangeArrowheads="1" noChangeShapeType="1"/>
          </p:cNvSpPr>
          <p:nvPr>
            <p:ph type="body" idx="15"/>
          </p:nvPr>
        </p:nvSpPr>
        <p:spPr>
          <a:xfrm>
            <a:off x="8153400"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6" name="NSD Icon" descr="A yellow circle with black background&#10;&#10;Description automatically generated">
            <a:extLst>
              <a:ext uri="{FF2B5EF4-FFF2-40B4-BE49-F238E27FC236}">
                <a16:creationId xmlns:a16="http://schemas.microsoft.com/office/drawing/2014/main" id="{C2AA2A0D-4DA3-6B34-4CE8-6D7463B6A2E7}"/>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410335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AF941-8DBC-C0B9-ABCE-C2A2EB21A9F0}"/>
              </a:ext>
            </a:extLst>
          </p:cNvPr>
          <p:cNvSpPr>
            <a:spLocks noGrp="1" noRot="1" noMove="1" noResize="1" noEditPoints="1" noAdjustHandles="1" noChangeArrowheads="1" noChangeShapeType="1"/>
          </p:cNvSpPr>
          <p:nvPr>
            <p:ph type="title"/>
          </p:nvPr>
        </p:nvSpPr>
        <p:spPr>
          <a:xfrm>
            <a:off x="839788" y="685798"/>
            <a:ext cx="3932237" cy="990601"/>
          </a:xfrm>
        </p:spPr>
        <p:txBody>
          <a:bodyPr anchor="ctr"/>
          <a:lstStyle>
            <a:lvl1pPr>
              <a:defRPr sz="320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0298CC55-C5B9-88F6-4CEE-DC275A16C1D3}"/>
              </a:ext>
            </a:extLst>
          </p:cNvPr>
          <p:cNvCxnSpPr>
            <a:cxnSpLocks noGrp="1" noRot="1" noMove="1" noResize="1" noEditPoints="1" noAdjustHandles="1" noChangeArrowheads="1" noChangeShapeType="1"/>
          </p:cNvCxnSpPr>
          <p:nvPr userDrawn="1"/>
        </p:nvCxnSpPr>
        <p:spPr>
          <a:xfrm>
            <a:off x="838200" y="1752600"/>
            <a:ext cx="39624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Text Placeholder 3">
            <a:extLst>
              <a:ext uri="{FF2B5EF4-FFF2-40B4-BE49-F238E27FC236}">
                <a16:creationId xmlns:a16="http://schemas.microsoft.com/office/drawing/2014/main" id="{52FAC39D-1382-D323-39EF-4B23C9A3330F}"/>
              </a:ext>
            </a:extLst>
          </p:cNvPr>
          <p:cNvSpPr>
            <a:spLocks noGrp="1" noRot="1" noMove="1" noResize="1" noEditPoints="1" noAdjustHandles="1" noChangeArrowheads="1" noChangeShapeType="1"/>
          </p:cNvSpPr>
          <p:nvPr>
            <p:ph type="body" sz="half" idx="2"/>
          </p:nvPr>
        </p:nvSpPr>
        <p:spPr>
          <a:xfrm>
            <a:off x="839788" y="1828800"/>
            <a:ext cx="3932237" cy="4040188"/>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C29273A0-DA21-CED3-4909-A9979F9881A7}"/>
              </a:ext>
            </a:extLst>
          </p:cNvPr>
          <p:cNvSpPr>
            <a:spLocks noGrp="1" noRot="1" noMove="1" noResize="1" noEditPoints="1" noAdjustHandles="1" noChangeArrowheads="1" noChangeShapeType="1"/>
          </p:cNvSpPr>
          <p:nvPr>
            <p:ph type="pic" idx="1"/>
          </p:nvPr>
        </p:nvSpPr>
        <p:spPr>
          <a:xfrm>
            <a:off x="5183188" y="685799"/>
            <a:ext cx="6172200" cy="51752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Footer Placeholder 5">
            <a:extLst>
              <a:ext uri="{FF2B5EF4-FFF2-40B4-BE49-F238E27FC236}">
                <a16:creationId xmlns:a16="http://schemas.microsoft.com/office/drawing/2014/main" id="{D96AC8F4-FC85-2183-F545-136846FD9129}"/>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12" name="NSD Icon" descr="A yellow circle with black background&#10;&#10;Description automatically generated">
            <a:extLst>
              <a:ext uri="{FF2B5EF4-FFF2-40B4-BE49-F238E27FC236}">
                <a16:creationId xmlns:a16="http://schemas.microsoft.com/office/drawing/2014/main" id="{545CBED0-A0CD-E496-D500-E12C77278B23}"/>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7224196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9B0B3-2B9C-0EEE-4620-D5AE1B54D6C7}"/>
              </a:ext>
            </a:extLst>
          </p:cNvPr>
          <p:cNvSpPr>
            <a:spLocks noGrp="1"/>
          </p:cNvSpPr>
          <p:nvPr>
            <p:ph type="title"/>
          </p:nvPr>
        </p:nvSpPr>
        <p:spPr>
          <a:xfrm>
            <a:off x="839788" y="685800"/>
            <a:ext cx="3932237" cy="990600"/>
          </a:xfrm>
        </p:spPr>
        <p:txBody>
          <a:bodyPr anchor="ctr"/>
          <a:lstStyle>
            <a:lvl1pPr>
              <a:defRPr sz="3200">
                <a:latin typeface="Arial" panose="020B0604020202020204" pitchFamily="34" charset="0"/>
                <a:cs typeface="Arial" panose="020B0604020202020204" pitchFamily="34" charset="0"/>
              </a:defRPr>
            </a:lvl1pPr>
          </a:lstStyle>
          <a:p>
            <a:r>
              <a:rPr lang="en-US"/>
              <a:t>Click to edit Master title style</a:t>
            </a:r>
          </a:p>
        </p:txBody>
      </p:sp>
      <p:cxnSp>
        <p:nvCxnSpPr>
          <p:cNvPr id="9" name="Straight Connector 8">
            <a:extLst>
              <a:ext uri="{FF2B5EF4-FFF2-40B4-BE49-F238E27FC236}">
                <a16:creationId xmlns:a16="http://schemas.microsoft.com/office/drawing/2014/main" id="{C654CDD7-4E13-94E9-FC4E-4A78FC3C8E1C}"/>
              </a:ext>
            </a:extLst>
          </p:cNvPr>
          <p:cNvCxnSpPr>
            <a:cxnSpLocks noGrp="1" noRot="1" noMove="1" noResize="1" noEditPoints="1" noAdjustHandles="1" noChangeArrowheads="1" noChangeShapeType="1"/>
          </p:cNvCxnSpPr>
          <p:nvPr userDrawn="1"/>
        </p:nvCxnSpPr>
        <p:spPr>
          <a:xfrm>
            <a:off x="838200" y="1752600"/>
            <a:ext cx="39624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Text Placeholder 3">
            <a:extLst>
              <a:ext uri="{FF2B5EF4-FFF2-40B4-BE49-F238E27FC236}">
                <a16:creationId xmlns:a16="http://schemas.microsoft.com/office/drawing/2014/main" id="{870787D7-03AC-1565-BE9C-A5E61CC0EB8A}"/>
              </a:ext>
            </a:extLst>
          </p:cNvPr>
          <p:cNvSpPr>
            <a:spLocks noGrp="1"/>
          </p:cNvSpPr>
          <p:nvPr>
            <p:ph type="body" sz="half" idx="2"/>
          </p:nvPr>
        </p:nvSpPr>
        <p:spPr>
          <a:xfrm>
            <a:off x="839788" y="1828800"/>
            <a:ext cx="3932237" cy="4040188"/>
          </a:xfrm>
        </p:spPr>
        <p:txBody>
          <a:bodyPr/>
          <a:lstStyle>
            <a:lvl1pPr marL="0" indent="0">
              <a:buNone/>
              <a:defRPr sz="2400">
                <a:solidFill>
                  <a:schemeClr val="tx1">
                    <a:lumMod val="50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AEBEB139-6382-A25B-EB0C-CFBAD85A98E7}"/>
              </a:ext>
            </a:extLst>
          </p:cNvPr>
          <p:cNvSpPr>
            <a:spLocks noGrp="1"/>
          </p:cNvSpPr>
          <p:nvPr>
            <p:ph idx="1"/>
          </p:nvPr>
        </p:nvSpPr>
        <p:spPr>
          <a:xfrm>
            <a:off x="5183188" y="685799"/>
            <a:ext cx="6172200" cy="5175251"/>
          </a:xfrm>
        </p:spPr>
        <p:txBody>
          <a:bodyPr/>
          <a:lstStyle>
            <a:lvl1pPr>
              <a:defRPr sz="3200">
                <a:latin typeface="Arial" panose="020B0604020202020204" pitchFamily="34" charset="0"/>
                <a:cs typeface="Arial" panose="020B0604020202020204" pitchFamily="34" charset="0"/>
              </a:defRPr>
            </a:lvl1pPr>
            <a:lvl2pPr>
              <a:defRPr sz="28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ECECD7D8-842E-E9EB-B69D-94B07D4D48C7}"/>
              </a:ext>
            </a:extLst>
          </p:cNvPr>
          <p:cNvSpPr>
            <a:spLocks noGrp="1"/>
          </p:cNvSpPr>
          <p:nvPr>
            <p:ph type="ftr" sz="quarter" idx="11"/>
          </p:nvPr>
        </p:nvSpPr>
        <p:spPr/>
        <p:txBody>
          <a:bodyPr/>
          <a:lstStyle/>
          <a:p>
            <a:endParaRPr lang="en-US"/>
          </a:p>
        </p:txBody>
      </p:sp>
      <p:pic>
        <p:nvPicPr>
          <p:cNvPr id="10" name="NSD Icon" descr="A yellow circle with black background&#10;&#10;Description automatically generated">
            <a:extLst>
              <a:ext uri="{FF2B5EF4-FFF2-40B4-BE49-F238E27FC236}">
                <a16:creationId xmlns:a16="http://schemas.microsoft.com/office/drawing/2014/main" id="{D028867C-7B1C-E201-3D53-092CB5CA6A5D}"/>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8853736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able Templa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88A2-9C4B-750C-A355-44BF6E264CF9}"/>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5" name="Straight Connector 4">
            <a:extLst>
              <a:ext uri="{FF2B5EF4-FFF2-40B4-BE49-F238E27FC236}">
                <a16:creationId xmlns:a16="http://schemas.microsoft.com/office/drawing/2014/main" id="{489F841B-00E9-EB05-4C39-655140B507CB}"/>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graphicFrame>
        <p:nvGraphicFramePr>
          <p:cNvPr id="11" name="Table 10">
            <a:extLst>
              <a:ext uri="{FF2B5EF4-FFF2-40B4-BE49-F238E27FC236}">
                <a16:creationId xmlns:a16="http://schemas.microsoft.com/office/drawing/2014/main" id="{54070F89-5831-0DDA-63B7-E2F39E3F220C}"/>
              </a:ext>
            </a:extLst>
          </p:cNvPr>
          <p:cNvGraphicFramePr>
            <a:graphicFrameLocks noGrp="1"/>
          </p:cNvGraphicFramePr>
          <p:nvPr userDrawn="1">
            <p:extLst>
              <p:ext uri="{D42A27DB-BD31-4B8C-83A1-F6EECF244321}">
                <p14:modId xmlns:p14="http://schemas.microsoft.com/office/powerpoint/2010/main" val="2666758958"/>
              </p:ext>
            </p:extLst>
          </p:nvPr>
        </p:nvGraphicFramePr>
        <p:xfrm>
          <a:off x="2032000" y="1828800"/>
          <a:ext cx="8127999" cy="1854200"/>
        </p:xfrm>
        <a:graphic>
          <a:graphicData uri="http://schemas.openxmlformats.org/drawingml/2006/table">
            <a:tbl>
              <a:tblPr firstRow="1" bandRow="1">
                <a:tableStyleId>{69012ECD-51FC-41F1-AA8D-1B2483CD663E}</a:tableStyleId>
              </a:tblPr>
              <a:tblGrid>
                <a:gridCol w="2709333">
                  <a:extLst>
                    <a:ext uri="{9D8B030D-6E8A-4147-A177-3AD203B41FA5}">
                      <a16:colId xmlns:a16="http://schemas.microsoft.com/office/drawing/2014/main" val="1504652454"/>
                    </a:ext>
                  </a:extLst>
                </a:gridCol>
                <a:gridCol w="2709333">
                  <a:extLst>
                    <a:ext uri="{9D8B030D-6E8A-4147-A177-3AD203B41FA5}">
                      <a16:colId xmlns:a16="http://schemas.microsoft.com/office/drawing/2014/main" val="2881160910"/>
                    </a:ext>
                  </a:extLst>
                </a:gridCol>
                <a:gridCol w="2709333">
                  <a:extLst>
                    <a:ext uri="{9D8B030D-6E8A-4147-A177-3AD203B41FA5}">
                      <a16:colId xmlns:a16="http://schemas.microsoft.com/office/drawing/2014/main" val="3976869912"/>
                    </a:ext>
                  </a:extLst>
                </a:gridCol>
              </a:tblGrid>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3985337"/>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6343706"/>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925050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5040017"/>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58944053"/>
                  </a:ext>
                </a:extLst>
              </a:tr>
            </a:tbl>
          </a:graphicData>
        </a:graphic>
      </p:graphicFrame>
      <p:sp>
        <p:nvSpPr>
          <p:cNvPr id="4" name="Footer Placeholder 3">
            <a:extLst>
              <a:ext uri="{FF2B5EF4-FFF2-40B4-BE49-F238E27FC236}">
                <a16:creationId xmlns:a16="http://schemas.microsoft.com/office/drawing/2014/main" id="{86454F9A-7433-5FD3-2A61-2F404715D2DE}"/>
              </a:ext>
            </a:extLst>
          </p:cNvPr>
          <p:cNvSpPr>
            <a:spLocks noGrp="1"/>
          </p:cNvSpPr>
          <p:nvPr>
            <p:ph type="ftr" sz="quarter" idx="11"/>
          </p:nvPr>
        </p:nvSpPr>
        <p:spPr/>
        <p:txBody>
          <a:bodyPr/>
          <a:lstStyle/>
          <a:p>
            <a:endParaRPr lang="en-US"/>
          </a:p>
        </p:txBody>
      </p:sp>
      <p:pic>
        <p:nvPicPr>
          <p:cNvPr id="8" name="NSD Icon" descr="A yellow circle with black background&#10;&#10;Description automatically generated">
            <a:extLst>
              <a:ext uri="{FF2B5EF4-FFF2-40B4-BE49-F238E27FC236}">
                <a16:creationId xmlns:a16="http://schemas.microsoft.com/office/drawing/2014/main" id="{E0C2BDFA-5D76-6E2C-029A-1143C01B26FE}"/>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624659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Slide - Regula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4D9A715-443C-508B-97B1-BBBF0DB6A01D}"/>
              </a:ext>
            </a:extLst>
          </p:cNvPr>
          <p:cNvSpPr>
            <a:spLocks noGrp="1"/>
          </p:cNvSpPr>
          <p:nvPr>
            <p:ph type="ftr" sz="quarter" idx="11"/>
          </p:nvPr>
        </p:nvSpPr>
        <p:spPr/>
        <p:txBody>
          <a:bodyPr/>
          <a:lstStyle/>
          <a:p>
            <a:endParaRPr lang="en-US"/>
          </a:p>
        </p:txBody>
      </p:sp>
      <p:pic>
        <p:nvPicPr>
          <p:cNvPr id="6" name="NSD Icon" descr="A yellow circle with black background&#10;&#10;Description automatically generated">
            <a:extLst>
              <a:ext uri="{FF2B5EF4-FFF2-40B4-BE49-F238E27FC236}">
                <a16:creationId xmlns:a16="http://schemas.microsoft.com/office/drawing/2014/main" id="{F5178586-4B3F-FDCA-64FE-2A06F1ABB54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6001944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Slide - Shield Green">
    <p:bg>
      <p:bgPr>
        <a:solidFill>
          <a:schemeClr val="tx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FD5CF2C-FD9A-640E-6197-B14F60713558}"/>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US"/>
          </a:p>
        </p:txBody>
      </p:sp>
      <p:pic>
        <p:nvPicPr>
          <p:cNvPr id="11" name="NSD Icon" descr="A yellow circle with black background&#10;&#10;Description automatically generated">
            <a:extLst>
              <a:ext uri="{FF2B5EF4-FFF2-40B4-BE49-F238E27FC236}">
                <a16:creationId xmlns:a16="http://schemas.microsoft.com/office/drawing/2014/main" id="{80500219-D853-3327-E00C-646BB20748B5}"/>
              </a:ext>
            </a:extLst>
          </p:cNvPr>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40514145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09250" cy="1902849"/>
          </a:xfrm>
        </p:spPr>
        <p:txBody>
          <a:bodyPr anchor="b"/>
          <a:lstStyle>
            <a:lvl1pPr algn="ctr">
              <a:defRPr lang="en-US" b="0" dirty="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08D16D6-1D8C-F5F8-406B-145101EF4C17}"/>
              </a:ext>
            </a:extLst>
          </p:cNvPr>
          <p:cNvSpPr>
            <a:spLocks noGrp="1" noRot="1" noMove="1" noResize="1" noEditPoints="1" noAdjustHandles="1" noChangeArrowheads="1" noChangeShapeType="1"/>
          </p:cNvSpPr>
          <p:nvPr>
            <p:ph type="body" idx="1"/>
          </p:nvPr>
        </p:nvSpPr>
        <p:spPr>
          <a:xfrm>
            <a:off x="838200" y="3758637"/>
            <a:ext cx="10509250" cy="701675"/>
          </a:xfrm>
        </p:spPr>
        <p:txBody>
          <a:bodyPr anchor="ctr">
            <a:normAutofit/>
          </a:bodyPr>
          <a:lstStyle>
            <a:lvl1pPr marL="0" indent="0" algn="ctr">
              <a:buNone/>
              <a:defRPr lang="en-US" sz="2400" spc="300" smtClean="0">
                <a:solidFill>
                  <a:schemeClr val="tx1">
                    <a:lumMod val="50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9" name="NSD - The Leaf Icon">
            <a:extLst>
              <a:ext uri="{FF2B5EF4-FFF2-40B4-BE49-F238E27FC236}">
                <a16:creationId xmlns:a16="http://schemas.microsoft.com/office/drawing/2014/main" id="{7BB0FFC7-4B56-485A-314A-62031F3CCA5E}"/>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p>
            <a:endParaRPr lang="en-US"/>
          </a:p>
        </p:txBody>
      </p:sp>
    </p:spTree>
    <p:extLst>
      <p:ext uri="{BB962C8B-B14F-4D97-AF65-F5344CB8AC3E}">
        <p14:creationId xmlns:p14="http://schemas.microsoft.com/office/powerpoint/2010/main" val="439147624"/>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Presentation Close Oout Slide">
    <p:spTree>
      <p:nvGrpSpPr>
        <p:cNvPr id="1" name=""/>
        <p:cNvGrpSpPr/>
        <p:nvPr/>
      </p:nvGrpSpPr>
      <p:grpSpPr>
        <a:xfrm>
          <a:off x="0" y="0"/>
          <a:ext cx="0" cy="0"/>
          <a:chOff x="0" y="0"/>
          <a:chExt cx="0" cy="0"/>
        </a:xfrm>
      </p:grpSpPr>
      <p:sp>
        <p:nvSpPr>
          <p:cNvPr id="14" name="TextBox 5">
            <a:extLst>
              <a:ext uri="{FF2B5EF4-FFF2-40B4-BE49-F238E27FC236}">
                <a16:creationId xmlns:a16="http://schemas.microsoft.com/office/drawing/2014/main" id="{ECDA8AB4-BD40-83D5-D626-602777BD1353}"/>
              </a:ext>
            </a:extLst>
          </p:cNvPr>
          <p:cNvSpPr txBox="1">
            <a:spLocks noGrp="1" noRot="1" noMove="1" noResize="1" noEditPoints="1" noAdjustHandles="1" noChangeArrowheads="1" noChangeShapeType="1"/>
          </p:cNvSpPr>
          <p:nvPr userDrawn="1"/>
        </p:nvSpPr>
        <p:spPr>
          <a:xfrm>
            <a:off x="4824597" y="3898380"/>
            <a:ext cx="2542805" cy="186846"/>
          </a:xfrm>
          <a:prstGeom prst="rect">
            <a:avLst/>
          </a:prstGeom>
        </p:spPr>
        <p:txBody>
          <a:bodyPr lIns="0" tIns="0" rIns="0" bIns="0" rtlCol="0" anchor="t">
            <a:spAutoFit/>
          </a:bodyPr>
          <a:lstStyle/>
          <a:p>
            <a:pPr marL="0" lvl="0" indent="0" algn="ctr">
              <a:lnSpc>
                <a:spcPts val="1440"/>
              </a:lnSpc>
            </a:pPr>
            <a:r>
              <a:rPr lang="en-US" spc="150">
                <a:solidFill>
                  <a:srgbClr val="2D4641"/>
                </a:solidFill>
                <a:latin typeface="+mj-lt"/>
                <a:ea typeface="Verdana" panose="020B0604030504040204" pitchFamily="34" charset="0"/>
                <a:cs typeface="Playfair Display"/>
                <a:sym typeface="Playfair Display"/>
              </a:rPr>
              <a:t>a presentation by</a:t>
            </a:r>
          </a:p>
        </p:txBody>
      </p:sp>
      <p:sp>
        <p:nvSpPr>
          <p:cNvPr id="12" name="TextBox 11">
            <a:extLst>
              <a:ext uri="{FF2B5EF4-FFF2-40B4-BE49-F238E27FC236}">
                <a16:creationId xmlns:a16="http://schemas.microsoft.com/office/drawing/2014/main" id="{E467A48C-A672-4DBF-710B-38F66C54E404}"/>
              </a:ext>
            </a:extLst>
          </p:cNvPr>
          <p:cNvSpPr txBox="1">
            <a:spLocks noGrp="1" noRot="1" noMove="1" noResize="1" noEditPoints="1" noAdjustHandles="1" noChangeArrowheads="1" noChangeShapeType="1"/>
          </p:cNvSpPr>
          <p:nvPr userDrawn="1"/>
        </p:nvSpPr>
        <p:spPr>
          <a:xfrm>
            <a:off x="1943100" y="4253087"/>
            <a:ext cx="8305800" cy="374461"/>
          </a:xfrm>
          <a:prstGeom prst="rect">
            <a:avLst/>
          </a:prstGeom>
          <a:noFill/>
        </p:spPr>
        <p:txBody>
          <a:bodyPr wrap="square">
            <a:spAutoFit/>
          </a:bodyPr>
          <a:lstStyle/>
          <a:p>
            <a:pPr algn="ctr">
              <a:lnSpc>
                <a:spcPts val="2159"/>
              </a:lnSpc>
              <a:spcBef>
                <a:spcPct val="0"/>
              </a:spcBef>
            </a:pPr>
            <a:r>
              <a:rPr lang="en-US" sz="2400" b="1" spc="300">
                <a:solidFill>
                  <a:schemeClr val="tx1">
                    <a:lumMod val="50000"/>
                  </a:schemeClr>
                </a:solidFill>
                <a:latin typeface="Arial Bold"/>
                <a:ea typeface="Arial Bold"/>
                <a:cs typeface="Arial Bold"/>
                <a:sym typeface="Arial Bold"/>
              </a:rPr>
              <a:t>NUTRITION SERVICES DIVISION</a:t>
            </a:r>
          </a:p>
        </p:txBody>
      </p:sp>
      <p:sp>
        <p:nvSpPr>
          <p:cNvPr id="5" name="NSD - The Leaf Icon">
            <a:extLst>
              <a:ext uri="{FF2B5EF4-FFF2-40B4-BE49-F238E27FC236}">
                <a16:creationId xmlns:a16="http://schemas.microsoft.com/office/drawing/2014/main" id="{80290A6F-A629-3356-7CD8-DD049E83D3FD}"/>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Tree>
    <p:extLst>
      <p:ext uri="{BB962C8B-B14F-4D97-AF65-F5344CB8AC3E}">
        <p14:creationId xmlns:p14="http://schemas.microsoft.com/office/powerpoint/2010/main" val="6299389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CDE Seal + NSD Logo">
    <p:bg>
      <p:bgPr>
        <a:solidFill>
          <a:schemeClr val="bg2"/>
        </a:solidFill>
        <a:effectLst/>
      </p:bgPr>
    </p:bg>
    <p:spTree>
      <p:nvGrpSpPr>
        <p:cNvPr id="1" name=""/>
        <p:cNvGrpSpPr/>
        <p:nvPr/>
      </p:nvGrpSpPr>
      <p:grpSpPr>
        <a:xfrm>
          <a:off x="0" y="0"/>
          <a:ext cx="0" cy="0"/>
          <a:chOff x="0" y="0"/>
          <a:chExt cx="0" cy="0"/>
        </a:xfrm>
      </p:grpSpPr>
      <p:sp>
        <p:nvSpPr>
          <p:cNvPr id="6" name="CDE Logo">
            <a:extLst>
              <a:ext uri="{FF2B5EF4-FFF2-40B4-BE49-F238E27FC236}">
                <a16:creationId xmlns:a16="http://schemas.microsoft.com/office/drawing/2014/main" id="{47250B04-D12D-41DF-C7FA-EB2162B9F41C}"/>
              </a:ext>
            </a:extLst>
          </p:cNvPr>
          <p:cNvSpPr>
            <a:spLocks noGrp="1" noRot="1" noMove="1" noResize="1" noEditPoints="1" noAdjustHandles="1" noChangeArrowheads="1" noChangeShapeType="1"/>
          </p:cNvSpPr>
          <p:nvPr userDrawn="1"/>
        </p:nvSpPr>
        <p:spPr>
          <a:xfrm>
            <a:off x="2971800" y="2542975"/>
            <a:ext cx="1769920" cy="1769918"/>
          </a:xfrm>
          <a:custGeom>
            <a:avLst/>
            <a:gdLst/>
            <a:ahLst/>
            <a:cxnLst/>
            <a:rect l="l" t="t" r="r" b="b"/>
            <a:pathLst>
              <a:path w="1582143" h="1582143">
                <a:moveTo>
                  <a:pt x="0" y="0"/>
                </a:moveTo>
                <a:lnTo>
                  <a:pt x="1582143" y="0"/>
                </a:lnTo>
                <a:lnTo>
                  <a:pt x="1582143" y="1582142"/>
                </a:lnTo>
                <a:lnTo>
                  <a:pt x="0" y="158214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7" name="Straight Connector">
            <a:extLst>
              <a:ext uri="{FF2B5EF4-FFF2-40B4-BE49-F238E27FC236}">
                <a16:creationId xmlns:a16="http://schemas.microsoft.com/office/drawing/2014/main" id="{5136D8F8-8E6A-8018-9ABF-F006FFDD2C6B}"/>
              </a:ext>
            </a:extLst>
          </p:cNvPr>
          <p:cNvSpPr>
            <a:spLocks noGrp="1" noRot="1" noMove="1" noResize="1" noEditPoints="1" noAdjustHandles="1" noChangeArrowheads="1" noChangeShapeType="1"/>
          </p:cNvSpPr>
          <p:nvPr userDrawn="1"/>
        </p:nvSpPr>
        <p:spPr>
          <a:xfrm flipV="1">
            <a:off x="6096000" y="2732858"/>
            <a:ext cx="0" cy="1392284"/>
          </a:xfrm>
          <a:prstGeom prst="line">
            <a:avLst/>
          </a:prstGeom>
          <a:ln w="9525" cap="flat">
            <a:solidFill>
              <a:schemeClr val="tx1"/>
            </a:solidFill>
            <a:prstDash val="solid"/>
            <a:headEnd type="none" w="sm" len="sm"/>
            <a:tailEnd type="none" w="sm" len="sm"/>
          </a:ln>
        </p:spPr>
        <p:txBody>
          <a:bodyPr/>
          <a:lstStyle/>
          <a:p>
            <a:endParaRPr lang="en-US"/>
          </a:p>
        </p:txBody>
      </p:sp>
      <p:pic>
        <p:nvPicPr>
          <p:cNvPr id="9" name="NSD Logo 2025" descr="A group of fruit with letters&#10;&#10;Description automatically generated">
            <a:extLst>
              <a:ext uri="{FF2B5EF4-FFF2-40B4-BE49-F238E27FC236}">
                <a16:creationId xmlns:a16="http://schemas.microsoft.com/office/drawing/2014/main" id="{1F9E6719-94DF-7718-ABE9-272BB1C4983A}"/>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val="0"/>
              </a:ext>
            </a:extLst>
          </a:blip>
          <a:stretch>
            <a:fillRect/>
          </a:stretch>
        </p:blipFill>
        <p:spPr>
          <a:xfrm>
            <a:off x="6848908" y="2362200"/>
            <a:ext cx="3523384" cy="1910062"/>
          </a:xfrm>
          <a:prstGeom prst="rect">
            <a:avLst/>
          </a:prstGeom>
        </p:spPr>
      </p:pic>
      <p:sp>
        <p:nvSpPr>
          <p:cNvPr id="10" name="TextBox 3">
            <a:extLst>
              <a:ext uri="{FF2B5EF4-FFF2-40B4-BE49-F238E27FC236}">
                <a16:creationId xmlns:a16="http://schemas.microsoft.com/office/drawing/2014/main" id="{FF3CAC13-6FA9-DA65-7583-B5407BB2D403}"/>
              </a:ext>
            </a:extLst>
          </p:cNvPr>
          <p:cNvSpPr txBox="1">
            <a:spLocks noGrp="1" noRot="1" noMove="1" noResize="1" noEditPoints="1" noAdjustHandles="1" noChangeArrowheads="1" noChangeShapeType="1"/>
          </p:cNvSpPr>
          <p:nvPr userDrawn="1"/>
        </p:nvSpPr>
        <p:spPr>
          <a:xfrm>
            <a:off x="1524000" y="5014021"/>
            <a:ext cx="9144000" cy="641201"/>
          </a:xfrm>
          <a:prstGeom prst="rect">
            <a:avLst/>
          </a:prstGeom>
        </p:spPr>
        <p:txBody>
          <a:bodyPr wrap="square" lIns="0" tIns="0" rIns="0" bIns="0" rtlCol="0" anchor="t">
            <a:spAutoFit/>
          </a:bodyPr>
          <a:lstStyle/>
          <a:p>
            <a:pPr algn="ctr">
              <a:lnSpc>
                <a:spcPts val="2500"/>
              </a:lnSpc>
              <a:spcBef>
                <a:spcPct val="0"/>
              </a:spcBef>
            </a:pPr>
            <a:r>
              <a:rPr lang="en-US" sz="2400" b="0" spc="300">
                <a:solidFill>
                  <a:schemeClr val="tx1">
                    <a:lumMod val="50000"/>
                  </a:schemeClr>
                </a:solidFill>
                <a:latin typeface="Arial Bold"/>
                <a:ea typeface="Arial Bold"/>
                <a:cs typeface="Arial Bold"/>
                <a:sym typeface="Arial Bold"/>
              </a:rPr>
              <a:t>THIS INSTITUTION IS AN </a:t>
            </a:r>
          </a:p>
          <a:p>
            <a:pPr algn="ctr">
              <a:lnSpc>
                <a:spcPts val="2500"/>
              </a:lnSpc>
              <a:spcBef>
                <a:spcPct val="0"/>
              </a:spcBef>
            </a:pPr>
            <a:r>
              <a:rPr lang="en-US" sz="2400" b="0" spc="300">
                <a:solidFill>
                  <a:schemeClr val="tx1">
                    <a:lumMod val="50000"/>
                  </a:schemeClr>
                </a:solidFill>
                <a:latin typeface="Arial Bold"/>
                <a:ea typeface="Arial Bold"/>
                <a:cs typeface="Arial Bold"/>
                <a:sym typeface="Arial Bold"/>
              </a:rPr>
              <a:t>EQUAL OPPORTUNITY PROVIDER.</a:t>
            </a:r>
          </a:p>
        </p:txBody>
      </p:sp>
    </p:spTree>
    <p:extLst>
      <p:ext uri="{BB962C8B-B14F-4D97-AF65-F5344CB8AC3E}">
        <p14:creationId xmlns:p14="http://schemas.microsoft.com/office/powerpoint/2010/main" val="284412330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3168622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5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521923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9316979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6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4829370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NSD Logos ">
    <p:bg>
      <p:bgPr>
        <a:solidFill>
          <a:srgbClr val="FFFFFF"/>
        </a:solidFill>
        <a:effectLst/>
      </p:bgPr>
    </p:bg>
    <p:spTree>
      <p:nvGrpSpPr>
        <p:cNvPr id="1" name=""/>
        <p:cNvGrpSpPr/>
        <p:nvPr/>
      </p:nvGrpSpPr>
      <p:grpSpPr>
        <a:xfrm>
          <a:off x="0" y="0"/>
          <a:ext cx="0" cy="0"/>
          <a:chOff x="0" y="0"/>
          <a:chExt cx="0" cy="0"/>
        </a:xfrm>
      </p:grpSpPr>
      <p:pic>
        <p:nvPicPr>
          <p:cNvPr id="11" name="NSD Logo - Black and White" descr="A group of black and white logos&#10;&#10;Description automatically generated">
            <a:extLst>
              <a:ext uri="{FF2B5EF4-FFF2-40B4-BE49-F238E27FC236}">
                <a16:creationId xmlns:a16="http://schemas.microsoft.com/office/drawing/2014/main" id="{6C91FA60-3839-DFAD-B55A-6F99F2A8D7DB}"/>
              </a:ext>
            </a:extLst>
          </p:cNvPr>
          <p:cNvPicPr>
            <a:picLocks noChangeAspect="1"/>
          </p:cNvPicPr>
          <p:nvPr userDrawn="1"/>
        </p:nvPicPr>
        <p:blipFill>
          <a:blip r:embed="rId2" cstate="screen">
            <a:extLst>
              <a:ext uri="{28A0092B-C50C-407E-A947-70E740481C1C}">
                <a14:useLocalDpi xmlns:a14="http://schemas.microsoft.com/office/drawing/2010/main" val="0"/>
              </a:ext>
            </a:extLst>
          </a:blip>
          <a:srcRect/>
          <a:stretch/>
        </p:blipFill>
        <p:spPr>
          <a:xfrm>
            <a:off x="685801" y="3733800"/>
            <a:ext cx="3975884" cy="2218612"/>
          </a:xfrm>
          <a:prstGeom prst="rect">
            <a:avLst/>
          </a:prstGeom>
        </p:spPr>
      </p:pic>
      <p:pic>
        <p:nvPicPr>
          <p:cNvPr id="13" name="NSD Logo - Minimal" descr="A group of green and black logos&#10;&#10;Description automatically generated">
            <a:extLst>
              <a:ext uri="{FF2B5EF4-FFF2-40B4-BE49-F238E27FC236}">
                <a16:creationId xmlns:a16="http://schemas.microsoft.com/office/drawing/2014/main" id="{EE6BEC11-A610-20A1-2562-5D00D5B08136}"/>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685801" y="838200"/>
            <a:ext cx="3962400" cy="2115600"/>
          </a:xfrm>
          <a:prstGeom prst="rect">
            <a:avLst/>
          </a:prstGeom>
        </p:spPr>
      </p:pic>
      <p:pic>
        <p:nvPicPr>
          <p:cNvPr id="3" name="NSD Logo 2025" descr="A group of fruit with letters&#10;&#10;AI-generated content may be incorrect.">
            <a:extLst>
              <a:ext uri="{FF2B5EF4-FFF2-40B4-BE49-F238E27FC236}">
                <a16:creationId xmlns:a16="http://schemas.microsoft.com/office/drawing/2014/main" id="{7218C07D-7F79-130D-48D9-24DD7C06BA0E}"/>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5152400" y="1665728"/>
            <a:ext cx="6595885" cy="3526543"/>
          </a:xfrm>
          <a:prstGeom prst="rect">
            <a:avLst/>
          </a:prstGeom>
        </p:spPr>
      </p:pic>
    </p:spTree>
    <p:extLst>
      <p:ext uri="{BB962C8B-B14F-4D97-AF65-F5344CB8AC3E}">
        <p14:creationId xmlns:p14="http://schemas.microsoft.com/office/powerpoint/2010/main" val="169953943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NSD Icons">
    <p:bg>
      <p:bgPr>
        <a:solidFill>
          <a:srgbClr val="FFFFFF"/>
        </a:solidFill>
        <a:effectLst/>
      </p:bgPr>
    </p:bg>
    <p:spTree>
      <p:nvGrpSpPr>
        <p:cNvPr id="1" name=""/>
        <p:cNvGrpSpPr/>
        <p:nvPr/>
      </p:nvGrpSpPr>
      <p:grpSpPr>
        <a:xfrm>
          <a:off x="0" y="0"/>
          <a:ext cx="0" cy="0"/>
          <a:chOff x="0" y="0"/>
          <a:chExt cx="0" cy="0"/>
        </a:xfrm>
      </p:grpSpPr>
      <p:pic>
        <p:nvPicPr>
          <p:cNvPr id="7" name="The Leaf - Full" descr="A green and black logo&#10;&#10;Description automatically generated">
            <a:extLst>
              <a:ext uri="{FF2B5EF4-FFF2-40B4-BE49-F238E27FC236}">
                <a16:creationId xmlns:a16="http://schemas.microsoft.com/office/drawing/2014/main" id="{0B76C0A8-D618-3BD9-A43F-530471D70B47}"/>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1981201" y="2527547"/>
            <a:ext cx="4212336" cy="2153190"/>
          </a:xfrm>
          <a:prstGeom prst="rect">
            <a:avLst/>
          </a:prstGeom>
        </p:spPr>
      </p:pic>
      <p:pic>
        <p:nvPicPr>
          <p:cNvPr id="9" name="The Leaf - Flat" descr="A green leaf on a black background&#10;&#10;Description automatically generated">
            <a:extLst>
              <a:ext uri="{FF2B5EF4-FFF2-40B4-BE49-F238E27FC236}">
                <a16:creationId xmlns:a16="http://schemas.microsoft.com/office/drawing/2014/main" id="{EE74A140-4B6C-B89C-4ED8-6A7A86DAE6B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981201" y="1462577"/>
            <a:ext cx="1621539" cy="832106"/>
          </a:xfrm>
          <a:prstGeom prst="rect">
            <a:avLst/>
          </a:prstGeom>
        </p:spPr>
      </p:pic>
      <p:pic>
        <p:nvPicPr>
          <p:cNvPr id="11" name="The Leaf - Flat White" descr="A white crown on a black background&#10;&#10;Description automatically generated">
            <a:extLst>
              <a:ext uri="{FF2B5EF4-FFF2-40B4-BE49-F238E27FC236}">
                <a16:creationId xmlns:a16="http://schemas.microsoft.com/office/drawing/2014/main" id="{70D6C60D-962C-4B68-855B-D100A1E1EC93}"/>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9563927" y="1815784"/>
            <a:ext cx="512065" cy="265177"/>
          </a:xfrm>
          <a:prstGeom prst="rect">
            <a:avLst/>
          </a:prstGeom>
        </p:spPr>
      </p:pic>
      <p:pic>
        <p:nvPicPr>
          <p:cNvPr id="13" name="The Leaf - Outlined" descr="A black and gold crown&#10;&#10;Description automatically generated">
            <a:extLst>
              <a:ext uri="{FF2B5EF4-FFF2-40B4-BE49-F238E27FC236}">
                <a16:creationId xmlns:a16="http://schemas.microsoft.com/office/drawing/2014/main" id="{08DCFBD6-C953-C964-D19D-5DEF89342836}"/>
              </a:ext>
            </a:extLst>
          </p:cNvPr>
          <p:cNvPicPr>
            <a:picLocks noChangeAspect="1"/>
          </p:cNvPicPr>
          <p:nvPr userDrawn="1"/>
        </p:nvPicPr>
        <p:blipFill>
          <a:blip r:embed="rId5" cstate="screen">
            <a:extLst>
              <a:ext uri="{28A0092B-C50C-407E-A947-70E740481C1C}">
                <a14:useLocalDpi xmlns:a14="http://schemas.microsoft.com/office/drawing/2010/main" val="0"/>
              </a:ext>
            </a:extLst>
          </a:blip>
          <a:stretch>
            <a:fillRect/>
          </a:stretch>
        </p:blipFill>
        <p:spPr>
          <a:xfrm>
            <a:off x="9464038" y="2552144"/>
            <a:ext cx="688849" cy="359665"/>
          </a:xfrm>
          <a:prstGeom prst="rect">
            <a:avLst/>
          </a:prstGeom>
        </p:spPr>
      </p:pic>
      <p:pic>
        <p:nvPicPr>
          <p:cNvPr id="15" name="The Leaf - Dark Flat" descr="A green leaf on a black background&#10;&#10;Description automatically generated">
            <a:extLst>
              <a:ext uri="{FF2B5EF4-FFF2-40B4-BE49-F238E27FC236}">
                <a16:creationId xmlns:a16="http://schemas.microsoft.com/office/drawing/2014/main" id="{7CDEE7DC-A203-5DF2-5C16-50B39145196E}"/>
              </a:ext>
            </a:extLst>
          </p:cNvPr>
          <p:cNvPicPr>
            <a:picLocks noChangeAspect="1"/>
          </p:cNvPicPr>
          <p:nvPr userDrawn="1"/>
        </p:nvPicPr>
        <p:blipFill>
          <a:blip r:embed="rId6" cstate="screen">
            <a:extLst>
              <a:ext uri="{28A0092B-C50C-407E-A947-70E740481C1C}">
                <a14:useLocalDpi xmlns:a14="http://schemas.microsoft.com/office/drawing/2010/main" val="0"/>
              </a:ext>
            </a:extLst>
          </a:blip>
          <a:stretch>
            <a:fillRect/>
          </a:stretch>
        </p:blipFill>
        <p:spPr>
          <a:xfrm>
            <a:off x="9406125" y="2988104"/>
            <a:ext cx="804674" cy="411481"/>
          </a:xfrm>
          <a:prstGeom prst="rect">
            <a:avLst/>
          </a:prstGeom>
        </p:spPr>
      </p:pic>
      <p:pic>
        <p:nvPicPr>
          <p:cNvPr id="6" name="NSD Icon" descr="A yellow circle with black background&#10;&#10;Description automatically generated">
            <a:extLst>
              <a:ext uri="{FF2B5EF4-FFF2-40B4-BE49-F238E27FC236}">
                <a16:creationId xmlns:a16="http://schemas.microsoft.com/office/drawing/2014/main" id="{C5B815EB-B305-B611-8031-C5FF4538C6B8}"/>
              </a:ext>
            </a:extLst>
          </p:cNvPr>
          <p:cNvPicPr>
            <a:picLocks noChangeAspect="1"/>
          </p:cNvPicPr>
          <p:nvPr userDrawn="1"/>
        </p:nvPicPr>
        <p:blipFill>
          <a:blip r:embed="rId7" cstate="screen">
            <a:extLst>
              <a:ext uri="{28A0092B-C50C-407E-A947-70E740481C1C}">
                <a14:useLocalDpi xmlns:a14="http://schemas.microsoft.com/office/drawing/2010/main" val="0"/>
              </a:ext>
            </a:extLst>
          </a:blip>
          <a:stretch>
            <a:fillRect/>
          </a:stretch>
        </p:blipFill>
        <p:spPr>
          <a:xfrm>
            <a:off x="7795629" y="3976648"/>
            <a:ext cx="2415170" cy="704089"/>
          </a:xfrm>
          <a:prstGeom prst="rect">
            <a:avLst/>
          </a:prstGeom>
        </p:spPr>
      </p:pic>
      <p:sp>
        <p:nvSpPr>
          <p:cNvPr id="2" name="NSD - The Leaf Icon">
            <a:extLst>
              <a:ext uri="{FF2B5EF4-FFF2-40B4-BE49-F238E27FC236}">
                <a16:creationId xmlns:a16="http://schemas.microsoft.com/office/drawing/2014/main" id="{C076C904-30C4-DF37-55CE-8476E27802EB}"/>
              </a:ext>
            </a:extLst>
          </p:cNvPr>
          <p:cNvSpPr/>
          <p:nvPr userDrawn="1"/>
        </p:nvSpPr>
        <p:spPr>
          <a:xfrm>
            <a:off x="9509753" y="2157256"/>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8" cstate="screen">
              <a:extLst>
                <a:ext uri="{28A0092B-C50C-407E-A947-70E740481C1C}">
                  <a14:useLocalDpi xmlns:a14="http://schemas.microsoft.com/office/drawing/2010/main" val="0"/>
                </a:ext>
              </a:extLst>
            </a:blip>
            <a:stretch>
              <a:fillRect/>
            </a:stretch>
          </a:blipFill>
        </p:spPr>
        <p:txBody>
          <a:bodyPr/>
          <a:lstStyle/>
          <a:p>
            <a:endParaRPr lang="en-US"/>
          </a:p>
        </p:txBody>
      </p:sp>
    </p:spTree>
    <p:extLst>
      <p:ext uri="{BB962C8B-B14F-4D97-AF65-F5344CB8AC3E}">
        <p14:creationId xmlns:p14="http://schemas.microsoft.com/office/powerpoint/2010/main" val="28310474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Slide 1 -  Leaf (NO TEXTS ALLOWED)">
    <p:bg>
      <p:bgPr>
        <a:pattFill prst="dotDmnd">
          <a:fgClr>
            <a:srgbClr val="D6A852"/>
          </a:fgClr>
          <a:bgClr>
            <a:schemeClr val="bg1"/>
          </a:bgClr>
        </a:pattFill>
        <a:effectLst/>
      </p:bgPr>
    </p:bg>
    <p:spTree>
      <p:nvGrpSpPr>
        <p:cNvPr id="1" name=""/>
        <p:cNvGrpSpPr/>
        <p:nvPr/>
      </p:nvGrpSpPr>
      <p:grpSpPr>
        <a:xfrm>
          <a:off x="0" y="0"/>
          <a:ext cx="0" cy="0"/>
          <a:chOff x="0" y="0"/>
          <a:chExt cx="0" cy="0"/>
        </a:xfrm>
      </p:grpSpPr>
      <p:pic>
        <p:nvPicPr>
          <p:cNvPr id="3" name="The Leaf - Full" descr="A green and black logo&#10;&#10;Description automatically generated">
            <a:extLst>
              <a:ext uri="{FF2B5EF4-FFF2-40B4-BE49-F238E27FC236}">
                <a16:creationId xmlns:a16="http://schemas.microsoft.com/office/drawing/2014/main" id="{EF0EC2A5-EA5B-8C04-CB40-31BFAE624C9E}"/>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264075" y="2895600"/>
            <a:ext cx="1663850" cy="850500"/>
          </a:xfrm>
          <a:prstGeom prst="rect">
            <a:avLst/>
          </a:prstGeom>
        </p:spPr>
      </p:pic>
    </p:spTree>
    <p:extLst>
      <p:ext uri="{BB962C8B-B14F-4D97-AF65-F5344CB8AC3E}">
        <p14:creationId xmlns:p14="http://schemas.microsoft.com/office/powerpoint/2010/main" val="42546508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Slide 2 - Core (NO TEXTS ALLOWED)">
    <p:bg>
      <p:bgPr>
        <a:pattFill prst="pct90">
          <a:fgClr>
            <a:srgbClr val="D6A852"/>
          </a:fgClr>
          <a:bgClr>
            <a:schemeClr val="bg1"/>
          </a:bgClr>
        </a:pattFill>
        <a:effectLst/>
      </p:bgPr>
    </p:bg>
    <p:spTree>
      <p:nvGrpSpPr>
        <p:cNvPr id="1" name=""/>
        <p:cNvGrpSpPr/>
        <p:nvPr/>
      </p:nvGrpSpPr>
      <p:grpSpPr>
        <a:xfrm>
          <a:off x="0" y="0"/>
          <a:ext cx="0" cy="0"/>
          <a:chOff x="0" y="0"/>
          <a:chExt cx="0" cy="0"/>
        </a:xfrm>
      </p:grpSpPr>
      <p:pic>
        <p:nvPicPr>
          <p:cNvPr id="4" name="The Leaf - Dark Flat" descr="A green leaf on a black background&#10;&#10;Description automatically generated">
            <a:extLst>
              <a:ext uri="{FF2B5EF4-FFF2-40B4-BE49-F238E27FC236}">
                <a16:creationId xmlns:a16="http://schemas.microsoft.com/office/drawing/2014/main" id="{2809367F-2DAF-3446-26B0-12BB271DDDD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693663" y="3223259"/>
            <a:ext cx="804674" cy="411481"/>
          </a:xfrm>
          <a:prstGeom prst="rect">
            <a:avLst/>
          </a:prstGeom>
        </p:spPr>
      </p:pic>
    </p:spTree>
    <p:extLst>
      <p:ext uri="{BB962C8B-B14F-4D97-AF65-F5344CB8AC3E}">
        <p14:creationId xmlns:p14="http://schemas.microsoft.com/office/powerpoint/2010/main" val="18988948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with subtitle - Shield Green">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15600" cy="1902849"/>
          </a:xfrm>
        </p:spPr>
        <p:txBody>
          <a:bodyPr anchor="b"/>
          <a:lstStyle>
            <a:lvl1pPr algn="ctr">
              <a:defRPr lang="en-US" dirty="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a:solidFill>
              <a:schemeClr val="bg1"/>
            </a:solidFill>
          </a:ln>
        </p:spPr>
        <p:style>
          <a:lnRef idx="2">
            <a:schemeClr val="dk1"/>
          </a:lnRef>
          <a:fillRef idx="0">
            <a:schemeClr val="dk1"/>
          </a:fillRef>
          <a:effectRef idx="1">
            <a:schemeClr val="dk1"/>
          </a:effectRef>
          <a:fontRef idx="minor">
            <a:schemeClr val="tx1"/>
          </a:fontRef>
        </p:style>
      </p:cxnSp>
      <p:sp>
        <p:nvSpPr>
          <p:cNvPr id="10" name="Text Placeholder 2">
            <a:extLst>
              <a:ext uri="{FF2B5EF4-FFF2-40B4-BE49-F238E27FC236}">
                <a16:creationId xmlns:a16="http://schemas.microsoft.com/office/drawing/2014/main" id="{C08D16D6-1D8C-F5F8-406B-145101EF4C17}"/>
              </a:ext>
            </a:extLst>
          </p:cNvPr>
          <p:cNvSpPr>
            <a:spLocks noGrp="1" noRot="1" noMove="1" noResize="1" noEditPoints="1" noAdjustHandles="1" noChangeArrowheads="1" noChangeShapeType="1"/>
          </p:cNvSpPr>
          <p:nvPr>
            <p:ph type="body" idx="1"/>
          </p:nvPr>
        </p:nvSpPr>
        <p:spPr>
          <a:xfrm>
            <a:off x="831850" y="3758637"/>
            <a:ext cx="10515600" cy="701675"/>
          </a:xfrm>
        </p:spPr>
        <p:txBody>
          <a:bodyPr anchor="ctr">
            <a:normAutofit/>
          </a:bodyPr>
          <a:lstStyle>
            <a:lvl1pPr marL="0" indent="0" algn="ctr">
              <a:buNone/>
              <a:defRPr lang="en-US" sz="2400" spc="300" smtClean="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9" name="NSD - The Leaf Icon">
            <a:extLst>
              <a:ext uri="{FF2B5EF4-FFF2-40B4-BE49-F238E27FC236}">
                <a16:creationId xmlns:a16="http://schemas.microsoft.com/office/drawing/2014/main" id="{C1F54B17-6A85-BD02-5474-D18BEDFDDF68}"/>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699200043"/>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Slide 3 - Carrot (NO TEXTS ALLOWED)">
    <p:bg>
      <p:bgPr>
        <a:pattFill prst="pct90">
          <a:fgClr>
            <a:schemeClr val="accent2"/>
          </a:fgClr>
          <a:bgClr>
            <a:schemeClr val="bg1"/>
          </a:bgClr>
        </a:pattFill>
        <a:effectLst/>
      </p:bgPr>
    </p:bg>
    <p:spTree>
      <p:nvGrpSpPr>
        <p:cNvPr id="1" name=""/>
        <p:cNvGrpSpPr/>
        <p:nvPr/>
      </p:nvGrpSpPr>
      <p:grpSpPr>
        <a:xfrm>
          <a:off x="0" y="0"/>
          <a:ext cx="0" cy="0"/>
          <a:chOff x="0" y="0"/>
          <a:chExt cx="0" cy="0"/>
        </a:xfrm>
      </p:grpSpPr>
      <p:pic>
        <p:nvPicPr>
          <p:cNvPr id="2" name="The Leaf - Dark Flat" descr="A green leaf on a black background&#10;&#10;Description automatically generated">
            <a:extLst>
              <a:ext uri="{FF2B5EF4-FFF2-40B4-BE49-F238E27FC236}">
                <a16:creationId xmlns:a16="http://schemas.microsoft.com/office/drawing/2014/main" id="{28FBAD9F-CC81-2FD3-64DE-B4475AEEA6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693663" y="3223259"/>
            <a:ext cx="804674" cy="411481"/>
          </a:xfrm>
          <a:prstGeom prst="rect">
            <a:avLst/>
          </a:prstGeom>
        </p:spPr>
      </p:pic>
    </p:spTree>
    <p:extLst>
      <p:ext uri="{BB962C8B-B14F-4D97-AF65-F5344CB8AC3E}">
        <p14:creationId xmlns:p14="http://schemas.microsoft.com/office/powerpoint/2010/main" val="29796969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Slide 4 - Avocado (NO TEXTS ALLOWED)">
    <p:bg>
      <p:bgPr>
        <a:pattFill prst="pct90">
          <a:fgClr>
            <a:schemeClr val="accent5"/>
          </a:fgClr>
          <a:bgClr>
            <a:schemeClr val="bg1"/>
          </a:bgClr>
        </a:pattFill>
        <a:effectLst/>
      </p:bgPr>
    </p:bg>
    <p:spTree>
      <p:nvGrpSpPr>
        <p:cNvPr id="1" name=""/>
        <p:cNvGrpSpPr/>
        <p:nvPr/>
      </p:nvGrpSpPr>
      <p:grpSpPr>
        <a:xfrm>
          <a:off x="0" y="0"/>
          <a:ext cx="0" cy="0"/>
          <a:chOff x="0" y="0"/>
          <a:chExt cx="0" cy="0"/>
        </a:xfrm>
      </p:grpSpPr>
      <p:pic>
        <p:nvPicPr>
          <p:cNvPr id="2" name="The Leaf - Dark Flat" descr="A green leaf on a black background&#10;&#10;Description automatically generated">
            <a:extLst>
              <a:ext uri="{FF2B5EF4-FFF2-40B4-BE49-F238E27FC236}">
                <a16:creationId xmlns:a16="http://schemas.microsoft.com/office/drawing/2014/main" id="{F160BC23-DDCE-914F-802F-0D2CE05D9423}"/>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693663" y="3223259"/>
            <a:ext cx="804674" cy="411481"/>
          </a:xfrm>
          <a:prstGeom prst="rect">
            <a:avLst/>
          </a:prstGeom>
        </p:spPr>
      </p:pic>
    </p:spTree>
    <p:extLst>
      <p:ext uri="{BB962C8B-B14F-4D97-AF65-F5344CB8AC3E}">
        <p14:creationId xmlns:p14="http://schemas.microsoft.com/office/powerpoint/2010/main" val="6644444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Slide 4 - Strawberry (NO TEXTS ALLOWED)">
    <p:bg>
      <p:bgPr>
        <a:pattFill prst="pct90">
          <a:fgClr>
            <a:schemeClr val="tx2"/>
          </a:fgClr>
          <a:bgClr>
            <a:schemeClr val="bg1"/>
          </a:bgClr>
        </a:pattFill>
        <a:effectLst/>
      </p:bgPr>
    </p:bg>
    <p:spTree>
      <p:nvGrpSpPr>
        <p:cNvPr id="1" name=""/>
        <p:cNvGrpSpPr/>
        <p:nvPr/>
      </p:nvGrpSpPr>
      <p:grpSpPr>
        <a:xfrm>
          <a:off x="0" y="0"/>
          <a:ext cx="0" cy="0"/>
          <a:chOff x="0" y="0"/>
          <a:chExt cx="0" cy="0"/>
        </a:xfrm>
      </p:grpSpPr>
      <p:pic>
        <p:nvPicPr>
          <p:cNvPr id="2" name="The Leaf - Dark Flat" descr="A green leaf on a black background&#10;&#10;Description automatically generated">
            <a:extLst>
              <a:ext uri="{FF2B5EF4-FFF2-40B4-BE49-F238E27FC236}">
                <a16:creationId xmlns:a16="http://schemas.microsoft.com/office/drawing/2014/main" id="{8A7CBCF1-2383-6717-32DE-5EE6FAB85884}"/>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5693663" y="3223259"/>
            <a:ext cx="804674" cy="411481"/>
          </a:xfrm>
          <a:prstGeom prst="rect">
            <a:avLst/>
          </a:prstGeom>
        </p:spPr>
      </p:pic>
    </p:spTree>
    <p:extLst>
      <p:ext uri="{BB962C8B-B14F-4D97-AF65-F5344CB8AC3E}">
        <p14:creationId xmlns:p14="http://schemas.microsoft.com/office/powerpoint/2010/main" val="38784441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27CF6-E33C-A56C-7D3A-96C4FDB8781D}"/>
              </a:ext>
            </a:extLst>
          </p:cNvPr>
          <p:cNvSpPr>
            <a:spLocks noGrp="1" noRot="1" noMove="1" noResize="1" noEditPoints="1" noAdjustHandles="1" noChangeArrowheads="1" noChangeShapeType="1"/>
          </p:cNvSpPr>
          <p:nvPr>
            <p:ph type="ctrTitle"/>
          </p:nvPr>
        </p:nvSpPr>
        <p:spPr>
          <a:xfrm>
            <a:off x="838200" y="1828800"/>
            <a:ext cx="10515600" cy="1905000"/>
          </a:xfrm>
        </p:spPr>
        <p:txBody>
          <a:bodyPr anchor="b">
            <a:normAutofit/>
          </a:bodyPr>
          <a:lstStyle>
            <a:lvl1pPr algn="ctr">
              <a:defRPr sz="5000" b="1">
                <a:solidFill>
                  <a:srgbClr val="2D464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27" name="Straight Connector 26">
            <a:extLst>
              <a:ext uri="{FF2B5EF4-FFF2-40B4-BE49-F238E27FC236}">
                <a16:creationId xmlns:a16="http://schemas.microsoft.com/office/drawing/2014/main" id="{2A794E50-32E3-B3EE-7CA9-2F9E490325E2}"/>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Subtitle 2">
            <a:extLst>
              <a:ext uri="{FF2B5EF4-FFF2-40B4-BE49-F238E27FC236}">
                <a16:creationId xmlns:a16="http://schemas.microsoft.com/office/drawing/2014/main" id="{64B26C23-B0D8-70E8-E0CA-D709A6967694}"/>
              </a:ext>
            </a:extLst>
          </p:cNvPr>
          <p:cNvSpPr>
            <a:spLocks noGrp="1" noRot="1" noMove="1" noResize="1" noEditPoints="1" noAdjustHandles="1" noChangeArrowheads="1" noChangeShapeType="1"/>
          </p:cNvSpPr>
          <p:nvPr>
            <p:ph type="subTitle" idx="1"/>
          </p:nvPr>
        </p:nvSpPr>
        <p:spPr>
          <a:xfrm>
            <a:off x="838200" y="3931675"/>
            <a:ext cx="10515600" cy="761170"/>
          </a:xfrm>
        </p:spPr>
        <p:txBody>
          <a:bodyPr anchor="ctr"/>
          <a:lstStyle>
            <a:lvl1pPr marL="0" indent="0" algn="ctr">
              <a:buNone/>
              <a:defRPr sz="2400" spc="300">
                <a:solidFill>
                  <a:schemeClr val="tx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3" name="TextBox 6">
            <a:extLst>
              <a:ext uri="{FF2B5EF4-FFF2-40B4-BE49-F238E27FC236}">
                <a16:creationId xmlns:a16="http://schemas.microsoft.com/office/drawing/2014/main" id="{852C824C-CC12-E683-38BA-6B47783663CE}"/>
              </a:ext>
            </a:extLst>
          </p:cNvPr>
          <p:cNvSpPr txBox="1">
            <a:spLocks noGrp="1" noRot="1" noMove="1" noResize="1" noEditPoints="1" noAdjustHandles="1" noChangeArrowheads="1" noChangeShapeType="1"/>
          </p:cNvSpPr>
          <p:nvPr userDrawn="1"/>
        </p:nvSpPr>
        <p:spPr>
          <a:xfrm>
            <a:off x="838200" y="5422143"/>
            <a:ext cx="7290933" cy="761170"/>
          </a:xfrm>
          <a:prstGeom prst="rect">
            <a:avLst/>
          </a:prstGeom>
        </p:spPr>
        <p:txBody>
          <a:bodyPr wrap="square" lIns="0" tIns="0" rIns="0" bIns="0" rtlCol="0" anchor="t">
            <a:spAutoFit/>
          </a:bodyPr>
          <a:lstStyle/>
          <a:p>
            <a:pPr algn="l">
              <a:lnSpc>
                <a:spcPts val="3000"/>
              </a:lnSpc>
            </a:pPr>
            <a:r>
              <a:rPr lang="en-US" sz="2400">
                <a:solidFill>
                  <a:srgbClr val="2D4641"/>
                </a:solidFill>
                <a:latin typeface="Arial" panose="020B0604020202020204" pitchFamily="34" charset="0"/>
                <a:ea typeface="Verdana" panose="020B0604030504040204" pitchFamily="34" charset="0"/>
                <a:cs typeface="Arial" panose="020B0604020202020204" pitchFamily="34" charset="0"/>
                <a:sym typeface="DM Sans"/>
              </a:rPr>
              <a:t>Nutrition Services Division (NSD)</a:t>
            </a:r>
          </a:p>
          <a:p>
            <a:pPr algn="l">
              <a:lnSpc>
                <a:spcPts val="3000"/>
              </a:lnSpc>
            </a:pPr>
            <a:r>
              <a:rPr lang="en-US" sz="2400">
                <a:solidFill>
                  <a:srgbClr val="2D4641"/>
                </a:solidFill>
                <a:latin typeface="Arial" panose="020B0604020202020204" pitchFamily="34" charset="0"/>
                <a:ea typeface="Verdana" panose="020B0604030504040204" pitchFamily="34" charset="0"/>
                <a:cs typeface="Arial" panose="020B0604020202020204" pitchFamily="34" charset="0"/>
                <a:sym typeface="DM Sans"/>
              </a:rPr>
              <a:t>California Department of Education (CDE)</a:t>
            </a:r>
          </a:p>
        </p:txBody>
      </p:sp>
      <p:sp>
        <p:nvSpPr>
          <p:cNvPr id="4" name="Date Placeholder 3">
            <a:extLst>
              <a:ext uri="{FF2B5EF4-FFF2-40B4-BE49-F238E27FC236}">
                <a16:creationId xmlns:a16="http://schemas.microsoft.com/office/drawing/2014/main" id="{ED1B6009-1AD9-117D-1CF6-0FF1024C381D}"/>
              </a:ext>
            </a:extLst>
          </p:cNvPr>
          <p:cNvSpPr>
            <a:spLocks noGrp="1" noRot="1" noMove="1" noResize="1" noEditPoints="1" noAdjustHandles="1" noChangeArrowheads="1" noChangeShapeType="1"/>
          </p:cNvSpPr>
          <p:nvPr>
            <p:ph type="dt" sz="half" idx="10"/>
          </p:nvPr>
        </p:nvSpPr>
        <p:spPr>
          <a:xfrm>
            <a:off x="838200" y="6356350"/>
            <a:ext cx="2743200" cy="365125"/>
          </a:xfrm>
          <a:prstGeom prst="rect">
            <a:avLst/>
          </a:prstGeom>
        </p:spPr>
        <p:txBody>
          <a:bodyPr/>
          <a:lstStyle/>
          <a:p>
            <a:fld id="{45EC9120-47E0-41C4-AB92-E034E4D9DADF}" type="datetimeFigureOut">
              <a:rPr lang="en-US" smtClean="0"/>
              <a:pPr/>
              <a:t>8/24/2026</a:t>
            </a:fld>
            <a:endParaRPr lang="en-US"/>
          </a:p>
        </p:txBody>
      </p:sp>
      <p:pic>
        <p:nvPicPr>
          <p:cNvPr id="5" name="CDE Logo" descr="A logo of a department of education&#10;&#10;Description automatically generated">
            <a:extLst>
              <a:ext uri="{FF2B5EF4-FFF2-40B4-BE49-F238E27FC236}">
                <a16:creationId xmlns:a16="http://schemas.microsoft.com/office/drawing/2014/main" id="{71133F81-9F90-4701-E9DA-6B10336D95A4}"/>
              </a:ext>
            </a:extLst>
          </p:cNvPr>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8610600" y="5327845"/>
            <a:ext cx="826067" cy="826067"/>
          </a:xfrm>
          <a:prstGeom prst="rect">
            <a:avLst/>
          </a:prstGeom>
        </p:spPr>
      </p:pic>
      <p:cxnSp>
        <p:nvCxnSpPr>
          <p:cNvPr id="6" name="Straight Connector 5">
            <a:extLst>
              <a:ext uri="{FF2B5EF4-FFF2-40B4-BE49-F238E27FC236}">
                <a16:creationId xmlns:a16="http://schemas.microsoft.com/office/drawing/2014/main" id="{ECCC7EE9-45B2-3722-EEC1-78EE7CD1FD66}"/>
              </a:ext>
            </a:extLst>
          </p:cNvPr>
          <p:cNvCxnSpPr>
            <a:cxnSpLocks/>
          </p:cNvCxnSpPr>
          <p:nvPr userDrawn="1"/>
        </p:nvCxnSpPr>
        <p:spPr>
          <a:xfrm>
            <a:off x="9677400" y="5392742"/>
            <a:ext cx="0" cy="667892"/>
          </a:xfrm>
          <a:prstGeom prst="line">
            <a:avLst/>
          </a:prstGeom>
          <a:ln w="6350"/>
        </p:spPr>
        <p:style>
          <a:lnRef idx="1">
            <a:schemeClr val="dk1"/>
          </a:lnRef>
          <a:fillRef idx="0">
            <a:schemeClr val="dk1"/>
          </a:fillRef>
          <a:effectRef idx="0">
            <a:schemeClr val="dk1"/>
          </a:effectRef>
          <a:fontRef idx="minor">
            <a:schemeClr val="tx1"/>
          </a:fontRef>
        </p:style>
      </p:cxnSp>
      <p:pic>
        <p:nvPicPr>
          <p:cNvPr id="7" name="NSD Logo" descr="A group of fruit with letters&#10;&#10;Description automatically generated">
            <a:extLst>
              <a:ext uri="{FF2B5EF4-FFF2-40B4-BE49-F238E27FC236}">
                <a16:creationId xmlns:a16="http://schemas.microsoft.com/office/drawing/2014/main" id="{A32E4638-26AD-7FDF-8159-5B420B87DDB0}"/>
              </a:ext>
            </a:extLst>
          </p:cNvPr>
          <p:cNvPicPr>
            <a:picLocks noChangeAspect="1"/>
          </p:cNvPicPr>
          <p:nvPr userDrawn="1"/>
        </p:nvPicPr>
        <p:blipFill>
          <a:blip r:embed="rId3" cstate="screen">
            <a:extLst>
              <a:ext uri="{28A0092B-C50C-407E-A947-70E740481C1C}">
                <a14:useLocalDpi xmlns:a14="http://schemas.microsoft.com/office/drawing/2010/main" val="0"/>
              </a:ext>
            </a:extLst>
          </a:blip>
          <a:srcRect/>
          <a:stretch/>
        </p:blipFill>
        <p:spPr>
          <a:xfrm>
            <a:off x="9918134" y="5327845"/>
            <a:ext cx="1511865" cy="826067"/>
          </a:xfrm>
          <a:prstGeom prst="rect">
            <a:avLst/>
          </a:prstGeom>
        </p:spPr>
      </p:pic>
    </p:spTree>
    <p:extLst>
      <p:ext uri="{BB962C8B-B14F-4D97-AF65-F5344CB8AC3E}">
        <p14:creationId xmlns:p14="http://schemas.microsoft.com/office/powerpoint/2010/main" val="84175816"/>
      </p:ext>
    </p:extLst>
  </p:cSld>
  <p:clrMapOvr>
    <a:masterClrMapping/>
  </p:clrMapOvr>
  <p:extLst>
    <p:ext uri="{DCECCB84-F9BA-43D5-87BE-67443E8EF086}">
      <p15:sldGuideLst xmlns:p15="http://schemas.microsoft.com/office/powerpoint/2012/main">
        <p15:guide id="1" orient="horz" pos="2352">
          <p15:clr>
            <a:srgbClr val="FBAE40"/>
          </p15:clr>
        </p15:guide>
        <p15:guide id="2" orient="horz" pos="331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ection Header/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09250" cy="1902849"/>
          </a:xfrm>
        </p:spPr>
        <p:txBody>
          <a:bodyPr anchor="b"/>
          <a:lstStyle>
            <a:lvl1pPr algn="ctr">
              <a:defRPr lang="en-US" b="0" dirty="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08D16D6-1D8C-F5F8-406B-145101EF4C17}"/>
              </a:ext>
            </a:extLst>
          </p:cNvPr>
          <p:cNvSpPr>
            <a:spLocks noGrp="1" noRot="1" noMove="1" noResize="1" noEditPoints="1" noAdjustHandles="1" noChangeArrowheads="1" noChangeShapeType="1"/>
          </p:cNvSpPr>
          <p:nvPr>
            <p:ph type="body" idx="1"/>
          </p:nvPr>
        </p:nvSpPr>
        <p:spPr>
          <a:xfrm>
            <a:off x="838200" y="3758637"/>
            <a:ext cx="10509250" cy="701675"/>
          </a:xfrm>
        </p:spPr>
        <p:txBody>
          <a:bodyPr anchor="ctr">
            <a:normAutofit/>
          </a:bodyPr>
          <a:lstStyle>
            <a:lvl1pPr marL="0" indent="0" algn="ctr">
              <a:buNone/>
              <a:defRPr lang="en-US" sz="2400" spc="300" smtClean="0">
                <a:solidFill>
                  <a:schemeClr val="tx1">
                    <a:lumMod val="50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9" name="NSD - The Leaf Icon">
            <a:extLst>
              <a:ext uri="{FF2B5EF4-FFF2-40B4-BE49-F238E27FC236}">
                <a16:creationId xmlns:a16="http://schemas.microsoft.com/office/drawing/2014/main" id="{7BB0FFC7-4B56-485A-314A-62031F3CCA5E}"/>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p>
            <a:endParaRPr lang="en-US"/>
          </a:p>
        </p:txBody>
      </p:sp>
    </p:spTree>
    <p:extLst>
      <p:ext uri="{BB962C8B-B14F-4D97-AF65-F5344CB8AC3E}">
        <p14:creationId xmlns:p14="http://schemas.microsoft.com/office/powerpoint/2010/main" val="2724431629"/>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tion Header with subtitle - Shield Green">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15600" cy="1902849"/>
          </a:xfrm>
        </p:spPr>
        <p:txBody>
          <a:bodyPr anchor="b"/>
          <a:lstStyle>
            <a:lvl1pPr algn="ctr">
              <a:defRPr lang="en-US" dirty="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a:solidFill>
              <a:schemeClr val="bg1"/>
            </a:solidFill>
          </a:ln>
        </p:spPr>
        <p:style>
          <a:lnRef idx="2">
            <a:schemeClr val="dk1"/>
          </a:lnRef>
          <a:fillRef idx="0">
            <a:schemeClr val="dk1"/>
          </a:fillRef>
          <a:effectRef idx="1">
            <a:schemeClr val="dk1"/>
          </a:effectRef>
          <a:fontRef idx="minor">
            <a:schemeClr val="tx1"/>
          </a:fontRef>
        </p:style>
      </p:cxnSp>
      <p:sp>
        <p:nvSpPr>
          <p:cNvPr id="10" name="Text Placeholder 2">
            <a:extLst>
              <a:ext uri="{FF2B5EF4-FFF2-40B4-BE49-F238E27FC236}">
                <a16:creationId xmlns:a16="http://schemas.microsoft.com/office/drawing/2014/main" id="{C08D16D6-1D8C-F5F8-406B-145101EF4C17}"/>
              </a:ext>
            </a:extLst>
          </p:cNvPr>
          <p:cNvSpPr>
            <a:spLocks noGrp="1" noRot="1" noMove="1" noResize="1" noEditPoints="1" noAdjustHandles="1" noChangeArrowheads="1" noChangeShapeType="1"/>
          </p:cNvSpPr>
          <p:nvPr>
            <p:ph type="body" idx="1"/>
          </p:nvPr>
        </p:nvSpPr>
        <p:spPr>
          <a:xfrm>
            <a:off x="831850" y="3758637"/>
            <a:ext cx="10515600" cy="701675"/>
          </a:xfrm>
        </p:spPr>
        <p:txBody>
          <a:bodyPr anchor="ctr">
            <a:normAutofit/>
          </a:bodyPr>
          <a:lstStyle>
            <a:lvl1pPr marL="0" indent="0" algn="ctr">
              <a:buNone/>
              <a:defRPr lang="en-US" sz="2400" spc="300" smtClean="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9" name="NSD - The Leaf Icon">
            <a:extLst>
              <a:ext uri="{FF2B5EF4-FFF2-40B4-BE49-F238E27FC236}">
                <a16:creationId xmlns:a16="http://schemas.microsoft.com/office/drawing/2014/main" id="{C1F54B17-6A85-BD02-5474-D18BEDFDDF68}"/>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733751883"/>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09250" cy="1902849"/>
          </a:xfrm>
        </p:spPr>
        <p:txBody>
          <a:bodyPr anchor="b"/>
          <a:lstStyle>
            <a:lvl1pPr algn="ctr">
              <a:defRPr lang="en-US" dirty="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9" name="NSD - The Leaf Icon">
            <a:extLst>
              <a:ext uri="{FF2B5EF4-FFF2-40B4-BE49-F238E27FC236}">
                <a16:creationId xmlns:a16="http://schemas.microsoft.com/office/drawing/2014/main" id="{7BB0FFC7-4B56-485A-314A-62031F3CCA5E}"/>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p>
            <a:endParaRPr lang="en-US"/>
          </a:p>
        </p:txBody>
      </p:sp>
    </p:spTree>
    <p:extLst>
      <p:ext uri="{BB962C8B-B14F-4D97-AF65-F5344CB8AC3E}">
        <p14:creationId xmlns:p14="http://schemas.microsoft.com/office/powerpoint/2010/main" val="4067458305"/>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Divider - Shield Green">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15600" cy="1902849"/>
          </a:xfrm>
        </p:spPr>
        <p:txBody>
          <a:bodyPr anchor="b"/>
          <a:lstStyle>
            <a:lvl1pPr algn="ctr">
              <a:defRPr lang="en-US" dirty="0">
                <a:solidFill>
                  <a:schemeClr val="bg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a:solidFill>
              <a:schemeClr val="bg1"/>
            </a:solidFill>
          </a:ln>
        </p:spPr>
        <p:style>
          <a:lnRef idx="2">
            <a:schemeClr val="dk1"/>
          </a:lnRef>
          <a:fillRef idx="0">
            <a:schemeClr val="dk1"/>
          </a:fillRef>
          <a:effectRef idx="1">
            <a:schemeClr val="dk1"/>
          </a:effectRef>
          <a:fontRef idx="minor">
            <a:schemeClr val="tx1"/>
          </a:fontRef>
        </p:style>
      </p:cxnSp>
      <p:sp>
        <p:nvSpPr>
          <p:cNvPr id="9" name="NSD - The Leaf Icon">
            <a:extLst>
              <a:ext uri="{FF2B5EF4-FFF2-40B4-BE49-F238E27FC236}">
                <a16:creationId xmlns:a16="http://schemas.microsoft.com/office/drawing/2014/main" id="{C1F54B17-6A85-BD02-5474-D18BEDFDDF68}"/>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2850793011"/>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E474-ACC8-66C0-2074-D2FA05051AFA}"/>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1" name="Straight Connector 10">
            <a:extLst>
              <a:ext uri="{FF2B5EF4-FFF2-40B4-BE49-F238E27FC236}">
                <a16:creationId xmlns:a16="http://schemas.microsoft.com/office/drawing/2014/main" id="{4DF4FBB5-60D6-D53D-4891-0CBBB63BA94C}"/>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2">
            <a:extLst>
              <a:ext uri="{FF2B5EF4-FFF2-40B4-BE49-F238E27FC236}">
                <a16:creationId xmlns:a16="http://schemas.microsoft.com/office/drawing/2014/main" id="{72651AFE-B010-AB88-8A1D-0FB341BCB64C}"/>
              </a:ext>
            </a:extLst>
          </p:cNvPr>
          <p:cNvSpPr>
            <a:spLocks noGrp="1" noRot="1" noMove="1" noResize="1" noEditPoints="1" noAdjustHandles="1" noChangeArrowheads="1" noChangeShapeType="1"/>
          </p:cNvSpPr>
          <p:nvPr>
            <p:ph idx="1"/>
          </p:nvPr>
        </p:nvSpPr>
        <p:spPr>
          <a:xfrm>
            <a:off x="838200" y="1825625"/>
            <a:ext cx="10515600" cy="4035421"/>
          </a:xfrm>
        </p:spPr>
        <p:txBody>
          <a:bodyPr/>
          <a:lstStyle>
            <a:lvl1pPr>
              <a:defRPr sz="3200">
                <a:solidFill>
                  <a:schemeClr val="tx1">
                    <a:lumMod val="50000"/>
                  </a:schemeClr>
                </a:solidFill>
                <a:latin typeface="Arial" panose="020B0604020202020204" pitchFamily="34" charset="0"/>
                <a:cs typeface="Arial" panose="020B0604020202020204" pitchFamily="34" charset="0"/>
              </a:defRPr>
            </a:lvl1pPr>
            <a:lvl2pPr>
              <a:defRPr sz="28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NSD Icon" descr="A yellow circle with black background&#10;&#10;Description automatically generated">
            <a:extLst>
              <a:ext uri="{FF2B5EF4-FFF2-40B4-BE49-F238E27FC236}">
                <a16:creationId xmlns:a16="http://schemas.microsoft.com/office/drawing/2014/main" id="{ADBAA340-04CA-107C-4C56-D5333B794A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
        <p:nvSpPr>
          <p:cNvPr id="8" name="Footer Placeholder 7">
            <a:extLst>
              <a:ext uri="{FF2B5EF4-FFF2-40B4-BE49-F238E27FC236}">
                <a16:creationId xmlns:a16="http://schemas.microsoft.com/office/drawing/2014/main" id="{01C21D8D-BFC0-AD45-4132-3E20901E3A20}"/>
              </a:ext>
            </a:extLst>
          </p:cNvPr>
          <p:cNvSpPr>
            <a:spLocks noGrp="1" noRot="1" noMove="1" noResize="1" noEditPoints="1" noAdjustHandles="1" noChangeArrowheads="1" noChangeShapeType="1"/>
          </p:cNvSpPr>
          <p:nvPr>
            <p:ph type="ftr" sz="quarter" idx="11"/>
          </p:nvPr>
        </p:nvSpPr>
        <p:spPr/>
        <p:txBody>
          <a:bodyPr/>
          <a:lstStyle/>
          <a:p>
            <a:endParaRPr lang="en-US"/>
          </a:p>
        </p:txBody>
      </p:sp>
    </p:spTree>
    <p:extLst>
      <p:ext uri="{BB962C8B-B14F-4D97-AF65-F5344CB8AC3E}">
        <p14:creationId xmlns:p14="http://schemas.microsoft.com/office/powerpoint/2010/main" val="41038728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764839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09250" cy="1902849"/>
          </a:xfrm>
        </p:spPr>
        <p:txBody>
          <a:bodyPr anchor="b"/>
          <a:lstStyle>
            <a:lvl1pPr algn="ctr">
              <a:defRPr lang="en-US" dirty="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9" name="NSD - The Leaf Icon">
            <a:extLst>
              <a:ext uri="{FF2B5EF4-FFF2-40B4-BE49-F238E27FC236}">
                <a16:creationId xmlns:a16="http://schemas.microsoft.com/office/drawing/2014/main" id="{7BB0FFC7-4B56-485A-314A-62031F3CCA5E}"/>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p>
            <a:endParaRPr lang="en-US"/>
          </a:p>
        </p:txBody>
      </p:sp>
    </p:spTree>
    <p:extLst>
      <p:ext uri="{BB962C8B-B14F-4D97-AF65-F5344CB8AC3E}">
        <p14:creationId xmlns:p14="http://schemas.microsoft.com/office/powerpoint/2010/main" val="3654825012"/>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Green BG - Title and Content">
    <p:bg>
      <p:bgPr>
        <a:solidFill>
          <a:srgbClr val="2D46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E474-ACC8-66C0-2074-D2FA05051AFA}"/>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11" name="Straight Connector 10">
            <a:extLst>
              <a:ext uri="{FF2B5EF4-FFF2-40B4-BE49-F238E27FC236}">
                <a16:creationId xmlns:a16="http://schemas.microsoft.com/office/drawing/2014/main" id="{4DF4FBB5-60D6-D53D-4891-0CBBB63BA94C}"/>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a:solidFill>
              <a:srgbClr val="FFFFFF"/>
            </a:solidFill>
          </a:ln>
        </p:spPr>
        <p:style>
          <a:lnRef idx="2">
            <a:schemeClr val="dk1"/>
          </a:lnRef>
          <a:fillRef idx="0">
            <a:schemeClr val="dk1"/>
          </a:fillRef>
          <a:effectRef idx="1">
            <a:schemeClr val="dk1"/>
          </a:effectRef>
          <a:fontRef idx="minor">
            <a:schemeClr val="tx1"/>
          </a:fontRef>
        </p:style>
      </p:cxnSp>
      <p:sp>
        <p:nvSpPr>
          <p:cNvPr id="3" name="Content Placeholder 2">
            <a:extLst>
              <a:ext uri="{FF2B5EF4-FFF2-40B4-BE49-F238E27FC236}">
                <a16:creationId xmlns:a16="http://schemas.microsoft.com/office/drawing/2014/main" id="{72651AFE-B010-AB88-8A1D-0FB341BCB64C}"/>
              </a:ext>
            </a:extLst>
          </p:cNvPr>
          <p:cNvSpPr>
            <a:spLocks noGrp="1" noRot="1" noMove="1" noResize="1" noEditPoints="1" noAdjustHandles="1" noChangeArrowheads="1" noChangeShapeType="1"/>
          </p:cNvSpPr>
          <p:nvPr>
            <p:ph idx="1"/>
          </p:nvPr>
        </p:nvSpPr>
        <p:spPr>
          <a:xfrm>
            <a:off x="838200" y="1825625"/>
            <a:ext cx="10515600" cy="4035421"/>
          </a:xfrm>
        </p:spPr>
        <p:txBody>
          <a:bodyPr/>
          <a:lstStyle>
            <a:lvl1pPr>
              <a:defRPr sz="32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1B5D762-7A3C-B1E8-F1E2-94127384BF81}"/>
              </a:ext>
            </a:extLst>
          </p:cNvPr>
          <p:cNvSpPr>
            <a:spLocks noGrp="1"/>
          </p:cNvSpPr>
          <p:nvPr>
            <p:ph type="ftr" sz="quarter" idx="11"/>
          </p:nvPr>
        </p:nvSpPr>
        <p:spPr/>
        <p:txBody>
          <a:bodyPr/>
          <a:lstStyle/>
          <a:p>
            <a:endParaRPr lang="en-US"/>
          </a:p>
        </p:txBody>
      </p:sp>
      <p:pic>
        <p:nvPicPr>
          <p:cNvPr id="10" name="NSD Icon" descr="A yellow circle with black background&#10;&#10;Description automatically generated">
            <a:extLst>
              <a:ext uri="{FF2B5EF4-FFF2-40B4-BE49-F238E27FC236}">
                <a16:creationId xmlns:a16="http://schemas.microsoft.com/office/drawing/2014/main" id="{ADBAA340-04CA-107C-4C56-D5333B794A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04468019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Green BG - Two Content">
    <p:bg>
      <p:bgPr>
        <a:solidFill>
          <a:srgbClr val="2D46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a:solidFill>
              <a:srgbClr val="FFFFFF"/>
            </a:solidFill>
          </a:ln>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187042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662A57D-54F2-8047-BA6E-AB0FC72E60B1}"/>
              </a:ext>
            </a:extLst>
          </p:cNvPr>
          <p:cNvSpPr>
            <a:spLocks noGrp="1" noRot="1" noMove="1" noResize="1" noEditPoints="1" noAdjustHandles="1" noChangeArrowheads="1" noChangeShapeType="1"/>
          </p:cNvSpPr>
          <p:nvPr>
            <p:ph type="body" idx="1" hasCustomPrompt="1"/>
          </p:nvPr>
        </p:nvSpPr>
        <p:spPr>
          <a:xfrm>
            <a:off x="839788" y="1828800"/>
            <a:ext cx="5157787" cy="676274"/>
          </a:xfrm>
        </p:spPr>
        <p:txBody>
          <a:bodyPr anchor="ctr">
            <a:no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2624927"/>
            <a:ext cx="5157787" cy="3242472"/>
          </a:xfrm>
        </p:spPr>
        <p:txBody>
          <a:bodyPr/>
          <a:lstStyle>
            <a:lvl1pPr>
              <a:defRPr sz="2800">
                <a:solidFill>
                  <a:schemeClr val="tx1">
                    <a:lumMod val="50000"/>
                  </a:schemeClr>
                </a:solidFill>
                <a:latin typeface="Arial" panose="020B0604020202020204" pitchFamily="34" charset="0"/>
                <a:cs typeface="Arial" panose="020B0604020202020204" pitchFamily="34" charset="0"/>
              </a:defRPr>
            </a:lvl1pPr>
            <a:lvl2pPr>
              <a:defRPr>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EA297D-A887-93E4-921B-749CDF4E8FBC}"/>
              </a:ext>
            </a:extLst>
          </p:cNvPr>
          <p:cNvSpPr>
            <a:spLocks noGrp="1" noRot="1" noMove="1" noResize="1" noEditPoints="1" noAdjustHandles="1" noChangeArrowheads="1" noChangeShapeType="1"/>
          </p:cNvSpPr>
          <p:nvPr>
            <p:ph type="body" sz="quarter" idx="3" hasCustomPrompt="1"/>
          </p:nvPr>
        </p:nvSpPr>
        <p:spPr>
          <a:xfrm>
            <a:off x="6172200" y="1828799"/>
            <a:ext cx="5183188" cy="676275"/>
          </a:xfrm>
        </p:spPr>
        <p:txBody>
          <a:bodyPr anchor="ctr">
            <a:no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text styles</a:t>
            </a:r>
          </a:p>
        </p:txBody>
      </p:sp>
      <p:sp>
        <p:nvSpPr>
          <p:cNvPr id="6" name="Content Placeholder 5">
            <a:extLst>
              <a:ext uri="{FF2B5EF4-FFF2-40B4-BE49-F238E27FC236}">
                <a16:creationId xmlns:a16="http://schemas.microsoft.com/office/drawing/2014/main" id="{07E812C8-2692-E9A0-D8C4-6160362E839E}"/>
              </a:ext>
            </a:extLst>
          </p:cNvPr>
          <p:cNvSpPr>
            <a:spLocks noGrp="1" noRot="1" noMove="1" noResize="1" noEditPoints="1" noAdjustHandles="1" noChangeArrowheads="1" noChangeShapeType="1"/>
          </p:cNvSpPr>
          <p:nvPr>
            <p:ph sz="quarter" idx="4"/>
          </p:nvPr>
        </p:nvSpPr>
        <p:spPr>
          <a:xfrm>
            <a:off x="6172200" y="2624927"/>
            <a:ext cx="5183188" cy="3242472"/>
          </a:xfrm>
        </p:spPr>
        <p:txBody>
          <a:bodyPr/>
          <a:lstStyle>
            <a:lvl1pPr>
              <a:defRPr sz="2800">
                <a:solidFill>
                  <a:schemeClr val="tx1">
                    <a:lumMod val="50000"/>
                  </a:schemeClr>
                </a:solidFill>
                <a:latin typeface="Arial" panose="020B0604020202020204" pitchFamily="34" charset="0"/>
                <a:cs typeface="Arial" panose="020B0604020202020204" pitchFamily="34" charset="0"/>
              </a:defRPr>
            </a:lvl1pPr>
            <a:lvl2pPr>
              <a:defRPr>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9" name="NSD Icon" descr="A yellow circle with black background&#10;&#10;Description automatically generated">
            <a:extLst>
              <a:ext uri="{FF2B5EF4-FFF2-40B4-BE49-F238E27FC236}">
                <a16:creationId xmlns:a16="http://schemas.microsoft.com/office/drawing/2014/main" id="{4AE1F2AE-AF6C-61C0-24C8-641BEED2D4DF}"/>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40492376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0"/>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1828804"/>
            <a:ext cx="3198812" cy="4038596"/>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6" name="NSD Icon" descr="A yellow circle with black background&#10;&#10;Description automatically generated">
            <a:extLst>
              <a:ext uri="{FF2B5EF4-FFF2-40B4-BE49-F238E27FC236}">
                <a16:creationId xmlns:a16="http://schemas.microsoft.com/office/drawing/2014/main" id="{C2AA2A0D-4DA3-6B34-4CE8-6D7463B6A2E7}"/>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39815288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5" name="Content Placeholder 3">
            <a:extLst>
              <a:ext uri="{FF2B5EF4-FFF2-40B4-BE49-F238E27FC236}">
                <a16:creationId xmlns:a16="http://schemas.microsoft.com/office/drawing/2014/main" id="{6F7FC5D1-79E4-F6E9-0E2E-CFADA6B41AB1}"/>
              </a:ext>
            </a:extLst>
          </p:cNvPr>
          <p:cNvSpPr>
            <a:spLocks noGrp="1" noRot="1" noMove="1" noResize="1" noEditPoints="1" noAdjustHandles="1" noChangeArrowheads="1" noChangeShapeType="1"/>
          </p:cNvSpPr>
          <p:nvPr>
            <p:ph sz="half" idx="17"/>
          </p:nvPr>
        </p:nvSpPr>
        <p:spPr>
          <a:xfrm>
            <a:off x="839788" y="1841578"/>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a:xfrm>
            <a:off x="4496594" y="6356350"/>
            <a:ext cx="3198812" cy="365125"/>
          </a:xfrm>
        </p:spPr>
        <p:txBody>
          <a:bodyPr/>
          <a:lstStyle/>
          <a:p>
            <a:endParaRPr lang="en-US"/>
          </a:p>
        </p:txBody>
      </p:sp>
      <p:pic>
        <p:nvPicPr>
          <p:cNvPr id="9" name="NSD Icon" descr="A yellow circle with black background&#10;&#10;Description automatically generated">
            <a:extLst>
              <a:ext uri="{FF2B5EF4-FFF2-40B4-BE49-F238E27FC236}">
                <a16:creationId xmlns:a16="http://schemas.microsoft.com/office/drawing/2014/main" id="{F0EBFAB5-D8AC-0D59-3C4A-3164D3C371E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
        <p:nvSpPr>
          <p:cNvPr id="11" name="Content Placeholder 3">
            <a:extLst>
              <a:ext uri="{FF2B5EF4-FFF2-40B4-BE49-F238E27FC236}">
                <a16:creationId xmlns:a16="http://schemas.microsoft.com/office/drawing/2014/main" id="{B689A8E4-4CAA-ED31-C1FA-E43134F1342D}"/>
              </a:ext>
            </a:extLst>
          </p:cNvPr>
          <p:cNvSpPr>
            <a:spLocks noGrp="1" noRot="1" noMove="1" noResize="1" noEditPoints="1" noAdjustHandles="1" noChangeArrowheads="1" noChangeShapeType="1"/>
          </p:cNvSpPr>
          <p:nvPr>
            <p:ph sz="half" idx="18"/>
          </p:nvPr>
        </p:nvSpPr>
        <p:spPr>
          <a:xfrm>
            <a:off x="3506259" y="1841578"/>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4" name="Content Placeholder 3">
            <a:extLst>
              <a:ext uri="{FF2B5EF4-FFF2-40B4-BE49-F238E27FC236}">
                <a16:creationId xmlns:a16="http://schemas.microsoft.com/office/drawing/2014/main" id="{28CE0E48-2F28-207C-B20A-42C9252A2E8B}"/>
              </a:ext>
            </a:extLst>
          </p:cNvPr>
          <p:cNvSpPr>
            <a:spLocks noGrp="1" noRot="1" noMove="1" noResize="1" noEditPoints="1" noAdjustHandles="1" noChangeArrowheads="1" noChangeShapeType="1"/>
          </p:cNvSpPr>
          <p:nvPr>
            <p:ph sz="half" idx="20"/>
          </p:nvPr>
        </p:nvSpPr>
        <p:spPr>
          <a:xfrm>
            <a:off x="6172730" y="1828801"/>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6" name="Content Placeholder 3">
            <a:extLst>
              <a:ext uri="{FF2B5EF4-FFF2-40B4-BE49-F238E27FC236}">
                <a16:creationId xmlns:a16="http://schemas.microsoft.com/office/drawing/2014/main" id="{2089A23D-ACA4-0DBB-6556-B312E64183D1}"/>
              </a:ext>
            </a:extLst>
          </p:cNvPr>
          <p:cNvSpPr>
            <a:spLocks noGrp="1" noRot="1" noMove="1" noResize="1" noEditPoints="1" noAdjustHandles="1" noChangeArrowheads="1" noChangeShapeType="1"/>
          </p:cNvSpPr>
          <p:nvPr>
            <p:ph sz="half" idx="22"/>
          </p:nvPr>
        </p:nvSpPr>
        <p:spPr>
          <a:xfrm>
            <a:off x="8839200" y="1828801"/>
            <a:ext cx="2513012" cy="4343399"/>
          </a:xfrm>
        </p:spPr>
        <p:txBody>
          <a:bodyPr/>
          <a:lstStyle>
            <a:lvl1pPr>
              <a:defRPr>
                <a:latin typeface="Arial" panose="020B0604020202020204" pitchFamily="34" charset="0"/>
                <a:cs typeface="Arial" panose="020B0604020202020204" pitchFamily="34" charset="0"/>
              </a:defRPr>
            </a:lvl1pPr>
          </a:lstStyle>
          <a:p>
            <a:pPr lvl="0"/>
            <a:endParaRPr lang="en-US"/>
          </a:p>
        </p:txBody>
      </p:sp>
    </p:spTree>
    <p:extLst>
      <p:ext uri="{BB962C8B-B14F-4D97-AF65-F5344CB8AC3E}">
        <p14:creationId xmlns:p14="http://schemas.microsoft.com/office/powerpoint/2010/main" val="85763446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2"/>
            <a:ext cx="10515600" cy="990598"/>
          </a:xfrm>
        </p:spPr>
        <p:txBody>
          <a:body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5" name="Content Placeholder 3">
            <a:extLst>
              <a:ext uri="{FF2B5EF4-FFF2-40B4-BE49-F238E27FC236}">
                <a16:creationId xmlns:a16="http://schemas.microsoft.com/office/drawing/2014/main" id="{6F7FC5D1-79E4-F6E9-0E2E-CFADA6B41AB1}"/>
              </a:ext>
            </a:extLst>
          </p:cNvPr>
          <p:cNvSpPr>
            <a:spLocks noGrp="1" noRot="1" noMove="1" noResize="1" noEditPoints="1" noAdjustHandles="1" noChangeArrowheads="1" noChangeShapeType="1"/>
          </p:cNvSpPr>
          <p:nvPr>
            <p:ph sz="half" idx="17"/>
          </p:nvPr>
        </p:nvSpPr>
        <p:spPr>
          <a:xfrm>
            <a:off x="839788" y="1841578"/>
            <a:ext cx="3198812" cy="1844713"/>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6" name="Content Placeholder 3">
            <a:extLst>
              <a:ext uri="{FF2B5EF4-FFF2-40B4-BE49-F238E27FC236}">
                <a16:creationId xmlns:a16="http://schemas.microsoft.com/office/drawing/2014/main" id="{4FB66D9B-0D26-199F-4E0C-54C74AE3B131}"/>
              </a:ext>
            </a:extLst>
          </p:cNvPr>
          <p:cNvSpPr>
            <a:spLocks noGrp="1" noRot="1" noMove="1" noResize="1" noEditPoints="1" noAdjustHandles="1" noChangeArrowheads="1" noChangeShapeType="1"/>
          </p:cNvSpPr>
          <p:nvPr>
            <p:ph sz="half" idx="18"/>
          </p:nvPr>
        </p:nvSpPr>
        <p:spPr>
          <a:xfrm>
            <a:off x="4496594" y="1839156"/>
            <a:ext cx="3198812" cy="1847135"/>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0" name="Content Placeholder 3">
            <a:extLst>
              <a:ext uri="{FF2B5EF4-FFF2-40B4-BE49-F238E27FC236}">
                <a16:creationId xmlns:a16="http://schemas.microsoft.com/office/drawing/2014/main" id="{E256C92E-E375-ECC3-6988-C33A526A0C71}"/>
              </a:ext>
            </a:extLst>
          </p:cNvPr>
          <p:cNvSpPr>
            <a:spLocks noGrp="1" noRot="1" noMove="1" noResize="1" noEditPoints="1" noAdjustHandles="1" noChangeArrowheads="1" noChangeShapeType="1"/>
          </p:cNvSpPr>
          <p:nvPr>
            <p:ph sz="half" idx="19"/>
          </p:nvPr>
        </p:nvSpPr>
        <p:spPr>
          <a:xfrm>
            <a:off x="8153400" y="1837944"/>
            <a:ext cx="3198812" cy="1849557"/>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3959978"/>
            <a:ext cx="3198812" cy="1844713"/>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3957556"/>
            <a:ext cx="3198812" cy="1847135"/>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3955134"/>
            <a:ext cx="3198812" cy="1849557"/>
          </a:xfrm>
        </p:spPr>
        <p:txBody>
          <a:bodyPr/>
          <a:lstStyle>
            <a:lvl1pPr>
              <a:defRPr>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a:xfrm>
            <a:off x="4496594" y="6356350"/>
            <a:ext cx="3198812" cy="365125"/>
          </a:xfrm>
        </p:spPr>
        <p:txBody>
          <a:bodyPr/>
          <a:lstStyle/>
          <a:p>
            <a:endParaRPr lang="en-US"/>
          </a:p>
        </p:txBody>
      </p:sp>
      <p:pic>
        <p:nvPicPr>
          <p:cNvPr id="9" name="NSD Icon" descr="A yellow circle with black background&#10;&#10;Description automatically generated">
            <a:extLst>
              <a:ext uri="{FF2B5EF4-FFF2-40B4-BE49-F238E27FC236}">
                <a16:creationId xmlns:a16="http://schemas.microsoft.com/office/drawing/2014/main" id="{F0EBFAB5-D8AC-0D59-3C4A-3164D3C371E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5738164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 titles + 3 items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6ACBB-0225-64FC-73D2-DE1F0C543104}"/>
              </a:ext>
            </a:extLst>
          </p:cNvPr>
          <p:cNvSpPr>
            <a:spLocks noGrp="1" noRot="1" noMove="1" noResize="1" noEditPoints="1" noAdjustHandles="1" noChangeArrowheads="1" noChangeShapeType="1"/>
          </p:cNvSpPr>
          <p:nvPr>
            <p:ph type="title"/>
          </p:nvPr>
        </p:nvSpPr>
        <p:spPr>
          <a:xfrm>
            <a:off x="839788" y="685800"/>
            <a:ext cx="10515600" cy="990598"/>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2" name="Straight Connector 11">
            <a:extLst>
              <a:ext uri="{FF2B5EF4-FFF2-40B4-BE49-F238E27FC236}">
                <a16:creationId xmlns:a16="http://schemas.microsoft.com/office/drawing/2014/main" id="{5B7F87A3-DF64-32C4-2057-CE1BB49D8AE4}"/>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Text Placeholder 2">
            <a:extLst>
              <a:ext uri="{FF2B5EF4-FFF2-40B4-BE49-F238E27FC236}">
                <a16:creationId xmlns:a16="http://schemas.microsoft.com/office/drawing/2014/main" id="{C662A57D-54F2-8047-BA6E-AB0FC72E60B1}"/>
              </a:ext>
            </a:extLst>
          </p:cNvPr>
          <p:cNvSpPr>
            <a:spLocks noGrp="1" noRot="1" noMove="1" noResize="1" noEditPoints="1" noAdjustHandles="1" noChangeArrowheads="1" noChangeShapeType="1"/>
          </p:cNvSpPr>
          <p:nvPr>
            <p:ph type="body" idx="1"/>
          </p:nvPr>
        </p:nvSpPr>
        <p:spPr>
          <a:xfrm>
            <a:off x="839788"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BB6AB9-A574-4E67-D88C-2E68A94B4CB2}"/>
              </a:ext>
            </a:extLst>
          </p:cNvPr>
          <p:cNvSpPr>
            <a:spLocks noGrp="1" noRot="1" noMove="1" noResize="1" noEditPoints="1" noAdjustHandles="1" noChangeArrowheads="1" noChangeShapeType="1"/>
          </p:cNvSpPr>
          <p:nvPr>
            <p:ph sz="half" idx="2"/>
          </p:nvPr>
        </p:nvSpPr>
        <p:spPr>
          <a:xfrm>
            <a:off x="839788"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18" name="Text Placeholder 2">
            <a:extLst>
              <a:ext uri="{FF2B5EF4-FFF2-40B4-BE49-F238E27FC236}">
                <a16:creationId xmlns:a16="http://schemas.microsoft.com/office/drawing/2014/main" id="{5FF81FCC-C147-27D9-236A-7515C22EFA13}"/>
              </a:ext>
            </a:extLst>
          </p:cNvPr>
          <p:cNvSpPr>
            <a:spLocks noGrp="1" noRot="1" noMove="1" noResize="1" noEditPoints="1" noAdjustHandles="1" noChangeArrowheads="1" noChangeShapeType="1"/>
          </p:cNvSpPr>
          <p:nvPr>
            <p:ph type="body" idx="13"/>
          </p:nvPr>
        </p:nvSpPr>
        <p:spPr>
          <a:xfrm>
            <a:off x="4496594"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Content Placeholder 3">
            <a:extLst>
              <a:ext uri="{FF2B5EF4-FFF2-40B4-BE49-F238E27FC236}">
                <a16:creationId xmlns:a16="http://schemas.microsoft.com/office/drawing/2014/main" id="{F445153C-D407-8EB8-BFD5-3A3B9C3DC513}"/>
              </a:ext>
            </a:extLst>
          </p:cNvPr>
          <p:cNvSpPr>
            <a:spLocks noGrp="1" noRot="1" noMove="1" noResize="1" noEditPoints="1" noAdjustHandles="1" noChangeArrowheads="1" noChangeShapeType="1"/>
          </p:cNvSpPr>
          <p:nvPr>
            <p:ph sz="half" idx="14"/>
          </p:nvPr>
        </p:nvSpPr>
        <p:spPr>
          <a:xfrm>
            <a:off x="4496594"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20" name="Text Placeholder 2">
            <a:extLst>
              <a:ext uri="{FF2B5EF4-FFF2-40B4-BE49-F238E27FC236}">
                <a16:creationId xmlns:a16="http://schemas.microsoft.com/office/drawing/2014/main" id="{0A729D12-62A4-4543-5729-21CB0101C5FD}"/>
              </a:ext>
            </a:extLst>
          </p:cNvPr>
          <p:cNvSpPr>
            <a:spLocks noGrp="1" noRot="1" noMove="1" noResize="1" noEditPoints="1" noAdjustHandles="1" noChangeArrowheads="1" noChangeShapeType="1"/>
          </p:cNvSpPr>
          <p:nvPr>
            <p:ph type="body" idx="15"/>
          </p:nvPr>
        </p:nvSpPr>
        <p:spPr>
          <a:xfrm>
            <a:off x="8153400" y="1828800"/>
            <a:ext cx="3198812" cy="1768517"/>
          </a:xfrm>
        </p:spPr>
        <p:txBody>
          <a:bodyPr anchor="t"/>
          <a:lstStyle>
            <a:lvl1pPr marL="0" indent="0">
              <a:buNone/>
              <a:defRPr sz="2400" b="0">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1" name="Content Placeholder 3">
            <a:extLst>
              <a:ext uri="{FF2B5EF4-FFF2-40B4-BE49-F238E27FC236}">
                <a16:creationId xmlns:a16="http://schemas.microsoft.com/office/drawing/2014/main" id="{FAE7E2A3-4878-876F-4260-ED01E82B26CB}"/>
              </a:ext>
            </a:extLst>
          </p:cNvPr>
          <p:cNvSpPr>
            <a:spLocks noGrp="1" noRot="1" noMove="1" noResize="1" noEditPoints="1" noAdjustHandles="1" noChangeArrowheads="1" noChangeShapeType="1"/>
          </p:cNvSpPr>
          <p:nvPr>
            <p:ph sz="half" idx="16"/>
          </p:nvPr>
        </p:nvSpPr>
        <p:spPr>
          <a:xfrm>
            <a:off x="8153400" y="3657602"/>
            <a:ext cx="3198812" cy="2209797"/>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stStyle>
          <a:p>
            <a:pPr lvl="0"/>
            <a:endParaRPr lang="en-US"/>
          </a:p>
        </p:txBody>
      </p:sp>
      <p:sp>
        <p:nvSpPr>
          <p:cNvPr id="8" name="Footer Placeholder 7">
            <a:extLst>
              <a:ext uri="{FF2B5EF4-FFF2-40B4-BE49-F238E27FC236}">
                <a16:creationId xmlns:a16="http://schemas.microsoft.com/office/drawing/2014/main" id="{F4C033BD-E31E-C29E-04B6-654E52CE29F7}"/>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6" name="NSD Icon" descr="A yellow circle with black background&#10;&#10;Description automatically generated">
            <a:extLst>
              <a:ext uri="{FF2B5EF4-FFF2-40B4-BE49-F238E27FC236}">
                <a16:creationId xmlns:a16="http://schemas.microsoft.com/office/drawing/2014/main" id="{C2AA2A0D-4DA3-6B34-4CE8-6D7463B6A2E7}"/>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2775181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7AF941-8DBC-C0B9-ABCE-C2A2EB21A9F0}"/>
              </a:ext>
            </a:extLst>
          </p:cNvPr>
          <p:cNvSpPr>
            <a:spLocks noGrp="1" noRot="1" noMove="1" noResize="1" noEditPoints="1" noAdjustHandles="1" noChangeArrowheads="1" noChangeShapeType="1"/>
          </p:cNvSpPr>
          <p:nvPr>
            <p:ph type="title"/>
          </p:nvPr>
        </p:nvSpPr>
        <p:spPr>
          <a:xfrm>
            <a:off x="839788" y="685798"/>
            <a:ext cx="3932237" cy="990601"/>
          </a:xfrm>
        </p:spPr>
        <p:txBody>
          <a:bodyPr anchor="ctr"/>
          <a:lstStyle>
            <a:lvl1pPr>
              <a:defRPr sz="3200">
                <a:latin typeface="Arial" panose="020B0604020202020204" pitchFamily="34" charset="0"/>
                <a:cs typeface="Arial" panose="020B0604020202020204" pitchFamily="34"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0298CC55-C5B9-88F6-4CEE-DC275A16C1D3}"/>
              </a:ext>
            </a:extLst>
          </p:cNvPr>
          <p:cNvCxnSpPr>
            <a:cxnSpLocks noGrp="1" noRot="1" noMove="1" noResize="1" noEditPoints="1" noAdjustHandles="1" noChangeArrowheads="1" noChangeShapeType="1"/>
          </p:cNvCxnSpPr>
          <p:nvPr userDrawn="1"/>
        </p:nvCxnSpPr>
        <p:spPr>
          <a:xfrm>
            <a:off x="838200" y="1752600"/>
            <a:ext cx="39624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Text Placeholder 3">
            <a:extLst>
              <a:ext uri="{FF2B5EF4-FFF2-40B4-BE49-F238E27FC236}">
                <a16:creationId xmlns:a16="http://schemas.microsoft.com/office/drawing/2014/main" id="{52FAC39D-1382-D323-39EF-4B23C9A3330F}"/>
              </a:ext>
            </a:extLst>
          </p:cNvPr>
          <p:cNvSpPr>
            <a:spLocks noGrp="1" noRot="1" noMove="1" noResize="1" noEditPoints="1" noAdjustHandles="1" noChangeArrowheads="1" noChangeShapeType="1"/>
          </p:cNvSpPr>
          <p:nvPr>
            <p:ph type="body" sz="half" idx="2"/>
          </p:nvPr>
        </p:nvSpPr>
        <p:spPr>
          <a:xfrm>
            <a:off x="839788" y="1828800"/>
            <a:ext cx="3932237" cy="4040188"/>
          </a:xfrm>
        </p:spPr>
        <p:txBody>
          <a:bodyPr>
            <a:normAutofit/>
          </a:bodyPr>
          <a:lstStyle>
            <a:lvl1pPr marL="0" indent="0">
              <a:buNone/>
              <a:defRPr sz="24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C29273A0-DA21-CED3-4909-A9979F9881A7}"/>
              </a:ext>
            </a:extLst>
          </p:cNvPr>
          <p:cNvSpPr>
            <a:spLocks noGrp="1" noRot="1" noMove="1" noResize="1" noEditPoints="1" noAdjustHandles="1" noChangeArrowheads="1" noChangeShapeType="1"/>
          </p:cNvSpPr>
          <p:nvPr>
            <p:ph type="pic" idx="1"/>
          </p:nvPr>
        </p:nvSpPr>
        <p:spPr>
          <a:xfrm>
            <a:off x="5183188" y="685799"/>
            <a:ext cx="6172200" cy="51752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6" name="Footer Placeholder 5">
            <a:extLst>
              <a:ext uri="{FF2B5EF4-FFF2-40B4-BE49-F238E27FC236}">
                <a16:creationId xmlns:a16="http://schemas.microsoft.com/office/drawing/2014/main" id="{D96AC8F4-FC85-2183-F545-136846FD9129}"/>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12" name="NSD Icon" descr="A yellow circle with black background&#10;&#10;Description automatically generated">
            <a:extLst>
              <a:ext uri="{FF2B5EF4-FFF2-40B4-BE49-F238E27FC236}">
                <a16:creationId xmlns:a16="http://schemas.microsoft.com/office/drawing/2014/main" id="{545CBED0-A0CD-E496-D500-E12C77278B23}"/>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0167188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9B0B3-2B9C-0EEE-4620-D5AE1B54D6C7}"/>
              </a:ext>
            </a:extLst>
          </p:cNvPr>
          <p:cNvSpPr>
            <a:spLocks noGrp="1"/>
          </p:cNvSpPr>
          <p:nvPr>
            <p:ph type="title"/>
          </p:nvPr>
        </p:nvSpPr>
        <p:spPr>
          <a:xfrm>
            <a:off x="839788" y="685800"/>
            <a:ext cx="3932237" cy="990600"/>
          </a:xfrm>
        </p:spPr>
        <p:txBody>
          <a:bodyPr anchor="ctr"/>
          <a:lstStyle>
            <a:lvl1pPr>
              <a:defRPr sz="3200">
                <a:latin typeface="Arial" panose="020B0604020202020204" pitchFamily="34" charset="0"/>
                <a:cs typeface="Arial" panose="020B0604020202020204" pitchFamily="34" charset="0"/>
              </a:defRPr>
            </a:lvl1pPr>
          </a:lstStyle>
          <a:p>
            <a:r>
              <a:rPr lang="en-US"/>
              <a:t>Click to edit Master title style</a:t>
            </a:r>
          </a:p>
        </p:txBody>
      </p:sp>
      <p:cxnSp>
        <p:nvCxnSpPr>
          <p:cNvPr id="9" name="Straight Connector 8">
            <a:extLst>
              <a:ext uri="{FF2B5EF4-FFF2-40B4-BE49-F238E27FC236}">
                <a16:creationId xmlns:a16="http://schemas.microsoft.com/office/drawing/2014/main" id="{C654CDD7-4E13-94E9-FC4E-4A78FC3C8E1C}"/>
              </a:ext>
            </a:extLst>
          </p:cNvPr>
          <p:cNvCxnSpPr>
            <a:cxnSpLocks noGrp="1" noRot="1" noMove="1" noResize="1" noEditPoints="1" noAdjustHandles="1" noChangeArrowheads="1" noChangeShapeType="1"/>
          </p:cNvCxnSpPr>
          <p:nvPr userDrawn="1"/>
        </p:nvCxnSpPr>
        <p:spPr>
          <a:xfrm>
            <a:off x="838200" y="1752600"/>
            <a:ext cx="3962400" cy="0"/>
          </a:xfrm>
          <a:prstGeom prst="line">
            <a:avLst/>
          </a:prstGeom>
          <a:ln w="9525"/>
        </p:spPr>
        <p:style>
          <a:lnRef idx="2">
            <a:schemeClr val="dk1"/>
          </a:lnRef>
          <a:fillRef idx="0">
            <a:schemeClr val="dk1"/>
          </a:fillRef>
          <a:effectRef idx="1">
            <a:schemeClr val="dk1"/>
          </a:effectRef>
          <a:fontRef idx="minor">
            <a:schemeClr val="tx1"/>
          </a:fontRef>
        </p:style>
      </p:cxnSp>
      <p:sp>
        <p:nvSpPr>
          <p:cNvPr id="4" name="Text Placeholder 3">
            <a:extLst>
              <a:ext uri="{FF2B5EF4-FFF2-40B4-BE49-F238E27FC236}">
                <a16:creationId xmlns:a16="http://schemas.microsoft.com/office/drawing/2014/main" id="{870787D7-03AC-1565-BE9C-A5E61CC0EB8A}"/>
              </a:ext>
            </a:extLst>
          </p:cNvPr>
          <p:cNvSpPr>
            <a:spLocks noGrp="1"/>
          </p:cNvSpPr>
          <p:nvPr>
            <p:ph type="body" sz="half" idx="2"/>
          </p:nvPr>
        </p:nvSpPr>
        <p:spPr>
          <a:xfrm>
            <a:off x="839788" y="1828800"/>
            <a:ext cx="3932237" cy="4040188"/>
          </a:xfrm>
        </p:spPr>
        <p:txBody>
          <a:bodyPr/>
          <a:lstStyle>
            <a:lvl1pPr marL="0" indent="0">
              <a:buNone/>
              <a:defRPr sz="2400">
                <a:solidFill>
                  <a:schemeClr val="tx1">
                    <a:lumMod val="50000"/>
                  </a:schemeClr>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AEBEB139-6382-A25B-EB0C-CFBAD85A98E7}"/>
              </a:ext>
            </a:extLst>
          </p:cNvPr>
          <p:cNvSpPr>
            <a:spLocks noGrp="1"/>
          </p:cNvSpPr>
          <p:nvPr>
            <p:ph idx="1"/>
          </p:nvPr>
        </p:nvSpPr>
        <p:spPr>
          <a:xfrm>
            <a:off x="5183188" y="685799"/>
            <a:ext cx="6172200" cy="5175251"/>
          </a:xfrm>
        </p:spPr>
        <p:txBody>
          <a:bodyPr/>
          <a:lstStyle>
            <a:lvl1pPr>
              <a:defRPr sz="3200">
                <a:latin typeface="Arial" panose="020B0604020202020204" pitchFamily="34" charset="0"/>
                <a:cs typeface="Arial" panose="020B0604020202020204" pitchFamily="34" charset="0"/>
              </a:defRPr>
            </a:lvl1pPr>
            <a:lvl2pPr>
              <a:defRPr sz="28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ECECD7D8-842E-E9EB-B69D-94B07D4D48C7}"/>
              </a:ext>
            </a:extLst>
          </p:cNvPr>
          <p:cNvSpPr>
            <a:spLocks noGrp="1"/>
          </p:cNvSpPr>
          <p:nvPr>
            <p:ph type="ftr" sz="quarter" idx="11"/>
          </p:nvPr>
        </p:nvSpPr>
        <p:spPr/>
        <p:txBody>
          <a:bodyPr/>
          <a:lstStyle/>
          <a:p>
            <a:endParaRPr lang="en-US"/>
          </a:p>
        </p:txBody>
      </p:sp>
      <p:pic>
        <p:nvPicPr>
          <p:cNvPr id="10" name="NSD Icon" descr="A yellow circle with black background&#10;&#10;Description automatically generated">
            <a:extLst>
              <a:ext uri="{FF2B5EF4-FFF2-40B4-BE49-F238E27FC236}">
                <a16:creationId xmlns:a16="http://schemas.microsoft.com/office/drawing/2014/main" id="{D028867C-7B1C-E201-3D53-092CB5CA6A5D}"/>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5104593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able Templa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D288A2-9C4B-750C-A355-44BF6E264CF9}"/>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5" name="Straight Connector 4">
            <a:extLst>
              <a:ext uri="{FF2B5EF4-FFF2-40B4-BE49-F238E27FC236}">
                <a16:creationId xmlns:a16="http://schemas.microsoft.com/office/drawing/2014/main" id="{489F841B-00E9-EB05-4C39-655140B507CB}"/>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graphicFrame>
        <p:nvGraphicFramePr>
          <p:cNvPr id="11" name="Table 10">
            <a:extLst>
              <a:ext uri="{FF2B5EF4-FFF2-40B4-BE49-F238E27FC236}">
                <a16:creationId xmlns:a16="http://schemas.microsoft.com/office/drawing/2014/main" id="{54070F89-5831-0DDA-63B7-E2F39E3F220C}"/>
              </a:ext>
            </a:extLst>
          </p:cNvPr>
          <p:cNvGraphicFramePr>
            <a:graphicFrameLocks noGrp="1"/>
          </p:cNvGraphicFramePr>
          <p:nvPr userDrawn="1">
            <p:extLst>
              <p:ext uri="{D42A27DB-BD31-4B8C-83A1-F6EECF244321}">
                <p14:modId xmlns:p14="http://schemas.microsoft.com/office/powerpoint/2010/main" val="2666758958"/>
              </p:ext>
            </p:extLst>
          </p:nvPr>
        </p:nvGraphicFramePr>
        <p:xfrm>
          <a:off x="2032000" y="1828800"/>
          <a:ext cx="8127999" cy="1854200"/>
        </p:xfrm>
        <a:graphic>
          <a:graphicData uri="http://schemas.openxmlformats.org/drawingml/2006/table">
            <a:tbl>
              <a:tblPr firstRow="1" bandRow="1">
                <a:tableStyleId>{69012ECD-51FC-41F1-AA8D-1B2483CD663E}</a:tableStyleId>
              </a:tblPr>
              <a:tblGrid>
                <a:gridCol w="2709333">
                  <a:extLst>
                    <a:ext uri="{9D8B030D-6E8A-4147-A177-3AD203B41FA5}">
                      <a16:colId xmlns:a16="http://schemas.microsoft.com/office/drawing/2014/main" val="1504652454"/>
                    </a:ext>
                  </a:extLst>
                </a:gridCol>
                <a:gridCol w="2709333">
                  <a:extLst>
                    <a:ext uri="{9D8B030D-6E8A-4147-A177-3AD203B41FA5}">
                      <a16:colId xmlns:a16="http://schemas.microsoft.com/office/drawing/2014/main" val="2881160910"/>
                    </a:ext>
                  </a:extLst>
                </a:gridCol>
                <a:gridCol w="2709333">
                  <a:extLst>
                    <a:ext uri="{9D8B030D-6E8A-4147-A177-3AD203B41FA5}">
                      <a16:colId xmlns:a16="http://schemas.microsoft.com/office/drawing/2014/main" val="3976869912"/>
                    </a:ext>
                  </a:extLst>
                </a:gridCol>
              </a:tblGrid>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3985337"/>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6343706"/>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69250504"/>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75040017"/>
                  </a:ext>
                </a:extLst>
              </a:tr>
              <a:tr h="37084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58944053"/>
                  </a:ext>
                </a:extLst>
              </a:tr>
            </a:tbl>
          </a:graphicData>
        </a:graphic>
      </p:graphicFrame>
      <p:sp>
        <p:nvSpPr>
          <p:cNvPr id="4" name="Footer Placeholder 3">
            <a:extLst>
              <a:ext uri="{FF2B5EF4-FFF2-40B4-BE49-F238E27FC236}">
                <a16:creationId xmlns:a16="http://schemas.microsoft.com/office/drawing/2014/main" id="{86454F9A-7433-5FD3-2A61-2F404715D2DE}"/>
              </a:ext>
            </a:extLst>
          </p:cNvPr>
          <p:cNvSpPr>
            <a:spLocks noGrp="1"/>
          </p:cNvSpPr>
          <p:nvPr>
            <p:ph type="ftr" sz="quarter" idx="11"/>
          </p:nvPr>
        </p:nvSpPr>
        <p:spPr/>
        <p:txBody>
          <a:bodyPr/>
          <a:lstStyle/>
          <a:p>
            <a:endParaRPr lang="en-US"/>
          </a:p>
        </p:txBody>
      </p:sp>
      <p:pic>
        <p:nvPicPr>
          <p:cNvPr id="8" name="NSD Icon" descr="A yellow circle with black background&#10;&#10;Description automatically generated">
            <a:extLst>
              <a:ext uri="{FF2B5EF4-FFF2-40B4-BE49-F238E27FC236}">
                <a16:creationId xmlns:a16="http://schemas.microsoft.com/office/drawing/2014/main" id="{E0C2BDFA-5D76-6E2C-029A-1143C01B26FE}"/>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2387145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 Shield Green">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76B62C3-BECD-CDC2-E1E8-A6FAD774B845}"/>
              </a:ext>
            </a:extLst>
          </p:cNvPr>
          <p:cNvSpPr>
            <a:spLocks noGrp="1" noRot="1" noMove="1" noResize="1" noEditPoints="1" noAdjustHandles="1" noChangeArrowheads="1" noChangeShapeType="1"/>
          </p:cNvSpPr>
          <p:nvPr>
            <p:ph type="title"/>
          </p:nvPr>
        </p:nvSpPr>
        <p:spPr>
          <a:xfrm>
            <a:off x="838200" y="1828800"/>
            <a:ext cx="10515600" cy="1902849"/>
          </a:xfrm>
        </p:spPr>
        <p:txBody>
          <a:bodyPr anchor="b"/>
          <a:lstStyle>
            <a:lvl1pPr algn="ctr">
              <a:defRPr lang="en-US" dirty="0">
                <a:solidFill>
                  <a:schemeClr val="bg1"/>
                </a:solidFill>
              </a:defRPr>
            </a:lvl1pPr>
          </a:lstStyle>
          <a:p>
            <a:r>
              <a:rPr lang="en-US"/>
              <a:t>Click to edit Master title style</a:t>
            </a:r>
          </a:p>
        </p:txBody>
      </p:sp>
      <p:cxnSp>
        <p:nvCxnSpPr>
          <p:cNvPr id="7" name="Straight Connector 6">
            <a:extLst>
              <a:ext uri="{FF2B5EF4-FFF2-40B4-BE49-F238E27FC236}">
                <a16:creationId xmlns:a16="http://schemas.microsoft.com/office/drawing/2014/main" id="{4769FB76-EBE9-5B8E-F138-DF97B2740E98}"/>
              </a:ext>
            </a:extLst>
          </p:cNvPr>
          <p:cNvCxnSpPr>
            <a:cxnSpLocks noGrp="1" noRot="1" noMove="1" noResize="1" noEditPoints="1" noAdjustHandles="1" noChangeArrowheads="1" noChangeShapeType="1"/>
          </p:cNvCxnSpPr>
          <p:nvPr userDrawn="1"/>
        </p:nvCxnSpPr>
        <p:spPr>
          <a:xfrm>
            <a:off x="838200" y="3758637"/>
            <a:ext cx="10515600" cy="0"/>
          </a:xfrm>
          <a:prstGeom prst="line">
            <a:avLst/>
          </a:prstGeom>
          <a:ln w="9525">
            <a:solidFill>
              <a:schemeClr val="bg1"/>
            </a:solidFill>
          </a:ln>
        </p:spPr>
        <p:style>
          <a:lnRef idx="2">
            <a:schemeClr val="dk1"/>
          </a:lnRef>
          <a:fillRef idx="0">
            <a:schemeClr val="dk1"/>
          </a:fillRef>
          <a:effectRef idx="1">
            <a:schemeClr val="dk1"/>
          </a:effectRef>
          <a:fontRef idx="minor">
            <a:schemeClr val="tx1"/>
          </a:fontRef>
        </p:style>
      </p:cxnSp>
      <p:sp>
        <p:nvSpPr>
          <p:cNvPr id="9" name="NSD - The Leaf Icon">
            <a:extLst>
              <a:ext uri="{FF2B5EF4-FFF2-40B4-BE49-F238E27FC236}">
                <a16:creationId xmlns:a16="http://schemas.microsoft.com/office/drawing/2014/main" id="{C1F54B17-6A85-BD02-5474-D18BEDFDDF68}"/>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5" name="Footer Placeholder 4">
            <a:extLst>
              <a:ext uri="{FF2B5EF4-FFF2-40B4-BE49-F238E27FC236}">
                <a16:creationId xmlns:a16="http://schemas.microsoft.com/office/drawing/2014/main" id="{E1116487-009B-9E63-2520-63BE598BE4FB}"/>
              </a:ext>
            </a:extLst>
          </p:cNvPr>
          <p:cNvSpPr>
            <a:spLocks noGrp="1" noRot="1" noMove="1" noResize="1" noEditPoints="1" noAdjustHandles="1" noChangeArrowheads="1" noChangeShapeType="1"/>
          </p:cNvSpPr>
          <p:nvPr>
            <p:ph type="ftr" sz="quarter" idx="11"/>
          </p:nvPr>
        </p:nvSpPr>
        <p:spPr/>
        <p:txBody>
          <a:bodyPr/>
          <a:lstStyle>
            <a:lvl1pPr>
              <a:defRPr>
                <a:solidFill>
                  <a:schemeClr val="bg1"/>
                </a:solidFill>
              </a:defRPr>
            </a:lvl1pPr>
          </a:lstStyle>
          <a:p>
            <a:endParaRPr lang="en-US"/>
          </a:p>
        </p:txBody>
      </p:sp>
    </p:spTree>
    <p:extLst>
      <p:ext uri="{BB962C8B-B14F-4D97-AF65-F5344CB8AC3E}">
        <p14:creationId xmlns:p14="http://schemas.microsoft.com/office/powerpoint/2010/main" val="674743743"/>
      </p:ext>
    </p:extLst>
  </p:cSld>
  <p:clrMapOvr>
    <a:masterClrMapping/>
  </p:clrMapOvr>
  <p:extLst>
    <p:ext uri="{DCECCB84-F9BA-43D5-87BE-67443E8EF086}">
      <p15:sldGuideLst xmlns:p15="http://schemas.microsoft.com/office/powerpoint/2012/main">
        <p15:guide id="1" orient="horz" pos="2352">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Slide - Regular">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4D9A715-443C-508B-97B1-BBBF0DB6A01D}"/>
              </a:ext>
            </a:extLst>
          </p:cNvPr>
          <p:cNvSpPr>
            <a:spLocks noGrp="1"/>
          </p:cNvSpPr>
          <p:nvPr>
            <p:ph type="ftr" sz="quarter" idx="11"/>
          </p:nvPr>
        </p:nvSpPr>
        <p:spPr/>
        <p:txBody>
          <a:bodyPr/>
          <a:lstStyle/>
          <a:p>
            <a:endParaRPr lang="en-US"/>
          </a:p>
        </p:txBody>
      </p:sp>
      <p:pic>
        <p:nvPicPr>
          <p:cNvPr id="6" name="NSD Icon" descr="A yellow circle with black background&#10;&#10;Description automatically generated">
            <a:extLst>
              <a:ext uri="{FF2B5EF4-FFF2-40B4-BE49-F238E27FC236}">
                <a16:creationId xmlns:a16="http://schemas.microsoft.com/office/drawing/2014/main" id="{F5178586-4B3F-FDCA-64FE-2A06F1ABB544}"/>
              </a:ext>
            </a:extLst>
          </p:cNvPr>
          <p:cNvPicPr>
            <a:picLocks noGrp="1" noRo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6266389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Slide - Shield Green">
    <p:bg>
      <p:bgPr>
        <a:solidFill>
          <a:schemeClr val="tx1"/>
        </a:solidFill>
        <a:effectLst/>
      </p:bgPr>
    </p:bg>
    <p:spTree>
      <p:nvGrpSpPr>
        <p:cNvPr id="1" name=""/>
        <p:cNvGrpSpPr/>
        <p:nvPr/>
      </p:nvGrpSpPr>
      <p:grpSpPr>
        <a:xfrm>
          <a:off x="0" y="0"/>
          <a:ext cx="0" cy="0"/>
          <a:chOff x="0" y="0"/>
          <a:chExt cx="0" cy="0"/>
        </a:xfrm>
      </p:grpSpPr>
      <p:sp>
        <p:nvSpPr>
          <p:cNvPr id="9" name="Footer Placeholder 4">
            <a:extLst>
              <a:ext uri="{FF2B5EF4-FFF2-40B4-BE49-F238E27FC236}">
                <a16:creationId xmlns:a16="http://schemas.microsoft.com/office/drawing/2014/main" id="{FFD5CF2C-FD9A-640E-6197-B14F60713558}"/>
              </a:ext>
            </a:extLst>
          </p:cNvPr>
          <p:cNvSpPr>
            <a:spLocks noGrp="1"/>
          </p:cNvSpPr>
          <p:nvPr>
            <p:ph type="ftr" sz="quarter" idx="11"/>
          </p:nvPr>
        </p:nvSpPr>
        <p:spPr>
          <a:xfrm>
            <a:off x="4038600" y="6356350"/>
            <a:ext cx="4114800" cy="365125"/>
          </a:xfrm>
        </p:spPr>
        <p:txBody>
          <a:bodyPr/>
          <a:lstStyle>
            <a:lvl1pPr>
              <a:defRPr>
                <a:solidFill>
                  <a:schemeClr val="bg1"/>
                </a:solidFill>
              </a:defRPr>
            </a:lvl1pPr>
          </a:lstStyle>
          <a:p>
            <a:endParaRPr lang="en-US"/>
          </a:p>
        </p:txBody>
      </p:sp>
      <p:pic>
        <p:nvPicPr>
          <p:cNvPr id="11" name="NSD Icon" descr="A yellow circle with black background&#10;&#10;Description automatically generated">
            <a:extLst>
              <a:ext uri="{FF2B5EF4-FFF2-40B4-BE49-F238E27FC236}">
                <a16:creationId xmlns:a16="http://schemas.microsoft.com/office/drawing/2014/main" id="{80500219-D853-3327-E00C-646BB20748B5}"/>
              </a:ext>
            </a:extLst>
          </p:cNvPr>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358247646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Presentation Close Oout Slide">
    <p:spTree>
      <p:nvGrpSpPr>
        <p:cNvPr id="1" name=""/>
        <p:cNvGrpSpPr/>
        <p:nvPr/>
      </p:nvGrpSpPr>
      <p:grpSpPr>
        <a:xfrm>
          <a:off x="0" y="0"/>
          <a:ext cx="0" cy="0"/>
          <a:chOff x="0" y="0"/>
          <a:chExt cx="0" cy="0"/>
        </a:xfrm>
      </p:grpSpPr>
      <p:sp>
        <p:nvSpPr>
          <p:cNvPr id="14" name="TextBox 5">
            <a:extLst>
              <a:ext uri="{FF2B5EF4-FFF2-40B4-BE49-F238E27FC236}">
                <a16:creationId xmlns:a16="http://schemas.microsoft.com/office/drawing/2014/main" id="{ECDA8AB4-BD40-83D5-D626-602777BD1353}"/>
              </a:ext>
            </a:extLst>
          </p:cNvPr>
          <p:cNvSpPr txBox="1">
            <a:spLocks noGrp="1" noRot="1" noMove="1" noResize="1" noEditPoints="1" noAdjustHandles="1" noChangeArrowheads="1" noChangeShapeType="1"/>
          </p:cNvSpPr>
          <p:nvPr userDrawn="1"/>
        </p:nvSpPr>
        <p:spPr>
          <a:xfrm>
            <a:off x="4824597" y="3898380"/>
            <a:ext cx="2542805" cy="186846"/>
          </a:xfrm>
          <a:prstGeom prst="rect">
            <a:avLst/>
          </a:prstGeom>
        </p:spPr>
        <p:txBody>
          <a:bodyPr lIns="0" tIns="0" rIns="0" bIns="0" rtlCol="0" anchor="t">
            <a:spAutoFit/>
          </a:bodyPr>
          <a:lstStyle/>
          <a:p>
            <a:pPr marL="0" lvl="0" indent="0" algn="ctr">
              <a:lnSpc>
                <a:spcPts val="1440"/>
              </a:lnSpc>
            </a:pPr>
            <a:r>
              <a:rPr lang="en-US" spc="150">
                <a:solidFill>
                  <a:srgbClr val="2D4641"/>
                </a:solidFill>
                <a:latin typeface="+mj-lt"/>
                <a:ea typeface="Verdana" panose="020B0604030504040204" pitchFamily="34" charset="0"/>
                <a:cs typeface="Playfair Display"/>
                <a:sym typeface="Playfair Display"/>
              </a:rPr>
              <a:t>a presentation by</a:t>
            </a:r>
          </a:p>
        </p:txBody>
      </p:sp>
      <p:sp>
        <p:nvSpPr>
          <p:cNvPr id="12" name="TextBox 11">
            <a:extLst>
              <a:ext uri="{FF2B5EF4-FFF2-40B4-BE49-F238E27FC236}">
                <a16:creationId xmlns:a16="http://schemas.microsoft.com/office/drawing/2014/main" id="{E467A48C-A672-4DBF-710B-38F66C54E404}"/>
              </a:ext>
            </a:extLst>
          </p:cNvPr>
          <p:cNvSpPr txBox="1">
            <a:spLocks noGrp="1" noRot="1" noMove="1" noResize="1" noEditPoints="1" noAdjustHandles="1" noChangeArrowheads="1" noChangeShapeType="1"/>
          </p:cNvSpPr>
          <p:nvPr userDrawn="1"/>
        </p:nvSpPr>
        <p:spPr>
          <a:xfrm>
            <a:off x="1943100" y="4253087"/>
            <a:ext cx="8305800" cy="374461"/>
          </a:xfrm>
          <a:prstGeom prst="rect">
            <a:avLst/>
          </a:prstGeom>
          <a:noFill/>
        </p:spPr>
        <p:txBody>
          <a:bodyPr wrap="square">
            <a:spAutoFit/>
          </a:bodyPr>
          <a:lstStyle/>
          <a:p>
            <a:pPr algn="ctr">
              <a:lnSpc>
                <a:spcPts val="2159"/>
              </a:lnSpc>
              <a:spcBef>
                <a:spcPct val="0"/>
              </a:spcBef>
            </a:pPr>
            <a:r>
              <a:rPr lang="en-US" sz="2400" b="1" spc="300">
                <a:solidFill>
                  <a:schemeClr val="tx1">
                    <a:lumMod val="50000"/>
                  </a:schemeClr>
                </a:solidFill>
                <a:latin typeface="Arial Bold"/>
                <a:ea typeface="Arial Bold"/>
                <a:cs typeface="Arial Bold"/>
                <a:sym typeface="Arial Bold"/>
              </a:rPr>
              <a:t>NUTRITION SERVICES DIVISION</a:t>
            </a:r>
          </a:p>
        </p:txBody>
      </p:sp>
      <p:sp>
        <p:nvSpPr>
          <p:cNvPr id="5" name="NSD - The Leaf Icon">
            <a:extLst>
              <a:ext uri="{FF2B5EF4-FFF2-40B4-BE49-F238E27FC236}">
                <a16:creationId xmlns:a16="http://schemas.microsoft.com/office/drawing/2014/main" id="{80290A6F-A629-3356-7CD8-DD049E83D3FD}"/>
              </a:ext>
            </a:extLst>
          </p:cNvPr>
          <p:cNvSpPr>
            <a:spLocks noGrp="1" noRot="1" noMove="1" noResize="1" noEditPoints="1" noAdjustHandles="1" noChangeArrowheads="1" noChangeShapeType="1"/>
          </p:cNvSpPr>
          <p:nvPr userDrawn="1"/>
        </p:nvSpPr>
        <p:spPr>
          <a:xfrm>
            <a:off x="5785791" y="5389640"/>
            <a:ext cx="620417" cy="318593"/>
          </a:xfrm>
          <a:custGeom>
            <a:avLst/>
            <a:gdLst/>
            <a:ahLst/>
            <a:cxnLst/>
            <a:rect l="l" t="t" r="r" b="b"/>
            <a:pathLst>
              <a:path w="728769" h="374233">
                <a:moveTo>
                  <a:pt x="0" y="0"/>
                </a:moveTo>
                <a:lnTo>
                  <a:pt x="728770" y="0"/>
                </a:lnTo>
                <a:lnTo>
                  <a:pt x="728770" y="374232"/>
                </a:lnTo>
                <a:lnTo>
                  <a:pt x="0" y="37423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Tree>
    <p:extLst>
      <p:ext uri="{BB962C8B-B14F-4D97-AF65-F5344CB8AC3E}">
        <p14:creationId xmlns:p14="http://schemas.microsoft.com/office/powerpoint/2010/main" val="40148386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CDE Seal + NSD Logo">
    <p:bg>
      <p:bgPr>
        <a:solidFill>
          <a:schemeClr val="bg2"/>
        </a:solidFill>
        <a:effectLst/>
      </p:bgPr>
    </p:bg>
    <p:spTree>
      <p:nvGrpSpPr>
        <p:cNvPr id="1" name=""/>
        <p:cNvGrpSpPr/>
        <p:nvPr/>
      </p:nvGrpSpPr>
      <p:grpSpPr>
        <a:xfrm>
          <a:off x="0" y="0"/>
          <a:ext cx="0" cy="0"/>
          <a:chOff x="0" y="0"/>
          <a:chExt cx="0" cy="0"/>
        </a:xfrm>
      </p:grpSpPr>
      <p:sp>
        <p:nvSpPr>
          <p:cNvPr id="6" name="CDE Logo">
            <a:extLst>
              <a:ext uri="{FF2B5EF4-FFF2-40B4-BE49-F238E27FC236}">
                <a16:creationId xmlns:a16="http://schemas.microsoft.com/office/drawing/2014/main" id="{47250B04-D12D-41DF-C7FA-EB2162B9F41C}"/>
              </a:ext>
            </a:extLst>
          </p:cNvPr>
          <p:cNvSpPr>
            <a:spLocks noGrp="1" noRot="1" noMove="1" noResize="1" noEditPoints="1" noAdjustHandles="1" noChangeArrowheads="1" noChangeShapeType="1"/>
          </p:cNvSpPr>
          <p:nvPr userDrawn="1"/>
        </p:nvSpPr>
        <p:spPr>
          <a:xfrm>
            <a:off x="2971800" y="2542975"/>
            <a:ext cx="1769920" cy="1769918"/>
          </a:xfrm>
          <a:custGeom>
            <a:avLst/>
            <a:gdLst/>
            <a:ahLst/>
            <a:cxnLst/>
            <a:rect l="l" t="t" r="r" b="b"/>
            <a:pathLst>
              <a:path w="1582143" h="1582143">
                <a:moveTo>
                  <a:pt x="0" y="0"/>
                </a:moveTo>
                <a:lnTo>
                  <a:pt x="1582143" y="0"/>
                </a:lnTo>
                <a:lnTo>
                  <a:pt x="1582143" y="1582142"/>
                </a:lnTo>
                <a:lnTo>
                  <a:pt x="0" y="1582142"/>
                </a:lnTo>
                <a:lnTo>
                  <a:pt x="0" y="0"/>
                </a:lnTo>
                <a:close/>
              </a:path>
            </a:pathLst>
          </a:custGeom>
          <a:blipFill>
            <a:blip r:embed="rId2" cstate="screen">
              <a:extLst>
                <a:ext uri="{28A0092B-C50C-407E-A947-70E740481C1C}">
                  <a14:useLocalDpi xmlns:a14="http://schemas.microsoft.com/office/drawing/2010/main" val="0"/>
                </a:ext>
              </a:extLst>
            </a:blip>
            <a:stretch>
              <a:fillRect/>
            </a:stretch>
          </a:blipFill>
        </p:spPr>
        <p:txBody>
          <a:bodyPr/>
          <a:lstStyle/>
          <a:p>
            <a:endParaRPr lang="en-US"/>
          </a:p>
        </p:txBody>
      </p:sp>
      <p:sp>
        <p:nvSpPr>
          <p:cNvPr id="7" name="Straight Connector">
            <a:extLst>
              <a:ext uri="{FF2B5EF4-FFF2-40B4-BE49-F238E27FC236}">
                <a16:creationId xmlns:a16="http://schemas.microsoft.com/office/drawing/2014/main" id="{5136D8F8-8E6A-8018-9ABF-F006FFDD2C6B}"/>
              </a:ext>
            </a:extLst>
          </p:cNvPr>
          <p:cNvSpPr>
            <a:spLocks noGrp="1" noRot="1" noMove="1" noResize="1" noEditPoints="1" noAdjustHandles="1" noChangeArrowheads="1" noChangeShapeType="1"/>
          </p:cNvSpPr>
          <p:nvPr userDrawn="1"/>
        </p:nvSpPr>
        <p:spPr>
          <a:xfrm flipV="1">
            <a:off x="6096000" y="2732858"/>
            <a:ext cx="0" cy="1392284"/>
          </a:xfrm>
          <a:prstGeom prst="line">
            <a:avLst/>
          </a:prstGeom>
          <a:ln w="9525" cap="flat">
            <a:solidFill>
              <a:schemeClr val="tx1"/>
            </a:solidFill>
            <a:prstDash val="solid"/>
            <a:headEnd type="none" w="sm" len="sm"/>
            <a:tailEnd type="none" w="sm" len="sm"/>
          </a:ln>
        </p:spPr>
        <p:txBody>
          <a:bodyPr/>
          <a:lstStyle/>
          <a:p>
            <a:endParaRPr lang="en-US"/>
          </a:p>
        </p:txBody>
      </p:sp>
      <p:pic>
        <p:nvPicPr>
          <p:cNvPr id="9" name="NSD Logo 2025" descr="A group of fruit with letters&#10;&#10;Description automatically generated">
            <a:extLst>
              <a:ext uri="{FF2B5EF4-FFF2-40B4-BE49-F238E27FC236}">
                <a16:creationId xmlns:a16="http://schemas.microsoft.com/office/drawing/2014/main" id="{1F9E6719-94DF-7718-ABE9-272BB1C4983A}"/>
              </a:ext>
            </a:extLst>
          </p:cNvPr>
          <p:cNvPicPr>
            <a:picLocks noGrp="1" noRot="1" noChangeAspect="1" noMove="1" noResize="1" noEditPoints="1" noAdjustHandles="1" noChangeArrowheads="1" noChangeShapeType="1" noCrop="1"/>
          </p:cNvPicPr>
          <p:nvPr userDrawn="1"/>
        </p:nvPicPr>
        <p:blipFill>
          <a:blip r:embed="rId3" cstate="screen">
            <a:extLst>
              <a:ext uri="{28A0092B-C50C-407E-A947-70E740481C1C}">
                <a14:useLocalDpi xmlns:a14="http://schemas.microsoft.com/office/drawing/2010/main" val="0"/>
              </a:ext>
            </a:extLst>
          </a:blip>
          <a:stretch>
            <a:fillRect/>
          </a:stretch>
        </p:blipFill>
        <p:spPr>
          <a:xfrm>
            <a:off x="6848908" y="2362200"/>
            <a:ext cx="3523384" cy="1910062"/>
          </a:xfrm>
          <a:prstGeom prst="rect">
            <a:avLst/>
          </a:prstGeom>
        </p:spPr>
      </p:pic>
      <p:sp>
        <p:nvSpPr>
          <p:cNvPr id="10" name="TextBox 3">
            <a:extLst>
              <a:ext uri="{FF2B5EF4-FFF2-40B4-BE49-F238E27FC236}">
                <a16:creationId xmlns:a16="http://schemas.microsoft.com/office/drawing/2014/main" id="{FF3CAC13-6FA9-DA65-7583-B5407BB2D403}"/>
              </a:ext>
            </a:extLst>
          </p:cNvPr>
          <p:cNvSpPr txBox="1">
            <a:spLocks noGrp="1" noRot="1" noMove="1" noResize="1" noEditPoints="1" noAdjustHandles="1" noChangeArrowheads="1" noChangeShapeType="1"/>
          </p:cNvSpPr>
          <p:nvPr userDrawn="1"/>
        </p:nvSpPr>
        <p:spPr>
          <a:xfrm>
            <a:off x="1524000" y="5014021"/>
            <a:ext cx="9144000" cy="641201"/>
          </a:xfrm>
          <a:prstGeom prst="rect">
            <a:avLst/>
          </a:prstGeom>
        </p:spPr>
        <p:txBody>
          <a:bodyPr wrap="square" lIns="0" tIns="0" rIns="0" bIns="0" rtlCol="0" anchor="t">
            <a:spAutoFit/>
          </a:bodyPr>
          <a:lstStyle/>
          <a:p>
            <a:pPr algn="ctr">
              <a:lnSpc>
                <a:spcPts val="2500"/>
              </a:lnSpc>
              <a:spcBef>
                <a:spcPct val="0"/>
              </a:spcBef>
            </a:pPr>
            <a:r>
              <a:rPr lang="en-US" sz="2400" b="0" spc="300">
                <a:solidFill>
                  <a:schemeClr val="tx1">
                    <a:lumMod val="50000"/>
                  </a:schemeClr>
                </a:solidFill>
                <a:latin typeface="Arial Bold"/>
                <a:ea typeface="Arial Bold"/>
                <a:cs typeface="Arial Bold"/>
                <a:sym typeface="Arial Bold"/>
              </a:rPr>
              <a:t>THIS INSTITUTION IS AN </a:t>
            </a:r>
          </a:p>
          <a:p>
            <a:pPr algn="ctr">
              <a:lnSpc>
                <a:spcPts val="2500"/>
              </a:lnSpc>
              <a:spcBef>
                <a:spcPct val="0"/>
              </a:spcBef>
            </a:pPr>
            <a:r>
              <a:rPr lang="en-US" sz="2400" b="0" spc="300">
                <a:solidFill>
                  <a:schemeClr val="tx1">
                    <a:lumMod val="50000"/>
                  </a:schemeClr>
                </a:solidFill>
                <a:latin typeface="Arial Bold"/>
                <a:ea typeface="Arial Bold"/>
                <a:cs typeface="Arial Bold"/>
                <a:sym typeface="Arial Bold"/>
              </a:rPr>
              <a:t>EQUAL OPPORTUNITY PROVIDER.</a:t>
            </a:r>
          </a:p>
        </p:txBody>
      </p:sp>
    </p:spTree>
    <p:extLst>
      <p:ext uri="{BB962C8B-B14F-4D97-AF65-F5344CB8AC3E}">
        <p14:creationId xmlns:p14="http://schemas.microsoft.com/office/powerpoint/2010/main" val="365390227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E474-ACC8-66C0-2074-D2FA05051AFA}"/>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1" name="Straight Connector 10">
            <a:extLst>
              <a:ext uri="{FF2B5EF4-FFF2-40B4-BE49-F238E27FC236}">
                <a16:creationId xmlns:a16="http://schemas.microsoft.com/office/drawing/2014/main" id="{4DF4FBB5-60D6-D53D-4891-0CBBB63BA94C}"/>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2">
            <a:extLst>
              <a:ext uri="{FF2B5EF4-FFF2-40B4-BE49-F238E27FC236}">
                <a16:creationId xmlns:a16="http://schemas.microsoft.com/office/drawing/2014/main" id="{72651AFE-B010-AB88-8A1D-0FB341BCB64C}"/>
              </a:ext>
            </a:extLst>
          </p:cNvPr>
          <p:cNvSpPr>
            <a:spLocks noGrp="1" noRot="1" noMove="1" noResize="1" noEditPoints="1" noAdjustHandles="1" noChangeArrowheads="1" noChangeShapeType="1"/>
          </p:cNvSpPr>
          <p:nvPr>
            <p:ph idx="1"/>
          </p:nvPr>
        </p:nvSpPr>
        <p:spPr>
          <a:xfrm>
            <a:off x="838200" y="1825625"/>
            <a:ext cx="10515600" cy="4035421"/>
          </a:xfrm>
        </p:spPr>
        <p:txBody>
          <a:bodyPr/>
          <a:lstStyle>
            <a:lvl1pPr>
              <a:defRPr sz="3200">
                <a:solidFill>
                  <a:schemeClr val="tx1">
                    <a:lumMod val="50000"/>
                  </a:schemeClr>
                </a:solidFill>
                <a:latin typeface="Arial" panose="020B0604020202020204" pitchFamily="34" charset="0"/>
                <a:cs typeface="Arial" panose="020B0604020202020204" pitchFamily="34" charset="0"/>
              </a:defRPr>
            </a:lvl1pPr>
            <a:lvl2pPr>
              <a:defRPr sz="2800">
                <a:solidFill>
                  <a:schemeClr val="tx1">
                    <a:lumMod val="50000"/>
                  </a:schemeClr>
                </a:solidFill>
              </a:defRPr>
            </a:lvl2pPr>
            <a:lvl3pPr>
              <a:defRPr sz="2400">
                <a:solidFill>
                  <a:schemeClr val="tx1">
                    <a:lumMod val="50000"/>
                  </a:schemeClr>
                </a:solidFill>
              </a:defRPr>
            </a:lvl3pPr>
            <a:lvl4pPr>
              <a:defRPr sz="2400">
                <a:solidFill>
                  <a:schemeClr val="tx1">
                    <a:lumMod val="50000"/>
                  </a:schemeClr>
                </a:solidFill>
              </a:defRPr>
            </a:lvl4pPr>
            <a:lvl5pPr>
              <a:defRPr sz="2400">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NSD Icon" descr="A yellow circle with black background&#10;&#10;Description automatically generated">
            <a:extLst>
              <a:ext uri="{FF2B5EF4-FFF2-40B4-BE49-F238E27FC236}">
                <a16:creationId xmlns:a16="http://schemas.microsoft.com/office/drawing/2014/main" id="{ADBAA340-04CA-107C-4C56-D5333B794A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
        <p:nvSpPr>
          <p:cNvPr id="8" name="Footer Placeholder 7">
            <a:extLst>
              <a:ext uri="{FF2B5EF4-FFF2-40B4-BE49-F238E27FC236}">
                <a16:creationId xmlns:a16="http://schemas.microsoft.com/office/drawing/2014/main" id="{01C21D8D-BFC0-AD45-4132-3E20901E3A20}"/>
              </a:ext>
            </a:extLst>
          </p:cNvPr>
          <p:cNvSpPr>
            <a:spLocks noGrp="1" noRot="1" noMove="1" noResize="1" noEditPoints="1" noAdjustHandles="1" noChangeArrowheads="1" noChangeShapeType="1"/>
          </p:cNvSpPr>
          <p:nvPr>
            <p:ph type="ftr" sz="quarter" idx="11"/>
          </p:nvPr>
        </p:nvSpPr>
        <p:spPr/>
        <p:txBody>
          <a:bodyPr/>
          <a:lstStyle/>
          <a:p>
            <a:endParaRPr lang="en-US"/>
          </a:p>
        </p:txBody>
      </p:sp>
    </p:spTree>
    <p:extLst>
      <p:ext uri="{BB962C8B-B14F-4D97-AF65-F5344CB8AC3E}">
        <p14:creationId xmlns:p14="http://schemas.microsoft.com/office/powerpoint/2010/main" val="2808490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tx1">
                    <a:lumMod val="50000"/>
                  </a:schemeClr>
                </a:solidFill>
                <a:latin typeface="Arial" panose="020B0604020202020204" pitchFamily="34" charset="0"/>
                <a:cs typeface="Arial" panose="020B0604020202020204" pitchFamily="34" charset="0"/>
              </a:defRPr>
            </a:lvl1pPr>
            <a:lvl2pPr>
              <a:defRPr sz="2400">
                <a:solidFill>
                  <a:schemeClr val="tx1">
                    <a:lumMod val="50000"/>
                  </a:schemeClr>
                </a:solidFill>
                <a:latin typeface="Arial" panose="020B0604020202020204" pitchFamily="34" charset="0"/>
                <a:cs typeface="Arial" panose="020B0604020202020204" pitchFamily="34" charset="0"/>
              </a:defRPr>
            </a:lvl2pPr>
            <a:lvl3pPr>
              <a:defRPr sz="2400">
                <a:solidFill>
                  <a:schemeClr val="tx1">
                    <a:lumMod val="50000"/>
                  </a:schemeClr>
                </a:solidFill>
                <a:latin typeface="Arial" panose="020B0604020202020204" pitchFamily="34" charset="0"/>
                <a:cs typeface="Arial" panose="020B0604020202020204" pitchFamily="34" charset="0"/>
              </a:defRPr>
            </a:lvl3pPr>
            <a:lvl4pPr>
              <a:defRPr sz="2400">
                <a:solidFill>
                  <a:schemeClr val="tx1">
                    <a:lumMod val="50000"/>
                  </a:schemeClr>
                </a:solidFill>
                <a:latin typeface="Arial" panose="020B0604020202020204" pitchFamily="34" charset="0"/>
                <a:cs typeface="Arial" panose="020B0604020202020204" pitchFamily="34" charset="0"/>
              </a:defRPr>
            </a:lvl4pPr>
            <a:lvl5pPr>
              <a:defRPr sz="2400">
                <a:solidFill>
                  <a:schemeClr val="tx1">
                    <a:lumMod val="50000"/>
                  </a:schemeClr>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p:cNvSpPr>
          <p:nvPr>
            <p:ph type="ftr" sz="quarter" idx="11"/>
          </p:nvPr>
        </p:nvSpPr>
        <p:spPr/>
        <p:txBody>
          <a:bodyPr/>
          <a:lstStyle/>
          <a:p>
            <a:endParaRPr lang="en-US"/>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031955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Green BG - Title and Content">
    <p:bg>
      <p:bgPr>
        <a:solidFill>
          <a:srgbClr val="2D46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AE474-ACC8-66C0-2074-D2FA05051AFA}"/>
              </a:ext>
            </a:extLst>
          </p:cNvPr>
          <p:cNvSpPr>
            <a:spLocks noGrp="1" noRot="1" noMove="1" noResize="1" noEditPoints="1" noAdjustHandles="1" noChangeArrowheads="1" noChangeShapeType="1"/>
          </p:cNvSpPr>
          <p:nvPr>
            <p:ph type="title"/>
          </p:nvPr>
        </p:nvSpPr>
        <p:spPr>
          <a:xfrm>
            <a:off x="838200" y="685800"/>
            <a:ext cx="10515600" cy="990600"/>
          </a:xfrm>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11" name="Straight Connector 10">
            <a:extLst>
              <a:ext uri="{FF2B5EF4-FFF2-40B4-BE49-F238E27FC236}">
                <a16:creationId xmlns:a16="http://schemas.microsoft.com/office/drawing/2014/main" id="{4DF4FBB5-60D6-D53D-4891-0CBBB63BA94C}"/>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a:solidFill>
              <a:srgbClr val="FFFFFF"/>
            </a:solidFill>
          </a:ln>
        </p:spPr>
        <p:style>
          <a:lnRef idx="2">
            <a:schemeClr val="dk1"/>
          </a:lnRef>
          <a:fillRef idx="0">
            <a:schemeClr val="dk1"/>
          </a:fillRef>
          <a:effectRef idx="1">
            <a:schemeClr val="dk1"/>
          </a:effectRef>
          <a:fontRef idx="minor">
            <a:schemeClr val="tx1"/>
          </a:fontRef>
        </p:style>
      </p:cxnSp>
      <p:sp>
        <p:nvSpPr>
          <p:cNvPr id="3" name="Content Placeholder 2">
            <a:extLst>
              <a:ext uri="{FF2B5EF4-FFF2-40B4-BE49-F238E27FC236}">
                <a16:creationId xmlns:a16="http://schemas.microsoft.com/office/drawing/2014/main" id="{72651AFE-B010-AB88-8A1D-0FB341BCB64C}"/>
              </a:ext>
            </a:extLst>
          </p:cNvPr>
          <p:cNvSpPr>
            <a:spLocks noGrp="1" noRot="1" noMove="1" noResize="1" noEditPoints="1" noAdjustHandles="1" noChangeArrowheads="1" noChangeShapeType="1"/>
          </p:cNvSpPr>
          <p:nvPr>
            <p:ph idx="1"/>
          </p:nvPr>
        </p:nvSpPr>
        <p:spPr>
          <a:xfrm>
            <a:off x="838200" y="1825625"/>
            <a:ext cx="10515600" cy="4035421"/>
          </a:xfrm>
        </p:spPr>
        <p:txBody>
          <a:bodyPr/>
          <a:lstStyle>
            <a:lvl1pPr>
              <a:defRPr sz="3200">
                <a:solidFill>
                  <a:schemeClr val="bg1"/>
                </a:solidFill>
                <a:latin typeface="Arial" panose="020B0604020202020204" pitchFamily="34" charset="0"/>
                <a:cs typeface="Arial" panose="020B0604020202020204" pitchFamily="34" charset="0"/>
              </a:defRPr>
            </a:lvl1pPr>
            <a:lvl2pPr>
              <a:defRPr sz="28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1B5D762-7A3C-B1E8-F1E2-94127384BF81}"/>
              </a:ext>
            </a:extLst>
          </p:cNvPr>
          <p:cNvSpPr>
            <a:spLocks noGrp="1"/>
          </p:cNvSpPr>
          <p:nvPr>
            <p:ph type="ftr" sz="quarter" idx="11"/>
          </p:nvPr>
        </p:nvSpPr>
        <p:spPr/>
        <p:txBody>
          <a:bodyPr/>
          <a:lstStyle/>
          <a:p>
            <a:endParaRPr lang="en-US"/>
          </a:p>
        </p:txBody>
      </p:sp>
      <p:pic>
        <p:nvPicPr>
          <p:cNvPr id="10" name="NSD Icon" descr="A yellow circle with black background&#10;&#10;Description automatically generated">
            <a:extLst>
              <a:ext uri="{FF2B5EF4-FFF2-40B4-BE49-F238E27FC236}">
                <a16:creationId xmlns:a16="http://schemas.microsoft.com/office/drawing/2014/main" id="{ADBAA340-04CA-107C-4C56-D5333B794AC1}"/>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484432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een BG - Two Content">
    <p:bg>
      <p:bgPr>
        <a:solidFill>
          <a:srgbClr val="2D464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18D12-9022-D40D-53DD-5633DA4FF4B8}"/>
              </a:ext>
            </a:extLst>
          </p:cNvPr>
          <p:cNvSpPr>
            <a:spLocks noGrp="1" noRot="1" noMove="1" noResize="1" noEditPoints="1" noAdjustHandles="1" noChangeArrowheads="1" noChangeShapeType="1"/>
          </p:cNvSpPr>
          <p:nvPr>
            <p:ph type="title"/>
          </p:nvPr>
        </p:nvSpPr>
        <p:spPr/>
        <p:txBody>
          <a:bodyPr/>
          <a:lstStyle>
            <a:lvl1pPr>
              <a:defRPr>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cxnSp>
        <p:nvCxnSpPr>
          <p:cNvPr id="10" name="Straight Connector 9">
            <a:extLst>
              <a:ext uri="{FF2B5EF4-FFF2-40B4-BE49-F238E27FC236}">
                <a16:creationId xmlns:a16="http://schemas.microsoft.com/office/drawing/2014/main" id="{1A79C435-9FAB-597C-4FF2-133840B72181}"/>
              </a:ext>
            </a:extLst>
          </p:cNvPr>
          <p:cNvCxnSpPr>
            <a:cxnSpLocks noGrp="1" noRot="1" noMove="1" noResize="1" noEditPoints="1" noAdjustHandles="1" noChangeArrowheads="1" noChangeShapeType="1"/>
          </p:cNvCxnSpPr>
          <p:nvPr userDrawn="1"/>
        </p:nvCxnSpPr>
        <p:spPr>
          <a:xfrm>
            <a:off x="838200" y="1752600"/>
            <a:ext cx="10515600" cy="0"/>
          </a:xfrm>
          <a:prstGeom prst="line">
            <a:avLst/>
          </a:prstGeom>
          <a:ln w="9525">
            <a:solidFill>
              <a:srgbClr val="FFFFFF"/>
            </a:solidFill>
          </a:ln>
        </p:spPr>
        <p:style>
          <a:lnRef idx="2">
            <a:schemeClr val="dk1"/>
          </a:lnRef>
          <a:fillRef idx="0">
            <a:schemeClr val="dk1"/>
          </a:fillRef>
          <a:effectRef idx="1">
            <a:schemeClr val="dk1"/>
          </a:effectRef>
          <a:fontRef idx="minor">
            <a:schemeClr val="tx1"/>
          </a:fontRef>
        </p:style>
      </p:cxnSp>
      <p:sp>
        <p:nvSpPr>
          <p:cNvPr id="3" name="Content Placeholder 1">
            <a:extLst>
              <a:ext uri="{FF2B5EF4-FFF2-40B4-BE49-F238E27FC236}">
                <a16:creationId xmlns:a16="http://schemas.microsoft.com/office/drawing/2014/main" id="{90793ED9-6188-54EF-D129-EEC9C8A03A1A}"/>
              </a:ext>
            </a:extLst>
          </p:cNvPr>
          <p:cNvSpPr>
            <a:spLocks noGrp="1" noRot="1" noMove="1" noResize="1" noEditPoints="1" noAdjustHandles="1" noChangeArrowheads="1" noChangeShapeType="1"/>
          </p:cNvSpPr>
          <p:nvPr>
            <p:ph sz="half" idx="1"/>
          </p:nvPr>
        </p:nvSpPr>
        <p:spPr>
          <a:xfrm>
            <a:off x="838200" y="1825625"/>
            <a:ext cx="5181600" cy="4035422"/>
          </a:xfrm>
        </p:spPr>
        <p:txBody>
          <a:bodyPr/>
          <a:lstStyle>
            <a:lvl1pPr>
              <a:defRPr>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4ED01CE3-6B14-4EE4-9368-0FC5999444F8}"/>
              </a:ext>
            </a:extLst>
          </p:cNvPr>
          <p:cNvSpPr>
            <a:spLocks noGrp="1" noRot="1" noMove="1" noResize="1" noEditPoints="1" noAdjustHandles="1" noChangeArrowheads="1" noChangeShapeType="1"/>
          </p:cNvSpPr>
          <p:nvPr>
            <p:ph sz="half" idx="13"/>
          </p:nvPr>
        </p:nvSpPr>
        <p:spPr>
          <a:xfrm>
            <a:off x="6172202" y="1825625"/>
            <a:ext cx="5181600" cy="4035422"/>
          </a:xfrm>
        </p:spPr>
        <p:txBody>
          <a:bodyPr/>
          <a:lstStyle>
            <a:lvl1pPr>
              <a:defRPr>
                <a:solidFill>
                  <a:schemeClr val="bg1"/>
                </a:solidFill>
                <a:latin typeface="Arial" panose="020B0604020202020204" pitchFamily="34" charset="0"/>
                <a:cs typeface="Arial" panose="020B0604020202020204" pitchFamily="34" charset="0"/>
              </a:defRPr>
            </a:lvl1pPr>
            <a:lvl2pPr>
              <a:defRPr sz="2400">
                <a:solidFill>
                  <a:schemeClr val="bg1"/>
                </a:solidFill>
                <a:latin typeface="Arial" panose="020B0604020202020204" pitchFamily="34" charset="0"/>
                <a:cs typeface="Arial" panose="020B0604020202020204" pitchFamily="34" charset="0"/>
              </a:defRPr>
            </a:lvl2pPr>
            <a:lvl3pPr>
              <a:defRPr sz="2400">
                <a:solidFill>
                  <a:schemeClr val="bg1"/>
                </a:solidFill>
                <a:latin typeface="Arial" panose="020B0604020202020204" pitchFamily="34" charset="0"/>
                <a:cs typeface="Arial" panose="020B0604020202020204" pitchFamily="34" charset="0"/>
              </a:defRPr>
            </a:lvl3pPr>
            <a:lvl4pPr>
              <a:defRPr sz="2400">
                <a:solidFill>
                  <a:schemeClr val="bg1"/>
                </a:solidFill>
                <a:latin typeface="Arial" panose="020B0604020202020204" pitchFamily="34" charset="0"/>
                <a:cs typeface="Arial" panose="020B0604020202020204" pitchFamily="34" charset="0"/>
              </a:defRPr>
            </a:lvl4pPr>
            <a:lvl5pPr>
              <a:defRPr sz="2400">
                <a:solidFill>
                  <a:schemeClr val="bg1"/>
                </a:solidFill>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723DB587-F69A-03AF-A1E7-C639FF2B85A5}"/>
              </a:ext>
            </a:extLst>
          </p:cNvPr>
          <p:cNvSpPr>
            <a:spLocks noGrp="1" noRot="1" noMove="1" noResize="1" noEditPoints="1" noAdjustHandles="1" noChangeArrowheads="1" noChangeShapeType="1"/>
          </p:cNvSpPr>
          <p:nvPr>
            <p:ph type="ftr" sz="quarter" idx="11"/>
          </p:nvPr>
        </p:nvSpPr>
        <p:spPr/>
        <p:txBody>
          <a:bodyPr/>
          <a:lstStyle/>
          <a:p>
            <a:endParaRPr lang="en-US"/>
          </a:p>
        </p:txBody>
      </p:sp>
      <p:pic>
        <p:nvPicPr>
          <p:cNvPr id="4" name="NSD Icon" descr="A yellow circle with black background&#10;&#10;Description automatically generated">
            <a:extLst>
              <a:ext uri="{FF2B5EF4-FFF2-40B4-BE49-F238E27FC236}">
                <a16:creationId xmlns:a16="http://schemas.microsoft.com/office/drawing/2014/main" id="{A9986BE0-F3C4-45F3-AC08-76361FD3CBF8}"/>
              </a:ext>
            </a:extLst>
          </p:cNvPr>
          <p:cNvPicPr>
            <a:picLocks noGrp="1" noRot="1" noChangeAspect="1" noMove="1" noResize="1" noEditPoints="1" noAdjustHandles="1" noChangeArrowheads="1" noChangeShapeType="1" noCrop="1"/>
          </p:cNvPicPr>
          <p:nvPr userDrawn="1"/>
        </p:nvPicPr>
        <p:blipFill>
          <a:blip r:embed="rId2" cstate="screen">
            <a:extLst>
              <a:ext uri="{28A0092B-C50C-407E-A947-70E740481C1C}">
                <a14:useLocalDpi xmlns:a14="http://schemas.microsoft.com/office/drawing/2010/main" val="0"/>
              </a:ext>
            </a:extLst>
          </a:blip>
          <a:stretch>
            <a:fillRect/>
          </a:stretch>
        </p:blipFill>
        <p:spPr>
          <a:xfrm>
            <a:off x="11353800" y="6450054"/>
            <a:ext cx="609602" cy="177716"/>
          </a:xfrm>
          <a:prstGeom prst="rect">
            <a:avLst/>
          </a:prstGeom>
        </p:spPr>
      </p:pic>
    </p:spTree>
    <p:extLst>
      <p:ext uri="{BB962C8B-B14F-4D97-AF65-F5344CB8AC3E}">
        <p14:creationId xmlns:p14="http://schemas.microsoft.com/office/powerpoint/2010/main" val="1062690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835216-D0DF-AEFF-B0AB-B2A99489364A}"/>
              </a:ext>
            </a:extLst>
          </p:cNvPr>
          <p:cNvSpPr>
            <a:spLocks noGrp="1"/>
          </p:cNvSpPr>
          <p:nvPr>
            <p:ph type="title"/>
          </p:nvPr>
        </p:nvSpPr>
        <p:spPr>
          <a:xfrm>
            <a:off x="838200" y="685800"/>
            <a:ext cx="10515600" cy="9906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06BEAB82-89A5-BDF4-6434-E8D42D2ECD76}"/>
              </a:ext>
            </a:extLst>
          </p:cNvPr>
          <p:cNvSpPr>
            <a:spLocks noGrp="1" noRot="1" noMove="1" noResize="1" noEditPoints="1" noAdjustHandles="1" noChangeArrowheads="1" noChangeShapeType="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520B664-7D3A-AF00-CF90-749171B6975D}"/>
              </a:ext>
            </a:extLst>
          </p:cNvPr>
          <p:cNvSpPr>
            <a:spLocks noGrp="1" noRot="1" noMove="1" noResize="1" noEditPoints="1" noAdjustHandles="1" noChangeArrowheads="1" noChangeShapeType="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j-lt"/>
              </a:defRPr>
            </a:lvl1pPr>
          </a:lstStyle>
          <a:p>
            <a:endParaRPr lang="en-US"/>
          </a:p>
        </p:txBody>
      </p:sp>
    </p:spTree>
    <p:extLst>
      <p:ext uri="{BB962C8B-B14F-4D97-AF65-F5344CB8AC3E}">
        <p14:creationId xmlns:p14="http://schemas.microsoft.com/office/powerpoint/2010/main" val="3643947872"/>
      </p:ext>
    </p:extLst>
  </p:cSld>
  <p:clrMap bg1="lt1" tx1="dk1" bg2="lt2" tx2="dk2" accent1="accent1" accent2="accent2" accent3="accent3" accent4="accent4" accent5="accent5" accent6="accent6" hlink="hlink" folHlink="folHlink"/>
  <p:sldLayoutIdLst>
    <p:sldLayoutId id="2147483649" r:id="rId1"/>
    <p:sldLayoutId id="2147483671" r:id="rId2"/>
    <p:sldLayoutId id="2147483672" r:id="rId3"/>
    <p:sldLayoutId id="2147483681" r:id="rId4"/>
    <p:sldLayoutId id="2147483682" r:id="rId5"/>
    <p:sldLayoutId id="2147483650" r:id="rId6"/>
    <p:sldLayoutId id="2147483652" r:id="rId7"/>
    <p:sldLayoutId id="2147483683" r:id="rId8"/>
    <p:sldLayoutId id="2147483684" r:id="rId9"/>
    <p:sldLayoutId id="2147483653" r:id="rId10"/>
    <p:sldLayoutId id="2147483680" r:id="rId11"/>
    <p:sldLayoutId id="2147483679" r:id="rId12"/>
    <p:sldLayoutId id="2147483664" r:id="rId13"/>
    <p:sldLayoutId id="2147483663" r:id="rId14"/>
    <p:sldLayoutId id="2147483657" r:id="rId15"/>
    <p:sldLayoutId id="2147483656" r:id="rId16"/>
    <p:sldLayoutId id="2147483665" r:id="rId17"/>
    <p:sldLayoutId id="2147483655" r:id="rId18"/>
    <p:sldLayoutId id="2147483673" r:id="rId19"/>
    <p:sldLayoutId id="2147483658" r:id="rId20"/>
    <p:sldLayoutId id="2147483660" r:id="rId21"/>
    <p:sldLayoutId id="2147483685" r:id="rId22"/>
    <p:sldLayoutId id="2147483689" r:id="rId23"/>
    <p:sldLayoutId id="2147483697" r:id="rId24"/>
    <p:sldLayoutId id="2147483698" r:id="rId25"/>
  </p:sldLayoutIdLst>
  <p:txStyles>
    <p:titleStyle>
      <a:lvl1pPr algn="l" defTabSz="914400" rtl="0" eaLnBrk="1" latinLnBrk="0" hangingPunct="1">
        <a:lnSpc>
          <a:spcPct val="90000"/>
        </a:lnSpc>
        <a:spcBef>
          <a:spcPct val="0"/>
        </a:spcBef>
        <a:buNone/>
        <a:defRPr lang="en-US" sz="4400" kern="1200" dirty="0">
          <a:solidFill>
            <a:srgbClr val="2D4641"/>
          </a:solidFill>
          <a:latin typeface="+mj-lt"/>
          <a:ea typeface="+mj-ea"/>
          <a:cs typeface="+mj-cs"/>
        </a:defRPr>
      </a:lvl1pPr>
    </p:titleStyle>
    <p:bodyStyle>
      <a:lvl1pPr marL="228600" indent="-228600" algn="l" defTabSz="914400" rtl="0" eaLnBrk="1" latinLnBrk="0" hangingPunct="1">
        <a:lnSpc>
          <a:spcPct val="100000"/>
        </a:lnSpc>
        <a:spcBef>
          <a:spcPts val="800"/>
        </a:spcBef>
        <a:spcAft>
          <a:spcPts val="800"/>
        </a:spcAft>
        <a:buFont typeface="Arial" panose="020B0604020202020204" pitchFamily="34" charset="0"/>
        <a:buChar char="•"/>
        <a:defRPr sz="3200" kern="1200">
          <a:solidFill>
            <a:schemeClr val="tx1">
              <a:lumMod val="50000"/>
            </a:schemeClr>
          </a:solidFill>
          <a:latin typeface="+mj-lt"/>
          <a:ea typeface="+mn-ea"/>
          <a:cs typeface="+mn-cs"/>
        </a:defRPr>
      </a:lvl1pPr>
      <a:lvl2pPr marL="685800" indent="-228600" algn="l" defTabSz="914400" rtl="0" eaLnBrk="1" latinLnBrk="0" hangingPunct="1">
        <a:lnSpc>
          <a:spcPct val="100000"/>
        </a:lnSpc>
        <a:spcBef>
          <a:spcPts val="800"/>
        </a:spcBef>
        <a:spcAft>
          <a:spcPts val="800"/>
        </a:spcAft>
        <a:buFont typeface="Courier New" panose="02070309020205020404" pitchFamily="49" charset="0"/>
        <a:buChar char="o"/>
        <a:defRPr sz="2800" kern="1200">
          <a:solidFill>
            <a:schemeClr val="tx1">
              <a:lumMod val="50000"/>
            </a:schemeClr>
          </a:solidFill>
          <a:latin typeface="+mj-lt"/>
          <a:ea typeface="+mn-ea"/>
          <a:cs typeface="+mn-cs"/>
        </a:defRPr>
      </a:lvl2pPr>
      <a:lvl3pPr marL="11430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3pPr>
      <a:lvl4pPr marL="16002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4pPr>
      <a:lvl5pPr marL="20574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88" userDrawn="1">
          <p15:clr>
            <a:srgbClr val="F26B43"/>
          </p15:clr>
        </p15:guide>
        <p15:guide id="3" orient="horz" pos="1152" userDrawn="1">
          <p15:clr>
            <a:srgbClr val="F26B43"/>
          </p15:clr>
        </p15:guide>
        <p15:guide id="4" orient="horz" pos="432" userDrawn="1">
          <p15:clr>
            <a:srgbClr val="F26B43"/>
          </p15:clr>
        </p15:guide>
        <p15:guide id="5" pos="528" userDrawn="1">
          <p15:clr>
            <a:srgbClr val="F26B43"/>
          </p15:clr>
        </p15:guide>
        <p15:guide id="6" pos="7152" userDrawn="1">
          <p15:clr>
            <a:srgbClr val="F26B43"/>
          </p15:clr>
        </p15:guide>
        <p15:guide id="7" orient="horz" pos="105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pattFill prst="ltUpDiag">
          <a:fgClr>
            <a:srgbClr val="FFFFFF"/>
          </a:fgClr>
          <a:bgClr>
            <a:srgbClr val="2D4641"/>
          </a:bgClr>
        </a:patt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743307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4" r:id="rId3"/>
    <p:sldLayoutId id="2147483678" r:id="rId4"/>
    <p:sldLayoutId id="2147483675" r:id="rId5"/>
    <p:sldLayoutId id="2147483676" r:id="rId6"/>
    <p:sldLayoutId id="2147483677"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835216-D0DF-AEFF-B0AB-B2A99489364A}"/>
              </a:ext>
            </a:extLst>
          </p:cNvPr>
          <p:cNvSpPr>
            <a:spLocks noGrp="1"/>
          </p:cNvSpPr>
          <p:nvPr>
            <p:ph type="title"/>
          </p:nvPr>
        </p:nvSpPr>
        <p:spPr>
          <a:xfrm>
            <a:off x="838200" y="685800"/>
            <a:ext cx="10515600" cy="99060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06BEAB82-89A5-BDF4-6434-E8D42D2ECD76}"/>
              </a:ext>
            </a:extLst>
          </p:cNvPr>
          <p:cNvSpPr>
            <a:spLocks noGrp="1" noRot="1" noMove="1" noResize="1" noEditPoints="1" noAdjustHandles="1" noChangeArrowheads="1" noChangeShapeType="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520B664-7D3A-AF00-CF90-749171B6975D}"/>
              </a:ext>
            </a:extLst>
          </p:cNvPr>
          <p:cNvSpPr>
            <a:spLocks noGrp="1" noRot="1" noMove="1" noResize="1" noEditPoints="1" noAdjustHandles="1" noChangeArrowheads="1" noChangeShapeType="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mj-lt"/>
              </a:defRPr>
            </a:lvl1pPr>
          </a:lstStyle>
          <a:p>
            <a:endParaRPr lang="en-US"/>
          </a:p>
        </p:txBody>
      </p:sp>
    </p:spTree>
    <p:extLst>
      <p:ext uri="{BB962C8B-B14F-4D97-AF65-F5344CB8AC3E}">
        <p14:creationId xmlns:p14="http://schemas.microsoft.com/office/powerpoint/2010/main" val="214794051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 id="2147483720" r:id="rId15"/>
    <p:sldLayoutId id="2147483721" r:id="rId16"/>
    <p:sldLayoutId id="2147483722" r:id="rId17"/>
    <p:sldLayoutId id="2147483723" r:id="rId18"/>
    <p:sldLayoutId id="2147483724" r:id="rId19"/>
    <p:sldLayoutId id="2147483725" r:id="rId20"/>
    <p:sldLayoutId id="2147483726" r:id="rId21"/>
  </p:sldLayoutIdLst>
  <p:txStyles>
    <p:titleStyle>
      <a:lvl1pPr algn="l" defTabSz="914400" rtl="0" eaLnBrk="1" latinLnBrk="0" hangingPunct="1">
        <a:lnSpc>
          <a:spcPct val="90000"/>
        </a:lnSpc>
        <a:spcBef>
          <a:spcPct val="0"/>
        </a:spcBef>
        <a:buNone/>
        <a:defRPr lang="en-US" sz="4400" kern="1200" dirty="0">
          <a:solidFill>
            <a:srgbClr val="2D4641"/>
          </a:solidFill>
          <a:latin typeface="+mj-lt"/>
          <a:ea typeface="+mj-ea"/>
          <a:cs typeface="+mj-cs"/>
        </a:defRPr>
      </a:lvl1pPr>
    </p:titleStyle>
    <p:bodyStyle>
      <a:lvl1pPr marL="228600" indent="-228600" algn="l" defTabSz="914400" rtl="0" eaLnBrk="1" latinLnBrk="0" hangingPunct="1">
        <a:lnSpc>
          <a:spcPct val="100000"/>
        </a:lnSpc>
        <a:spcBef>
          <a:spcPts val="800"/>
        </a:spcBef>
        <a:spcAft>
          <a:spcPts val="800"/>
        </a:spcAft>
        <a:buFont typeface="Arial" panose="020B0604020202020204" pitchFamily="34" charset="0"/>
        <a:buChar char="•"/>
        <a:defRPr sz="3200" kern="1200">
          <a:solidFill>
            <a:schemeClr val="tx1">
              <a:lumMod val="50000"/>
            </a:schemeClr>
          </a:solidFill>
          <a:latin typeface="+mj-lt"/>
          <a:ea typeface="+mn-ea"/>
          <a:cs typeface="+mn-cs"/>
        </a:defRPr>
      </a:lvl1pPr>
      <a:lvl2pPr marL="685800" indent="-228600" algn="l" defTabSz="914400" rtl="0" eaLnBrk="1" latinLnBrk="0" hangingPunct="1">
        <a:lnSpc>
          <a:spcPct val="100000"/>
        </a:lnSpc>
        <a:spcBef>
          <a:spcPts val="800"/>
        </a:spcBef>
        <a:spcAft>
          <a:spcPts val="800"/>
        </a:spcAft>
        <a:buFont typeface="Courier New" panose="02070309020205020404" pitchFamily="49" charset="0"/>
        <a:buChar char="o"/>
        <a:defRPr sz="2800" kern="1200">
          <a:solidFill>
            <a:schemeClr val="tx1">
              <a:lumMod val="50000"/>
            </a:schemeClr>
          </a:solidFill>
          <a:latin typeface="+mj-lt"/>
          <a:ea typeface="+mn-ea"/>
          <a:cs typeface="+mn-cs"/>
        </a:defRPr>
      </a:lvl2pPr>
      <a:lvl3pPr marL="11430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3pPr>
      <a:lvl4pPr marL="16002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4pPr>
      <a:lvl5pPr marL="2057400" indent="-228600" algn="l" defTabSz="914400" rtl="0" eaLnBrk="1" latinLnBrk="0" hangingPunct="1">
        <a:lnSpc>
          <a:spcPct val="100000"/>
        </a:lnSpc>
        <a:spcBef>
          <a:spcPts val="800"/>
        </a:spcBef>
        <a:spcAft>
          <a:spcPts val="800"/>
        </a:spcAft>
        <a:buFont typeface="Arial" panose="020B0604020202020204" pitchFamily="34" charset="0"/>
        <a:buChar char="•"/>
        <a:defRPr sz="2400" kern="1200">
          <a:solidFill>
            <a:schemeClr val="tx1">
              <a:lumMod val="50000"/>
            </a:schemeClr>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88">
          <p15:clr>
            <a:srgbClr val="F26B43"/>
          </p15:clr>
        </p15:guide>
        <p15:guide id="3" orient="horz" pos="1152">
          <p15:clr>
            <a:srgbClr val="F26B43"/>
          </p15:clr>
        </p15:guide>
        <p15:guide id="4" orient="horz" pos="432">
          <p15:clr>
            <a:srgbClr val="F26B43"/>
          </p15:clr>
        </p15:guide>
        <p15:guide id="5" pos="528">
          <p15:clr>
            <a:srgbClr val="F26B43"/>
          </p15:clr>
        </p15:guide>
        <p15:guide id="6" pos="7152">
          <p15:clr>
            <a:srgbClr val="F26B43"/>
          </p15:clr>
        </p15:guide>
        <p15:guide id="7" orient="horz" pos="10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SNPINFO@cde.ca.gov"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cde.ca.gov/re/mo/cameals.asp"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hyperlink" Target="https://www.cde.ca.gov/ds/sh/sn/summersites26.asp"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hyperlink" Target="mailto:SummerEBT@cde.ca.gov"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hyperlink" Target="mailto:EducationDataCollection@cde.ca.gov"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hyperlink" Target="https://bit.ly/m/USFA?r=qr"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hyperlink" Target="mailto:Surveys@cde.ca.gov"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hyperlink" Target="mailto:KIT2025@cde.ca.gov" TargetMode="External"/><Relationship Id="rId4" Type="http://schemas.openxmlformats.org/officeDocument/2006/relationships/hyperlink" Target="mailto:KITFunds@cde.ca.gov"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cde.ca.gov/ls/nu/ar/arsnp.asp"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hyperlink" Target="mailto:fooddistribution@cde.ca.gov"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2.xm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hyperlink" Target="https://learnaboutag.org/programs/conference/"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35.xml.rels><?xml version="1.0" encoding="UTF-8" standalone="yes"?>
<Relationships xmlns="http://schemas.openxmlformats.org/package/2006/relationships"><Relationship Id="rId3" Type="http://schemas.openxmlformats.org/officeDocument/2006/relationships/hyperlink" Target="https://cafarmtoschoolsummit.com/" TargetMode="External"/><Relationship Id="rId2" Type="http://schemas.openxmlformats.org/officeDocument/2006/relationships/notesSlide" Target="../notesSlides/notesSlide34.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3" Type="http://schemas.openxmlformats.org/officeDocument/2006/relationships/hyperlink" Target="https://www.mcs4kids.com/new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124747-1076-722E-577D-2CF7AD40B5A7}"/>
              </a:ext>
            </a:extLst>
          </p:cNvPr>
          <p:cNvSpPr>
            <a:spLocks noGrp="1" noRot="1" noMove="1" noResize="1" noEditPoints="1" noAdjustHandles="1" noChangeArrowheads="1" noChangeShapeType="1"/>
          </p:cNvSpPr>
          <p:nvPr>
            <p:ph type="ctrTitle"/>
          </p:nvPr>
        </p:nvSpPr>
        <p:spPr/>
        <p:txBody>
          <a:bodyPr/>
          <a:lstStyle/>
          <a:p>
            <a:r>
              <a:rPr lang="en-US"/>
              <a:t>Tuesday at 2 School Nutrition Town Hall</a:t>
            </a:r>
          </a:p>
        </p:txBody>
      </p:sp>
      <p:sp>
        <p:nvSpPr>
          <p:cNvPr id="3" name="Subtitle 2">
            <a:extLst>
              <a:ext uri="{FF2B5EF4-FFF2-40B4-BE49-F238E27FC236}">
                <a16:creationId xmlns:a16="http://schemas.microsoft.com/office/drawing/2014/main" id="{2EF0062E-C379-BAD9-1ABC-AA0B93FECA00}"/>
              </a:ext>
            </a:extLst>
          </p:cNvPr>
          <p:cNvSpPr>
            <a:spLocks noGrp="1" noRot="1" noMove="1" noResize="1" noEditPoints="1" noAdjustHandles="1" noChangeArrowheads="1" noChangeShapeType="1"/>
          </p:cNvSpPr>
          <p:nvPr>
            <p:ph type="subTitle" idx="1"/>
          </p:nvPr>
        </p:nvSpPr>
        <p:spPr/>
        <p:txBody>
          <a:bodyPr/>
          <a:lstStyle/>
          <a:p>
            <a:r>
              <a:rPr lang="en-US">
                <a:latin typeface="+mn-lt"/>
              </a:rPr>
              <a:t>June 23, 2026</a:t>
            </a:r>
          </a:p>
        </p:txBody>
      </p:sp>
      <p:sp>
        <p:nvSpPr>
          <p:cNvPr id="4" name="Text Placeholder 3">
            <a:extLst>
              <a:ext uri="{FF2B5EF4-FFF2-40B4-BE49-F238E27FC236}">
                <a16:creationId xmlns:a16="http://schemas.microsoft.com/office/drawing/2014/main" id="{1A6E8B3C-2177-09A5-DB59-A58F4D72F653}"/>
              </a:ext>
            </a:extLst>
          </p:cNvPr>
          <p:cNvSpPr>
            <a:spLocks noGrp="1" noRot="1" noMove="1" noResize="1" noEditPoints="1" noAdjustHandles="1" noChangeArrowheads="1" noChangeShapeType="1"/>
          </p:cNvSpPr>
          <p:nvPr>
            <p:ph type="body" sz="quarter" idx="11"/>
          </p:nvPr>
        </p:nvSpPr>
        <p:spPr/>
        <p:txBody>
          <a:bodyPr>
            <a:normAutofit fontScale="85000" lnSpcReduction="10000"/>
          </a:bodyPr>
          <a:lstStyle/>
          <a:p>
            <a:pPr marL="0" indent="0">
              <a:lnSpc>
                <a:spcPct val="110000"/>
              </a:lnSpc>
              <a:buNone/>
            </a:pPr>
            <a:r>
              <a:rPr lang="en-US" sz="2800">
                <a:solidFill>
                  <a:srgbClr val="2D4641"/>
                </a:solidFill>
                <a:latin typeface="Arial" panose="020B0604020202020204" pitchFamily="34" charset="0"/>
              </a:rPr>
              <a:t>Nutrition Services Division (NSD)</a:t>
            </a:r>
          </a:p>
          <a:p>
            <a:pPr marL="0" indent="0">
              <a:lnSpc>
                <a:spcPct val="110000"/>
              </a:lnSpc>
              <a:buNone/>
            </a:pPr>
            <a:r>
              <a:rPr lang="en-US" sz="2800">
                <a:solidFill>
                  <a:srgbClr val="2D4641"/>
                </a:solidFill>
                <a:latin typeface="Arial" panose="020B0604020202020204" pitchFamily="34" charset="0"/>
              </a:rPr>
              <a:t>California Department of Education (CDE)</a:t>
            </a:r>
          </a:p>
        </p:txBody>
      </p:sp>
    </p:spTree>
    <p:extLst>
      <p:ext uri="{BB962C8B-B14F-4D97-AF65-F5344CB8AC3E}">
        <p14:creationId xmlns:p14="http://schemas.microsoft.com/office/powerpoint/2010/main" val="3755060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18682-3FBF-EF4A-7F30-1AAB8ADAC398}"/>
              </a:ext>
            </a:extLst>
          </p:cNvPr>
          <p:cNvSpPr>
            <a:spLocks noGrp="1"/>
          </p:cNvSpPr>
          <p:nvPr>
            <p:ph type="title"/>
          </p:nvPr>
        </p:nvSpPr>
        <p:spPr/>
        <p:txBody>
          <a:bodyPr/>
          <a:lstStyle/>
          <a:p>
            <a:r>
              <a:rPr lang="en-US"/>
              <a:t>Guidance Updates </a:t>
            </a:r>
          </a:p>
        </p:txBody>
      </p:sp>
      <p:sp>
        <p:nvSpPr>
          <p:cNvPr id="3" name="Content Placeholder 2">
            <a:extLst>
              <a:ext uri="{FF2B5EF4-FFF2-40B4-BE49-F238E27FC236}">
                <a16:creationId xmlns:a16="http://schemas.microsoft.com/office/drawing/2014/main" id="{A69AEAF7-08C8-E702-78CD-644D4377F096}"/>
              </a:ext>
            </a:extLst>
          </p:cNvPr>
          <p:cNvSpPr>
            <a:spLocks noGrp="1"/>
          </p:cNvSpPr>
          <p:nvPr>
            <p:ph idx="1"/>
          </p:nvPr>
        </p:nvSpPr>
        <p:spPr>
          <a:xfrm>
            <a:off x="823378" y="1841679"/>
            <a:ext cx="11036581" cy="5054276"/>
          </a:xfrm>
        </p:spPr>
        <p:txBody>
          <a:bodyPr vert="horz" lIns="91440" tIns="45720" rIns="91440" bIns="45720" rtlCol="0" anchor="t">
            <a:normAutofit/>
          </a:bodyPr>
          <a:lstStyle/>
          <a:p>
            <a:pPr marL="571500" indent="-342900">
              <a:spcBef>
                <a:spcPts val="700"/>
              </a:spcBef>
              <a:spcAft>
                <a:spcPts val="700"/>
              </a:spcAft>
            </a:pPr>
            <a:r>
              <a:rPr lang="en-US" sz="2800" dirty="0">
                <a:latin typeface="Arial"/>
                <a:cs typeface="Arial"/>
              </a:rPr>
              <a:t>Updating Guidance and Materials:</a:t>
            </a:r>
          </a:p>
          <a:p>
            <a:pPr marL="1028700" lvl="1" indent="-342900">
              <a:spcBef>
                <a:spcPts val="700"/>
              </a:spcBef>
              <a:spcAft>
                <a:spcPts val="700"/>
              </a:spcAft>
            </a:pPr>
            <a:r>
              <a:rPr lang="en-US" dirty="0">
                <a:latin typeface="Arial"/>
                <a:cs typeface="Arial"/>
              </a:rPr>
              <a:t>Management bulletin updates are in progress</a:t>
            </a:r>
          </a:p>
          <a:p>
            <a:pPr marL="1028700" lvl="1" indent="-342900">
              <a:spcBef>
                <a:spcPts val="700"/>
              </a:spcBef>
              <a:spcAft>
                <a:spcPts val="700"/>
              </a:spcAft>
            </a:pPr>
            <a:r>
              <a:rPr lang="en-US" dirty="0">
                <a:latin typeface="Arial"/>
                <a:cs typeface="Arial"/>
              </a:rPr>
              <a:t>Impacted web pages have added banner notifications to alert you that updates are in progress</a:t>
            </a:r>
          </a:p>
          <a:p>
            <a:pPr marL="1028700" lvl="1" indent="-342900">
              <a:spcBef>
                <a:spcPts val="700"/>
              </a:spcBef>
              <a:spcAft>
                <a:spcPts val="700"/>
              </a:spcAft>
            </a:pPr>
            <a:r>
              <a:rPr lang="en-US" dirty="0"/>
              <a:t>Trainings will be updated on a rolling basis</a:t>
            </a:r>
          </a:p>
          <a:p>
            <a:pPr marL="571500" indent="-342900">
              <a:spcBef>
                <a:spcPts val="700"/>
              </a:spcBef>
              <a:spcAft>
                <a:spcPts val="700"/>
              </a:spcAft>
            </a:pPr>
            <a:r>
              <a:rPr lang="en-US" sz="2800" dirty="0">
                <a:latin typeface="Arial"/>
                <a:ea typeface="+mj-lt"/>
                <a:cs typeface="+mj-lt"/>
              </a:rPr>
              <a:t>Questions: Email the SNP Unit at </a:t>
            </a:r>
            <a:r>
              <a:rPr lang="en-US" sz="2800" dirty="0">
                <a:solidFill>
                  <a:srgbClr val="0563C1"/>
                </a:solidFill>
                <a:latin typeface="Arial"/>
                <a:ea typeface="+mj-lt"/>
                <a:cs typeface="+mj-lt"/>
                <a:hlinkClick r:id="rId3">
                  <a:extLst>
                    <a:ext uri="{A12FA001-AC4F-418D-AE19-62706E023703}">
                      <ahyp:hlinkClr xmlns:ahyp="http://schemas.microsoft.com/office/drawing/2018/hyperlinkcolor" val="tx"/>
                    </a:ext>
                  </a:extLst>
                </a:hlinkClick>
              </a:rPr>
              <a:t>SNPINFO@cde.ca.gov</a:t>
            </a:r>
            <a:endParaRPr lang="en-US" sz="2800" dirty="0">
              <a:solidFill>
                <a:srgbClr val="0563C1"/>
              </a:solidFill>
              <a:latin typeface="Arial"/>
              <a:ea typeface="+mj-lt"/>
            </a:endParaRPr>
          </a:p>
          <a:p>
            <a:pPr marL="0" indent="0">
              <a:spcBef>
                <a:spcPts val="700"/>
              </a:spcBef>
              <a:spcAft>
                <a:spcPts val="700"/>
              </a:spcAft>
              <a:buNone/>
            </a:pPr>
            <a:endParaRPr lang="en-US" sz="2400" dirty="0">
              <a:solidFill>
                <a:schemeClr val="bg1">
                  <a:lumMod val="10000"/>
                </a:schemeClr>
              </a:solidFill>
              <a:latin typeface="Arial"/>
              <a:cs typeface="Arial"/>
            </a:endParaRPr>
          </a:p>
          <a:p>
            <a:endParaRPr lang="en-US" dirty="0"/>
          </a:p>
        </p:txBody>
      </p:sp>
    </p:spTree>
    <p:extLst>
      <p:ext uri="{BB962C8B-B14F-4D97-AF65-F5344CB8AC3E}">
        <p14:creationId xmlns:p14="http://schemas.microsoft.com/office/powerpoint/2010/main" val="776325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ECC604-3D28-C71F-C8D7-90EDF99DF9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EEB06-A103-BD17-EA5B-9ED25F72EBCD}"/>
              </a:ext>
            </a:extLst>
          </p:cNvPr>
          <p:cNvSpPr>
            <a:spLocks noGrp="1"/>
          </p:cNvSpPr>
          <p:nvPr>
            <p:ph type="title"/>
          </p:nvPr>
        </p:nvSpPr>
        <p:spPr/>
        <p:txBody>
          <a:bodyPr/>
          <a:lstStyle/>
          <a:p>
            <a:r>
              <a:rPr lang="en-US"/>
              <a:t>State Updates</a:t>
            </a:r>
          </a:p>
        </p:txBody>
      </p:sp>
    </p:spTree>
    <p:extLst>
      <p:ext uri="{BB962C8B-B14F-4D97-AF65-F5344CB8AC3E}">
        <p14:creationId xmlns:p14="http://schemas.microsoft.com/office/powerpoint/2010/main" val="1588933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A004A-7958-30A6-4FE3-B4ADB14DD8B3}"/>
              </a:ext>
            </a:extLst>
          </p:cNvPr>
          <p:cNvSpPr>
            <a:spLocks noGrp="1"/>
          </p:cNvSpPr>
          <p:nvPr>
            <p:ph type="title"/>
          </p:nvPr>
        </p:nvSpPr>
        <p:spPr/>
        <p:txBody>
          <a:bodyPr>
            <a:normAutofit fontScale="90000"/>
          </a:bodyPr>
          <a:lstStyle/>
          <a:p>
            <a:r>
              <a:rPr lang="en-US" dirty="0">
                <a:latin typeface="Arial"/>
                <a:cs typeface="Arial"/>
              </a:rPr>
              <a:t>Restrictions of Certain Food Dyes and Ingredients (1)</a:t>
            </a:r>
            <a:endParaRPr lang="en-US" dirty="0"/>
          </a:p>
        </p:txBody>
      </p:sp>
      <p:sp>
        <p:nvSpPr>
          <p:cNvPr id="3" name="Content Placeholder 2">
            <a:extLst>
              <a:ext uri="{FF2B5EF4-FFF2-40B4-BE49-F238E27FC236}">
                <a16:creationId xmlns:a16="http://schemas.microsoft.com/office/drawing/2014/main" id="{90B972AE-FAEF-8818-08C5-C2D8BAB4D073}"/>
              </a:ext>
            </a:extLst>
          </p:cNvPr>
          <p:cNvSpPr>
            <a:spLocks noGrp="1"/>
          </p:cNvSpPr>
          <p:nvPr>
            <p:ph sz="half" idx="1"/>
          </p:nvPr>
        </p:nvSpPr>
        <p:spPr>
          <a:xfrm>
            <a:off x="826104" y="1874005"/>
            <a:ext cx="7818361" cy="4107994"/>
          </a:xfrm>
        </p:spPr>
        <p:txBody>
          <a:bodyPr vert="horz" lIns="91440" tIns="45720" rIns="91440" bIns="45720" rtlCol="0" anchor="t">
            <a:normAutofit/>
          </a:bodyPr>
          <a:lstStyle/>
          <a:p>
            <a:pPr indent="0">
              <a:buNone/>
            </a:pPr>
            <a:r>
              <a:rPr lang="en-US" b="1" dirty="0">
                <a:solidFill>
                  <a:srgbClr val="000000"/>
                </a:solidFill>
                <a:latin typeface="Arial"/>
                <a:cs typeface="Arial"/>
              </a:rPr>
              <a:t>California Food Safety Act: </a:t>
            </a:r>
            <a:endParaRPr lang="en-US" dirty="0">
              <a:solidFill>
                <a:srgbClr val="162320"/>
              </a:solidFill>
              <a:latin typeface="Arial"/>
              <a:cs typeface="Arial"/>
            </a:endParaRPr>
          </a:p>
          <a:p>
            <a:pPr indent="0">
              <a:buNone/>
            </a:pPr>
            <a:r>
              <a:rPr lang="en-US" sz="2800" dirty="0">
                <a:solidFill>
                  <a:srgbClr val="000000"/>
                </a:solidFill>
                <a:latin typeface="Arial"/>
                <a:cs typeface="Arial"/>
              </a:rPr>
              <a:t>Effective January 1, 2027, and prohibits the manufacture, sale or provision (delivering, distribution, holding and offering) of food products that contain brominated vegetable oil, potassium bromate, propylparaben, and Red Dye Number 3. </a:t>
            </a:r>
          </a:p>
          <a:p>
            <a:pPr indent="0" algn="r">
              <a:buNone/>
            </a:pPr>
            <a:r>
              <a:rPr lang="en-US" sz="2400" b="1" i="1" dirty="0">
                <a:solidFill>
                  <a:srgbClr val="000000"/>
                </a:solidFill>
                <a:latin typeface="Arial"/>
                <a:cs typeface="Arial"/>
              </a:rPr>
              <a:t>Health and Safety Code Section </a:t>
            </a:r>
            <a:r>
              <a:rPr lang="en-US" sz="2400" b="1" dirty="0">
                <a:solidFill>
                  <a:srgbClr val="000000"/>
                </a:solidFill>
                <a:latin typeface="Arial"/>
                <a:cs typeface="Arial"/>
              </a:rPr>
              <a:t>109025</a:t>
            </a:r>
            <a:endParaRPr lang="en-US" sz="2400" b="1" dirty="0">
              <a:solidFill>
                <a:srgbClr val="162320"/>
              </a:solidFill>
              <a:latin typeface="Arial"/>
              <a:cs typeface="Arial"/>
            </a:endParaRPr>
          </a:p>
          <a:p>
            <a:pPr marL="571500" indent="-342900"/>
            <a:endParaRPr lang="en-US" sz="2000" dirty="0">
              <a:solidFill>
                <a:srgbClr val="162320"/>
              </a:solidFill>
              <a:latin typeface="Arial"/>
              <a:cs typeface="Arial"/>
            </a:endParaRPr>
          </a:p>
        </p:txBody>
      </p:sp>
      <p:pic>
        <p:nvPicPr>
          <p:cNvPr id="5" name="Content Placeholder 4">
            <a:extLst>
              <a:ext uri="{FF2B5EF4-FFF2-40B4-BE49-F238E27FC236}">
                <a16:creationId xmlns:a16="http://schemas.microsoft.com/office/drawing/2014/main" id="{1B98AD13-B8AD-F831-189D-AF6ECB59D1C5}"/>
              </a:ext>
              <a:ext uri="{C183D7F6-B498-43B3-948B-1728B52AA6E4}">
                <adec:decorative xmlns:adec="http://schemas.microsoft.com/office/drawing/2017/decorative" val="1"/>
              </a:ext>
            </a:extLst>
          </p:cNvPr>
          <p:cNvPicPr>
            <a:picLocks noGrp="1" noChangeAspect="1"/>
          </p:cNvPicPr>
          <p:nvPr>
            <p:ph sz="half" idx="13"/>
          </p:nvPr>
        </p:nvPicPr>
        <p:blipFill>
          <a:blip r:embed="rId3" cstate="screen">
            <a:extLst>
              <a:ext uri="{28A0092B-C50C-407E-A947-70E740481C1C}">
                <a14:useLocalDpi xmlns:a14="http://schemas.microsoft.com/office/drawing/2010/main" val="0"/>
              </a:ext>
            </a:extLst>
          </a:blip>
          <a:srcRect/>
          <a:stretch>
            <a:fillRect/>
          </a:stretch>
        </p:blipFill>
        <p:spPr>
          <a:xfrm>
            <a:off x="9087154" y="1880463"/>
            <a:ext cx="2265019" cy="4095079"/>
          </a:xfrm>
          <a:prstGeom prst="rect">
            <a:avLst/>
          </a:prstGeom>
        </p:spPr>
      </p:pic>
    </p:spTree>
    <p:extLst>
      <p:ext uri="{BB962C8B-B14F-4D97-AF65-F5344CB8AC3E}">
        <p14:creationId xmlns:p14="http://schemas.microsoft.com/office/powerpoint/2010/main" val="3009312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EC3506-A961-1FCF-0081-579649B4A0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40A4A3-05A2-A146-0894-D79AE2F29C15}"/>
              </a:ext>
            </a:extLst>
          </p:cNvPr>
          <p:cNvSpPr>
            <a:spLocks noGrp="1"/>
          </p:cNvSpPr>
          <p:nvPr>
            <p:ph type="title"/>
          </p:nvPr>
        </p:nvSpPr>
        <p:spPr>
          <a:xfrm>
            <a:off x="838200" y="589038"/>
            <a:ext cx="10515600" cy="990600"/>
          </a:xfrm>
        </p:spPr>
        <p:txBody>
          <a:bodyPr>
            <a:normAutofit fontScale="90000"/>
          </a:bodyPr>
          <a:lstStyle/>
          <a:p>
            <a:r>
              <a:rPr lang="en-US">
                <a:latin typeface="Arial"/>
                <a:cs typeface="Arial"/>
              </a:rPr>
              <a:t>Restrictions of Certain Food Dyes and Ingredients (2)</a:t>
            </a:r>
            <a:endParaRPr lang="en-US"/>
          </a:p>
        </p:txBody>
      </p:sp>
      <p:sp>
        <p:nvSpPr>
          <p:cNvPr id="3" name="Content Placeholder 2">
            <a:extLst>
              <a:ext uri="{FF2B5EF4-FFF2-40B4-BE49-F238E27FC236}">
                <a16:creationId xmlns:a16="http://schemas.microsoft.com/office/drawing/2014/main" id="{93996B99-E240-D58E-CB11-F583C035BFFD}"/>
              </a:ext>
            </a:extLst>
          </p:cNvPr>
          <p:cNvSpPr>
            <a:spLocks noGrp="1"/>
          </p:cNvSpPr>
          <p:nvPr>
            <p:ph idx="1"/>
          </p:nvPr>
        </p:nvSpPr>
        <p:spPr>
          <a:xfrm>
            <a:off x="535819" y="1712890"/>
            <a:ext cx="11555787" cy="4731465"/>
          </a:xfrm>
        </p:spPr>
        <p:txBody>
          <a:bodyPr vert="horz" lIns="91440" tIns="45720" rIns="91440" bIns="45720" rtlCol="0" anchor="t">
            <a:normAutofit/>
          </a:bodyPr>
          <a:lstStyle/>
          <a:p>
            <a:pPr indent="0">
              <a:buNone/>
            </a:pPr>
            <a:r>
              <a:rPr lang="en-US" b="1" dirty="0">
                <a:solidFill>
                  <a:srgbClr val="000000"/>
                </a:solidFill>
                <a:latin typeface="Arial"/>
                <a:cs typeface="Arial"/>
              </a:rPr>
              <a:t>California School Food Safety Act: </a:t>
            </a:r>
            <a:r>
              <a:rPr lang="en-US" dirty="0">
                <a:solidFill>
                  <a:srgbClr val="000000"/>
                </a:solidFill>
                <a:latin typeface="Arial"/>
                <a:cs typeface="Arial"/>
              </a:rPr>
              <a:t>amends </a:t>
            </a:r>
            <a:r>
              <a:rPr lang="en-US" i="1" dirty="0">
                <a:solidFill>
                  <a:srgbClr val="000000"/>
                </a:solidFill>
                <a:latin typeface="Arial"/>
                <a:cs typeface="Arial"/>
              </a:rPr>
              <a:t>EC </a:t>
            </a:r>
            <a:r>
              <a:rPr lang="en-US" dirty="0">
                <a:solidFill>
                  <a:srgbClr val="000000"/>
                </a:solidFill>
                <a:latin typeface="Arial"/>
                <a:cs typeface="Arial"/>
              </a:rPr>
              <a:t>sections 49431, 49431.2, 49431.5, 49501.5, and 49531)</a:t>
            </a:r>
            <a:endParaRPr lang="en-US" dirty="0"/>
          </a:p>
          <a:p>
            <a:pPr lvl="1">
              <a:buFont typeface="Arial" panose="02070309020205020404" pitchFamily="49" charset="0"/>
              <a:buChar char="•"/>
            </a:pPr>
            <a:r>
              <a:rPr lang="en-US" dirty="0">
                <a:solidFill>
                  <a:srgbClr val="000000"/>
                </a:solidFill>
                <a:latin typeface="Arial"/>
                <a:cs typeface="Arial"/>
              </a:rPr>
              <a:t>Effective December 31, 2027, amends the definition of nutritionally adequate breakfast and lunch, to meals that do not contain any of the following substances: Blue 1, Blue 2, Green 3, Red 40, Yellow 5, Yellow 6) and</a:t>
            </a:r>
          </a:p>
          <a:p>
            <a:pPr lvl="1">
              <a:buFont typeface="Arial" panose="02070309020205020404" pitchFamily="49" charset="0"/>
              <a:buChar char="•"/>
            </a:pPr>
            <a:r>
              <a:rPr lang="en-US" dirty="0">
                <a:solidFill>
                  <a:srgbClr val="000000"/>
                </a:solidFill>
                <a:latin typeface="Arial"/>
                <a:cs typeface="Arial"/>
              </a:rPr>
              <a:t>Prohibits the same additives in competitive foods sold in elementary, middle, and high schools.</a:t>
            </a:r>
            <a:r>
              <a:rPr lang="en-US" sz="2000" dirty="0">
                <a:solidFill>
                  <a:srgbClr val="000000"/>
                </a:solidFill>
                <a:latin typeface="Arial"/>
                <a:cs typeface="Arial"/>
              </a:rPr>
              <a:t>                 </a:t>
            </a:r>
            <a:endParaRPr lang="en-US" sz="2000" dirty="0">
              <a:solidFill>
                <a:srgbClr val="162320"/>
              </a:solidFill>
              <a:latin typeface="Arial"/>
              <a:cs typeface="Arial"/>
            </a:endParaRPr>
          </a:p>
          <a:p>
            <a:pPr marL="0" indent="0">
              <a:buNone/>
            </a:pPr>
            <a:endParaRPr lang="en-US" sz="2400" dirty="0">
              <a:solidFill>
                <a:srgbClr val="162320"/>
              </a:solidFill>
              <a:cs typeface="Arial"/>
            </a:endParaRPr>
          </a:p>
        </p:txBody>
      </p:sp>
    </p:spTree>
    <p:extLst>
      <p:ext uri="{BB962C8B-B14F-4D97-AF65-F5344CB8AC3E}">
        <p14:creationId xmlns:p14="http://schemas.microsoft.com/office/powerpoint/2010/main" val="2715624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C8DA9-2EB2-319F-0965-47A4E2EDD65F}"/>
              </a:ext>
            </a:extLst>
          </p:cNvPr>
          <p:cNvSpPr>
            <a:spLocks noGrp="1"/>
          </p:cNvSpPr>
          <p:nvPr>
            <p:ph type="title"/>
          </p:nvPr>
        </p:nvSpPr>
        <p:spPr/>
        <p:txBody>
          <a:bodyPr>
            <a:normAutofit/>
          </a:bodyPr>
          <a:lstStyle/>
          <a:p>
            <a:r>
              <a:rPr lang="en-US" dirty="0">
                <a:latin typeface="Arial"/>
                <a:cs typeface="Arial"/>
              </a:rPr>
              <a:t>Changes to Product Labeling</a:t>
            </a:r>
          </a:p>
        </p:txBody>
      </p:sp>
      <p:sp>
        <p:nvSpPr>
          <p:cNvPr id="3" name="Content Placeholder 2">
            <a:extLst>
              <a:ext uri="{FF2B5EF4-FFF2-40B4-BE49-F238E27FC236}">
                <a16:creationId xmlns:a16="http://schemas.microsoft.com/office/drawing/2014/main" id="{27099869-4E6B-FB00-E85C-396CAD559528}"/>
              </a:ext>
            </a:extLst>
          </p:cNvPr>
          <p:cNvSpPr>
            <a:spLocks noGrp="1"/>
          </p:cNvSpPr>
          <p:nvPr>
            <p:ph idx="1"/>
          </p:nvPr>
        </p:nvSpPr>
        <p:spPr>
          <a:xfrm>
            <a:off x="838200" y="1724985"/>
            <a:ext cx="10889411" cy="4447215"/>
          </a:xfrm>
        </p:spPr>
        <p:txBody>
          <a:bodyPr vert="horz" lIns="91440" tIns="45720" rIns="91440" bIns="45720" rtlCol="0" anchor="t">
            <a:noAutofit/>
          </a:bodyPr>
          <a:lstStyle/>
          <a:p>
            <a:pPr>
              <a:spcBef>
                <a:spcPts val="600"/>
              </a:spcBef>
              <a:spcAft>
                <a:spcPts val="600"/>
              </a:spcAft>
            </a:pPr>
            <a:r>
              <a:rPr lang="en-US" sz="2400" dirty="0">
                <a:solidFill>
                  <a:schemeClr val="bg1">
                    <a:lumMod val="10000"/>
                  </a:schemeClr>
                </a:solidFill>
                <a:latin typeface="Arial"/>
                <a:cs typeface="Arial"/>
              </a:rPr>
              <a:t>California</a:t>
            </a:r>
            <a:r>
              <a:rPr lang="en-US" sz="2400" i="1" dirty="0">
                <a:solidFill>
                  <a:schemeClr val="bg1">
                    <a:lumMod val="10000"/>
                  </a:schemeClr>
                </a:solidFill>
                <a:latin typeface="Arial"/>
                <a:cs typeface="Arial"/>
              </a:rPr>
              <a:t> Food and Agricultural Code </a:t>
            </a:r>
            <a:r>
              <a:rPr lang="en-US" sz="2400" dirty="0">
                <a:solidFill>
                  <a:schemeClr val="bg1">
                    <a:lumMod val="10000"/>
                  </a:schemeClr>
                </a:solidFill>
                <a:latin typeface="Arial"/>
                <a:cs typeface="Arial"/>
              </a:rPr>
              <a:t>Section 82001</a:t>
            </a:r>
            <a:endParaRPr lang="en-US" sz="2400" dirty="0">
              <a:solidFill>
                <a:schemeClr val="bg1">
                  <a:lumMod val="10000"/>
                </a:schemeClr>
              </a:solidFill>
            </a:endParaRPr>
          </a:p>
          <a:p>
            <a:pPr>
              <a:spcBef>
                <a:spcPts val="600"/>
              </a:spcBef>
              <a:spcAft>
                <a:spcPts val="600"/>
              </a:spcAft>
            </a:pPr>
            <a:r>
              <a:rPr lang="en-US" sz="2400" dirty="0">
                <a:solidFill>
                  <a:schemeClr val="bg1">
                    <a:lumMod val="10000"/>
                  </a:schemeClr>
                </a:solidFill>
                <a:latin typeface="Arial"/>
                <a:cs typeface="Arial"/>
              </a:rPr>
              <a:t>Beginning July 1, 2026: Food manufacturers, processors, or retailers must label food items to display a date label and include uniform terms for </a:t>
            </a:r>
            <a:r>
              <a:rPr lang="en-US" sz="2400" b="1" dirty="0">
                <a:solidFill>
                  <a:schemeClr val="bg1">
                    <a:lumMod val="10000"/>
                  </a:schemeClr>
                </a:solidFill>
                <a:latin typeface="Arial"/>
                <a:cs typeface="Arial"/>
              </a:rPr>
              <a:t>quality</a:t>
            </a:r>
            <a:r>
              <a:rPr lang="en-US" sz="2400" dirty="0">
                <a:solidFill>
                  <a:schemeClr val="bg1">
                    <a:lumMod val="10000"/>
                  </a:schemeClr>
                </a:solidFill>
                <a:latin typeface="Arial"/>
                <a:cs typeface="Arial"/>
              </a:rPr>
              <a:t> or </a:t>
            </a:r>
            <a:r>
              <a:rPr lang="en-US" sz="2400" b="1" dirty="0">
                <a:solidFill>
                  <a:schemeClr val="bg1">
                    <a:lumMod val="10000"/>
                  </a:schemeClr>
                </a:solidFill>
                <a:latin typeface="Arial"/>
                <a:cs typeface="Arial"/>
              </a:rPr>
              <a:t>safety</a:t>
            </a:r>
            <a:r>
              <a:rPr lang="en-US" sz="2400" dirty="0">
                <a:solidFill>
                  <a:schemeClr val="bg1">
                    <a:lumMod val="10000"/>
                  </a:schemeClr>
                </a:solidFill>
                <a:latin typeface="Arial"/>
                <a:cs typeface="Arial"/>
              </a:rPr>
              <a:t> dates on a food item as follows: </a:t>
            </a:r>
          </a:p>
          <a:p>
            <a:pPr lvl="1">
              <a:spcBef>
                <a:spcPts val="600"/>
              </a:spcBef>
              <a:spcAft>
                <a:spcPts val="600"/>
              </a:spcAft>
            </a:pPr>
            <a:r>
              <a:rPr lang="en-US" sz="2400" b="1" dirty="0">
                <a:solidFill>
                  <a:schemeClr val="bg1">
                    <a:lumMod val="10000"/>
                  </a:schemeClr>
                </a:solidFill>
                <a:latin typeface="Arial"/>
                <a:cs typeface="Arial"/>
              </a:rPr>
              <a:t>Quality: </a:t>
            </a:r>
            <a:r>
              <a:rPr lang="en-US" sz="2400" dirty="0">
                <a:solidFill>
                  <a:schemeClr val="bg1">
                    <a:lumMod val="10000"/>
                  </a:schemeClr>
                </a:solidFill>
                <a:latin typeface="Arial"/>
                <a:cs typeface="Arial"/>
              </a:rPr>
              <a:t>“BEST if Used by” or “BEST if Used Frozen by” and for items too small to fit the term use "BB", this includes beverages as defined by California Public Resources Code Section 14504</a:t>
            </a:r>
          </a:p>
          <a:p>
            <a:pPr lvl="1">
              <a:spcBef>
                <a:spcPts val="600"/>
              </a:spcBef>
              <a:spcAft>
                <a:spcPts val="600"/>
              </a:spcAft>
            </a:pPr>
            <a:r>
              <a:rPr lang="en-US" sz="2400" b="1" dirty="0">
                <a:solidFill>
                  <a:schemeClr val="bg1">
                    <a:lumMod val="10000"/>
                  </a:schemeClr>
                </a:solidFill>
                <a:cs typeface="Arial"/>
              </a:rPr>
              <a:t>Safety: </a:t>
            </a:r>
            <a:r>
              <a:rPr lang="en-US" sz="2400" dirty="0">
                <a:solidFill>
                  <a:schemeClr val="bg1">
                    <a:lumMod val="10000"/>
                  </a:schemeClr>
                </a:solidFill>
                <a:latin typeface="Arial"/>
                <a:cs typeface="Arial"/>
              </a:rPr>
              <a:t>“USE by” or “USE by or Freeze by” and for items too small to fit the term use "UB"</a:t>
            </a:r>
          </a:p>
          <a:p>
            <a:pPr>
              <a:spcBef>
                <a:spcPts val="600"/>
              </a:spcBef>
              <a:spcAft>
                <a:spcPts val="600"/>
              </a:spcAft>
              <a:buFont typeface="Arial" panose="02070309020205020404" pitchFamily="49" charset="0"/>
              <a:buChar char="•"/>
            </a:pPr>
            <a:endParaRPr lang="en-US" sz="2400" dirty="0">
              <a:cs typeface="Arial"/>
            </a:endParaRPr>
          </a:p>
          <a:p>
            <a:endParaRPr lang="en-US" dirty="0">
              <a:cs typeface="Arial"/>
            </a:endParaRPr>
          </a:p>
        </p:txBody>
      </p:sp>
    </p:spTree>
    <p:extLst>
      <p:ext uri="{BB962C8B-B14F-4D97-AF65-F5344CB8AC3E}">
        <p14:creationId xmlns:p14="http://schemas.microsoft.com/office/powerpoint/2010/main" val="4067467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AFD2B-1D35-E322-3BCA-7AA13DE35FE6}"/>
              </a:ext>
            </a:extLst>
          </p:cNvPr>
          <p:cNvSpPr>
            <a:spLocks noGrp="1"/>
          </p:cNvSpPr>
          <p:nvPr>
            <p:ph type="title"/>
          </p:nvPr>
        </p:nvSpPr>
        <p:spPr>
          <a:xfrm>
            <a:off x="838200" y="254480"/>
            <a:ext cx="10228053" cy="1450674"/>
          </a:xfrm>
        </p:spPr>
        <p:txBody>
          <a:bodyPr>
            <a:normAutofit/>
          </a:bodyPr>
          <a:lstStyle/>
          <a:p>
            <a:r>
              <a:rPr lang="en-US" dirty="0">
                <a:latin typeface="Arial"/>
                <a:cs typeface="Arial"/>
              </a:rPr>
              <a:t>Community Eligibility Provision (CEP) and Provision 2 (P2) Applications Due</a:t>
            </a:r>
            <a:endParaRPr lang="en-US" dirty="0"/>
          </a:p>
        </p:txBody>
      </p:sp>
      <p:sp>
        <p:nvSpPr>
          <p:cNvPr id="3" name="Content Placeholder 2">
            <a:extLst>
              <a:ext uri="{FF2B5EF4-FFF2-40B4-BE49-F238E27FC236}">
                <a16:creationId xmlns:a16="http://schemas.microsoft.com/office/drawing/2014/main" id="{2540451E-98C3-DFF5-6E57-5B9C599B9710}"/>
              </a:ext>
            </a:extLst>
          </p:cNvPr>
          <p:cNvSpPr>
            <a:spLocks noGrp="1"/>
          </p:cNvSpPr>
          <p:nvPr>
            <p:ph idx="1"/>
          </p:nvPr>
        </p:nvSpPr>
        <p:spPr>
          <a:xfrm>
            <a:off x="838200" y="1724985"/>
            <a:ext cx="11011823" cy="4917171"/>
          </a:xfrm>
        </p:spPr>
        <p:txBody>
          <a:bodyPr vert="horz" lIns="91440" tIns="45720" rIns="91440" bIns="45720" rtlCol="0" anchor="t">
            <a:normAutofit/>
          </a:bodyPr>
          <a:lstStyle/>
          <a:p>
            <a:r>
              <a:rPr lang="en-US" sz="2400" dirty="0">
                <a:solidFill>
                  <a:schemeClr val="bg1">
                    <a:lumMod val="10000"/>
                  </a:schemeClr>
                </a:solidFill>
                <a:latin typeface="Arial"/>
                <a:cs typeface="Arial"/>
              </a:rPr>
              <a:t>Applications due Tuesday, June 30, 2026 </a:t>
            </a:r>
          </a:p>
          <a:p>
            <a:r>
              <a:rPr lang="en-US" sz="2400" b="1" dirty="0">
                <a:solidFill>
                  <a:schemeClr val="bg1">
                    <a:lumMod val="10000"/>
                  </a:schemeClr>
                </a:solidFill>
                <a:latin typeface="Arial"/>
                <a:cs typeface="Arial"/>
              </a:rPr>
              <a:t>SFAs that miss the application deadline must return to standard counting and claiming for the 2026</a:t>
            </a:r>
            <a:r>
              <a:rPr lang="en-US" sz="2400" dirty="0">
                <a:solidFill>
                  <a:schemeClr val="bg1">
                    <a:lumMod val="10000"/>
                  </a:schemeClr>
                </a:solidFill>
                <a:latin typeface="Arial"/>
                <a:cs typeface="Arial"/>
              </a:rPr>
              <a:t>–</a:t>
            </a:r>
            <a:r>
              <a:rPr lang="en-US" sz="2400" b="1" dirty="0">
                <a:solidFill>
                  <a:schemeClr val="bg1">
                    <a:lumMod val="10000"/>
                  </a:schemeClr>
                </a:solidFill>
                <a:latin typeface="Arial"/>
                <a:cs typeface="Arial"/>
              </a:rPr>
              <a:t>27 school year (SY)</a:t>
            </a:r>
            <a:endParaRPr lang="en-US" sz="2400" dirty="0">
              <a:solidFill>
                <a:schemeClr val="bg1">
                  <a:lumMod val="10000"/>
                </a:schemeClr>
              </a:solidFill>
              <a:latin typeface="Arial"/>
              <a:cs typeface="Arial"/>
            </a:endParaRPr>
          </a:p>
          <a:p>
            <a:r>
              <a:rPr lang="en-US" sz="2400" dirty="0">
                <a:solidFill>
                  <a:schemeClr val="bg1">
                    <a:lumMod val="10000"/>
                  </a:schemeClr>
                </a:solidFill>
                <a:latin typeface="Arial"/>
                <a:cs typeface="Arial"/>
              </a:rPr>
              <a:t>SFAs may be required to apply or reapply for CEP or P2: </a:t>
            </a:r>
          </a:p>
          <a:p>
            <a:pPr lvl="1"/>
            <a:r>
              <a:rPr lang="en-US" sz="2400" dirty="0">
                <a:solidFill>
                  <a:schemeClr val="bg1">
                    <a:lumMod val="10000"/>
                  </a:schemeClr>
                </a:solidFill>
                <a:latin typeface="Arial"/>
                <a:cs typeface="Arial"/>
              </a:rPr>
              <a:t>Current CEP or P2 cycle expires this year</a:t>
            </a:r>
          </a:p>
          <a:p>
            <a:pPr lvl="1"/>
            <a:r>
              <a:rPr lang="en-US" sz="2400" dirty="0">
                <a:solidFill>
                  <a:schemeClr val="bg1">
                    <a:lumMod val="10000"/>
                  </a:schemeClr>
                </a:solidFill>
                <a:latin typeface="Arial"/>
                <a:cs typeface="Arial"/>
              </a:rPr>
              <a:t>Standard counting and claiming sites now have an identified student percentage (ISP) of 40 percent or higher (sites/groups with ISP of 25 percent eligible but not required)</a:t>
            </a:r>
            <a:endParaRPr lang="en-US" sz="2400" b="1" dirty="0">
              <a:solidFill>
                <a:schemeClr val="bg1">
                  <a:lumMod val="10000"/>
                </a:schemeClr>
              </a:solidFill>
              <a:cs typeface="Arial"/>
            </a:endParaRPr>
          </a:p>
          <a:p>
            <a:pPr lvl="1"/>
            <a:r>
              <a:rPr lang="en-US" sz="2400" dirty="0">
                <a:solidFill>
                  <a:schemeClr val="bg1">
                    <a:lumMod val="10000"/>
                  </a:schemeClr>
                </a:solidFill>
                <a:latin typeface="Arial"/>
                <a:cs typeface="Arial"/>
              </a:rPr>
              <a:t>Sites have been added or merged within an existing CEP group, or student population has changed at CEP or P2 sites</a:t>
            </a:r>
            <a:endParaRPr lang="en-US" sz="2400" dirty="0">
              <a:solidFill>
                <a:schemeClr val="bg1">
                  <a:lumMod val="10000"/>
                </a:schemeClr>
              </a:solidFill>
              <a:cs typeface="Arial"/>
            </a:endParaRPr>
          </a:p>
          <a:p>
            <a:pPr marL="0" indent="0" algn="ctr">
              <a:buNone/>
            </a:pPr>
            <a:endParaRPr lang="en-US" sz="2400" b="1" dirty="0"/>
          </a:p>
          <a:p>
            <a:endParaRPr lang="en-US" sz="2600" dirty="0"/>
          </a:p>
        </p:txBody>
      </p:sp>
    </p:spTree>
    <p:extLst>
      <p:ext uri="{BB962C8B-B14F-4D97-AF65-F5344CB8AC3E}">
        <p14:creationId xmlns:p14="http://schemas.microsoft.com/office/powerpoint/2010/main" val="85096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FAC23-9982-3B17-493E-460D8C6EA983}"/>
              </a:ext>
            </a:extLst>
          </p:cNvPr>
          <p:cNvSpPr>
            <a:spLocks noGrp="1"/>
          </p:cNvSpPr>
          <p:nvPr>
            <p:ph type="title"/>
          </p:nvPr>
        </p:nvSpPr>
        <p:spPr/>
        <p:txBody>
          <a:bodyPr>
            <a:normAutofit/>
          </a:bodyPr>
          <a:lstStyle/>
          <a:p>
            <a:r>
              <a:rPr lang="en-US" dirty="0">
                <a:latin typeface="Arial"/>
                <a:cs typeface="Arial"/>
              </a:rPr>
              <a:t>SY 2026–27 Annual Updates</a:t>
            </a:r>
          </a:p>
        </p:txBody>
      </p:sp>
      <p:sp>
        <p:nvSpPr>
          <p:cNvPr id="3" name="Content Placeholder 2">
            <a:extLst>
              <a:ext uri="{FF2B5EF4-FFF2-40B4-BE49-F238E27FC236}">
                <a16:creationId xmlns:a16="http://schemas.microsoft.com/office/drawing/2014/main" id="{B334F8A4-A1C3-7D9F-7406-009D73CE0FA4}"/>
              </a:ext>
            </a:extLst>
          </p:cNvPr>
          <p:cNvSpPr>
            <a:spLocks noGrp="1"/>
          </p:cNvSpPr>
          <p:nvPr>
            <p:ph idx="1"/>
          </p:nvPr>
        </p:nvSpPr>
        <p:spPr>
          <a:xfrm>
            <a:off x="838200" y="1825625"/>
            <a:ext cx="10515600" cy="4787826"/>
          </a:xfrm>
        </p:spPr>
        <p:txBody>
          <a:bodyPr vert="horz" lIns="91440" tIns="45720" rIns="91440" bIns="45720" rtlCol="0" anchor="t">
            <a:normAutofit/>
          </a:bodyPr>
          <a:lstStyle/>
          <a:p>
            <a:r>
              <a:rPr lang="en-US" sz="2400" dirty="0">
                <a:solidFill>
                  <a:schemeClr val="bg1">
                    <a:lumMod val="10000"/>
                  </a:schemeClr>
                </a:solidFill>
                <a:latin typeface="Arial"/>
                <a:cs typeface="Arial"/>
              </a:rPr>
              <a:t>Early July:  2026–27 Annual Updates in the Child Nutrition Information and Payment System (CNIPS) open</a:t>
            </a:r>
            <a:endParaRPr lang="en-US" sz="2400" dirty="0">
              <a:solidFill>
                <a:schemeClr val="bg1">
                  <a:lumMod val="10000"/>
                </a:schemeClr>
              </a:solidFill>
            </a:endParaRPr>
          </a:p>
          <a:p>
            <a:pPr lvl="1"/>
            <a:r>
              <a:rPr lang="en-US" sz="2400" dirty="0">
                <a:solidFill>
                  <a:schemeClr val="bg1">
                    <a:lumMod val="10000"/>
                  </a:schemeClr>
                </a:solidFill>
                <a:cs typeface="Arial"/>
              </a:rPr>
              <a:t>Listserv with instructions and resources will be sent at that time</a:t>
            </a:r>
          </a:p>
          <a:p>
            <a:pPr>
              <a:buFont typeface="Arial" panose="02070309020205020404" pitchFamily="49" charset="0"/>
              <a:buChar char="•"/>
            </a:pPr>
            <a:r>
              <a:rPr lang="en-US" sz="2400" dirty="0">
                <a:solidFill>
                  <a:schemeClr val="bg1">
                    <a:lumMod val="10000"/>
                  </a:schemeClr>
                </a:solidFill>
                <a:latin typeface="Arial"/>
                <a:cs typeface="Arial"/>
              </a:rPr>
              <a:t>Applications must be approved before meal claims can be submitted for reimbursement</a:t>
            </a:r>
          </a:p>
          <a:p>
            <a:pPr>
              <a:buFont typeface="Arial" panose="02070309020205020404" pitchFamily="49" charset="0"/>
              <a:buChar char="•"/>
            </a:pPr>
            <a:r>
              <a:rPr lang="en-US" sz="2400" dirty="0">
                <a:solidFill>
                  <a:schemeClr val="bg1">
                    <a:lumMod val="10000"/>
                  </a:schemeClr>
                </a:solidFill>
                <a:latin typeface="Arial"/>
                <a:cs typeface="Arial"/>
              </a:rPr>
              <a:t>Reminder: SFAs serving summer school meals under NSLP/SBP will:</a:t>
            </a:r>
          </a:p>
          <a:p>
            <a:pPr lvl="1"/>
            <a:r>
              <a:rPr lang="en-US" sz="2400" dirty="0">
                <a:solidFill>
                  <a:schemeClr val="bg1">
                    <a:lumMod val="10000"/>
                  </a:schemeClr>
                </a:solidFill>
                <a:latin typeface="Arial"/>
                <a:cs typeface="Arial"/>
              </a:rPr>
              <a:t>Input June meal service data and claims in the 2025–26 program year </a:t>
            </a:r>
          </a:p>
          <a:p>
            <a:pPr lvl="1"/>
            <a:r>
              <a:rPr lang="en-US" sz="2400" dirty="0">
                <a:solidFill>
                  <a:schemeClr val="bg1">
                    <a:lumMod val="10000"/>
                  </a:schemeClr>
                </a:solidFill>
                <a:latin typeface="Arial"/>
                <a:cs typeface="Arial"/>
              </a:rPr>
              <a:t>Input July/August data in the 2026–27 program year</a:t>
            </a:r>
            <a:endParaRPr lang="en-US" sz="2400" dirty="0">
              <a:solidFill>
                <a:schemeClr val="bg1">
                  <a:lumMod val="10000"/>
                </a:schemeClr>
              </a:solidFill>
              <a:cs typeface="Arial"/>
            </a:endParaRPr>
          </a:p>
        </p:txBody>
      </p:sp>
    </p:spTree>
    <p:extLst>
      <p:ext uri="{BB962C8B-B14F-4D97-AF65-F5344CB8AC3E}">
        <p14:creationId xmlns:p14="http://schemas.microsoft.com/office/powerpoint/2010/main" val="29833895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713BF-927E-2784-859B-63FF3D88BE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A10507-6515-FEFE-D3D1-947A220DA074}"/>
              </a:ext>
            </a:extLst>
          </p:cNvPr>
          <p:cNvSpPr>
            <a:spLocks noGrp="1"/>
          </p:cNvSpPr>
          <p:nvPr>
            <p:ph type="title"/>
          </p:nvPr>
        </p:nvSpPr>
        <p:spPr/>
        <p:txBody>
          <a:bodyPr/>
          <a:lstStyle/>
          <a:p>
            <a:r>
              <a:rPr lang="en-US" dirty="0"/>
              <a:t>Summer Meal Program Reminders</a:t>
            </a:r>
          </a:p>
        </p:txBody>
      </p:sp>
      <p:sp>
        <p:nvSpPr>
          <p:cNvPr id="3" name="Content Placeholder 2">
            <a:extLst>
              <a:ext uri="{FF2B5EF4-FFF2-40B4-BE49-F238E27FC236}">
                <a16:creationId xmlns:a16="http://schemas.microsoft.com/office/drawing/2014/main" id="{42927BF1-9AA8-5650-ABD9-7879AB2B6D58}"/>
              </a:ext>
            </a:extLst>
          </p:cNvPr>
          <p:cNvSpPr>
            <a:spLocks noGrp="1"/>
          </p:cNvSpPr>
          <p:nvPr>
            <p:ph sz="half" idx="1"/>
          </p:nvPr>
        </p:nvSpPr>
        <p:spPr>
          <a:xfrm>
            <a:off x="838200" y="1825625"/>
            <a:ext cx="7745790" cy="4035422"/>
          </a:xfrm>
        </p:spPr>
        <p:txBody>
          <a:bodyPr vert="horz" lIns="91440" tIns="45720" rIns="91440" bIns="45720" rtlCol="0" anchor="t">
            <a:normAutofit lnSpcReduction="10000"/>
          </a:bodyPr>
          <a:lstStyle/>
          <a:p>
            <a:r>
              <a:rPr lang="en-US" dirty="0">
                <a:solidFill>
                  <a:schemeClr val="bg1">
                    <a:lumMod val="10000"/>
                  </a:schemeClr>
                </a:solidFill>
                <a:latin typeface="Arial"/>
                <a:cs typeface="Arial"/>
              </a:rPr>
              <a:t>Update CNIPS site applications when operations change at any approved summer feeding site.</a:t>
            </a:r>
          </a:p>
          <a:p>
            <a:r>
              <a:rPr lang="en-US" dirty="0">
                <a:solidFill>
                  <a:schemeClr val="bg1">
                    <a:lumMod val="10000"/>
                  </a:schemeClr>
                </a:solidFill>
                <a:latin typeface="Arial"/>
                <a:cs typeface="Arial"/>
              </a:rPr>
              <a:t>Data in CNIPS is posted to summer feeding site websites and the California Meals for Kids mobile app, so meal service times and days must be accurate.</a:t>
            </a:r>
          </a:p>
          <a:p>
            <a:endParaRPr lang="en-US" dirty="0"/>
          </a:p>
        </p:txBody>
      </p:sp>
      <p:pic>
        <p:nvPicPr>
          <p:cNvPr id="5" name="Content Placeholder 4">
            <a:extLst>
              <a:ext uri="{FF2B5EF4-FFF2-40B4-BE49-F238E27FC236}">
                <a16:creationId xmlns:a16="http://schemas.microsoft.com/office/drawing/2014/main" id="{4BD72678-9F55-C8BD-1820-8AEA47BC33AB}"/>
              </a:ext>
              <a:ext uri="{C183D7F6-B498-43B3-948B-1728B52AA6E4}">
                <adec:decorative xmlns:adec="http://schemas.microsoft.com/office/drawing/2017/decorative" val="1"/>
              </a:ext>
            </a:extLst>
          </p:cNvPr>
          <p:cNvPicPr>
            <a:picLocks noGrp="1" noChangeAspect="1"/>
          </p:cNvPicPr>
          <p:nvPr>
            <p:ph sz="half" idx="13"/>
          </p:nvPr>
        </p:nvPicPr>
        <p:blipFill>
          <a:blip r:embed="rId3" cstate="screen">
            <a:extLst>
              <a:ext uri="{28A0092B-C50C-407E-A947-70E740481C1C}">
                <a14:useLocalDpi xmlns:a14="http://schemas.microsoft.com/office/drawing/2010/main" val="0"/>
              </a:ext>
            </a:extLst>
          </a:blip>
          <a:stretch>
            <a:fillRect/>
          </a:stretch>
        </p:blipFill>
        <p:spPr>
          <a:xfrm>
            <a:off x="8446107" y="2576006"/>
            <a:ext cx="3004457" cy="2002471"/>
          </a:xfrm>
          <a:prstGeom prst="rect">
            <a:avLst/>
          </a:prstGeom>
        </p:spPr>
      </p:pic>
    </p:spTree>
    <p:extLst>
      <p:ext uri="{BB962C8B-B14F-4D97-AF65-F5344CB8AC3E}">
        <p14:creationId xmlns:p14="http://schemas.microsoft.com/office/powerpoint/2010/main" val="9698743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5FD85-F7A2-72BF-02D2-303CE95FE00A}"/>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Find a </a:t>
            </a:r>
            <a:r>
              <a:rPr lang="en-US" dirty="0">
                <a:solidFill>
                  <a:schemeClr val="tx1"/>
                </a:solidFill>
                <a:latin typeface="Arial" panose="020B0604020202020204" pitchFamily="34" charset="0"/>
                <a:cs typeface="Arial" panose="020B0604020202020204" pitchFamily="34" charset="0"/>
              </a:rPr>
              <a:t>Summer</a:t>
            </a:r>
            <a:r>
              <a:rPr lang="en-US" dirty="0">
                <a:latin typeface="Arial" panose="020B0604020202020204" pitchFamily="34" charset="0"/>
                <a:cs typeface="Arial" panose="020B0604020202020204" pitchFamily="34" charset="0"/>
              </a:rPr>
              <a:t> Meals Site Near You!</a:t>
            </a:r>
          </a:p>
        </p:txBody>
      </p:sp>
      <p:sp>
        <p:nvSpPr>
          <p:cNvPr id="3" name="Content Placeholder 2">
            <a:extLst>
              <a:ext uri="{FF2B5EF4-FFF2-40B4-BE49-F238E27FC236}">
                <a16:creationId xmlns:a16="http://schemas.microsoft.com/office/drawing/2014/main" id="{BC737351-605C-B57B-088B-6B97B952AE94}"/>
              </a:ext>
            </a:extLst>
          </p:cNvPr>
          <p:cNvSpPr>
            <a:spLocks noGrp="1"/>
          </p:cNvSpPr>
          <p:nvPr>
            <p:ph idx="1"/>
          </p:nvPr>
        </p:nvSpPr>
        <p:spPr>
          <a:xfrm>
            <a:off x="838200" y="1954020"/>
            <a:ext cx="10486846" cy="4448218"/>
          </a:xfrm>
        </p:spPr>
        <p:txBody>
          <a:bodyPr vert="horz" lIns="91440" tIns="45720" rIns="91440" bIns="45720" rtlCol="0" anchor="t">
            <a:noAutofit/>
          </a:bodyPr>
          <a:lstStyle/>
          <a:p>
            <a:r>
              <a:rPr lang="en-US" sz="2800" dirty="0">
                <a:solidFill>
                  <a:schemeClr val="bg1">
                    <a:lumMod val="10000"/>
                  </a:schemeClr>
                </a:solidFill>
                <a:latin typeface="Arial"/>
                <a:cs typeface="Arial"/>
              </a:rPr>
              <a:t>The California Meals for Kids Mobile App (updated daily starting June 1) is available in the app store for all iOS, Android or Microsoft devices or online at </a:t>
            </a:r>
            <a:r>
              <a:rPr lang="en-US" sz="2800" dirty="0">
                <a:solidFill>
                  <a:srgbClr val="0563C1"/>
                </a:solidFill>
                <a:latin typeface="Arial"/>
                <a:cs typeface="Arial"/>
                <a:hlinkClick r:id="rId3" tooltip="California Meals for Kids Mobile App ">
                  <a:extLst>
                    <a:ext uri="{A12FA001-AC4F-418D-AE19-62706E023703}">
                      <ahyp:hlinkClr xmlns:ahyp="http://schemas.microsoft.com/office/drawing/2018/hyperlinkcolor" val="tx"/>
                    </a:ext>
                  </a:extLst>
                </a:hlinkClick>
              </a:rPr>
              <a:t>https://www.cde.ca.gov/re/mo/cameals.asp</a:t>
            </a:r>
            <a:r>
              <a:rPr lang="en-US" sz="2800" dirty="0">
                <a:solidFill>
                  <a:schemeClr val="bg1">
                    <a:lumMod val="10000"/>
                  </a:schemeClr>
                </a:solidFill>
                <a:latin typeface="Arial"/>
                <a:cs typeface="Arial"/>
              </a:rPr>
              <a:t>. </a:t>
            </a:r>
          </a:p>
          <a:p>
            <a:r>
              <a:rPr lang="en-US" sz="2800" dirty="0">
                <a:solidFill>
                  <a:schemeClr val="bg1">
                    <a:lumMod val="10000"/>
                  </a:schemeClr>
                </a:solidFill>
                <a:latin typeface="Arial"/>
                <a:cs typeface="Arial"/>
              </a:rPr>
              <a:t>The CDE Summer Meal Service Site web page (updated weekly) is available online at </a:t>
            </a:r>
            <a:r>
              <a:rPr lang="en-US" sz="2800" dirty="0">
                <a:solidFill>
                  <a:srgbClr val="0563C1"/>
                </a:solidFill>
                <a:latin typeface="Arial"/>
                <a:cs typeface="Arial"/>
                <a:hlinkClick r:id="rId4" tooltip="CDE's Summer Meal Service Site web page ">
                  <a:extLst>
                    <a:ext uri="{A12FA001-AC4F-418D-AE19-62706E023703}">
                      <ahyp:hlinkClr xmlns:ahyp="http://schemas.microsoft.com/office/drawing/2018/hyperlinkcolor" val="tx"/>
                    </a:ext>
                  </a:extLst>
                </a:hlinkClick>
              </a:rPr>
              <a:t>https://www.cde.ca.gov/ds/sh/sn/summersites26.asp</a:t>
            </a:r>
            <a:r>
              <a:rPr lang="en-US" sz="2800" dirty="0">
                <a:solidFill>
                  <a:schemeClr val="bg1">
                    <a:lumMod val="10000"/>
                  </a:schemeClr>
                </a:solidFill>
                <a:latin typeface="Arial"/>
                <a:cs typeface="Arial"/>
              </a:rPr>
              <a:t>. </a:t>
            </a:r>
          </a:p>
          <a:p>
            <a:pPr marL="0" indent="0" algn="ctr">
              <a:spcAft>
                <a:spcPts val="0"/>
              </a:spcAft>
              <a:buNone/>
            </a:pPr>
            <a:r>
              <a:rPr lang="en-US" sz="2800" b="1" dirty="0">
                <a:solidFill>
                  <a:schemeClr val="bg1">
                    <a:lumMod val="10000"/>
                  </a:schemeClr>
                </a:solidFill>
                <a:latin typeface="Arial"/>
                <a:cs typeface="Arial"/>
              </a:rPr>
              <a:t>All LEAs are required to conduct outreach for </a:t>
            </a:r>
          </a:p>
          <a:p>
            <a:pPr marL="0" indent="0" algn="ctr">
              <a:spcAft>
                <a:spcPts val="0"/>
              </a:spcAft>
              <a:buNone/>
            </a:pPr>
            <a:r>
              <a:rPr lang="en-US" sz="2800" b="1" dirty="0">
                <a:solidFill>
                  <a:schemeClr val="bg1">
                    <a:lumMod val="10000"/>
                  </a:schemeClr>
                </a:solidFill>
                <a:latin typeface="Arial"/>
                <a:cs typeface="Arial"/>
              </a:rPr>
              <a:t>Summer Meal sites.</a:t>
            </a:r>
            <a:endParaRPr lang="en-US" dirty="0">
              <a:solidFill>
                <a:schemeClr val="bg1">
                  <a:lumMod val="10000"/>
                </a:schemeClr>
              </a:solidFill>
            </a:endParaRPr>
          </a:p>
          <a:p>
            <a:pPr marL="0" indent="0">
              <a:buNone/>
            </a:pPr>
            <a:endParaRPr lang="en-US" sz="24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485402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071DD-0706-FC84-0EAD-CF11DA53A0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3B9535-0BFE-A227-AB8C-661FA0465ABC}"/>
              </a:ext>
            </a:extLst>
          </p:cNvPr>
          <p:cNvSpPr>
            <a:spLocks noGrp="1"/>
          </p:cNvSpPr>
          <p:nvPr>
            <p:ph type="title"/>
          </p:nvPr>
        </p:nvSpPr>
        <p:spPr/>
        <p:txBody>
          <a:bodyPr/>
          <a:lstStyle/>
          <a:p>
            <a:r>
              <a:rPr lang="en-US" dirty="0">
                <a:latin typeface="Arial"/>
                <a:cs typeface="Arial"/>
              </a:rPr>
              <a:t>SUN Bucks Updates (1)</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3D3B61C8-804A-9803-4CE0-AA401DF10629}"/>
              </a:ext>
            </a:extLst>
          </p:cNvPr>
          <p:cNvSpPr>
            <a:spLocks noGrp="1"/>
          </p:cNvSpPr>
          <p:nvPr>
            <p:ph idx="1"/>
          </p:nvPr>
        </p:nvSpPr>
        <p:spPr>
          <a:xfrm>
            <a:off x="838200" y="1795868"/>
            <a:ext cx="11033184" cy="4376332"/>
          </a:xfrm>
        </p:spPr>
        <p:txBody>
          <a:bodyPr vert="horz" lIns="91440" tIns="45720" rIns="91440" bIns="45720" rtlCol="0" anchor="t">
            <a:noAutofit/>
          </a:bodyPr>
          <a:lstStyle/>
          <a:p>
            <a:r>
              <a:rPr lang="en-US" sz="2400" dirty="0">
                <a:solidFill>
                  <a:schemeClr val="bg1">
                    <a:lumMod val="10000"/>
                  </a:schemeClr>
                </a:solidFill>
                <a:latin typeface="Arial"/>
                <a:cs typeface="Arial"/>
              </a:rPr>
              <a:t>SUN Bucks cards are being mailed in alphabetical order by last name.</a:t>
            </a:r>
          </a:p>
          <a:p>
            <a:r>
              <a:rPr lang="en-US" sz="2400" dirty="0">
                <a:solidFill>
                  <a:schemeClr val="bg1">
                    <a:lumMod val="10000"/>
                  </a:schemeClr>
                </a:solidFill>
                <a:latin typeface="Arial"/>
                <a:cs typeface="Arial"/>
              </a:rPr>
              <a:t>Phase 1 of SUN Bucks card mailing includes streamline certified students.</a:t>
            </a:r>
          </a:p>
          <a:p>
            <a:pPr lvl="1">
              <a:buFont typeface="Courier New" panose="020B0604020202020204" pitchFamily="34" charset="0"/>
              <a:buChar char="o"/>
            </a:pPr>
            <a:r>
              <a:rPr lang="en-US" sz="2400" dirty="0">
                <a:solidFill>
                  <a:schemeClr val="bg1">
                    <a:lumMod val="10000"/>
                  </a:schemeClr>
                </a:solidFill>
                <a:latin typeface="Arial"/>
                <a:cs typeface="Arial"/>
              </a:rPr>
              <a:t>These cards should have begun arriving in June.</a:t>
            </a:r>
          </a:p>
          <a:p>
            <a:r>
              <a:rPr lang="en-US" sz="2400" dirty="0">
                <a:solidFill>
                  <a:schemeClr val="bg1">
                    <a:lumMod val="10000"/>
                  </a:schemeClr>
                </a:solidFill>
                <a:latin typeface="Arial"/>
                <a:cs typeface="Arial"/>
              </a:rPr>
              <a:t>Phase 2 of SUN Bucks card mailing includes students determined to be income eligible based on approved NSLP meal applications, approved Universal Benefits Applications (UBA), local direct certification, or extended benefits.</a:t>
            </a:r>
          </a:p>
          <a:p>
            <a:pPr lvl="1">
              <a:buFont typeface="Courier New" panose="020B0604020202020204" pitchFamily="34" charset="0"/>
              <a:buChar char="o"/>
            </a:pPr>
            <a:r>
              <a:rPr lang="en-US" sz="2400" dirty="0">
                <a:solidFill>
                  <a:schemeClr val="bg1">
                    <a:lumMod val="10000"/>
                  </a:schemeClr>
                </a:solidFill>
                <a:latin typeface="Arial"/>
                <a:cs typeface="Arial"/>
              </a:rPr>
              <a:t>These cards should </a:t>
            </a:r>
            <a:r>
              <a:rPr lang="en-US" sz="2400" i="1" dirty="0">
                <a:solidFill>
                  <a:schemeClr val="bg1">
                    <a:lumMod val="10000"/>
                  </a:schemeClr>
                </a:solidFill>
                <a:latin typeface="Arial"/>
                <a:cs typeface="Arial"/>
              </a:rPr>
              <a:t>begin </a:t>
            </a:r>
            <a:r>
              <a:rPr lang="en-US" sz="2400" dirty="0">
                <a:solidFill>
                  <a:schemeClr val="bg1">
                    <a:lumMod val="10000"/>
                  </a:schemeClr>
                </a:solidFill>
                <a:latin typeface="Arial"/>
                <a:cs typeface="Arial"/>
              </a:rPr>
              <a:t>arriving in July/August. </a:t>
            </a:r>
            <a:endParaRPr lang="en-US" dirty="0">
              <a:solidFill>
                <a:schemeClr val="bg1">
                  <a:lumMod val="10000"/>
                </a:schemeClr>
              </a:solidFill>
              <a:latin typeface="Arial"/>
              <a:cs typeface="Arial"/>
            </a:endParaRPr>
          </a:p>
          <a:p>
            <a:pPr marL="0" indent="0">
              <a:buNone/>
            </a:pPr>
            <a:endParaRPr lang="en-US" sz="2400" dirty="0"/>
          </a:p>
          <a:p>
            <a:endParaRPr lang="en-US" dirty="0"/>
          </a:p>
        </p:txBody>
      </p:sp>
    </p:spTree>
    <p:extLst>
      <p:ext uri="{BB962C8B-B14F-4D97-AF65-F5344CB8AC3E}">
        <p14:creationId xmlns:p14="http://schemas.microsoft.com/office/powerpoint/2010/main" val="3842485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DFEC57-3846-CBEE-167A-534120555162}"/>
              </a:ext>
            </a:extLst>
          </p:cNvPr>
          <p:cNvSpPr>
            <a:spLocks noGrp="1"/>
          </p:cNvSpPr>
          <p:nvPr>
            <p:ph type="title"/>
          </p:nvPr>
        </p:nvSpPr>
        <p:spPr/>
        <p:txBody>
          <a:bodyPr/>
          <a:lstStyle/>
          <a:p>
            <a:r>
              <a:rPr lang="en-US"/>
              <a:t>Town Hall at a Glance</a:t>
            </a:r>
          </a:p>
        </p:txBody>
      </p:sp>
      <p:sp>
        <p:nvSpPr>
          <p:cNvPr id="5" name="Content Placeholder 4">
            <a:extLst>
              <a:ext uri="{FF2B5EF4-FFF2-40B4-BE49-F238E27FC236}">
                <a16:creationId xmlns:a16="http://schemas.microsoft.com/office/drawing/2014/main" id="{7FEBD7D6-8850-BD14-D518-93CDC36894B7}"/>
              </a:ext>
            </a:extLst>
          </p:cNvPr>
          <p:cNvSpPr>
            <a:spLocks noGrp="1"/>
          </p:cNvSpPr>
          <p:nvPr>
            <p:ph sz="half" idx="1"/>
          </p:nvPr>
        </p:nvSpPr>
        <p:spPr>
          <a:xfrm>
            <a:off x="838200" y="1753739"/>
            <a:ext cx="5886740" cy="4037461"/>
          </a:xfrm>
        </p:spPr>
        <p:txBody>
          <a:bodyPr vert="horz" lIns="91440" tIns="45720" rIns="91440" bIns="45720" rtlCol="0" anchor="t">
            <a:noAutofit/>
          </a:bodyPr>
          <a:lstStyle/>
          <a:p>
            <a:r>
              <a:rPr lang="en-US" dirty="0">
                <a:solidFill>
                  <a:schemeClr val="bg1">
                    <a:lumMod val="10000"/>
                  </a:schemeClr>
                </a:solidFill>
                <a:latin typeface="Arial"/>
                <a:cs typeface="Arial"/>
              </a:rPr>
              <a:t>District Spotlights</a:t>
            </a:r>
            <a:endParaRPr lang="en-US" dirty="0">
              <a:solidFill>
                <a:schemeClr val="bg1">
                  <a:lumMod val="10000"/>
                </a:schemeClr>
              </a:solidFill>
            </a:endParaRPr>
          </a:p>
          <a:p>
            <a:r>
              <a:rPr lang="en-US" dirty="0">
                <a:solidFill>
                  <a:schemeClr val="bg1">
                    <a:lumMod val="10000"/>
                  </a:schemeClr>
                </a:solidFill>
                <a:latin typeface="Arial"/>
                <a:cs typeface="Arial"/>
              </a:rPr>
              <a:t>Federal &amp; State Updates</a:t>
            </a:r>
          </a:p>
          <a:p>
            <a:r>
              <a:rPr lang="en-US" dirty="0">
                <a:solidFill>
                  <a:schemeClr val="bg1">
                    <a:lumMod val="10000"/>
                  </a:schemeClr>
                </a:solidFill>
                <a:latin typeface="Arial"/>
                <a:cs typeface="Arial"/>
              </a:rPr>
              <a:t>Guest Speaker</a:t>
            </a:r>
          </a:p>
          <a:p>
            <a:r>
              <a:rPr lang="en-US" dirty="0">
                <a:solidFill>
                  <a:schemeClr val="bg1">
                    <a:lumMod val="10000"/>
                  </a:schemeClr>
                </a:solidFill>
                <a:latin typeface="Arial"/>
                <a:cs typeface="Arial"/>
              </a:rPr>
              <a:t>Operational Reminders</a:t>
            </a:r>
          </a:p>
          <a:p>
            <a:r>
              <a:rPr lang="en-US" dirty="0">
                <a:solidFill>
                  <a:schemeClr val="bg1">
                    <a:lumMod val="10000"/>
                  </a:schemeClr>
                </a:solidFill>
                <a:latin typeface="Arial"/>
                <a:cs typeface="Arial"/>
              </a:rPr>
              <a:t>Resources &amp; Other Announcements</a:t>
            </a:r>
            <a:endParaRPr lang="en-US" dirty="0">
              <a:solidFill>
                <a:schemeClr val="bg1">
                  <a:lumMod val="10000"/>
                </a:schemeClr>
              </a:solidFill>
            </a:endParaRPr>
          </a:p>
        </p:txBody>
      </p:sp>
      <p:pic>
        <p:nvPicPr>
          <p:cNvPr id="2" name="Content Placeholder 1">
            <a:extLst>
              <a:ext uri="{FF2B5EF4-FFF2-40B4-BE49-F238E27FC236}">
                <a16:creationId xmlns:a16="http://schemas.microsoft.com/office/drawing/2014/main" id="{EFAEFC89-58F7-4EB1-B3EF-2DBA04070F2F}"/>
              </a:ext>
              <a:ext uri="{C183D7F6-B498-43B3-948B-1728B52AA6E4}">
                <adec:decorative xmlns:adec="http://schemas.microsoft.com/office/drawing/2017/decorative" val="1"/>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385911" y="2237952"/>
            <a:ext cx="4971897" cy="3307528"/>
          </a:xfrm>
          <a:prstGeom prst="rect">
            <a:avLst/>
          </a:prstGeom>
        </p:spPr>
      </p:pic>
    </p:spTree>
    <p:extLst>
      <p:ext uri="{BB962C8B-B14F-4D97-AF65-F5344CB8AC3E}">
        <p14:creationId xmlns:p14="http://schemas.microsoft.com/office/powerpoint/2010/main" val="241304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842EE-ED87-E62F-BAA4-C62374359A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F7AD7A-EDEC-C885-2F35-546522682257}"/>
              </a:ext>
            </a:extLst>
          </p:cNvPr>
          <p:cNvSpPr>
            <a:spLocks noGrp="1"/>
          </p:cNvSpPr>
          <p:nvPr>
            <p:ph type="title"/>
          </p:nvPr>
        </p:nvSpPr>
        <p:spPr/>
        <p:txBody>
          <a:bodyPr/>
          <a:lstStyle/>
          <a:p>
            <a:r>
              <a:rPr lang="en-US" dirty="0">
                <a:latin typeface="Arial"/>
                <a:cs typeface="Arial"/>
              </a:rPr>
              <a:t>SUN Bucks Updates (2)</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9611F7C-DBF1-9AF9-00BD-5A7924B1450B}"/>
              </a:ext>
            </a:extLst>
          </p:cNvPr>
          <p:cNvSpPr>
            <a:spLocks noGrp="1"/>
          </p:cNvSpPr>
          <p:nvPr>
            <p:ph idx="1"/>
          </p:nvPr>
        </p:nvSpPr>
        <p:spPr>
          <a:xfrm>
            <a:off x="838200" y="1795868"/>
            <a:ext cx="11033184" cy="4376332"/>
          </a:xfrm>
        </p:spPr>
        <p:txBody>
          <a:bodyPr vert="horz" lIns="91440" tIns="45720" rIns="91440" bIns="45720" rtlCol="0" anchor="t">
            <a:noAutofit/>
          </a:bodyPr>
          <a:lstStyle/>
          <a:p>
            <a:r>
              <a:rPr lang="en-US" sz="2400" dirty="0">
                <a:solidFill>
                  <a:schemeClr val="bg1">
                    <a:lumMod val="10000"/>
                  </a:schemeClr>
                </a:solidFill>
                <a:latin typeface="Arial"/>
                <a:cs typeface="Arial"/>
              </a:rPr>
              <a:t>The Education Data Collection System (EDCS) is open for 2026 SUN Bucks eligibility data submissions through Wednesday, September 30, 2026. </a:t>
            </a:r>
          </a:p>
          <a:p>
            <a:r>
              <a:rPr lang="en-US" sz="2400" dirty="0">
                <a:solidFill>
                  <a:schemeClr val="bg1">
                    <a:lumMod val="10000"/>
                  </a:schemeClr>
                </a:solidFill>
                <a:latin typeface="Arial"/>
                <a:cs typeface="Arial"/>
              </a:rPr>
              <a:t>LEAs should continue to upload any newly identified 2026 SUN Bucks records </a:t>
            </a:r>
            <a:r>
              <a:rPr lang="en-US" sz="2400" b="1" dirty="0">
                <a:solidFill>
                  <a:schemeClr val="bg1">
                    <a:lumMod val="10000"/>
                  </a:schemeClr>
                </a:solidFill>
                <a:latin typeface="Arial"/>
                <a:cs typeface="Arial"/>
              </a:rPr>
              <a:t>monthly</a:t>
            </a:r>
            <a:r>
              <a:rPr lang="en-US" sz="2400" dirty="0">
                <a:solidFill>
                  <a:schemeClr val="bg1">
                    <a:lumMod val="10000"/>
                  </a:schemeClr>
                </a:solidFill>
                <a:latin typeface="Arial"/>
                <a:cs typeface="Arial"/>
              </a:rPr>
              <a:t>. These records are derived from:</a:t>
            </a:r>
            <a:endParaRPr lang="en-US" sz="2400" dirty="0">
              <a:solidFill>
                <a:schemeClr val="bg1">
                  <a:lumMod val="10000"/>
                </a:schemeClr>
              </a:solidFill>
              <a:latin typeface="Arial" panose="020B0604020202020204" pitchFamily="34" charset="0"/>
              <a:cs typeface="Arial" panose="020B0604020202020204" pitchFamily="34" charset="0"/>
            </a:endParaRPr>
          </a:p>
          <a:p>
            <a:pPr lvl="1">
              <a:buFont typeface="Courier New" panose="020B0604020202020204" pitchFamily="34" charset="0"/>
              <a:buChar char="o"/>
            </a:pPr>
            <a:r>
              <a:rPr lang="en-US" sz="2400" dirty="0">
                <a:solidFill>
                  <a:schemeClr val="bg1">
                    <a:lumMod val="10000"/>
                  </a:schemeClr>
                </a:solidFill>
                <a:latin typeface="Arial"/>
                <a:cs typeface="Arial"/>
              </a:rPr>
              <a:t>Approved NSLP meal applications</a:t>
            </a:r>
          </a:p>
          <a:p>
            <a:pPr lvl="1">
              <a:buFont typeface="Courier New" panose="020B0604020202020204" pitchFamily="34" charset="0"/>
              <a:buChar char="o"/>
            </a:pPr>
            <a:r>
              <a:rPr lang="en-US" sz="2400" dirty="0">
                <a:solidFill>
                  <a:schemeClr val="bg1">
                    <a:lumMod val="10000"/>
                  </a:schemeClr>
                </a:solidFill>
                <a:latin typeface="Arial"/>
                <a:cs typeface="Arial"/>
              </a:rPr>
              <a:t>Approved UBA</a:t>
            </a:r>
          </a:p>
          <a:p>
            <a:pPr lvl="1">
              <a:buFont typeface="Courier New" panose="020B0604020202020204" pitchFamily="34" charset="0"/>
              <a:buChar char="o"/>
            </a:pPr>
            <a:r>
              <a:rPr lang="en-US" sz="2400" dirty="0">
                <a:solidFill>
                  <a:schemeClr val="bg1">
                    <a:lumMod val="10000"/>
                  </a:schemeClr>
                </a:solidFill>
                <a:latin typeface="Arial"/>
                <a:cs typeface="Arial"/>
              </a:rPr>
              <a:t>Local direct certification</a:t>
            </a:r>
          </a:p>
          <a:p>
            <a:pPr lvl="1">
              <a:buFont typeface="Courier New" panose="020B0604020202020204" pitchFamily="34" charset="0"/>
              <a:buChar char="o"/>
            </a:pPr>
            <a:r>
              <a:rPr lang="en-US" sz="2400" dirty="0">
                <a:solidFill>
                  <a:schemeClr val="bg1">
                    <a:lumMod val="10000"/>
                  </a:schemeClr>
                </a:solidFill>
                <a:latin typeface="Arial"/>
                <a:cs typeface="Arial"/>
              </a:rPr>
              <a:t>Extended benefits</a:t>
            </a:r>
          </a:p>
          <a:p>
            <a:r>
              <a:rPr lang="en-US" sz="2400" dirty="0">
                <a:solidFill>
                  <a:schemeClr val="bg1">
                    <a:lumMod val="10000"/>
                  </a:schemeClr>
                </a:solidFill>
                <a:latin typeface="Arial"/>
                <a:cs typeface="Arial"/>
              </a:rPr>
              <a:t>For timely benefit issuance, we encourage the prompt upload of records.</a:t>
            </a:r>
            <a:endParaRPr lang="en-US" dirty="0">
              <a:solidFill>
                <a:schemeClr val="bg1">
                  <a:lumMod val="10000"/>
                </a:schemeClr>
              </a:solidFill>
              <a:latin typeface="Arial"/>
              <a:cs typeface="Arial"/>
            </a:endParaRPr>
          </a:p>
          <a:p>
            <a:pPr marL="0" indent="0">
              <a:buNone/>
            </a:pPr>
            <a:endParaRPr lang="en-US" sz="2400" dirty="0"/>
          </a:p>
          <a:p>
            <a:endParaRPr lang="en-US" dirty="0"/>
          </a:p>
        </p:txBody>
      </p:sp>
    </p:spTree>
    <p:extLst>
      <p:ext uri="{BB962C8B-B14F-4D97-AF65-F5344CB8AC3E}">
        <p14:creationId xmlns:p14="http://schemas.microsoft.com/office/powerpoint/2010/main" val="392555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EDE16-31FC-1D5C-2FAE-F8C6BD64C5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AA71C7-724E-D389-D40D-B12931024B16}"/>
              </a:ext>
            </a:extLst>
          </p:cNvPr>
          <p:cNvSpPr>
            <a:spLocks noGrp="1"/>
          </p:cNvSpPr>
          <p:nvPr>
            <p:ph type="title"/>
          </p:nvPr>
        </p:nvSpPr>
        <p:spPr/>
        <p:txBody>
          <a:bodyPr/>
          <a:lstStyle/>
          <a:p>
            <a:r>
              <a:rPr lang="en-US" dirty="0">
                <a:latin typeface="Arial"/>
                <a:cs typeface="Arial"/>
              </a:rPr>
              <a:t>SUN Bucks Updates (3)</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6D37759-991D-FC08-9435-CE4AF4D08A85}"/>
              </a:ext>
            </a:extLst>
          </p:cNvPr>
          <p:cNvSpPr>
            <a:spLocks noGrp="1"/>
          </p:cNvSpPr>
          <p:nvPr>
            <p:ph sz="half" idx="1"/>
          </p:nvPr>
        </p:nvSpPr>
        <p:spPr>
          <a:xfrm>
            <a:off x="838200" y="1782083"/>
            <a:ext cx="6553200" cy="4078964"/>
          </a:xfrm>
        </p:spPr>
        <p:txBody>
          <a:bodyPr vert="horz" lIns="91440" tIns="45720" rIns="91440" bIns="45720" rtlCol="0" anchor="t">
            <a:noAutofit/>
          </a:bodyPr>
          <a:lstStyle/>
          <a:p>
            <a:r>
              <a:rPr lang="en-US" sz="2400" b="1" dirty="0">
                <a:solidFill>
                  <a:srgbClr val="162320"/>
                </a:solidFill>
                <a:latin typeface="Arial"/>
                <a:cs typeface="Arial"/>
              </a:rPr>
              <a:t>Reminder:</a:t>
            </a:r>
            <a:r>
              <a:rPr lang="en-US" sz="2400" dirty="0">
                <a:solidFill>
                  <a:srgbClr val="162320"/>
                </a:solidFill>
                <a:latin typeface="Arial"/>
                <a:cs typeface="Arial"/>
              </a:rPr>
              <a:t> Parents/guardians with questions about the status of their child(ren)'s SUN Bucks cards should be directed to call the SUN Bucks helpline at (877) 328-9677.</a:t>
            </a:r>
            <a:endParaRPr lang="en-US" sz="2400" dirty="0">
              <a:solidFill>
                <a:srgbClr val="2D4641"/>
              </a:solidFill>
              <a:latin typeface="Arial"/>
              <a:cs typeface="Arial"/>
            </a:endParaRPr>
          </a:p>
          <a:p>
            <a:r>
              <a:rPr lang="en-US" sz="2400" dirty="0">
                <a:solidFill>
                  <a:srgbClr val="162320"/>
                </a:solidFill>
                <a:latin typeface="Arial"/>
                <a:cs typeface="Arial"/>
              </a:rPr>
              <a:t>LEAs with </a:t>
            </a:r>
            <a:r>
              <a:rPr lang="en-US" sz="2400" b="1" dirty="0">
                <a:solidFill>
                  <a:srgbClr val="162320"/>
                </a:solidFill>
                <a:latin typeface="Arial"/>
                <a:cs typeface="Arial"/>
              </a:rPr>
              <a:t>programmatic</a:t>
            </a:r>
            <a:r>
              <a:rPr lang="en-US" sz="2400" dirty="0">
                <a:solidFill>
                  <a:srgbClr val="162320"/>
                </a:solidFill>
                <a:latin typeface="Arial"/>
                <a:cs typeface="Arial"/>
              </a:rPr>
              <a:t> questions can email </a:t>
            </a:r>
            <a:r>
              <a:rPr lang="en-US" sz="2400" dirty="0">
                <a:solidFill>
                  <a:srgbClr val="0563C1"/>
                </a:solidFill>
                <a:latin typeface="Arial"/>
                <a:cs typeface="Arial"/>
                <a:hlinkClick r:id="rId3">
                  <a:extLst>
                    <a:ext uri="{A12FA001-AC4F-418D-AE19-62706E023703}">
                      <ahyp:hlinkClr xmlns:ahyp="http://schemas.microsoft.com/office/drawing/2018/hyperlinkcolor" val="tx"/>
                    </a:ext>
                  </a:extLst>
                </a:hlinkClick>
              </a:rPr>
              <a:t>SummerEBT@cde.ca.gov</a:t>
            </a:r>
            <a:r>
              <a:rPr lang="en-US" sz="2400" dirty="0">
                <a:solidFill>
                  <a:srgbClr val="162320"/>
                </a:solidFill>
                <a:latin typeface="Arial"/>
                <a:cs typeface="Arial"/>
              </a:rPr>
              <a:t>. </a:t>
            </a:r>
            <a:endParaRPr lang="en-US" sz="2400" dirty="0">
              <a:solidFill>
                <a:srgbClr val="2D4641"/>
              </a:solidFill>
              <a:latin typeface="Arial"/>
              <a:cs typeface="Arial"/>
            </a:endParaRPr>
          </a:p>
          <a:p>
            <a:r>
              <a:rPr lang="en-US" sz="2400" dirty="0">
                <a:solidFill>
                  <a:srgbClr val="162320"/>
                </a:solidFill>
                <a:latin typeface="Arial"/>
                <a:cs typeface="Arial"/>
              </a:rPr>
              <a:t>LEAs with </a:t>
            </a:r>
            <a:r>
              <a:rPr lang="en-US" sz="2400" b="1" dirty="0">
                <a:solidFill>
                  <a:srgbClr val="162320"/>
                </a:solidFill>
                <a:latin typeface="Arial"/>
                <a:cs typeface="Arial"/>
              </a:rPr>
              <a:t>technical</a:t>
            </a:r>
            <a:r>
              <a:rPr lang="en-US" sz="2400" dirty="0">
                <a:solidFill>
                  <a:srgbClr val="162320"/>
                </a:solidFill>
                <a:latin typeface="Arial"/>
                <a:cs typeface="Arial"/>
              </a:rPr>
              <a:t> questions regarding EDCS can email </a:t>
            </a:r>
            <a:r>
              <a:rPr lang="en-US" sz="2400" dirty="0">
                <a:solidFill>
                  <a:srgbClr val="0563C1"/>
                </a:solidFill>
                <a:latin typeface="Arial"/>
                <a:cs typeface="Arial"/>
                <a:hlinkClick r:id="rId4">
                  <a:extLst>
                    <a:ext uri="{A12FA001-AC4F-418D-AE19-62706E023703}">
                      <ahyp:hlinkClr xmlns:ahyp="http://schemas.microsoft.com/office/drawing/2018/hyperlinkcolor" val="tx"/>
                    </a:ext>
                  </a:extLst>
                </a:hlinkClick>
              </a:rPr>
              <a:t>EducationDataCollection@cde.ca.gov</a:t>
            </a:r>
            <a:r>
              <a:rPr lang="en-US" sz="2400" dirty="0">
                <a:solidFill>
                  <a:srgbClr val="162320"/>
                </a:solidFill>
                <a:latin typeface="Arial"/>
                <a:cs typeface="Arial"/>
              </a:rPr>
              <a:t>. </a:t>
            </a:r>
            <a:endParaRPr lang="en-US" dirty="0"/>
          </a:p>
          <a:p>
            <a:pPr marL="0" indent="0">
              <a:buNone/>
            </a:pPr>
            <a:endParaRPr lang="en-US" sz="2400" dirty="0"/>
          </a:p>
          <a:p>
            <a:endParaRPr lang="en-US" dirty="0"/>
          </a:p>
        </p:txBody>
      </p:sp>
      <p:pic>
        <p:nvPicPr>
          <p:cNvPr id="7" name="Content Placeholder 6" descr="Colorful SUN Bucks logo with an image of a fork and knife surrounded with a yellow sun. ">
            <a:extLst>
              <a:ext uri="{FF2B5EF4-FFF2-40B4-BE49-F238E27FC236}">
                <a16:creationId xmlns:a16="http://schemas.microsoft.com/office/drawing/2014/main" id="{68D2CCEC-8F58-FE0A-0BF8-9427E6449DAF}"/>
              </a:ext>
            </a:extLst>
          </p:cNvPr>
          <p:cNvPicPr>
            <a:picLocks noGrp="1" noChangeAspect="1"/>
          </p:cNvPicPr>
          <p:nvPr>
            <p:ph sz="half" idx="13"/>
          </p:nvPr>
        </p:nvPicPr>
        <p:blipFill>
          <a:blip r:embed="rId5" cstate="screen">
            <a:extLst>
              <a:ext uri="{28A0092B-C50C-407E-A947-70E740481C1C}">
                <a14:useLocalDpi xmlns:a14="http://schemas.microsoft.com/office/drawing/2010/main" val="0"/>
              </a:ext>
            </a:extLst>
          </a:blip>
          <a:stretch>
            <a:fillRect/>
          </a:stretch>
        </p:blipFill>
        <p:spPr>
          <a:xfrm>
            <a:off x="7115630" y="2700832"/>
            <a:ext cx="4238172" cy="2241465"/>
          </a:xfrm>
          <a:prstGeom prst="rect">
            <a:avLst/>
          </a:prstGeom>
        </p:spPr>
      </p:pic>
    </p:spTree>
    <p:extLst>
      <p:ext uri="{BB962C8B-B14F-4D97-AF65-F5344CB8AC3E}">
        <p14:creationId xmlns:p14="http://schemas.microsoft.com/office/powerpoint/2010/main" val="13768663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85BC92-CBC4-10A4-A897-D22D719523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32400D-941C-2E2B-25CB-659F09A3E1AA}"/>
              </a:ext>
            </a:extLst>
          </p:cNvPr>
          <p:cNvSpPr>
            <a:spLocks noGrp="1"/>
          </p:cNvSpPr>
          <p:nvPr>
            <p:ph type="title"/>
          </p:nvPr>
        </p:nvSpPr>
        <p:spPr/>
        <p:txBody>
          <a:bodyPr/>
          <a:lstStyle/>
          <a:p>
            <a:r>
              <a:rPr lang="en-US" dirty="0">
                <a:latin typeface="Arial"/>
                <a:cs typeface="Arial"/>
              </a:rPr>
              <a:t>SUN Bucks Updates (4)</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FA718373-41F9-0AD5-4B56-9A9B99DEBE5A}"/>
              </a:ext>
            </a:extLst>
          </p:cNvPr>
          <p:cNvSpPr>
            <a:spLocks noGrp="1"/>
          </p:cNvSpPr>
          <p:nvPr>
            <p:ph idx="1"/>
          </p:nvPr>
        </p:nvSpPr>
        <p:spPr>
          <a:xfrm>
            <a:off x="838200" y="1795868"/>
            <a:ext cx="11033184" cy="4902644"/>
          </a:xfrm>
        </p:spPr>
        <p:txBody>
          <a:bodyPr vert="horz" lIns="91440" tIns="45720" rIns="91440" bIns="45720" rtlCol="0" anchor="t">
            <a:noAutofit/>
          </a:bodyPr>
          <a:lstStyle/>
          <a:p>
            <a:r>
              <a:rPr lang="en-US" sz="2400" dirty="0">
                <a:solidFill>
                  <a:schemeClr val="bg1">
                    <a:lumMod val="10000"/>
                  </a:schemeClr>
                </a:solidFill>
                <a:latin typeface="Arial"/>
                <a:cs typeface="Arial"/>
              </a:rPr>
              <a:t>September: The </a:t>
            </a:r>
            <a:r>
              <a:rPr lang="en-US" sz="2400" b="1" dirty="0">
                <a:solidFill>
                  <a:schemeClr val="bg1">
                    <a:lumMod val="10000"/>
                  </a:schemeClr>
                </a:solidFill>
                <a:latin typeface="Arial"/>
                <a:cs typeface="Arial"/>
              </a:rPr>
              <a:t>2026</a:t>
            </a:r>
            <a:r>
              <a:rPr lang="en-US" sz="2400" dirty="0">
                <a:solidFill>
                  <a:schemeClr val="bg1">
                    <a:lumMod val="10000"/>
                  </a:schemeClr>
                </a:solidFill>
                <a:latin typeface="Arial"/>
                <a:cs typeface="Arial"/>
              </a:rPr>
              <a:t> SUN Bucks UBA Processing and Verification Report will launch for LEAs to complete and submit, as applicable.</a:t>
            </a:r>
          </a:p>
          <a:p>
            <a:r>
              <a:rPr lang="en-US" sz="2400" dirty="0">
                <a:solidFill>
                  <a:schemeClr val="bg1">
                    <a:lumMod val="10000"/>
                  </a:schemeClr>
                </a:solidFill>
                <a:latin typeface="Arial"/>
                <a:cs typeface="Arial"/>
              </a:rPr>
              <a:t>The report:</a:t>
            </a:r>
          </a:p>
          <a:p>
            <a:pPr lvl="1"/>
            <a:r>
              <a:rPr lang="en-US" sz="2400" dirty="0">
                <a:solidFill>
                  <a:schemeClr val="bg1">
                    <a:lumMod val="10000"/>
                  </a:schemeClr>
                </a:solidFill>
                <a:latin typeface="Arial"/>
                <a:cs typeface="Arial"/>
              </a:rPr>
              <a:t>Is intended for use only by LEAs with at least one CEP and/or P2 site. </a:t>
            </a:r>
          </a:p>
          <a:p>
            <a:pPr lvl="1"/>
            <a:r>
              <a:rPr lang="en-US" sz="2400" dirty="0">
                <a:solidFill>
                  <a:schemeClr val="bg1">
                    <a:lumMod val="10000"/>
                  </a:schemeClr>
                </a:solidFill>
                <a:latin typeface="Arial"/>
                <a:cs typeface="Arial"/>
              </a:rPr>
              <a:t>Supports SUN Bucks program oversight and LEA funding apportionments.</a:t>
            </a:r>
          </a:p>
          <a:p>
            <a:r>
              <a:rPr lang="en-US" sz="2400" dirty="0">
                <a:solidFill>
                  <a:schemeClr val="bg1">
                    <a:lumMod val="10000"/>
                  </a:schemeClr>
                </a:solidFill>
                <a:latin typeface="Arial"/>
                <a:cs typeface="Arial"/>
              </a:rPr>
              <a:t>LEAs completing this report must still complete the NSLP SFA Verification Collection Report in CNIPS when it opens in November for NSLP meal application verification purposes.</a:t>
            </a:r>
            <a:endParaRPr lang="en-US" sz="2400" dirty="0">
              <a:solidFill>
                <a:schemeClr val="bg1">
                  <a:lumMod val="10000"/>
                </a:schemeClr>
              </a:solidFill>
            </a:endParaRPr>
          </a:p>
          <a:p>
            <a:endParaRPr lang="en-US" dirty="0"/>
          </a:p>
        </p:txBody>
      </p:sp>
    </p:spTree>
    <p:extLst>
      <p:ext uri="{BB962C8B-B14F-4D97-AF65-F5344CB8AC3E}">
        <p14:creationId xmlns:p14="http://schemas.microsoft.com/office/powerpoint/2010/main" val="2565812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9C3C89-B81A-61D2-08F8-B78D5F94079D}"/>
              </a:ext>
            </a:extLst>
          </p:cNvPr>
          <p:cNvSpPr>
            <a:spLocks noGrp="1"/>
          </p:cNvSpPr>
          <p:nvPr>
            <p:ph type="title"/>
          </p:nvPr>
        </p:nvSpPr>
        <p:spPr/>
        <p:txBody>
          <a:bodyPr/>
          <a:lstStyle/>
          <a:p>
            <a:r>
              <a:rPr lang="en-US" dirty="0"/>
              <a:t>School Nutrition Program </a:t>
            </a:r>
            <a:br>
              <a:rPr lang="en-US" dirty="0"/>
            </a:br>
            <a:r>
              <a:rPr lang="en-US" dirty="0"/>
              <a:t>Procurement Tools and Resources</a:t>
            </a:r>
          </a:p>
        </p:txBody>
      </p:sp>
      <p:sp>
        <p:nvSpPr>
          <p:cNvPr id="6" name="Text Placeholder 5">
            <a:extLst>
              <a:ext uri="{FF2B5EF4-FFF2-40B4-BE49-F238E27FC236}">
                <a16:creationId xmlns:a16="http://schemas.microsoft.com/office/drawing/2014/main" id="{5281D611-60D2-9263-F2F0-8644B2A036C1}"/>
              </a:ext>
            </a:extLst>
          </p:cNvPr>
          <p:cNvSpPr>
            <a:spLocks noGrp="1"/>
          </p:cNvSpPr>
          <p:nvPr>
            <p:ph type="body" idx="1"/>
          </p:nvPr>
        </p:nvSpPr>
        <p:spPr>
          <a:xfrm>
            <a:off x="458039" y="3744260"/>
            <a:ext cx="11536392" cy="1636202"/>
          </a:xfrm>
        </p:spPr>
        <p:txBody>
          <a:bodyPr>
            <a:normAutofit/>
          </a:bodyPr>
          <a:lstStyle/>
          <a:p>
            <a:r>
              <a:rPr lang="en-US"/>
              <a:t>Jill Kidd, M.S., R.D.</a:t>
            </a:r>
          </a:p>
          <a:p>
            <a:r>
              <a:rPr lang="en-US">
                <a:cs typeface="Arial"/>
              </a:rPr>
              <a:t>Director of Procurement and Business Innovation Initiatives</a:t>
            </a:r>
            <a:endParaRPr lang="en-US" err="1"/>
          </a:p>
          <a:p>
            <a:r>
              <a:rPr lang="en-US"/>
              <a:t>Urban School Food Alliance</a:t>
            </a:r>
          </a:p>
        </p:txBody>
      </p:sp>
    </p:spTree>
    <p:extLst>
      <p:ext uri="{BB962C8B-B14F-4D97-AF65-F5344CB8AC3E}">
        <p14:creationId xmlns:p14="http://schemas.microsoft.com/office/powerpoint/2010/main" val="4234046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F9AA875-794C-DFB0-CC23-2DED0B323351}"/>
              </a:ext>
            </a:extLst>
          </p:cNvPr>
          <p:cNvSpPr>
            <a:spLocks noGrp="1"/>
          </p:cNvSpPr>
          <p:nvPr>
            <p:ph type="title"/>
          </p:nvPr>
        </p:nvSpPr>
        <p:spPr/>
        <p:txBody>
          <a:bodyPr>
            <a:normAutofit fontScale="90000"/>
          </a:bodyPr>
          <a:lstStyle/>
          <a:p>
            <a:r>
              <a:rPr lang="en-US" dirty="0"/>
              <a:t>Urban School Food Alliance Procurement Resources &amp; Contact Information</a:t>
            </a:r>
          </a:p>
        </p:txBody>
      </p:sp>
      <p:sp>
        <p:nvSpPr>
          <p:cNvPr id="5" name="Content Placeholder 4">
            <a:extLst>
              <a:ext uri="{FF2B5EF4-FFF2-40B4-BE49-F238E27FC236}">
                <a16:creationId xmlns:a16="http://schemas.microsoft.com/office/drawing/2014/main" id="{C37EDB1A-48FB-229D-C232-E5F432C96741}"/>
              </a:ext>
            </a:extLst>
          </p:cNvPr>
          <p:cNvSpPr>
            <a:spLocks noGrp="1"/>
          </p:cNvSpPr>
          <p:nvPr>
            <p:ph idx="1"/>
          </p:nvPr>
        </p:nvSpPr>
        <p:spPr/>
        <p:txBody>
          <a:bodyPr/>
          <a:lstStyle/>
          <a:p>
            <a:pPr marL="0" indent="0">
              <a:buNone/>
            </a:pPr>
            <a:r>
              <a:rPr lang="en-US" dirty="0"/>
              <a:t>Access the Urban School Food Alliance Procurement resources and contact information on the Transforming School Meals website at </a:t>
            </a:r>
            <a:r>
              <a:rPr lang="en-US" dirty="0">
                <a:hlinkClick r:id="rId2" tooltip="Urban School Food Alliance Transforming School Meals "/>
              </a:rPr>
              <a:t>https://bit.ly/m/USFA?r=qr</a:t>
            </a:r>
            <a:endParaRPr lang="en-US" dirty="0"/>
          </a:p>
        </p:txBody>
      </p:sp>
    </p:spTree>
    <p:extLst>
      <p:ext uri="{BB962C8B-B14F-4D97-AF65-F5344CB8AC3E}">
        <p14:creationId xmlns:p14="http://schemas.microsoft.com/office/powerpoint/2010/main" val="820388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0C6BE-F6BC-359C-9E3E-4EBB68450E48}"/>
              </a:ext>
            </a:extLst>
          </p:cNvPr>
          <p:cNvSpPr>
            <a:spLocks noGrp="1"/>
          </p:cNvSpPr>
          <p:nvPr>
            <p:ph type="title"/>
          </p:nvPr>
        </p:nvSpPr>
        <p:spPr/>
        <p:txBody>
          <a:bodyPr/>
          <a:lstStyle/>
          <a:p>
            <a:r>
              <a:rPr lang="en-US">
                <a:cs typeface="Arial"/>
              </a:rPr>
              <a:t>Operational Reminders</a:t>
            </a:r>
            <a:endParaRPr lang="en-US"/>
          </a:p>
        </p:txBody>
      </p:sp>
    </p:spTree>
    <p:extLst>
      <p:ext uri="{BB962C8B-B14F-4D97-AF65-F5344CB8AC3E}">
        <p14:creationId xmlns:p14="http://schemas.microsoft.com/office/powerpoint/2010/main" val="629676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03E20-C95C-37A8-8354-34FB746757E0}"/>
              </a:ext>
            </a:extLst>
          </p:cNvPr>
          <p:cNvSpPr>
            <a:spLocks noGrp="1"/>
          </p:cNvSpPr>
          <p:nvPr>
            <p:ph type="title"/>
          </p:nvPr>
        </p:nvSpPr>
        <p:spPr/>
        <p:txBody>
          <a:bodyPr>
            <a:normAutofit fontScale="90000"/>
          </a:bodyPr>
          <a:lstStyle/>
          <a:p>
            <a:r>
              <a:rPr lang="en-US" dirty="0">
                <a:latin typeface="Arial"/>
                <a:cs typeface="Arial"/>
              </a:rPr>
              <a:t>Final Reminder: 2022 Kitchen Infrastructure and Training (KIT) Final Report</a:t>
            </a:r>
            <a:endParaRPr lang="en-US" dirty="0"/>
          </a:p>
        </p:txBody>
      </p:sp>
      <p:sp>
        <p:nvSpPr>
          <p:cNvPr id="3" name="Content Placeholder 2">
            <a:extLst>
              <a:ext uri="{FF2B5EF4-FFF2-40B4-BE49-F238E27FC236}">
                <a16:creationId xmlns:a16="http://schemas.microsoft.com/office/drawing/2014/main" id="{394B330B-E6AD-D6D5-9422-6D860397A7C2}"/>
              </a:ext>
            </a:extLst>
          </p:cNvPr>
          <p:cNvSpPr>
            <a:spLocks noGrp="1"/>
          </p:cNvSpPr>
          <p:nvPr>
            <p:ph idx="1"/>
          </p:nvPr>
        </p:nvSpPr>
        <p:spPr>
          <a:xfrm>
            <a:off x="838200" y="1767898"/>
            <a:ext cx="10977418" cy="4716602"/>
          </a:xfrm>
        </p:spPr>
        <p:txBody>
          <a:bodyPr vert="horz" lIns="91440" tIns="45720" rIns="91440" bIns="45720" rtlCol="0" anchor="t">
            <a:normAutofit/>
          </a:bodyPr>
          <a:lstStyle/>
          <a:p>
            <a:pPr marL="342900" indent="-342900"/>
            <a:r>
              <a:rPr lang="en-US" sz="2400" b="1" dirty="0">
                <a:latin typeface="Arial"/>
                <a:cs typeface="Arial"/>
              </a:rPr>
              <a:t>Due: Tuesday, June 30, 2026</a:t>
            </a:r>
            <a:endParaRPr lang="en-US" sz="2400" dirty="0"/>
          </a:p>
          <a:p>
            <a:pPr marL="342900" indent="-342900"/>
            <a:r>
              <a:rPr lang="en-US" sz="2400" dirty="0">
                <a:latin typeface="Arial"/>
                <a:cs typeface="Arial"/>
              </a:rPr>
              <a:t>Application link provided via direct email from </a:t>
            </a:r>
            <a:r>
              <a:rPr lang="en-US" sz="2400" dirty="0">
                <a:solidFill>
                  <a:srgbClr val="0563C1"/>
                </a:solidFill>
                <a:latin typeface="Arial"/>
                <a:cs typeface="Arial"/>
                <a:hlinkClick r:id="rId3">
                  <a:extLst>
                    <a:ext uri="{A12FA001-AC4F-418D-AE19-62706E023703}">
                      <ahyp:hlinkClr xmlns:ahyp="http://schemas.microsoft.com/office/drawing/2018/hyperlinkcolor" val="tx"/>
                    </a:ext>
                  </a:extLst>
                </a:hlinkClick>
              </a:rPr>
              <a:t>Surveys@cde.ca.gov </a:t>
            </a:r>
            <a:endParaRPr lang="en-US" sz="2400" dirty="0">
              <a:solidFill>
                <a:srgbClr val="0563C1"/>
              </a:solidFill>
            </a:endParaRPr>
          </a:p>
          <a:p>
            <a:pPr marL="800100" lvl="1" indent="-342900"/>
            <a:r>
              <a:rPr lang="en-US" sz="2400" dirty="0">
                <a:latin typeface="Arial"/>
                <a:cs typeface="Arial"/>
              </a:rPr>
              <a:t>One person per LEA received the custom link</a:t>
            </a:r>
            <a:endParaRPr lang="en-US" sz="2400" dirty="0">
              <a:solidFill>
                <a:srgbClr val="162320"/>
              </a:solidFill>
              <a:latin typeface="Arial"/>
              <a:cs typeface="Arial"/>
            </a:endParaRPr>
          </a:p>
          <a:p>
            <a:pPr marL="342900" indent="-342900"/>
            <a:r>
              <a:rPr lang="en-US" sz="2400" dirty="0">
                <a:latin typeface="Arial"/>
                <a:cs typeface="Arial"/>
              </a:rPr>
              <a:t>All 2022 KIT funds recipients must complete this report </a:t>
            </a:r>
          </a:p>
          <a:p>
            <a:pPr marL="800100" lvl="1" indent="-342900"/>
            <a:r>
              <a:rPr lang="en-US" sz="2400" dirty="0">
                <a:latin typeface="Arial"/>
                <a:cs typeface="Arial"/>
              </a:rPr>
              <a:t>Prior submissions do not fulfill reporting requirement</a:t>
            </a:r>
            <a:endParaRPr lang="en-US" sz="2400" dirty="0">
              <a:solidFill>
                <a:srgbClr val="2D4641"/>
              </a:solidFill>
              <a:latin typeface="Arial"/>
              <a:cs typeface="Arial"/>
            </a:endParaRPr>
          </a:p>
          <a:p>
            <a:pPr>
              <a:buFont typeface="Arial" panose="02070309020205020404" pitchFamily="49" charset="0"/>
              <a:buChar char="•"/>
            </a:pPr>
            <a:r>
              <a:rPr lang="en-US" sz="2400" dirty="0">
                <a:latin typeface="Arial"/>
                <a:cs typeface="Arial"/>
              </a:rPr>
              <a:t>Questions: email</a:t>
            </a:r>
            <a:r>
              <a:rPr lang="en-US" sz="2400" dirty="0">
                <a:solidFill>
                  <a:schemeClr val="bg1">
                    <a:lumMod val="10000"/>
                  </a:schemeClr>
                </a:solidFill>
                <a:latin typeface="Arial"/>
                <a:cs typeface="Arial"/>
              </a:rPr>
              <a:t> </a:t>
            </a:r>
            <a:r>
              <a:rPr lang="en-US" sz="2400" dirty="0">
                <a:solidFill>
                  <a:srgbClr val="0563C1"/>
                </a:solidFill>
                <a:latin typeface="Arial"/>
                <a:cs typeface="Arial"/>
                <a:hlinkClick r:id="rId4">
                  <a:extLst>
                    <a:ext uri="{A12FA001-AC4F-418D-AE19-62706E023703}">
                      <ahyp:hlinkClr xmlns:ahyp="http://schemas.microsoft.com/office/drawing/2018/hyperlinkcolor" val="tx"/>
                    </a:ext>
                  </a:extLst>
                </a:hlinkClick>
              </a:rPr>
              <a:t>KITFunds@cde.ca.gov</a:t>
            </a:r>
            <a:endParaRPr lang="en-US" sz="2400" dirty="0">
              <a:solidFill>
                <a:srgbClr val="0563C1"/>
              </a:solidFill>
              <a:cs typeface="Arial"/>
            </a:endParaRPr>
          </a:p>
          <a:p>
            <a:pPr lvl="1"/>
            <a:r>
              <a:rPr lang="en-US" sz="2400" dirty="0">
                <a:solidFill>
                  <a:schemeClr val="bg1">
                    <a:lumMod val="10000"/>
                  </a:schemeClr>
                </a:solidFill>
                <a:latin typeface="Arial"/>
                <a:cs typeface="Arial"/>
              </a:rPr>
              <a:t>Note: Questions about the 2025 KIT and Recruitment and Retention grants should be sent to </a:t>
            </a:r>
            <a:r>
              <a:rPr lang="en-US" sz="2400" dirty="0">
                <a:solidFill>
                  <a:srgbClr val="0563C1"/>
                </a:solidFill>
                <a:latin typeface="Arial"/>
                <a:cs typeface="Arial"/>
                <a:hlinkClick r:id="rId5">
                  <a:extLst>
                    <a:ext uri="{A12FA001-AC4F-418D-AE19-62706E023703}">
                      <ahyp:hlinkClr xmlns:ahyp="http://schemas.microsoft.com/office/drawing/2018/hyperlinkcolor" val="tx"/>
                    </a:ext>
                  </a:extLst>
                </a:hlinkClick>
              </a:rPr>
              <a:t>KIT2025@cde.ca.gov</a:t>
            </a:r>
            <a:endParaRPr lang="en-US" sz="2400" dirty="0">
              <a:solidFill>
                <a:srgbClr val="0563C1"/>
              </a:solidFill>
              <a:cs typeface="Arial"/>
            </a:endParaRPr>
          </a:p>
          <a:p>
            <a:pPr marL="0" indent="0">
              <a:buNone/>
            </a:pPr>
            <a:endParaRPr lang="en-US" dirty="0"/>
          </a:p>
        </p:txBody>
      </p:sp>
    </p:spTree>
    <p:extLst>
      <p:ext uri="{BB962C8B-B14F-4D97-AF65-F5344CB8AC3E}">
        <p14:creationId xmlns:p14="http://schemas.microsoft.com/office/powerpoint/2010/main" val="33086688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0577FE-002A-C0C9-4E7C-F933BC7036D4}"/>
              </a:ext>
            </a:extLst>
          </p:cNvPr>
          <p:cNvSpPr>
            <a:spLocks noGrp="1"/>
          </p:cNvSpPr>
          <p:nvPr>
            <p:ph type="title"/>
          </p:nvPr>
        </p:nvSpPr>
        <p:spPr>
          <a:xfrm>
            <a:off x="831011" y="728932"/>
            <a:ext cx="11277600" cy="990600"/>
          </a:xfrm>
        </p:spPr>
        <p:txBody>
          <a:bodyPr>
            <a:normAutofit/>
          </a:bodyPr>
          <a:lstStyle/>
          <a:p>
            <a:r>
              <a:rPr lang="en-US" dirty="0">
                <a:latin typeface="Arial"/>
                <a:cs typeface="Arial"/>
              </a:rPr>
              <a:t>SNP Administrative Reviews</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E22AC67-0FBC-8CAE-45AE-3A92D61E0456}"/>
              </a:ext>
            </a:extLst>
          </p:cNvPr>
          <p:cNvSpPr>
            <a:spLocks noGrp="1"/>
          </p:cNvSpPr>
          <p:nvPr>
            <p:ph idx="1"/>
          </p:nvPr>
        </p:nvSpPr>
        <p:spPr/>
        <p:txBody>
          <a:bodyPr vert="horz" lIns="91440" tIns="45720" rIns="91440" bIns="45720" rtlCol="0" anchor="t">
            <a:normAutofit/>
          </a:bodyPr>
          <a:lstStyle/>
          <a:p>
            <a:r>
              <a:rPr lang="en-US" sz="2400" dirty="0">
                <a:solidFill>
                  <a:schemeClr val="bg1">
                    <a:lumMod val="10000"/>
                  </a:schemeClr>
                </a:solidFill>
                <a:latin typeface="Arial"/>
                <a:cs typeface="Arial"/>
              </a:rPr>
              <a:t>SY 2026–27 is the fourth year of the current five-year SNP administrative review (AR) cycle</a:t>
            </a:r>
          </a:p>
          <a:p>
            <a:pPr lvl="1">
              <a:buFont typeface="Courier New" panose="020B0604020202020204" pitchFamily="34" charset="0"/>
              <a:buChar char="o"/>
            </a:pPr>
            <a:r>
              <a:rPr lang="en-US" sz="2400" dirty="0">
                <a:solidFill>
                  <a:schemeClr val="bg1">
                    <a:lumMod val="10000"/>
                  </a:schemeClr>
                </a:solidFill>
              </a:rPr>
              <a:t>The list of SFAs scheduled for an SNP AR in SY 2026–27 will be available on the Review Schedule tab of the CDE SNP AR web page at </a:t>
            </a:r>
            <a:r>
              <a:rPr lang="en-US" sz="2400" dirty="0">
                <a:solidFill>
                  <a:srgbClr val="0563C1"/>
                </a:solidFill>
                <a:hlinkClick r:id="rId3" tooltip="CDE School Nutrition Program Administrative Review-Review Schedule tab">
                  <a:extLst>
                    <a:ext uri="{A12FA001-AC4F-418D-AE19-62706E023703}">
                      <ahyp:hlinkClr xmlns:ahyp="http://schemas.microsoft.com/office/drawing/2018/hyperlinkcolor" val="tx"/>
                    </a:ext>
                  </a:extLst>
                </a:hlinkClick>
              </a:rPr>
              <a:t>https://www.cde.ca.gov/ls/nu/ar/arsnp.asp </a:t>
            </a:r>
            <a:r>
              <a:rPr lang="en-US" sz="2400" dirty="0">
                <a:solidFill>
                  <a:schemeClr val="bg1">
                    <a:lumMod val="10000"/>
                  </a:schemeClr>
                </a:solidFill>
              </a:rPr>
              <a:t>by the end of June</a:t>
            </a:r>
            <a:endParaRPr lang="en-US" sz="2400" dirty="0">
              <a:solidFill>
                <a:schemeClr val="bg1">
                  <a:lumMod val="10000"/>
                </a:schemeClr>
              </a:solidFill>
              <a:cs typeface="Arial"/>
            </a:endParaRPr>
          </a:p>
          <a:p>
            <a:r>
              <a:rPr lang="en-US" sz="2400" dirty="0">
                <a:solidFill>
                  <a:schemeClr val="bg1">
                    <a:lumMod val="10000"/>
                  </a:schemeClr>
                </a:solidFill>
                <a:latin typeface="Arial"/>
                <a:cs typeface="Arial"/>
              </a:rPr>
              <a:t>The live prereview training webinar is highly recommended</a:t>
            </a:r>
          </a:p>
          <a:p>
            <a:pPr lvl="1">
              <a:buFont typeface="Courier New" panose="020B0604020202020204" pitchFamily="34" charset="0"/>
              <a:buChar char="o"/>
            </a:pPr>
            <a:r>
              <a:rPr lang="en-US" sz="2400" dirty="0">
                <a:solidFill>
                  <a:schemeClr val="bg1">
                    <a:lumMod val="10000"/>
                  </a:schemeClr>
                </a:solidFill>
              </a:rPr>
              <a:t>Registration will be distributed via listserv</a:t>
            </a:r>
            <a:endParaRPr lang="en-US" sz="2400" dirty="0">
              <a:solidFill>
                <a:schemeClr val="bg1">
                  <a:lumMod val="10000"/>
                </a:schemeClr>
              </a:solidFill>
              <a:cs typeface="Arial"/>
            </a:endParaRPr>
          </a:p>
          <a:p>
            <a:pPr lvl="1">
              <a:buFont typeface="Courier New" panose="020B0604020202020204" pitchFamily="34" charset="0"/>
              <a:buChar char="o"/>
            </a:pPr>
            <a:r>
              <a:rPr lang="en-US" sz="2400" dirty="0">
                <a:solidFill>
                  <a:schemeClr val="bg1">
                    <a:lumMod val="10000"/>
                  </a:schemeClr>
                </a:solidFill>
              </a:rPr>
              <a:t>Slides will be available on the NSD Learning Site</a:t>
            </a:r>
          </a:p>
        </p:txBody>
      </p:sp>
    </p:spTree>
    <p:extLst>
      <p:ext uri="{BB962C8B-B14F-4D97-AF65-F5344CB8AC3E}">
        <p14:creationId xmlns:p14="http://schemas.microsoft.com/office/powerpoint/2010/main" val="4248890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8F33E-D47D-C02B-DF02-AF2AB80E1CDB}"/>
              </a:ext>
            </a:extLst>
          </p:cNvPr>
          <p:cNvSpPr>
            <a:spLocks noGrp="1"/>
          </p:cNvSpPr>
          <p:nvPr>
            <p:ph type="title"/>
          </p:nvPr>
        </p:nvSpPr>
        <p:spPr/>
        <p:txBody>
          <a:bodyPr/>
          <a:lstStyle/>
          <a:p>
            <a:r>
              <a:rPr lang="en-US" dirty="0">
                <a:cs typeface="Arial"/>
              </a:rPr>
              <a:t>Test Your Knowledge</a:t>
            </a:r>
          </a:p>
        </p:txBody>
      </p:sp>
      <p:sp>
        <p:nvSpPr>
          <p:cNvPr id="3" name="Content Placeholder 2">
            <a:extLst>
              <a:ext uri="{FF2B5EF4-FFF2-40B4-BE49-F238E27FC236}">
                <a16:creationId xmlns:a16="http://schemas.microsoft.com/office/drawing/2014/main" id="{528165FE-F54A-36D1-5AAC-D161674ADCB8}"/>
              </a:ext>
            </a:extLst>
          </p:cNvPr>
          <p:cNvSpPr>
            <a:spLocks noGrp="1"/>
          </p:cNvSpPr>
          <p:nvPr>
            <p:ph idx="1"/>
          </p:nvPr>
        </p:nvSpPr>
        <p:spPr>
          <a:xfrm>
            <a:off x="838200" y="1925099"/>
            <a:ext cx="10846279" cy="4032789"/>
          </a:xfrm>
        </p:spPr>
        <p:txBody>
          <a:bodyPr vert="horz" lIns="91440" tIns="45720" rIns="91440" bIns="45720" rtlCol="0" anchor="t">
            <a:normAutofit/>
          </a:bodyPr>
          <a:lstStyle/>
          <a:p>
            <a:pPr marL="0" indent="0">
              <a:buNone/>
            </a:pPr>
            <a:r>
              <a:rPr lang="en-US" b="1" dirty="0">
                <a:latin typeface="Arial"/>
                <a:cs typeface="Arial"/>
              </a:rPr>
              <a:t>What annual task must all Food Distribution Program (FDP) recipient agencies do before July 31? </a:t>
            </a:r>
            <a:endParaRPr lang="en-US" b="1" dirty="0">
              <a:latin typeface="Arial"/>
            </a:endParaRPr>
          </a:p>
          <a:p>
            <a:pPr marL="0" indent="0">
              <a:buNone/>
            </a:pPr>
            <a:endParaRPr lang="en-US" dirty="0">
              <a:cs typeface="Arial"/>
            </a:endParaRPr>
          </a:p>
          <a:p>
            <a:pPr marL="0" indent="0">
              <a:buNone/>
            </a:pPr>
            <a:r>
              <a:rPr lang="en-US" b="1" dirty="0">
                <a:latin typeface="Arial"/>
                <a:cs typeface="Arial"/>
              </a:rPr>
              <a:t>Hint: </a:t>
            </a:r>
          </a:p>
          <a:p>
            <a:pPr marL="0" indent="0">
              <a:buNone/>
            </a:pPr>
            <a:r>
              <a:rPr lang="en-US" dirty="0">
                <a:latin typeface="Arial"/>
                <a:cs typeface="Arial"/>
              </a:rPr>
              <a:t>It involves the Child Nutrition Information Payment System or CNIPS. </a:t>
            </a:r>
          </a:p>
          <a:p>
            <a:pPr marL="514350" indent="-514350"/>
            <a:endParaRPr lang="en-US" dirty="0">
              <a:cs typeface="Arial"/>
            </a:endParaRPr>
          </a:p>
        </p:txBody>
      </p:sp>
    </p:spTree>
    <p:extLst>
      <p:ext uri="{BB962C8B-B14F-4D97-AF65-F5344CB8AC3E}">
        <p14:creationId xmlns:p14="http://schemas.microsoft.com/office/powerpoint/2010/main" val="11378925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3C47C-2481-B9AA-E6BB-FFBBFBE7BC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9C17EA-FAE9-4848-DB71-A86F1B7455DA}"/>
              </a:ext>
            </a:extLst>
          </p:cNvPr>
          <p:cNvSpPr>
            <a:spLocks noGrp="1"/>
          </p:cNvSpPr>
          <p:nvPr>
            <p:ph type="title"/>
          </p:nvPr>
        </p:nvSpPr>
        <p:spPr/>
        <p:txBody>
          <a:bodyPr/>
          <a:lstStyle/>
          <a:p>
            <a:r>
              <a:rPr lang="en-US" dirty="0">
                <a:cs typeface="Arial"/>
              </a:rPr>
              <a:t>Test Your Knowledge: Answer</a:t>
            </a:r>
          </a:p>
        </p:txBody>
      </p:sp>
      <p:sp>
        <p:nvSpPr>
          <p:cNvPr id="3" name="Content Placeholder 2">
            <a:extLst>
              <a:ext uri="{FF2B5EF4-FFF2-40B4-BE49-F238E27FC236}">
                <a16:creationId xmlns:a16="http://schemas.microsoft.com/office/drawing/2014/main" id="{54E93302-BF61-7AE4-3404-7F5C467027D4}"/>
              </a:ext>
            </a:extLst>
          </p:cNvPr>
          <p:cNvSpPr>
            <a:spLocks noGrp="1"/>
          </p:cNvSpPr>
          <p:nvPr>
            <p:ph idx="1"/>
          </p:nvPr>
        </p:nvSpPr>
        <p:spPr/>
        <p:txBody>
          <a:bodyPr vert="horz" lIns="91440" tIns="45720" rIns="91440" bIns="45720" rtlCol="0" anchor="t">
            <a:normAutofit fontScale="85000" lnSpcReduction="20000"/>
          </a:bodyPr>
          <a:lstStyle/>
          <a:p>
            <a:pPr marL="0" indent="0">
              <a:buNone/>
            </a:pPr>
            <a:r>
              <a:rPr lang="en-US" sz="3500" b="1" dirty="0">
                <a:cs typeface="Arial"/>
              </a:rPr>
              <a:t>What annual task must all Food Distribution Program participants do before July 31? </a:t>
            </a:r>
          </a:p>
          <a:p>
            <a:pPr marL="0" indent="0">
              <a:buNone/>
            </a:pPr>
            <a:endParaRPr lang="en-US" b="1" dirty="0"/>
          </a:p>
          <a:p>
            <a:pPr marL="0" indent="0">
              <a:buNone/>
            </a:pPr>
            <a:r>
              <a:rPr lang="en-US" sz="3300" b="1" dirty="0">
                <a:solidFill>
                  <a:schemeClr val="bg1">
                    <a:lumMod val="10000"/>
                  </a:schemeClr>
                </a:solidFill>
                <a:latin typeface="Arial"/>
                <a:cs typeface="Arial"/>
              </a:rPr>
              <a:t>Answer: </a:t>
            </a:r>
          </a:p>
          <a:p>
            <a:pPr marL="0" indent="0">
              <a:buNone/>
            </a:pPr>
            <a:r>
              <a:rPr lang="en-US" sz="3300" dirty="0">
                <a:solidFill>
                  <a:schemeClr val="bg1">
                    <a:lumMod val="10000"/>
                  </a:schemeClr>
                </a:solidFill>
                <a:latin typeface="Arial"/>
                <a:cs typeface="Arial"/>
              </a:rPr>
              <a:t>Update and submit the SY 2026–27 FDP contract packet in CNIPS.</a:t>
            </a:r>
          </a:p>
          <a:p>
            <a:pPr marL="0" indent="0">
              <a:buNone/>
            </a:pPr>
            <a:endParaRPr lang="en-US" sz="3300" dirty="0">
              <a:solidFill>
                <a:schemeClr val="bg1">
                  <a:lumMod val="10000"/>
                </a:schemeClr>
              </a:solidFill>
              <a:latin typeface="Arial"/>
              <a:cs typeface="Arial"/>
            </a:endParaRPr>
          </a:p>
          <a:p>
            <a:pPr marL="0" indent="0">
              <a:buNone/>
            </a:pPr>
            <a:r>
              <a:rPr lang="en-US" sz="3300" dirty="0">
                <a:solidFill>
                  <a:schemeClr val="bg1">
                    <a:lumMod val="10000"/>
                  </a:schemeClr>
                </a:solidFill>
                <a:latin typeface="Arial"/>
                <a:cs typeface="Arial"/>
              </a:rPr>
              <a:t>Questions: Email the FDP at </a:t>
            </a:r>
            <a:r>
              <a:rPr lang="en-US" sz="3300" dirty="0">
                <a:solidFill>
                  <a:srgbClr val="0563C1"/>
                </a:solidFill>
                <a:latin typeface="Arial"/>
                <a:cs typeface="Arial"/>
                <a:hlinkClick r:id="rId3">
                  <a:extLst>
                    <a:ext uri="{A12FA001-AC4F-418D-AE19-62706E023703}">
                      <ahyp:hlinkClr xmlns:ahyp="http://schemas.microsoft.com/office/drawing/2018/hyperlinkcolor" val="tx"/>
                    </a:ext>
                  </a:extLst>
                </a:hlinkClick>
              </a:rPr>
              <a:t>fooddistribution@cde.ca.gov</a:t>
            </a:r>
            <a:endParaRPr lang="en-US" sz="3300" dirty="0">
              <a:solidFill>
                <a:srgbClr val="0563C1"/>
              </a:solidFill>
              <a:latin typeface="Arial"/>
              <a:cs typeface="Arial"/>
            </a:endParaRPr>
          </a:p>
        </p:txBody>
      </p:sp>
    </p:spTree>
    <p:extLst>
      <p:ext uri="{BB962C8B-B14F-4D97-AF65-F5344CB8AC3E}">
        <p14:creationId xmlns:p14="http://schemas.microsoft.com/office/powerpoint/2010/main" val="4168901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E119941-BCD1-1622-33E4-26FA8D8EA902}"/>
              </a:ext>
            </a:extLst>
          </p:cNvPr>
          <p:cNvSpPr>
            <a:spLocks noGrp="1"/>
          </p:cNvSpPr>
          <p:nvPr>
            <p:ph type="title"/>
          </p:nvPr>
        </p:nvSpPr>
        <p:spPr/>
        <p:txBody>
          <a:bodyPr/>
          <a:lstStyle/>
          <a:p>
            <a:r>
              <a:rPr lang="en-US"/>
              <a:t>School Nutrition Program Spotlights</a:t>
            </a:r>
          </a:p>
        </p:txBody>
      </p:sp>
    </p:spTree>
    <p:extLst>
      <p:ext uri="{BB962C8B-B14F-4D97-AF65-F5344CB8AC3E}">
        <p14:creationId xmlns:p14="http://schemas.microsoft.com/office/powerpoint/2010/main" val="477550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85C3C6-30A0-8A59-F242-165B03D6FD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0EEC27-8368-B205-A275-C9C204AC5273}"/>
              </a:ext>
            </a:extLst>
          </p:cNvPr>
          <p:cNvSpPr>
            <a:spLocks noGrp="1"/>
          </p:cNvSpPr>
          <p:nvPr>
            <p:ph type="title"/>
          </p:nvPr>
        </p:nvSpPr>
        <p:spPr>
          <a:xfrm>
            <a:off x="562429" y="722086"/>
            <a:ext cx="10515600" cy="990600"/>
          </a:xfrm>
        </p:spPr>
        <p:txBody>
          <a:bodyPr>
            <a:normAutofit/>
          </a:bodyPr>
          <a:lstStyle/>
          <a:p>
            <a:r>
              <a:rPr lang="en-US" dirty="0"/>
              <a:t>Important Operational Reminders (1)</a:t>
            </a:r>
          </a:p>
        </p:txBody>
      </p:sp>
      <p:graphicFrame>
        <p:nvGraphicFramePr>
          <p:cNvPr id="7" name="Content Placeholder 6" descr="Operational due dates by action/date: Update new 2026 SUN Bucks records monthly in EDCS, submit SSO applications 30 days prior to service. CEP, P2 applications &amp; extensions due by 6/30.  ">
            <a:extLst>
              <a:ext uri="{FF2B5EF4-FFF2-40B4-BE49-F238E27FC236}">
                <a16:creationId xmlns:a16="http://schemas.microsoft.com/office/drawing/2014/main" id="{053D0559-D1CF-6ADD-76E4-C29DDB199660}"/>
              </a:ext>
            </a:extLst>
          </p:cNvPr>
          <p:cNvGraphicFramePr>
            <a:graphicFrameLocks noGrp="1"/>
          </p:cNvGraphicFramePr>
          <p:nvPr>
            <p:ph sz="half" idx="1"/>
            <p:extLst>
              <p:ext uri="{D42A27DB-BD31-4B8C-83A1-F6EECF244321}">
                <p14:modId xmlns:p14="http://schemas.microsoft.com/office/powerpoint/2010/main" val="3869584282"/>
              </p:ext>
            </p:extLst>
          </p:nvPr>
        </p:nvGraphicFramePr>
        <p:xfrm>
          <a:off x="561474" y="1754037"/>
          <a:ext cx="11334334" cy="3697645"/>
        </p:xfrm>
        <a:graphic>
          <a:graphicData uri="http://schemas.openxmlformats.org/drawingml/2006/table">
            <a:tbl>
              <a:tblPr firstRow="1" bandRow="1">
                <a:tableStyleId>{69012ECD-51FC-41F1-AA8D-1B2483CD663E}</a:tableStyleId>
              </a:tblPr>
              <a:tblGrid>
                <a:gridCol w="6945589">
                  <a:extLst>
                    <a:ext uri="{9D8B030D-6E8A-4147-A177-3AD203B41FA5}">
                      <a16:colId xmlns:a16="http://schemas.microsoft.com/office/drawing/2014/main" val="230765106"/>
                    </a:ext>
                  </a:extLst>
                </a:gridCol>
                <a:gridCol w="4388745">
                  <a:extLst>
                    <a:ext uri="{9D8B030D-6E8A-4147-A177-3AD203B41FA5}">
                      <a16:colId xmlns:a16="http://schemas.microsoft.com/office/drawing/2014/main" val="2911661132"/>
                    </a:ext>
                  </a:extLst>
                </a:gridCol>
              </a:tblGrid>
              <a:tr h="614164">
                <a:tc>
                  <a:txBody>
                    <a:bodyPr/>
                    <a:lstStyle/>
                    <a:p>
                      <a:pPr lvl="0" algn="ctr">
                        <a:buNone/>
                      </a:pPr>
                      <a:r>
                        <a:rPr lang="en-US" sz="2800" dirty="0"/>
                        <a:t>Action</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ctr">
                        <a:buNone/>
                      </a:pPr>
                      <a:r>
                        <a:rPr lang="en-US" sz="2800"/>
                        <a:t>Date</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170151328"/>
                  </a:ext>
                </a:extLst>
              </a:tr>
              <a:tr h="614164">
                <a:tc>
                  <a:txBody>
                    <a:bodyPr/>
                    <a:lstStyle/>
                    <a:p>
                      <a:pPr marL="0" lvl="0" algn="l" rtl="0">
                        <a:buNone/>
                      </a:pPr>
                      <a:r>
                        <a:rPr lang="en-US" sz="2400" kern="1200" dirty="0">
                          <a:solidFill>
                            <a:schemeClr val="bg1">
                              <a:lumMod val="10000"/>
                            </a:schemeClr>
                          </a:solidFill>
                        </a:rPr>
                        <a:t>Submit Summer 2026: Seamless Summer Option applications*</a:t>
                      </a:r>
                      <a:endParaRPr lang="en-US" dirty="0"/>
                    </a:p>
                  </a:txBody>
                  <a:tcPr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algn="l" rtl="0">
                        <a:buNone/>
                      </a:pPr>
                      <a:r>
                        <a:rPr lang="en-US" sz="2400" kern="1200">
                          <a:solidFill>
                            <a:schemeClr val="bg1">
                              <a:lumMod val="10000"/>
                            </a:schemeClr>
                          </a:solidFill>
                        </a:rPr>
                        <a:t>Submit 30 calendar days prior to start of meal service.</a:t>
                      </a:r>
                      <a:endParaRPr lang="en-US"/>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84594768"/>
                  </a:ext>
                </a:extLst>
              </a:tr>
              <a:tr h="1018221">
                <a:tc>
                  <a:txBody>
                    <a:bodyPr/>
                    <a:lstStyle/>
                    <a:p>
                      <a:pPr marL="0" lvl="0" algn="l">
                        <a:buNone/>
                      </a:pPr>
                      <a:r>
                        <a:rPr lang="en-US" sz="2400" b="0" i="0" u="none" strike="noStrike" kern="1200" noProof="0">
                          <a:solidFill>
                            <a:schemeClr val="bg1">
                              <a:lumMod val="10000"/>
                            </a:schemeClr>
                          </a:solidFill>
                          <a:latin typeface="Arial"/>
                          <a:cs typeface="Arial"/>
                        </a:rPr>
                        <a:t>Complete KIT 2022 Final Report</a:t>
                      </a:r>
                      <a:endParaRPr lang="en-US"/>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marL="0" lvl="0" algn="l">
                        <a:buNone/>
                      </a:pPr>
                      <a:r>
                        <a:rPr lang="en-US" sz="2400" b="0" i="0" u="none" strike="noStrike" kern="1200" noProof="0">
                          <a:solidFill>
                            <a:schemeClr val="bg1">
                              <a:lumMod val="10000"/>
                            </a:schemeClr>
                          </a:solidFill>
                          <a:latin typeface="Arial"/>
                          <a:cs typeface="Arial"/>
                        </a:rPr>
                        <a:t>Tuesday, June 30, 2026</a:t>
                      </a:r>
                      <a:endParaRPr lang="en-US" b="0" i="0" u="none" strike="noStrike" noProof="0">
                        <a:latin typeface="Arial"/>
                        <a:cs typeface="Arial"/>
                      </a:endParaRP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35665816"/>
                  </a:ext>
                </a:extLst>
              </a:tr>
              <a:tr h="1242300">
                <a:tc>
                  <a:txBody>
                    <a:bodyPr/>
                    <a:lstStyle/>
                    <a:p>
                      <a:pPr lvl="0" algn="l">
                        <a:lnSpc>
                          <a:spcPct val="100000"/>
                        </a:lnSpc>
                        <a:spcBef>
                          <a:spcPts val="0"/>
                        </a:spcBef>
                        <a:spcAft>
                          <a:spcPts val="0"/>
                        </a:spcAft>
                        <a:buNone/>
                      </a:pPr>
                      <a:r>
                        <a:rPr lang="en-US" sz="2400" b="0" u="none" strike="noStrike" noProof="0" dirty="0">
                          <a:solidFill>
                            <a:schemeClr val="bg1">
                              <a:lumMod val="10000"/>
                            </a:schemeClr>
                          </a:solidFill>
                        </a:rPr>
                        <a:t>CEP applications, P2 applications and P2 extension requests must be submitted to NSD with all supporting documentation</a:t>
                      </a:r>
                      <a:endParaRPr lang="en-US" sz="2400" b="0" i="0" u="none" strike="noStrike" noProof="0" dirty="0">
                        <a:solidFill>
                          <a:schemeClr val="bg1">
                            <a:lumMod val="10000"/>
                          </a:schemeClr>
                        </a:solidFill>
                        <a:latin typeface="Arial"/>
                        <a:cs typeface="Arial"/>
                      </a:endParaRPr>
                    </a:p>
                  </a:txBody>
                  <a:tcP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a:solidFill>
                        <a:schemeClr val="tx1"/>
                      </a:solidFill>
                    </a:lnB>
                  </a:tcPr>
                </a:tc>
                <a:tc>
                  <a:txBody>
                    <a:bodyPr/>
                    <a:lstStyle/>
                    <a:p>
                      <a:pPr lvl="0">
                        <a:buNone/>
                      </a:pPr>
                      <a:r>
                        <a:rPr lang="en-US" sz="2400" b="0" u="none" strike="noStrike" noProof="0" dirty="0">
                          <a:solidFill>
                            <a:schemeClr val="bg1">
                              <a:lumMod val="10000"/>
                            </a:schemeClr>
                          </a:solidFill>
                        </a:rPr>
                        <a:t>Tuesday, June 30, 2026</a:t>
                      </a:r>
                      <a:endParaRPr lang="en-US" sz="2400" dirty="0">
                        <a:solidFill>
                          <a:schemeClr val="bg1">
                            <a:lumMod val="10000"/>
                          </a:schemeClr>
                        </a:solidFill>
                      </a:endParaRP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882596389"/>
                  </a:ext>
                </a:extLst>
              </a:tr>
            </a:tbl>
          </a:graphicData>
        </a:graphic>
      </p:graphicFrame>
      <p:sp>
        <p:nvSpPr>
          <p:cNvPr id="8" name="Content Placeholder 7">
            <a:extLst>
              <a:ext uri="{FF2B5EF4-FFF2-40B4-BE49-F238E27FC236}">
                <a16:creationId xmlns:a16="http://schemas.microsoft.com/office/drawing/2014/main" id="{69AB1F3A-BFC7-ED6F-8475-B565C580C121}"/>
              </a:ext>
            </a:extLst>
          </p:cNvPr>
          <p:cNvSpPr>
            <a:spLocks noGrp="1"/>
          </p:cNvSpPr>
          <p:nvPr>
            <p:ph sz="half" idx="13"/>
          </p:nvPr>
        </p:nvSpPr>
        <p:spPr>
          <a:xfrm>
            <a:off x="424589" y="5628880"/>
            <a:ext cx="11608104" cy="904796"/>
          </a:xfrm>
        </p:spPr>
        <p:txBody>
          <a:bodyPr vert="horz" lIns="91440" tIns="45720" rIns="91440" bIns="45720" rtlCol="0" anchor="t">
            <a:normAutofit/>
          </a:bodyPr>
          <a:lstStyle/>
          <a:p>
            <a:pPr marL="0" indent="0" algn="ctr">
              <a:buNone/>
            </a:pPr>
            <a:r>
              <a:rPr lang="en-US" sz="2400" b="1" dirty="0">
                <a:solidFill>
                  <a:srgbClr val="000000"/>
                </a:solidFill>
                <a:latin typeface="Arial"/>
                <a:cs typeface="Arial"/>
              </a:rPr>
              <a:t>*Applications must be approved prior to the start of meal service.</a:t>
            </a:r>
            <a:r>
              <a:rPr lang="en-US" dirty="0">
                <a:solidFill>
                  <a:srgbClr val="000000"/>
                </a:solidFill>
                <a:latin typeface="Arial"/>
                <a:cs typeface="Arial"/>
              </a:rPr>
              <a:t> </a:t>
            </a:r>
            <a:endParaRPr lang="en-US" dirty="0">
              <a:solidFill>
                <a:srgbClr val="000000"/>
              </a:solidFill>
            </a:endParaRPr>
          </a:p>
        </p:txBody>
      </p:sp>
    </p:spTree>
    <p:extLst>
      <p:ext uri="{BB962C8B-B14F-4D97-AF65-F5344CB8AC3E}">
        <p14:creationId xmlns:p14="http://schemas.microsoft.com/office/powerpoint/2010/main" val="1438952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988FA-53FD-C7F1-426E-12B8837BE9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010FB-36B2-F76A-5C77-910B1280B062}"/>
              </a:ext>
            </a:extLst>
          </p:cNvPr>
          <p:cNvSpPr>
            <a:spLocks noGrp="1"/>
          </p:cNvSpPr>
          <p:nvPr>
            <p:ph type="title"/>
          </p:nvPr>
        </p:nvSpPr>
        <p:spPr/>
        <p:txBody>
          <a:bodyPr>
            <a:normAutofit/>
          </a:bodyPr>
          <a:lstStyle/>
          <a:p>
            <a:r>
              <a:rPr lang="en-US" dirty="0">
                <a:latin typeface="Arial"/>
                <a:cs typeface="Arial"/>
              </a:rPr>
              <a:t>Important Operational Reminders (2)</a:t>
            </a:r>
          </a:p>
        </p:txBody>
      </p:sp>
      <p:graphicFrame>
        <p:nvGraphicFramePr>
          <p:cNvPr id="7" name="Content Placeholder 6" descr="Important Reminders: KIT 22 Final Report is due 6/30, FDP contract is due 7/31, complete food safety inspections survey and enter annual updates in CNIPS in July.">
            <a:extLst>
              <a:ext uri="{FF2B5EF4-FFF2-40B4-BE49-F238E27FC236}">
                <a16:creationId xmlns:a16="http://schemas.microsoft.com/office/drawing/2014/main" id="{15379E0F-DC84-72FF-7263-22337596C863}"/>
              </a:ext>
            </a:extLst>
          </p:cNvPr>
          <p:cNvGraphicFramePr>
            <a:graphicFrameLocks noGrp="1"/>
          </p:cNvGraphicFramePr>
          <p:nvPr>
            <p:ph idx="1"/>
            <p:extLst>
              <p:ext uri="{D42A27DB-BD31-4B8C-83A1-F6EECF244321}">
                <p14:modId xmlns:p14="http://schemas.microsoft.com/office/powerpoint/2010/main" val="1532214977"/>
              </p:ext>
            </p:extLst>
          </p:nvPr>
        </p:nvGraphicFramePr>
        <p:xfrm>
          <a:off x="841828" y="1792514"/>
          <a:ext cx="10515588" cy="4175408"/>
        </p:xfrm>
        <a:graphic>
          <a:graphicData uri="http://schemas.openxmlformats.org/drawingml/2006/table">
            <a:tbl>
              <a:tblPr firstRow="1" bandRow="1">
                <a:tableStyleId>{69012ECD-51FC-41F1-AA8D-1B2483CD663E}</a:tableStyleId>
              </a:tblPr>
              <a:tblGrid>
                <a:gridCol w="6621845">
                  <a:extLst>
                    <a:ext uri="{9D8B030D-6E8A-4147-A177-3AD203B41FA5}">
                      <a16:colId xmlns:a16="http://schemas.microsoft.com/office/drawing/2014/main" val="230765106"/>
                    </a:ext>
                  </a:extLst>
                </a:gridCol>
                <a:gridCol w="3893743">
                  <a:extLst>
                    <a:ext uri="{9D8B030D-6E8A-4147-A177-3AD203B41FA5}">
                      <a16:colId xmlns:a16="http://schemas.microsoft.com/office/drawing/2014/main" val="2911661132"/>
                    </a:ext>
                  </a:extLst>
                </a:gridCol>
              </a:tblGrid>
              <a:tr h="459657">
                <a:tc>
                  <a:txBody>
                    <a:bodyPr/>
                    <a:lstStyle/>
                    <a:p>
                      <a:pPr lvl="0" algn="ctr">
                        <a:buNone/>
                      </a:pPr>
                      <a:r>
                        <a:rPr lang="en-US" sz="2800" dirty="0"/>
                        <a:t>Action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ctr">
                        <a:buNone/>
                      </a:pPr>
                      <a:r>
                        <a:rPr lang="en-US" sz="2800"/>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151328"/>
                  </a:ext>
                </a:extLst>
              </a:tr>
              <a:tr h="527754">
                <a:tc>
                  <a:txBody>
                    <a:bodyPr/>
                    <a:lstStyle/>
                    <a:p>
                      <a:pPr lvl="0" algn="l">
                        <a:lnSpc>
                          <a:spcPct val="100000"/>
                        </a:lnSpc>
                        <a:spcBef>
                          <a:spcPts val="0"/>
                        </a:spcBef>
                        <a:spcAft>
                          <a:spcPts val="0"/>
                        </a:spcAft>
                        <a:buNone/>
                      </a:pPr>
                      <a:r>
                        <a:rPr lang="en-US" sz="2400" b="0" i="0" u="none" strike="noStrike" noProof="0" dirty="0">
                          <a:solidFill>
                            <a:schemeClr val="bg1">
                              <a:lumMod val="10000"/>
                            </a:schemeClr>
                          </a:solidFill>
                          <a:latin typeface="Arial"/>
                          <a:cs typeface="Arial"/>
                        </a:rPr>
                        <a:t>FDP Contract Packet for SY 2026–27 in CNIPS</a:t>
                      </a:r>
                      <a:endParaRPr lang="en-US" dirty="0"/>
                    </a:p>
                  </a:txBody>
                  <a:tcPr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buNone/>
                      </a:pPr>
                      <a:r>
                        <a:rPr lang="en-US" sz="2400" b="0" i="0" u="none" strike="noStrike" noProof="0">
                          <a:solidFill>
                            <a:schemeClr val="bg1">
                              <a:lumMod val="10000"/>
                            </a:schemeClr>
                          </a:solidFill>
                          <a:latin typeface="Arial"/>
                          <a:cs typeface="Arial"/>
                        </a:rPr>
                        <a:t>Friday, July 31, 2026</a:t>
                      </a:r>
                      <a:endParaRPr lang="en-US">
                        <a:solidFill>
                          <a:schemeClr val="bg1">
                            <a:lumMod val="10000"/>
                          </a:schemeClr>
                        </a:solidFill>
                      </a:endParaRP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98884094"/>
                  </a:ext>
                </a:extLst>
              </a:tr>
              <a:tr h="970387">
                <a:tc>
                  <a:txBody>
                    <a:bodyPr/>
                    <a:lstStyle/>
                    <a:p>
                      <a:pPr lvl="0">
                        <a:buNone/>
                      </a:pPr>
                      <a:r>
                        <a:rPr lang="en-US" sz="2400" dirty="0">
                          <a:solidFill>
                            <a:schemeClr val="bg1">
                              <a:lumMod val="10000"/>
                            </a:schemeClr>
                          </a:solidFill>
                        </a:rPr>
                        <a:t>Complete SY 2025–26 </a:t>
                      </a:r>
                      <a:r>
                        <a:rPr lang="en-US" sz="2400" b="0" i="0" u="none" strike="noStrike" noProof="0" dirty="0">
                          <a:solidFill>
                            <a:schemeClr val="bg1">
                              <a:lumMod val="10000"/>
                            </a:schemeClr>
                          </a:solidFill>
                          <a:latin typeface="Arial"/>
                          <a:cs typeface="Arial"/>
                        </a:rPr>
                        <a:t>Food Safety Inspections </a:t>
                      </a:r>
                      <a:r>
                        <a:rPr lang="en-US" sz="2400" dirty="0">
                          <a:solidFill>
                            <a:schemeClr val="bg1">
                              <a:lumMod val="10000"/>
                            </a:schemeClr>
                          </a:solidFill>
                        </a:rPr>
                        <a:t>Survey in CNIPS</a:t>
                      </a:r>
                      <a:endParaRPr lang="en-US" dirty="0">
                        <a:solidFill>
                          <a:schemeClr val="bg1">
                            <a:lumMod val="10000"/>
                          </a:schemeClr>
                        </a:solidFill>
                      </a:endParaRPr>
                    </a:p>
                  </a:txBody>
                  <a:tcPr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buNone/>
                      </a:pPr>
                      <a:r>
                        <a:rPr lang="en-US" sz="2400" b="0" u="none" strike="noStrike" noProof="0">
                          <a:solidFill>
                            <a:schemeClr val="bg1">
                              <a:lumMod val="10000"/>
                            </a:schemeClr>
                          </a:solidFill>
                        </a:rPr>
                        <a:t>July 2026, complete in the 2026–27 CNIPS program year</a:t>
                      </a:r>
                      <a:endParaRPr lang="en-US">
                        <a:solidFill>
                          <a:schemeClr val="bg1">
                            <a:lumMod val="10000"/>
                          </a:schemeClr>
                        </a:solidFill>
                      </a:endParaRP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11839541"/>
                  </a:ext>
                </a:extLst>
              </a:tr>
              <a:tr h="970387">
                <a:tc>
                  <a:txBody>
                    <a:bodyPr/>
                    <a:lstStyle/>
                    <a:p>
                      <a:pPr lvl="0">
                        <a:buNone/>
                      </a:pPr>
                      <a:r>
                        <a:rPr lang="en-US" sz="2400" dirty="0">
                          <a:solidFill>
                            <a:schemeClr val="bg1">
                              <a:lumMod val="10000"/>
                            </a:schemeClr>
                          </a:solidFill>
                        </a:rPr>
                        <a:t>Annual Updates for SY 2026</a:t>
                      </a:r>
                      <a:r>
                        <a:rPr lang="en-US" sz="2400" b="0" i="0" u="none" strike="noStrike" noProof="0" dirty="0">
                          <a:solidFill>
                            <a:schemeClr val="bg1">
                              <a:lumMod val="10000"/>
                            </a:schemeClr>
                          </a:solidFill>
                          <a:latin typeface="Arial"/>
                          <a:cs typeface="Arial"/>
                        </a:rPr>
                        <a:t>–</a:t>
                      </a:r>
                      <a:r>
                        <a:rPr lang="en-US" sz="2400" dirty="0">
                          <a:solidFill>
                            <a:schemeClr val="bg1">
                              <a:lumMod val="10000"/>
                            </a:schemeClr>
                          </a:solidFill>
                        </a:rPr>
                        <a:t>27 in CNIPS</a:t>
                      </a:r>
                    </a:p>
                  </a:txBody>
                  <a:tcPr anchor="ctr">
                    <a:lnL w="12700">
                      <a:solidFill>
                        <a:schemeClr val="tx1"/>
                      </a:solid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buNone/>
                      </a:pPr>
                      <a:r>
                        <a:rPr lang="en-US" sz="2400" b="0" u="none" strike="noStrike" noProof="0">
                          <a:solidFill>
                            <a:schemeClr val="bg1">
                              <a:lumMod val="10000"/>
                            </a:schemeClr>
                          </a:solidFill>
                        </a:rPr>
                        <a:t>CNIPS opens early July</a:t>
                      </a:r>
                    </a:p>
                  </a:txBody>
                  <a:tcPr anchor="ctr">
                    <a:lnL w="12700" cap="flat" cmpd="sng" algn="ctr">
                      <a:solidFill>
                        <a:schemeClr val="tx1"/>
                      </a:solidFill>
                      <a:prstDash val="solid"/>
                      <a:round/>
                      <a:headEnd type="none" w="med" len="med"/>
                      <a:tailEnd type="none" w="med" len="med"/>
                    </a:lnL>
                    <a:lnR w="12700">
                      <a:solidFill>
                        <a:schemeClr val="tx1"/>
                      </a:solid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27704830"/>
                  </a:ext>
                </a:extLst>
              </a:tr>
              <a:tr h="970387">
                <a:tc>
                  <a:txBody>
                    <a:bodyPr/>
                    <a:lstStyle/>
                    <a:p>
                      <a:pPr marL="0" lvl="0" algn="l">
                        <a:buNone/>
                      </a:pPr>
                      <a:r>
                        <a:rPr lang="en-US" sz="2400" b="0" i="0" u="none" strike="noStrike" kern="1200" noProof="0" dirty="0">
                          <a:solidFill>
                            <a:schemeClr val="bg1">
                              <a:lumMod val="10000"/>
                            </a:schemeClr>
                          </a:solidFill>
                          <a:latin typeface="Arial"/>
                          <a:cs typeface="Arial"/>
                        </a:rPr>
                        <a:t>Upload newly identified 2026 SUN Bucks records into the EDCS</a:t>
                      </a:r>
                      <a:endParaRPr lang="en-US" b="0" dirty="0">
                        <a:solidFill>
                          <a:schemeClr val="bg1">
                            <a:lumMod val="10000"/>
                          </a:schemeClr>
                        </a:solidFill>
                      </a:endParaRPr>
                    </a:p>
                  </a:txBody>
                  <a:tcPr anchor="ct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tc>
                  <a:txBody>
                    <a:bodyPr/>
                    <a:lstStyle/>
                    <a:p>
                      <a:pPr marL="0" lvl="0" algn="l">
                        <a:buNone/>
                      </a:pPr>
                      <a:r>
                        <a:rPr lang="en-US" sz="2400" kern="1200" dirty="0">
                          <a:solidFill>
                            <a:schemeClr val="bg1">
                              <a:lumMod val="10000"/>
                            </a:schemeClr>
                          </a:solidFill>
                        </a:rPr>
                        <a:t>Monthly, through September 30, 2026</a:t>
                      </a:r>
                      <a:endParaRPr lang="en-US" dirty="0"/>
                    </a:p>
                  </a:txBody>
                  <a:tcPr anchor="ctr">
                    <a:lnL w="12700">
                      <a:solidFill>
                        <a:schemeClr val="tx1"/>
                      </a:solidFill>
                    </a:lnL>
                    <a:lnR w="12700">
                      <a:solidFill>
                        <a:schemeClr val="tx1"/>
                      </a:solidFill>
                    </a:lnR>
                    <a:lnT w="12700" cap="flat" cmpd="sng" algn="ctr">
                      <a:solidFill>
                        <a:schemeClr val="tx1"/>
                      </a:solidFill>
                      <a:prstDash val="solid"/>
                      <a:round/>
                      <a:headEnd type="none" w="med" len="med"/>
                      <a:tailEnd type="none" w="med" len="med"/>
                    </a:lnT>
                    <a:lnB w="12700">
                      <a:solidFill>
                        <a:schemeClr val="tx1"/>
                      </a:solidFill>
                    </a:lnB>
                  </a:tcPr>
                </a:tc>
                <a:extLst>
                  <a:ext uri="{0D108BD9-81ED-4DB2-BD59-A6C34878D82A}">
                    <a16:rowId xmlns:a16="http://schemas.microsoft.com/office/drawing/2014/main" val="1548715464"/>
                  </a:ext>
                </a:extLst>
              </a:tr>
            </a:tbl>
          </a:graphicData>
        </a:graphic>
      </p:graphicFrame>
    </p:spTree>
    <p:extLst>
      <p:ext uri="{BB962C8B-B14F-4D97-AF65-F5344CB8AC3E}">
        <p14:creationId xmlns:p14="http://schemas.microsoft.com/office/powerpoint/2010/main" val="459181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02910-42DC-9091-2EDE-D6BB0FFDB5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1D9F8-DBBA-D862-151B-E7BF4F580D1F}"/>
              </a:ext>
            </a:extLst>
          </p:cNvPr>
          <p:cNvSpPr>
            <a:spLocks noGrp="1"/>
          </p:cNvSpPr>
          <p:nvPr>
            <p:ph type="title"/>
          </p:nvPr>
        </p:nvSpPr>
        <p:spPr/>
        <p:txBody>
          <a:bodyPr/>
          <a:lstStyle/>
          <a:p>
            <a:r>
              <a:rPr lang="en-US"/>
              <a:t>Resources and Other Announcements</a:t>
            </a:r>
          </a:p>
        </p:txBody>
      </p:sp>
    </p:spTree>
    <p:extLst>
      <p:ext uri="{BB962C8B-B14F-4D97-AF65-F5344CB8AC3E}">
        <p14:creationId xmlns:p14="http://schemas.microsoft.com/office/powerpoint/2010/main" val="584301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4B70C0-E229-6E3B-8032-74BFAEEA05EA}"/>
              </a:ext>
            </a:extLst>
          </p:cNvPr>
          <p:cNvSpPr>
            <a:spLocks noGrp="1"/>
          </p:cNvSpPr>
          <p:nvPr>
            <p:ph type="title"/>
          </p:nvPr>
        </p:nvSpPr>
        <p:spPr>
          <a:xfrm>
            <a:off x="838200" y="685800"/>
            <a:ext cx="10918166" cy="1004977"/>
          </a:xfrm>
        </p:spPr>
        <p:txBody>
          <a:bodyPr>
            <a:normAutofit fontScale="90000"/>
          </a:bodyPr>
          <a:lstStyle/>
          <a:p>
            <a:r>
              <a:rPr lang="en-US" dirty="0">
                <a:latin typeface="Arial"/>
                <a:cs typeface="Arial"/>
              </a:rPr>
              <a:t>Farm to Summer Celebration Week Wrap-Up</a:t>
            </a:r>
          </a:p>
        </p:txBody>
      </p:sp>
      <p:sp>
        <p:nvSpPr>
          <p:cNvPr id="6" name="Content Placeholder 5">
            <a:extLst>
              <a:ext uri="{FF2B5EF4-FFF2-40B4-BE49-F238E27FC236}">
                <a16:creationId xmlns:a16="http://schemas.microsoft.com/office/drawing/2014/main" id="{3F35E4B7-2D9C-DC5A-BF01-4E2AAB765501}"/>
              </a:ext>
            </a:extLst>
          </p:cNvPr>
          <p:cNvSpPr>
            <a:spLocks noGrp="1"/>
          </p:cNvSpPr>
          <p:nvPr>
            <p:ph sz="half" idx="1"/>
          </p:nvPr>
        </p:nvSpPr>
        <p:spPr>
          <a:xfrm>
            <a:off x="838200" y="1825624"/>
            <a:ext cx="9052141" cy="5018338"/>
          </a:xfrm>
        </p:spPr>
        <p:txBody>
          <a:bodyPr vert="horz" lIns="91440" tIns="45720" rIns="91440" bIns="45720" rtlCol="0" anchor="t">
            <a:normAutofit/>
          </a:bodyPr>
          <a:lstStyle/>
          <a:p>
            <a:r>
              <a:rPr lang="en-US" sz="2400" b="1" dirty="0">
                <a:solidFill>
                  <a:schemeClr val="bg1">
                    <a:lumMod val="10000"/>
                  </a:schemeClr>
                </a:solidFill>
                <a:latin typeface="Arial"/>
                <a:cs typeface="Arial"/>
              </a:rPr>
              <a:t>Dates</a:t>
            </a:r>
            <a:r>
              <a:rPr lang="en-US" sz="2400" dirty="0">
                <a:solidFill>
                  <a:schemeClr val="bg1">
                    <a:lumMod val="10000"/>
                  </a:schemeClr>
                </a:solidFill>
                <a:latin typeface="Arial"/>
                <a:cs typeface="Arial"/>
              </a:rPr>
              <a:t>: June 15–19, 2026</a:t>
            </a:r>
          </a:p>
          <a:p>
            <a:r>
              <a:rPr lang="en-US" sz="2400" b="1" dirty="0">
                <a:solidFill>
                  <a:schemeClr val="bg1">
                    <a:lumMod val="10000"/>
                  </a:schemeClr>
                </a:solidFill>
                <a:latin typeface="Arial"/>
                <a:cs typeface="Arial"/>
              </a:rPr>
              <a:t>Theme</a:t>
            </a:r>
            <a:r>
              <a:rPr lang="en-US" sz="2400" dirty="0">
                <a:solidFill>
                  <a:schemeClr val="bg1">
                    <a:lumMod val="10000"/>
                  </a:schemeClr>
                </a:solidFill>
                <a:latin typeface="Arial"/>
                <a:cs typeface="Arial"/>
              </a:rPr>
              <a:t>: From Seed to Plate: The Story of Our Food</a:t>
            </a:r>
          </a:p>
          <a:p>
            <a:r>
              <a:rPr lang="en-US" sz="2400" b="1" dirty="0">
                <a:solidFill>
                  <a:schemeClr val="bg1">
                    <a:lumMod val="10000"/>
                  </a:schemeClr>
                </a:solidFill>
                <a:latin typeface="Arial"/>
                <a:cs typeface="Arial"/>
              </a:rPr>
              <a:t>Earn Recognition</a:t>
            </a:r>
            <a:r>
              <a:rPr lang="en-US" sz="2400" dirty="0">
                <a:solidFill>
                  <a:schemeClr val="bg1">
                    <a:lumMod val="10000"/>
                  </a:schemeClr>
                </a:solidFill>
                <a:latin typeface="Arial"/>
                <a:cs typeface="Arial"/>
              </a:rPr>
              <a:t>: </a:t>
            </a:r>
          </a:p>
          <a:p>
            <a:pPr lvl="1"/>
            <a:r>
              <a:rPr lang="en-US" dirty="0">
                <a:solidFill>
                  <a:schemeClr val="bg1">
                    <a:lumMod val="10000"/>
                  </a:schemeClr>
                </a:solidFill>
                <a:latin typeface="Arial"/>
                <a:cs typeface="Arial"/>
              </a:rPr>
              <a:t>Pre- and Post-survey</a:t>
            </a:r>
          </a:p>
          <a:p>
            <a:pPr lvl="1"/>
            <a:r>
              <a:rPr lang="en-US" dirty="0">
                <a:solidFill>
                  <a:schemeClr val="bg1">
                    <a:lumMod val="10000"/>
                  </a:schemeClr>
                </a:solidFill>
                <a:latin typeface="Arial"/>
                <a:cs typeface="Arial"/>
              </a:rPr>
              <a:t>Taste, Teach, and Connect</a:t>
            </a:r>
            <a:endParaRPr lang="en-US" dirty="0">
              <a:solidFill>
                <a:schemeClr val="bg1">
                  <a:lumMod val="10000"/>
                </a:schemeClr>
              </a:solidFill>
            </a:endParaRPr>
          </a:p>
          <a:p>
            <a:pPr>
              <a:buFont typeface="Arial" panose="02070309020205020404" pitchFamily="49" charset="0"/>
              <a:buChar char="•"/>
            </a:pPr>
            <a:r>
              <a:rPr lang="en-US" sz="2400" b="1" dirty="0">
                <a:solidFill>
                  <a:srgbClr val="162320"/>
                </a:solidFill>
                <a:latin typeface="Arial"/>
                <a:cs typeface="Arial"/>
              </a:rPr>
              <a:t>Action: </a:t>
            </a:r>
            <a:r>
              <a:rPr lang="en-US" sz="2400" dirty="0">
                <a:solidFill>
                  <a:srgbClr val="162320"/>
                </a:solidFill>
                <a:latin typeface="Arial"/>
                <a:cs typeface="Arial"/>
              </a:rPr>
              <a:t>Complete the post-survey (forthcoming)</a:t>
            </a:r>
            <a:endParaRPr lang="en-US" sz="2400" dirty="0">
              <a:solidFill>
                <a:srgbClr val="0563C1"/>
              </a:solidFill>
            </a:endParaRPr>
          </a:p>
          <a:p>
            <a:endParaRPr lang="en-US" sz="2800" dirty="0">
              <a:solidFill>
                <a:srgbClr val="0563C1"/>
              </a:solidFill>
            </a:endParaRPr>
          </a:p>
          <a:p>
            <a:pPr lvl="1"/>
            <a:endParaRPr lang="en-US" dirty="0"/>
          </a:p>
        </p:txBody>
      </p:sp>
      <p:pic>
        <p:nvPicPr>
          <p:cNvPr id="4" name="Content Placeholder 3">
            <a:extLst>
              <a:ext uri="{FF2B5EF4-FFF2-40B4-BE49-F238E27FC236}">
                <a16:creationId xmlns:a16="http://schemas.microsoft.com/office/drawing/2014/main" id="{F5BCD57D-0889-E5E6-57CC-07D164D7605A}"/>
              </a:ext>
              <a:ext uri="{C183D7F6-B498-43B3-948B-1728B52AA6E4}">
                <adec:decorative xmlns:adec="http://schemas.microsoft.com/office/drawing/2017/decorative" val="1"/>
              </a:ext>
            </a:extLst>
          </p:cNvPr>
          <p:cNvPicPr>
            <a:picLocks noGrp="1" noChangeAspect="1"/>
          </p:cNvPicPr>
          <p:nvPr>
            <p:ph sz="half" idx="13"/>
          </p:nvPr>
        </p:nvPicPr>
        <p:blipFill>
          <a:blip r:embed="rId3" cstate="screen">
            <a:extLst>
              <a:ext uri="{28A0092B-C50C-407E-A947-70E740481C1C}">
                <a14:useLocalDpi xmlns:a14="http://schemas.microsoft.com/office/drawing/2010/main" val="0"/>
              </a:ext>
            </a:extLst>
          </a:blip>
          <a:stretch>
            <a:fillRect/>
          </a:stretch>
        </p:blipFill>
        <p:spPr>
          <a:xfrm>
            <a:off x="7907617" y="2866337"/>
            <a:ext cx="3280385" cy="2188955"/>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3304488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6553C-522B-4E38-FBC2-C33C81AE79D3}"/>
              </a:ext>
            </a:extLst>
          </p:cNvPr>
          <p:cNvSpPr>
            <a:spLocks noGrp="1"/>
          </p:cNvSpPr>
          <p:nvPr>
            <p:ph type="title"/>
          </p:nvPr>
        </p:nvSpPr>
        <p:spPr/>
        <p:txBody>
          <a:bodyPr/>
          <a:lstStyle/>
          <a:p>
            <a:r>
              <a:rPr lang="en-US" dirty="0"/>
              <a:t>California Agriculture in the Classroom</a:t>
            </a:r>
          </a:p>
        </p:txBody>
      </p:sp>
      <p:sp>
        <p:nvSpPr>
          <p:cNvPr id="3" name="Content Placeholder 2">
            <a:extLst>
              <a:ext uri="{FF2B5EF4-FFF2-40B4-BE49-F238E27FC236}">
                <a16:creationId xmlns:a16="http://schemas.microsoft.com/office/drawing/2014/main" id="{3E7DBED4-32FE-C5D9-5125-5EFCED108B56}"/>
              </a:ext>
            </a:extLst>
          </p:cNvPr>
          <p:cNvSpPr>
            <a:spLocks noGrp="1"/>
          </p:cNvSpPr>
          <p:nvPr>
            <p:ph sz="half" idx="1"/>
          </p:nvPr>
        </p:nvSpPr>
        <p:spPr>
          <a:xfrm>
            <a:off x="842513" y="2008505"/>
            <a:ext cx="10512670" cy="4437989"/>
          </a:xfrm>
        </p:spPr>
        <p:txBody>
          <a:bodyPr vert="horz" lIns="91440" tIns="45720" rIns="91440" bIns="45720" rtlCol="0" anchor="t">
            <a:normAutofit lnSpcReduction="10000"/>
          </a:bodyPr>
          <a:lstStyle/>
          <a:p>
            <a:r>
              <a:rPr lang="en-US" sz="2400" dirty="0">
                <a:solidFill>
                  <a:schemeClr val="bg1">
                    <a:lumMod val="10000"/>
                  </a:schemeClr>
                </a:solidFill>
                <a:latin typeface="Arial"/>
                <a:cs typeface="Arial"/>
              </a:rPr>
              <a:t>Regional Mini-Conferences  featuring hands-on workshops and resources to promote cafeteria to classroom</a:t>
            </a:r>
            <a:endParaRPr lang="en-US" sz="2400" dirty="0">
              <a:solidFill>
                <a:schemeClr val="bg1">
                  <a:lumMod val="10000"/>
                </a:schemeClr>
              </a:solidFill>
            </a:endParaRPr>
          </a:p>
          <a:p>
            <a:r>
              <a:rPr lang="en-US" sz="2400" b="1" dirty="0">
                <a:solidFill>
                  <a:schemeClr val="bg1">
                    <a:lumMod val="10000"/>
                  </a:schemeClr>
                </a:solidFill>
                <a:latin typeface="Arial"/>
                <a:cs typeface="Arial"/>
              </a:rPr>
              <a:t>Conference Dates and Locations: </a:t>
            </a:r>
          </a:p>
          <a:p>
            <a:pPr lvl="1"/>
            <a:r>
              <a:rPr lang="en-US" dirty="0">
                <a:solidFill>
                  <a:schemeClr val="bg1">
                    <a:lumMod val="10000"/>
                  </a:schemeClr>
                </a:solidFill>
                <a:latin typeface="Arial"/>
                <a:cs typeface="Arial"/>
              </a:rPr>
              <a:t>September 12, 2026, Santa Rosa</a:t>
            </a:r>
            <a:endParaRPr lang="en-US" dirty="0">
              <a:solidFill>
                <a:schemeClr val="bg1">
                  <a:lumMod val="10000"/>
                </a:schemeClr>
              </a:solidFill>
            </a:endParaRPr>
          </a:p>
          <a:p>
            <a:pPr lvl="1"/>
            <a:r>
              <a:rPr lang="en-US" dirty="0">
                <a:solidFill>
                  <a:schemeClr val="bg1">
                    <a:lumMod val="10000"/>
                  </a:schemeClr>
                </a:solidFill>
                <a:latin typeface="Arial"/>
                <a:cs typeface="Arial"/>
              </a:rPr>
              <a:t>September 26, 2026, Modesto</a:t>
            </a:r>
          </a:p>
          <a:p>
            <a:pPr lvl="1"/>
            <a:r>
              <a:rPr lang="en-US" dirty="0">
                <a:solidFill>
                  <a:schemeClr val="bg1">
                    <a:lumMod val="10000"/>
                  </a:schemeClr>
                </a:solidFill>
                <a:latin typeface="Arial"/>
                <a:cs typeface="Arial"/>
              </a:rPr>
              <a:t>October 10, 2026, Escondido</a:t>
            </a:r>
          </a:p>
          <a:p>
            <a:r>
              <a:rPr lang="en-US" sz="2400" b="1" dirty="0">
                <a:solidFill>
                  <a:schemeClr val="bg1">
                    <a:lumMod val="10000"/>
                  </a:schemeClr>
                </a:solidFill>
                <a:latin typeface="Arial"/>
                <a:cs typeface="Arial"/>
              </a:rPr>
              <a:t>Information and Registration: </a:t>
            </a:r>
            <a:r>
              <a:rPr lang="en-US" sz="2400" dirty="0">
                <a:solidFill>
                  <a:schemeClr val="bg1">
                    <a:lumMod val="10000"/>
                  </a:schemeClr>
                </a:solidFill>
                <a:latin typeface="Arial"/>
                <a:cs typeface="Arial"/>
              </a:rPr>
              <a:t>Visit the 2026 California Agriculture in the Classroom Regional Conference web page at </a:t>
            </a:r>
            <a:r>
              <a:rPr lang="en-US" sz="2400" dirty="0">
                <a:solidFill>
                  <a:srgbClr val="0563C1"/>
                </a:solidFill>
                <a:latin typeface="Arial"/>
                <a:cs typeface="Arial"/>
                <a:hlinkClick r:id="rId3" tooltip="2026 California Agriculture in the Classroom Regional Conference web page ">
                  <a:extLst>
                    <a:ext uri="{A12FA001-AC4F-418D-AE19-62706E023703}">
                      <ahyp:hlinkClr xmlns:ahyp="http://schemas.microsoft.com/office/drawing/2018/hyperlinkcolor" val="tx"/>
                    </a:ext>
                  </a:extLst>
                </a:hlinkClick>
              </a:rPr>
              <a:t>https://learnaboutag.org/programs/conference/</a:t>
            </a:r>
            <a:endParaRPr lang="en-US" sz="2400" dirty="0">
              <a:solidFill>
                <a:srgbClr val="0563C1"/>
              </a:solidFill>
              <a:latin typeface="Arial"/>
              <a:cs typeface="Arial"/>
            </a:endParaRPr>
          </a:p>
          <a:p>
            <a:endParaRPr lang="en-US" dirty="0"/>
          </a:p>
          <a:p>
            <a:endParaRPr lang="en-US" dirty="0"/>
          </a:p>
        </p:txBody>
      </p:sp>
      <p:pic>
        <p:nvPicPr>
          <p:cNvPr id="6" name="Content Placeholder 5" descr="Regional Teacher Conference poster with California Agriculture in the Classroom Conference logo for 2026 of a circle with leaves with Learn About Ag in the center.">
            <a:extLst>
              <a:ext uri="{FF2B5EF4-FFF2-40B4-BE49-F238E27FC236}">
                <a16:creationId xmlns:a16="http://schemas.microsoft.com/office/drawing/2014/main" id="{0F763FA0-C081-A77A-29FB-37017A8C28C5}"/>
              </a:ext>
              <a:ext uri="{C183D7F6-B498-43B3-948B-1728B52AA6E4}">
                <adec:decorative xmlns:adec="http://schemas.microsoft.com/office/drawing/2017/decorative" val="0"/>
              </a:ext>
            </a:extLst>
          </p:cNvPr>
          <p:cNvPicPr>
            <a:picLocks noGrp="1" noChangeAspect="1"/>
          </p:cNvPicPr>
          <p:nvPr>
            <p:ph sz="half" idx="13"/>
          </p:nvPr>
        </p:nvPicPr>
        <p:blipFill>
          <a:blip r:embed="rId4" cstate="screen">
            <a:extLst>
              <a:ext uri="{28A0092B-C50C-407E-A947-70E740481C1C}">
                <a14:useLocalDpi xmlns:a14="http://schemas.microsoft.com/office/drawing/2010/main" val="0"/>
              </a:ext>
            </a:extLst>
          </a:blip>
          <a:stretch>
            <a:fillRect/>
          </a:stretch>
        </p:blipFill>
        <p:spPr>
          <a:xfrm>
            <a:off x="8224722" y="2575115"/>
            <a:ext cx="2673642" cy="2194331"/>
          </a:xfrm>
          <a:prstGeom prst="rect">
            <a:avLst/>
          </a:prstGeom>
        </p:spPr>
      </p:pic>
    </p:spTree>
    <p:extLst>
      <p:ext uri="{BB962C8B-B14F-4D97-AF65-F5344CB8AC3E}">
        <p14:creationId xmlns:p14="http://schemas.microsoft.com/office/powerpoint/2010/main" val="17644409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8A39E-A3F2-9A15-E90A-64C05F20E14B}"/>
              </a:ext>
            </a:extLst>
          </p:cNvPr>
          <p:cNvSpPr>
            <a:spLocks noGrp="1"/>
          </p:cNvSpPr>
          <p:nvPr>
            <p:ph type="title"/>
          </p:nvPr>
        </p:nvSpPr>
        <p:spPr/>
        <p:txBody>
          <a:bodyPr/>
          <a:lstStyle/>
          <a:p>
            <a:r>
              <a:rPr lang="en-US" dirty="0">
                <a:latin typeface="Arial"/>
                <a:cs typeface="Arial"/>
              </a:rPr>
              <a:t>California Farm to School Summit </a:t>
            </a:r>
            <a:endParaRPr lang="en-US" dirty="0"/>
          </a:p>
        </p:txBody>
      </p:sp>
      <p:sp>
        <p:nvSpPr>
          <p:cNvPr id="3" name="Content Placeholder 2">
            <a:extLst>
              <a:ext uri="{FF2B5EF4-FFF2-40B4-BE49-F238E27FC236}">
                <a16:creationId xmlns:a16="http://schemas.microsoft.com/office/drawing/2014/main" id="{0294DE54-7777-67D0-4287-C86D6BFC13C0}"/>
              </a:ext>
            </a:extLst>
          </p:cNvPr>
          <p:cNvSpPr>
            <a:spLocks noGrp="1"/>
          </p:cNvSpPr>
          <p:nvPr>
            <p:ph sz="half" idx="1"/>
          </p:nvPr>
        </p:nvSpPr>
        <p:spPr>
          <a:xfrm>
            <a:off x="838200" y="1868187"/>
            <a:ext cx="6215231" cy="4304014"/>
          </a:xfrm>
        </p:spPr>
        <p:txBody>
          <a:bodyPr vert="horz" lIns="91440" tIns="45720" rIns="91440" bIns="45720" rtlCol="0" anchor="t">
            <a:noAutofit/>
          </a:bodyPr>
          <a:lstStyle/>
          <a:p>
            <a:r>
              <a:rPr lang="en-US" sz="2800" dirty="0">
                <a:solidFill>
                  <a:schemeClr val="bg1">
                    <a:lumMod val="10000"/>
                  </a:schemeClr>
                </a:solidFill>
                <a:latin typeface="Arial"/>
                <a:cs typeface="Arial"/>
              </a:rPr>
              <a:t>Celebrate Farm to School Month at the California Farm to School Summit this fall! </a:t>
            </a:r>
          </a:p>
          <a:p>
            <a:r>
              <a:rPr lang="en-US" sz="2800" b="1" dirty="0">
                <a:solidFill>
                  <a:schemeClr val="bg1">
                    <a:lumMod val="10000"/>
                  </a:schemeClr>
                </a:solidFill>
                <a:latin typeface="Arial"/>
                <a:cs typeface="Arial"/>
              </a:rPr>
              <a:t>Date: </a:t>
            </a:r>
            <a:r>
              <a:rPr lang="en-US" sz="2800" dirty="0">
                <a:solidFill>
                  <a:schemeClr val="bg1">
                    <a:lumMod val="10000"/>
                  </a:schemeClr>
                </a:solidFill>
                <a:latin typeface="Arial"/>
                <a:cs typeface="Arial"/>
              </a:rPr>
              <a:t>October 15, 2026</a:t>
            </a:r>
          </a:p>
          <a:p>
            <a:r>
              <a:rPr lang="en-US" sz="2800" b="1" dirty="0">
                <a:solidFill>
                  <a:schemeClr val="bg1">
                    <a:lumMod val="10000"/>
                  </a:schemeClr>
                </a:solidFill>
                <a:latin typeface="Arial"/>
                <a:cs typeface="Arial"/>
              </a:rPr>
              <a:t>Where: </a:t>
            </a:r>
            <a:r>
              <a:rPr lang="en-US" sz="2800" dirty="0">
                <a:solidFill>
                  <a:schemeClr val="bg1">
                    <a:lumMod val="10000"/>
                  </a:schemeClr>
                </a:solidFill>
                <a:latin typeface="Arial"/>
                <a:cs typeface="Arial"/>
              </a:rPr>
              <a:t>Soil Born Farms, Sacramento, CA</a:t>
            </a:r>
          </a:p>
          <a:p>
            <a:r>
              <a:rPr lang="en-US" sz="2800" dirty="0">
                <a:solidFill>
                  <a:schemeClr val="bg1">
                    <a:lumMod val="10000"/>
                  </a:schemeClr>
                </a:solidFill>
                <a:latin typeface="Arial"/>
                <a:cs typeface="Arial"/>
              </a:rPr>
              <a:t>Learn more and pre-register at </a:t>
            </a:r>
            <a:r>
              <a:rPr lang="en-US" sz="2800" dirty="0">
                <a:solidFill>
                  <a:srgbClr val="0563C1"/>
                </a:solidFill>
                <a:latin typeface="Arial"/>
                <a:cs typeface="Arial"/>
                <a:hlinkClick r:id="rId3" tooltip="California Farm to School Summit web page">
                  <a:extLst>
                    <a:ext uri="{A12FA001-AC4F-418D-AE19-62706E023703}">
                      <ahyp:hlinkClr xmlns:ahyp="http://schemas.microsoft.com/office/drawing/2018/hyperlinkcolor" val="tx"/>
                    </a:ext>
                  </a:extLst>
                </a:hlinkClick>
              </a:rPr>
              <a:t>https://cafarmtoschoolsummit.com</a:t>
            </a:r>
            <a:endParaRPr lang="en-US" sz="2800" dirty="0">
              <a:solidFill>
                <a:srgbClr val="0563C1"/>
              </a:solidFill>
              <a:latin typeface="Arial"/>
              <a:cs typeface="Arial"/>
            </a:endParaRPr>
          </a:p>
          <a:p>
            <a:endParaRPr lang="en-US" sz="2400" dirty="0"/>
          </a:p>
        </p:txBody>
      </p:sp>
      <p:pic>
        <p:nvPicPr>
          <p:cNvPr id="7" name="Content Placeholder 6" descr="Save the Date California Farm to Summer Summit October 15 2026 announcement with apples on the boarders of the image.">
            <a:extLst>
              <a:ext uri="{FF2B5EF4-FFF2-40B4-BE49-F238E27FC236}">
                <a16:creationId xmlns:a16="http://schemas.microsoft.com/office/drawing/2014/main" id="{956FC4E5-BF1F-82DF-9D1B-30B39C9A3693}"/>
              </a:ext>
            </a:extLst>
          </p:cNvPr>
          <p:cNvPicPr>
            <a:picLocks noGrp="1" noChangeAspect="1"/>
          </p:cNvPicPr>
          <p:nvPr>
            <p:ph sz="half" idx="13"/>
          </p:nvPr>
        </p:nvPicPr>
        <p:blipFill>
          <a:blip r:embed="rId4">
            <a:extLst>
              <a:ext uri="{28A0092B-C50C-407E-A947-70E740481C1C}">
                <a14:useLocalDpi xmlns:a14="http://schemas.microsoft.com/office/drawing/2010/main" val="0"/>
              </a:ext>
            </a:extLst>
          </a:blip>
          <a:stretch>
            <a:fillRect/>
          </a:stretch>
        </p:blipFill>
        <p:spPr>
          <a:xfrm>
            <a:off x="6477002" y="2837647"/>
            <a:ext cx="5058228" cy="2200061"/>
          </a:xfrm>
          <a:prstGeom prst="rect">
            <a:avLst/>
          </a:prstGeom>
        </p:spPr>
      </p:pic>
    </p:spTree>
    <p:extLst>
      <p:ext uri="{BB962C8B-B14F-4D97-AF65-F5344CB8AC3E}">
        <p14:creationId xmlns:p14="http://schemas.microsoft.com/office/powerpoint/2010/main" val="1768521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DF23655-921D-D5C4-9E2A-4F91008846F6}"/>
              </a:ext>
            </a:extLst>
          </p:cNvPr>
          <p:cNvSpPr>
            <a:spLocks noGrp="1"/>
          </p:cNvSpPr>
          <p:nvPr>
            <p:ph type="title"/>
          </p:nvPr>
        </p:nvSpPr>
        <p:spPr/>
        <p:txBody>
          <a:bodyPr>
            <a:normAutofit fontScale="90000"/>
          </a:bodyPr>
          <a:lstStyle/>
          <a:p>
            <a:r>
              <a:rPr lang="en-US" dirty="0"/>
              <a:t>Tuesday at 2 Town Hall Schedule</a:t>
            </a:r>
            <a:br>
              <a:rPr lang="en-US" dirty="0"/>
            </a:br>
            <a:r>
              <a:rPr lang="en-US" dirty="0"/>
              <a:t>Held on the fourth Tuesday of the month</a:t>
            </a:r>
          </a:p>
        </p:txBody>
      </p:sp>
      <p:graphicFrame>
        <p:nvGraphicFramePr>
          <p:cNvPr id="4" name="Content Placeholder 3" descr="Tuesday at 2 School Nutrition Schedule by date and topic. The next town hall is scheduled for August 25 with updates and guest speakers. No Town Hall is scheduled for July.">
            <a:extLst>
              <a:ext uri="{FF2B5EF4-FFF2-40B4-BE49-F238E27FC236}">
                <a16:creationId xmlns:a16="http://schemas.microsoft.com/office/drawing/2014/main" id="{F8AC123D-2CA8-361E-83D5-2D1311A30BD0}"/>
              </a:ext>
            </a:extLst>
          </p:cNvPr>
          <p:cNvGraphicFramePr>
            <a:graphicFrameLocks noGrp="1"/>
          </p:cNvGraphicFramePr>
          <p:nvPr>
            <p:ph idx="1"/>
            <p:extLst>
              <p:ext uri="{D42A27DB-BD31-4B8C-83A1-F6EECF244321}">
                <p14:modId xmlns:p14="http://schemas.microsoft.com/office/powerpoint/2010/main" val="2988798301"/>
              </p:ext>
            </p:extLst>
          </p:nvPr>
        </p:nvGraphicFramePr>
        <p:xfrm>
          <a:off x="838200" y="1825625"/>
          <a:ext cx="10515597" cy="3429000"/>
        </p:xfrm>
        <a:graphic>
          <a:graphicData uri="http://schemas.openxmlformats.org/drawingml/2006/table">
            <a:tbl>
              <a:tblPr firstRow="1" bandRow="1">
                <a:tableStyleId>{69012ECD-51FC-41F1-AA8D-1B2483CD663E}</a:tableStyleId>
              </a:tblPr>
              <a:tblGrid>
                <a:gridCol w="3053300">
                  <a:extLst>
                    <a:ext uri="{9D8B030D-6E8A-4147-A177-3AD203B41FA5}">
                      <a16:colId xmlns:a16="http://schemas.microsoft.com/office/drawing/2014/main" val="2062535675"/>
                    </a:ext>
                  </a:extLst>
                </a:gridCol>
                <a:gridCol w="7462297">
                  <a:extLst>
                    <a:ext uri="{9D8B030D-6E8A-4147-A177-3AD203B41FA5}">
                      <a16:colId xmlns:a16="http://schemas.microsoft.com/office/drawing/2014/main" val="810132062"/>
                    </a:ext>
                  </a:extLst>
                </a:gridCol>
              </a:tblGrid>
              <a:tr h="1229264">
                <a:tc>
                  <a:txBody>
                    <a:bodyPr/>
                    <a:lstStyle/>
                    <a:p>
                      <a:pPr algn="l"/>
                      <a:r>
                        <a:rPr lang="en-US" sz="3200" dirty="0"/>
                        <a:t>Date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r>
                        <a:rPr lang="en-US" sz="3200"/>
                        <a:t>Topic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0519701"/>
                  </a:ext>
                </a:extLst>
              </a:tr>
              <a:tr h="1099868">
                <a:tc>
                  <a:txBody>
                    <a:bodyPr/>
                    <a:lstStyle/>
                    <a:p>
                      <a:pPr lvl="0" algn="l">
                        <a:spcBef>
                          <a:spcPts val="1200"/>
                        </a:spcBef>
                        <a:buNone/>
                      </a:pPr>
                      <a:r>
                        <a:rPr lang="en-US" sz="2800" dirty="0">
                          <a:solidFill>
                            <a:schemeClr val="bg1">
                              <a:lumMod val="10000"/>
                            </a:schemeClr>
                          </a:solidFill>
                        </a:rPr>
                        <a:t>July 2026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spcBef>
                          <a:spcPts val="1200"/>
                        </a:spcBef>
                        <a:buNone/>
                      </a:pPr>
                      <a:r>
                        <a:rPr lang="en-US" sz="2800">
                          <a:solidFill>
                            <a:schemeClr val="bg1">
                              <a:lumMod val="10000"/>
                            </a:schemeClr>
                          </a:solidFill>
                        </a:rPr>
                        <a:t>No Town Hall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31140555"/>
                  </a:ext>
                </a:extLst>
              </a:tr>
              <a:tr h="1099868">
                <a:tc>
                  <a:txBody>
                    <a:bodyPr/>
                    <a:lstStyle/>
                    <a:p>
                      <a:pPr lvl="0" algn="l">
                        <a:spcBef>
                          <a:spcPts val="1200"/>
                        </a:spcBef>
                        <a:buNone/>
                      </a:pPr>
                      <a:r>
                        <a:rPr lang="en-US" sz="2800" dirty="0">
                          <a:solidFill>
                            <a:schemeClr val="bg1">
                              <a:lumMod val="10000"/>
                            </a:schemeClr>
                          </a:solidFill>
                        </a:rPr>
                        <a:t>August 25, 2026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spcBef>
                          <a:spcPts val="1200"/>
                        </a:spcBef>
                        <a:buNone/>
                      </a:pPr>
                      <a:r>
                        <a:rPr lang="en-US" sz="2800" dirty="0">
                          <a:solidFill>
                            <a:schemeClr val="bg1">
                              <a:lumMod val="10000"/>
                            </a:schemeClr>
                          </a:solidFill>
                        </a:rPr>
                        <a:t>Town Hall updates </a:t>
                      </a:r>
                      <a:endParaRPr lang="en-US" dirty="0"/>
                    </a:p>
                    <a:p>
                      <a:pPr lvl="0" algn="l">
                        <a:spcBef>
                          <a:spcPts val="1200"/>
                        </a:spcBef>
                        <a:buNone/>
                      </a:pPr>
                      <a:r>
                        <a:rPr lang="en-US" sz="2800" b="1" dirty="0">
                          <a:solidFill>
                            <a:schemeClr val="bg1">
                              <a:lumMod val="10000"/>
                            </a:schemeClr>
                          </a:solidFill>
                        </a:rPr>
                        <a:t>Mini-training: </a:t>
                      </a:r>
                      <a:r>
                        <a:rPr lang="en-US" sz="2800" dirty="0">
                          <a:solidFill>
                            <a:schemeClr val="bg1">
                              <a:lumMod val="10000"/>
                            </a:schemeClr>
                          </a:solidFill>
                        </a:rPr>
                        <a:t>Budget agreements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5899849"/>
                  </a:ext>
                </a:extLst>
              </a:tr>
            </a:tbl>
          </a:graphicData>
        </a:graphic>
      </p:graphicFrame>
    </p:spTree>
    <p:extLst>
      <p:ext uri="{BB962C8B-B14F-4D97-AF65-F5344CB8AC3E}">
        <p14:creationId xmlns:p14="http://schemas.microsoft.com/office/powerpoint/2010/main" val="15042217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CEB75-6178-2DFE-866B-575740018F25}"/>
              </a:ext>
            </a:extLst>
          </p:cNvPr>
          <p:cNvSpPr>
            <a:spLocks noGrp="1"/>
          </p:cNvSpPr>
          <p:nvPr>
            <p:ph type="title"/>
          </p:nvPr>
        </p:nvSpPr>
        <p:spPr/>
        <p:txBody>
          <a:bodyPr>
            <a:normAutofit fontScale="90000"/>
          </a:bodyPr>
          <a:lstStyle/>
          <a:p>
            <a:r>
              <a:rPr lang="en-US" dirty="0"/>
              <a:t>Professional Standards Crediting Information</a:t>
            </a:r>
          </a:p>
        </p:txBody>
      </p:sp>
      <p:sp>
        <p:nvSpPr>
          <p:cNvPr id="3" name="Content Placeholder 2">
            <a:extLst>
              <a:ext uri="{FF2B5EF4-FFF2-40B4-BE49-F238E27FC236}">
                <a16:creationId xmlns:a16="http://schemas.microsoft.com/office/drawing/2014/main" id="{B1A23868-6B58-F1FC-7486-0504169491F1}"/>
              </a:ext>
            </a:extLst>
          </p:cNvPr>
          <p:cNvSpPr>
            <a:spLocks noGrp="1"/>
          </p:cNvSpPr>
          <p:nvPr>
            <p:ph idx="1"/>
          </p:nvPr>
        </p:nvSpPr>
        <p:spPr/>
        <p:txBody>
          <a:bodyPr vert="horz" lIns="91440" tIns="45720" rIns="91440" bIns="45720" rtlCol="0" anchor="t">
            <a:normAutofit/>
          </a:bodyPr>
          <a:lstStyle/>
          <a:p>
            <a:pPr marL="0" indent="0">
              <a:spcAft>
                <a:spcPts val="1200"/>
              </a:spcAft>
              <a:buNone/>
            </a:pPr>
            <a:r>
              <a:rPr lang="en-US" dirty="0">
                <a:solidFill>
                  <a:srgbClr val="000000"/>
                </a:solidFill>
                <a:latin typeface="Arial"/>
                <a:cs typeface="Arial"/>
              </a:rPr>
              <a:t>Key Area: Administration (3000)</a:t>
            </a:r>
          </a:p>
          <a:p>
            <a:pPr marL="0" indent="0">
              <a:spcAft>
                <a:spcPts val="1200"/>
              </a:spcAft>
              <a:buNone/>
            </a:pPr>
            <a:r>
              <a:rPr lang="en-US" dirty="0">
                <a:solidFill>
                  <a:srgbClr val="000000"/>
                </a:solidFill>
                <a:latin typeface="Arial"/>
                <a:cs typeface="Arial"/>
              </a:rPr>
              <a:t>Training Topic: Program Management (3200)</a:t>
            </a:r>
          </a:p>
          <a:p>
            <a:pPr marL="0" indent="0">
              <a:spcAft>
                <a:spcPts val="1200"/>
              </a:spcAft>
              <a:buNone/>
            </a:pPr>
            <a:r>
              <a:rPr lang="en-US" dirty="0">
                <a:solidFill>
                  <a:srgbClr val="000000"/>
                </a:solidFill>
                <a:latin typeface="Arial"/>
                <a:cs typeface="Arial"/>
              </a:rPr>
              <a:t>Learning Objective: Manage Staff Work Including Scheduling (3210)</a:t>
            </a:r>
          </a:p>
          <a:p>
            <a:pPr marL="0" indent="0">
              <a:spcAft>
                <a:spcPts val="1200"/>
              </a:spcAft>
              <a:buNone/>
            </a:pPr>
            <a:r>
              <a:rPr lang="en-US" dirty="0">
                <a:solidFill>
                  <a:srgbClr val="000000"/>
                </a:solidFill>
                <a:latin typeface="Arial"/>
                <a:cs typeface="Arial"/>
              </a:rPr>
              <a:t>Instructional Hours: 1.5 hours</a:t>
            </a:r>
          </a:p>
        </p:txBody>
      </p:sp>
    </p:spTree>
    <p:extLst>
      <p:ext uri="{BB962C8B-B14F-4D97-AF65-F5344CB8AC3E}">
        <p14:creationId xmlns:p14="http://schemas.microsoft.com/office/powerpoint/2010/main" val="5984453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D9EAE28-3ED3-DE3C-4D32-03DABA65DA35}"/>
              </a:ext>
            </a:extLst>
          </p:cNvPr>
          <p:cNvSpPr>
            <a:spLocks noGrp="1" noRot="1" noMove="1" noResize="1" noEditPoints="1" noAdjustHandles="1" noChangeArrowheads="1" noChangeShapeType="1"/>
          </p:cNvSpPr>
          <p:nvPr>
            <p:ph type="title" idx="4294967295"/>
          </p:nvPr>
        </p:nvSpPr>
        <p:spPr>
          <a:xfrm>
            <a:off x="838200" y="-990600"/>
            <a:ext cx="10515600" cy="990600"/>
          </a:xfrm>
        </p:spPr>
        <p:txBody>
          <a:bodyPr vert="horz" lIns="91440" tIns="45720" rIns="91440" bIns="45720" rtlCol="0" anchor="b">
            <a:normAutofit/>
          </a:bodyPr>
          <a:lstStyle/>
          <a:p>
            <a:r>
              <a:rPr lang="en-US">
                <a:solidFill>
                  <a:schemeClr val="bg1"/>
                </a:solidFill>
              </a:rPr>
              <a:t>0</a:t>
            </a:r>
          </a:p>
        </p:txBody>
      </p:sp>
    </p:spTree>
    <p:extLst>
      <p:ext uri="{BB962C8B-B14F-4D97-AF65-F5344CB8AC3E}">
        <p14:creationId xmlns:p14="http://schemas.microsoft.com/office/powerpoint/2010/main" val="3927399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0B8AE-CB8A-D324-64E1-B66CAC4F5CBB}"/>
              </a:ext>
            </a:extLst>
          </p:cNvPr>
          <p:cNvSpPr>
            <a:spLocks noGrp="1"/>
          </p:cNvSpPr>
          <p:nvPr>
            <p:ph type="title"/>
          </p:nvPr>
        </p:nvSpPr>
        <p:spPr/>
        <p:txBody>
          <a:bodyPr>
            <a:normAutofit fontScale="90000"/>
          </a:bodyPr>
          <a:lstStyle/>
          <a:p>
            <a:r>
              <a:rPr lang="en-US">
                <a:latin typeface="Arial"/>
                <a:cs typeface="Arial"/>
              </a:rPr>
              <a:t>District Spotlight – Modesto City Elementary School District </a:t>
            </a:r>
            <a:endParaRPr lang="en-US"/>
          </a:p>
        </p:txBody>
      </p:sp>
      <p:sp>
        <p:nvSpPr>
          <p:cNvPr id="12" name="Content Placeholder 11">
            <a:extLst>
              <a:ext uri="{FF2B5EF4-FFF2-40B4-BE49-F238E27FC236}">
                <a16:creationId xmlns:a16="http://schemas.microsoft.com/office/drawing/2014/main" id="{02A7EAE6-66E4-2241-34DA-CB7C08398C11}"/>
              </a:ext>
            </a:extLst>
          </p:cNvPr>
          <p:cNvSpPr>
            <a:spLocks noGrp="1"/>
          </p:cNvSpPr>
          <p:nvPr>
            <p:ph sz="half" idx="1"/>
          </p:nvPr>
        </p:nvSpPr>
        <p:spPr>
          <a:xfrm>
            <a:off x="838200" y="1768116"/>
            <a:ext cx="7482923" cy="4403747"/>
          </a:xfrm>
        </p:spPr>
        <p:txBody>
          <a:bodyPr vert="horz" lIns="91440" tIns="45720" rIns="91440" bIns="45720" rtlCol="0" anchor="t">
            <a:normAutofit/>
          </a:bodyPr>
          <a:lstStyle/>
          <a:p>
            <a:r>
              <a:rPr lang="en-US" sz="2400" dirty="0">
                <a:latin typeface="Arial"/>
                <a:cs typeface="Arial"/>
              </a:rPr>
              <a:t>Offering a traveling farmers market at summer meal sites each Wednesday; market offers free produce and nutrition education </a:t>
            </a:r>
            <a:endParaRPr lang="en-US" sz="2400" dirty="0"/>
          </a:p>
          <a:p>
            <a:r>
              <a:rPr lang="en-US" sz="2400" dirty="0">
                <a:latin typeface="Arial"/>
                <a:cs typeface="Arial"/>
              </a:rPr>
              <a:t>Participated in CDE's Farm to Summer Celebration on June 17th by offering summer squash to children </a:t>
            </a:r>
            <a:endParaRPr lang="en-US" sz="2400" dirty="0">
              <a:solidFill>
                <a:srgbClr val="000000"/>
              </a:solidFill>
              <a:highlight>
                <a:srgbClr val="FFFFFF"/>
              </a:highlight>
              <a:latin typeface="Verdana"/>
              <a:ea typeface="Verdana"/>
              <a:cs typeface="Arial"/>
            </a:endParaRPr>
          </a:p>
          <a:p>
            <a:r>
              <a:rPr lang="en-US" sz="2400" dirty="0">
                <a:latin typeface="Arial"/>
                <a:cs typeface="Arial"/>
              </a:rPr>
              <a:t>Learn more about this topic on the Modesto City School News web page at </a:t>
            </a:r>
            <a:r>
              <a:rPr lang="en-US" sz="2400" dirty="0">
                <a:solidFill>
                  <a:srgbClr val="0563C1"/>
                </a:solidFill>
                <a:latin typeface="Arial"/>
                <a:cs typeface="Arial"/>
                <a:hlinkClick r:id="rId3" tooltip="Modesto City School News web page ">
                  <a:extLst>
                    <a:ext uri="{A12FA001-AC4F-418D-AE19-62706E023703}">
                      <ahyp:hlinkClr xmlns:ahyp="http://schemas.microsoft.com/office/drawing/2018/hyperlinkcolor" val="tx"/>
                    </a:ext>
                  </a:extLst>
                </a:hlinkClick>
              </a:rPr>
              <a:t>https://www.mcs4kids.com/news</a:t>
            </a:r>
            <a:endParaRPr lang="en-US" sz="2400" dirty="0">
              <a:solidFill>
                <a:srgbClr val="0563C1"/>
              </a:solidFill>
              <a:latin typeface="Arial"/>
              <a:ea typeface="Verdana"/>
              <a:cs typeface="Arial"/>
            </a:endParaRPr>
          </a:p>
        </p:txBody>
      </p:sp>
      <p:pic>
        <p:nvPicPr>
          <p:cNvPr id="3" name="Content Placeholder 2">
            <a:extLst>
              <a:ext uri="{FF2B5EF4-FFF2-40B4-BE49-F238E27FC236}">
                <a16:creationId xmlns:a16="http://schemas.microsoft.com/office/drawing/2014/main" id="{98EE9F2E-C252-0D00-ED75-18802F6DD425}"/>
              </a:ext>
              <a:ext uri="{C183D7F6-B498-43B3-948B-1728B52AA6E4}">
                <adec:decorative xmlns:adec="http://schemas.microsoft.com/office/drawing/2017/decorative" val="1"/>
              </a:ext>
            </a:extLst>
          </p:cNvPr>
          <p:cNvPicPr>
            <a:picLocks noGrp="1" noChangeAspect="1"/>
          </p:cNvPicPr>
          <p:nvPr>
            <p:ph sz="half" idx="13"/>
          </p:nvPr>
        </p:nvPicPr>
        <p:blipFill>
          <a:blip r:embed="rId4" cstate="screen">
            <a:extLst>
              <a:ext uri="{28A0092B-C50C-407E-A947-70E740481C1C}">
                <a14:useLocalDpi xmlns:a14="http://schemas.microsoft.com/office/drawing/2010/main" val="0"/>
              </a:ext>
            </a:extLst>
          </a:blip>
          <a:stretch>
            <a:fillRect/>
          </a:stretch>
        </p:blipFill>
        <p:spPr>
          <a:xfrm>
            <a:off x="8371820" y="2352951"/>
            <a:ext cx="2982810" cy="2958407"/>
          </a:xfrm>
          <a:prstGeom prst="rect">
            <a:avLst/>
          </a:prstGeom>
        </p:spPr>
      </p:pic>
    </p:spTree>
    <p:extLst>
      <p:ext uri="{BB962C8B-B14F-4D97-AF65-F5344CB8AC3E}">
        <p14:creationId xmlns:p14="http://schemas.microsoft.com/office/powerpoint/2010/main" val="30025483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2A862-D10B-128F-8640-AE4C4F592F1D}"/>
              </a:ext>
            </a:extLst>
          </p:cNvPr>
          <p:cNvSpPr>
            <a:spLocks noGrp="1"/>
          </p:cNvSpPr>
          <p:nvPr>
            <p:ph type="title"/>
          </p:nvPr>
        </p:nvSpPr>
        <p:spPr/>
        <p:txBody>
          <a:bodyPr/>
          <a:lstStyle/>
          <a:p>
            <a:r>
              <a:rPr lang="en-US"/>
              <a:t>Federal Updates</a:t>
            </a:r>
          </a:p>
        </p:txBody>
      </p:sp>
    </p:spTree>
    <p:extLst>
      <p:ext uri="{BB962C8B-B14F-4D97-AF65-F5344CB8AC3E}">
        <p14:creationId xmlns:p14="http://schemas.microsoft.com/office/powerpoint/2010/main" val="2270714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5C5AD-F4E4-6EB7-4635-BE993471D1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3919FE-ACB2-76BB-C910-64CCE2D5EB68}"/>
              </a:ext>
            </a:extLst>
          </p:cNvPr>
          <p:cNvSpPr>
            <a:spLocks noGrp="1"/>
          </p:cNvSpPr>
          <p:nvPr>
            <p:ph type="title"/>
          </p:nvPr>
        </p:nvSpPr>
        <p:spPr/>
        <p:txBody>
          <a:bodyPr>
            <a:normAutofit fontScale="90000"/>
          </a:bodyPr>
          <a:lstStyle/>
          <a:p>
            <a:r>
              <a:rPr lang="en-US" dirty="0">
                <a:latin typeface="Arial"/>
                <a:cs typeface="Arial"/>
              </a:rPr>
              <a:t>Final Rule: Expanding Fluid Milk Options in Child Nutrition Programs (1)</a:t>
            </a:r>
            <a:endParaRPr lang="en-US" dirty="0"/>
          </a:p>
        </p:txBody>
      </p:sp>
      <p:sp>
        <p:nvSpPr>
          <p:cNvPr id="3" name="Content Placeholder 2">
            <a:extLst>
              <a:ext uri="{FF2B5EF4-FFF2-40B4-BE49-F238E27FC236}">
                <a16:creationId xmlns:a16="http://schemas.microsoft.com/office/drawing/2014/main" id="{C628B1CE-29E9-5B6C-B911-1B255A3D93F5}"/>
              </a:ext>
            </a:extLst>
          </p:cNvPr>
          <p:cNvSpPr>
            <a:spLocks noGrp="1"/>
          </p:cNvSpPr>
          <p:nvPr>
            <p:ph idx="1"/>
          </p:nvPr>
        </p:nvSpPr>
        <p:spPr>
          <a:xfrm>
            <a:off x="838200" y="1716769"/>
            <a:ext cx="10776857" cy="4534944"/>
          </a:xfrm>
        </p:spPr>
        <p:txBody>
          <a:bodyPr vert="horz" lIns="91440" tIns="45720" rIns="91440" bIns="45720" rtlCol="0" anchor="t">
            <a:noAutofit/>
          </a:bodyPr>
          <a:lstStyle/>
          <a:p>
            <a:pPr marL="0" indent="0">
              <a:buNone/>
            </a:pPr>
            <a:r>
              <a:rPr lang="en-US" sz="2400" b="1" dirty="0">
                <a:latin typeface="Arial"/>
                <a:cs typeface="Arial"/>
              </a:rPr>
              <a:t>U.S. Department of Agriculture (USDA) released SP 08-2026, CACFP 04-2026 Expanding Fluid Milk Options in Child Nutrition Programs (CNPs) </a:t>
            </a:r>
            <a:endParaRPr lang="en-US" sz="2400" dirty="0">
              <a:cs typeface="Arial"/>
            </a:endParaRPr>
          </a:p>
          <a:p>
            <a:pPr marL="0" indent="0">
              <a:buNone/>
            </a:pPr>
            <a:r>
              <a:rPr lang="en-US" sz="2400" dirty="0">
                <a:latin typeface="Arial"/>
                <a:cs typeface="Arial"/>
              </a:rPr>
              <a:t>Effective June 8, 2026, allows the </a:t>
            </a:r>
            <a:r>
              <a:rPr lang="en-US" sz="2400" b="1" dirty="0">
                <a:latin typeface="Arial"/>
                <a:cs typeface="Arial"/>
              </a:rPr>
              <a:t>discretion</a:t>
            </a:r>
            <a:r>
              <a:rPr lang="en-US" sz="2400" dirty="0">
                <a:latin typeface="Arial"/>
                <a:cs typeface="Arial"/>
              </a:rPr>
              <a:t> of school food authorities (SFA) to serve reduced-fat (two (2) percent) and whole milk in the following School Nutrition Programs (SNP):</a:t>
            </a:r>
            <a:endParaRPr lang="en-US" sz="2400" dirty="0">
              <a:cs typeface="Arial"/>
            </a:endParaRPr>
          </a:p>
          <a:p>
            <a:pPr>
              <a:buFont typeface="Arial" panose="02070309020205020404" pitchFamily="49" charset="0"/>
              <a:buChar char="•"/>
            </a:pPr>
            <a:r>
              <a:rPr lang="en-US" sz="2400" dirty="0">
                <a:latin typeface="Arial"/>
                <a:cs typeface="Arial"/>
              </a:rPr>
              <a:t>National School Lunch Program (NSLP) </a:t>
            </a:r>
            <a:endParaRPr lang="en-US" sz="2400" dirty="0">
              <a:latin typeface="Arial" panose="020B0604020202020204" pitchFamily="34" charset="0"/>
              <a:cs typeface="Arial"/>
            </a:endParaRPr>
          </a:p>
          <a:p>
            <a:pPr>
              <a:buFont typeface="Arial" panose="02070309020205020404" pitchFamily="49" charset="0"/>
              <a:buChar char="•"/>
            </a:pPr>
            <a:r>
              <a:rPr lang="en-US" sz="2400" dirty="0">
                <a:latin typeface="Arial"/>
                <a:cs typeface="Arial"/>
              </a:rPr>
              <a:t>School Breakfast Program (SBP) </a:t>
            </a:r>
            <a:endParaRPr lang="en-US" sz="2400" dirty="0">
              <a:cs typeface="Arial"/>
            </a:endParaRPr>
          </a:p>
          <a:p>
            <a:pPr>
              <a:buFont typeface="Arial" panose="02070309020205020404" pitchFamily="49" charset="0"/>
              <a:buChar char="•"/>
            </a:pPr>
            <a:r>
              <a:rPr lang="en-US" sz="2400" dirty="0">
                <a:latin typeface="Arial"/>
                <a:cs typeface="Arial"/>
              </a:rPr>
              <a:t>NSLP Afterschool Snack Program </a:t>
            </a:r>
            <a:endParaRPr lang="en-US" sz="2400" dirty="0">
              <a:latin typeface="Arial" panose="020B0604020202020204" pitchFamily="34" charset="0"/>
              <a:cs typeface="Arial"/>
            </a:endParaRPr>
          </a:p>
          <a:p>
            <a:pPr>
              <a:buFont typeface="Arial" panose="02070309020205020404" pitchFamily="49" charset="0"/>
              <a:buChar char="•"/>
            </a:pPr>
            <a:r>
              <a:rPr lang="en-US" sz="2400" dirty="0">
                <a:latin typeface="Arial"/>
                <a:cs typeface="Arial"/>
              </a:rPr>
              <a:t>Special Milk Program</a:t>
            </a:r>
          </a:p>
        </p:txBody>
      </p:sp>
    </p:spTree>
    <p:extLst>
      <p:ext uri="{BB962C8B-B14F-4D97-AF65-F5344CB8AC3E}">
        <p14:creationId xmlns:p14="http://schemas.microsoft.com/office/powerpoint/2010/main" val="2771702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18D44-227D-2FFF-FAB6-0DB6B01D8C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58505-29CE-EBFF-E4D6-7C39BE3849B7}"/>
              </a:ext>
            </a:extLst>
          </p:cNvPr>
          <p:cNvSpPr>
            <a:spLocks noGrp="1"/>
          </p:cNvSpPr>
          <p:nvPr>
            <p:ph type="title"/>
          </p:nvPr>
        </p:nvSpPr>
        <p:spPr/>
        <p:txBody>
          <a:bodyPr>
            <a:normAutofit fontScale="90000"/>
          </a:bodyPr>
          <a:lstStyle/>
          <a:p>
            <a:r>
              <a:rPr lang="en-US">
                <a:latin typeface="Arial"/>
                <a:cs typeface="Arial"/>
              </a:rPr>
              <a:t>Final Rule: Expanding Fluid Milk Options in Child Nutrition Programs (2)</a:t>
            </a:r>
            <a:endParaRPr lang="en-US"/>
          </a:p>
        </p:txBody>
      </p:sp>
      <p:sp>
        <p:nvSpPr>
          <p:cNvPr id="4" name="Content Placeholder 3">
            <a:extLst>
              <a:ext uri="{FF2B5EF4-FFF2-40B4-BE49-F238E27FC236}">
                <a16:creationId xmlns:a16="http://schemas.microsoft.com/office/drawing/2014/main" id="{C608E2CD-B727-B18D-F690-6B3895C59DBA}"/>
              </a:ext>
            </a:extLst>
          </p:cNvPr>
          <p:cNvSpPr>
            <a:spLocks noGrp="1"/>
          </p:cNvSpPr>
          <p:nvPr>
            <p:ph sz="half" idx="13"/>
          </p:nvPr>
        </p:nvSpPr>
        <p:spPr>
          <a:xfrm>
            <a:off x="859974" y="1847396"/>
            <a:ext cx="10493828" cy="987423"/>
          </a:xfrm>
        </p:spPr>
        <p:txBody>
          <a:bodyPr vert="horz" lIns="91440" tIns="45720" rIns="91440" bIns="45720" rtlCol="0" anchor="t">
            <a:normAutofit/>
          </a:bodyPr>
          <a:lstStyle/>
          <a:p>
            <a:pPr marL="0" indent="0">
              <a:buNone/>
            </a:pPr>
            <a:r>
              <a:rPr lang="en-US" sz="2800">
                <a:solidFill>
                  <a:schemeClr val="bg1">
                    <a:lumMod val="10000"/>
                  </a:schemeClr>
                </a:solidFill>
                <a:latin typeface="Arial"/>
                <a:cs typeface="Arial"/>
              </a:rPr>
              <a:t>Allowable fluid milk options by age group for all SNPs:</a:t>
            </a:r>
            <a:endParaRPr lang="en-US">
              <a:solidFill>
                <a:schemeClr val="bg1">
                  <a:lumMod val="10000"/>
                </a:schemeClr>
              </a:solidFill>
              <a:latin typeface="Arial"/>
              <a:cs typeface="Arial"/>
            </a:endParaRPr>
          </a:p>
        </p:txBody>
      </p:sp>
      <p:graphicFrame>
        <p:nvGraphicFramePr>
          <p:cNvPr id="5" name="Content Placeholder 4" descr="Fluid milk and variety by age group. Children 1 year must have unflavored whole milk, 2 and older may have whole, reduced-fat, low-fat and fat free.">
            <a:extLst>
              <a:ext uri="{FF2B5EF4-FFF2-40B4-BE49-F238E27FC236}">
                <a16:creationId xmlns:a16="http://schemas.microsoft.com/office/drawing/2014/main" id="{005D0CA1-9B91-0C07-5ADE-1D09C916B662}"/>
              </a:ext>
            </a:extLst>
          </p:cNvPr>
          <p:cNvGraphicFramePr>
            <a:graphicFrameLocks noGrp="1"/>
          </p:cNvGraphicFramePr>
          <p:nvPr>
            <p:ph sz="half" idx="1"/>
            <p:extLst>
              <p:ext uri="{D42A27DB-BD31-4B8C-83A1-F6EECF244321}">
                <p14:modId xmlns:p14="http://schemas.microsoft.com/office/powerpoint/2010/main" val="1466329557"/>
              </p:ext>
            </p:extLst>
          </p:nvPr>
        </p:nvGraphicFramePr>
        <p:xfrm>
          <a:off x="1164771" y="2498629"/>
          <a:ext cx="9866750" cy="3251885"/>
        </p:xfrm>
        <a:graphic>
          <a:graphicData uri="http://schemas.openxmlformats.org/drawingml/2006/table">
            <a:tbl>
              <a:tblPr firstRow="1" bandRow="1">
                <a:tableStyleId>{69012ECD-51FC-41F1-AA8D-1B2483CD663E}</a:tableStyleId>
              </a:tblPr>
              <a:tblGrid>
                <a:gridCol w="2384278">
                  <a:extLst>
                    <a:ext uri="{9D8B030D-6E8A-4147-A177-3AD203B41FA5}">
                      <a16:colId xmlns:a16="http://schemas.microsoft.com/office/drawing/2014/main" val="1711611507"/>
                    </a:ext>
                  </a:extLst>
                </a:gridCol>
                <a:gridCol w="5005654">
                  <a:extLst>
                    <a:ext uri="{9D8B030D-6E8A-4147-A177-3AD203B41FA5}">
                      <a16:colId xmlns:a16="http://schemas.microsoft.com/office/drawing/2014/main" val="590230119"/>
                    </a:ext>
                  </a:extLst>
                </a:gridCol>
                <a:gridCol w="2476818">
                  <a:extLst>
                    <a:ext uri="{9D8B030D-6E8A-4147-A177-3AD203B41FA5}">
                      <a16:colId xmlns:a16="http://schemas.microsoft.com/office/drawing/2014/main" val="3388529532"/>
                    </a:ext>
                  </a:extLst>
                </a:gridCol>
              </a:tblGrid>
              <a:tr h="498572">
                <a:tc>
                  <a:txBody>
                    <a:bodyPr/>
                    <a:lstStyle/>
                    <a:p>
                      <a:pPr algn="l"/>
                      <a:r>
                        <a:rPr lang="en-US" sz="2800"/>
                        <a:t>Age Group</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en-US" sz="2800" dirty="0"/>
                        <a:t>Fluid Milk Type</a:t>
                      </a:r>
                    </a:p>
                  </a:txBody>
                  <a:tcP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en-US" sz="2800"/>
                        <a:t>Milk Variety</a:t>
                      </a:r>
                    </a:p>
                  </a:txBody>
                  <a:tcP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717301203"/>
                  </a:ext>
                </a:extLst>
              </a:tr>
              <a:tr h="607445">
                <a:tc>
                  <a:txBody>
                    <a:bodyPr/>
                    <a:lstStyle/>
                    <a:p>
                      <a:pPr algn="l"/>
                      <a:r>
                        <a:rPr lang="en-US" sz="2400">
                          <a:solidFill>
                            <a:schemeClr val="bg1">
                              <a:lumMod val="10000"/>
                            </a:schemeClr>
                          </a:solidFill>
                        </a:rPr>
                        <a:t>1 year </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en-US" sz="2400">
                          <a:solidFill>
                            <a:schemeClr val="bg1">
                              <a:lumMod val="10000"/>
                            </a:schemeClr>
                          </a:solidFill>
                        </a:rPr>
                        <a:t>Whole</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l">
                        <a:lnSpc>
                          <a:spcPct val="100000"/>
                        </a:lnSpc>
                        <a:spcBef>
                          <a:spcPts val="0"/>
                        </a:spcBef>
                        <a:spcAft>
                          <a:spcPts val="0"/>
                        </a:spcAft>
                        <a:buNone/>
                      </a:pPr>
                      <a:r>
                        <a:rPr lang="en-US" sz="2400" b="0" i="0" u="none" strike="noStrike" noProof="0">
                          <a:solidFill>
                            <a:schemeClr val="bg1">
                              <a:lumMod val="10000"/>
                            </a:schemeClr>
                          </a:solidFill>
                          <a:latin typeface="Arial"/>
                          <a:cs typeface="Arial"/>
                        </a:rPr>
                        <a:t>Unflavored</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2165446889"/>
                  </a:ext>
                </a:extLst>
              </a:tr>
              <a:tr h="1006439">
                <a:tc>
                  <a:txBody>
                    <a:bodyPr/>
                    <a:lstStyle/>
                    <a:p>
                      <a:pPr algn="l"/>
                      <a:r>
                        <a:rPr lang="en-US" sz="2400">
                          <a:solidFill>
                            <a:schemeClr val="bg1">
                              <a:lumMod val="10000"/>
                            </a:schemeClr>
                          </a:solidFill>
                        </a:rPr>
                        <a:t>2-5 years</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l">
                        <a:buNone/>
                      </a:pPr>
                      <a:r>
                        <a:rPr lang="en-US" sz="2400" b="0" i="0" u="none" strike="noStrike" noProof="0" dirty="0">
                          <a:solidFill>
                            <a:schemeClr val="bg1">
                              <a:lumMod val="10000"/>
                            </a:schemeClr>
                          </a:solidFill>
                          <a:latin typeface="Arial"/>
                          <a:cs typeface="Arial"/>
                        </a:rPr>
                        <a:t>Whole, reduced-fat, low-fat, or fat-free</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l">
                        <a:lnSpc>
                          <a:spcPct val="100000"/>
                        </a:lnSpc>
                        <a:spcBef>
                          <a:spcPts val="0"/>
                        </a:spcBef>
                        <a:spcAft>
                          <a:spcPts val="0"/>
                        </a:spcAft>
                        <a:buNone/>
                      </a:pPr>
                      <a:r>
                        <a:rPr lang="en-US" sz="2400" b="0" i="0" u="none" strike="noStrike" noProof="0">
                          <a:solidFill>
                            <a:schemeClr val="bg1">
                              <a:lumMod val="10000"/>
                            </a:schemeClr>
                          </a:solidFill>
                          <a:latin typeface="Arial"/>
                          <a:cs typeface="Arial"/>
                        </a:rPr>
                        <a:t>Unflavored</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4292600021"/>
                  </a:ext>
                </a:extLst>
              </a:tr>
              <a:tr h="1119841">
                <a:tc>
                  <a:txBody>
                    <a:bodyPr/>
                    <a:lstStyle/>
                    <a:p>
                      <a:pPr algn="l"/>
                      <a:r>
                        <a:rPr lang="en-US" sz="2400">
                          <a:solidFill>
                            <a:schemeClr val="bg1">
                              <a:lumMod val="10000"/>
                            </a:schemeClr>
                          </a:solidFill>
                        </a:rPr>
                        <a:t>6 and older</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lvl="0" algn="l">
                        <a:buNone/>
                      </a:pPr>
                      <a:r>
                        <a:rPr lang="en-US" sz="2400" b="0" i="0" u="none" strike="noStrike" noProof="0">
                          <a:solidFill>
                            <a:schemeClr val="bg1">
                              <a:lumMod val="10000"/>
                            </a:schemeClr>
                          </a:solidFill>
                          <a:latin typeface="Arial"/>
                          <a:cs typeface="Arial"/>
                        </a:rPr>
                        <a:t>Whole, reduced-fat, low-fat, or fat-free</a:t>
                      </a:r>
                    </a:p>
                  </a:txBody>
                  <a:tcPr anchor="ctr">
                    <a:lnL w="12700">
                      <a:solidFill>
                        <a:schemeClr val="tx1"/>
                      </a:solidFill>
                    </a:lnL>
                    <a:lnR w="12700">
                      <a:solidFill>
                        <a:schemeClr val="tx1"/>
                      </a:solidFill>
                    </a:lnR>
                    <a:lnT w="12700">
                      <a:solidFill>
                        <a:schemeClr val="tx1"/>
                      </a:solidFill>
                    </a:lnT>
                    <a:lnB w="12700">
                      <a:solidFill>
                        <a:schemeClr val="tx1"/>
                      </a:solidFill>
                    </a:lnB>
                  </a:tcPr>
                </a:tc>
                <a:tc>
                  <a:txBody>
                    <a:bodyPr/>
                    <a:lstStyle/>
                    <a:p>
                      <a:pPr algn="l"/>
                      <a:r>
                        <a:rPr lang="en-US" sz="2400" dirty="0">
                          <a:solidFill>
                            <a:schemeClr val="bg1">
                              <a:lumMod val="10000"/>
                            </a:schemeClr>
                          </a:solidFill>
                        </a:rPr>
                        <a:t>Flavored or Unflavored</a:t>
                      </a:r>
                    </a:p>
                  </a:txBody>
                  <a:tcPr anchor="ctr">
                    <a:lnL w="12700">
                      <a:solidFill>
                        <a:schemeClr val="tx1"/>
                      </a:solidFill>
                    </a:lnL>
                    <a:lnR w="12700">
                      <a:solidFill>
                        <a:schemeClr val="tx1"/>
                      </a:solidFill>
                    </a:lnR>
                    <a:lnT w="12700">
                      <a:solidFill>
                        <a:schemeClr val="tx1"/>
                      </a:solidFill>
                    </a:lnT>
                    <a:lnB w="12700">
                      <a:solidFill>
                        <a:schemeClr val="tx1"/>
                      </a:solidFill>
                    </a:lnB>
                  </a:tcPr>
                </a:tc>
                <a:extLst>
                  <a:ext uri="{0D108BD9-81ED-4DB2-BD59-A6C34878D82A}">
                    <a16:rowId xmlns:a16="http://schemas.microsoft.com/office/drawing/2014/main" val="3254786594"/>
                  </a:ext>
                </a:extLst>
              </a:tr>
            </a:tbl>
          </a:graphicData>
        </a:graphic>
      </p:graphicFrame>
    </p:spTree>
    <p:extLst>
      <p:ext uri="{BB962C8B-B14F-4D97-AF65-F5344CB8AC3E}">
        <p14:creationId xmlns:p14="http://schemas.microsoft.com/office/powerpoint/2010/main" val="2541969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25646"/>
            <a:ext cx="10515600" cy="990600"/>
          </a:xfrm>
        </p:spPr>
        <p:txBody>
          <a:bodyPr>
            <a:normAutofit fontScale="90000"/>
          </a:bodyPr>
          <a:lstStyle/>
          <a:p>
            <a:r>
              <a:rPr lang="en-US" dirty="0">
                <a:latin typeface="Arial"/>
                <a:cs typeface="Arial"/>
              </a:rPr>
              <a:t>Final Rule: Expanding Fluid Milk Options in Child Nutrition Programs (3)</a:t>
            </a:r>
            <a:endParaRPr lang="en-US" dirty="0"/>
          </a:p>
        </p:txBody>
      </p:sp>
      <p:sp>
        <p:nvSpPr>
          <p:cNvPr id="3" name="Content Placeholder 2"/>
          <p:cNvSpPr>
            <a:spLocks noGrp="1"/>
          </p:cNvSpPr>
          <p:nvPr>
            <p:ph idx="1"/>
          </p:nvPr>
        </p:nvSpPr>
        <p:spPr>
          <a:xfrm>
            <a:off x="838199" y="1717462"/>
            <a:ext cx="10995918" cy="4773738"/>
          </a:xfrm>
        </p:spPr>
        <p:txBody>
          <a:bodyPr vert="horz" lIns="0" tIns="45720" rIns="0" bIns="45720" rtlCol="0" anchor="t">
            <a:noAutofit/>
          </a:bodyPr>
          <a:lstStyle/>
          <a:p>
            <a:pPr marL="0" indent="0">
              <a:spcAft>
                <a:spcPts val="600"/>
              </a:spcAft>
              <a:buNone/>
            </a:pPr>
            <a:r>
              <a:rPr lang="en-US" sz="2400" b="1" dirty="0">
                <a:latin typeface="Arial"/>
                <a:ea typeface="+mn-lt"/>
                <a:cs typeface="+mn-lt"/>
              </a:rPr>
              <a:t>Comingling Grade Levels</a:t>
            </a:r>
          </a:p>
          <a:p>
            <a:pPr>
              <a:spcAft>
                <a:spcPts val="600"/>
              </a:spcAft>
            </a:pPr>
            <a:r>
              <a:rPr lang="en-US" sz="2400" dirty="0">
                <a:latin typeface="Arial"/>
                <a:cs typeface="Arial"/>
              </a:rPr>
              <a:t>Local Educational Agencies (LEA) serving Transitional Kindergarten students only, or comingling with preschool students, or comingling with Kindergarten (K) through 5</a:t>
            </a:r>
            <a:r>
              <a:rPr lang="en-US" sz="2400" baseline="30000" dirty="0">
                <a:latin typeface="Arial"/>
                <a:cs typeface="Arial"/>
              </a:rPr>
              <a:t>th</a:t>
            </a:r>
            <a:r>
              <a:rPr lang="en-US" sz="2400" dirty="0">
                <a:latin typeface="Arial"/>
                <a:cs typeface="Arial"/>
              </a:rPr>
              <a:t> grade students:</a:t>
            </a:r>
          </a:p>
          <a:p>
            <a:pPr lvl="1">
              <a:spcAft>
                <a:spcPts val="600"/>
              </a:spcAft>
            </a:pPr>
            <a:r>
              <a:rPr lang="en-US" sz="2400" dirty="0">
                <a:latin typeface="Arial"/>
                <a:cs typeface="Arial"/>
              </a:rPr>
              <a:t>can serve </a:t>
            </a:r>
            <a:r>
              <a:rPr lang="en-US" sz="2400" b="1" dirty="0">
                <a:latin typeface="Arial"/>
                <a:cs typeface="Arial"/>
              </a:rPr>
              <a:t>either</a:t>
            </a:r>
            <a:r>
              <a:rPr lang="en-US" sz="2400" dirty="0">
                <a:latin typeface="Arial"/>
                <a:cs typeface="Arial"/>
              </a:rPr>
              <a:t> the preschool or K-5 meal pattern for breakfast or lunch</a:t>
            </a:r>
          </a:p>
          <a:p>
            <a:pPr lvl="1">
              <a:spcAft>
                <a:spcPts val="600"/>
              </a:spcAft>
            </a:pPr>
            <a:r>
              <a:rPr lang="en-US" sz="2400" b="1" dirty="0">
                <a:latin typeface="Arial"/>
                <a:cs typeface="Arial"/>
              </a:rPr>
              <a:t>must </a:t>
            </a:r>
            <a:r>
              <a:rPr lang="en-US" sz="2400" dirty="0">
                <a:latin typeface="Arial"/>
                <a:cs typeface="Arial"/>
              </a:rPr>
              <a:t>follow the respective meal pattern, </a:t>
            </a:r>
            <a:r>
              <a:rPr lang="en-US" sz="2400" b="1" dirty="0">
                <a:latin typeface="Arial"/>
                <a:cs typeface="Arial"/>
              </a:rPr>
              <a:t>which includes the type of milk offered</a:t>
            </a:r>
            <a:r>
              <a:rPr lang="en-US" sz="2400" dirty="0">
                <a:latin typeface="Arial"/>
                <a:cs typeface="Arial"/>
              </a:rPr>
              <a:t>. </a:t>
            </a:r>
          </a:p>
          <a:p>
            <a:pPr>
              <a:spcAft>
                <a:spcPts val="600"/>
              </a:spcAft>
            </a:pPr>
            <a:r>
              <a:rPr lang="en-US" sz="2400" dirty="0">
                <a:effectLst/>
                <a:latin typeface="Arial"/>
                <a:ea typeface="Aptos" panose="020B0004020202020204" pitchFamily="34" charset="0"/>
                <a:cs typeface="Arial"/>
              </a:rPr>
              <a:t>LEAs serving preschool children separately from other age groups, </a:t>
            </a:r>
            <a:r>
              <a:rPr lang="en-US" sz="2400" b="1" dirty="0">
                <a:effectLst/>
                <a:latin typeface="Arial"/>
                <a:ea typeface="Aptos" panose="020B0004020202020204" pitchFamily="34" charset="0"/>
                <a:cs typeface="Arial"/>
              </a:rPr>
              <a:t>must </a:t>
            </a:r>
            <a:r>
              <a:rPr lang="en-US" sz="2400" dirty="0">
                <a:effectLst/>
                <a:latin typeface="Arial"/>
                <a:ea typeface="Aptos" panose="020B0004020202020204" pitchFamily="34" charset="0"/>
                <a:cs typeface="Arial"/>
              </a:rPr>
              <a:t>follow the preschool meal pattern</a:t>
            </a:r>
            <a:r>
              <a:rPr lang="en-US" sz="2400" dirty="0">
                <a:latin typeface="Arial"/>
                <a:ea typeface="Aptos" panose="020B0004020202020204" pitchFamily="34" charset="0"/>
                <a:cs typeface="Arial"/>
              </a:rPr>
              <a:t> and may only be served unflavored milk.</a:t>
            </a:r>
          </a:p>
          <a:p>
            <a:pPr>
              <a:spcAft>
                <a:spcPts val="600"/>
              </a:spcAft>
            </a:pPr>
            <a:r>
              <a:rPr lang="en-US" sz="2400" dirty="0">
                <a:latin typeface="Arial"/>
                <a:ea typeface="Calibri"/>
                <a:cs typeface="Arial"/>
              </a:rPr>
              <a:t>Management bulletin updates in progress (SNP 02-2019)</a:t>
            </a:r>
            <a:endParaRPr lang="en-US" dirty="0">
              <a:ea typeface="Calibri"/>
            </a:endParaRPr>
          </a:p>
        </p:txBody>
      </p:sp>
    </p:spTree>
    <p:extLst>
      <p:ext uri="{BB962C8B-B14F-4D97-AF65-F5344CB8AC3E}">
        <p14:creationId xmlns:p14="http://schemas.microsoft.com/office/powerpoint/2010/main" val="317387433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926E9-1CD5-A443-0D38-FF4903DF22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8681E7-87E9-C50E-69FA-AC25D5225F85}"/>
              </a:ext>
            </a:extLst>
          </p:cNvPr>
          <p:cNvSpPr>
            <a:spLocks noGrp="1"/>
          </p:cNvSpPr>
          <p:nvPr>
            <p:ph type="title"/>
          </p:nvPr>
        </p:nvSpPr>
        <p:spPr/>
        <p:txBody>
          <a:bodyPr>
            <a:normAutofit fontScale="90000"/>
          </a:bodyPr>
          <a:lstStyle/>
          <a:p>
            <a:r>
              <a:rPr lang="en-US" dirty="0">
                <a:latin typeface="Arial"/>
                <a:cs typeface="Arial"/>
              </a:rPr>
              <a:t>Final Rule: Expanding Fluid Milk Options in Child Nutrition Programs (4)</a:t>
            </a:r>
            <a:endParaRPr lang="en-US" dirty="0"/>
          </a:p>
        </p:txBody>
      </p:sp>
      <p:sp>
        <p:nvSpPr>
          <p:cNvPr id="3" name="Content Placeholder 2">
            <a:extLst>
              <a:ext uri="{FF2B5EF4-FFF2-40B4-BE49-F238E27FC236}">
                <a16:creationId xmlns:a16="http://schemas.microsoft.com/office/drawing/2014/main" id="{B1DC3DE5-C8D8-A58C-C3BD-AAD5DA4213E2}"/>
              </a:ext>
            </a:extLst>
          </p:cNvPr>
          <p:cNvSpPr>
            <a:spLocks noGrp="1"/>
          </p:cNvSpPr>
          <p:nvPr>
            <p:ph idx="1"/>
          </p:nvPr>
        </p:nvSpPr>
        <p:spPr>
          <a:xfrm>
            <a:off x="838199" y="1863007"/>
            <a:ext cx="11070265" cy="4423608"/>
          </a:xfrm>
        </p:spPr>
        <p:txBody>
          <a:bodyPr vert="horz" lIns="91440" tIns="45720" rIns="91440" bIns="45720" rtlCol="0" anchor="t">
            <a:noAutofit/>
          </a:bodyPr>
          <a:lstStyle/>
          <a:p>
            <a:r>
              <a:rPr lang="en-US" sz="2400" b="1" dirty="0">
                <a:latin typeface="Arial"/>
                <a:cs typeface="Arial"/>
              </a:rPr>
              <a:t>Nutrient Analysis:</a:t>
            </a:r>
            <a:endParaRPr lang="en-US" dirty="0"/>
          </a:p>
          <a:p>
            <a:pPr lvl="1"/>
            <a:r>
              <a:rPr lang="en-US" sz="2400" dirty="0">
                <a:latin typeface="Arial"/>
                <a:cs typeface="Arial"/>
              </a:rPr>
              <a:t>Excludes the saturated fat content of fluid milk when calculating the weekly average of percent of calories from saturated fat for the NSLP and SBP. </a:t>
            </a:r>
            <a:endParaRPr lang="en-US" sz="2400" dirty="0">
              <a:cs typeface="Arial"/>
            </a:endParaRPr>
          </a:p>
          <a:p>
            <a:r>
              <a:rPr lang="en-US" sz="2400" b="1" dirty="0">
                <a:latin typeface="Arial"/>
                <a:cs typeface="Arial"/>
              </a:rPr>
              <a:t>Competitive Foods</a:t>
            </a:r>
          </a:p>
          <a:p>
            <a:pPr lvl="1"/>
            <a:r>
              <a:rPr lang="en-US" sz="2400" dirty="0">
                <a:latin typeface="Arial"/>
                <a:cs typeface="Arial"/>
              </a:rPr>
              <a:t>Allows the sale of unflavored and flavored reduced-fat (2 percent) and whole milk under federal Smart Snacks in Schools regulations</a:t>
            </a:r>
          </a:p>
          <a:p>
            <a:pPr lvl="1"/>
            <a:r>
              <a:rPr lang="en-US" sz="2400" dirty="0">
                <a:latin typeface="Arial"/>
                <a:cs typeface="Arial"/>
              </a:rPr>
              <a:t>California </a:t>
            </a:r>
            <a:r>
              <a:rPr lang="en-US" sz="2400" i="1" dirty="0">
                <a:latin typeface="Arial"/>
                <a:cs typeface="Arial"/>
              </a:rPr>
              <a:t>Education Code</a:t>
            </a:r>
            <a:r>
              <a:rPr lang="en-US" sz="2400" dirty="0">
                <a:latin typeface="Arial"/>
                <a:cs typeface="Arial"/>
              </a:rPr>
              <a:t> (</a:t>
            </a:r>
            <a:r>
              <a:rPr lang="en-US" sz="2400" i="1" dirty="0">
                <a:latin typeface="Arial"/>
                <a:cs typeface="Arial"/>
              </a:rPr>
              <a:t>EC</a:t>
            </a:r>
            <a:r>
              <a:rPr lang="en-US" sz="2400" dirty="0">
                <a:latin typeface="Arial"/>
                <a:cs typeface="Arial"/>
              </a:rPr>
              <a:t>) Section 49431.5 </a:t>
            </a:r>
            <a:r>
              <a:rPr lang="en-US" sz="2400" b="1" dirty="0">
                <a:latin typeface="Arial"/>
                <a:cs typeface="Arial"/>
              </a:rPr>
              <a:t>does not permit</a:t>
            </a:r>
            <a:r>
              <a:rPr lang="en-US" sz="2400" dirty="0">
                <a:latin typeface="Arial"/>
                <a:cs typeface="Arial"/>
              </a:rPr>
              <a:t> whole or 2 percent milk as a competitive beverage and therefore it is not an allowable competitive food public, </a:t>
            </a:r>
            <a:r>
              <a:rPr lang="en-US" sz="2400" dirty="0" err="1">
                <a:latin typeface="Arial"/>
                <a:cs typeface="Arial"/>
              </a:rPr>
              <a:t>noncharter</a:t>
            </a:r>
            <a:r>
              <a:rPr lang="en-US" sz="2400" dirty="0">
                <a:latin typeface="Arial"/>
                <a:cs typeface="Arial"/>
              </a:rPr>
              <a:t> school districts and county offices of education. </a:t>
            </a:r>
            <a:endParaRPr lang="en-US" sz="2400" dirty="0">
              <a:cs typeface="Arial"/>
            </a:endParaRPr>
          </a:p>
          <a:p>
            <a:pPr marL="0" indent="0">
              <a:buNone/>
            </a:pPr>
            <a:endParaRPr lang="en-US" dirty="0"/>
          </a:p>
          <a:p>
            <a:endParaRPr lang="en-US" dirty="0"/>
          </a:p>
        </p:txBody>
      </p:sp>
    </p:spTree>
    <p:extLst>
      <p:ext uri="{BB962C8B-B14F-4D97-AF65-F5344CB8AC3E}">
        <p14:creationId xmlns:p14="http://schemas.microsoft.com/office/powerpoint/2010/main" val="3306240019"/>
      </p:ext>
    </p:extLst>
  </p:cSld>
  <p:clrMapOvr>
    <a:masterClrMapping/>
  </p:clrMapOvr>
</p:sld>
</file>

<file path=ppt/theme/theme1.xml><?xml version="1.0" encoding="utf-8"?>
<a:theme xmlns:a="http://schemas.openxmlformats.org/drawingml/2006/main" name="Official NSD PowerPoint Template">
  <a:themeElements>
    <a:clrScheme name="Custom 1">
      <a:dk1>
        <a:srgbClr val="2D4641"/>
      </a:dk1>
      <a:lt1>
        <a:srgbClr val="EFEEE7"/>
      </a:lt1>
      <a:dk2>
        <a:srgbClr val="BF2232"/>
      </a:dk2>
      <a:lt2>
        <a:srgbClr val="EFEEE7"/>
      </a:lt2>
      <a:accent1>
        <a:srgbClr val="2D4641"/>
      </a:accent1>
      <a:accent2>
        <a:srgbClr val="DE7127"/>
      </a:accent2>
      <a:accent3>
        <a:srgbClr val="E83137"/>
      </a:accent3>
      <a:accent4>
        <a:srgbClr val="8DC23F"/>
      </a:accent4>
      <a:accent5>
        <a:srgbClr val="82993B"/>
      </a:accent5>
      <a:accent6>
        <a:srgbClr val="F29521"/>
      </a:accent6>
      <a:hlink>
        <a:srgbClr val="0563C1"/>
      </a:hlink>
      <a:folHlink>
        <a:srgbClr val="96607D"/>
      </a:folHlink>
    </a:clrScheme>
    <a:fontScheme name="NSD Regular Slid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NSD Elements">
  <a:themeElements>
    <a:clrScheme name="NSD Color Palette">
      <a:dk1>
        <a:srgbClr val="2D4641"/>
      </a:dk1>
      <a:lt1>
        <a:srgbClr val="EFEEE7"/>
      </a:lt1>
      <a:dk2>
        <a:srgbClr val="BF2232"/>
      </a:dk2>
      <a:lt2>
        <a:srgbClr val="EFEEE7"/>
      </a:lt2>
      <a:accent1>
        <a:srgbClr val="2D4641"/>
      </a:accent1>
      <a:accent2>
        <a:srgbClr val="DE7127"/>
      </a:accent2>
      <a:accent3>
        <a:srgbClr val="E83137"/>
      </a:accent3>
      <a:accent4>
        <a:srgbClr val="8DC23F"/>
      </a:accent4>
      <a:accent5>
        <a:srgbClr val="82993B"/>
      </a:accent5>
      <a:accent6>
        <a:srgbClr val="F29521"/>
      </a:accent6>
      <a:hlink>
        <a:srgbClr val="0563C1"/>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ial NSD PowerPoint Template">
  <a:themeElements>
    <a:clrScheme name="Custom 1">
      <a:dk1>
        <a:srgbClr val="2D4641"/>
      </a:dk1>
      <a:lt1>
        <a:srgbClr val="EFEEE7"/>
      </a:lt1>
      <a:dk2>
        <a:srgbClr val="BF2232"/>
      </a:dk2>
      <a:lt2>
        <a:srgbClr val="EFEEE7"/>
      </a:lt2>
      <a:accent1>
        <a:srgbClr val="2D4641"/>
      </a:accent1>
      <a:accent2>
        <a:srgbClr val="DE7127"/>
      </a:accent2>
      <a:accent3>
        <a:srgbClr val="E83137"/>
      </a:accent3>
      <a:accent4>
        <a:srgbClr val="8DC23F"/>
      </a:accent4>
      <a:accent5>
        <a:srgbClr val="82993B"/>
      </a:accent5>
      <a:accent6>
        <a:srgbClr val="F29521"/>
      </a:accent6>
      <a:hlink>
        <a:srgbClr val="0563C1"/>
      </a:hlink>
      <a:folHlink>
        <a:srgbClr val="96607D"/>
      </a:folHlink>
    </a:clrScheme>
    <a:fontScheme name="NSD Regular Slid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2238</Words>
  <Application>Microsoft Office PowerPoint</Application>
  <PresentationFormat>Widescreen</PresentationFormat>
  <Paragraphs>241</Paragraphs>
  <Slides>38</Slides>
  <Notes>37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38</vt:i4>
      </vt:variant>
    </vt:vector>
  </HeadingPairs>
  <TitlesOfParts>
    <vt:vector size="48" baseType="lpstr">
      <vt:lpstr>Calibri</vt:lpstr>
      <vt:lpstr>Symbol</vt:lpstr>
      <vt:lpstr>Aptos</vt:lpstr>
      <vt:lpstr>Arial</vt:lpstr>
      <vt:lpstr>Courier New</vt:lpstr>
      <vt:lpstr>Arial Bold</vt:lpstr>
      <vt:lpstr>Verdana</vt:lpstr>
      <vt:lpstr>Official NSD PowerPoint Template</vt:lpstr>
      <vt:lpstr>NSD Elements</vt:lpstr>
      <vt:lpstr>1_Official NSD PowerPoint Template</vt:lpstr>
      <vt:lpstr>Tuesday at 2 School Nutrition Town Hall</vt:lpstr>
      <vt:lpstr>Town Hall at a Glance</vt:lpstr>
      <vt:lpstr>School Nutrition Program Spotlights</vt:lpstr>
      <vt:lpstr>District Spotlight – Modesto City Elementary School District </vt:lpstr>
      <vt:lpstr>Federal Updates</vt:lpstr>
      <vt:lpstr>Final Rule: Expanding Fluid Milk Options in Child Nutrition Programs (1)</vt:lpstr>
      <vt:lpstr>Final Rule: Expanding Fluid Milk Options in Child Nutrition Programs (2)</vt:lpstr>
      <vt:lpstr>Final Rule: Expanding Fluid Milk Options in Child Nutrition Programs (3)</vt:lpstr>
      <vt:lpstr>Final Rule: Expanding Fluid Milk Options in Child Nutrition Programs (4)</vt:lpstr>
      <vt:lpstr>Guidance Updates </vt:lpstr>
      <vt:lpstr>State Updates</vt:lpstr>
      <vt:lpstr>Restrictions of Certain Food Dyes and Ingredients (1)</vt:lpstr>
      <vt:lpstr>Restrictions of Certain Food Dyes and Ingredients (2)</vt:lpstr>
      <vt:lpstr>Changes to Product Labeling</vt:lpstr>
      <vt:lpstr>Community Eligibility Provision (CEP) and Provision 2 (P2) Applications Due</vt:lpstr>
      <vt:lpstr>SY 2026–27 Annual Updates</vt:lpstr>
      <vt:lpstr>Summer Meal Program Reminders</vt:lpstr>
      <vt:lpstr>Find a Summer Meals Site Near You!</vt:lpstr>
      <vt:lpstr>SUN Bucks Updates (1)</vt:lpstr>
      <vt:lpstr>SUN Bucks Updates (2)</vt:lpstr>
      <vt:lpstr>SUN Bucks Updates (3)</vt:lpstr>
      <vt:lpstr>SUN Bucks Updates (4)</vt:lpstr>
      <vt:lpstr>School Nutrition Program  Procurement Tools and Resources</vt:lpstr>
      <vt:lpstr>Urban School Food Alliance Procurement Resources &amp; Contact Information</vt:lpstr>
      <vt:lpstr>Operational Reminders</vt:lpstr>
      <vt:lpstr>Final Reminder: 2022 Kitchen Infrastructure and Training (KIT) Final Report</vt:lpstr>
      <vt:lpstr>SNP Administrative Reviews</vt:lpstr>
      <vt:lpstr>Test Your Knowledge</vt:lpstr>
      <vt:lpstr>Test Your Knowledge: Answer</vt:lpstr>
      <vt:lpstr>Important Operational Reminders (1)</vt:lpstr>
      <vt:lpstr>Important Operational Reminders (2)</vt:lpstr>
      <vt:lpstr>Resources and Other Announcements</vt:lpstr>
      <vt:lpstr>Farm to Summer Celebration Week Wrap-Up</vt:lpstr>
      <vt:lpstr>California Agriculture in the Classroom</vt:lpstr>
      <vt:lpstr>California Farm to School Summit </vt:lpstr>
      <vt:lpstr>Tuesday at 2 Town Hall Schedule Held on the fourth Tuesday of the month</vt:lpstr>
      <vt:lpstr>Professional Standards Crediting Information</vt:lpstr>
      <vt:lpstr>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June 23, 2026 Tuesday at 2 Town Hall Slides - Nutrition (CA Dept of Education)</dc:title>
  <dc:subject>The PowerPoint includes district spotlights and state and federal school nutrition program updates as presented during the 6/23/26 Town Hall.</dc:subject>
  <dc:creator/>
  <cp:lastModifiedBy/>
  <cp:revision>1</cp:revision>
  <dcterms:created xsi:type="dcterms:W3CDTF">2026-08-24T20:57:00Z</dcterms:created>
  <dcterms:modified xsi:type="dcterms:W3CDTF">2026-08-24T20:57:37Z</dcterms:modified>
</cp:coreProperties>
</file>