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handoutMasterIdLst>
    <p:handoutMasterId r:id="rId45"/>
  </p:handoutMasterIdLst>
  <p:sldIdLst>
    <p:sldId id="1291" r:id="rId5"/>
    <p:sldId id="1274" r:id="rId6"/>
    <p:sldId id="508" r:id="rId7"/>
    <p:sldId id="1275" r:id="rId8"/>
    <p:sldId id="1278" r:id="rId9"/>
    <p:sldId id="1218" r:id="rId10"/>
    <p:sldId id="1208" r:id="rId11"/>
    <p:sldId id="1212" r:id="rId12"/>
    <p:sldId id="1272" r:id="rId13"/>
    <p:sldId id="1213" r:id="rId14"/>
    <p:sldId id="1265" r:id="rId15"/>
    <p:sldId id="1279" r:id="rId16"/>
    <p:sldId id="1267" r:id="rId17"/>
    <p:sldId id="1273" r:id="rId18"/>
    <p:sldId id="1292" r:id="rId19"/>
    <p:sldId id="1283" r:id="rId20"/>
    <p:sldId id="1280" r:id="rId21"/>
    <p:sldId id="1261" r:id="rId22"/>
    <p:sldId id="1214" r:id="rId23"/>
    <p:sldId id="1293" r:id="rId24"/>
    <p:sldId id="1270" r:id="rId25"/>
    <p:sldId id="1290" r:id="rId26"/>
    <p:sldId id="1256" r:id="rId27"/>
    <p:sldId id="1220" r:id="rId28"/>
    <p:sldId id="1269" r:id="rId29"/>
    <p:sldId id="1294" r:id="rId30"/>
    <p:sldId id="1258" r:id="rId31"/>
    <p:sldId id="1276" r:id="rId32"/>
    <p:sldId id="1224" r:id="rId33"/>
    <p:sldId id="1277" r:id="rId34"/>
    <p:sldId id="1263" r:id="rId35"/>
    <p:sldId id="1289" r:id="rId36"/>
    <p:sldId id="1285" r:id="rId37"/>
    <p:sldId id="1286" r:id="rId38"/>
    <p:sldId id="1287" r:id="rId39"/>
    <p:sldId id="1284" r:id="rId40"/>
    <p:sldId id="1288" r:id="rId41"/>
    <p:sldId id="1281" r:id="rId42"/>
    <p:sldId id="1282" r:id="rId4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Schupp" initials="RS" lastIdx="1" clrIdx="0">
    <p:extLst>
      <p:ext uri="{19B8F6BF-5375-455C-9EA6-DF929625EA0E}">
        <p15:presenceInfo xmlns:p15="http://schemas.microsoft.com/office/powerpoint/2012/main" userId="S::rschupp@cde.ca.gov::f318c396-01de-41b4-971d-fd33d6b895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79122" autoAdjust="0"/>
  </p:normalViewPr>
  <p:slideViewPr>
    <p:cSldViewPr snapToGrid="0">
      <p:cViewPr varScale="1">
        <p:scale>
          <a:sx n="50" d="100"/>
          <a:sy n="50" d="100"/>
        </p:scale>
        <p:origin x="1356" y="40"/>
      </p:cViewPr>
      <p:guideLst/>
    </p:cSldViewPr>
  </p:slideViewPr>
  <p:notesTextViewPr>
    <p:cViewPr>
      <p:scale>
        <a:sx n="1" d="1"/>
        <a:sy n="1" d="1"/>
      </p:scale>
      <p:origin x="0" y="0"/>
    </p:cViewPr>
  </p:notesTextViewPr>
  <p:sorterViewPr>
    <p:cViewPr varScale="1">
      <p:scale>
        <a:sx n="100" d="100"/>
        <a:sy n="100" d="100"/>
      </p:scale>
      <p:origin x="0" y="-585"/>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2FCC84-C3EF-4267-B467-3422F452463C}" type="datetimeFigureOut">
              <a:rPr lang="en-US" smtClean="0"/>
              <a:t>10/4/2021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A276D3-EA9D-496F-A560-50CB9A90662D}" type="slidenum">
              <a:rPr lang="en-US" smtClean="0"/>
              <a:t>‹#›</a:t>
            </a:fld>
            <a:endParaRPr lang="en-US"/>
          </a:p>
        </p:txBody>
      </p:sp>
    </p:spTree>
    <p:extLst>
      <p:ext uri="{BB962C8B-B14F-4D97-AF65-F5344CB8AC3E}">
        <p14:creationId xmlns:p14="http://schemas.microsoft.com/office/powerpoint/2010/main" val="2132939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4B2CA-27E9-4DF6-978A-6F2C62B3B3B9}"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03C1F-BCC6-46FF-A570-B8E2C5E2FDD9}" type="slidenum">
              <a:rPr lang="en-US" smtClean="0"/>
              <a:t>‹#›</a:t>
            </a:fld>
            <a:endParaRPr lang="en-US"/>
          </a:p>
        </p:txBody>
      </p:sp>
    </p:spTree>
    <p:extLst>
      <p:ext uri="{BB962C8B-B14F-4D97-AF65-F5344CB8AC3E}">
        <p14:creationId xmlns:p14="http://schemas.microsoft.com/office/powerpoint/2010/main" val="37011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mailto:NSDprocurementreview@cde.ca.gov"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400" b="0" dirty="0">
                <a:latin typeface="Arial"/>
                <a:cs typeface="Arial"/>
              </a:rPr>
              <a:t>Welcome to the California Department of Education School Nutrition Program </a:t>
            </a:r>
            <a:r>
              <a:rPr lang="en-US" sz="1400" b="0" dirty="0" err="1">
                <a:latin typeface="Arial"/>
                <a:cs typeface="Arial"/>
              </a:rPr>
              <a:t>Prereview</a:t>
            </a:r>
            <a:r>
              <a:rPr lang="en-US" sz="1400" b="0" dirty="0">
                <a:latin typeface="Arial"/>
                <a:cs typeface="Arial"/>
              </a:rPr>
              <a:t> Online Training for Schools and Residential Child Care Institutions with day students. Course Number 123, </a:t>
            </a: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Module 4, General Area – Resource Management, </a:t>
            </a:r>
            <a:r>
              <a:rPr lang="en-US" sz="1400" b="0" dirty="0">
                <a:latin typeface="Arial"/>
                <a:cs typeface="Arial"/>
              </a:rPr>
              <a:t>2021–22 </a:t>
            </a:r>
          </a:p>
          <a:p>
            <a:pPr lvl="0">
              <a:spcAft>
                <a:spcPts val="1200"/>
              </a:spcAft>
              <a:defRPr/>
            </a:pPr>
            <a:endParaRPr lang="en-US" sz="1400" dirty="0">
              <a:latin typeface="Arial"/>
              <a:cs typeface="Arial"/>
            </a:endParaRPr>
          </a:p>
          <a:p>
            <a:pPr lvl="0">
              <a:spcAft>
                <a:spcPts val="1200"/>
              </a:spcAft>
              <a:defRPr/>
            </a:pPr>
            <a:r>
              <a:rPr lang="en-US" sz="1400" dirty="0">
                <a:latin typeface="Arial"/>
                <a:cs typeface="Arial"/>
              </a:rPr>
              <a:t>[Next Slide]</a:t>
            </a:r>
            <a:endParaRPr lang="en-US" sz="1200" dirty="0">
              <a:latin typeface="Arial"/>
              <a:cs typeface="Arial"/>
            </a:endParaRPr>
          </a:p>
        </p:txBody>
      </p:sp>
      <p:sp>
        <p:nvSpPr>
          <p:cNvPr id="4" name="Slide Number Placeholder 3"/>
          <p:cNvSpPr>
            <a:spLocks noGrp="1"/>
          </p:cNvSpPr>
          <p:nvPr>
            <p:ph type="sldNum" sz="quarter" idx="10"/>
          </p:nvPr>
        </p:nvSpPr>
        <p:spPr/>
        <p:txBody>
          <a:bodyPr/>
          <a:lstStyle/>
          <a:p>
            <a:fld id="{3575B2CE-B906-4A6A-A390-481E09984FF2}" type="slidenum">
              <a:rPr lang="en-US" smtClean="0"/>
              <a:t>1</a:t>
            </a:fld>
            <a:endParaRPr lang="en-US"/>
          </a:p>
        </p:txBody>
      </p:sp>
    </p:spTree>
    <p:extLst>
      <p:ext uri="{BB962C8B-B14F-4D97-AF65-F5344CB8AC3E}">
        <p14:creationId xmlns:p14="http://schemas.microsoft.com/office/powerpoint/2010/main" val="228344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10" y="4409758"/>
            <a:ext cx="6171981" cy="4177665"/>
          </a:xfrm>
        </p:spPr>
        <p:txBody>
          <a:bodyPr/>
          <a:lstStyle/>
          <a:p>
            <a:pPr marL="0" indent="0">
              <a:buClrTx/>
              <a:buFont typeface="+mj-lt"/>
              <a:buNone/>
            </a:pPr>
            <a:r>
              <a:rPr lang="en-US" sz="1400" dirty="0">
                <a:latin typeface="Arial" panose="020B0604020202020204" pitchFamily="34" charset="0"/>
                <a:cs typeface="Arial" panose="020B0604020202020204" pitchFamily="34" charset="0"/>
              </a:rPr>
              <a:t>Comprehensive Review</a:t>
            </a:r>
          </a:p>
          <a:p>
            <a:pPr marL="0" indent="0">
              <a:buClrTx/>
              <a:buFont typeface="+mj-lt"/>
              <a:buNone/>
            </a:pPr>
            <a:endParaRPr lang="en-US" sz="1400" dirty="0">
              <a:latin typeface="Arial" panose="020B0604020202020204" pitchFamily="34" charset="0"/>
              <a:cs typeface="Arial" panose="020B0604020202020204" pitchFamily="34" charset="0"/>
            </a:endParaRPr>
          </a:p>
          <a:p>
            <a:pPr marL="0" indent="0">
              <a:buClrTx/>
              <a:buFont typeface="+mj-lt"/>
              <a:buNone/>
            </a:pPr>
            <a:r>
              <a:rPr lang="en-US" sz="1400" dirty="0">
                <a:latin typeface="Arial" panose="020B0604020202020204" pitchFamily="34" charset="0"/>
                <a:cs typeface="Arial" panose="020B0604020202020204" pitchFamily="34" charset="0"/>
              </a:rPr>
              <a:t>In addition, if a comprehensive review is triggered, the SFA will be required to submit the following documents</a:t>
            </a:r>
            <a:r>
              <a:rPr lang="en-US" sz="1400" baseline="0" dirty="0">
                <a:latin typeface="Arial" panose="020B0604020202020204" pitchFamily="34" charset="0"/>
                <a:cs typeface="Arial" panose="020B0604020202020204" pitchFamily="34" charset="0"/>
              </a:rPr>
              <a:t>:</a:t>
            </a:r>
            <a:br>
              <a:rPr lang="en-US" sz="1400" baseline="0" dirty="0">
                <a:latin typeface="Arial" panose="020B0604020202020204" pitchFamily="34" charset="0"/>
                <a:cs typeface="Arial" panose="020B0604020202020204" pitchFamily="34" charset="0"/>
              </a:rPr>
            </a:br>
            <a:r>
              <a:rPr lang="en-US" sz="1400" baseline="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marL="285750" indent="-285750">
              <a:buClrTx/>
              <a:buFont typeface="Arial" panose="020B0604020202020204" pitchFamily="34" charset="0"/>
              <a:buChar char="•"/>
            </a:pPr>
            <a:r>
              <a:rPr lang="en-US" sz="1400" dirty="0">
                <a:latin typeface="Arial" panose="020B0604020202020204" pitchFamily="34" charset="0"/>
                <a:cs typeface="Arial" panose="020B0604020202020204" pitchFamily="34" charset="0"/>
              </a:rPr>
              <a:t>The General Ledger for the prior closed year </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285750" indent="-285750">
              <a:buClrTx/>
              <a:buFont typeface="Arial" panose="020B0604020202020204" pitchFamily="34" charset="0"/>
              <a:buChar char="•"/>
            </a:pPr>
            <a:r>
              <a:rPr lang="en-US" sz="1400" dirty="0">
                <a:latin typeface="Arial" panose="020B0604020202020204" pitchFamily="34" charset="0"/>
                <a:cs typeface="Arial" panose="020B0604020202020204" pitchFamily="34" charset="0"/>
              </a:rPr>
              <a:t>A Chart of Accounts, which is a l</a:t>
            </a:r>
            <a:r>
              <a:rPr lang="en-US" altLang="en-US" sz="1400" dirty="0">
                <a:solidFill>
                  <a:srgbClr val="000000"/>
                </a:solidFill>
                <a:latin typeface="Arial" panose="020B0604020202020204" pitchFamily="34" charset="0"/>
                <a:cs typeface="Arial" panose="020B0604020202020204" pitchFamily="34" charset="0"/>
              </a:rPr>
              <a:t>ist of all account codes to define each class of items (if locally defined codes were used)</a:t>
            </a:r>
            <a:r>
              <a:rPr lang="en-US" altLang="en-US" sz="1400" dirty="0">
                <a:solidFill>
                  <a:srgbClr val="FF0000"/>
                </a:solidFill>
                <a:latin typeface="Arial" panose="020B0604020202020204" pitchFamily="34" charset="0"/>
                <a:cs typeface="Arial" panose="020B0604020202020204" pitchFamily="34" charset="0"/>
              </a:rPr>
              <a:t> </a:t>
            </a:r>
            <a:br>
              <a:rPr lang="en-US" altLang="en-US" sz="1400" dirty="0">
                <a:solidFill>
                  <a:srgbClr val="000000"/>
                </a:solidFill>
                <a:latin typeface="Arial" panose="020B0604020202020204" pitchFamily="34" charset="0"/>
                <a:cs typeface="Arial" panose="020B0604020202020204" pitchFamily="34" charset="0"/>
              </a:rPr>
            </a:br>
            <a:endParaRPr lang="en-US" altLang="en-US" sz="1400" dirty="0">
              <a:solidFill>
                <a:srgbClr val="000000"/>
              </a:solidFill>
              <a:latin typeface="Arial" panose="020B0604020202020204" pitchFamily="34" charset="0"/>
              <a:cs typeface="Arial" panose="020B0604020202020204" pitchFamily="34" charset="0"/>
            </a:endParaRPr>
          </a:p>
          <a:p>
            <a:pPr marL="285750" indent="-285750">
              <a:buClrTx/>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A Labor Distribution Report, which must specify </a:t>
            </a:r>
            <a:r>
              <a:rPr lang="en-US" altLang="en-US" sz="1400" baseline="0" dirty="0">
                <a:latin typeface="Arial" panose="020B0604020202020204" pitchFamily="34" charset="0"/>
                <a:cs typeface="Arial" panose="020B0604020202020204" pitchFamily="34" charset="0"/>
              </a:rPr>
              <a:t>the source and application of funds, and</a:t>
            </a:r>
            <a:endParaRPr lang="en-US" altLang="en-US" sz="1400" dirty="0">
              <a:latin typeface="Arial" panose="020B0604020202020204" pitchFamily="34" charset="0"/>
              <a:cs typeface="Arial" panose="020B0604020202020204" pitchFamily="34" charset="0"/>
            </a:endParaRPr>
          </a:p>
          <a:p>
            <a:pPr marL="285750" indent="-285750">
              <a:buClrTx/>
              <a:buFont typeface="Arial" panose="020B0604020202020204" pitchFamily="34" charset="0"/>
              <a:buChar char="•"/>
            </a:pPr>
            <a:endParaRPr lang="en-US" alt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A Meal Equivalents and Cost Allocation Worksheet.</a:t>
            </a:r>
            <a:r>
              <a:rPr lang="en-US" altLang="en-US" sz="1400" baseline="0" dirty="0">
                <a:latin typeface="Arial" panose="020B0604020202020204" pitchFamily="34" charset="0"/>
                <a:cs typeface="Arial" panose="020B0604020202020204" pitchFamily="34" charset="0"/>
              </a:rPr>
              <a:t> This applies only to Residential Child Care Institutions. The worksheet is available in the CNIPS Download Forms</a:t>
            </a:r>
            <a:r>
              <a:rPr lang="en-US" altLang="en-US" sz="1400" dirty="0">
                <a:latin typeface="Arial" panose="020B0604020202020204" pitchFamily="34" charset="0"/>
                <a:cs typeface="Arial" panose="020B0604020202020204" pitchFamily="34" charset="0"/>
              </a:rPr>
              <a:t>, SNP 65.</a:t>
            </a:r>
          </a:p>
          <a:p>
            <a:pPr marL="609493" lvl="1" indent="0">
              <a:buClrTx/>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0" indent="0">
              <a:buClrTx/>
              <a:buFont typeface="+mj-lt"/>
              <a:buNone/>
            </a:pPr>
            <a:r>
              <a:rPr lang="en-US" sz="1400" dirty="0">
                <a:latin typeface="Arial" panose="020B0604020202020204" pitchFamily="34" charset="0"/>
                <a:cs typeface="Arial" panose="020B0604020202020204" pitchFamily="34" charset="0"/>
              </a:rPr>
              <a:t>[Next</a:t>
            </a:r>
            <a:r>
              <a:rPr lang="en-US" sz="1400" baseline="0" dirty="0">
                <a:latin typeface="Arial" panose="020B0604020202020204" pitchFamily="34" charset="0"/>
                <a:cs typeface="Arial" panose="020B0604020202020204" pitchFamily="34" charset="0"/>
              </a:rPr>
              <a:t> Slide]</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10</a:t>
            </a:fld>
            <a:endParaRPr lang="en-US"/>
          </a:p>
        </p:txBody>
      </p:sp>
    </p:spTree>
    <p:extLst>
      <p:ext uri="{BB962C8B-B14F-4D97-AF65-F5344CB8AC3E}">
        <p14:creationId xmlns:p14="http://schemas.microsoft.com/office/powerpoint/2010/main" val="263735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374650"/>
            <a:ext cx="6188075" cy="3481388"/>
          </a:xfrm>
        </p:spPr>
      </p:sp>
      <p:sp>
        <p:nvSpPr>
          <p:cNvPr id="3" name="Notes Placeholder 2"/>
          <p:cNvSpPr>
            <a:spLocks noGrp="1"/>
          </p:cNvSpPr>
          <p:nvPr>
            <p:ph type="body" idx="1"/>
          </p:nvPr>
        </p:nvSpPr>
        <p:spPr>
          <a:xfrm>
            <a:off x="406510" y="3956050"/>
            <a:ext cx="6171981" cy="5029200"/>
          </a:xfrm>
        </p:spPr>
        <p:txBody>
          <a:bodyPr/>
          <a:lstStyle/>
          <a:p>
            <a:r>
              <a:rPr lang="en-US" sz="1400">
                <a:latin typeface="Arial" panose="020B0604020202020204" pitchFamily="34" charset="0"/>
                <a:cs typeface="Arial" panose="020B0604020202020204" pitchFamily="34" charset="0"/>
              </a:rPr>
              <a:t>If</a:t>
            </a:r>
            <a:r>
              <a:rPr lang="en-US" sz="1400" baseline="0">
                <a:latin typeface="Arial" panose="020B0604020202020204" pitchFamily="34" charset="0"/>
                <a:cs typeface="Arial" panose="020B0604020202020204" pitchFamily="34" charset="0"/>
              </a:rPr>
              <a:t> the SFA triggers a comprehensive review in the maintenance of the cafeteria fund area, the SFA will be required to provide written internal control procedures. </a:t>
            </a:r>
            <a:r>
              <a:rPr lang="en-US" sz="1400">
                <a:latin typeface="Arial" panose="020B0604020202020204" pitchFamily="34" charset="0"/>
                <a:cs typeface="Arial" panose="020B0604020202020204" pitchFamily="34" charset="0"/>
              </a:rPr>
              <a:t>All food</a:t>
            </a:r>
            <a:r>
              <a:rPr lang="en-US" sz="1400" baseline="0">
                <a:latin typeface="Arial" panose="020B0604020202020204" pitchFamily="34" charset="0"/>
                <a:cs typeface="Arial" panose="020B0604020202020204" pitchFamily="34" charset="0"/>
              </a:rPr>
              <a:t> service operators </a:t>
            </a:r>
            <a:r>
              <a:rPr lang="en-US" sz="1400">
                <a:latin typeface="Arial" panose="020B0604020202020204" pitchFamily="34" charset="0"/>
                <a:cs typeface="Arial" panose="020B0604020202020204" pitchFamily="34" charset="0"/>
              </a:rPr>
              <a:t>are required to have written policies</a:t>
            </a:r>
            <a:r>
              <a:rPr lang="en-US" sz="1400" baseline="0">
                <a:latin typeface="Arial" panose="020B0604020202020204" pitchFamily="34" charset="0"/>
                <a:cs typeface="Arial" panose="020B0604020202020204" pitchFamily="34" charset="0"/>
              </a:rPr>
              <a:t> and procedures in place. </a:t>
            </a:r>
            <a:r>
              <a:rPr lang="en-US" sz="1400">
                <a:latin typeface="Arial" panose="020B0604020202020204" pitchFamily="34" charset="0"/>
                <a:cs typeface="Arial" panose="020B0604020202020204" pitchFamily="34" charset="0"/>
              </a:rPr>
              <a:t>They are most effective when clearly documented. Internal controls </a:t>
            </a:r>
            <a:r>
              <a:rPr lang="en-US" sz="1400" baseline="0">
                <a:latin typeface="Arial" panose="020B0604020202020204" pitchFamily="34" charset="0"/>
                <a:cs typeface="Arial" panose="020B0604020202020204" pitchFamily="34" charset="0"/>
              </a:rPr>
              <a:t>are necessary to eliminate confusion, create structure, and enforce uniform standards </a:t>
            </a:r>
            <a:r>
              <a:rPr lang="en-US" sz="1400" kern="1200">
                <a:solidFill>
                  <a:schemeClr val="tx1"/>
                </a:solidFill>
                <a:effectLst/>
                <a:latin typeface="Arial" panose="020B0604020202020204" pitchFamily="34" charset="0"/>
                <a:cs typeface="Arial" panose="020B0604020202020204" pitchFamily="34" charset="0"/>
              </a:rPr>
              <a:t>throughout the organization.</a:t>
            </a:r>
            <a:endParaRPr lang="en-US" sz="1400" baseline="0">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11</a:t>
            </a:fld>
            <a:endParaRPr lang="en-US"/>
          </a:p>
        </p:txBody>
      </p:sp>
    </p:spTree>
    <p:extLst>
      <p:ext uri="{BB962C8B-B14F-4D97-AF65-F5344CB8AC3E}">
        <p14:creationId xmlns:p14="http://schemas.microsoft.com/office/powerpoint/2010/main" val="2542301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Arial" panose="020B0604020202020204" pitchFamily="34" charset="0"/>
                <a:cs typeface="Arial" panose="020B0604020202020204" pitchFamily="34" charset="0"/>
              </a:rPr>
              <a:t>The SFA must maintain written internal control procedures for the following:</a:t>
            </a:r>
          </a:p>
          <a:p>
            <a:endParaRPr lang="en-US" sz="1400">
              <a:latin typeface="Arial" panose="020B0604020202020204" pitchFamily="34" charset="0"/>
              <a:cs typeface="Arial" panose="020B0604020202020204" pitchFamily="34" charset="0"/>
            </a:endParaRPr>
          </a:p>
          <a:p>
            <a:pPr marL="285750" indent="-285750">
              <a:buFont typeface="Arial,Sans-Serif"/>
              <a:buChar char="•"/>
            </a:pPr>
            <a:r>
              <a:rPr lang="en-US" sz="1400">
                <a:latin typeface="Arial" panose="020B0604020202020204" pitchFamily="34" charset="0"/>
                <a:cs typeface="Arial" panose="020B0604020202020204" pitchFamily="34" charset="0"/>
              </a:rPr>
              <a:t>Tracking revenues and expenditures</a:t>
            </a:r>
          </a:p>
          <a:p>
            <a:pPr marL="285750" indent="-285750">
              <a:buFont typeface="Arial,Sans-Serif"/>
              <a:buChar char="•"/>
            </a:pPr>
            <a:r>
              <a:rPr lang="en-US" sz="1400">
                <a:latin typeface="Arial" panose="020B0604020202020204" pitchFamily="34" charset="0"/>
                <a:cs typeface="Arial" panose="020B0604020202020204" pitchFamily="34" charset="0"/>
              </a:rPr>
              <a:t>Separating out costs</a:t>
            </a:r>
          </a:p>
          <a:p>
            <a:pPr marL="285750" indent="-285750">
              <a:buFont typeface="Arial,Sans-Serif"/>
              <a:buChar char="•"/>
            </a:pPr>
            <a:r>
              <a:rPr lang="en-US" sz="1400">
                <a:latin typeface="Arial" panose="020B0604020202020204" pitchFamily="34" charset="0"/>
                <a:cs typeface="Arial" panose="020B0604020202020204" pitchFamily="34" charset="0"/>
              </a:rPr>
              <a:t>Capital expenditure purchases</a:t>
            </a:r>
          </a:p>
          <a:p>
            <a:pPr marL="285750" indent="-285750">
              <a:buFont typeface="Arial,Sans-Serif"/>
              <a:buChar char="•"/>
            </a:pPr>
            <a:r>
              <a:rPr lang="en-US" sz="1400">
                <a:latin typeface="Arial" panose="020B0604020202020204" pitchFamily="34" charset="0"/>
                <a:cs typeface="Arial" panose="020B0604020202020204" pitchFamily="34" charset="0"/>
              </a:rPr>
              <a:t>Time and effort documentation, and </a:t>
            </a:r>
          </a:p>
          <a:p>
            <a:pPr marL="285750" indent="-285750">
              <a:buFont typeface="Arial,Sans-Serif"/>
              <a:buChar char="•"/>
            </a:pPr>
            <a:r>
              <a:rPr lang="en-US" sz="1400">
                <a:latin typeface="Arial" panose="020B0604020202020204" pitchFamily="34" charset="0"/>
                <a:cs typeface="Arial" panose="020B0604020202020204" pitchFamily="34" charset="0"/>
              </a:rPr>
              <a:t>Bad debt</a:t>
            </a:r>
          </a:p>
          <a:p>
            <a:pPr marL="285750" indent="-285750">
              <a:buFont typeface="Arial,Sans-Serif"/>
              <a:buChar char="•"/>
            </a:pPr>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5"/>
          </p:nvPr>
        </p:nvSpPr>
        <p:spPr/>
        <p:txBody>
          <a:bodyPr/>
          <a:lstStyle/>
          <a:p>
            <a:fld id="{B045B7DE-1198-4F2F-B574-CA8CAE341642}" type="slidenum">
              <a:rPr lang="en-US" smtClean="0"/>
              <a:pPr/>
              <a:t>12</a:t>
            </a:fld>
            <a:endParaRPr lang="en-US"/>
          </a:p>
        </p:txBody>
      </p:sp>
    </p:spTree>
    <p:extLst>
      <p:ext uri="{BB962C8B-B14F-4D97-AF65-F5344CB8AC3E}">
        <p14:creationId xmlns:p14="http://schemas.microsoft.com/office/powerpoint/2010/main" val="326869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0050" y="4409758"/>
            <a:ext cx="6184900" cy="4177665"/>
          </a:xfrm>
        </p:spPr>
        <p:txBody>
          <a:bodyPr/>
          <a:lstStyle/>
          <a:p>
            <a:pPr defTabSz="1218987">
              <a:defRPr/>
            </a:pPr>
            <a:r>
              <a:rPr lang="en-US" sz="1400" dirty="0">
                <a:latin typeface="Arial" panose="020B0604020202020204" pitchFamily="34" charset="0"/>
                <a:cs typeface="Arial" panose="020B0604020202020204" pitchFamily="34" charset="0"/>
              </a:rPr>
              <a:t>Common Findings and Strategies</a:t>
            </a:r>
          </a:p>
          <a:p>
            <a:pPr defTabSz="1218987">
              <a:defRPr/>
            </a:pPr>
            <a:endParaRPr lang="en-US" sz="1400" dirty="0">
              <a:latin typeface="Arial" panose="020B0604020202020204" pitchFamily="34" charset="0"/>
              <a:cs typeface="Arial" panose="020B0604020202020204" pitchFamily="34" charset="0"/>
            </a:endParaRPr>
          </a:p>
          <a:p>
            <a:pPr marL="0" marR="0" lvl="0" indent="0" algn="l" defTabSz="1218987">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We will now review</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some of the common findings and strategies related to the Maintenance</a:t>
            </a:r>
            <a:r>
              <a:rPr lang="en-US" sz="1400" baseline="0" dirty="0">
                <a:latin typeface="Arial" panose="020B0604020202020204" pitchFamily="34" charset="0"/>
                <a:cs typeface="Arial" panose="020B0604020202020204" pitchFamily="34" charset="0"/>
              </a:rPr>
              <a:t> of the Cafeteria Fund area.</a:t>
            </a:r>
            <a:endParaRPr lang="en-US" sz="1400" dirty="0">
              <a:latin typeface="Arial" panose="020B0604020202020204" pitchFamily="34" charset="0"/>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One of the most common findings</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is insufficient</a:t>
            </a:r>
            <a:r>
              <a:rPr lang="en-US" sz="1400" baseline="0" dirty="0">
                <a:latin typeface="Arial" panose="020B0604020202020204" pitchFamily="34" charset="0"/>
                <a:cs typeface="Arial" panose="020B0604020202020204" pitchFamily="34" charset="0"/>
              </a:rPr>
              <a:t> time and effort documentation, </a:t>
            </a:r>
            <a:r>
              <a:rPr lang="en-US" sz="1400" dirty="0">
                <a:latin typeface="Arial" panose="020B0604020202020204" pitchFamily="34" charset="0"/>
                <a:cs typeface="Arial" panose="020B0604020202020204" pitchFamily="34" charset="0"/>
              </a:rPr>
              <a:t>especially for multi-funded employees.</a:t>
            </a:r>
          </a:p>
          <a:p>
            <a:pPr marL="0" indent="0">
              <a:buNone/>
              <a:defRPr/>
            </a:pPr>
            <a:endParaRPr lang="en-US" sz="1400" baseline="0" dirty="0">
              <a:latin typeface="Arial" panose="020B0604020202020204" pitchFamily="34" charset="0"/>
              <a:cs typeface="Arial" panose="020B0604020202020204" pitchFamily="34" charset="0"/>
            </a:endParaRPr>
          </a:p>
          <a:p>
            <a:pPr>
              <a:defRPr/>
            </a:pPr>
            <a:r>
              <a:rPr lang="en-US" sz="1400" dirty="0">
                <a:latin typeface="Arial" panose="020B0604020202020204" pitchFamily="34" charset="0"/>
                <a:cs typeface="Arial" panose="020B0604020202020204" pitchFamily="34" charset="0"/>
              </a:rPr>
              <a:t>To avoid this finding:</a:t>
            </a:r>
          </a:p>
          <a:p>
            <a:pPr>
              <a:defRP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sz="1400" dirty="0">
                <a:latin typeface="Arial" panose="020B0604020202020204" pitchFamily="34" charset="0"/>
                <a:cs typeface="Arial" panose="020B0604020202020204" pitchFamily="34" charset="0"/>
              </a:rPr>
              <a:t>Single-funded employees must complete a semiannual periodic certification </a:t>
            </a:r>
          </a:p>
          <a:p>
            <a:pPr marL="285750" indent="-285750">
              <a:buClrTx/>
              <a:buFont typeface="Arial" panose="020B0604020202020204" pitchFamily="34" charset="0"/>
              <a:buChar char="•"/>
            </a:pPr>
            <a:r>
              <a:rPr lang="en-US" sz="1400" dirty="0">
                <a:latin typeface="Arial" panose="020B0604020202020204" pitchFamily="34" charset="0"/>
                <a:cs typeface="Arial" panose="020B0604020202020204" pitchFamily="34" charset="0"/>
              </a:rPr>
              <a:t>Multi-funded employees must complete a personnel activity report,</a:t>
            </a:r>
            <a:r>
              <a:rPr lang="en-US" sz="1400" baseline="0" dirty="0">
                <a:latin typeface="Arial" panose="020B0604020202020204" pitchFamily="34" charset="0"/>
                <a:cs typeface="Arial" panose="020B0604020202020204" pitchFamily="34" charset="0"/>
              </a:rPr>
              <a:t> or </a:t>
            </a:r>
            <a:r>
              <a:rPr lang="en-US" sz="1400" dirty="0">
                <a:latin typeface="Arial" panose="020B0604020202020204" pitchFamily="34" charset="0"/>
                <a:cs typeface="Arial" panose="020B0604020202020204" pitchFamily="34" charset="0"/>
              </a:rPr>
              <a:t>PAR,</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or equivalent documentation at least monthly, and</a:t>
            </a:r>
          </a:p>
          <a:p>
            <a:pPr marL="285750" marR="0" lvl="0" indent="-285750" algn="l" defTabSz="1218987" rtl="0" eaLnBrk="1" fontAlgn="auto" latinLnBrk="0" hangingPunct="1">
              <a:lnSpc>
                <a:spcPct val="100000"/>
              </a:lnSpc>
              <a:spcBef>
                <a:spcPts val="0"/>
              </a:spcBef>
              <a:spcAft>
                <a:spcPts val="0"/>
              </a:spcAft>
              <a:buClr>
                <a:schemeClr val="accent4">
                  <a:lumMod val="75000"/>
                </a:schemeClr>
              </a:buClr>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The SFA should</a:t>
            </a:r>
            <a:r>
              <a:rPr lang="en-US" sz="1400" baseline="0" dirty="0">
                <a:latin typeface="Arial" panose="020B0604020202020204" pitchFamily="34" charset="0"/>
                <a:cs typeface="Arial" panose="020B0604020202020204" pitchFamily="34" charset="0"/>
              </a:rPr>
              <a:t> d</a:t>
            </a:r>
            <a:r>
              <a:rPr lang="en-US" sz="1400" dirty="0">
                <a:latin typeface="Arial" panose="020B0604020202020204" pitchFamily="34" charset="0"/>
                <a:cs typeface="Arial" panose="020B0604020202020204" pitchFamily="34" charset="0"/>
              </a:rPr>
              <a:t>evelop adequate time accounting internal controls and train staff on procedures</a:t>
            </a:r>
          </a:p>
          <a:p>
            <a:pPr marL="152293" lvl="1">
              <a:buClr>
                <a:schemeClr val="accent4">
                  <a:lumMod val="75000"/>
                </a:schemeClr>
              </a:buClr>
              <a:defRPr/>
            </a:pPr>
            <a:endParaRPr lang="en-US" sz="1400" dirty="0">
              <a:latin typeface="Arial" panose="020B0604020202020204" pitchFamily="34" charset="0"/>
              <a:cs typeface="Arial" panose="020B0604020202020204" pitchFamily="34" charset="0"/>
            </a:endParaRPr>
          </a:p>
          <a:p>
            <a:pPr indent="-457200">
              <a:buClr>
                <a:schemeClr val="accent4">
                  <a:lumMod val="75000"/>
                </a:schemeClr>
              </a:buClr>
              <a:buFont typeface="Arial" pitchFamily="34" charset="0"/>
              <a:buNone/>
              <a:defRPr/>
            </a:pPr>
            <a:r>
              <a:rPr lang="en-US" sz="1400" dirty="0">
                <a:latin typeface="Arial" panose="020B0604020202020204" pitchFamily="34" charset="0"/>
                <a:cs typeface="Arial" panose="020B0604020202020204" pitchFamily="34" charset="0"/>
              </a:rPr>
              <a:t>[Next</a:t>
            </a:r>
            <a:r>
              <a:rPr lang="en-US" sz="1400" baseline="0" dirty="0">
                <a:latin typeface="Arial" panose="020B0604020202020204" pitchFamily="34" charset="0"/>
                <a:cs typeface="Arial" panose="020B0604020202020204" pitchFamily="34" charset="0"/>
              </a:rPr>
              <a:t> Slide]</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13</a:t>
            </a:fld>
            <a:endParaRPr lang="en-US"/>
          </a:p>
        </p:txBody>
      </p:sp>
    </p:spTree>
    <p:extLst>
      <p:ext uri="{BB962C8B-B14F-4D97-AF65-F5344CB8AC3E}">
        <p14:creationId xmlns:p14="http://schemas.microsoft.com/office/powerpoint/2010/main" val="396756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0050" y="4409758"/>
            <a:ext cx="6184900" cy="4177665"/>
          </a:xfrm>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latin typeface="Arial"/>
                <a:cs typeface="Arial"/>
              </a:rPr>
              <a:t>Another common finding related</a:t>
            </a:r>
            <a:r>
              <a:rPr lang="en-US" sz="1400" baseline="0" dirty="0">
                <a:latin typeface="Arial"/>
                <a:cs typeface="Arial"/>
              </a:rPr>
              <a:t> to the</a:t>
            </a:r>
            <a:r>
              <a:rPr lang="en-US" sz="1400" dirty="0">
                <a:latin typeface="Arial"/>
                <a:cs typeface="Arial"/>
              </a:rPr>
              <a:t> Maintenance of the Cafeteria Fund area is</a:t>
            </a:r>
            <a:r>
              <a:rPr lang="en-US" sz="1400" baseline="0" dirty="0">
                <a:latin typeface="Arial"/>
                <a:cs typeface="Arial"/>
              </a:rPr>
              <a:t> </a:t>
            </a:r>
            <a:r>
              <a:rPr lang="en-US" sz="1400" dirty="0">
                <a:latin typeface="Arial"/>
                <a:cs typeface="Arial"/>
              </a:rPr>
              <a:t>unallowable equipment purchases of $5,000 or more without CDE preapproval.</a:t>
            </a:r>
          </a:p>
          <a:p>
            <a:pPr marL="0" indent="0">
              <a:buNone/>
              <a:defRPr/>
            </a:pPr>
            <a:endParaRPr lang="en-US" sz="1400" baseline="0" dirty="0">
              <a:latin typeface="Arial" panose="020B0604020202020204" pitchFamily="34" charset="0"/>
              <a:cs typeface="Arial" panose="020B0604020202020204" pitchFamily="34" charset="0"/>
            </a:endParaRPr>
          </a:p>
          <a:p>
            <a:pPr>
              <a:defRPr/>
            </a:pPr>
            <a:r>
              <a:rPr lang="en-US" sz="1400" dirty="0">
                <a:latin typeface="Arial"/>
                <a:cs typeface="Arial"/>
              </a:rPr>
              <a:t>To avoid this finding:  </a:t>
            </a:r>
            <a:endParaRPr lang="en-US" sz="1400" dirty="0">
              <a:latin typeface="Arial" panose="020B0604020202020204" pitchFamily="34" charset="0"/>
              <a:cs typeface="Arial" panose="020B0604020202020204" pitchFamily="34" charset="0"/>
            </a:endParaRPr>
          </a:p>
          <a:p>
            <a:pPr marL="0" indent="0">
              <a:buNone/>
              <a:defRP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a:cs typeface="Arial"/>
              </a:rPr>
              <a:t>Always contact the Resource Management Unit to request approval prior to making any purchase over the</a:t>
            </a:r>
            <a:r>
              <a:rPr lang="en-US" sz="1400" baseline="0" dirty="0">
                <a:latin typeface="Arial"/>
                <a:cs typeface="Arial"/>
              </a:rPr>
              <a:t> $5,000 </a:t>
            </a:r>
            <a:r>
              <a:rPr lang="en-US" sz="1400" dirty="0">
                <a:latin typeface="Arial"/>
                <a:cs typeface="Arial"/>
              </a:rPr>
              <a:t>threshold</a:t>
            </a:r>
            <a:endParaRPr lang="en-US" sz="1400" baseline="0" dirty="0">
              <a:latin typeface="Arial"/>
              <a:cs typeface="Arial"/>
            </a:endParaRPr>
          </a:p>
          <a:p>
            <a:pPr marL="285750" indent="-285750">
              <a:buClrTx/>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indent="-457200">
              <a:buClr>
                <a:srgbClr val="FFC000">
                  <a:lumMod val="75000"/>
                </a:srgbClr>
              </a:buClr>
            </a:pPr>
            <a:r>
              <a:rPr lang="en-US" sz="1400" dirty="0">
                <a:latin typeface="Arial" panose="020B0604020202020204" pitchFamily="34" charset="0"/>
                <a:cs typeface="Arial" panose="020B0604020202020204" pitchFamily="34" charset="0"/>
              </a:rPr>
              <a:t>[Next</a:t>
            </a:r>
            <a:r>
              <a:rPr lang="en-US" sz="1400" baseline="0" dirty="0">
                <a:latin typeface="Arial" panose="020B0604020202020204" pitchFamily="34" charset="0"/>
                <a:cs typeface="Arial" panose="020B0604020202020204" pitchFamily="34" charset="0"/>
              </a:rPr>
              <a:t> Slide]</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14</a:t>
            </a:fld>
            <a:endParaRPr lang="en-US"/>
          </a:p>
        </p:txBody>
      </p:sp>
    </p:spTree>
    <p:extLst>
      <p:ext uri="{BB962C8B-B14F-4D97-AF65-F5344CB8AC3E}">
        <p14:creationId xmlns:p14="http://schemas.microsoft.com/office/powerpoint/2010/main" val="2804441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a:p>
            <a:pPr marL="285750" indent="-285750">
              <a:buFont typeface="Arial,Sans-Serif"/>
              <a:buChar char="•"/>
            </a:pPr>
            <a:r>
              <a:rPr lang="en-US" dirty="0"/>
              <a:t>Maintaining all documentation (preapproval and invoices) for at least three school years after the close of the school year in which the equipment was purchased, and</a:t>
            </a:r>
            <a:endParaRPr lang="en-US" dirty="0">
              <a:cs typeface="Calibri"/>
            </a:endParaRPr>
          </a:p>
          <a:p>
            <a:pPr marL="285750" indent="-285750">
              <a:buFont typeface="Arial,Sans-Serif"/>
              <a:buChar char="•"/>
            </a:pPr>
            <a:endParaRPr lang="en-US" dirty="0"/>
          </a:p>
          <a:p>
            <a:pPr marL="285750" indent="-285750">
              <a:buFont typeface="Arial,Sans-Serif"/>
              <a:buChar char="•"/>
            </a:pPr>
            <a:r>
              <a:rPr lang="en-US" dirty="0"/>
              <a:t>Ensure invoices clearly support how the equipment supports nutrition services</a:t>
            </a:r>
          </a:p>
          <a:p>
            <a:pPr marL="285750" indent="-285750">
              <a:buFont typeface="Arial,Sans-Serif"/>
              <a:buChar char="•"/>
            </a:pPr>
            <a:endParaRPr lang="en-US" dirty="0">
              <a:cs typeface="Calibri"/>
            </a:endParaRPr>
          </a:p>
          <a:p>
            <a:r>
              <a:rPr lang="en-US" dirty="0"/>
              <a:t>[Next Slide]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AA03C1F-BCC6-46FF-A570-B8E2C5E2FDD9}" type="slidenum">
              <a:rPr lang="en-US" smtClean="0"/>
              <a:t>15</a:t>
            </a:fld>
            <a:endParaRPr lang="en-US"/>
          </a:p>
        </p:txBody>
      </p:sp>
    </p:spTree>
    <p:extLst>
      <p:ext uri="{BB962C8B-B14F-4D97-AF65-F5344CB8AC3E}">
        <p14:creationId xmlns:p14="http://schemas.microsoft.com/office/powerpoint/2010/main" val="248336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Paid Lunch Equity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Before discussing paid lunch equity, or PLE, it is important to mention the U.S. Department of Agriculture, or USDA's, COVID-19: Child Nutrition Response #97. This waiver identifies which regulations, or areas of review, are not applicable for the 2021–22 Administrative review, or AR cycle.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USDA waiver #97 specifically states that any SFA operating only the Seamless Summer Feeding Option, or SSO, at all school sites in the 2021–22 school year will be exempt from a review in the area of PLE. The CDE will only be evaluating compliance in PLE for SFAs operating the National School Lunch Program, or NSLP.</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5"/>
          </p:nvPr>
        </p:nvSpPr>
        <p:spPr/>
        <p:txBody>
          <a:bodyPr/>
          <a:lstStyle/>
          <a:p>
            <a:fld id="{B045B7DE-1198-4F2F-B574-CA8CAE341642}" type="slidenum">
              <a:rPr lang="en-US" smtClean="0"/>
              <a:pPr/>
              <a:t>16</a:t>
            </a:fld>
            <a:endParaRPr lang="en-US"/>
          </a:p>
        </p:txBody>
      </p:sp>
    </p:spTree>
    <p:extLst>
      <p:ext uri="{BB962C8B-B14F-4D97-AF65-F5344CB8AC3E}">
        <p14:creationId xmlns:p14="http://schemas.microsoft.com/office/powerpoint/2010/main" val="2634040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10" y="4409758"/>
            <a:ext cx="6171981" cy="4177665"/>
          </a:xfrm>
        </p:spPr>
        <p:txBody>
          <a:bodyPr/>
          <a:lstStyle/>
          <a:p>
            <a:pPr>
              <a:defRPr/>
            </a:pPr>
            <a:r>
              <a:rPr lang="en-US" altLang="en-US" sz="1400">
                <a:latin typeface="Arial" panose="020B0604020202020204" pitchFamily="34" charset="0"/>
                <a:cs typeface="Arial" panose="020B0604020202020204" pitchFamily="34" charset="0"/>
              </a:rPr>
              <a:t>For any SFA operating the NSLP at any school site in the 2021–22 school year, we will now review the PLE area.</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altLang="en-US" sz="1400">
              <a:latin typeface="Arial" panose="020B0604020202020204" pitchFamily="34" charset="0"/>
              <a:cs typeface="Arial" panose="020B0604020202020204" pitchFamily="34" charset="0"/>
            </a:endParaRPr>
          </a:p>
          <a:p>
            <a:pPr>
              <a:defRPr/>
            </a:pPr>
            <a:r>
              <a:rPr lang="en-US" altLang="en-US" sz="1400">
                <a:solidFill>
                  <a:srgbClr val="000000"/>
                </a:solidFill>
                <a:latin typeface="Arial" panose="020B0604020202020204" pitchFamily="34" charset="0"/>
                <a:cs typeface="Arial" panose="020B0604020202020204" pitchFamily="34" charset="0"/>
              </a:rPr>
              <a:t>An </a:t>
            </a:r>
            <a:r>
              <a:rPr lang="en-US" altLang="en-US" sz="1400" b="0" baseline="0">
                <a:solidFill>
                  <a:srgbClr val="000000"/>
                </a:solidFill>
                <a:latin typeface="Arial" panose="020B0604020202020204" pitchFamily="34" charset="0"/>
                <a:cs typeface="Arial" panose="020B0604020202020204" pitchFamily="34" charset="0"/>
              </a:rPr>
              <a:t>SFA must complete the USDA </a:t>
            </a:r>
            <a:r>
              <a:rPr lang="en-US" altLang="en-US" sz="1400">
                <a:solidFill>
                  <a:srgbClr val="000000"/>
                </a:solidFill>
                <a:latin typeface="Arial" panose="020B0604020202020204" pitchFamily="34" charset="0"/>
                <a:cs typeface="Arial" panose="020B0604020202020204" pitchFamily="34" charset="0"/>
              </a:rPr>
              <a:t>PLE Tool</a:t>
            </a:r>
            <a:r>
              <a:rPr lang="en-US" altLang="en-US" sz="1400">
                <a:latin typeface="Arial" panose="020B0604020202020204" pitchFamily="34" charset="0"/>
                <a:cs typeface="Arial" panose="020B0604020202020204" pitchFamily="34" charset="0"/>
              </a:rPr>
              <a:t> or a comparable mechanism when</a:t>
            </a:r>
            <a:r>
              <a:rPr lang="en-US" sz="1400">
                <a:latin typeface="Arial" panose="020B0604020202020204" pitchFamily="34" charset="0"/>
                <a:cs typeface="Arial" panose="020B0604020202020204" pitchFamily="34" charset="0"/>
              </a:rPr>
              <a:t> the SFA’s paid lunch prices at one or more of its sites is below the minimum weighted average price. Additionally, the USDA PLE Tool can be found in the Download Forms section of the CNIPS.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altLang="en-US" sz="1400" b="0" baseline="0">
              <a:solidFill>
                <a:srgbClr val="000000"/>
              </a:solidFill>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17</a:t>
            </a:fld>
            <a:endParaRPr lang="en-US"/>
          </a:p>
        </p:txBody>
      </p:sp>
    </p:spTree>
    <p:extLst>
      <p:ext uri="{BB962C8B-B14F-4D97-AF65-F5344CB8AC3E}">
        <p14:creationId xmlns:p14="http://schemas.microsoft.com/office/powerpoint/2010/main" val="1625904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10" y="4409758"/>
            <a:ext cx="6171981" cy="4177665"/>
          </a:xfrm>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altLang="en-US" sz="1400">
                <a:latin typeface="Arial" panose="020B0604020202020204" pitchFamily="34" charset="0"/>
                <a:cs typeface="Arial" panose="020B0604020202020204" pitchFamily="34" charset="0"/>
              </a:rPr>
              <a:t>The SFA must </a:t>
            </a:r>
            <a:r>
              <a:rPr lang="en-US" altLang="en-US" sz="1400" b="1">
                <a:latin typeface="Arial" panose="020B0604020202020204" pitchFamily="34" charset="0"/>
                <a:cs typeface="Arial" panose="020B0604020202020204" pitchFamily="34" charset="0"/>
              </a:rPr>
              <a:t>increase prices for paid lunches or add financial support</a:t>
            </a:r>
            <a:r>
              <a:rPr lang="en-US" altLang="en-US" sz="1400">
                <a:latin typeface="Arial" panose="020B0604020202020204" pitchFamily="34" charset="0"/>
                <a:cs typeface="Arial" panose="020B0604020202020204" pitchFamily="34" charset="0"/>
              </a:rPr>
              <a:t> from a nonfederal source i</a:t>
            </a:r>
            <a:r>
              <a:rPr lang="en-US" sz="1400">
                <a:latin typeface="Arial" panose="020B0604020202020204" pitchFamily="34" charset="0"/>
                <a:cs typeface="Arial" panose="020B0604020202020204" pitchFamily="34" charset="0"/>
              </a:rPr>
              <a:t>f the SFA’s weighted minimum average paid lunch price is less than the difference between the free meal reimbursement and the paid meal reimbursement.</a:t>
            </a:r>
            <a:br>
              <a:rPr lang="en-US" altLang="en-US" sz="1400">
                <a:latin typeface="Arial" panose="020B0604020202020204" pitchFamily="34" charset="0"/>
                <a:cs typeface="Arial" panose="020B0604020202020204" pitchFamily="34" charset="0"/>
              </a:rPr>
            </a:b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[Next Slide]</a:t>
            </a:r>
            <a:endParaRPr lang="en-US" alt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18</a:t>
            </a:fld>
            <a:endParaRPr lang="en-US"/>
          </a:p>
        </p:txBody>
      </p:sp>
    </p:spTree>
    <p:extLst>
      <p:ext uri="{BB962C8B-B14F-4D97-AF65-F5344CB8AC3E}">
        <p14:creationId xmlns:p14="http://schemas.microsoft.com/office/powerpoint/2010/main" val="3240187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10" y="4409758"/>
            <a:ext cx="6171981" cy="4177665"/>
          </a:xfrm>
        </p:spPr>
        <p:txBody>
          <a:bodyPr/>
          <a:lstStyle/>
          <a:p>
            <a:pPr marL="0" indent="0">
              <a:lnSpc>
                <a:spcPct val="100000"/>
              </a:lnSpc>
              <a:buClrTx/>
              <a:buNone/>
            </a:pPr>
            <a:r>
              <a:rPr lang="en-US" sz="1400" dirty="0">
                <a:latin typeface="Arial"/>
                <a:cs typeface="Arial"/>
              </a:rPr>
              <a:t>Comprehensive Review – Required Documents</a:t>
            </a:r>
          </a:p>
          <a:p>
            <a:pPr marL="0" indent="0">
              <a:lnSpc>
                <a:spcPct val="100000"/>
              </a:lnSpc>
              <a:buClrTx/>
              <a:buNone/>
            </a:pPr>
            <a:endParaRPr lang="en-US" sz="1400" dirty="0">
              <a:latin typeface="Arial" panose="020B0604020202020204" pitchFamily="34" charset="0"/>
              <a:cs typeface="Arial" panose="020B0604020202020204" pitchFamily="34" charset="0"/>
            </a:endParaRPr>
          </a:p>
          <a:p>
            <a:pPr marL="0" indent="0">
              <a:lnSpc>
                <a:spcPct val="100000"/>
              </a:lnSpc>
              <a:buClrTx/>
              <a:buNone/>
            </a:pPr>
            <a:r>
              <a:rPr lang="en-US" sz="1400" dirty="0">
                <a:latin typeface="Arial"/>
                <a:cs typeface="Arial"/>
              </a:rPr>
              <a:t>When an SFA, including Residential Child Care Institutions with day students, has a comprehensive review in this area, </a:t>
            </a:r>
            <a:r>
              <a:rPr lang="en-US" sz="1400" baseline="0" dirty="0">
                <a:latin typeface="Arial"/>
                <a:cs typeface="Arial"/>
              </a:rPr>
              <a:t>t</a:t>
            </a:r>
            <a:r>
              <a:rPr lang="en-US" sz="1400" dirty="0">
                <a:latin typeface="Arial"/>
                <a:cs typeface="Arial"/>
              </a:rPr>
              <a:t>he following additional documents are required:</a:t>
            </a:r>
          </a:p>
          <a:p>
            <a:pPr marL="0" indent="0">
              <a:lnSpc>
                <a:spcPct val="100000"/>
              </a:lnSpc>
              <a:buClrTx/>
              <a:buNone/>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a:cs typeface="Arial"/>
              </a:rPr>
              <a:t>The USDA PLE Tool</a:t>
            </a:r>
          </a:p>
          <a:p>
            <a:pPr marL="285750" indent="-285750">
              <a:buFont typeface="Arial" panose="020B0604020202020204" pitchFamily="34" charset="0"/>
              <a:buChar char="•"/>
            </a:pPr>
            <a:r>
              <a:rPr lang="en-US" sz="1400" dirty="0">
                <a:latin typeface="Arial"/>
                <a:cs typeface="Arial"/>
              </a:rPr>
              <a:t>A copy of an approved PLE exemption, if applicable, and </a:t>
            </a:r>
            <a:endParaRPr lang="en-US" sz="1400" dirty="0">
              <a:latin typeface="Arial" panose="020B0604020202020204" pitchFamily="34" charset="0"/>
              <a:cs typeface="Arial" panose="020B0604020202020204" pitchFamily="34" charset="0"/>
            </a:endParaRPr>
          </a:p>
          <a:p>
            <a:pPr marL="895243" lvl="1" indent="-285750">
              <a:lnSpc>
                <a:spcPct val="100000"/>
              </a:lnSpc>
              <a:buClrTx/>
              <a:buFont typeface="Courier New" panose="02070309020205020404" pitchFamily="49" charset="0"/>
              <a:buChar char="o"/>
            </a:pPr>
            <a:endParaRPr lang="en-US" sz="1400" dirty="0">
              <a:latin typeface="Arial" panose="020B0604020202020204" pitchFamily="34" charset="0"/>
              <a:cs typeface="Arial" panose="020B0604020202020204" pitchFamily="34" charset="0"/>
            </a:endParaRPr>
          </a:p>
          <a:p>
            <a:r>
              <a:rPr lang="en-US" sz="1400" dirty="0">
                <a:latin typeface="Arial"/>
                <a:cs typeface="Arial"/>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19</a:t>
            </a:fld>
            <a:endParaRPr lang="en-US"/>
          </a:p>
        </p:txBody>
      </p:sp>
    </p:spTree>
    <p:extLst>
      <p:ext uri="{BB962C8B-B14F-4D97-AF65-F5344CB8AC3E}">
        <p14:creationId xmlns:p14="http://schemas.microsoft.com/office/powerpoint/2010/main" val="385487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3287" y="3650466"/>
            <a:ext cx="6171981" cy="5487184"/>
          </a:xfrm>
        </p:spPr>
        <p:txBody>
          <a:bodyPr/>
          <a:lstStyle/>
          <a:p>
            <a:pPr defTabSz="1216061">
              <a:defRPr/>
            </a:pPr>
            <a:r>
              <a:rPr lang="en-US" sz="1400">
                <a:latin typeface="Arial" panose="020B0604020202020204" pitchFamily="34" charset="0"/>
                <a:cs typeface="Arial" panose="020B0604020202020204" pitchFamily="34" charset="0"/>
              </a:rPr>
              <a:t>Resource Management – Objectives</a:t>
            </a:r>
          </a:p>
          <a:p>
            <a:pPr defTabSz="1216061">
              <a:defRPr/>
            </a:pPr>
            <a:endParaRPr lang="en-US" sz="1400">
              <a:latin typeface="Arial" panose="020B0604020202020204" pitchFamily="34" charset="0"/>
              <a:cs typeface="Arial" panose="020B0604020202020204" pitchFamily="34" charset="0"/>
            </a:endParaRPr>
          </a:p>
          <a:p>
            <a:pPr defTabSz="1216061">
              <a:defRPr/>
            </a:pPr>
            <a:r>
              <a:rPr lang="en-US" sz="1400">
                <a:latin typeface="Arial" panose="020B0604020202020204" pitchFamily="34" charset="0"/>
                <a:cs typeface="Arial" panose="020B0604020202020204" pitchFamily="34" charset="0"/>
              </a:rPr>
              <a:t>The objectives of this module are to:</a:t>
            </a:r>
          </a:p>
          <a:p>
            <a:pPr>
              <a:defRPr/>
            </a:pPr>
            <a:endParaRPr lang="en-US" sz="1400">
              <a:latin typeface="Arial" panose="020B0604020202020204" pitchFamily="34" charset="0"/>
              <a:cs typeface="Arial" panose="020B0604020202020204" pitchFamily="34" charset="0"/>
            </a:endParaRPr>
          </a:p>
          <a:p>
            <a:pPr marL="170815" indent="-170815">
              <a:buFont typeface="Arial" panose="020B0604020202020204" pitchFamily="34" charset="0"/>
              <a:buChar char="•"/>
              <a:defRPr/>
            </a:pPr>
            <a:r>
              <a:rPr lang="en-US" altLang="en-US" sz="1400">
                <a:latin typeface="Arial" panose="020B0604020202020204" pitchFamily="34" charset="0"/>
                <a:cs typeface="Arial" panose="020B0604020202020204" pitchFamily="34" charset="0"/>
              </a:rPr>
              <a:t>Provide information on the required documentation needed for the administrative review of resource management</a:t>
            </a:r>
          </a:p>
          <a:p>
            <a:pPr marL="170815" indent="-170815">
              <a:buFont typeface="Arial" panose="020B0604020202020204" pitchFamily="34" charset="0"/>
              <a:buChar char="•"/>
              <a:defRPr/>
            </a:pPr>
            <a:r>
              <a:rPr lang="en-US" altLang="en-US" sz="1400">
                <a:latin typeface="Arial" panose="020B0604020202020204" pitchFamily="34" charset="0"/>
                <a:cs typeface="Arial" panose="020B0604020202020204" pitchFamily="34" charset="0"/>
              </a:rPr>
              <a:t>Review common findings, and </a:t>
            </a:r>
          </a:p>
          <a:p>
            <a:pPr marL="170815" indent="-170815">
              <a:buFont typeface="Arial" panose="020B0604020202020204" pitchFamily="34" charset="0"/>
              <a:buChar char="•"/>
              <a:defRPr/>
            </a:pPr>
            <a:r>
              <a:rPr lang="en-US" altLang="en-US" sz="1400">
                <a:latin typeface="Arial" panose="020B0604020202020204" pitchFamily="34" charset="0"/>
                <a:cs typeface="Arial" panose="020B0604020202020204" pitchFamily="34" charset="0"/>
              </a:rPr>
              <a:t>Provide strategies to avoid findings</a:t>
            </a:r>
          </a:p>
          <a:p>
            <a:pPr marL="171039" indent="-171039">
              <a:buFont typeface="Arial" panose="020B0604020202020204" pitchFamily="34" charset="0"/>
              <a:buChar char="•"/>
              <a:defRPr/>
            </a:pPr>
            <a:endParaRPr lang="en-US" altLang="en-US" sz="1400">
              <a:latin typeface="Arial" panose="020B0604020202020204" pitchFamily="34" charset="0"/>
              <a:cs typeface="Arial" panose="020B0604020202020204" pitchFamily="34" charset="0"/>
            </a:endParaRPr>
          </a:p>
          <a:p>
            <a:pPr marL="0" marR="0" lvl="0" indent="0" algn="l" defTabSz="1216061" rtl="0" eaLnBrk="1" fontAlgn="auto" latinLnBrk="0" hangingPunct="1">
              <a:lnSpc>
                <a:spcPct val="100000"/>
              </a:lnSpc>
              <a:spcBef>
                <a:spcPts val="0"/>
              </a:spcBef>
              <a:spcAft>
                <a:spcPts val="0"/>
              </a:spcAft>
              <a:buClrTx/>
              <a:buSzTx/>
              <a:buFontTx/>
              <a:buNone/>
              <a:tabLst/>
              <a:defRPr/>
            </a:pPr>
            <a:r>
              <a:rPr lang="en-US" sz="1400" baseline="0">
                <a:latin typeface="Arial" panose="020B0604020202020204" pitchFamily="34" charset="0"/>
                <a:cs typeface="Arial" panose="020B0604020202020204" pitchFamily="34" charset="0"/>
              </a:rPr>
              <a:t>[Next Slide]</a:t>
            </a:r>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2</a:t>
            </a:fld>
            <a:endParaRPr lang="en-US"/>
          </a:p>
        </p:txBody>
      </p:sp>
      <p:sp>
        <p:nvSpPr>
          <p:cNvPr id="5" name="Slide Image Placeholder 1"/>
          <p:cNvSpPr>
            <a:spLocks noGrp="1" noRot="1" noChangeAspect="1"/>
          </p:cNvSpPr>
          <p:nvPr>
            <p:ph type="sldImg" idx="2"/>
          </p:nvPr>
        </p:nvSpPr>
        <p:spPr>
          <a:xfrm>
            <a:off x="407988" y="146050"/>
            <a:ext cx="6188075" cy="3481388"/>
          </a:xfrm>
        </p:spPr>
      </p:sp>
    </p:spTree>
    <p:extLst>
      <p:ext uri="{BB962C8B-B14F-4D97-AF65-F5344CB8AC3E}">
        <p14:creationId xmlns:p14="http://schemas.microsoft.com/office/powerpoint/2010/main" val="3112691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Supporting documentation demonstrating at least one of the following: </a:t>
            </a:r>
          </a:p>
          <a:p>
            <a:endParaRPr lang="en-US" dirty="0">
              <a:cs typeface="Calibri" panose="020F0502020204030204"/>
            </a:endParaRPr>
          </a:p>
          <a:p>
            <a:pPr marL="894715" lvl="1" indent="-285750">
              <a:buFont typeface="Courier New,monospace"/>
              <a:buChar char="•"/>
            </a:pPr>
            <a:r>
              <a:rPr lang="en-US" dirty="0"/>
              <a:t>Increase of paid lunch prices to meet the PLE requirements, or a </a:t>
            </a:r>
          </a:p>
          <a:p>
            <a:pPr marL="894715" lvl="1" indent="-285750">
              <a:buFont typeface="Courier New,monospace"/>
              <a:buChar char="•"/>
            </a:pPr>
            <a:r>
              <a:rPr lang="en-US" dirty="0"/>
              <a:t>Transfer of allowable nonfederal funds to the cafeteria fund to supplement the PLE requirement</a:t>
            </a:r>
          </a:p>
          <a:p>
            <a:endParaRPr lang="en-US" dirty="0">
              <a:cs typeface="Calibri"/>
            </a:endParaRPr>
          </a:p>
          <a:p>
            <a:r>
              <a:rPr lang="en-US" dirty="0"/>
              <a:t>[Next Slide]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AA03C1F-BCC6-46FF-A570-B8E2C5E2FDD9}" type="slidenum">
              <a:rPr lang="en-US" smtClean="0"/>
              <a:t>20</a:t>
            </a:fld>
            <a:endParaRPr lang="en-US"/>
          </a:p>
        </p:txBody>
      </p:sp>
    </p:spTree>
    <p:extLst>
      <p:ext uri="{BB962C8B-B14F-4D97-AF65-F5344CB8AC3E}">
        <p14:creationId xmlns:p14="http://schemas.microsoft.com/office/powerpoint/2010/main" val="3327072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450850"/>
            <a:ext cx="6188075" cy="3481388"/>
          </a:xfrm>
        </p:spPr>
      </p:sp>
      <p:sp>
        <p:nvSpPr>
          <p:cNvPr id="3" name="Notes Placeholder 2"/>
          <p:cNvSpPr>
            <a:spLocks noGrp="1"/>
          </p:cNvSpPr>
          <p:nvPr>
            <p:ph type="body" idx="1"/>
          </p:nvPr>
        </p:nvSpPr>
        <p:spPr>
          <a:xfrm>
            <a:off x="400051" y="4108450"/>
            <a:ext cx="6184900" cy="4478973"/>
          </a:xfrm>
        </p:spPr>
        <p:txBody>
          <a:bodyPr/>
          <a:lstStyle/>
          <a:p>
            <a:pPr marL="0" indent="0">
              <a:buNone/>
            </a:pPr>
            <a:r>
              <a:rPr lang="en-US" sz="1400" b="0">
                <a:latin typeface="Arial" panose="020B0604020202020204" pitchFamily="34" charset="0"/>
                <a:cs typeface="Arial" panose="020B0604020202020204" pitchFamily="34" charset="0"/>
              </a:rPr>
              <a:t>Common Findings and Strategies</a:t>
            </a:r>
          </a:p>
          <a:p>
            <a:pPr marL="0" indent="0">
              <a:buNone/>
            </a:pPr>
            <a:endParaRPr lang="en-US" sz="1400" b="0">
              <a:latin typeface="Arial" panose="020B0604020202020204" pitchFamily="34" charset="0"/>
              <a:cs typeface="Arial" panose="020B0604020202020204" pitchFamily="34" charset="0"/>
            </a:endParaRPr>
          </a:p>
          <a:p>
            <a:pPr marL="0" indent="0">
              <a:buNone/>
            </a:pPr>
            <a:r>
              <a:rPr lang="en-US" sz="1400" b="0">
                <a:latin typeface="Arial" panose="020B0604020202020204" pitchFamily="34" charset="0"/>
                <a:cs typeface="Arial" panose="020B0604020202020204" pitchFamily="34" charset="0"/>
              </a:rPr>
              <a:t>The</a:t>
            </a:r>
            <a:r>
              <a:rPr lang="en-US" sz="1400" b="0" baseline="0">
                <a:latin typeface="Arial" panose="020B0604020202020204" pitchFamily="34" charset="0"/>
                <a:cs typeface="Arial" panose="020B0604020202020204" pitchFamily="34" charset="0"/>
              </a:rPr>
              <a:t> most common AR finding in PLE is the </a:t>
            </a:r>
            <a:r>
              <a:rPr lang="en-US" sz="1400" b="0">
                <a:latin typeface="Arial" panose="020B0604020202020204" pitchFamily="34" charset="0"/>
                <a:cs typeface="Arial" panose="020B0604020202020204" pitchFamily="34" charset="0"/>
              </a:rPr>
              <a:t>failure </a:t>
            </a:r>
            <a:r>
              <a:rPr lang="en-US" sz="1400">
                <a:latin typeface="Arial" panose="020B0604020202020204" pitchFamily="34" charset="0"/>
                <a:cs typeface="Arial" panose="020B0604020202020204" pitchFamily="34" charset="0"/>
              </a:rPr>
              <a:t>to meet the paid lunch price requirement.</a:t>
            </a:r>
          </a:p>
          <a:p>
            <a:pPr marL="0" indent="0">
              <a:buNone/>
            </a:pPr>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Strategies to help avoid a PLE finding include: </a:t>
            </a:r>
          </a:p>
          <a:p>
            <a:endParaRPr lang="en-US" sz="1400">
              <a:latin typeface="Arial" panose="020B0604020202020204" pitchFamily="34" charset="0"/>
              <a:cs typeface="Arial" panose="020B0604020202020204" pitchFamily="34" charset="0"/>
            </a:endParaRPr>
          </a:p>
          <a:p>
            <a:pPr marL="285750" indent="-285750">
              <a:buClrTx/>
              <a:buFont typeface="Arial" panose="020B0604020202020204" pitchFamily="34" charset="0"/>
              <a:buChar char="•"/>
            </a:pPr>
            <a:r>
              <a:rPr lang="en-US" sz="1400">
                <a:latin typeface="Arial" panose="020B0604020202020204" pitchFamily="34" charset="0"/>
                <a:cs typeface="Arial" panose="020B0604020202020204" pitchFamily="34" charset="0"/>
              </a:rPr>
              <a:t>Annually complete the PLE Tool to determine the required price</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Keep the superintendent and board informed of the PLE requirement</a:t>
            </a:r>
          </a:p>
          <a:p>
            <a:endParaRPr lang="en-US" sz="140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21</a:t>
            </a:fld>
            <a:endParaRPr lang="en-US"/>
          </a:p>
        </p:txBody>
      </p:sp>
    </p:spTree>
    <p:extLst>
      <p:ext uri="{BB962C8B-B14F-4D97-AF65-F5344CB8AC3E}">
        <p14:creationId xmlns:p14="http://schemas.microsoft.com/office/powerpoint/2010/main" val="3789640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450850"/>
            <a:ext cx="6188075" cy="3481388"/>
          </a:xfrm>
        </p:spPr>
      </p:sp>
      <p:sp>
        <p:nvSpPr>
          <p:cNvPr id="3" name="Notes Placeholder 2"/>
          <p:cNvSpPr>
            <a:spLocks noGrp="1"/>
          </p:cNvSpPr>
          <p:nvPr>
            <p:ph type="body" idx="1"/>
          </p:nvPr>
        </p:nvSpPr>
        <p:spPr>
          <a:xfrm>
            <a:off x="400051" y="4108450"/>
            <a:ext cx="6184900" cy="4478973"/>
          </a:xfrm>
        </p:spPr>
        <p:txBody>
          <a:bodyPr/>
          <a:lstStyle/>
          <a:p>
            <a:pPr marL="285750" indent="-285750">
              <a:buClrTx/>
              <a:buFont typeface="Arial" panose="020B0604020202020204" pitchFamily="34" charset="0"/>
              <a:buChar char="•"/>
            </a:pPr>
            <a:r>
              <a:rPr lang="en-US" sz="1400" dirty="0">
                <a:latin typeface="Arial" panose="020B0604020202020204" pitchFamily="34" charset="0"/>
                <a:cs typeface="Arial" panose="020B0604020202020204" pitchFamily="34" charset="0"/>
              </a:rPr>
              <a:t>Charge at least the target weighted average paid lunch price at </a:t>
            </a:r>
            <a:r>
              <a:rPr lang="en-US" sz="1400" b="1" dirty="0">
                <a:latin typeface="Arial" panose="020B0604020202020204" pitchFamily="34" charset="0"/>
                <a:cs typeface="Arial" panose="020B0604020202020204" pitchFamily="34" charset="0"/>
              </a:rPr>
              <a:t>all</a:t>
            </a:r>
            <a:r>
              <a:rPr lang="en-US" sz="1400" dirty="0">
                <a:latin typeface="Arial" panose="020B0604020202020204" pitchFamily="34" charset="0"/>
                <a:cs typeface="Arial" panose="020B0604020202020204" pitchFamily="34" charset="0"/>
              </a:rPr>
              <a:t> sites, and</a:t>
            </a:r>
          </a:p>
          <a:p>
            <a:pPr marL="285750" indent="-285750">
              <a:buClrTx/>
              <a:buFont typeface="Arial" panose="020B0604020202020204" pitchFamily="34" charset="0"/>
              <a:buChar char="•"/>
            </a:pPr>
            <a:r>
              <a:rPr lang="en-US" sz="1400" dirty="0">
                <a:latin typeface="Arial" panose="020B0604020202020204" pitchFamily="34" charset="0"/>
                <a:cs typeface="Arial" panose="020B0604020202020204" pitchFamily="34" charset="0"/>
              </a:rPr>
              <a:t>Transfer allowable nonfederal funds to the cafeteria fund to supplement the paid lunch price requirement and properly document the transfer by</a:t>
            </a:r>
            <a:r>
              <a:rPr lang="en-US" sz="1400" baseline="0" dirty="0">
                <a:latin typeface="Arial" panose="020B0604020202020204" pitchFamily="34" charset="0"/>
                <a:cs typeface="Arial" panose="020B0604020202020204" pitchFamily="34" charset="0"/>
              </a:rPr>
              <a:t> stating that it is to support PLE</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Now, we will discuss the revenue from nonprogram foods area.</a:t>
            </a:r>
          </a:p>
          <a:p>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22</a:t>
            </a:fld>
            <a:endParaRPr lang="en-US"/>
          </a:p>
        </p:txBody>
      </p:sp>
    </p:spTree>
    <p:extLst>
      <p:ext uri="{BB962C8B-B14F-4D97-AF65-F5344CB8AC3E}">
        <p14:creationId xmlns:p14="http://schemas.microsoft.com/office/powerpoint/2010/main" val="3802990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10" y="4409758"/>
            <a:ext cx="6171981" cy="4177665"/>
          </a:xfrm>
        </p:spPr>
        <p:txBody>
          <a:bodyPr/>
          <a:lstStyle/>
          <a:p>
            <a:pPr eaLnBrk="0" fontAlgn="base" hangingPunct="0">
              <a:spcBef>
                <a:spcPct val="30000"/>
              </a:spcBef>
              <a:spcAft>
                <a:spcPct val="0"/>
              </a:spcAft>
              <a:defRPr/>
            </a:pPr>
            <a:r>
              <a:rPr lang="en-US" sz="1400">
                <a:solidFill>
                  <a:srgbClr val="000000"/>
                </a:solidFill>
                <a:latin typeface="Arial"/>
                <a:cs typeface="Arial"/>
              </a:rPr>
              <a:t>Revenue from Nonprogram Foods</a:t>
            </a:r>
          </a:p>
          <a:p>
            <a:pPr eaLnBrk="0" fontAlgn="base" hangingPunct="0">
              <a:spcBef>
                <a:spcPct val="30000"/>
              </a:spcBef>
              <a:spcAft>
                <a:spcPct val="0"/>
              </a:spcAft>
              <a:defRPr/>
            </a:pPr>
            <a:endParaRPr lang="en-US" sz="1400">
              <a:solidFill>
                <a:srgbClr val="000000"/>
              </a:solidFill>
              <a:latin typeface="Arial"/>
              <a:cs typeface="Arial"/>
            </a:endParaRPr>
          </a:p>
          <a:p>
            <a:pPr eaLnBrk="0" fontAlgn="base" hangingPunct="0">
              <a:spcBef>
                <a:spcPct val="30000"/>
              </a:spcBef>
              <a:spcAft>
                <a:spcPct val="0"/>
              </a:spcAft>
              <a:defRPr/>
            </a:pPr>
            <a:r>
              <a:rPr lang="en-US" sz="1400">
                <a:solidFill>
                  <a:srgbClr val="000000"/>
                </a:solidFill>
                <a:latin typeface="Arial"/>
                <a:cs typeface="Arial"/>
              </a:rPr>
              <a:t>Nonprogram foods are defined as foods and beverages purchased using cafeteria funds and sold in a participating school, other than reimbursable meals and meal supplements. </a:t>
            </a:r>
            <a:endParaRPr lang="en-US" sz="1400">
              <a:solidFill>
                <a:srgbClr val="000000"/>
              </a:solidFill>
            </a:endParaRPr>
          </a:p>
          <a:p>
            <a:pPr lvl="0" eaLnBrk="0" fontAlgn="base" hangingPunct="0">
              <a:spcBef>
                <a:spcPct val="30000"/>
              </a:spcBef>
              <a:spcAft>
                <a:spcPct val="0"/>
              </a:spcAft>
              <a:defRPr/>
            </a:pPr>
            <a:endParaRPr lang="en-US" sz="1400">
              <a:solidFill>
                <a:srgbClr val="000000"/>
              </a:solidFill>
            </a:endParaRPr>
          </a:p>
          <a:p>
            <a:pPr lvl="0" eaLnBrk="0" fontAlgn="base" hangingPunct="0">
              <a:spcBef>
                <a:spcPct val="30000"/>
              </a:spcBef>
              <a:spcAft>
                <a:spcPct val="0"/>
              </a:spcAft>
              <a:defRPr/>
            </a:pPr>
            <a:r>
              <a:rPr lang="en-US" sz="1400">
                <a:solidFill>
                  <a:srgbClr val="000000"/>
                </a:solidFill>
                <a:latin typeface="Arial"/>
                <a:cs typeface="Arial"/>
              </a:rPr>
              <a:t>Examples of nonprogram foods are: </a:t>
            </a:r>
            <a:br>
              <a:rPr lang="en-US" sz="1400"/>
            </a:br>
            <a:endParaRPr lang="en-US" sz="1400">
              <a:solidFill>
                <a:srgbClr val="000000"/>
              </a:solidFill>
            </a:endParaRPr>
          </a:p>
          <a:p>
            <a:pPr marL="289765" indent="-289765" eaLnBrk="0" fontAlgn="base" hangingPunct="0">
              <a:spcBef>
                <a:spcPct val="30000"/>
              </a:spcBef>
              <a:spcAft>
                <a:spcPct val="0"/>
              </a:spcAft>
              <a:buFont typeface="Arial" pitchFamily="34" charset="0"/>
              <a:buChar char="•"/>
              <a:defRPr/>
            </a:pPr>
            <a:r>
              <a:rPr lang="en-US" sz="1400">
                <a:solidFill>
                  <a:srgbClr val="000000"/>
                </a:solidFill>
                <a:latin typeface="Arial" panose="020B0604020202020204" pitchFamily="34" charset="0"/>
                <a:cs typeface="Arial" panose="020B0604020202020204" pitchFamily="34" charset="0"/>
              </a:rPr>
              <a:t>À</a:t>
            </a:r>
            <a:r>
              <a:rPr lang="en-US" sz="1400">
                <a:solidFill>
                  <a:srgbClr val="000000"/>
                </a:solidFill>
              </a:rPr>
              <a:t> la carte items</a:t>
            </a:r>
          </a:p>
          <a:p>
            <a:pPr marL="289765" indent="-289765" eaLnBrk="0" fontAlgn="base" hangingPunct="0">
              <a:spcBef>
                <a:spcPct val="30000"/>
              </a:spcBef>
              <a:spcAft>
                <a:spcPct val="0"/>
              </a:spcAft>
              <a:buFont typeface="Arial" pitchFamily="34" charset="0"/>
              <a:buChar char="•"/>
              <a:defRPr/>
            </a:pPr>
            <a:r>
              <a:rPr lang="en-US" sz="1400">
                <a:solidFill>
                  <a:srgbClr val="000000"/>
                </a:solidFill>
              </a:rPr>
              <a:t>Smart Snacks in School</a:t>
            </a:r>
          </a:p>
          <a:p>
            <a:pPr marL="289765" indent="-289765" eaLnBrk="0" fontAlgn="base" hangingPunct="0">
              <a:spcBef>
                <a:spcPct val="30000"/>
              </a:spcBef>
              <a:spcAft>
                <a:spcPct val="0"/>
              </a:spcAft>
              <a:buFont typeface="Arial" pitchFamily="34" charset="0"/>
              <a:buChar char="•"/>
              <a:defRPr/>
            </a:pPr>
            <a:r>
              <a:rPr lang="en-US" sz="1400">
                <a:solidFill>
                  <a:srgbClr val="000000"/>
                </a:solidFill>
              </a:rPr>
              <a:t>Second entrees</a:t>
            </a:r>
          </a:p>
          <a:p>
            <a:pPr marL="289765" marR="0" lvl="0" indent="-289765" algn="l" defTabSz="1218987" rtl="0" eaLnBrk="0" fontAlgn="base" latinLnBrk="0" hangingPunct="0">
              <a:lnSpc>
                <a:spcPct val="100000"/>
              </a:lnSpc>
              <a:spcBef>
                <a:spcPct val="30000"/>
              </a:spcBef>
              <a:spcAft>
                <a:spcPct val="0"/>
              </a:spcAft>
              <a:buClrTx/>
              <a:buSzTx/>
              <a:buFont typeface="Arial" pitchFamily="34" charset="0"/>
              <a:buChar char="•"/>
              <a:tabLst/>
              <a:defRPr/>
            </a:pPr>
            <a:r>
              <a:rPr lang="en-US" sz="1400">
                <a:solidFill>
                  <a:srgbClr val="000000"/>
                </a:solidFill>
              </a:rPr>
              <a:t>Catering, such as foods and beverages for school board meetings and foods for outside entities and programs</a:t>
            </a:r>
          </a:p>
          <a:p>
            <a:pPr marL="289765" indent="-289765" eaLnBrk="0" fontAlgn="base" hangingPunct="0">
              <a:spcBef>
                <a:spcPct val="30000"/>
              </a:spcBef>
              <a:spcAft>
                <a:spcPct val="0"/>
              </a:spcAft>
              <a:buFont typeface="Arial" pitchFamily="34" charset="0"/>
              <a:buChar char="•"/>
              <a:defRPr/>
            </a:pPr>
            <a:r>
              <a:rPr lang="en-US" sz="1400">
                <a:solidFill>
                  <a:srgbClr val="000000"/>
                </a:solidFill>
              </a:rPr>
              <a:t>Vended meals, and </a:t>
            </a:r>
          </a:p>
          <a:p>
            <a:pPr marL="289765" indent="-289765" eaLnBrk="0" fontAlgn="base" hangingPunct="0">
              <a:spcBef>
                <a:spcPct val="30000"/>
              </a:spcBef>
              <a:spcAft>
                <a:spcPct val="0"/>
              </a:spcAft>
              <a:buFont typeface="Arial" pitchFamily="34" charset="0"/>
              <a:buChar char="•"/>
              <a:defRPr/>
            </a:pPr>
            <a:r>
              <a:rPr lang="en-US" sz="1400">
                <a:solidFill>
                  <a:srgbClr val="000000"/>
                </a:solidFill>
              </a:rPr>
              <a:t>Adult meals</a:t>
            </a:r>
          </a:p>
          <a:p>
            <a:endParaRPr lang="en-US" sz="1400"/>
          </a:p>
          <a:p>
            <a:r>
              <a:rPr lang="en-US" sz="1400"/>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23</a:t>
            </a:fld>
            <a:endParaRPr lang="en-US"/>
          </a:p>
        </p:txBody>
      </p:sp>
    </p:spTree>
    <p:extLst>
      <p:ext uri="{BB962C8B-B14F-4D97-AF65-F5344CB8AC3E}">
        <p14:creationId xmlns:p14="http://schemas.microsoft.com/office/powerpoint/2010/main" val="3254798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10" y="4409758"/>
            <a:ext cx="6171981" cy="4177665"/>
          </a:xfrm>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aseline="0">
                <a:latin typeface="Arial" panose="020B0604020202020204" pitchFamily="34" charset="0"/>
                <a:cs typeface="Arial" panose="020B0604020202020204" pitchFamily="34" charset="0"/>
              </a:rPr>
              <a:t>Comprehensive Review – Required Documents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400" baseline="0">
              <a:latin typeface="Arial" panose="020B0604020202020204" pitchFamily="34" charset="0"/>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aseline="0">
                <a:latin typeface="Arial" panose="020B0604020202020204" pitchFamily="34" charset="0"/>
                <a:cs typeface="Arial" panose="020B0604020202020204" pitchFamily="34" charset="0"/>
              </a:rPr>
              <a:t>SFAs that sell nonprogram foods are required to have the following documents available: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aseline="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US" sz="1400">
                <a:latin typeface="Arial" panose="020B0604020202020204" pitchFamily="34" charset="0"/>
                <a:cs typeface="Arial" panose="020B0604020202020204" pitchFamily="34" charset="0"/>
              </a:rPr>
              <a:t>The USDA Nonprogram Food Revenue Tool, which is available under USDA Nonprogram Foods Tool</a:t>
            </a:r>
            <a:r>
              <a:rPr lang="en-US" sz="1400" baseline="0">
                <a:latin typeface="Arial" panose="020B0604020202020204" pitchFamily="34" charset="0"/>
                <a:cs typeface="Arial" panose="020B0604020202020204" pitchFamily="34" charset="0"/>
              </a:rPr>
              <a:t> in the Download Forms section of the CNIPS </a:t>
            </a:r>
            <a:endParaRPr lang="en-US" sz="1400">
              <a:latin typeface="Arial" panose="020B0604020202020204" pitchFamily="34" charset="0"/>
              <a:cs typeface="Arial" panose="020B0604020202020204" pitchFamily="34" charset="0"/>
            </a:endParaRPr>
          </a:p>
          <a:p>
            <a:pPr marL="514350" indent="-514350">
              <a:lnSpc>
                <a:spcPct val="100000"/>
              </a:lnSpc>
              <a:spcBef>
                <a:spcPts val="0"/>
              </a:spcBef>
              <a:buClrTx/>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Documentation of catering and vending costs and revenues, and</a:t>
            </a:r>
          </a:p>
          <a:p>
            <a:pPr marL="514350" indent="-514350">
              <a:lnSpc>
                <a:spcPct val="100000"/>
              </a:lnSpc>
              <a:spcBef>
                <a:spcPts val="0"/>
              </a:spcBef>
              <a:buClrTx/>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Supporting documentation used to complete the USDA Nonprogram Food Revenue Tool, such as costs and revenue data for program </a:t>
            </a:r>
            <a:r>
              <a:rPr lang="en-US" sz="1400" b="1">
                <a:latin typeface="Arial" panose="020B0604020202020204" pitchFamily="34" charset="0"/>
                <a:cs typeface="Arial" panose="020B0604020202020204" pitchFamily="34" charset="0"/>
              </a:rPr>
              <a:t>and</a:t>
            </a:r>
            <a:r>
              <a:rPr lang="en-US" sz="1400">
                <a:latin typeface="Arial" panose="020B0604020202020204" pitchFamily="34" charset="0"/>
                <a:cs typeface="Arial" panose="020B0604020202020204" pitchFamily="34" charset="0"/>
              </a:rPr>
              <a:t> nonprogram foods</a:t>
            </a:r>
          </a:p>
          <a:p>
            <a:pPr marL="514350" indent="-514350">
              <a:lnSpc>
                <a:spcPct val="100000"/>
              </a:lnSpc>
              <a:spcBef>
                <a:spcPts val="0"/>
              </a:spcBef>
              <a:buClrTx/>
              <a:buFont typeface="Arial" panose="020B0604020202020204" pitchFamily="34" charset="0"/>
              <a:buChar char="•"/>
            </a:pPr>
            <a:endParaRPr lang="en-US" sz="1400" baseline="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Please note, if the cost of food and labor for vending and catering are fully covered by the price charged, these costs may be excluded from the USDA Nonprogram Food Revenue Tool. Additional documentation may be required to ensure costs are</a:t>
            </a:r>
            <a:r>
              <a:rPr lang="en-US" sz="1400" baseline="0">
                <a:latin typeface="Arial" panose="020B0604020202020204" pitchFamily="34" charset="0"/>
                <a:cs typeface="Arial" panose="020B0604020202020204" pitchFamily="34" charset="0"/>
              </a:rPr>
              <a:t> fully covered.</a:t>
            </a:r>
            <a:r>
              <a:rPr lang="en-US" sz="1400">
                <a:latin typeface="Arial" panose="020B0604020202020204" pitchFamily="34" charset="0"/>
                <a:cs typeface="Arial" panose="020B0604020202020204" pitchFamily="34" charset="0"/>
              </a:rPr>
              <a:t> </a:t>
            </a:r>
          </a:p>
          <a:p>
            <a:pPr>
              <a:lnSpc>
                <a:spcPct val="100000"/>
              </a:lnSpc>
              <a:spcBef>
                <a:spcPts val="0"/>
              </a:spcBef>
              <a:buClrTx/>
            </a:pPr>
            <a:endParaRPr lang="en-US" sz="1400" baseline="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24</a:t>
            </a:fld>
            <a:endParaRPr lang="en-US"/>
          </a:p>
        </p:txBody>
      </p:sp>
    </p:spTree>
    <p:extLst>
      <p:ext uri="{BB962C8B-B14F-4D97-AF65-F5344CB8AC3E}">
        <p14:creationId xmlns:p14="http://schemas.microsoft.com/office/powerpoint/2010/main" val="2184813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450850"/>
            <a:ext cx="6188075" cy="3481388"/>
          </a:xfrm>
        </p:spPr>
      </p:sp>
      <p:sp>
        <p:nvSpPr>
          <p:cNvPr id="3" name="Notes Placeholder 2"/>
          <p:cNvSpPr>
            <a:spLocks noGrp="1"/>
          </p:cNvSpPr>
          <p:nvPr>
            <p:ph type="body" idx="1"/>
          </p:nvPr>
        </p:nvSpPr>
        <p:spPr>
          <a:xfrm>
            <a:off x="400050" y="4184650"/>
            <a:ext cx="6184900" cy="4402773"/>
          </a:xfrm>
        </p:spPr>
        <p:txBody>
          <a:bodyPr/>
          <a:lstStyle/>
          <a:p>
            <a:pPr marL="0" marR="0" lvl="0" indent="0" algn="l" defTabSz="1218987" rtl="0" eaLnBrk="1" fontAlgn="auto" latinLnBrk="0" hangingPunct="1">
              <a:lnSpc>
                <a:spcPct val="100000"/>
              </a:lnSpc>
              <a:spcBef>
                <a:spcPts val="0"/>
              </a:spcBef>
              <a:spcAft>
                <a:spcPts val="1200"/>
              </a:spcAft>
              <a:buClrTx/>
              <a:buSzTx/>
              <a:buFontTx/>
              <a:buNone/>
              <a:tabLst/>
              <a:defRPr/>
            </a:pPr>
            <a:r>
              <a:rPr lang="en-US" sz="1400" b="0" dirty="0">
                <a:latin typeface="Arial"/>
                <a:cs typeface="Arial"/>
              </a:rPr>
              <a:t>Common Findings and Strategies</a:t>
            </a:r>
          </a:p>
          <a:p>
            <a:pPr marL="0" marR="0" lvl="0" indent="0" algn="l" defTabSz="1218987" rtl="0" eaLnBrk="1" fontAlgn="auto" latinLnBrk="0" hangingPunct="1">
              <a:lnSpc>
                <a:spcPct val="100000"/>
              </a:lnSpc>
              <a:spcBef>
                <a:spcPts val="0"/>
              </a:spcBef>
              <a:spcAft>
                <a:spcPts val="1200"/>
              </a:spcAft>
              <a:buClrTx/>
              <a:buSzTx/>
              <a:buFontTx/>
              <a:buNone/>
              <a:tabLst/>
              <a:defRPr/>
            </a:pPr>
            <a:endParaRPr lang="en-US" sz="1400" b="0" dirty="0">
              <a:latin typeface="Arial" panose="020B0604020202020204" pitchFamily="34" charset="0"/>
              <a:cs typeface="Arial" panose="020B0604020202020204" pitchFamily="34" charset="0"/>
            </a:endParaRPr>
          </a:p>
          <a:p>
            <a:pPr defTabSz="1218987">
              <a:spcAft>
                <a:spcPts val="1200"/>
              </a:spcAft>
              <a:defRPr/>
            </a:pPr>
            <a:r>
              <a:rPr lang="en-US" sz="1400" b="0" dirty="0">
                <a:latin typeface="Arial"/>
                <a:cs typeface="Arial"/>
              </a:rPr>
              <a:t>A common finding in this area is that costs and revenues from nonprogram foods are not </a:t>
            </a:r>
            <a:r>
              <a:rPr lang="en-US" sz="1400" b="0" baseline="0" dirty="0">
                <a:latin typeface="Arial"/>
                <a:cs typeface="Arial"/>
              </a:rPr>
              <a:t>tra</a:t>
            </a:r>
            <a:r>
              <a:rPr lang="en-US" sz="1400" b="0" dirty="0">
                <a:latin typeface="Arial"/>
                <a:cs typeface="Arial"/>
              </a:rPr>
              <a:t>cked separately from </a:t>
            </a:r>
            <a:r>
              <a:rPr lang="en-US" sz="1400" b="1" dirty="0">
                <a:latin typeface="Arial"/>
                <a:cs typeface="Arial"/>
              </a:rPr>
              <a:t>program</a:t>
            </a:r>
            <a:r>
              <a:rPr lang="en-US" sz="1400" b="0" dirty="0">
                <a:latin typeface="Arial"/>
                <a:cs typeface="Arial"/>
              </a:rPr>
              <a:t> costs and revenues.</a:t>
            </a:r>
            <a:r>
              <a:rPr lang="en-US" sz="1400" dirty="0">
                <a:latin typeface="Arial"/>
                <a:cs typeface="Arial"/>
              </a:rPr>
              <a:t> </a:t>
            </a:r>
            <a:endParaRPr lang="en-US" sz="1400" b="0" dirty="0">
              <a:latin typeface="Arial" panose="020B0604020202020204" pitchFamily="34" charset="0"/>
              <a:cs typeface="Arial" panose="020B0604020202020204" pitchFamily="34" charset="0"/>
            </a:endParaRPr>
          </a:p>
          <a:p>
            <a:pPr marL="0" marR="0" lvl="0" indent="0" algn="l" defTabSz="1218987" rtl="0" eaLnBrk="1" fontAlgn="auto" latinLnBrk="0" hangingPunct="1">
              <a:lnSpc>
                <a:spcPct val="100000"/>
              </a:lnSpc>
              <a:spcBef>
                <a:spcPts val="0"/>
              </a:spcBef>
              <a:spcAft>
                <a:spcPts val="1200"/>
              </a:spcAft>
              <a:buClrTx/>
              <a:buSzTx/>
              <a:buFontTx/>
              <a:buNone/>
              <a:tabLst/>
              <a:defRPr/>
            </a:pPr>
            <a:endParaRPr lang="en-US" sz="1400" b="0" dirty="0">
              <a:latin typeface="Arial" panose="020B0604020202020204" pitchFamily="34" charset="0"/>
              <a:cs typeface="Arial" panose="020B0604020202020204" pitchFamily="34" charset="0"/>
            </a:endParaRPr>
          </a:p>
          <a:p>
            <a:pPr marL="0" indent="0">
              <a:spcAft>
                <a:spcPts val="1200"/>
              </a:spcAft>
              <a:buNone/>
            </a:pPr>
            <a:r>
              <a:rPr lang="en-US" sz="1400" dirty="0">
                <a:latin typeface="Arial"/>
                <a:cs typeface="Arial"/>
              </a:rPr>
              <a:t>SFAs offering foods and beverages outside of a reimbursable meal must:</a:t>
            </a:r>
          </a:p>
          <a:p>
            <a:pPr marL="0" indent="0">
              <a:spcAft>
                <a:spcPts val="1200"/>
              </a:spcAft>
              <a:buNone/>
            </a:pPr>
            <a:endParaRPr lang="en-US" sz="1400" dirty="0">
              <a:latin typeface="Arial" panose="020B0604020202020204" pitchFamily="34" charset="0"/>
              <a:cs typeface="Arial" panose="020B0604020202020204" pitchFamily="34" charset="0"/>
            </a:endParaRPr>
          </a:p>
          <a:p>
            <a:pPr marL="171450" indent="-171450">
              <a:spcAft>
                <a:spcPts val="1200"/>
              </a:spcAft>
              <a:buFont typeface="Arial" panose="020B0604020202020204" pitchFamily="34" charset="0"/>
              <a:buChar char="•"/>
            </a:pPr>
            <a:r>
              <a:rPr lang="en-US" sz="1400" dirty="0">
                <a:latin typeface="Arial"/>
                <a:cs typeface="Arial"/>
              </a:rPr>
              <a:t>Track the costs and revenues from program foods and nonprogram foods separately</a:t>
            </a:r>
          </a:p>
          <a:p>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dirty="0">
                <a:latin typeface="Arial"/>
                <a:cs typeface="Arial"/>
              </a:rPr>
              <a:t>[Next</a:t>
            </a:r>
            <a:r>
              <a:rPr lang="en-US" sz="1400" baseline="0" dirty="0">
                <a:latin typeface="Arial"/>
                <a:cs typeface="Arial"/>
              </a:rPr>
              <a:t> Slide]</a:t>
            </a:r>
            <a:endParaRPr lang="en-US" sz="1400" dirty="0">
              <a:latin typeface="Arial"/>
              <a:cs typeface="Arial"/>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25</a:t>
            </a:fld>
            <a:endParaRPr lang="en-US"/>
          </a:p>
        </p:txBody>
      </p:sp>
    </p:spTree>
    <p:extLst>
      <p:ext uri="{BB962C8B-B14F-4D97-AF65-F5344CB8AC3E}">
        <p14:creationId xmlns:p14="http://schemas.microsoft.com/office/powerpoint/2010/main" val="3614818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Sans-Serif"/>
              <a:buChar char="•"/>
            </a:pPr>
            <a:r>
              <a:rPr lang="en-US" dirty="0"/>
              <a:t>Periodically evaluate the cost and revenue from nonprogram foods to ensure the SFA is fully recovering costs, and</a:t>
            </a:r>
            <a:endParaRPr lang="en-US" dirty="0">
              <a:cs typeface="Calibri"/>
            </a:endParaRPr>
          </a:p>
          <a:p>
            <a:pPr marL="171450" indent="-171450">
              <a:spcAft>
                <a:spcPts val="1200"/>
              </a:spcAft>
              <a:buFont typeface="Arial,Sans-Serif"/>
              <a:buChar char="•"/>
            </a:pPr>
            <a:r>
              <a:rPr lang="en-US" dirty="0"/>
              <a:t>Transfer allowable nonfederal funds to the cafeteria fund if there is a shortfall</a:t>
            </a:r>
          </a:p>
          <a:p>
            <a:pPr>
              <a:spcAft>
                <a:spcPts val="1200"/>
              </a:spcAft>
            </a:pPr>
            <a:endParaRPr lang="en-US" dirty="0"/>
          </a:p>
          <a:p>
            <a:pPr>
              <a:spcAft>
                <a:spcPts val="1200"/>
              </a:spcAft>
            </a:pPr>
            <a:r>
              <a:rPr lang="en-US" dirty="0"/>
              <a:t>The next topic is Indirect Costs.</a:t>
            </a:r>
            <a:endParaRPr lang="en-US" dirty="0">
              <a:cs typeface="Calibri"/>
            </a:endParaRPr>
          </a:p>
          <a:p>
            <a:endParaRPr lang="en-US" dirty="0">
              <a:cs typeface="Calibri"/>
            </a:endParaRPr>
          </a:p>
          <a:p>
            <a:r>
              <a:rPr lang="en-US" dirty="0"/>
              <a:t>[Next Slide]</a:t>
            </a:r>
            <a:endParaRPr lang="en-US" dirty="0">
              <a:cs typeface="Calibri"/>
            </a:endParaRPr>
          </a:p>
        </p:txBody>
      </p:sp>
      <p:sp>
        <p:nvSpPr>
          <p:cNvPr id="4" name="Slide Number Placeholder 3"/>
          <p:cNvSpPr>
            <a:spLocks noGrp="1"/>
          </p:cNvSpPr>
          <p:nvPr>
            <p:ph type="sldNum" sz="quarter" idx="5"/>
          </p:nvPr>
        </p:nvSpPr>
        <p:spPr/>
        <p:txBody>
          <a:bodyPr/>
          <a:lstStyle/>
          <a:p>
            <a:fld id="{FAA03C1F-BCC6-46FF-A570-B8E2C5E2FDD9}" type="slidenum">
              <a:rPr lang="en-US" smtClean="0"/>
              <a:t>26</a:t>
            </a:fld>
            <a:endParaRPr lang="en-US"/>
          </a:p>
        </p:txBody>
      </p:sp>
    </p:spTree>
    <p:extLst>
      <p:ext uri="{BB962C8B-B14F-4D97-AF65-F5344CB8AC3E}">
        <p14:creationId xmlns:p14="http://schemas.microsoft.com/office/powerpoint/2010/main" val="973254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10" y="4409758"/>
            <a:ext cx="6171981" cy="4177665"/>
          </a:xfrm>
        </p:spPr>
        <p:txBody>
          <a:bodyPr/>
          <a:lstStyle/>
          <a:p>
            <a:pPr fontAlgn="base">
              <a:spcBef>
                <a:spcPct val="30000"/>
              </a:spcBef>
              <a:spcAft>
                <a:spcPct val="0"/>
              </a:spcAft>
            </a:pPr>
            <a:r>
              <a:rPr lang="en-US" altLang="en-US" sz="1400">
                <a:solidFill>
                  <a:srgbClr val="000000"/>
                </a:solidFill>
                <a:latin typeface="Arial" panose="020B0604020202020204" pitchFamily="34" charset="0"/>
                <a:cs typeface="Arial" panose="020B0604020202020204" pitchFamily="34" charset="0"/>
              </a:rPr>
              <a:t>Indirect Costs</a:t>
            </a:r>
          </a:p>
          <a:p>
            <a:pPr>
              <a:spcBef>
                <a:spcPct val="30000"/>
              </a:spcBef>
              <a:spcAft>
                <a:spcPct val="0"/>
              </a:spcAft>
            </a:pPr>
            <a:endParaRPr lang="en-US" altLang="en-US" sz="1400">
              <a:solidFill>
                <a:srgbClr val="000000"/>
              </a:solidFill>
              <a:latin typeface="Arial" panose="020B0604020202020204" pitchFamily="34" charset="0"/>
              <a:cs typeface="Arial" panose="020B0604020202020204" pitchFamily="34" charset="0"/>
            </a:endParaRPr>
          </a:p>
          <a:p>
            <a:pPr>
              <a:spcBef>
                <a:spcPct val="30000"/>
              </a:spcBef>
              <a:spcAft>
                <a:spcPct val="0"/>
              </a:spcAft>
            </a:pPr>
            <a:r>
              <a:rPr lang="en-US" altLang="en-US" sz="1400">
                <a:solidFill>
                  <a:srgbClr val="000000"/>
                </a:solidFill>
                <a:latin typeface="Arial" panose="020B0604020202020204" pitchFamily="34" charset="0"/>
                <a:cs typeface="Arial" panose="020B0604020202020204" pitchFamily="34" charset="0"/>
              </a:rPr>
              <a:t>Indirect costs are</a:t>
            </a:r>
            <a:r>
              <a:rPr lang="en-US" altLang="en-US" sz="1400" baseline="0">
                <a:solidFill>
                  <a:srgbClr val="000000"/>
                </a:solidFill>
                <a:latin typeface="Arial" panose="020B0604020202020204" pitchFamily="34" charset="0"/>
                <a:cs typeface="Arial" panose="020B0604020202020204" pitchFamily="34" charset="0"/>
              </a:rPr>
              <a:t> a</a:t>
            </a:r>
            <a:r>
              <a:rPr lang="en-US" altLang="en-US" sz="1400">
                <a:solidFill>
                  <a:srgbClr val="000000"/>
                </a:solidFill>
                <a:latin typeface="Arial" panose="020B0604020202020204" pitchFamily="34" charset="0"/>
                <a:cs typeface="Arial" panose="020B0604020202020204" pitchFamily="34" charset="0"/>
              </a:rPr>
              <a:t>gency-wide or general management costs that are incurred for a common or joint purpose. </a:t>
            </a:r>
            <a:endParaRPr lang="en-US" sz="1400">
              <a:latin typeface="Arial" panose="020B0604020202020204" pitchFamily="34" charset="0"/>
              <a:cs typeface="Arial" panose="020B0604020202020204" pitchFamily="34" charset="0"/>
            </a:endParaRPr>
          </a:p>
          <a:p>
            <a:pPr lvl="0" fontAlgn="base">
              <a:spcBef>
                <a:spcPct val="30000"/>
              </a:spcBef>
              <a:spcAft>
                <a:spcPct val="0"/>
              </a:spcAft>
            </a:pPr>
            <a:endParaRPr lang="en-US" altLang="en-US" sz="1400">
              <a:solidFill>
                <a:srgbClr val="000000"/>
              </a:solidFill>
              <a:latin typeface="Arial" panose="020B0604020202020204" pitchFamily="34" charset="0"/>
              <a:cs typeface="Arial" panose="020B0604020202020204" pitchFamily="34" charset="0"/>
            </a:endParaRPr>
          </a:p>
          <a:p>
            <a:pPr fontAlgn="base">
              <a:spcBef>
                <a:spcPct val="30000"/>
              </a:spcBef>
              <a:spcAft>
                <a:spcPct val="0"/>
              </a:spcAft>
            </a:pPr>
            <a:r>
              <a:rPr lang="en-US" altLang="en-US" sz="1400">
                <a:solidFill>
                  <a:srgbClr val="000000"/>
                </a:solidFill>
                <a:latin typeface="Arial" panose="020B0604020202020204" pitchFamily="34" charset="0"/>
                <a:cs typeface="Arial" panose="020B0604020202020204" pitchFamily="34" charset="0"/>
              </a:rPr>
              <a:t>Indirect costs benefit more than one cost objective and are not readily identifiable with a particular program, but are necessary for the overall operation of an agency. </a:t>
            </a:r>
          </a:p>
          <a:p>
            <a:pPr fontAlgn="base">
              <a:spcBef>
                <a:spcPct val="30000"/>
              </a:spcBef>
              <a:spcAft>
                <a:spcPct val="0"/>
              </a:spcAft>
            </a:pPr>
            <a:endParaRPr lang="en-US" altLang="en-US" sz="1400">
              <a:solidFill>
                <a:srgbClr val="000000"/>
              </a:solidFill>
              <a:latin typeface="Arial" panose="020B0604020202020204" pitchFamily="34" charset="0"/>
              <a:cs typeface="Arial" panose="020B0604020202020204" pitchFamily="34" charset="0"/>
            </a:endParaRPr>
          </a:p>
          <a:p>
            <a:pPr defTabSz="1216061">
              <a:defRPr/>
            </a:pPr>
            <a:r>
              <a:rPr lang="en-US" sz="140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27</a:t>
            </a:fld>
            <a:endParaRPr lang="en-US"/>
          </a:p>
        </p:txBody>
      </p:sp>
    </p:spTree>
    <p:extLst>
      <p:ext uri="{BB962C8B-B14F-4D97-AF65-F5344CB8AC3E}">
        <p14:creationId xmlns:p14="http://schemas.microsoft.com/office/powerpoint/2010/main" val="1874145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30000"/>
              </a:spcBef>
              <a:spcAft>
                <a:spcPct val="0"/>
              </a:spcAft>
            </a:pPr>
            <a:r>
              <a:rPr lang="en-US" altLang="en-US" sz="1400">
                <a:solidFill>
                  <a:srgbClr val="000000"/>
                </a:solidFill>
                <a:latin typeface="Arial" panose="020B0604020202020204" pitchFamily="34" charset="0"/>
                <a:cs typeface="Arial" panose="020B0604020202020204" pitchFamily="34" charset="0"/>
              </a:rPr>
              <a:t>Examples of indirect costs include, but are not limited to, accounting, budgeting,</a:t>
            </a:r>
            <a:r>
              <a:rPr lang="en-US" altLang="en-US" sz="1400" baseline="0">
                <a:solidFill>
                  <a:srgbClr val="000000"/>
                </a:solidFill>
                <a:latin typeface="Arial" panose="020B0604020202020204" pitchFamily="34" charset="0"/>
                <a:cs typeface="Arial" panose="020B0604020202020204" pitchFamily="34" charset="0"/>
              </a:rPr>
              <a:t> payroll, personnel services, purchasing, and centralized data processing.</a:t>
            </a:r>
          </a:p>
          <a:p>
            <a:pPr marL="0" lvl="0" indent="0" fontAlgn="base">
              <a:spcBef>
                <a:spcPct val="30000"/>
              </a:spcBef>
              <a:spcAft>
                <a:spcPct val="0"/>
              </a:spcAft>
              <a:buFont typeface="Arial" panose="020B0604020202020204" pitchFamily="34" charset="0"/>
              <a:buNone/>
            </a:pPr>
            <a:endParaRPr lang="en-US" sz="1400" baseline="0">
              <a:solidFill>
                <a:srgbClr val="000000"/>
              </a:solidFill>
              <a:latin typeface="Arial" panose="020B0604020202020204" pitchFamily="34" charset="0"/>
              <a:cs typeface="Arial" panose="020B0604020202020204" pitchFamily="34" charset="0"/>
            </a:endParaRPr>
          </a:p>
          <a:p>
            <a:pPr marL="0" lvl="0" indent="0" fontAlgn="base">
              <a:spcBef>
                <a:spcPct val="30000"/>
              </a:spcBef>
              <a:spcAft>
                <a:spcPct val="0"/>
              </a:spcAft>
              <a:buFont typeface="Arial" panose="020B0604020202020204" pitchFamily="34" charset="0"/>
              <a:buNone/>
            </a:pPr>
            <a:r>
              <a:rPr lang="en-US" sz="1400">
                <a:latin typeface="Arial" panose="020B0604020202020204" pitchFamily="34" charset="0"/>
                <a:cs typeface="Arial" panose="020B0604020202020204" pitchFamily="34" charset="0"/>
              </a:rPr>
              <a:t>Indirect costs charged to the SFA must be the lesser of the district’s approved</a:t>
            </a:r>
            <a:r>
              <a:rPr lang="en-US" sz="1400" baseline="0">
                <a:latin typeface="Arial" panose="020B0604020202020204" pitchFamily="34" charset="0"/>
                <a:cs typeface="Arial" panose="020B0604020202020204" pitchFamily="34" charset="0"/>
              </a:rPr>
              <a:t> indirect cost</a:t>
            </a:r>
            <a:r>
              <a:rPr lang="en-US" sz="1400">
                <a:latin typeface="Arial" panose="020B0604020202020204" pitchFamily="34" charset="0"/>
                <a:cs typeface="Arial" panose="020B0604020202020204" pitchFamily="34" charset="0"/>
              </a:rPr>
              <a:t> rate and the statewide average indirect cost rate.  </a:t>
            </a:r>
          </a:p>
          <a:p>
            <a:pPr marL="0" lvl="0" indent="0" fontAlgn="base">
              <a:spcBef>
                <a:spcPct val="30000"/>
              </a:spcBef>
              <a:spcAft>
                <a:spcPct val="0"/>
              </a:spcAft>
              <a:buFont typeface="Arial" panose="020B0604020202020204" pitchFamily="34" charset="0"/>
              <a:buNone/>
            </a:pPr>
            <a:endParaRPr lang="en-US" sz="1400">
              <a:latin typeface="Arial" panose="020B0604020202020204" pitchFamily="34" charset="0"/>
              <a:cs typeface="Arial" panose="020B0604020202020204" pitchFamily="34" charset="0"/>
            </a:endParaRPr>
          </a:p>
          <a:p>
            <a:pPr marL="0" lvl="0" indent="0" fontAlgn="base">
              <a:spcBef>
                <a:spcPct val="30000"/>
              </a:spcBef>
              <a:spcAft>
                <a:spcPct val="0"/>
              </a:spcAft>
              <a:buFont typeface="Arial" panose="020B0604020202020204" pitchFamily="34" charset="0"/>
              <a:buNone/>
            </a:pPr>
            <a:r>
              <a:rPr lang="en-US" sz="1400">
                <a:latin typeface="Arial" panose="020B0604020202020204" pitchFamily="34" charset="0"/>
                <a:cs typeface="Arial" panose="020B0604020202020204" pitchFamily="34" charset="0"/>
              </a:rPr>
              <a:t>[Next</a:t>
            </a:r>
            <a:r>
              <a:rPr lang="en-US" sz="1400" baseline="0">
                <a:latin typeface="Arial" panose="020B0604020202020204" pitchFamily="34" charset="0"/>
                <a:cs typeface="Arial" panose="020B0604020202020204" pitchFamily="34" charset="0"/>
              </a:rPr>
              <a:t> Slide] </a:t>
            </a:r>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28</a:t>
            </a:fld>
            <a:endParaRPr lang="en-US"/>
          </a:p>
        </p:txBody>
      </p:sp>
    </p:spTree>
    <p:extLst>
      <p:ext uri="{BB962C8B-B14F-4D97-AF65-F5344CB8AC3E}">
        <p14:creationId xmlns:p14="http://schemas.microsoft.com/office/powerpoint/2010/main" val="4267396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10" y="4409758"/>
            <a:ext cx="6171981" cy="4177665"/>
          </a:xfrm>
        </p:spPr>
        <p:txBody>
          <a:bodyPr/>
          <a:lstStyle/>
          <a:p>
            <a:r>
              <a:rPr lang="en-US" sz="1400">
                <a:latin typeface="Arial" panose="020B0604020202020204" pitchFamily="34" charset="0"/>
                <a:cs typeface="Arial" panose="020B0604020202020204" pitchFamily="34" charset="0"/>
              </a:rPr>
              <a:t>Comprehensive Review – Required Documents</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These documents are required if an SFA was charged indirect costs in the prior closed year: </a:t>
            </a:r>
          </a:p>
          <a:p>
            <a:pPr>
              <a:lnSpc>
                <a:spcPct val="100000"/>
              </a:lnSpc>
              <a:buClrTx/>
            </a:pPr>
            <a:endParaRPr lang="en-US" sz="1400" strike="sngStrike">
              <a:latin typeface="Arial" panose="020B0604020202020204" pitchFamily="34" charset="0"/>
              <a:cs typeface="Arial" panose="020B0604020202020204" pitchFamily="34" charset="0"/>
            </a:endParaRPr>
          </a:p>
          <a:p>
            <a:pPr marL="1066165" lvl="1" indent="-457200">
              <a:lnSpc>
                <a:spcPct val="100000"/>
              </a:lnSpc>
              <a:buClrTx/>
              <a:buFont typeface="Courier New" panose="02070309020205020404" pitchFamily="49" charset="0"/>
              <a:buChar char="o"/>
            </a:pPr>
            <a:r>
              <a:rPr lang="en-US" sz="1400">
                <a:latin typeface="Arial" panose="020B0604020202020204" pitchFamily="34" charset="0"/>
                <a:cs typeface="Arial" panose="020B0604020202020204" pitchFamily="34" charset="0"/>
              </a:rPr>
              <a:t>Form 13 Unaudited Actuals</a:t>
            </a:r>
          </a:p>
          <a:p>
            <a:pPr marL="1066165" lvl="1" indent="-457200">
              <a:buFont typeface="Courier New" panose="02070309020205020404" pitchFamily="49" charset="0"/>
              <a:buChar char="o"/>
            </a:pPr>
            <a:r>
              <a:rPr lang="en-US" sz="1400">
                <a:latin typeface="Arial" panose="020B0604020202020204" pitchFamily="34" charset="0"/>
                <a:cs typeface="Arial" panose="020B0604020202020204" pitchFamily="34" charset="0"/>
              </a:rPr>
              <a:t>Form ICR Indirect Cost Rate Worksheet, and </a:t>
            </a:r>
          </a:p>
          <a:p>
            <a:pPr marL="1066165" lvl="1" indent="-457200">
              <a:buFont typeface="Courier New" panose="02070309020205020404" pitchFamily="49" charset="0"/>
              <a:buChar char="o"/>
            </a:pPr>
            <a:r>
              <a:rPr lang="en-US" sz="1400">
                <a:latin typeface="Arial" panose="020B0604020202020204" pitchFamily="34" charset="0"/>
                <a:cs typeface="Arial" panose="020B0604020202020204" pitchFamily="34" charset="0"/>
              </a:rPr>
              <a:t>Form ICR Exhibit A: Indirect Cost Rates Charged to Programs</a:t>
            </a:r>
            <a:br>
              <a:rPr lang="en-US" sz="1400">
                <a:latin typeface="Arial" panose="020B0604020202020204" pitchFamily="34" charset="0"/>
                <a:cs typeface="Arial" panose="020B0604020202020204" pitchFamily="34" charset="0"/>
              </a:rPr>
            </a:br>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29</a:t>
            </a:fld>
            <a:endParaRPr lang="en-US"/>
          </a:p>
        </p:txBody>
      </p:sp>
    </p:spTree>
    <p:extLst>
      <p:ext uri="{BB962C8B-B14F-4D97-AF65-F5344CB8AC3E}">
        <p14:creationId xmlns:p14="http://schemas.microsoft.com/office/powerpoint/2010/main" val="270972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3287" y="3650466"/>
            <a:ext cx="6171981" cy="5487184"/>
          </a:xfrm>
        </p:spPr>
        <p:txBody>
          <a:bodyPr/>
          <a:lstStyle/>
          <a:p>
            <a:r>
              <a:rPr lang="en-US" sz="1400">
                <a:latin typeface="Arial" panose="020B0604020202020204" pitchFamily="34" charset="0"/>
                <a:cs typeface="Arial" panose="020B0604020202020204" pitchFamily="34" charset="0"/>
              </a:rPr>
              <a:t>Four Integral Areas</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Resource management assesses the financial health and viability of a school food authority’s, or SFA, nonprofit school food service account, also known as the cafeteria fund. </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It consists of four integral areas:</a:t>
            </a:r>
          </a:p>
          <a:p>
            <a:endParaRPr lang="en-US" sz="1400">
              <a:latin typeface="Arial" panose="020B0604020202020204" pitchFamily="34" charset="0"/>
              <a:cs typeface="Arial" panose="020B0604020202020204" pitchFamily="34" charset="0"/>
            </a:endParaRPr>
          </a:p>
          <a:p>
            <a:pPr marL="285064" marR="0" lvl="0" indent="-285064"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rial" panose="020B0604020202020204" pitchFamily="34" charset="0"/>
                <a:cs typeface="Arial" panose="020B0604020202020204" pitchFamily="34" charset="0"/>
              </a:rPr>
              <a:t>Maintenance of the nonprofit school food service account, or cafeteria fund</a:t>
            </a:r>
          </a:p>
          <a:p>
            <a:pPr marL="285064" indent="-285064">
              <a:buFont typeface="Arial" panose="020B0604020202020204" pitchFamily="34" charset="0"/>
              <a:buChar char="•"/>
            </a:pPr>
            <a:r>
              <a:rPr lang="en-US" sz="1400">
                <a:latin typeface="Arial" panose="020B0604020202020204" pitchFamily="34" charset="0"/>
                <a:cs typeface="Arial" panose="020B0604020202020204" pitchFamily="34" charset="0"/>
              </a:rPr>
              <a:t>Paid Lunch Equity, or PLE</a:t>
            </a:r>
          </a:p>
          <a:p>
            <a:pPr marL="285064" indent="-285064">
              <a:buFont typeface="Arial" panose="020B0604020202020204" pitchFamily="34" charset="0"/>
              <a:buChar char="•"/>
            </a:pPr>
            <a:r>
              <a:rPr lang="en-US" sz="1400">
                <a:latin typeface="Arial" panose="020B0604020202020204" pitchFamily="34" charset="0"/>
                <a:cs typeface="Arial" panose="020B0604020202020204" pitchFamily="34" charset="0"/>
              </a:rPr>
              <a:t>Revenue from nonprogram foods, and </a:t>
            </a:r>
          </a:p>
          <a:p>
            <a:pPr marL="285064" indent="-285064">
              <a:buFont typeface="Arial" panose="020B0604020202020204" pitchFamily="34" charset="0"/>
              <a:buChar char="•"/>
            </a:pPr>
            <a:r>
              <a:rPr lang="en-US" sz="1400">
                <a:latin typeface="Arial" panose="020B0604020202020204" pitchFamily="34" charset="0"/>
                <a:cs typeface="Arial" panose="020B0604020202020204" pitchFamily="34" charset="0"/>
              </a:rPr>
              <a:t>Indirect Costs </a:t>
            </a:r>
          </a:p>
          <a:p>
            <a:endParaRPr lang="en-US" sz="1400">
              <a:latin typeface="Arial" panose="020B0604020202020204" pitchFamily="34" charset="0"/>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[Next Slide]</a:t>
            </a:r>
            <a:endParaRPr lang="en-US" altLang="en-US" sz="16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3</a:t>
            </a:fld>
            <a:endParaRPr lang="en-US"/>
          </a:p>
        </p:txBody>
      </p:sp>
      <p:sp>
        <p:nvSpPr>
          <p:cNvPr id="5" name="Slide Image Placeholder 1"/>
          <p:cNvSpPr>
            <a:spLocks noGrp="1" noRot="1" noChangeAspect="1"/>
          </p:cNvSpPr>
          <p:nvPr>
            <p:ph type="sldImg" idx="2"/>
          </p:nvPr>
        </p:nvSpPr>
        <p:spPr>
          <a:xfrm>
            <a:off x="407988" y="146050"/>
            <a:ext cx="6188075" cy="3481388"/>
          </a:xfrm>
        </p:spPr>
      </p:sp>
    </p:spTree>
    <p:extLst>
      <p:ext uri="{BB962C8B-B14F-4D97-AF65-F5344CB8AC3E}">
        <p14:creationId xmlns:p14="http://schemas.microsoft.com/office/powerpoint/2010/main" val="791031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latin typeface="Arial" panose="020B0604020202020204" pitchFamily="34" charset="0"/>
                <a:cs typeface="Arial" panose="020B0604020202020204" pitchFamily="34" charset="0"/>
              </a:rPr>
              <a:t>If the SFA was charged lower than </a:t>
            </a:r>
            <a:r>
              <a:rPr lang="en-US" sz="1400" dirty="0">
                <a:latin typeface="Arial" panose="020B0604020202020204" pitchFamily="34" charset="0"/>
                <a:cs typeface="Arial" panose="020B0604020202020204" pitchFamily="34" charset="0"/>
              </a:rPr>
              <a:t>the </a:t>
            </a:r>
            <a:r>
              <a:rPr lang="en-US" sz="1400" baseline="0" dirty="0">
                <a:latin typeface="Arial" panose="020B0604020202020204" pitchFamily="34" charset="0"/>
                <a:cs typeface="Arial" panose="020B0604020202020204" pitchFamily="34" charset="0"/>
              </a:rPr>
              <a:t>statewide average and district-approved rate, the </a:t>
            </a:r>
            <a:r>
              <a:rPr lang="en-US" sz="1400" dirty="0">
                <a:latin typeface="Arial" panose="020B0604020202020204" pitchFamily="34" charset="0"/>
                <a:cs typeface="Arial" panose="020B0604020202020204" pitchFamily="34" charset="0"/>
              </a:rPr>
              <a:t>local educational agency,</a:t>
            </a:r>
            <a:r>
              <a:rPr lang="en-US" sz="1400" baseline="0" dirty="0">
                <a:latin typeface="Arial" panose="020B0604020202020204" pitchFamily="34" charset="0"/>
                <a:cs typeface="Arial" panose="020B0604020202020204" pitchFamily="34" charset="0"/>
              </a:rPr>
              <a:t> or LEA,</a:t>
            </a:r>
            <a:r>
              <a:rPr lang="en-US" sz="1400" dirty="0">
                <a:latin typeface="Arial" panose="020B0604020202020204" pitchFamily="34" charset="0"/>
                <a:cs typeface="Arial" panose="020B0604020202020204" pitchFamily="34" charset="0"/>
              </a:rPr>
              <a:t> </a:t>
            </a:r>
            <a:r>
              <a:rPr lang="en-US" sz="1400" baseline="0" dirty="0">
                <a:latin typeface="Arial" panose="020B0604020202020204" pitchFamily="34" charset="0"/>
                <a:cs typeface="Arial" panose="020B0604020202020204" pitchFamily="34" charset="0"/>
              </a:rPr>
              <a:t>must state in writing that it does not plan to recover the difference in costs in the future. If so, a loan agreement will be necessary</a:t>
            </a:r>
            <a:r>
              <a:rPr lang="en-US" sz="1400" dirty="0">
                <a:latin typeface="Arial" panose="020B0604020202020204" pitchFamily="34" charset="0"/>
                <a:cs typeface="Arial" panose="020B0604020202020204" pitchFamily="34" charset="0"/>
              </a:rPr>
              <a:t> between the SFA and LEA.</a:t>
            </a:r>
            <a:endParaRPr lang="en-US" sz="1400" baseline="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Private schools, charter schools, or Residential Child Care Institutions, may need to speak with the business official to determine which documents reflect the indirect costs.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[Next</a:t>
            </a:r>
            <a:r>
              <a:rPr lang="en-US" sz="1400" baseline="0" dirty="0">
                <a:latin typeface="Arial" panose="020B0604020202020204" pitchFamily="34" charset="0"/>
                <a:cs typeface="Arial" panose="020B0604020202020204" pitchFamily="34" charset="0"/>
              </a:rPr>
              <a:t> Slide]</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30</a:t>
            </a:fld>
            <a:endParaRPr lang="en-US"/>
          </a:p>
        </p:txBody>
      </p:sp>
    </p:spTree>
    <p:extLst>
      <p:ext uri="{BB962C8B-B14F-4D97-AF65-F5344CB8AC3E}">
        <p14:creationId xmlns:p14="http://schemas.microsoft.com/office/powerpoint/2010/main" val="4240637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450850"/>
            <a:ext cx="6188075" cy="3481388"/>
          </a:xfrm>
        </p:spPr>
      </p:sp>
      <p:sp>
        <p:nvSpPr>
          <p:cNvPr id="3" name="Notes Placeholder 2"/>
          <p:cNvSpPr>
            <a:spLocks noGrp="1"/>
          </p:cNvSpPr>
          <p:nvPr>
            <p:ph type="body" idx="1"/>
          </p:nvPr>
        </p:nvSpPr>
        <p:spPr>
          <a:xfrm>
            <a:off x="400051" y="4108450"/>
            <a:ext cx="6184900" cy="4478973"/>
          </a:xfrm>
        </p:spPr>
        <p:txBody>
          <a:bodyPr/>
          <a:lstStyle/>
          <a:p>
            <a:r>
              <a:rPr lang="en-US" sz="1400" dirty="0">
                <a:latin typeface="Arial" panose="020B0604020202020204" pitchFamily="34" charset="0"/>
                <a:cs typeface="Arial" panose="020B0604020202020204" pitchFamily="34" charset="0"/>
              </a:rPr>
              <a:t>Contact Information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questions related</a:t>
            </a:r>
            <a:r>
              <a:rPr lang="en-US" sz="1400" baseline="0" dirty="0">
                <a:latin typeface="Arial" panose="020B0604020202020204" pitchFamily="34" charset="0"/>
                <a:cs typeface="Arial" panose="020B0604020202020204" pitchFamily="34" charset="0"/>
              </a:rPr>
              <a:t> to the </a:t>
            </a:r>
            <a:r>
              <a:rPr lang="en-US" sz="1400" dirty="0">
                <a:latin typeface="Arial" panose="020B0604020202020204" pitchFamily="34" charset="0"/>
                <a:cs typeface="Arial" panose="020B0604020202020204" pitchFamily="34" charset="0"/>
              </a:rPr>
              <a:t>cafeteria fund, contact the Resource Management Unit by email at </a:t>
            </a:r>
            <a:r>
              <a:rPr lang="en-US" sz="1400" u="sng" dirty="0">
                <a:latin typeface="Arial" panose="020B0604020202020204" pitchFamily="34" charset="0"/>
                <a:cs typeface="Arial" panose="020B0604020202020204" pitchFamily="34" charset="0"/>
              </a:rPr>
              <a:t>SNPCAFEFUNDQUESTIONS@cde.ca.gov</a:t>
            </a:r>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For accounting and </a:t>
            </a:r>
            <a:r>
              <a:rPr lang="en-US" sz="1400" i="1" dirty="0">
                <a:latin typeface="Arial" panose="020B0604020202020204" pitchFamily="34" charset="0"/>
                <a:cs typeface="Arial" panose="020B0604020202020204" pitchFamily="34" charset="0"/>
              </a:rPr>
              <a:t>California</a:t>
            </a:r>
            <a:r>
              <a:rPr lang="en-US" sz="1400" i="1" baseline="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School Accounting</a:t>
            </a:r>
            <a:r>
              <a:rPr lang="en-US" sz="1400" i="1" baseline="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Manual</a:t>
            </a:r>
            <a:r>
              <a:rPr lang="en-US" sz="1400" dirty="0">
                <a:latin typeface="Arial" panose="020B0604020202020204" pitchFamily="34" charset="0"/>
                <a:cs typeface="Arial" panose="020B0604020202020204" pitchFamily="34" charset="0"/>
              </a:rPr>
              <a:t> questions, email the School Fiscal Services Division at </a:t>
            </a:r>
            <a:r>
              <a:rPr lang="en-US" sz="1400" u="sng" dirty="0">
                <a:latin typeface="Arial" panose="020B0604020202020204" pitchFamily="34" charset="0"/>
                <a:cs typeface="Arial" panose="020B0604020202020204" pitchFamily="34" charset="0"/>
              </a:rPr>
              <a:t>SACSINFO@cde.ca.gov</a:t>
            </a:r>
            <a:r>
              <a:rPr lang="en-US" sz="1400" dirty="0">
                <a:latin typeface="Arial" panose="020B0604020202020204" pitchFamily="34" charset="0"/>
                <a:cs typeface="Arial" panose="020B0604020202020204" pitchFamily="34" charset="0"/>
              </a:rPr>
              <a:t>. Next we will briefly discuss another review that your agency may experience from the Procurement Unit.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31</a:t>
            </a:fld>
            <a:endParaRPr lang="en-US"/>
          </a:p>
        </p:txBody>
      </p:sp>
    </p:spTree>
    <p:extLst>
      <p:ext uri="{BB962C8B-B14F-4D97-AF65-F5344CB8AC3E}">
        <p14:creationId xmlns:p14="http://schemas.microsoft.com/office/powerpoint/2010/main" val="3739035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Procurement Review</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Separate from the School Nutrition Programs, or SNP, AR and resource management review, SFAs must be prepared to receive a Procurement Review either in the same year as the scheduled SNP AR or once every other SNP AR cycle. </a:t>
            </a:r>
          </a:p>
          <a:p>
            <a:r>
              <a:rPr lang="en-US" sz="1400" dirty="0">
                <a:cs typeface="Arial"/>
              </a:rPr>
              <a:t>This review is completed off-site by the Procurement Resources Unit (PRU) and is based on the procurement of goods and services from the prior school year.</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factors determining when an SFA can expect to receive their procurement review will be discussed in the next slide.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Procurement Resources Unit, or PRU, conduct this review independently of the AR team.</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5"/>
          </p:nvPr>
        </p:nvSpPr>
        <p:spPr/>
        <p:txBody>
          <a:bodyPr/>
          <a:lstStyle/>
          <a:p>
            <a:fld id="{FAA03C1F-BCC6-46FF-A570-B8E2C5E2FDD9}" type="slidenum">
              <a:rPr lang="en-US" smtClean="0"/>
              <a:t>32</a:t>
            </a:fld>
            <a:endParaRPr lang="en-US"/>
          </a:p>
        </p:txBody>
      </p:sp>
    </p:spTree>
    <p:extLst>
      <p:ext uri="{BB962C8B-B14F-4D97-AF65-F5344CB8AC3E}">
        <p14:creationId xmlns:p14="http://schemas.microsoft.com/office/powerpoint/2010/main" val="856489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Residential Child Care Institutions, private schools, camps, and any SNP Sponsor that contracts with a food service management company, or FSMC, can expect to receive their procurement review in the same year as their SNP AR.</a:t>
            </a:r>
          </a:p>
          <a:p>
            <a:r>
              <a:rPr lang="en-US" sz="1400" b="1"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All public school districts, charter schools, and county offices of education that do not contract with an FSMC will receive a procurement review once every other SNP AR cycle.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procurement review process involves three separate phases, which will be discussed in the next slides.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5"/>
          </p:nvPr>
        </p:nvSpPr>
        <p:spPr/>
        <p:txBody>
          <a:bodyPr/>
          <a:lstStyle/>
          <a:p>
            <a:fld id="{FAA03C1F-BCC6-46FF-A570-B8E2C5E2FDD9}" type="slidenum">
              <a:rPr lang="en-US" smtClean="0"/>
              <a:t>33</a:t>
            </a:fld>
            <a:endParaRPr lang="en-US"/>
          </a:p>
        </p:txBody>
      </p:sp>
    </p:spTree>
    <p:extLst>
      <p:ext uri="{BB962C8B-B14F-4D97-AF65-F5344CB8AC3E}">
        <p14:creationId xmlns:p14="http://schemas.microsoft.com/office/powerpoint/2010/main" val="3767327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Arial" panose="020B0604020202020204" pitchFamily="34" charset="0"/>
                <a:cs typeface="Arial" panose="020B0604020202020204" pitchFamily="34" charset="0"/>
              </a:rPr>
              <a:t>Phase 1 – Preview</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In phase one, the prereview process, the PRU notifies the SFA that they are scheduled for an off-site procurement review. </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The PRU then sends the SFA the Procurement Table, which includes a list of the requested documentation, along with a due date for completion. </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The SFA completes the Procurement Table, providing a list of prior year procurement of goods and services, and submits the required documents to the PRU by the due date. </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[Next Slide] </a:t>
            </a:r>
          </a:p>
        </p:txBody>
      </p:sp>
      <p:sp>
        <p:nvSpPr>
          <p:cNvPr id="4" name="Slide Number Placeholder 3"/>
          <p:cNvSpPr>
            <a:spLocks noGrp="1"/>
          </p:cNvSpPr>
          <p:nvPr>
            <p:ph type="sldNum" sz="quarter" idx="5"/>
          </p:nvPr>
        </p:nvSpPr>
        <p:spPr/>
        <p:txBody>
          <a:bodyPr/>
          <a:lstStyle/>
          <a:p>
            <a:fld id="{FAA03C1F-BCC6-46FF-A570-B8E2C5E2FDD9}" type="slidenum">
              <a:rPr lang="en-US" smtClean="0"/>
              <a:t>34</a:t>
            </a:fld>
            <a:endParaRPr lang="en-US"/>
          </a:p>
        </p:txBody>
      </p:sp>
    </p:spTree>
    <p:extLst>
      <p:ext uri="{BB962C8B-B14F-4D97-AF65-F5344CB8AC3E}">
        <p14:creationId xmlns:p14="http://schemas.microsoft.com/office/powerpoint/2010/main" val="2231927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Arial" panose="020B0604020202020204" pitchFamily="34" charset="0"/>
                <a:cs typeface="Arial" panose="020B0604020202020204" pitchFamily="34" charset="0"/>
              </a:rPr>
              <a:t>Phase 2 – Review</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In phase two, the review process, the PRU will select the procurement methods for review based on current USDA criteria, and request documentation such as a sample of invoices, solicitations, contracts, evaluation, awards, code of conduct, and other supporting documentation from the SFA. After the SFA submits the documentation, the PRU will conduct the procurement review.</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5"/>
          </p:nvPr>
        </p:nvSpPr>
        <p:spPr/>
        <p:txBody>
          <a:bodyPr/>
          <a:lstStyle/>
          <a:p>
            <a:fld id="{FAA03C1F-BCC6-46FF-A570-B8E2C5E2FDD9}" type="slidenum">
              <a:rPr lang="en-US" smtClean="0"/>
              <a:t>35</a:t>
            </a:fld>
            <a:endParaRPr lang="en-US"/>
          </a:p>
        </p:txBody>
      </p:sp>
    </p:spTree>
    <p:extLst>
      <p:ext uri="{BB962C8B-B14F-4D97-AF65-F5344CB8AC3E}">
        <p14:creationId xmlns:p14="http://schemas.microsoft.com/office/powerpoint/2010/main" val="2328478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Arial" panose="020B0604020202020204" pitchFamily="34" charset="0"/>
                <a:cs typeface="Arial" panose="020B0604020202020204" pitchFamily="34" charset="0"/>
              </a:rPr>
              <a:t>Phase 3 – Closure</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In phase three, the closure process, the PRU and SFA work together to close the review. The PRU provides a report that includes the SFA’s errors, technical assistance, and an Acknowledgement Form.</a:t>
            </a:r>
          </a:p>
          <a:p>
            <a:r>
              <a:rPr lang="en-US" sz="1400">
                <a:latin typeface="Arial" panose="020B0604020202020204" pitchFamily="34" charset="0"/>
                <a:cs typeface="Arial" panose="020B0604020202020204" pitchFamily="34" charset="0"/>
              </a:rPr>
              <a:t> </a:t>
            </a:r>
          </a:p>
          <a:p>
            <a:r>
              <a:rPr lang="en-US" sz="1400">
                <a:latin typeface="Arial" panose="020B0604020202020204" pitchFamily="34" charset="0"/>
                <a:cs typeface="Arial" panose="020B0604020202020204" pitchFamily="34" charset="0"/>
              </a:rPr>
              <a:t>The SFA then completes the Acknowledgement Form and returns it to the PRU within 10 business days. By signing, and submitting the Acknowledgement Form to the PRU, the SFA attests that they understand and will comply with procurement requirements. The PRU then closes the review.</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5"/>
          </p:nvPr>
        </p:nvSpPr>
        <p:spPr/>
        <p:txBody>
          <a:bodyPr/>
          <a:lstStyle/>
          <a:p>
            <a:fld id="{FAA03C1F-BCC6-46FF-A570-B8E2C5E2FDD9}" type="slidenum">
              <a:rPr lang="en-US" smtClean="0"/>
              <a:t>36</a:t>
            </a:fld>
            <a:endParaRPr lang="en-US"/>
          </a:p>
        </p:txBody>
      </p:sp>
    </p:spTree>
    <p:extLst>
      <p:ext uri="{BB962C8B-B14F-4D97-AF65-F5344CB8AC3E}">
        <p14:creationId xmlns:p14="http://schemas.microsoft.com/office/powerpoint/2010/main" val="2241057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Arial" panose="020B0604020202020204" pitchFamily="34" charset="0"/>
                <a:cs typeface="Arial" panose="020B0604020202020204" pitchFamily="34" charset="0"/>
              </a:rPr>
              <a:t>For questions on the procurement review, contact the PRU by email at </a:t>
            </a:r>
            <a:r>
              <a:rPr lang="en-US" sz="1400">
                <a:latin typeface="Arial" panose="020B0604020202020204" pitchFamily="34" charset="0"/>
                <a:cs typeface="Arial" panose="020B0604020202020204" pitchFamily="34" charset="0"/>
                <a:hlinkClick r:id="rId3"/>
              </a:rPr>
              <a:t>NSDprocurementreview@cde.ca.gov</a:t>
            </a:r>
            <a:r>
              <a:rPr lang="en-US" sz="1400">
                <a:latin typeface="Arial" panose="020B0604020202020204" pitchFamily="34" charset="0"/>
                <a:cs typeface="Arial" panose="020B0604020202020204" pitchFamily="34" charset="0"/>
              </a:rPr>
              <a:t> or by phone at </a:t>
            </a:r>
          </a:p>
          <a:p>
            <a:r>
              <a:rPr lang="en-US" sz="1400">
                <a:latin typeface="Arial" panose="020B0604020202020204" pitchFamily="34" charset="0"/>
                <a:cs typeface="Arial" panose="020B0604020202020204" pitchFamily="34" charset="0"/>
              </a:rPr>
              <a:t>1-800-952-5609. </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For more information on procurement, see the Procurement in Child Nutrition Programs web page linked in the Referenced Resources below.</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5"/>
          </p:nvPr>
        </p:nvSpPr>
        <p:spPr/>
        <p:txBody>
          <a:bodyPr/>
          <a:lstStyle/>
          <a:p>
            <a:fld id="{FAA03C1F-BCC6-46FF-A570-B8E2C5E2FDD9}" type="slidenum">
              <a:rPr lang="en-US" smtClean="0"/>
              <a:t>37</a:t>
            </a:fld>
            <a:endParaRPr lang="en-US"/>
          </a:p>
        </p:txBody>
      </p:sp>
    </p:spTree>
    <p:extLst>
      <p:ext uri="{BB962C8B-B14F-4D97-AF65-F5344CB8AC3E}">
        <p14:creationId xmlns:p14="http://schemas.microsoft.com/office/powerpoint/2010/main" val="3962634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Congratulations! </a:t>
            </a:r>
          </a:p>
          <a:p>
            <a:endParaRPr lang="en-US" sz="140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This concludes </a:t>
            </a: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Module 4, General Area – </a:t>
            </a:r>
            <a:r>
              <a:rPr lang="en-US" sz="1400" b="0" i="0" u="none" strike="noStrike" kern="1200">
                <a:solidFill>
                  <a:schemeClr val="tx1"/>
                </a:solidFill>
                <a:effectLst/>
                <a:latin typeface="Arial" panose="020B0604020202020204" pitchFamily="34" charset="0"/>
                <a:ea typeface="+mn-ea"/>
                <a:cs typeface="Arial" panose="020B0604020202020204" pitchFamily="34" charset="0"/>
              </a:rPr>
              <a:t>Resource Management</a:t>
            </a:r>
            <a:r>
              <a:rPr lang="en-US" sz="1400" b="0">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In this module, we reviewed the </a:t>
            </a:r>
            <a:r>
              <a:rPr lang="en-US" sz="1400" b="0" i="0" dirty="0">
                <a:effectLst/>
                <a:latin typeface="Arial" panose="020B0604020202020204" pitchFamily="34" charset="0"/>
                <a:cs typeface="Arial" panose="020B0604020202020204" pitchFamily="34" charset="0"/>
              </a:rPr>
              <a:t>requirements of resource management</a:t>
            </a:r>
            <a:r>
              <a:rPr lang="en-US" sz="1400" b="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p>
          <a:p>
            <a:endParaRPr lang="en-US" sz="1400" b="0" dirty="0">
              <a:latin typeface="Arial" panose="020B0604020202020204" pitchFamily="34" charset="0"/>
              <a:cs typeface="Arial" panose="020B0604020202020204" pitchFamily="34" charset="0"/>
            </a:endParaRPr>
          </a:p>
          <a:p>
            <a:r>
              <a:rPr lang="en-US" sz="1400" b="0" baseline="0" dirty="0">
                <a:latin typeface="Arial" panose="020B0604020202020204" pitchFamily="34" charset="0"/>
                <a:cs typeface="Arial" panose="020B0604020202020204" pitchFamily="34" charset="0"/>
              </a:rPr>
              <a:t>Please select </a:t>
            </a:r>
            <a:r>
              <a:rPr lang="en-US" sz="1400" b="1" baseline="0" dirty="0">
                <a:latin typeface="Arial" panose="020B0604020202020204" pitchFamily="34" charset="0"/>
                <a:cs typeface="Arial" panose="020B0604020202020204" pitchFamily="34" charset="0"/>
              </a:rPr>
              <a:t>Next </a:t>
            </a:r>
            <a:r>
              <a:rPr lang="en-US" sz="1400" b="0" baseline="0" dirty="0">
                <a:latin typeface="Arial" panose="020B0604020202020204" pitchFamily="34" charset="0"/>
                <a:cs typeface="Arial" panose="020B0604020202020204" pitchFamily="34" charset="0"/>
              </a:rPr>
              <a:t>to begin a series of assessment questions on the information that was reviewed in this module. </a:t>
            </a:r>
            <a:r>
              <a:rPr lang="en-US" sz="1400" b="0" dirty="0">
                <a:latin typeface="Arial" panose="020B0604020202020204" pitchFamily="34" charset="0"/>
                <a:cs typeface="Arial" panose="020B0604020202020204" pitchFamily="34" charset="0"/>
              </a:rPr>
              <a:t>Once the assessment questions are completed, you will be able to continue to Module 5: </a:t>
            </a:r>
            <a:r>
              <a:rPr lang="en-US" sz="1400" b="0" i="0" u="none" strike="noStrike" kern="1200" dirty="0">
                <a:solidFill>
                  <a:schemeClr val="tx1"/>
                </a:solidFill>
                <a:effectLst/>
                <a:latin typeface="Arial" panose="020B0604020202020204" pitchFamily="34" charset="0"/>
                <a:cs typeface="Arial" panose="020B0604020202020204" pitchFamily="34" charset="0"/>
              </a:rPr>
              <a:t>Part 1 of the General Areas of Compliance.</a:t>
            </a:r>
            <a:endParaRPr lang="en-US" sz="1400" dirty="0">
              <a:latin typeface="Arial" panose="020B0604020202020204" pitchFamily="34" charset="0"/>
              <a:cs typeface="Arial" panose="020B0604020202020204" pitchFamily="34" charset="0"/>
            </a:endParaRPr>
          </a:p>
          <a:p>
            <a:r>
              <a:rPr lang="en-US" sz="1400" dirty="0">
                <a:latin typeface="Arial"/>
                <a:cs typeface="Arial"/>
              </a:rPr>
              <a:t> </a:t>
            </a:r>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solidFill>
                  <a:srgbClr val="000000"/>
                </a:solidFill>
              </a:rPr>
              <a:pPr/>
              <a:t>38</a:t>
            </a:fld>
            <a:endParaRPr lang="en-US">
              <a:solidFill>
                <a:srgbClr val="000000"/>
              </a:solidFill>
            </a:endParaRPr>
          </a:p>
        </p:txBody>
      </p:sp>
    </p:spTree>
    <p:extLst>
      <p:ext uri="{BB962C8B-B14F-4D97-AF65-F5344CB8AC3E}">
        <p14:creationId xmlns:p14="http://schemas.microsoft.com/office/powerpoint/2010/main" val="1508791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0701" y="4260850"/>
            <a:ext cx="5943600" cy="4171958"/>
          </a:xfrm>
        </p:spPr>
        <p:txBody>
          <a:bodyPr/>
          <a:lstStyle/>
          <a:p>
            <a:pPr>
              <a:spcAft>
                <a:spcPts val="1200"/>
              </a:spcAft>
            </a:pPr>
            <a:r>
              <a:rPr lang="en-US" sz="1400" dirty="0">
                <a:latin typeface="Arial" panose="020B0604020202020204" pitchFamily="34" charset="0"/>
                <a:cs typeface="Arial" panose="020B0604020202020204" pitchFamily="34" charset="0"/>
              </a:rPr>
              <a:t>Thank you for your participation.</a:t>
            </a: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defRPr/>
            </a:pPr>
            <a:r>
              <a:rPr lang="en-US" sz="1400" dirty="0">
                <a:latin typeface="Arial" panose="020B0604020202020204" pitchFamily="34" charset="0"/>
                <a:cs typeface="Arial" panose="020B0604020202020204" pitchFamily="34" charset="0"/>
              </a:rPr>
              <a:t>If you have questions about the content of the training modules, please contact your Nutrition</a:t>
            </a:r>
            <a:r>
              <a:rPr lang="en-US" sz="1400" baseline="0" dirty="0">
                <a:latin typeface="Arial" panose="020B0604020202020204" pitchFamily="34" charset="0"/>
                <a:cs typeface="Arial" panose="020B0604020202020204" pitchFamily="34" charset="0"/>
              </a:rPr>
              <a:t> Services Division</a:t>
            </a:r>
            <a:r>
              <a:rPr lang="en-US" sz="1400" dirty="0">
                <a:latin typeface="Arial" panose="020B0604020202020204" pitchFamily="34" charset="0"/>
                <a:cs typeface="Arial" panose="020B0604020202020204" pitchFamily="34" charset="0"/>
              </a:rPr>
              <a:t> Field Services Unit</a:t>
            </a:r>
            <a:r>
              <a:rPr lang="en-US" sz="1400" baseline="0" dirty="0">
                <a:latin typeface="Arial" panose="020B0604020202020204" pitchFamily="34" charset="0"/>
                <a:cs typeface="Arial" panose="020B0604020202020204" pitchFamily="34" charset="0"/>
              </a:rPr>
              <a:t> R</a:t>
            </a:r>
            <a:r>
              <a:rPr lang="en-US" sz="1400" dirty="0">
                <a:latin typeface="Arial" panose="020B0604020202020204" pitchFamily="34" charset="0"/>
                <a:cs typeface="Arial" panose="020B0604020202020204" pitchFamily="34" charset="0"/>
              </a:rPr>
              <a:t>epresentative. </a:t>
            </a:r>
            <a:r>
              <a:rPr lang="en-US" sz="1400" kern="1200" dirty="0">
                <a:solidFill>
                  <a:schemeClr val="tx1"/>
                </a:solidFill>
                <a:effectLst/>
                <a:latin typeface="Arial" panose="020B0604020202020204" pitchFamily="34" charset="0"/>
                <a:cs typeface="Arial" panose="020B0604020202020204" pitchFamily="34" charset="0"/>
              </a:rPr>
              <a:t>For completing this course, you can credit </a:t>
            </a:r>
            <a:r>
              <a:rPr lang="en-US" sz="1400" dirty="0">
                <a:latin typeface="Arial" panose="020B0604020202020204" pitchFamily="34" charset="0"/>
                <a:cs typeface="Arial" panose="020B0604020202020204" pitchFamily="34" charset="0"/>
              </a:rPr>
              <a:t>1</a:t>
            </a:r>
            <a:r>
              <a:rPr lang="en-US" sz="1400" kern="1200" dirty="0">
                <a:solidFill>
                  <a:schemeClr val="tx1"/>
                </a:solidFill>
                <a:effectLst/>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hour </a:t>
            </a:r>
            <a:r>
              <a:rPr lang="en-US" sz="1400" kern="1200" dirty="0">
                <a:solidFill>
                  <a:schemeClr val="tx1"/>
                </a:solidFill>
                <a:effectLst/>
                <a:latin typeface="Arial" panose="020B0604020202020204" pitchFamily="34" charset="0"/>
                <a:cs typeface="Arial" panose="020B0604020202020204" pitchFamily="34" charset="0"/>
              </a:rPr>
              <a:t>of professional standards instructional time to key area 3000 Administration for the training topic of 3200 Program Management</a:t>
            </a:r>
            <a:r>
              <a:rPr lang="en-US" sz="1400" dirty="0">
                <a:latin typeface="Arial" panose="020B0604020202020204" pitchFamily="34" charset="0"/>
                <a:cs typeface="Arial" panose="020B0604020202020204" pitchFamily="34" charset="0"/>
              </a:rPr>
              <a:t> and 3300 Financial Management</a:t>
            </a:r>
            <a:r>
              <a:rPr lang="en-US" sz="1400" kern="1200" dirty="0">
                <a:solidFill>
                  <a:schemeClr val="tx1"/>
                </a:solidFill>
                <a:effectLst/>
                <a:latin typeface="Arial" panose="020B0604020202020204" pitchFamily="34" charset="0"/>
                <a:cs typeface="Arial" panose="020B0604020202020204" pitchFamily="34" charset="0"/>
              </a:rPr>
              <a:t>. The Learning Objective is 3260, Administrative Review preparation.</a:t>
            </a: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This institution</a:t>
            </a:r>
            <a:r>
              <a:rPr lang="en-US" sz="1400" baseline="0" dirty="0">
                <a:latin typeface="Arial" panose="020B0604020202020204" pitchFamily="34" charset="0"/>
                <a:cs typeface="Arial" panose="020B0604020202020204" pitchFamily="34" charset="0"/>
              </a:rPr>
              <a:t> is an equal opportunity provider.</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t>39</a:t>
            </a:fld>
            <a:endParaRPr lang="en-US"/>
          </a:p>
        </p:txBody>
      </p:sp>
    </p:spTree>
    <p:extLst>
      <p:ext uri="{BB962C8B-B14F-4D97-AF65-F5344CB8AC3E}">
        <p14:creationId xmlns:p14="http://schemas.microsoft.com/office/powerpoint/2010/main" val="139083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a:latin typeface="Arial" panose="020B0604020202020204" pitchFamily="34" charset="0"/>
                <a:cs typeface="Arial" panose="020B0604020202020204" pitchFamily="34" charset="0"/>
              </a:rPr>
              <a:t>The </a:t>
            </a:r>
            <a:r>
              <a:rPr lang="en-US" sz="1400" baseline="0">
                <a:latin typeface="Arial" panose="020B0604020202020204" pitchFamily="34" charset="0"/>
                <a:cs typeface="Arial" panose="020B0604020202020204" pitchFamily="34" charset="0"/>
              </a:rPr>
              <a:t>review</a:t>
            </a:r>
            <a:r>
              <a:rPr lang="en-US" sz="1400">
                <a:latin typeface="Arial" panose="020B0604020202020204" pitchFamily="34" charset="0"/>
                <a:cs typeface="Arial" panose="020B0604020202020204" pitchFamily="34" charset="0"/>
              </a:rPr>
              <a:t> of each area will be conducted using the resource management section, or 700 series questions in the Off-site Assessment Tool or (OAT).  </a:t>
            </a:r>
          </a:p>
          <a:p>
            <a:pPr>
              <a:defRPr/>
            </a:pPr>
            <a:endParaRPr lang="en-US" altLang="en-US" sz="1400" strike="noStrike">
              <a:latin typeface="Arial" panose="020B0604020202020204" pitchFamily="34" charset="0"/>
              <a:cs typeface="Arial" panose="020B0604020202020204" pitchFamily="34" charset="0"/>
            </a:endParaRPr>
          </a:p>
          <a:p>
            <a:pPr>
              <a:defRPr/>
            </a:pPr>
            <a:r>
              <a:rPr lang="en-US" altLang="en-US" sz="1400" strike="noStrike">
                <a:latin typeface="Arial" panose="020B0604020202020204" pitchFamily="34" charset="0"/>
                <a:cs typeface="Arial" panose="020B0604020202020204" pitchFamily="34" charset="0"/>
              </a:rPr>
              <a:t>This section of the </a:t>
            </a:r>
            <a:r>
              <a:rPr lang="en-US" sz="1400" baseline="0">
                <a:latin typeface="Arial" panose="020B0604020202020204" pitchFamily="34" charset="0"/>
                <a:cs typeface="Arial" panose="020B0604020202020204" pitchFamily="34" charset="0"/>
              </a:rPr>
              <a:t>OAT</a:t>
            </a:r>
            <a:r>
              <a:rPr lang="en-US" altLang="en-US" sz="1400" strike="noStrike">
                <a:latin typeface="Arial" panose="020B0604020202020204" pitchFamily="34" charset="0"/>
                <a:cs typeface="Arial" panose="020B0604020202020204" pitchFamily="34" charset="0"/>
              </a:rPr>
              <a:t> is known as the Resource Management Risk Indicator Tool, and it is designed to assess </a:t>
            </a:r>
            <a:r>
              <a:rPr lang="en-US" altLang="en-US" sz="1400">
                <a:latin typeface="Arial" panose="020B0604020202020204" pitchFamily="34" charset="0"/>
                <a:cs typeface="Arial" panose="020B0604020202020204" pitchFamily="34" charset="0"/>
              </a:rPr>
              <a:t>an SFA's</a:t>
            </a:r>
            <a:r>
              <a:rPr lang="en-US" altLang="en-US" sz="1400" strike="noStrike">
                <a:latin typeface="Arial" panose="020B0604020202020204" pitchFamily="34" charset="0"/>
                <a:cs typeface="Arial" panose="020B0604020202020204" pitchFamily="34" charset="0"/>
              </a:rPr>
              <a:t> risk of noncompliance.</a:t>
            </a:r>
            <a:r>
              <a:rPr lang="en-US" altLang="en-US" sz="1400">
                <a:latin typeface="Arial" panose="020B0604020202020204" pitchFamily="34" charset="0"/>
                <a:cs typeface="Arial" panose="020B0604020202020204" pitchFamily="34" charset="0"/>
              </a:rPr>
              <a:t> </a:t>
            </a:r>
            <a:endParaRPr lang="en-US" sz="1400">
              <a:latin typeface="Arial" panose="020B0604020202020204" pitchFamily="34" charset="0"/>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altLang="en-US" sz="1400" strike="noStrike" baseline="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[Next Slide] </a:t>
            </a:r>
          </a:p>
        </p:txBody>
      </p:sp>
      <p:sp>
        <p:nvSpPr>
          <p:cNvPr id="4" name="Slide Number Placeholder 3"/>
          <p:cNvSpPr>
            <a:spLocks noGrp="1"/>
          </p:cNvSpPr>
          <p:nvPr>
            <p:ph type="sldNum" sz="quarter" idx="10"/>
          </p:nvPr>
        </p:nvSpPr>
        <p:spPr/>
        <p:txBody>
          <a:bodyPr/>
          <a:lstStyle/>
          <a:p>
            <a:fld id="{B045B7DE-1198-4F2F-B574-CA8CAE341642}" type="slidenum">
              <a:rPr lang="en-US" smtClean="0"/>
              <a:pPr/>
              <a:t>4</a:t>
            </a:fld>
            <a:endParaRPr lang="en-US"/>
          </a:p>
        </p:txBody>
      </p:sp>
    </p:spTree>
    <p:extLst>
      <p:ext uri="{BB962C8B-B14F-4D97-AF65-F5344CB8AC3E}">
        <p14:creationId xmlns:p14="http://schemas.microsoft.com/office/powerpoint/2010/main" val="40141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Arial" panose="020B0604020202020204" pitchFamily="34" charset="0"/>
                <a:cs typeface="Arial" panose="020B0604020202020204" pitchFamily="34" charset="0"/>
              </a:rPr>
              <a:t>In addition, if the Resource Management Risk Indicator Tool is not completed prior to the on-site review, the California Department of Education, or CDE, is required to conduct a comprehensive review in all areas of resource management. When a comprehensive review is required, the necessary supporting documentation will be collected for review in each applicable area. </a:t>
            </a:r>
            <a:br>
              <a:rPr lang="en-US" sz="1400">
                <a:latin typeface="Arial" panose="020B0604020202020204" pitchFamily="34" charset="0"/>
                <a:cs typeface="Arial" panose="020B0604020202020204" pitchFamily="34" charset="0"/>
              </a:rPr>
            </a:br>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We will be reviewing each of these areas in more detail on the following slides.</a:t>
            </a:r>
          </a:p>
          <a:p>
            <a:r>
              <a:rPr lang="en-US" sz="1400">
                <a:latin typeface="Arial" panose="020B0604020202020204" pitchFamily="34" charset="0"/>
                <a:cs typeface="Arial" panose="020B0604020202020204" pitchFamily="34" charset="0"/>
              </a:rPr>
              <a:t> </a:t>
            </a:r>
          </a:p>
          <a:p>
            <a:r>
              <a:rPr lang="en-US" sz="1400">
                <a:latin typeface="Arial" panose="020B0604020202020204" pitchFamily="34" charset="0"/>
                <a:cs typeface="Arial" panose="020B0604020202020204" pitchFamily="34" charset="0"/>
              </a:rPr>
              <a:t>[Next Slide] </a:t>
            </a:r>
          </a:p>
        </p:txBody>
      </p:sp>
      <p:sp>
        <p:nvSpPr>
          <p:cNvPr id="4" name="Slide Number Placeholder 3"/>
          <p:cNvSpPr>
            <a:spLocks noGrp="1"/>
          </p:cNvSpPr>
          <p:nvPr>
            <p:ph type="sldNum" sz="quarter" idx="5"/>
          </p:nvPr>
        </p:nvSpPr>
        <p:spPr/>
        <p:txBody>
          <a:bodyPr/>
          <a:lstStyle/>
          <a:p>
            <a:fld id="{B045B7DE-1198-4F2F-B574-CA8CAE341642}" type="slidenum">
              <a:rPr lang="en-US" smtClean="0"/>
              <a:pPr/>
              <a:t>5</a:t>
            </a:fld>
            <a:endParaRPr lang="en-US"/>
          </a:p>
        </p:txBody>
      </p:sp>
    </p:spTree>
    <p:extLst>
      <p:ext uri="{BB962C8B-B14F-4D97-AF65-F5344CB8AC3E}">
        <p14:creationId xmlns:p14="http://schemas.microsoft.com/office/powerpoint/2010/main" val="203164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10" y="4409758"/>
            <a:ext cx="6171981" cy="4177665"/>
          </a:xfrm>
        </p:spPr>
        <p:txBody>
          <a:bodyPr/>
          <a:lstStyle/>
          <a:p>
            <a:r>
              <a:rPr lang="en-US" altLang="en-US" sz="1400">
                <a:latin typeface="Arial" panose="020B0604020202020204" pitchFamily="34" charset="0"/>
                <a:cs typeface="Arial" panose="020B0604020202020204" pitchFamily="34" charset="0"/>
              </a:rPr>
              <a:t>Maintenance of the Cafeteria Fund </a:t>
            </a:r>
          </a:p>
          <a:p>
            <a:endParaRPr lang="en-US" altLang="en-US" sz="1400">
              <a:latin typeface="Arial" panose="020B0604020202020204" pitchFamily="34" charset="0"/>
              <a:cs typeface="Arial" panose="020B0604020202020204" pitchFamily="34" charset="0"/>
            </a:endParaRPr>
          </a:p>
          <a:p>
            <a:r>
              <a:rPr lang="en-US" altLang="en-US" sz="1400">
                <a:latin typeface="Arial" panose="020B0604020202020204" pitchFamily="34" charset="0"/>
                <a:cs typeface="Arial" panose="020B0604020202020204" pitchFamily="34" charset="0"/>
              </a:rPr>
              <a:t>This Resource Management area focuses on </a:t>
            </a:r>
            <a:r>
              <a:rPr lang="en-US" altLang="en-US" sz="1400" baseline="0">
                <a:latin typeface="Arial" panose="020B0604020202020204" pitchFamily="34" charset="0"/>
                <a:cs typeface="Arial" panose="020B0604020202020204" pitchFamily="34" charset="0"/>
              </a:rPr>
              <a:t>ensuring:</a:t>
            </a:r>
            <a:br>
              <a:rPr lang="en-US" altLang="en-US" sz="1400">
                <a:latin typeface="Arial" panose="020B0604020202020204" pitchFamily="34" charset="0"/>
                <a:cs typeface="Arial" panose="020B0604020202020204" pitchFamily="34" charset="0"/>
              </a:rPr>
            </a:br>
            <a:r>
              <a:rPr lang="en-US" altLang="en-US" sz="14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altLang="en-US" sz="1400" b="0">
                <a:latin typeface="Arial" panose="020B0604020202020204" pitchFamily="34" charset="0"/>
                <a:cs typeface="Arial" panose="020B0604020202020204" pitchFamily="34" charset="0"/>
              </a:rPr>
              <a:t>Revenues and expenses are solely used for the operation and improvement of the school</a:t>
            </a:r>
            <a:r>
              <a:rPr lang="en-US" altLang="en-US" sz="1400" b="0" baseline="0">
                <a:latin typeface="Arial" panose="020B0604020202020204" pitchFamily="34" charset="0"/>
                <a:cs typeface="Arial" panose="020B0604020202020204" pitchFamily="34" charset="0"/>
              </a:rPr>
              <a:t> food service</a:t>
            </a:r>
            <a:endParaRPr lang="en-US" altLang="en-US" sz="1400" b="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1400">
                <a:latin typeface="Arial" panose="020B0604020202020204" pitchFamily="34" charset="0"/>
                <a:cs typeface="Arial" panose="020B0604020202020204" pitchFamily="34" charset="0"/>
              </a:rPr>
              <a:t>Expenses </a:t>
            </a:r>
            <a:r>
              <a:rPr lang="en-US" altLang="en-US" sz="1400" b="0">
                <a:latin typeface="Arial" panose="020B0604020202020204" pitchFamily="34" charset="0"/>
                <a:cs typeface="Arial" panose="020B0604020202020204" pitchFamily="34" charset="0"/>
              </a:rPr>
              <a:t>are reasonable, necessary, and allocable, and</a:t>
            </a:r>
            <a:r>
              <a:rPr lang="en-US" altLang="en-US" sz="1400" b="0" baseline="0">
                <a:latin typeface="Arial" panose="020B0604020202020204" pitchFamily="34" charset="0"/>
                <a:cs typeface="Arial" panose="020B0604020202020204" pitchFamily="34" charset="0"/>
              </a:rPr>
              <a:t> </a:t>
            </a:r>
            <a:endParaRPr lang="en-US" altLang="en-US" sz="1400" b="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1400" b="0">
                <a:latin typeface="Arial" panose="020B0604020202020204" pitchFamily="34" charset="0"/>
                <a:cs typeface="Arial" panose="020B0604020202020204" pitchFamily="34" charset="0"/>
              </a:rPr>
              <a:t>Net cash resources or excess funds do not </a:t>
            </a:r>
            <a:r>
              <a:rPr lang="en-US" altLang="en-US" sz="1400">
                <a:latin typeface="Arial" panose="020B0604020202020204" pitchFamily="34" charset="0"/>
                <a:cs typeface="Arial" panose="020B0604020202020204" pitchFamily="34" charset="0"/>
              </a:rPr>
              <a:t>exceed three months’ average operating expenses</a:t>
            </a:r>
          </a:p>
          <a:p>
            <a:endParaRPr lang="en-US" altLang="en-US" sz="1400">
              <a:latin typeface="Arial" panose="020B0604020202020204" pitchFamily="34" charset="0"/>
              <a:cs typeface="Arial" panose="020B0604020202020204" pitchFamily="34" charset="0"/>
            </a:endParaRPr>
          </a:p>
          <a:p>
            <a:pPr defTabSz="1216061">
              <a:defRPr/>
            </a:pPr>
            <a:r>
              <a:rPr lang="en-US" sz="140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6</a:t>
            </a:fld>
            <a:endParaRPr lang="en-US"/>
          </a:p>
        </p:txBody>
      </p:sp>
    </p:spTree>
    <p:extLst>
      <p:ext uri="{BB962C8B-B14F-4D97-AF65-F5344CB8AC3E}">
        <p14:creationId xmlns:p14="http://schemas.microsoft.com/office/powerpoint/2010/main" val="19316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10" y="4409758"/>
            <a:ext cx="6171981" cy="4177665"/>
          </a:xfrm>
        </p:spPr>
        <p:txBody>
          <a:bodyPr/>
          <a:lstStyle/>
          <a:p>
            <a:pPr>
              <a:defRPr/>
            </a:pPr>
            <a:r>
              <a:rPr lang="en-US" sz="1400" baseline="0" dirty="0">
                <a:latin typeface="Arial"/>
                <a:cs typeface="Arial"/>
              </a:rPr>
              <a:t>Required Documents</a:t>
            </a:r>
          </a:p>
          <a:p>
            <a:pPr>
              <a:defRPr/>
            </a:pPr>
            <a:endParaRPr lang="en-US" sz="1400" baseline="0">
              <a:latin typeface="Arial" panose="020B0604020202020204" pitchFamily="34" charset="0"/>
              <a:cs typeface="Arial" panose="020B0604020202020204" pitchFamily="34" charset="0"/>
            </a:endParaRPr>
          </a:p>
          <a:p>
            <a:pPr>
              <a:defRPr/>
            </a:pPr>
            <a:r>
              <a:rPr lang="en-US" sz="1400" dirty="0">
                <a:latin typeface="Arial"/>
                <a:cs typeface="Arial"/>
              </a:rPr>
              <a:t>A statement of revenue and expenditures, or Unaudited Actuals, from the most recent closed fiscal year. The Unaudited Actuals are available for any SFA using the Standardized Account Code Structure, or SACS.</a:t>
            </a:r>
            <a:endParaRPr lang="en-US" dirty="0"/>
          </a:p>
          <a:p>
            <a:endParaRPr lang="en-US" sz="1400" dirty="0">
              <a:latin typeface="Arial"/>
              <a:cs typeface="Arial"/>
            </a:endParaRPr>
          </a:p>
          <a:p>
            <a:r>
              <a:rPr lang="en-US" sz="1400" dirty="0">
                <a:latin typeface="Arial"/>
                <a:cs typeface="Arial"/>
              </a:rPr>
              <a:t>All SFAs must complete Form</a:t>
            </a:r>
            <a:r>
              <a:rPr lang="en-US" sz="1400" baseline="0" dirty="0">
                <a:latin typeface="Arial"/>
                <a:cs typeface="Arial"/>
              </a:rPr>
              <a:t> SNP 57 Net Cash Resources Calculator Tool, found in the Download Forms section of the Child Nutrition Information and Payment System, or CNIPS, and upload to the Review </a:t>
            </a:r>
            <a:r>
              <a:rPr lang="en-US" sz="1400" dirty="0">
                <a:latin typeface="Arial"/>
                <a:cs typeface="Arial"/>
              </a:rPr>
              <a:t>Attachments </a:t>
            </a:r>
            <a:r>
              <a:rPr lang="en-US" sz="1400" baseline="0" dirty="0">
                <a:latin typeface="Arial"/>
                <a:cs typeface="Arial"/>
              </a:rPr>
              <a:t>section in the CNIPS,</a:t>
            </a:r>
            <a:r>
              <a:rPr lang="en-US" sz="1400" dirty="0">
                <a:latin typeface="Arial"/>
                <a:cs typeface="Arial"/>
              </a:rPr>
              <a:t> for the administrative review</a:t>
            </a:r>
            <a:r>
              <a:rPr lang="en-US" sz="1400" baseline="0" dirty="0">
                <a:latin typeface="Arial"/>
                <a:cs typeface="Arial"/>
              </a:rPr>
              <a:t>.</a:t>
            </a:r>
            <a:r>
              <a:rPr lang="en-US" sz="1400" dirty="0">
                <a:latin typeface="Arial"/>
                <a:cs typeface="Arial"/>
              </a:rPr>
              <a:t> </a:t>
            </a:r>
          </a:p>
          <a:p>
            <a:endParaRPr lang="en-US" sz="1400">
              <a:latin typeface="Arial" panose="020B0604020202020204" pitchFamily="34" charset="0"/>
              <a:cs typeface="Arial" panose="020B0604020202020204" pitchFamily="34" charset="0"/>
            </a:endParaRPr>
          </a:p>
          <a:p>
            <a:r>
              <a:rPr lang="en-US" sz="1400" dirty="0">
                <a:latin typeface="Arial"/>
                <a:cs typeface="Arial"/>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7</a:t>
            </a:fld>
            <a:endParaRPr lang="en-US"/>
          </a:p>
        </p:txBody>
      </p:sp>
    </p:spTree>
    <p:extLst>
      <p:ext uri="{BB962C8B-B14F-4D97-AF65-F5344CB8AC3E}">
        <p14:creationId xmlns:p14="http://schemas.microsoft.com/office/powerpoint/2010/main" val="38727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298450"/>
            <a:ext cx="6188075" cy="3481388"/>
          </a:xfrm>
        </p:spPr>
      </p:sp>
      <p:sp>
        <p:nvSpPr>
          <p:cNvPr id="3" name="Notes Placeholder 2"/>
          <p:cNvSpPr>
            <a:spLocks noGrp="1"/>
          </p:cNvSpPr>
          <p:nvPr>
            <p:ph type="body" idx="1"/>
          </p:nvPr>
        </p:nvSpPr>
        <p:spPr>
          <a:xfrm>
            <a:off x="406510" y="3879850"/>
            <a:ext cx="6171981" cy="5029200"/>
          </a:xfrm>
        </p:spPr>
        <p:txBody>
          <a:bodyPr/>
          <a:lstStyle/>
          <a:p>
            <a:pPr marL="0" indent="0">
              <a:buFont typeface="Arial" panose="020B0604020202020204" pitchFamily="34" charset="0"/>
              <a:buNone/>
            </a:pPr>
            <a:r>
              <a:rPr lang="en-US" sz="1400" baseline="0">
                <a:latin typeface="Arial" panose="020B0604020202020204" pitchFamily="34" charset="0"/>
                <a:cs typeface="Arial" panose="020B0604020202020204" pitchFamily="34" charset="0"/>
              </a:rPr>
              <a:t>Other Important Documents</a:t>
            </a:r>
          </a:p>
          <a:p>
            <a:pPr marL="0" indent="0">
              <a:buFont typeface="Arial" panose="020B0604020202020204" pitchFamily="34" charset="0"/>
              <a:buNone/>
            </a:pPr>
            <a:endParaRPr lang="en-US" sz="1400" baseline="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aseline="0">
                <a:latin typeface="Arial" panose="020B0604020202020204" pitchFamily="34" charset="0"/>
                <a:cs typeface="Arial" panose="020B0604020202020204" pitchFamily="34" charset="0"/>
              </a:rPr>
              <a:t>In addition, your resource management analyst may request a budget or loan agreement under certain circumstances.</a:t>
            </a:r>
          </a:p>
          <a:p>
            <a:pPr marL="0" indent="0">
              <a:buFont typeface="Arial" panose="020B0604020202020204" pitchFamily="34" charset="0"/>
              <a:buNone/>
            </a:pPr>
            <a:endParaRPr lang="en-US" sz="14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A budget agreement is required</a:t>
            </a:r>
            <a:r>
              <a:rPr lang="en-US" sz="1400" baseline="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for SFAs that have an excess revenue balance over three months average expenditures. </a:t>
            </a:r>
          </a:p>
          <a:p>
            <a:pPr marL="0" indent="0">
              <a:buFont typeface="Arial" panose="020B0604020202020204" pitchFamily="34" charset="0"/>
              <a:buNone/>
            </a:pPr>
            <a:endParaRPr lang="en-US" sz="1400">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US" sz="1400">
                <a:latin typeface="Arial" panose="020B0604020202020204" pitchFamily="34" charset="0"/>
                <a:cs typeface="Arial" panose="020B0604020202020204" pitchFamily="34" charset="0"/>
              </a:rPr>
              <a:t>A loan agreement is required when the cafeteria fund loans money to other funds. Please</a:t>
            </a:r>
            <a:r>
              <a:rPr lang="en-US" sz="1400" baseline="0">
                <a:latin typeface="Arial" panose="020B0604020202020204" pitchFamily="34" charset="0"/>
                <a:cs typeface="Arial" panose="020B0604020202020204" pitchFamily="34" charset="0"/>
              </a:rPr>
              <a:t> note, a loan agreement</a:t>
            </a:r>
            <a:r>
              <a:rPr lang="en-US" sz="1400">
                <a:latin typeface="Arial" panose="020B0604020202020204" pitchFamily="34" charset="0"/>
                <a:cs typeface="Arial" panose="020B0604020202020204" pitchFamily="34" charset="0"/>
              </a:rPr>
              <a:t> must be in place before cafeteria funds are transferred to other</a:t>
            </a:r>
            <a:r>
              <a:rPr lang="en-US" sz="1400" baseline="0">
                <a:latin typeface="Arial" panose="020B0604020202020204" pitchFamily="34" charset="0"/>
                <a:cs typeface="Arial" panose="020B0604020202020204" pitchFamily="34" charset="0"/>
              </a:rPr>
              <a:t> funds </a:t>
            </a:r>
            <a:r>
              <a:rPr lang="en-US" sz="1400">
                <a:latin typeface="Arial" panose="020B0604020202020204" pitchFamily="34" charset="0"/>
                <a:cs typeface="Arial" panose="020B0604020202020204" pitchFamily="34" charset="0"/>
              </a:rPr>
              <a:t>in order to support a nonfood-service</a:t>
            </a:r>
            <a:r>
              <a:rPr lang="en-US" sz="1400" baseline="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related activity. </a:t>
            </a:r>
          </a:p>
          <a:p>
            <a:pPr marR="0" lvl="0" algn="l" defTabSz="1216061" rtl="0" eaLnBrk="1" fontAlgn="auto" latinLnBrk="0" hangingPunct="1">
              <a:lnSpc>
                <a:spcPct val="100000"/>
              </a:lnSpc>
              <a:spcBef>
                <a:spcPts val="0"/>
              </a:spcBef>
              <a:spcAft>
                <a:spcPts val="0"/>
              </a:spcAft>
              <a:buClrTx/>
              <a:buSzTx/>
              <a:tabLst/>
              <a:defRPr/>
            </a:pPr>
            <a:endParaRPr lang="en-US" sz="1400">
              <a:latin typeface="Arial" panose="020B0604020202020204" pitchFamily="34" charset="0"/>
              <a:cs typeface="Arial" panose="020B0604020202020204" pitchFamily="34" charset="0"/>
            </a:endParaRPr>
          </a:p>
          <a:p>
            <a:pPr marR="0" lvl="0" algn="l" defTabSz="1216061" rtl="0" eaLnBrk="1" fontAlgn="auto" latinLnBrk="0" hangingPunct="1">
              <a:lnSpc>
                <a:spcPct val="100000"/>
              </a:lnSpc>
              <a:spcBef>
                <a:spcPts val="0"/>
              </a:spcBef>
              <a:spcAft>
                <a:spcPts val="0"/>
              </a:spcAft>
              <a:buClrTx/>
              <a:buSzTx/>
              <a:tabLst/>
              <a:defRPr/>
            </a:pPr>
            <a:r>
              <a:rPr lang="en-US" sz="140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8</a:t>
            </a:fld>
            <a:endParaRPr lang="en-US"/>
          </a:p>
        </p:txBody>
      </p:sp>
    </p:spTree>
    <p:extLst>
      <p:ext uri="{BB962C8B-B14F-4D97-AF65-F5344CB8AC3E}">
        <p14:creationId xmlns:p14="http://schemas.microsoft.com/office/powerpoint/2010/main" val="3430920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10" y="4409758"/>
            <a:ext cx="6171981" cy="4177665"/>
          </a:xfrm>
        </p:spPr>
        <p:txBody>
          <a:bodyPr/>
          <a:lstStyle/>
          <a:p>
            <a:pPr marL="0" indent="0" defTabSz="1216061">
              <a:buFont typeface="Arial" panose="020B0604020202020204" pitchFamily="34" charset="0"/>
              <a:buNone/>
              <a:defRPr/>
            </a:pPr>
            <a:r>
              <a:rPr lang="en-US" sz="1400">
                <a:latin typeface="Arial" panose="020B0604020202020204" pitchFamily="34" charset="0"/>
                <a:cs typeface="Arial" panose="020B0604020202020204" pitchFamily="34" charset="0"/>
              </a:rPr>
              <a:t>Other important documents that the CDE resource management analyst may request include: </a:t>
            </a:r>
          </a:p>
          <a:p>
            <a:pPr marL="0" indent="0" defTabSz="1216061">
              <a:buFont typeface="Arial" panose="020B0604020202020204" pitchFamily="34" charset="0"/>
              <a:buNone/>
              <a:defRPr/>
            </a:pPr>
            <a:endParaRPr lang="en-US" sz="1400">
              <a:latin typeface="Arial" panose="020B0604020202020204" pitchFamily="34" charset="0"/>
              <a:cs typeface="Arial" panose="020B0604020202020204" pitchFamily="34" charset="0"/>
            </a:endParaRPr>
          </a:p>
          <a:p>
            <a:pPr marL="285750" marR="0" lvl="0" indent="-285750" algn="l" defTabSz="121606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rial" panose="020B0604020202020204" pitchFamily="34" charset="0"/>
                <a:cs typeface="Arial" panose="020B0604020202020204" pitchFamily="34" charset="0"/>
              </a:rPr>
              <a:t>Information</a:t>
            </a:r>
            <a:r>
              <a:rPr lang="en-US" sz="1400" baseline="0">
                <a:latin typeface="Arial" panose="020B0604020202020204" pitchFamily="34" charset="0"/>
                <a:cs typeface="Arial" panose="020B0604020202020204" pitchFamily="34" charset="0"/>
              </a:rPr>
              <a:t> about </a:t>
            </a:r>
            <a:r>
              <a:rPr lang="en-US" sz="1400">
                <a:latin typeface="Arial" panose="020B0604020202020204" pitchFamily="34" charset="0"/>
                <a:cs typeface="Arial" panose="020B0604020202020204" pitchFamily="34" charset="0"/>
              </a:rPr>
              <a:t>financial findings and supporting documentation of corrective action. To</a:t>
            </a:r>
            <a:r>
              <a:rPr lang="en-US" sz="1400" baseline="0">
                <a:latin typeface="Arial" panose="020B0604020202020204" pitchFamily="34" charset="0"/>
                <a:cs typeface="Arial" panose="020B0604020202020204" pitchFamily="34" charset="0"/>
              </a:rPr>
              <a:t> clarify, these financial findings are related to the cafeteria fund and occurred within the past three school years, from any type of audit or review. Typically, financial findings are classified as findings that require a repayment or transfer of funds to the cafeteria fund from a nonfederal funding source. </a:t>
            </a:r>
            <a:endParaRPr lang="en-US" sz="1400">
              <a:latin typeface="Arial" panose="020B0604020202020204" pitchFamily="34" charset="0"/>
              <a:cs typeface="Arial" panose="020B0604020202020204" pitchFamily="34" charset="0"/>
            </a:endParaRPr>
          </a:p>
          <a:p>
            <a:pPr marL="285750" indent="-285750" defTabSz="1216061">
              <a:buFont typeface="Arial" panose="020B0604020202020204" pitchFamily="34" charset="0"/>
              <a:buChar char="•"/>
              <a:defRPr/>
            </a:pPr>
            <a:endParaRPr lang="en-US" sz="1400">
              <a:latin typeface="Arial" panose="020B0604020202020204" pitchFamily="34" charset="0"/>
              <a:cs typeface="Arial" panose="020B0604020202020204" pitchFamily="34" charset="0"/>
            </a:endParaRPr>
          </a:p>
          <a:p>
            <a:pPr marL="285750" indent="-285750" defTabSz="1216061">
              <a:buFont typeface="Arial" panose="020B0604020202020204" pitchFamily="34" charset="0"/>
              <a:buChar char="•"/>
              <a:defRPr/>
            </a:pPr>
            <a:r>
              <a:rPr lang="en-US" sz="1400">
                <a:latin typeface="Arial" panose="020B0604020202020204" pitchFamily="34" charset="0"/>
                <a:cs typeface="Arial" panose="020B0604020202020204" pitchFamily="34" charset="0"/>
              </a:rPr>
              <a:t>The CDE</a:t>
            </a:r>
            <a:r>
              <a:rPr lang="en-US" sz="1400" baseline="0">
                <a:latin typeface="Arial" panose="020B0604020202020204" pitchFamily="34" charset="0"/>
                <a:cs typeface="Arial" panose="020B0604020202020204" pitchFamily="34" charset="0"/>
              </a:rPr>
              <a:t> resource management analyst may also request p</a:t>
            </a:r>
            <a:r>
              <a:rPr lang="en-US" sz="1400">
                <a:latin typeface="Arial" panose="020B0604020202020204" pitchFamily="34" charset="0"/>
                <a:cs typeface="Arial" panose="020B0604020202020204" pitchFamily="34" charset="0"/>
              </a:rPr>
              <a:t>reapprovals and invoices for capitalized equipment purchases of $5,000 or more made during the</a:t>
            </a:r>
            <a:r>
              <a:rPr lang="en-US" sz="1400" baseline="0">
                <a:latin typeface="Arial" panose="020B0604020202020204" pitchFamily="34" charset="0"/>
                <a:cs typeface="Arial" panose="020B0604020202020204" pitchFamily="34" charset="0"/>
              </a:rPr>
              <a:t> school year under review</a:t>
            </a:r>
            <a:r>
              <a:rPr lang="en-US" sz="1400">
                <a:latin typeface="Arial" panose="020B0604020202020204" pitchFamily="34" charset="0"/>
                <a:cs typeface="Arial" panose="020B0604020202020204" pitchFamily="34" charset="0"/>
              </a:rPr>
              <a:t>.</a:t>
            </a:r>
          </a:p>
          <a:p>
            <a:pPr marL="0" marR="0" lvl="0" indent="0" algn="l" defTabSz="121606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a:latin typeface="Arial" panose="020B0604020202020204" pitchFamily="34" charset="0"/>
              <a:cs typeface="Arial" panose="020B0604020202020204" pitchFamily="34" charset="0"/>
            </a:endParaRPr>
          </a:p>
          <a:p>
            <a:pPr marL="0" indent="0">
              <a:buClrTx/>
              <a:buFont typeface="+mj-lt"/>
              <a:buNone/>
            </a:pPr>
            <a:r>
              <a:rPr lang="en-US" sz="1400">
                <a:latin typeface="Arial" panose="020B0604020202020204" pitchFamily="34" charset="0"/>
                <a:cs typeface="Arial" panose="020B0604020202020204" pitchFamily="34" charset="0"/>
              </a:rPr>
              <a:t>[Next</a:t>
            </a:r>
            <a:r>
              <a:rPr lang="en-US" sz="1400" baseline="0">
                <a:latin typeface="Arial" panose="020B0604020202020204" pitchFamily="34" charset="0"/>
                <a:cs typeface="Arial" panose="020B0604020202020204" pitchFamily="34" charset="0"/>
              </a:rPr>
              <a:t> Slide]</a:t>
            </a:r>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9</a:t>
            </a:fld>
            <a:endParaRPr lang="en-US"/>
          </a:p>
        </p:txBody>
      </p:sp>
    </p:spTree>
    <p:extLst>
      <p:ext uri="{BB962C8B-B14F-4D97-AF65-F5344CB8AC3E}">
        <p14:creationId xmlns:p14="http://schemas.microsoft.com/office/powerpoint/2010/main" val="1047191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a:solidFill>
                  <a:schemeClr val="tx1"/>
                </a:solidFill>
                <a:latin typeface="Arial" panose="020B0604020202020204" pitchFamily="34" charset="0"/>
              </a:rPr>
              <a:t>CALIFORNIA DEPARTMENT OF EDUCATION</a:t>
            </a:r>
            <a:br>
              <a:rPr lang="en-US" altLang="en-US" sz="1100" b="1">
                <a:solidFill>
                  <a:schemeClr val="tx1"/>
                </a:solidFill>
                <a:latin typeface="Arial" panose="020B0604020202020204" pitchFamily="34" charset="0"/>
              </a:rPr>
            </a:br>
            <a:r>
              <a:rPr lang="en-US" altLang="en-US" sz="1100">
                <a:solidFill>
                  <a:schemeClr val="tx1"/>
                </a:solidFill>
                <a:latin typeface="Arial" panose="020B0604020202020204" pitchFamily="34" charset="0"/>
              </a:rPr>
              <a:t>Tony Thurmond, State Superintendent of Public Instruction</a:t>
            </a:r>
            <a:endParaRPr lang="en-US" altLang="en-US" sz="1200" b="1">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0" y="228600"/>
            <a:ext cx="9829800" cy="1828800"/>
          </a:xfrm>
        </p:spPr>
        <p:txBody>
          <a:bodyPr/>
          <a:lstStyle/>
          <a:p>
            <a:r>
              <a:rPr lang="en-US" dirty="0"/>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
        <p:nvSpPr>
          <p:cNvPr id="11" name="Content Placeholder 10">
            <a:extLst>
              <a:ext uri="{FF2B5EF4-FFF2-40B4-BE49-F238E27FC236}">
                <a16:creationId xmlns:a16="http://schemas.microsoft.com/office/drawing/2014/main" id="{54FF83B1-D860-44EE-A99A-60298E066B0A}"/>
              </a:ext>
            </a:extLst>
          </p:cNvPr>
          <p:cNvSpPr>
            <a:spLocks noGrp="1"/>
          </p:cNvSpPr>
          <p:nvPr>
            <p:ph sz="quarter" idx="10"/>
          </p:nvPr>
        </p:nvSpPr>
        <p:spPr>
          <a:xfrm>
            <a:off x="2286000" y="2514600"/>
            <a:ext cx="9829800" cy="2743200"/>
          </a:xfrm>
        </p:spPr>
        <p:txBody>
          <a:bodyPr/>
          <a:lstStyle>
            <a:lvl1pPr marL="0" indent="0" algn="ctr">
              <a:buNone/>
              <a:defRPr/>
            </a:lvl1pPr>
            <a:lvl2pPr marL="457200" indent="0" algn="ctr">
              <a:buFont typeface="Arial" panose="020B0604020202020204" pitchFamily="34" charset="0"/>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F977F9DA-412C-40F0-A3D1-8AE6DB55A690}"/>
              </a:ext>
            </a:extLst>
          </p:cNvPr>
          <p:cNvSpPr>
            <a:spLocks noGrp="1"/>
          </p:cNvSpPr>
          <p:nvPr>
            <p:ph type="body" sz="quarter" idx="11"/>
          </p:nvPr>
        </p:nvSpPr>
        <p:spPr>
          <a:xfrm>
            <a:off x="2286000" y="5394960"/>
            <a:ext cx="4114800" cy="6858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a:extLst>
              <a:ext uri="{FF2B5EF4-FFF2-40B4-BE49-F238E27FC236}">
                <a16:creationId xmlns:a16="http://schemas.microsoft.com/office/drawing/2014/main" id="{30D6BA93-A2B3-450F-ACBD-911124DBEE26}"/>
              </a:ext>
            </a:extLst>
          </p:cNvPr>
          <p:cNvSpPr>
            <a:spLocks noGrp="1"/>
          </p:cNvSpPr>
          <p:nvPr>
            <p:ph type="body" sz="quarter" idx="12"/>
          </p:nvPr>
        </p:nvSpPr>
        <p:spPr>
          <a:xfrm>
            <a:off x="8001000" y="5394960"/>
            <a:ext cx="4114800" cy="6858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695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15194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2540000" y="1600200"/>
            <a:ext cx="44704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16800" y="1600200"/>
            <a:ext cx="44704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127785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318001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457200"/>
            <a:ext cx="9372600" cy="2377440"/>
          </a:xfrm>
        </p:spPr>
        <p:txBody>
          <a:bodyPr anchor="ctr"/>
          <a:lstStyle>
            <a:lvl1pPr algn="ctr">
              <a:defRPr sz="6000"/>
            </a:lvl1pPr>
          </a:lstStyle>
          <a:p>
            <a:r>
              <a:rPr lang="en-US"/>
              <a:t>Click to edit Master title style</a:t>
            </a:r>
          </a:p>
        </p:txBody>
      </p:sp>
      <p:sp>
        <p:nvSpPr>
          <p:cNvPr id="3" name="Subtitle 2"/>
          <p:cNvSpPr>
            <a:spLocks noGrp="1"/>
          </p:cNvSpPr>
          <p:nvPr>
            <p:ph type="subTitle" idx="1"/>
          </p:nvPr>
        </p:nvSpPr>
        <p:spPr>
          <a:xfrm>
            <a:off x="2546351" y="3200400"/>
            <a:ext cx="9372600" cy="18288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a:p>
        </p:txBody>
      </p:sp>
    </p:spTree>
    <p:extLst>
      <p:ext uri="{BB962C8B-B14F-4D97-AF65-F5344CB8AC3E}">
        <p14:creationId xmlns:p14="http://schemas.microsoft.com/office/powerpoint/2010/main" val="349560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9372600" cy="2286000"/>
          </a:xfrm>
          <a:prstGeom prst="rect">
            <a:avLst/>
          </a:prstGeom>
        </p:spPr>
        <p:txBody>
          <a:bodyPr/>
          <a:lstStyle>
            <a:lvl1pPr algn="ctr">
              <a:defRPr sz="3999" b="1"/>
            </a:lvl1pPr>
          </a:lstStyle>
          <a:p>
            <a:r>
              <a:rPr lang="en-US"/>
              <a:t>Click to edit Master title style</a:t>
            </a:r>
          </a:p>
        </p:txBody>
      </p:sp>
      <p:sp>
        <p:nvSpPr>
          <p:cNvPr id="3" name="Slide Number Placeholder 2"/>
          <p:cNvSpPr>
            <a:spLocks noGrp="1"/>
          </p:cNvSpPr>
          <p:nvPr>
            <p:ph type="sldNum" sz="quarter" idx="10"/>
          </p:nvPr>
        </p:nvSpPr>
        <p:spPr/>
        <p:txBody>
          <a:bodyPr/>
          <a:lstStyle/>
          <a:p>
            <a:pPr defTabSz="1218621"/>
            <a:fld id="{34C99D79-8A4B-4031-B1E0-AF26F8EDF2BC}" type="slidenum">
              <a:rPr lang="en-US" smtClean="0"/>
              <a:pPr defTabSz="1218621"/>
              <a:t>‹#›</a:t>
            </a:fld>
            <a:endParaRPr lang="en-US"/>
          </a:p>
        </p:txBody>
      </p:sp>
      <p:sp>
        <p:nvSpPr>
          <p:cNvPr id="5" name="Content Placeholder 4"/>
          <p:cNvSpPr>
            <a:spLocks noGrp="1"/>
          </p:cNvSpPr>
          <p:nvPr>
            <p:ph sz="quarter" idx="11"/>
          </p:nvPr>
        </p:nvSpPr>
        <p:spPr>
          <a:xfrm>
            <a:off x="2514600" y="3017520"/>
            <a:ext cx="9372600" cy="1737360"/>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2"/>
          </p:nvPr>
        </p:nvSpPr>
        <p:spPr>
          <a:xfrm>
            <a:off x="228600" y="1828800"/>
            <a:ext cx="1371600" cy="1371600"/>
          </a:xfrm>
          <a:prstGeom prst="rect">
            <a:avLst/>
          </a:prstGeom>
        </p:spPr>
        <p:txBody>
          <a:bodyPr/>
          <a:lstStyle/>
          <a:p>
            <a:endParaRPr lang="en-US"/>
          </a:p>
        </p:txBody>
      </p:sp>
      <p:sp>
        <p:nvSpPr>
          <p:cNvPr id="9" name="Content Placeholder 8"/>
          <p:cNvSpPr>
            <a:spLocks noGrp="1"/>
          </p:cNvSpPr>
          <p:nvPr>
            <p:ph sz="quarter" idx="13"/>
          </p:nvPr>
        </p:nvSpPr>
        <p:spPr>
          <a:xfrm>
            <a:off x="2514600" y="5029200"/>
            <a:ext cx="4114800" cy="914400"/>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7772400" y="5029200"/>
            <a:ext cx="4114800" cy="914400"/>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716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9829800" cy="1600200"/>
          </a:xfrm>
          <a:prstGeom prst="rect">
            <a:avLst/>
          </a:prstGeom>
        </p:spPr>
        <p:txBody>
          <a:bodyPr/>
          <a:lstStyle>
            <a:lvl1pPr algn="ctr">
              <a:defRPr sz="40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34C99D79-8A4B-4031-B1E0-AF26F8EDF2BC}" type="slidenum">
              <a:rPr lang="en-US" smtClean="0"/>
              <a:pPr/>
              <a:t>‹#›</a:t>
            </a:fld>
            <a:endParaRPr lang="en-US"/>
          </a:p>
        </p:txBody>
      </p:sp>
      <p:sp>
        <p:nvSpPr>
          <p:cNvPr id="5" name="Content Placeholder 4"/>
          <p:cNvSpPr>
            <a:spLocks noGrp="1"/>
          </p:cNvSpPr>
          <p:nvPr>
            <p:ph sz="quarter" idx="11"/>
          </p:nvPr>
        </p:nvSpPr>
        <p:spPr>
          <a:xfrm>
            <a:off x="2514600" y="2057400"/>
            <a:ext cx="9372600" cy="3657600"/>
          </a:xfrm>
          <a:prstGeom prst="rect">
            <a:avLst/>
          </a:prstGeom>
        </p:spPr>
        <p:txBody>
          <a:bodyPr/>
          <a:lstStyle>
            <a:lvl1pPr>
              <a:lnSpc>
                <a:spcPct val="100000"/>
              </a:lnSpc>
              <a:spcBef>
                <a:spcPts val="1200"/>
              </a:spcBef>
              <a:spcAft>
                <a:spcPts val="1200"/>
              </a:spcAft>
              <a:buClrTx/>
              <a:defRPr/>
            </a:lvl1pPr>
            <a:lvl2pPr marL="755772" indent="-304747">
              <a:lnSpc>
                <a:spcPct val="100000"/>
              </a:lnSpc>
              <a:spcBef>
                <a:spcPts val="1200"/>
              </a:spcBef>
              <a:spcAft>
                <a:spcPts val="1200"/>
              </a:spcAft>
              <a:buClrTx/>
              <a:buFont typeface="Courier New" panose="02070309020205020404" pitchFamily="49" charset="0"/>
              <a:buChar char="o"/>
              <a:defRPr/>
            </a:lvl2pPr>
            <a:lvl3pPr marL="1206797" indent="-304747">
              <a:lnSpc>
                <a:spcPct val="100000"/>
              </a:lnSpc>
              <a:spcBef>
                <a:spcPts val="1200"/>
              </a:spcBef>
              <a:spcAft>
                <a:spcPts val="1200"/>
              </a:spcAft>
              <a:buClrTx/>
              <a:buFont typeface="Wingdings" panose="05000000000000000000" pitchFamily="2" charset="2"/>
              <a:buChar char="§"/>
              <a:defRPr/>
            </a:lvl3pPr>
            <a:lvl4pPr marL="1657822" indent="-304747">
              <a:lnSpc>
                <a:spcPct val="100000"/>
              </a:lnSpc>
              <a:spcBef>
                <a:spcPts val="1200"/>
              </a:spcBef>
              <a:spcAft>
                <a:spcPts val="1200"/>
              </a:spcAft>
              <a:buClrTx/>
              <a:buFont typeface="Wingdings" panose="05000000000000000000" pitchFamily="2" charset="2"/>
              <a:buChar char="Ø"/>
              <a:defRPr/>
            </a:lvl4pPr>
            <a:lvl5pPr>
              <a:lnSpc>
                <a:spcPct val="100000"/>
              </a:lnSpc>
              <a:spcBef>
                <a:spcPts val="1200"/>
              </a:spcBef>
              <a:spcAft>
                <a:spcPts val="1200"/>
              </a:spcAft>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238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286000" y="228600"/>
            <a:ext cx="982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2514600" y="1600200"/>
            <a:ext cx="9372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chemeClr val="bg1"/>
                </a:solidFill>
                <a:latin typeface="Arial" panose="020B0604020202020204" pitchFamily="34" charset="0"/>
              </a:rPr>
              <a:t>TONY</a:t>
            </a:r>
            <a:r>
              <a:rPr lang="en-US" altLang="en-US" sz="1200" b="1" baseline="0">
                <a:solidFill>
                  <a:schemeClr val="bg1"/>
                </a:solidFill>
                <a:latin typeface="Arial" panose="020B0604020202020204" pitchFamily="34" charset="0"/>
              </a:rPr>
              <a:t> THURMOND</a:t>
            </a:r>
            <a:br>
              <a:rPr lang="en-US" altLang="en-US" sz="1000" b="1">
                <a:solidFill>
                  <a:schemeClr val="bg1"/>
                </a:solidFill>
                <a:latin typeface="Arial" panose="020B0604020202020204" pitchFamily="34" charset="0"/>
              </a:rPr>
            </a:br>
            <a:r>
              <a:rPr lang="en-US" altLang="en-US" sz="1000">
                <a:solidFill>
                  <a:schemeClr val="bg1"/>
                </a:solidFill>
                <a:latin typeface="Arial" panose="020B0604020202020204" pitchFamily="34" charset="0"/>
              </a:rPr>
              <a:t>State Superintendent </a:t>
            </a:r>
            <a:br>
              <a:rPr lang="en-US" altLang="en-US" sz="1000">
                <a:solidFill>
                  <a:schemeClr val="bg1"/>
                </a:solidFill>
                <a:latin typeface="Arial" panose="020B0604020202020204" pitchFamily="34" charset="0"/>
              </a:rPr>
            </a:br>
            <a:r>
              <a:rPr lang="en-US" altLang="en-US" sz="1000">
                <a:solidFill>
                  <a:schemeClr val="bg1"/>
                </a:solidFill>
                <a:latin typeface="Arial" panose="020B0604020202020204" pitchFamily="34" charset="0"/>
              </a:rPr>
              <a:t>of Public Instruction</a:t>
            </a:r>
            <a:endParaRPr lang="en-US" altLang="en-US" sz="1000">
              <a:solidFill>
                <a:schemeClr val="bg1"/>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 id="2147483685" r:id="rId6"/>
    <p:sldLayoutId id="2147483686" r:id="rId7"/>
  </p:sldLayoutIdLst>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ts val="1200"/>
        </a:spcBef>
        <a:spcAft>
          <a:spcPts val="800"/>
        </a:spcAft>
        <a:buChar char="•"/>
        <a:defRPr sz="2400" kern="1200">
          <a:solidFill>
            <a:schemeClr val="tx1"/>
          </a:solidFill>
          <a:latin typeface="+mn-lt"/>
          <a:ea typeface="+mn-ea"/>
          <a:cs typeface="+mn-cs"/>
        </a:defRPr>
      </a:lvl1pPr>
      <a:lvl2pPr marL="742950" indent="-285750" algn="l" rtl="0" eaLnBrk="0" fontAlgn="base" hangingPunct="0">
        <a:spcBef>
          <a:spcPts val="1200"/>
        </a:spcBef>
        <a:spcAft>
          <a:spcPts val="800"/>
        </a:spcAft>
        <a:buFont typeface="Courier New" panose="02070309020205020404" pitchFamily="49" charset="0"/>
        <a:buChar char="o"/>
        <a:defRPr sz="2400" kern="1200">
          <a:solidFill>
            <a:schemeClr val="tx1"/>
          </a:solidFill>
          <a:latin typeface="+mn-lt"/>
          <a:ea typeface="+mn-ea"/>
          <a:cs typeface="+mn-cs"/>
        </a:defRPr>
      </a:lvl2pPr>
      <a:lvl3pPr marL="1143000" indent="-228600" algn="l" rtl="0" eaLnBrk="0" fontAlgn="base" hangingPunct="0">
        <a:spcBef>
          <a:spcPts val="1200"/>
        </a:spcBef>
        <a:spcAft>
          <a:spcPts val="800"/>
        </a:spcAft>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ts val="1200"/>
        </a:spcBef>
        <a:spcAft>
          <a:spcPts val="800"/>
        </a:spcAft>
        <a:buChar char="–"/>
        <a:defRPr sz="2400" kern="1200">
          <a:solidFill>
            <a:schemeClr val="tx1"/>
          </a:solidFill>
          <a:latin typeface="+mn-lt"/>
          <a:ea typeface="+mn-ea"/>
          <a:cs typeface="+mn-cs"/>
        </a:defRPr>
      </a:lvl4pPr>
      <a:lvl5pPr marL="2057400" indent="-228600" algn="l" rtl="0" eaLnBrk="0" fontAlgn="base" hangingPunct="0">
        <a:spcBef>
          <a:spcPts val="1200"/>
        </a:spcBef>
        <a:spcAft>
          <a:spcPts val="800"/>
        </a:spcAft>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28600"/>
            <a:ext cx="9829800" cy="1828800"/>
          </a:xfrm>
        </p:spPr>
        <p:txBody>
          <a:bodyPr anchor="ctr">
            <a:noAutofit/>
          </a:bodyPr>
          <a:lstStyle/>
          <a:p>
            <a:r>
              <a:rPr lang="en-US" dirty="0">
                <a:solidFill>
                  <a:schemeClr val="tx1"/>
                </a:solidFill>
              </a:rPr>
              <a:t>California Department of Education</a:t>
            </a:r>
            <a:r>
              <a:rPr lang="en-US" dirty="0"/>
              <a:t> </a:t>
            </a:r>
            <a:r>
              <a:rPr lang="en-US" dirty="0">
                <a:solidFill>
                  <a:schemeClr val="tx1"/>
                </a:solidFill>
              </a:rPr>
              <a:t>School Nutrition Program Online</a:t>
            </a:r>
            <a:br>
              <a:rPr lang="en-US" dirty="0">
                <a:solidFill>
                  <a:schemeClr val="tx1"/>
                </a:solidFill>
              </a:rPr>
            </a:br>
            <a:r>
              <a:rPr lang="en-US" dirty="0">
                <a:solidFill>
                  <a:schemeClr val="tx1"/>
                </a:solidFill>
              </a:rPr>
              <a:t>Prereview Training</a:t>
            </a:r>
            <a:endParaRPr lang="en-US" b="0" dirty="0">
              <a:solidFill>
                <a:schemeClr val="tx1"/>
              </a:solidFill>
            </a:endParaRPr>
          </a:p>
        </p:txBody>
      </p:sp>
      <p:sp>
        <p:nvSpPr>
          <p:cNvPr id="5" name="Content Placeholder 4"/>
          <p:cNvSpPr>
            <a:spLocks noGrp="1"/>
          </p:cNvSpPr>
          <p:nvPr>
            <p:ph sz="quarter" idx="10"/>
          </p:nvPr>
        </p:nvSpPr>
        <p:spPr>
          <a:xfrm>
            <a:off x="2286000" y="2514600"/>
            <a:ext cx="9829800" cy="2286000"/>
          </a:xfrm>
        </p:spPr>
        <p:txBody>
          <a:bodyPr vert="horz" lIns="91440" tIns="45720" rIns="91440" bIns="45720" rtlCol="0" anchor="ctr">
            <a:noAutofit/>
          </a:bodyPr>
          <a:lstStyle/>
          <a:p>
            <a:r>
              <a:rPr lang="en-US" sz="3600" b="1" dirty="0"/>
              <a:t>Module 4: General Area </a:t>
            </a:r>
            <a:r>
              <a:rPr lang="en-US" sz="3600" b="1" dirty="0">
                <a:latin typeface="Arial" panose="020B0604020202020204" pitchFamily="34" charset="0"/>
                <a:cs typeface="Arial" panose="020B0604020202020204" pitchFamily="34" charset="0"/>
              </a:rPr>
              <a:t>– Resource Management</a:t>
            </a:r>
            <a:endParaRPr lang="en-US" sz="3600" b="1" dirty="0"/>
          </a:p>
          <a:p>
            <a:pPr marL="0" indent="0" algn="ctr">
              <a:spcBef>
                <a:spcPts val="0"/>
              </a:spcBef>
              <a:spcAft>
                <a:spcPts val="0"/>
              </a:spcAft>
              <a:buNone/>
            </a:pPr>
            <a:r>
              <a:rPr lang="en-US" sz="3600" dirty="0"/>
              <a:t>Schools and Residential Child Care </a:t>
            </a:r>
          </a:p>
          <a:p>
            <a:pPr marL="0" indent="0" algn="ctr">
              <a:spcBef>
                <a:spcPts val="0"/>
              </a:spcBef>
              <a:spcAft>
                <a:spcPts val="0"/>
              </a:spcAft>
              <a:buNone/>
            </a:pPr>
            <a:r>
              <a:rPr lang="en-US" sz="3600" dirty="0"/>
              <a:t>Institutions with day students</a:t>
            </a:r>
          </a:p>
        </p:txBody>
      </p:sp>
      <p:sp>
        <p:nvSpPr>
          <p:cNvPr id="7" name="Content Placeholder 6"/>
          <p:cNvSpPr>
            <a:spLocks noGrp="1"/>
          </p:cNvSpPr>
          <p:nvPr>
            <p:ph sz="quarter" idx="11"/>
          </p:nvPr>
        </p:nvSpPr>
        <p:spPr>
          <a:xfrm>
            <a:off x="2286000" y="5029200"/>
            <a:ext cx="4114800" cy="685800"/>
          </a:xfrm>
        </p:spPr>
        <p:txBody>
          <a:bodyPr vert="horz" lIns="91440" tIns="45720" rIns="91440" bIns="45720" rtlCol="0" anchor="t">
            <a:normAutofit/>
          </a:bodyPr>
          <a:lstStyle/>
          <a:p>
            <a:pPr marL="0" indent="0">
              <a:buNone/>
            </a:pPr>
            <a:r>
              <a:rPr lang="en-US" sz="2800" b="1" dirty="0"/>
              <a:t>Course Number 123</a:t>
            </a:r>
          </a:p>
        </p:txBody>
      </p:sp>
      <p:sp>
        <p:nvSpPr>
          <p:cNvPr id="8" name="Content Placeholder 7"/>
          <p:cNvSpPr>
            <a:spLocks noGrp="1"/>
          </p:cNvSpPr>
          <p:nvPr>
            <p:ph sz="quarter" idx="12"/>
          </p:nvPr>
        </p:nvSpPr>
        <p:spPr>
          <a:xfrm>
            <a:off x="8001000" y="5029200"/>
            <a:ext cx="4114800" cy="685800"/>
          </a:xfrm>
        </p:spPr>
        <p:txBody>
          <a:bodyPr vert="horz" lIns="91440" tIns="45720" rIns="91440" bIns="45720" rtlCol="0" anchor="t">
            <a:noAutofit/>
          </a:bodyPr>
          <a:lstStyle/>
          <a:p>
            <a:pPr marL="0" indent="0" algn="r">
              <a:buNone/>
            </a:pPr>
            <a:r>
              <a:rPr lang="en-US" sz="2800" dirty="0"/>
              <a:t>2021–22</a:t>
            </a:r>
          </a:p>
        </p:txBody>
      </p:sp>
      <p:sp>
        <p:nvSpPr>
          <p:cNvPr id="3" name="Slide Number Placeholder 2"/>
          <p:cNvSpPr>
            <a:spLocks noGrp="1"/>
          </p:cNvSpPr>
          <p:nvPr>
            <p:ph type="sldNum" sz="quarter" idx="4294967295"/>
          </p:nvPr>
        </p:nvSpPr>
        <p:spPr>
          <a:xfrm>
            <a:off x="9956800" y="6248400"/>
            <a:ext cx="2235200" cy="457200"/>
          </a:xfrm>
        </p:spPr>
        <p:txBody>
          <a:bodyPr/>
          <a:lstStyle/>
          <a:p>
            <a:fld id="{34C99D79-8A4B-4031-B1E0-AF26F8EDF2BC}" type="slidenum">
              <a:rPr lang="en-US" smtClean="0">
                <a:solidFill>
                  <a:srgbClr val="000000"/>
                </a:solidFill>
              </a:rPr>
              <a:pPr/>
              <a:t>1</a:t>
            </a:fld>
            <a:endParaRPr lang="en-US">
              <a:solidFill>
                <a:srgbClr val="000000"/>
              </a:solidFill>
            </a:endParaRPr>
          </a:p>
        </p:txBody>
      </p:sp>
    </p:spTree>
    <p:extLst>
      <p:ext uri="{BB962C8B-B14F-4D97-AF65-F5344CB8AC3E}">
        <p14:creationId xmlns:p14="http://schemas.microsoft.com/office/powerpoint/2010/main" val="2388503481"/>
      </p:ext>
    </p:extLst>
  </p:cSld>
  <p:clrMapOvr>
    <a:masterClrMapping/>
  </p:clrMapOvr>
  <mc:AlternateContent xmlns:mc="http://schemas.openxmlformats.org/markup-compatibility/2006" xmlns:p14="http://schemas.microsoft.com/office/powerpoint/2010/main">
    <mc:Choice Requires="p14">
      <p:transition p14:dur="10" advTm="18196"/>
    </mc:Choice>
    <mc:Fallback xmlns="">
      <p:transition advTm="181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algn="ctr"/>
            <a:r>
              <a:rPr lang="en-US" sz="4000" b="1">
                <a:solidFill>
                  <a:schemeClr val="tx1"/>
                </a:solidFill>
                <a:latin typeface="Arial" panose="020B0604020202020204" pitchFamily="34" charset="0"/>
                <a:cs typeface="Arial" panose="020B0604020202020204" pitchFamily="34" charset="0"/>
              </a:rPr>
              <a:t>Maintenance of the Cafeteria Fund (5)</a:t>
            </a:r>
            <a:br>
              <a:rPr lang="en-US" sz="4400" b="1">
                <a:solidFill>
                  <a:schemeClr val="tx1"/>
                </a:solidFill>
                <a:latin typeface="Arial" panose="020B0604020202020204" pitchFamily="34" charset="0"/>
                <a:cs typeface="Arial" panose="020B0604020202020204" pitchFamily="34" charset="0"/>
              </a:rPr>
            </a:br>
            <a:r>
              <a:rPr lang="en-US" sz="3600" b="0">
                <a:solidFill>
                  <a:schemeClr val="tx1"/>
                </a:solidFill>
                <a:cs typeface="Arial" panose="020B0604020202020204" pitchFamily="34" charset="0"/>
              </a:rPr>
              <a:t>Comprehensive Review</a:t>
            </a:r>
            <a:endParaRPr lang="en-US" sz="4400" b="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chor="t">
            <a:noAutofit/>
          </a:bodyPr>
          <a:lstStyle/>
          <a:p>
            <a:pPr marL="0" indent="0">
              <a:spcBef>
                <a:spcPts val="0"/>
              </a:spcBef>
              <a:buNone/>
            </a:pPr>
            <a:r>
              <a:rPr lang="en-US" sz="2400" dirty="0">
                <a:latin typeface="+mj-lt"/>
              </a:rPr>
              <a:t>The following additional documents are required when an SFA triggers a comprehensive review:</a:t>
            </a:r>
          </a:p>
          <a:p>
            <a:pPr marL="914400" lvl="1" indent="-461963">
              <a:spcBef>
                <a:spcPts val="0"/>
              </a:spcBef>
              <a:buFont typeface="Arial" panose="020B0604020202020204" pitchFamily="34" charset="0"/>
              <a:buChar char="•"/>
            </a:pPr>
            <a:r>
              <a:rPr lang="en-US" sz="2400" dirty="0">
                <a:latin typeface="+mj-lt"/>
              </a:rPr>
              <a:t>General Ledger for the prior closed year</a:t>
            </a:r>
            <a:endParaRPr lang="en-US" sz="2400" dirty="0">
              <a:latin typeface="+mj-lt"/>
              <a:cs typeface="Arial" panose="020B0604020202020204"/>
            </a:endParaRPr>
          </a:p>
          <a:p>
            <a:pPr marL="914400" lvl="1" indent="-461963">
              <a:spcBef>
                <a:spcPts val="0"/>
              </a:spcBef>
              <a:buFont typeface="Arial" panose="020B0604020202020204" pitchFamily="34" charset="0"/>
              <a:buChar char="•"/>
            </a:pPr>
            <a:r>
              <a:rPr lang="en-US" sz="2400" dirty="0">
                <a:latin typeface="+mj-lt"/>
              </a:rPr>
              <a:t>Chart of Accounts (for locally defined codes)</a:t>
            </a:r>
            <a:endParaRPr lang="en-US" sz="2400" dirty="0">
              <a:latin typeface="+mj-lt"/>
              <a:cs typeface="Arial" panose="020B0604020202020204"/>
            </a:endParaRPr>
          </a:p>
          <a:p>
            <a:pPr marL="914400" lvl="1" indent="-461963">
              <a:spcBef>
                <a:spcPts val="0"/>
              </a:spcBef>
              <a:buFont typeface="Arial" panose="020B0604020202020204" pitchFamily="34" charset="0"/>
              <a:buChar char="•"/>
            </a:pPr>
            <a:r>
              <a:rPr lang="en-US" altLang="en-US" sz="2400" dirty="0">
                <a:latin typeface="+mj-lt"/>
              </a:rPr>
              <a:t>Labor Distribution Report</a:t>
            </a:r>
            <a:endParaRPr lang="en-US" altLang="en-US" sz="2400" dirty="0">
              <a:latin typeface="+mj-lt"/>
              <a:cs typeface="Arial" panose="020B0604020202020204"/>
            </a:endParaRPr>
          </a:p>
          <a:p>
            <a:pPr marL="914400" lvl="1" indent="-461963">
              <a:spcBef>
                <a:spcPts val="0"/>
              </a:spcBef>
              <a:buFont typeface="Arial" panose="020B0604020202020204" pitchFamily="34" charset="0"/>
              <a:buChar char="•"/>
            </a:pPr>
            <a:r>
              <a:rPr lang="en-US" sz="2400" dirty="0">
                <a:latin typeface="+mj-lt"/>
              </a:rPr>
              <a:t>Meal Equivalents and Cost Allocation Worksheet (For Residential Child Care </a:t>
            </a:r>
            <a:r>
              <a:rPr lang="en-US" dirty="0">
                <a:latin typeface="+mj-lt"/>
              </a:rPr>
              <a:t>Institutions</a:t>
            </a:r>
            <a:r>
              <a:rPr lang="en-US" sz="2400" dirty="0">
                <a:latin typeface="+mj-lt"/>
              </a:rPr>
              <a:t> only, worksheet available in the CNIPS) – SNP 65</a:t>
            </a:r>
            <a:endParaRPr lang="en-US" sz="2400" dirty="0">
              <a:latin typeface="+mj-lt"/>
              <a:cs typeface="Arial"/>
            </a:endParaRPr>
          </a:p>
        </p:txBody>
      </p:sp>
      <p:sp>
        <p:nvSpPr>
          <p:cNvPr id="4" name="Slide Number Placeholder 3"/>
          <p:cNvSpPr>
            <a:spLocks noGrp="1"/>
          </p:cNvSpPr>
          <p:nvPr>
            <p:ph type="sldNum" sz="quarter" idx="12"/>
          </p:nvPr>
        </p:nvSpPr>
        <p:spPr/>
        <p:txBody>
          <a:bodyPr/>
          <a:lstStyle/>
          <a:p>
            <a:fld id="{34C99D79-8A4B-4031-B1E0-AF26F8EDF2BC}" type="slidenum">
              <a:rPr lang="en-US" smtClean="0"/>
              <a:pPr/>
              <a:t>10</a:t>
            </a:fld>
            <a:endParaRPr lang="en-US"/>
          </a:p>
        </p:txBody>
      </p:sp>
    </p:spTree>
    <p:extLst>
      <p:ext uri="{BB962C8B-B14F-4D97-AF65-F5344CB8AC3E}">
        <p14:creationId xmlns:p14="http://schemas.microsoft.com/office/powerpoint/2010/main" val="3783911861"/>
      </p:ext>
    </p:extLst>
  </p:cSld>
  <p:clrMapOvr>
    <a:masterClrMapping/>
  </p:clrMapOvr>
  <mc:AlternateContent xmlns:mc="http://schemas.openxmlformats.org/markup-compatibility/2006" xmlns:p14="http://schemas.microsoft.com/office/powerpoint/2010/main">
    <mc:Choice Requires="p14">
      <p:transition spd="med" p14:dur="700" advTm="35657">
        <p:fade/>
      </p:transition>
    </mc:Choice>
    <mc:Fallback xmlns="">
      <p:transition spd="med" advTm="35657">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algn="ctr"/>
            <a:r>
              <a:rPr lang="en-US" sz="4000" b="1">
                <a:solidFill>
                  <a:schemeClr val="tx1"/>
                </a:solidFill>
                <a:latin typeface="Arial" panose="020B0604020202020204" pitchFamily="34" charset="0"/>
                <a:cs typeface="Arial" panose="020B0604020202020204" pitchFamily="34" charset="0"/>
              </a:rPr>
              <a:t>Maintenance of the Cafeteria Fund (6)</a:t>
            </a:r>
            <a:br>
              <a:rPr lang="en-US" b="1">
                <a:solidFill>
                  <a:schemeClr val="tx1"/>
                </a:solidFill>
                <a:latin typeface="Arial" panose="020B0604020202020204" pitchFamily="34" charset="0"/>
                <a:cs typeface="Arial" panose="020B0604020202020204" pitchFamily="34" charset="0"/>
              </a:rPr>
            </a:br>
            <a:r>
              <a:rPr lang="en-US" sz="3600" b="0">
                <a:solidFill>
                  <a:schemeClr val="tx1"/>
                </a:solidFill>
                <a:latin typeface="Arial" panose="020B0604020202020204" pitchFamily="34" charset="0"/>
                <a:cs typeface="Arial" panose="020B0604020202020204" pitchFamily="34" charset="0"/>
              </a:rPr>
              <a:t>Comprehensive Review</a:t>
            </a:r>
            <a:endParaRPr lang="en-US" b="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2540000" y="1600200"/>
            <a:ext cx="9347200" cy="4114800"/>
          </a:xfrm>
        </p:spPr>
        <p:txBody>
          <a:bodyPr anchor="t">
            <a:normAutofit/>
          </a:bodyPr>
          <a:lstStyle/>
          <a:p>
            <a:pPr marL="0" indent="0">
              <a:buNone/>
            </a:pPr>
            <a:r>
              <a:rPr lang="en-US" sz="2400" dirty="0"/>
              <a:t>SFAs must maintain written internal control procedures and provide them upon request. They are most effective when clearly documented.</a:t>
            </a:r>
          </a:p>
          <a:p>
            <a:pPr marL="0" indent="0">
              <a:buNone/>
            </a:pPr>
            <a:r>
              <a:rPr lang="en-US" sz="2400" dirty="0">
                <a:cs typeface="Arial"/>
              </a:rPr>
              <a:t>Internal Controls: </a:t>
            </a:r>
            <a:endParaRPr lang="en-US" sz="2400" dirty="0"/>
          </a:p>
          <a:p>
            <a:pPr marL="914400" indent="-449263"/>
            <a:r>
              <a:rPr lang="en-US" sz="2400" dirty="0"/>
              <a:t>Eliminate confusion</a:t>
            </a:r>
            <a:endParaRPr lang="en-US" sz="2400" dirty="0">
              <a:cs typeface="Arial" panose="020B0604020202020204"/>
            </a:endParaRPr>
          </a:p>
          <a:p>
            <a:pPr marL="914400" indent="-449263"/>
            <a:r>
              <a:rPr lang="en-US" sz="2400" dirty="0"/>
              <a:t>Create structure</a:t>
            </a:r>
            <a:endParaRPr lang="en-US" sz="2400" dirty="0">
              <a:cs typeface="Arial" panose="020B0604020202020204"/>
            </a:endParaRPr>
          </a:p>
          <a:p>
            <a:pPr marL="914400" indent="-449263"/>
            <a:r>
              <a:rPr lang="en-US" sz="2400" dirty="0"/>
              <a:t>Enforce uniform standards</a:t>
            </a:r>
            <a:endParaRPr lang="en-US" sz="2400" dirty="0">
              <a:cs typeface="Arial" panose="020B0604020202020204"/>
            </a:endParaRPr>
          </a:p>
        </p:txBody>
      </p:sp>
      <p:pic>
        <p:nvPicPr>
          <p:cNvPr id="7" name="Content Placeholder 6">
            <a:extLs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882625" y="2918493"/>
            <a:ext cx="3807725" cy="2531991"/>
          </a:xfrm>
          <a:prstGeom prst="rect">
            <a:avLst/>
          </a:prstGeom>
        </p:spPr>
      </p:pic>
      <p:sp>
        <p:nvSpPr>
          <p:cNvPr id="4" name="Slide Number Placeholder 3"/>
          <p:cNvSpPr>
            <a:spLocks noGrp="1"/>
          </p:cNvSpPr>
          <p:nvPr>
            <p:ph type="sldNum" sz="quarter" idx="12"/>
          </p:nvPr>
        </p:nvSpPr>
        <p:spPr/>
        <p:txBody>
          <a:bodyPr/>
          <a:lstStyle/>
          <a:p>
            <a:fld id="{34C99D79-8A4B-4031-B1E0-AF26F8EDF2BC}" type="slidenum">
              <a:rPr lang="en-US" smtClean="0"/>
              <a:pPr/>
              <a:t>11</a:t>
            </a:fld>
            <a:endParaRPr lang="en-US"/>
          </a:p>
        </p:txBody>
      </p:sp>
    </p:spTree>
    <p:extLst>
      <p:ext uri="{BB962C8B-B14F-4D97-AF65-F5344CB8AC3E}">
        <p14:creationId xmlns:p14="http://schemas.microsoft.com/office/powerpoint/2010/main" val="3614474984"/>
      </p:ext>
    </p:extLst>
  </p:cSld>
  <p:clrMapOvr>
    <a:masterClrMapping/>
  </p:clrMapOvr>
  <mc:AlternateContent xmlns:mc="http://schemas.openxmlformats.org/markup-compatibility/2006" xmlns:p14="http://schemas.microsoft.com/office/powerpoint/2010/main">
    <mc:Choice Requires="p14">
      <p:transition spd="med" p14:dur="700" advTm="27092">
        <p:fade/>
      </p:transition>
    </mc:Choice>
    <mc:Fallback xmlns="">
      <p:transition spd="med" advTm="27092">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2A79-6216-440B-AC68-A345CF77D3C5}"/>
              </a:ext>
            </a:extLst>
          </p:cNvPr>
          <p:cNvSpPr>
            <a:spLocks noGrp="1"/>
          </p:cNvSpPr>
          <p:nvPr>
            <p:ph type="title"/>
          </p:nvPr>
        </p:nvSpPr>
        <p:spPr/>
        <p:txBody>
          <a:bodyPr/>
          <a:lstStyle/>
          <a:p>
            <a:pPr algn="ctr"/>
            <a:r>
              <a:rPr lang="en-US" sz="4000" b="1" dirty="0">
                <a:solidFill>
                  <a:schemeClr val="tx1"/>
                </a:solidFill>
                <a:cs typeface="Arial"/>
              </a:rPr>
              <a:t>Maintenance of the Cafeteria Fund (7)</a:t>
            </a:r>
            <a:br>
              <a:rPr lang="en-US" b="1" dirty="0">
                <a:solidFill>
                  <a:schemeClr val="tx1"/>
                </a:solidFill>
                <a:cs typeface="Arial"/>
              </a:rPr>
            </a:br>
            <a:r>
              <a:rPr lang="en-US" sz="3600" b="0" dirty="0">
                <a:solidFill>
                  <a:schemeClr val="tx1"/>
                </a:solidFill>
                <a:cs typeface="Arial"/>
              </a:rPr>
              <a:t>Comprehensive Review</a:t>
            </a:r>
          </a:p>
        </p:txBody>
      </p:sp>
      <p:sp>
        <p:nvSpPr>
          <p:cNvPr id="3" name="Content Placeholder 2">
            <a:extLst>
              <a:ext uri="{FF2B5EF4-FFF2-40B4-BE49-F238E27FC236}">
                <a16:creationId xmlns:a16="http://schemas.microsoft.com/office/drawing/2014/main" id="{8C38C94B-AC74-4834-8257-A69FB4E25F8E}"/>
              </a:ext>
            </a:extLst>
          </p:cNvPr>
          <p:cNvSpPr>
            <a:spLocks noGrp="1"/>
          </p:cNvSpPr>
          <p:nvPr>
            <p:ph sz="half" idx="1"/>
          </p:nvPr>
        </p:nvSpPr>
        <p:spPr>
          <a:xfrm>
            <a:off x="2540000" y="1828800"/>
            <a:ext cx="6126328" cy="4114800"/>
          </a:xfrm>
        </p:spPr>
        <p:txBody>
          <a:bodyPr anchor="t">
            <a:noAutofit/>
          </a:bodyPr>
          <a:lstStyle/>
          <a:p>
            <a:pPr marL="0" indent="0">
              <a:spcBef>
                <a:spcPts val="1200"/>
              </a:spcBef>
              <a:buNone/>
            </a:pPr>
            <a:r>
              <a:rPr lang="en-US" sz="2400" dirty="0">
                <a:ea typeface="+mn-lt"/>
                <a:cs typeface="+mn-lt"/>
              </a:rPr>
              <a:t>Internal Controls must include: </a:t>
            </a:r>
            <a:endParaRPr lang="en-US" sz="2400" dirty="0">
              <a:cs typeface="Arial"/>
            </a:endParaRPr>
          </a:p>
          <a:p>
            <a:pPr marL="914400" indent="-449263">
              <a:spcBef>
                <a:spcPts val="1200"/>
              </a:spcBef>
            </a:pPr>
            <a:r>
              <a:rPr lang="en-US" sz="2400" dirty="0">
                <a:ea typeface="+mn-lt"/>
                <a:cs typeface="+mn-lt"/>
              </a:rPr>
              <a:t>Tracking revenues and expenditures</a:t>
            </a:r>
          </a:p>
          <a:p>
            <a:pPr marL="914400" indent="-449263">
              <a:spcBef>
                <a:spcPts val="1200"/>
              </a:spcBef>
            </a:pPr>
            <a:r>
              <a:rPr lang="en-US" sz="2400" dirty="0">
                <a:ea typeface="+mn-lt"/>
                <a:cs typeface="+mn-lt"/>
              </a:rPr>
              <a:t>Separating out costs</a:t>
            </a:r>
          </a:p>
          <a:p>
            <a:pPr marL="914400" indent="-449263">
              <a:spcBef>
                <a:spcPts val="1200"/>
              </a:spcBef>
            </a:pPr>
            <a:r>
              <a:rPr lang="en-US" sz="2400" dirty="0">
                <a:ea typeface="+mn-lt"/>
                <a:cs typeface="+mn-lt"/>
              </a:rPr>
              <a:t>Capital expenditure purchases</a:t>
            </a:r>
          </a:p>
          <a:p>
            <a:pPr marL="914400" indent="-449263">
              <a:spcBef>
                <a:spcPts val="1200"/>
              </a:spcBef>
            </a:pPr>
            <a:r>
              <a:rPr lang="en-US" sz="2400" dirty="0">
                <a:ea typeface="+mn-lt"/>
                <a:cs typeface="+mn-lt"/>
              </a:rPr>
              <a:t>Time and effort documentation </a:t>
            </a:r>
          </a:p>
          <a:p>
            <a:pPr marL="914400" indent="-449263">
              <a:spcBef>
                <a:spcPts val="1200"/>
              </a:spcBef>
            </a:pPr>
            <a:r>
              <a:rPr lang="en-US" sz="2400" dirty="0">
                <a:ea typeface="+mn-lt"/>
                <a:cs typeface="+mn-lt"/>
              </a:rPr>
              <a:t>Bad debt</a:t>
            </a:r>
            <a:endParaRPr lang="en-US" sz="2400" dirty="0"/>
          </a:p>
        </p:txBody>
      </p:sp>
      <p:pic>
        <p:nvPicPr>
          <p:cNvPr id="6" name="Content Placeholder 6">
            <a:extLst>
              <a:ext uri="{FF2B5EF4-FFF2-40B4-BE49-F238E27FC236}">
                <a16:creationId xmlns:a16="http://schemas.microsoft.com/office/drawing/2014/main" id="{9BF0DC16-72D8-4C95-B536-2906A55DDDD0}"/>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131739" y="3003036"/>
            <a:ext cx="3755461" cy="2487384"/>
          </a:xfrm>
          <a:prstGeom prst="rect">
            <a:avLst/>
          </a:prstGeom>
        </p:spPr>
      </p:pic>
      <p:sp>
        <p:nvSpPr>
          <p:cNvPr id="5" name="Slide Number Placeholder 4">
            <a:extLst>
              <a:ext uri="{FF2B5EF4-FFF2-40B4-BE49-F238E27FC236}">
                <a16:creationId xmlns:a16="http://schemas.microsoft.com/office/drawing/2014/main" id="{734A1F2C-F297-4701-8654-A23E3F25C2A1}"/>
              </a:ext>
            </a:extLst>
          </p:cNvPr>
          <p:cNvSpPr>
            <a:spLocks noGrp="1"/>
          </p:cNvSpPr>
          <p:nvPr>
            <p:ph type="sldNum" sz="quarter" idx="12"/>
          </p:nvPr>
        </p:nvSpPr>
        <p:spPr/>
        <p:txBody>
          <a:bodyPr/>
          <a:lstStyle/>
          <a:p>
            <a:fld id="{34C99D79-8A4B-4031-B1E0-AF26F8EDF2BC}" type="slidenum">
              <a:rPr lang="en-US" smtClean="0"/>
              <a:pPr/>
              <a:t>12</a:t>
            </a:fld>
            <a:endParaRPr lang="en-US"/>
          </a:p>
        </p:txBody>
      </p:sp>
    </p:spTree>
    <p:extLst>
      <p:ext uri="{BB962C8B-B14F-4D97-AF65-F5344CB8AC3E}">
        <p14:creationId xmlns:p14="http://schemas.microsoft.com/office/powerpoint/2010/main" val="1457979774"/>
      </p:ext>
    </p:extLst>
  </p:cSld>
  <p:clrMapOvr>
    <a:masterClrMapping/>
  </p:clrMapOvr>
  <mc:AlternateContent xmlns:mc="http://schemas.openxmlformats.org/markup-compatibility/2006" xmlns:p14="http://schemas.microsoft.com/office/powerpoint/2010/main">
    <mc:Choice Requires="p14">
      <p:transition spd="med" p14:dur="700" advTm="15713">
        <p:fade/>
      </p:transition>
    </mc:Choice>
    <mc:Fallback xmlns="">
      <p:transition spd="med" advTm="15713">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000" b="1" dirty="0">
                <a:solidFill>
                  <a:schemeClr val="tx1"/>
                </a:solidFill>
                <a:latin typeface="Arial"/>
                <a:cs typeface="Arial"/>
              </a:rPr>
              <a:t>Maintenance of the Cafeteria Fund (8)</a:t>
            </a:r>
            <a:br>
              <a:rPr lang="en-US" sz="4400" b="1" dirty="0">
                <a:solidFill>
                  <a:schemeClr val="tx1"/>
                </a:solidFill>
                <a:latin typeface="Arial" panose="020B0604020202020204" pitchFamily="34" charset="0"/>
                <a:cs typeface="Arial" panose="020B0604020202020204" pitchFamily="34" charset="0"/>
              </a:rPr>
            </a:br>
            <a:r>
              <a:rPr lang="en-US" sz="3600" b="0" dirty="0">
                <a:solidFill>
                  <a:schemeClr val="tx1"/>
                </a:solidFill>
                <a:latin typeface="Arial"/>
                <a:cs typeface="Arial"/>
              </a:rPr>
              <a:t>Common Findings and Strategies</a:t>
            </a:r>
          </a:p>
        </p:txBody>
      </p:sp>
      <p:sp>
        <p:nvSpPr>
          <p:cNvPr id="3" name="Content Placeholder 2"/>
          <p:cNvSpPr>
            <a:spLocks noGrp="1"/>
          </p:cNvSpPr>
          <p:nvPr>
            <p:ph idx="1"/>
          </p:nvPr>
        </p:nvSpPr>
        <p:spPr/>
        <p:txBody>
          <a:bodyPr/>
          <a:lstStyle/>
          <a:p>
            <a:pPr marL="0" indent="0">
              <a:buNone/>
            </a:pPr>
            <a:r>
              <a:rPr lang="en-US" sz="2400" b="1" dirty="0"/>
              <a:t>Finding</a:t>
            </a:r>
            <a:r>
              <a:rPr lang="en-US" sz="2400" dirty="0"/>
              <a:t>: Insufficient time and effort documentation</a:t>
            </a:r>
            <a:r>
              <a:rPr lang="en-US" dirty="0"/>
              <a:t> </a:t>
            </a:r>
            <a:endParaRPr lang="en-US" sz="2400" dirty="0"/>
          </a:p>
          <a:p>
            <a:pPr marL="0" indent="0">
              <a:buNone/>
            </a:pPr>
            <a:r>
              <a:rPr lang="en-US" sz="2400" b="1" dirty="0">
                <a:cs typeface="Arial"/>
              </a:rPr>
              <a:t>To avoid this finding</a:t>
            </a:r>
            <a:r>
              <a:rPr lang="en-US" sz="2400" dirty="0">
                <a:cs typeface="Arial"/>
              </a:rPr>
              <a:t>:</a:t>
            </a:r>
            <a:r>
              <a:rPr lang="en-US" dirty="0">
                <a:cs typeface="Arial"/>
              </a:rPr>
              <a:t> </a:t>
            </a:r>
            <a:endParaRPr lang="en-US" sz="2400" dirty="0">
              <a:cs typeface="Arial" pitchFamily="34" charset="0"/>
            </a:endParaRPr>
          </a:p>
          <a:p>
            <a:pPr marL="914400" indent="-448945"/>
            <a:r>
              <a:rPr lang="en-US" sz="2400" dirty="0">
                <a:cs typeface="Arial"/>
              </a:rPr>
              <a:t>Single-funded employees must complete a semiannual periodic certification</a:t>
            </a:r>
            <a:r>
              <a:rPr lang="en-US" dirty="0">
                <a:cs typeface="Arial"/>
              </a:rPr>
              <a:t> </a:t>
            </a:r>
            <a:endParaRPr lang="en-US" sz="2400" dirty="0">
              <a:cs typeface="Arial" pitchFamily="34" charset="0"/>
            </a:endParaRPr>
          </a:p>
          <a:p>
            <a:pPr marL="914400" indent="-448945"/>
            <a:r>
              <a:rPr lang="en-US" sz="2400" dirty="0">
                <a:cs typeface="Arial"/>
              </a:rPr>
              <a:t>Multi-funded employees must complete a Personnel Activity Report </a:t>
            </a:r>
            <a:r>
              <a:rPr lang="en-US" dirty="0">
                <a:cs typeface="Arial"/>
              </a:rPr>
              <a:t>(PAR) </a:t>
            </a:r>
            <a:r>
              <a:rPr lang="en-US" sz="2400" dirty="0">
                <a:cs typeface="Arial"/>
              </a:rPr>
              <a:t>or equivalent documentation at least monthly</a:t>
            </a:r>
          </a:p>
          <a:p>
            <a:pPr marL="914400" indent="-448945">
              <a:buClrTx/>
            </a:pPr>
            <a:r>
              <a:rPr lang="en-US" sz="2400" dirty="0">
                <a:cs typeface="Arial"/>
              </a:rPr>
              <a:t>SFA should develop adequate time accounting internal controls and train staff on procedures</a:t>
            </a:r>
          </a:p>
        </p:txBody>
      </p:sp>
      <p:sp>
        <p:nvSpPr>
          <p:cNvPr id="4" name="Slide Number Placeholder 3"/>
          <p:cNvSpPr>
            <a:spLocks noGrp="1"/>
          </p:cNvSpPr>
          <p:nvPr>
            <p:ph type="sldNum" sz="quarter" idx="12"/>
          </p:nvPr>
        </p:nvSpPr>
        <p:spPr/>
        <p:txBody>
          <a:bodyPr/>
          <a:lstStyle/>
          <a:p>
            <a:fld id="{34C99D79-8A4B-4031-B1E0-AF26F8EDF2BC}" type="slidenum">
              <a:rPr lang="en-US" smtClean="0"/>
              <a:pPr/>
              <a:t>13</a:t>
            </a:fld>
            <a:endParaRPr lang="en-US"/>
          </a:p>
        </p:txBody>
      </p:sp>
    </p:spTree>
    <p:extLst>
      <p:ext uri="{BB962C8B-B14F-4D97-AF65-F5344CB8AC3E}">
        <p14:creationId xmlns:p14="http://schemas.microsoft.com/office/powerpoint/2010/main" val="2585715532"/>
      </p:ext>
    </p:extLst>
  </p:cSld>
  <p:clrMapOvr>
    <a:masterClrMapping/>
  </p:clrMapOvr>
  <mc:AlternateContent xmlns:mc="http://schemas.openxmlformats.org/markup-compatibility/2006" xmlns:p14="http://schemas.microsoft.com/office/powerpoint/2010/main">
    <mc:Choice Requires="p14">
      <p:transition spd="med" p14:dur="700" advTm="38580">
        <p:fade/>
      </p:transition>
    </mc:Choice>
    <mc:Fallback xmlns="">
      <p:transition spd="med" advTm="3858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000" b="1" dirty="0">
                <a:solidFill>
                  <a:schemeClr val="tx1"/>
                </a:solidFill>
                <a:latin typeface="Arial"/>
                <a:cs typeface="Arial"/>
              </a:rPr>
              <a:t>Maintenance of the Cafeteria Fund (9)</a:t>
            </a:r>
            <a:br>
              <a:rPr lang="en-US" sz="4400" b="1" dirty="0">
                <a:solidFill>
                  <a:schemeClr val="tx1"/>
                </a:solidFill>
                <a:latin typeface="Arial" panose="020B0604020202020204" pitchFamily="34" charset="0"/>
                <a:cs typeface="Arial" panose="020B0604020202020204" pitchFamily="34" charset="0"/>
              </a:rPr>
            </a:br>
            <a:r>
              <a:rPr lang="en-US" sz="3600" b="0" dirty="0">
                <a:solidFill>
                  <a:schemeClr val="tx1"/>
                </a:solidFill>
                <a:latin typeface="Arial"/>
                <a:cs typeface="Arial"/>
              </a:rPr>
              <a:t>Common Findings and Strategies</a:t>
            </a:r>
          </a:p>
        </p:txBody>
      </p:sp>
      <p:sp>
        <p:nvSpPr>
          <p:cNvPr id="3" name="Content Placeholder 2"/>
          <p:cNvSpPr>
            <a:spLocks noGrp="1"/>
          </p:cNvSpPr>
          <p:nvPr>
            <p:ph idx="1"/>
          </p:nvPr>
        </p:nvSpPr>
        <p:spPr>
          <a:xfrm>
            <a:off x="2514090" y="1981200"/>
            <a:ext cx="9372600" cy="2932387"/>
          </a:xfrm>
        </p:spPr>
        <p:txBody>
          <a:bodyPr vert="horz" wrap="square" lIns="91440" tIns="45720" rIns="91440" bIns="45720" numCol="1" anchor="t" anchorCtr="0" compatLnSpc="1">
            <a:prstTxWarp prst="textNoShape">
              <a:avLst/>
            </a:prstTxWarp>
          </a:bodyPr>
          <a:lstStyle/>
          <a:p>
            <a:pPr marL="0" indent="0">
              <a:buNone/>
            </a:pPr>
            <a:r>
              <a:rPr lang="en-US" sz="2400" b="1" dirty="0"/>
              <a:t>Finding</a:t>
            </a:r>
            <a:r>
              <a:rPr lang="en-US" sz="2400" dirty="0"/>
              <a:t>: Unallowable equipment purchase of $5,000 or more without CDE preapproval</a:t>
            </a:r>
          </a:p>
          <a:p>
            <a:pPr marL="0" indent="0">
              <a:buNone/>
            </a:pPr>
            <a:r>
              <a:rPr lang="en-US" sz="2400" b="1" dirty="0">
                <a:cs typeface="Arial" pitchFamily="34" charset="0"/>
              </a:rPr>
              <a:t>To avoid this finding</a:t>
            </a:r>
            <a:r>
              <a:rPr lang="en-US" sz="2400" dirty="0">
                <a:cs typeface="Arial" pitchFamily="34" charset="0"/>
              </a:rPr>
              <a:t>: </a:t>
            </a:r>
          </a:p>
          <a:p>
            <a:pPr marL="914400" indent="-448945"/>
            <a:r>
              <a:rPr lang="en-US" dirty="0">
                <a:cs typeface="Arial"/>
              </a:rPr>
              <a:t>Always contact</a:t>
            </a:r>
            <a:r>
              <a:rPr lang="en-US" sz="2400" dirty="0">
                <a:cs typeface="Arial"/>
              </a:rPr>
              <a:t> the Resource Management Unit to request approval prior to </a:t>
            </a:r>
            <a:r>
              <a:rPr lang="en-US" dirty="0">
                <a:cs typeface="Arial"/>
              </a:rPr>
              <a:t>making any purchase over the $5,000 threshold</a:t>
            </a:r>
            <a:endParaRPr lang="en-US" sz="2400" dirty="0">
              <a:cs typeface="Arial"/>
            </a:endParaRPr>
          </a:p>
        </p:txBody>
      </p:sp>
      <p:sp>
        <p:nvSpPr>
          <p:cNvPr id="4" name="Slide Number Placeholder 3"/>
          <p:cNvSpPr>
            <a:spLocks noGrp="1"/>
          </p:cNvSpPr>
          <p:nvPr>
            <p:ph type="sldNum" sz="quarter" idx="12"/>
          </p:nvPr>
        </p:nvSpPr>
        <p:spPr/>
        <p:txBody>
          <a:bodyPr/>
          <a:lstStyle/>
          <a:p>
            <a:fld id="{34C99D79-8A4B-4031-B1E0-AF26F8EDF2BC}" type="slidenum">
              <a:rPr lang="en-US" smtClean="0"/>
              <a:pPr/>
              <a:t>14</a:t>
            </a:fld>
            <a:endParaRPr lang="en-US"/>
          </a:p>
        </p:txBody>
      </p:sp>
    </p:spTree>
    <p:extLst>
      <p:ext uri="{BB962C8B-B14F-4D97-AF65-F5344CB8AC3E}">
        <p14:creationId xmlns:p14="http://schemas.microsoft.com/office/powerpoint/2010/main" val="4079562391"/>
      </p:ext>
    </p:extLst>
  </p:cSld>
  <p:clrMapOvr>
    <a:masterClrMapping/>
  </p:clrMapOvr>
  <mc:AlternateContent xmlns:mc="http://schemas.openxmlformats.org/markup-compatibility/2006" xmlns:p14="http://schemas.microsoft.com/office/powerpoint/2010/main">
    <mc:Choice Requires="p14">
      <p:transition spd="med" p14:dur="700" advTm="22415">
        <p:fade/>
      </p:transition>
    </mc:Choice>
    <mc:Fallback xmlns="">
      <p:transition spd="med" advTm="22415">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EB3A-714F-405B-949D-553BFE870A3F}"/>
              </a:ext>
            </a:extLst>
          </p:cNvPr>
          <p:cNvSpPr>
            <a:spLocks noGrp="1"/>
          </p:cNvSpPr>
          <p:nvPr>
            <p:ph type="title"/>
          </p:nvPr>
        </p:nvSpPr>
        <p:spPr/>
        <p:txBody>
          <a:bodyPr/>
          <a:lstStyle/>
          <a:p>
            <a:r>
              <a:rPr lang="en-US" sz="4000" dirty="0">
                <a:cs typeface="Arial"/>
              </a:rPr>
              <a:t>Maintenance of the Cafeteria Fund (10)</a:t>
            </a:r>
            <a:br>
              <a:rPr lang="en-US" dirty="0">
                <a:cs typeface="Arial"/>
              </a:rPr>
            </a:br>
            <a:r>
              <a:rPr lang="en-US" b="0" dirty="0">
                <a:cs typeface="Arial"/>
              </a:rPr>
              <a:t>Common Findings and Strategies</a:t>
            </a:r>
            <a:endParaRPr lang="en-US" b="0" dirty="0"/>
          </a:p>
        </p:txBody>
      </p:sp>
      <p:sp>
        <p:nvSpPr>
          <p:cNvPr id="3" name="Content Placeholder 2">
            <a:extLst>
              <a:ext uri="{FF2B5EF4-FFF2-40B4-BE49-F238E27FC236}">
                <a16:creationId xmlns:a16="http://schemas.microsoft.com/office/drawing/2014/main" id="{FAF4148C-EEA2-4327-A2BE-514EBD51BA96}"/>
              </a:ext>
            </a:extLst>
          </p:cNvPr>
          <p:cNvSpPr>
            <a:spLocks noGrp="1"/>
          </p:cNvSpPr>
          <p:nvPr>
            <p:ph idx="1"/>
          </p:nvPr>
        </p:nvSpPr>
        <p:spPr/>
        <p:txBody>
          <a:bodyPr/>
          <a:lstStyle/>
          <a:p>
            <a:pPr marL="914400" indent="-448945"/>
            <a:r>
              <a:rPr lang="en-US" dirty="0">
                <a:ea typeface="+mn-lt"/>
                <a:cs typeface="+mn-lt"/>
              </a:rPr>
              <a:t>Maintain all documentation (preapproval and invoices) for at least three school years after the close of the school year in which the equipment was purchased</a:t>
            </a:r>
            <a:endParaRPr lang="en-US" dirty="0"/>
          </a:p>
          <a:p>
            <a:pPr marL="914400" indent="-448945"/>
            <a:r>
              <a:rPr lang="en-US" dirty="0">
                <a:ea typeface="+mn-lt"/>
                <a:cs typeface="+mn-lt"/>
              </a:rPr>
              <a:t>Ensure invoices clearly support how the equipment supports nutrition services</a:t>
            </a:r>
            <a:endParaRPr lang="en-US" dirty="0"/>
          </a:p>
        </p:txBody>
      </p:sp>
      <p:sp>
        <p:nvSpPr>
          <p:cNvPr id="6" name="Slide Number Placeholder 5">
            <a:extLst>
              <a:ext uri="{FF2B5EF4-FFF2-40B4-BE49-F238E27FC236}">
                <a16:creationId xmlns:a16="http://schemas.microsoft.com/office/drawing/2014/main" id="{6F1A0FB1-3875-4855-8DCE-55E8B49B8C75}"/>
              </a:ext>
            </a:extLst>
          </p:cNvPr>
          <p:cNvSpPr>
            <a:spLocks noGrp="1"/>
          </p:cNvSpPr>
          <p:nvPr>
            <p:ph type="sldNum" sz="quarter" idx="12"/>
          </p:nvPr>
        </p:nvSpPr>
        <p:spPr/>
        <p:txBody>
          <a:bodyPr/>
          <a:lstStyle/>
          <a:p>
            <a:pPr>
              <a:defRPr/>
            </a:pPr>
            <a:fld id="{D6029DA4-09B0-4A2D-AA4B-CC45A202471A}" type="slidenum">
              <a:rPr lang="en-US" altLang="en-US" smtClean="0"/>
              <a:pPr>
                <a:defRPr/>
              </a:pPr>
              <a:t>15</a:t>
            </a:fld>
            <a:endParaRPr lang="en-US" altLang="en-US"/>
          </a:p>
        </p:txBody>
      </p:sp>
    </p:spTree>
    <p:extLst>
      <p:ext uri="{BB962C8B-B14F-4D97-AF65-F5344CB8AC3E}">
        <p14:creationId xmlns:p14="http://schemas.microsoft.com/office/powerpoint/2010/main" val="1478796552"/>
      </p:ext>
    </p:extLst>
  </p:cSld>
  <p:clrMapOvr>
    <a:masterClrMapping/>
  </p:clrMapOvr>
  <mc:AlternateContent xmlns:mc="http://schemas.openxmlformats.org/markup-compatibility/2006" xmlns:p14="http://schemas.microsoft.com/office/powerpoint/2010/main">
    <mc:Choice Requires="p14">
      <p:transition spd="med" p14:dur="700" advTm="14981">
        <p:fade/>
      </p:transition>
    </mc:Choice>
    <mc:Fallback xmlns="">
      <p:transition spd="med" advTm="14981">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C566-9D38-4E0A-9C7A-67D4ECB6FF09}"/>
              </a:ext>
            </a:extLst>
          </p:cNvPr>
          <p:cNvSpPr>
            <a:spLocks noGrp="1"/>
          </p:cNvSpPr>
          <p:nvPr>
            <p:ph type="title"/>
          </p:nvPr>
        </p:nvSpPr>
        <p:spPr/>
        <p:txBody>
          <a:bodyPr vert="horz" wrap="square" lIns="91440" tIns="45720" rIns="91440" bIns="45720" numCol="1" anchor="ctr" anchorCtr="0" compatLnSpc="1">
            <a:prstTxWarp prst="textNoShape">
              <a:avLst/>
            </a:prstTxWarp>
          </a:bodyPr>
          <a:lstStyle/>
          <a:p>
            <a:r>
              <a:rPr lang="en-US" sz="4000" dirty="0">
                <a:cs typeface="Arial"/>
              </a:rPr>
              <a:t>Paid Lunch Equity (PLE) (1)</a:t>
            </a:r>
            <a:endParaRPr lang="en-US" sz="4000" dirty="0"/>
          </a:p>
        </p:txBody>
      </p:sp>
      <p:sp>
        <p:nvSpPr>
          <p:cNvPr id="4" name="Content Placeholder 3">
            <a:extLst>
              <a:ext uri="{FF2B5EF4-FFF2-40B4-BE49-F238E27FC236}">
                <a16:creationId xmlns:a16="http://schemas.microsoft.com/office/drawing/2014/main" id="{F919FCAF-596F-4619-B4B6-235FDC5D355D}"/>
              </a:ext>
            </a:extLst>
          </p:cNvPr>
          <p:cNvSpPr>
            <a:spLocks noGrp="1"/>
          </p:cNvSpPr>
          <p:nvPr>
            <p:ph idx="1"/>
          </p:nvPr>
        </p:nvSpPr>
        <p:spPr/>
        <p:txBody>
          <a:bodyPr vert="horz" wrap="square" lIns="91440" tIns="45720" rIns="91440" bIns="45720" numCol="1" anchor="t" anchorCtr="0" compatLnSpc="1">
            <a:prstTxWarp prst="textNoShape">
              <a:avLst/>
            </a:prstTxWarp>
          </a:bodyPr>
          <a:lstStyle/>
          <a:p>
            <a:pPr marL="457200" indent="-457200">
              <a:spcBef>
                <a:spcPts val="1200"/>
              </a:spcBef>
            </a:pPr>
            <a:r>
              <a:rPr lang="en-US" sz="2400" dirty="0">
                <a:cs typeface="Arial"/>
              </a:rPr>
              <a:t>U.S. Department of Agriculture (USDA) COVID-19: Child Nutrition Response #97 </a:t>
            </a:r>
          </a:p>
          <a:p>
            <a:pPr marL="914400" lvl="1" indent="-457200">
              <a:spcBef>
                <a:spcPts val="1200"/>
              </a:spcBef>
            </a:pPr>
            <a:r>
              <a:rPr lang="en-US" sz="2400" dirty="0">
                <a:cs typeface="Arial"/>
              </a:rPr>
              <a:t>Identifies the areas of review not applicable for the </a:t>
            </a:r>
            <a:br>
              <a:rPr lang="en-US" sz="2400" dirty="0">
                <a:cs typeface="Arial"/>
              </a:rPr>
            </a:br>
            <a:r>
              <a:rPr lang="en-US" sz="2400" dirty="0">
                <a:cs typeface="Arial"/>
              </a:rPr>
              <a:t>2021–22 </a:t>
            </a:r>
            <a:r>
              <a:rPr lang="en-US" dirty="0">
                <a:cs typeface="Arial"/>
              </a:rPr>
              <a:t>Administrative Review (</a:t>
            </a:r>
            <a:r>
              <a:rPr lang="en-US" sz="2400" dirty="0">
                <a:cs typeface="Arial"/>
              </a:rPr>
              <a:t>AR) cycle.</a:t>
            </a:r>
          </a:p>
          <a:p>
            <a:pPr marL="457200" indent="-457200">
              <a:spcBef>
                <a:spcPts val="1200"/>
              </a:spcBef>
            </a:pPr>
            <a:r>
              <a:rPr lang="en-US" sz="2400" dirty="0">
                <a:cs typeface="Arial"/>
              </a:rPr>
              <a:t>Any SFA operating </a:t>
            </a:r>
            <a:r>
              <a:rPr lang="en-US" sz="2400" b="1" dirty="0">
                <a:cs typeface="Arial"/>
              </a:rPr>
              <a:t>only</a:t>
            </a:r>
            <a:r>
              <a:rPr lang="en-US" sz="2400" dirty="0">
                <a:cs typeface="Arial"/>
              </a:rPr>
              <a:t> the Seamless Summer Feeding Option (SSO) at all school sites will be exempt from a review in PLE.</a:t>
            </a:r>
          </a:p>
          <a:p>
            <a:pPr marL="457200" indent="-457200">
              <a:spcBef>
                <a:spcPts val="1200"/>
              </a:spcBef>
            </a:pPr>
            <a:r>
              <a:rPr lang="en-US" sz="2400" dirty="0">
                <a:cs typeface="Arial"/>
              </a:rPr>
              <a:t>The CDE will only be evaluating compliance in PLE for SFAs operating the National School Lunch Program (NSLP).</a:t>
            </a:r>
          </a:p>
        </p:txBody>
      </p:sp>
      <p:sp>
        <p:nvSpPr>
          <p:cNvPr id="3" name="Slide Number Placeholder 2">
            <a:extLst>
              <a:ext uri="{FF2B5EF4-FFF2-40B4-BE49-F238E27FC236}">
                <a16:creationId xmlns:a16="http://schemas.microsoft.com/office/drawing/2014/main" id="{CE6B4B67-2DBE-4DB8-8766-718AD4742B9C}"/>
              </a:ext>
            </a:extLst>
          </p:cNvPr>
          <p:cNvSpPr>
            <a:spLocks noGrp="1"/>
          </p:cNvSpPr>
          <p:nvPr>
            <p:ph type="sldNum" sz="quarter" idx="12"/>
          </p:nvPr>
        </p:nvSpPr>
        <p:spPr/>
        <p:txBody>
          <a:bodyPr/>
          <a:lstStyle/>
          <a:p>
            <a:fld id="{34C99D79-8A4B-4031-B1E0-AF26F8EDF2BC}" type="slidenum">
              <a:rPr lang="en-US" smtClean="0"/>
              <a:pPr/>
              <a:t>16</a:t>
            </a:fld>
            <a:endParaRPr lang="en-US"/>
          </a:p>
        </p:txBody>
      </p:sp>
    </p:spTree>
    <p:extLst>
      <p:ext uri="{BB962C8B-B14F-4D97-AF65-F5344CB8AC3E}">
        <p14:creationId xmlns:p14="http://schemas.microsoft.com/office/powerpoint/2010/main" val="3374839400"/>
      </p:ext>
    </p:extLst>
  </p:cSld>
  <p:clrMapOvr>
    <a:masterClrMapping/>
  </p:clrMapOvr>
  <mc:AlternateContent xmlns:mc="http://schemas.openxmlformats.org/markup-compatibility/2006" xmlns:p14="http://schemas.microsoft.com/office/powerpoint/2010/main">
    <mc:Choice Requires="p14">
      <p:transition spd="med" p14:dur="700" advTm="51652">
        <p:fade/>
      </p:transition>
    </mc:Choice>
    <mc:Fallback xmlns="">
      <p:transition spd="med" advTm="51652">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 anchorCtr="0" compatLnSpc="1">
            <a:prstTxWarp prst="textNoShape">
              <a:avLst/>
            </a:prstTxWarp>
            <a:noAutofit/>
          </a:bodyPr>
          <a:lstStyle/>
          <a:p>
            <a:pPr algn="ctr"/>
            <a:r>
              <a:rPr lang="en-US" sz="4000" b="1" dirty="0">
                <a:solidFill>
                  <a:schemeClr val="tx1"/>
                </a:solidFill>
                <a:latin typeface="Arial"/>
                <a:cs typeface="Arial"/>
              </a:rPr>
              <a:t>Paid Lunch Equity (</a:t>
            </a:r>
            <a:r>
              <a:rPr lang="en-US" sz="4000" dirty="0">
                <a:solidFill>
                  <a:schemeClr val="tx1"/>
                </a:solidFill>
                <a:latin typeface="Arial"/>
                <a:cs typeface="Arial"/>
              </a:rPr>
              <a:t>2</a:t>
            </a:r>
            <a:r>
              <a:rPr lang="en-US" sz="4000" b="1" dirty="0">
                <a:solidFill>
                  <a:schemeClr val="tx1"/>
                </a:solidFill>
                <a:latin typeface="Arial"/>
                <a:cs typeface="Arial"/>
              </a:rPr>
              <a:t>)</a:t>
            </a:r>
            <a:endParaRPr lang="en-US"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noAutofit/>
          </a:bodyPr>
          <a:lstStyle/>
          <a:p>
            <a:pPr marL="0" indent="0">
              <a:spcBef>
                <a:spcPts val="1200"/>
              </a:spcBef>
              <a:buNone/>
            </a:pPr>
            <a:r>
              <a:rPr lang="en-US" altLang="en-US" sz="2400" b="1" dirty="0">
                <a:cs typeface="Arial"/>
              </a:rPr>
              <a:t>Only for SFAs operating NSLP during the 2021–22 school year</a:t>
            </a:r>
          </a:p>
          <a:p>
            <a:pPr marL="914400" indent="-457200">
              <a:spcBef>
                <a:spcPts val="1200"/>
              </a:spcBef>
            </a:pPr>
            <a:r>
              <a:rPr lang="en-US" altLang="en-US" sz="2400" dirty="0">
                <a:cs typeface="Arial"/>
              </a:rPr>
              <a:t>An SFA must complete the USDA PLE Tool or a comparable mechanism</a:t>
            </a:r>
            <a:r>
              <a:rPr lang="en-US" altLang="en-US" sz="2400" dirty="0"/>
              <a:t> w</a:t>
            </a:r>
            <a:r>
              <a:rPr lang="en-US" altLang="en-US" sz="2400" dirty="0">
                <a:cs typeface="Arial"/>
              </a:rPr>
              <a:t>hen the SFA's paid lunch prices at one or more sites is below the minimum weighted average price </a:t>
            </a:r>
          </a:p>
          <a:p>
            <a:pPr marL="914400" indent="-457200">
              <a:spcBef>
                <a:spcPts val="1200"/>
              </a:spcBef>
            </a:pPr>
            <a:r>
              <a:rPr lang="en-US" altLang="en-US" sz="2400" dirty="0">
                <a:cs typeface="Arial"/>
              </a:rPr>
              <a:t>The USDA PLE Tool can be found in the Download Forms section of CNIPS</a:t>
            </a:r>
          </a:p>
        </p:txBody>
      </p:sp>
      <p:sp>
        <p:nvSpPr>
          <p:cNvPr id="4" name="Slide Number Placeholder 3"/>
          <p:cNvSpPr>
            <a:spLocks noGrp="1"/>
          </p:cNvSpPr>
          <p:nvPr>
            <p:ph type="sldNum" sz="quarter" idx="12"/>
          </p:nvPr>
        </p:nvSpPr>
        <p:spPr/>
        <p:txBody>
          <a:bodyPr/>
          <a:lstStyle/>
          <a:p>
            <a:fld id="{34C99D79-8A4B-4031-B1E0-AF26F8EDF2BC}" type="slidenum">
              <a:rPr lang="en-US" smtClean="0"/>
              <a:pPr/>
              <a:t>17</a:t>
            </a:fld>
            <a:endParaRPr lang="en-US"/>
          </a:p>
        </p:txBody>
      </p:sp>
    </p:spTree>
    <p:extLst>
      <p:ext uri="{BB962C8B-B14F-4D97-AF65-F5344CB8AC3E}">
        <p14:creationId xmlns:p14="http://schemas.microsoft.com/office/powerpoint/2010/main" val="3418164445"/>
      </p:ext>
    </p:extLst>
  </p:cSld>
  <p:clrMapOvr>
    <a:masterClrMapping/>
  </p:clrMapOvr>
  <mc:AlternateContent xmlns:mc="http://schemas.openxmlformats.org/markup-compatibility/2006" xmlns:p14="http://schemas.microsoft.com/office/powerpoint/2010/main">
    <mc:Choice Requires="p14">
      <p:transition spd="med" p14:dur="700" advTm="28038">
        <p:fade/>
      </p:transition>
    </mc:Choice>
    <mc:Fallback xmlns="">
      <p:transition spd="med" advTm="28038">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 anchorCtr="0" compatLnSpc="1">
            <a:prstTxWarp prst="textNoShape">
              <a:avLst/>
            </a:prstTxWarp>
            <a:noAutofit/>
          </a:bodyPr>
          <a:lstStyle/>
          <a:p>
            <a:pPr algn="ctr"/>
            <a:r>
              <a:rPr lang="en-US" sz="4000" b="1" dirty="0">
                <a:solidFill>
                  <a:schemeClr val="tx1"/>
                </a:solidFill>
                <a:latin typeface="Arial"/>
                <a:cs typeface="Arial"/>
              </a:rPr>
              <a:t>Paid Lunch Equity (</a:t>
            </a:r>
            <a:r>
              <a:rPr lang="en-US" sz="4000" dirty="0">
                <a:solidFill>
                  <a:schemeClr val="tx1"/>
                </a:solidFill>
                <a:latin typeface="Arial"/>
                <a:cs typeface="Arial"/>
              </a:rPr>
              <a:t>3</a:t>
            </a:r>
            <a:r>
              <a:rPr lang="en-US" sz="4000" b="1" dirty="0">
                <a:solidFill>
                  <a:schemeClr val="tx1"/>
                </a:solidFill>
                <a:latin typeface="Arial"/>
                <a:cs typeface="Arial"/>
              </a:rPr>
              <a:t>)</a:t>
            </a: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noAutofit/>
          </a:bodyPr>
          <a:lstStyle/>
          <a:p>
            <a:pPr marL="457200" indent="-457200">
              <a:spcBef>
                <a:spcPts val="1200"/>
              </a:spcBef>
            </a:pPr>
            <a:r>
              <a:rPr lang="en-US" altLang="en-US" sz="2400" dirty="0"/>
              <a:t>The SFA must </a:t>
            </a:r>
            <a:r>
              <a:rPr lang="en-US" altLang="en-US" sz="2400" b="1" dirty="0"/>
              <a:t>increase prices for paid lunches or add financial support</a:t>
            </a:r>
            <a:r>
              <a:rPr lang="en-US" altLang="en-US" sz="2400" dirty="0"/>
              <a:t> from a nonfederal source</a:t>
            </a:r>
            <a:endParaRPr lang="en-US" sz="2400" dirty="0">
              <a:cs typeface="Arial" panose="020B0604020202020204"/>
            </a:endParaRPr>
          </a:p>
          <a:p>
            <a:pPr marL="914400" lvl="1" indent="-457200">
              <a:spcBef>
                <a:spcPts val="1200"/>
              </a:spcBef>
              <a:buFont typeface="Courier New" pitchFamily="34" charset="0"/>
              <a:buChar char="o"/>
            </a:pPr>
            <a:r>
              <a:rPr lang="en-US" sz="2400" dirty="0">
                <a:ea typeface="+mn-lt"/>
                <a:cs typeface="+mn-lt"/>
              </a:rPr>
              <a:t>When an SFA’s weighted average paid lunch price at one or more sites is less than the difference between the free meal reimbursement and the paid meal reimbursement</a:t>
            </a:r>
            <a:endParaRPr lang="en-US" altLang="en-US" sz="2400" dirty="0">
              <a:cs typeface="Arial"/>
            </a:endParaRPr>
          </a:p>
        </p:txBody>
      </p:sp>
      <p:sp>
        <p:nvSpPr>
          <p:cNvPr id="4" name="Slide Number Placeholder 3"/>
          <p:cNvSpPr>
            <a:spLocks noGrp="1"/>
          </p:cNvSpPr>
          <p:nvPr>
            <p:ph type="sldNum" sz="quarter" idx="12"/>
          </p:nvPr>
        </p:nvSpPr>
        <p:spPr/>
        <p:txBody>
          <a:bodyPr/>
          <a:lstStyle/>
          <a:p>
            <a:fld id="{34C99D79-8A4B-4031-B1E0-AF26F8EDF2BC}" type="slidenum">
              <a:rPr lang="en-US" smtClean="0"/>
              <a:pPr/>
              <a:t>18</a:t>
            </a:fld>
            <a:endParaRPr lang="en-US"/>
          </a:p>
        </p:txBody>
      </p:sp>
    </p:spTree>
    <p:extLst>
      <p:ext uri="{BB962C8B-B14F-4D97-AF65-F5344CB8AC3E}">
        <p14:creationId xmlns:p14="http://schemas.microsoft.com/office/powerpoint/2010/main" val="2227319328"/>
      </p:ext>
    </p:extLst>
  </p:cSld>
  <p:clrMapOvr>
    <a:masterClrMapping/>
  </p:clrMapOvr>
  <mc:AlternateContent xmlns:mc="http://schemas.openxmlformats.org/markup-compatibility/2006" xmlns:p14="http://schemas.microsoft.com/office/powerpoint/2010/main">
    <mc:Choice Requires="p14">
      <p:transition spd="med" p14:dur="700" advTm="16273">
        <p:fade/>
      </p:transition>
    </mc:Choice>
    <mc:Fallback xmlns="">
      <p:transition spd="med" advTm="16273">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 anchorCtr="0" compatLnSpc="1">
            <a:prstTxWarp prst="textNoShape">
              <a:avLst/>
            </a:prstTxWarp>
            <a:noAutofit/>
          </a:bodyPr>
          <a:lstStyle/>
          <a:p>
            <a:pPr algn="ctr"/>
            <a:r>
              <a:rPr lang="en-US" sz="4000" b="1" dirty="0">
                <a:solidFill>
                  <a:schemeClr val="tx1"/>
                </a:solidFill>
                <a:latin typeface="Arial"/>
                <a:cs typeface="Arial"/>
              </a:rPr>
              <a:t>Paid Lunch Equity (</a:t>
            </a:r>
            <a:r>
              <a:rPr lang="en-US" sz="4000" dirty="0">
                <a:solidFill>
                  <a:schemeClr val="tx1"/>
                </a:solidFill>
                <a:latin typeface="Arial"/>
                <a:cs typeface="Arial"/>
              </a:rPr>
              <a:t>4</a:t>
            </a:r>
            <a:r>
              <a:rPr lang="en-US" sz="4000" b="1" dirty="0">
                <a:solidFill>
                  <a:schemeClr val="tx1"/>
                </a:solidFill>
                <a:latin typeface="Arial"/>
                <a:cs typeface="Arial"/>
              </a:rPr>
              <a:t>)</a:t>
            </a:r>
            <a:br>
              <a:rPr lang="en-US" sz="4000" b="1" dirty="0">
                <a:solidFill>
                  <a:schemeClr val="tx1"/>
                </a:solidFill>
                <a:latin typeface="Arial" panose="020B0604020202020204" pitchFamily="34" charset="0"/>
                <a:cs typeface="Arial" panose="020B0604020202020204" pitchFamily="34" charset="0"/>
              </a:rPr>
            </a:br>
            <a:r>
              <a:rPr lang="en-US" sz="3600" b="0" dirty="0">
                <a:solidFill>
                  <a:schemeClr val="tx1"/>
                </a:solidFill>
                <a:latin typeface="Arial"/>
                <a:cs typeface="Arial"/>
              </a:rPr>
              <a:t>Comprehensive Review Required Documents</a:t>
            </a:r>
          </a:p>
        </p:txBody>
      </p:sp>
      <p:sp>
        <p:nvSpPr>
          <p:cNvPr id="3" name="Content Placeholder 2"/>
          <p:cNvSpPr>
            <a:spLocks noGrp="1"/>
          </p:cNvSpPr>
          <p:nvPr>
            <p:ph idx="1"/>
          </p:nvPr>
        </p:nvSpPr>
        <p:spPr/>
        <p:txBody>
          <a:bodyPr/>
          <a:lstStyle/>
          <a:p>
            <a:pPr marL="0" indent="0">
              <a:buNone/>
            </a:pPr>
            <a:r>
              <a:rPr lang="en-US" sz="2400" dirty="0"/>
              <a:t>The following additional documents are required when an SFA has a comprehensive review in this area:</a:t>
            </a:r>
          </a:p>
          <a:p>
            <a:pPr marL="914400" indent="-448945"/>
            <a:r>
              <a:rPr lang="en-US" sz="2400" dirty="0"/>
              <a:t>USDA PLE Tool </a:t>
            </a:r>
            <a:endParaRPr lang="en-US" sz="2400" dirty="0">
              <a:cs typeface="Arial"/>
            </a:endParaRPr>
          </a:p>
          <a:p>
            <a:pPr marL="914400" indent="-448945"/>
            <a:r>
              <a:rPr lang="en-US" sz="2400" dirty="0"/>
              <a:t>Copy of approved PLE exemption, if applicable</a:t>
            </a:r>
            <a:endParaRPr lang="en-US" sz="2400" dirty="0">
              <a:cs typeface="Arial"/>
            </a:endParaRPr>
          </a:p>
        </p:txBody>
      </p:sp>
      <p:sp>
        <p:nvSpPr>
          <p:cNvPr id="4" name="Slide Number Placeholder 3"/>
          <p:cNvSpPr>
            <a:spLocks noGrp="1"/>
          </p:cNvSpPr>
          <p:nvPr>
            <p:ph type="sldNum" sz="quarter" idx="12"/>
          </p:nvPr>
        </p:nvSpPr>
        <p:spPr/>
        <p:txBody>
          <a:bodyPr/>
          <a:lstStyle/>
          <a:p>
            <a:fld id="{34C99D79-8A4B-4031-B1E0-AF26F8EDF2BC}" type="slidenum">
              <a:rPr lang="en-US" smtClean="0"/>
              <a:pPr/>
              <a:t>19</a:t>
            </a:fld>
            <a:endParaRPr lang="en-US" dirty="0"/>
          </a:p>
        </p:txBody>
      </p:sp>
    </p:spTree>
    <p:extLst>
      <p:ext uri="{BB962C8B-B14F-4D97-AF65-F5344CB8AC3E}">
        <p14:creationId xmlns:p14="http://schemas.microsoft.com/office/powerpoint/2010/main" val="4240754381"/>
      </p:ext>
    </p:extLst>
  </p:cSld>
  <p:clrMapOvr>
    <a:masterClrMapping/>
  </p:clrMapOvr>
  <mc:AlternateContent xmlns:mc="http://schemas.openxmlformats.org/markup-compatibility/2006" xmlns:p14="http://schemas.microsoft.com/office/powerpoint/2010/main">
    <mc:Choice Requires="p14">
      <p:transition spd="med" p14:dur="700" advTm="20538">
        <p:fade/>
      </p:transition>
    </mc:Choice>
    <mc:Fallback xmlns="">
      <p:transition spd="med" advTm="20538">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000" b="1" dirty="0">
                <a:solidFill>
                  <a:schemeClr val="tx1"/>
                </a:solidFill>
                <a:latin typeface="Arial" panose="020B0604020202020204" pitchFamily="34" charset="0"/>
                <a:cs typeface="Arial" panose="020B0604020202020204" pitchFamily="34" charset="0"/>
              </a:rPr>
              <a:t>Resource Management (1)</a:t>
            </a:r>
            <a:br>
              <a:rPr lang="en-US" b="1" dirty="0">
                <a:solidFill>
                  <a:schemeClr val="tx1"/>
                </a:solidFill>
                <a:latin typeface="Arial" panose="020B0604020202020204" pitchFamily="34" charset="0"/>
                <a:cs typeface="Arial" panose="020B0604020202020204" pitchFamily="34" charset="0"/>
              </a:rPr>
            </a:br>
            <a:r>
              <a:rPr lang="en-US" sz="3600" b="0" dirty="0">
                <a:solidFill>
                  <a:schemeClr val="tx1"/>
                </a:solidFill>
                <a:latin typeface="Arial" panose="020B0604020202020204" pitchFamily="34" charset="0"/>
                <a:cs typeface="Arial" panose="020B0604020202020204" pitchFamily="34" charset="0"/>
              </a:rPr>
              <a:t>Objectives</a:t>
            </a:r>
            <a:endParaRPr lang="en-US" b="0" dirty="0">
              <a:solidFill>
                <a:schemeClr val="tx1"/>
              </a:solidFill>
            </a:endParaRPr>
          </a:p>
        </p:txBody>
      </p:sp>
      <p:sp>
        <p:nvSpPr>
          <p:cNvPr id="5" name="Content Placeholder 4"/>
          <p:cNvSpPr>
            <a:spLocks noGrp="1"/>
          </p:cNvSpPr>
          <p:nvPr>
            <p:ph sz="half" idx="1"/>
          </p:nvPr>
        </p:nvSpPr>
        <p:spPr>
          <a:xfrm>
            <a:off x="2540000" y="1828800"/>
            <a:ext cx="5962555" cy="4114800"/>
          </a:xfrm>
        </p:spPr>
        <p:txBody>
          <a:bodyPr/>
          <a:lstStyle/>
          <a:p>
            <a:pPr marL="457200" indent="-457200">
              <a:buClrTx/>
            </a:pPr>
            <a:r>
              <a:rPr lang="en-US" sz="2400" dirty="0">
                <a:latin typeface="Arial" panose="020B0604020202020204" pitchFamily="34" charset="0"/>
                <a:cs typeface="Arial" panose="020B0604020202020204" pitchFamily="34" charset="0"/>
              </a:rPr>
              <a:t>Provide </a:t>
            </a:r>
            <a:r>
              <a:rPr lang="en-US" altLang="en-US" sz="2400" dirty="0"/>
              <a:t>information on the required documentation needed for the administrative review of resource management</a:t>
            </a:r>
          </a:p>
          <a:p>
            <a:pPr marL="457200" indent="-457200">
              <a:buClrTx/>
            </a:pPr>
            <a:r>
              <a:rPr lang="en-US" sz="2400" dirty="0">
                <a:latin typeface="Arial" panose="020B0604020202020204" pitchFamily="34" charset="0"/>
                <a:cs typeface="Arial" panose="020B0604020202020204" pitchFamily="34" charset="0"/>
              </a:rPr>
              <a:t>Review common findings</a:t>
            </a:r>
          </a:p>
          <a:p>
            <a:pPr marL="457200" indent="-457200">
              <a:buClrTx/>
            </a:pPr>
            <a:r>
              <a:rPr lang="en-US" sz="2400" dirty="0">
                <a:latin typeface="Arial" panose="020B0604020202020204" pitchFamily="34" charset="0"/>
                <a:cs typeface="Arial" panose="020B0604020202020204" pitchFamily="34" charset="0"/>
              </a:rPr>
              <a:t>Provide strategies to avoid findings</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29600" y="2233537"/>
            <a:ext cx="3739487" cy="2080244"/>
          </a:xfrm>
        </p:spPr>
      </p:pic>
      <p:sp>
        <p:nvSpPr>
          <p:cNvPr id="19" name="Slide Number Placeholder 18"/>
          <p:cNvSpPr>
            <a:spLocks noGrp="1"/>
          </p:cNvSpPr>
          <p:nvPr>
            <p:ph type="sldNum" sz="quarter" idx="12"/>
          </p:nvPr>
        </p:nvSpPr>
        <p:spPr/>
        <p:txBody>
          <a:bodyPr/>
          <a:lstStyle/>
          <a:p>
            <a:fld id="{34C99D79-8A4B-4031-B1E0-AF26F8EDF2BC}" type="slidenum">
              <a:rPr lang="en-US" smtClean="0"/>
              <a:pPr/>
              <a:t>2</a:t>
            </a:fld>
            <a:endParaRPr lang="en-US"/>
          </a:p>
        </p:txBody>
      </p:sp>
    </p:spTree>
    <p:extLst>
      <p:ext uri="{BB962C8B-B14F-4D97-AF65-F5344CB8AC3E}">
        <p14:creationId xmlns:p14="http://schemas.microsoft.com/office/powerpoint/2010/main" val="2015560360"/>
      </p:ext>
    </p:extLst>
  </p:cSld>
  <p:clrMapOvr>
    <a:masterClrMapping/>
  </p:clrMapOvr>
  <mc:AlternateContent xmlns:mc="http://schemas.openxmlformats.org/markup-compatibility/2006" xmlns:p14="http://schemas.microsoft.com/office/powerpoint/2010/main">
    <mc:Choice Requires="p14">
      <p:transition spd="med" p14:dur="700" advTm="17276">
        <p:fade/>
      </p:transition>
    </mc:Choice>
    <mc:Fallback xmlns="">
      <p:transition spd="med" advTm="17276">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24AD-22FE-4F99-B205-511D0F2EA2E9}"/>
              </a:ext>
            </a:extLst>
          </p:cNvPr>
          <p:cNvSpPr>
            <a:spLocks noGrp="1"/>
          </p:cNvSpPr>
          <p:nvPr>
            <p:ph type="title"/>
          </p:nvPr>
        </p:nvSpPr>
        <p:spPr>
          <a:xfrm>
            <a:off x="2286000" y="228600"/>
            <a:ext cx="9895490" cy="1143000"/>
          </a:xfrm>
        </p:spPr>
        <p:txBody>
          <a:bodyPr/>
          <a:lstStyle/>
          <a:p>
            <a:r>
              <a:rPr lang="en-US" sz="4000" dirty="0">
                <a:cs typeface="Arial"/>
              </a:rPr>
              <a:t>Paid Lunch Equity (5)</a:t>
            </a:r>
            <a:br>
              <a:rPr lang="en-US" sz="4000" dirty="0">
                <a:cs typeface="Arial"/>
              </a:rPr>
            </a:br>
            <a:r>
              <a:rPr lang="en-US" sz="3600" b="0" dirty="0">
                <a:cs typeface="Arial"/>
              </a:rPr>
              <a:t>Comprehensive Review Required Documents</a:t>
            </a:r>
          </a:p>
        </p:txBody>
      </p:sp>
      <p:sp>
        <p:nvSpPr>
          <p:cNvPr id="3" name="Content Placeholder 2">
            <a:extLst>
              <a:ext uri="{FF2B5EF4-FFF2-40B4-BE49-F238E27FC236}">
                <a16:creationId xmlns:a16="http://schemas.microsoft.com/office/drawing/2014/main" id="{35A81127-09E3-4FE6-8CC9-16F53DCC4469}"/>
              </a:ext>
            </a:extLst>
          </p:cNvPr>
          <p:cNvSpPr>
            <a:spLocks noGrp="1"/>
          </p:cNvSpPr>
          <p:nvPr>
            <p:ph idx="1"/>
          </p:nvPr>
        </p:nvSpPr>
        <p:spPr>
          <a:xfrm>
            <a:off x="2514600" y="1600200"/>
            <a:ext cx="9372600" cy="3011214"/>
          </a:xfrm>
        </p:spPr>
        <p:txBody>
          <a:bodyPr/>
          <a:lstStyle/>
          <a:p>
            <a:pPr marL="808355">
              <a:buFont typeface="Arial"/>
              <a:buChar char="•"/>
            </a:pPr>
            <a:r>
              <a:rPr lang="en-US" dirty="0">
                <a:ea typeface="+mn-lt"/>
                <a:cs typeface="+mn-lt"/>
              </a:rPr>
              <a:t>Supporting documentation demonstrating at least one of the following:</a:t>
            </a:r>
            <a:endParaRPr lang="en-US" dirty="0">
              <a:cs typeface="Arial"/>
            </a:endParaRPr>
          </a:p>
          <a:p>
            <a:pPr marL="1379220" lvl="1" indent="-464820">
              <a:buFont typeface="Courier New"/>
              <a:buChar char="o"/>
            </a:pPr>
            <a:r>
              <a:rPr lang="en-US" dirty="0">
                <a:ea typeface="+mn-lt"/>
                <a:cs typeface="+mn-lt"/>
              </a:rPr>
              <a:t>Increase of paid lunch prices to meet the PLE requirements</a:t>
            </a:r>
          </a:p>
          <a:p>
            <a:pPr marL="1379220" lvl="1" indent="-464820">
              <a:buFont typeface="Courier New"/>
              <a:buChar char="o"/>
            </a:pPr>
            <a:r>
              <a:rPr lang="en-US" dirty="0">
                <a:ea typeface="+mn-lt"/>
                <a:cs typeface="+mn-lt"/>
              </a:rPr>
              <a:t>The transfer of allowable nonfederal funds to the cafeteria fund to supplement the PLE requirement</a:t>
            </a:r>
            <a:endParaRPr lang="en-US" dirty="0"/>
          </a:p>
        </p:txBody>
      </p:sp>
      <p:sp>
        <p:nvSpPr>
          <p:cNvPr id="4" name="Slide Number Placeholder 3">
            <a:extLst>
              <a:ext uri="{FF2B5EF4-FFF2-40B4-BE49-F238E27FC236}">
                <a16:creationId xmlns:a16="http://schemas.microsoft.com/office/drawing/2014/main" id="{21EE9F36-33F4-4BF5-9AE6-236500A55BAE}"/>
              </a:ext>
            </a:extLst>
          </p:cNvPr>
          <p:cNvSpPr>
            <a:spLocks noGrp="1"/>
          </p:cNvSpPr>
          <p:nvPr>
            <p:ph type="sldNum" sz="quarter" idx="12"/>
          </p:nvPr>
        </p:nvSpPr>
        <p:spPr/>
        <p:txBody>
          <a:bodyPr/>
          <a:lstStyle/>
          <a:p>
            <a:pPr>
              <a:defRPr/>
            </a:pPr>
            <a:fld id="{D6029DA4-09B0-4A2D-AA4B-CC45A202471A}" type="slidenum">
              <a:rPr lang="en-US" altLang="en-US" smtClean="0"/>
              <a:pPr>
                <a:defRPr/>
              </a:pPr>
              <a:t>20</a:t>
            </a:fld>
            <a:endParaRPr lang="en-US" altLang="en-US"/>
          </a:p>
        </p:txBody>
      </p:sp>
    </p:spTree>
    <p:extLst>
      <p:ext uri="{BB962C8B-B14F-4D97-AF65-F5344CB8AC3E}">
        <p14:creationId xmlns:p14="http://schemas.microsoft.com/office/powerpoint/2010/main" val="3573971271"/>
      </p:ext>
    </p:extLst>
  </p:cSld>
  <p:clrMapOvr>
    <a:masterClrMapping/>
  </p:clrMapOvr>
  <mc:AlternateContent xmlns:mc="http://schemas.openxmlformats.org/markup-compatibility/2006" xmlns:p14="http://schemas.microsoft.com/office/powerpoint/2010/main">
    <mc:Choice Requires="p14">
      <p:transition spd="med" p14:dur="700" advTm="15735">
        <p:fade/>
      </p:transition>
    </mc:Choice>
    <mc:Fallback xmlns="">
      <p:transition spd="med" advTm="15735">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 anchorCtr="0" compatLnSpc="1">
            <a:prstTxWarp prst="textNoShape">
              <a:avLst/>
            </a:prstTxWarp>
          </a:bodyPr>
          <a:lstStyle/>
          <a:p>
            <a:pPr algn="ctr"/>
            <a:r>
              <a:rPr lang="en-US" sz="4000" b="1" dirty="0">
                <a:solidFill>
                  <a:schemeClr val="tx1"/>
                </a:solidFill>
                <a:latin typeface="Arial"/>
                <a:cs typeface="Arial"/>
              </a:rPr>
              <a:t>Paid Lunch Equity (</a:t>
            </a:r>
            <a:r>
              <a:rPr lang="en-US" sz="4000" b="1" dirty="0">
                <a:latin typeface="Arial"/>
                <a:cs typeface="Arial"/>
              </a:rPr>
              <a:t>6</a:t>
            </a:r>
            <a:r>
              <a:rPr lang="en-US" sz="4000" b="1" dirty="0">
                <a:solidFill>
                  <a:schemeClr val="tx1"/>
                </a:solidFill>
                <a:latin typeface="Arial"/>
                <a:cs typeface="Arial"/>
              </a:rPr>
              <a:t>)</a:t>
            </a:r>
            <a:br>
              <a:rPr lang="en-US" sz="4000" b="1" dirty="0">
                <a:solidFill>
                  <a:schemeClr val="tx1"/>
                </a:solidFill>
                <a:latin typeface="Arial" panose="020B0604020202020204" pitchFamily="34" charset="0"/>
                <a:cs typeface="Arial" panose="020B0604020202020204" pitchFamily="34" charset="0"/>
              </a:rPr>
            </a:br>
            <a:r>
              <a:rPr lang="en-US" sz="3600" b="0" dirty="0">
                <a:solidFill>
                  <a:schemeClr val="tx1"/>
                </a:solidFill>
                <a:latin typeface="Arial"/>
                <a:cs typeface="Arial"/>
              </a:rPr>
              <a:t>Common Findings and Strategies</a:t>
            </a:r>
          </a:p>
        </p:txBody>
      </p:sp>
      <p:sp>
        <p:nvSpPr>
          <p:cNvPr id="3" name="Content Placeholder 2"/>
          <p:cNvSpPr>
            <a:spLocks noGrp="1"/>
          </p:cNvSpPr>
          <p:nvPr>
            <p:ph idx="1"/>
          </p:nvPr>
        </p:nvSpPr>
        <p:spPr>
          <a:xfrm>
            <a:off x="2514600" y="1828800"/>
            <a:ext cx="9372600" cy="4114800"/>
          </a:xfrm>
        </p:spPr>
        <p:txBody>
          <a:bodyPr/>
          <a:lstStyle/>
          <a:p>
            <a:pPr marL="0" indent="0">
              <a:spcBef>
                <a:spcPts val="1200"/>
              </a:spcBef>
              <a:buNone/>
            </a:pPr>
            <a:r>
              <a:rPr lang="en-US" sz="2400" b="1" dirty="0"/>
              <a:t>Finding: </a:t>
            </a:r>
            <a:r>
              <a:rPr lang="en-US" sz="2400" dirty="0"/>
              <a:t>Failure to meet the paid lunch price requirement</a:t>
            </a:r>
          </a:p>
          <a:p>
            <a:pPr marL="0" indent="0">
              <a:spcBef>
                <a:spcPts val="1200"/>
              </a:spcBef>
              <a:buNone/>
            </a:pPr>
            <a:r>
              <a:rPr lang="en-US" sz="2400" b="1" dirty="0"/>
              <a:t>Strategies to avoid a finding:</a:t>
            </a:r>
            <a:r>
              <a:rPr lang="en-US" sz="2400" dirty="0"/>
              <a:t> </a:t>
            </a:r>
          </a:p>
          <a:p>
            <a:pPr marL="914400" indent="-449263">
              <a:spcBef>
                <a:spcPts val="1200"/>
              </a:spcBef>
              <a:buClrTx/>
            </a:pPr>
            <a:r>
              <a:rPr lang="en-US" sz="2400" dirty="0"/>
              <a:t>Annually complete PLE Tool to determine required price</a:t>
            </a:r>
          </a:p>
          <a:p>
            <a:pPr marL="914400" indent="-449263">
              <a:spcBef>
                <a:spcPts val="1200"/>
              </a:spcBef>
              <a:buClrTx/>
            </a:pPr>
            <a:r>
              <a:rPr lang="en-US" sz="2400" dirty="0"/>
              <a:t>Keep the superintendent and board informed of the PLE requirement</a:t>
            </a:r>
          </a:p>
        </p:txBody>
      </p:sp>
      <p:sp>
        <p:nvSpPr>
          <p:cNvPr id="4" name="Slide Number Placeholder 3"/>
          <p:cNvSpPr>
            <a:spLocks noGrp="1"/>
          </p:cNvSpPr>
          <p:nvPr>
            <p:ph type="sldNum" sz="quarter" idx="12"/>
          </p:nvPr>
        </p:nvSpPr>
        <p:spPr/>
        <p:txBody>
          <a:bodyPr/>
          <a:lstStyle/>
          <a:p>
            <a:fld id="{34C99D79-8A4B-4031-B1E0-AF26F8EDF2BC}" type="slidenum">
              <a:rPr lang="en-US" smtClean="0"/>
              <a:pPr/>
              <a:t>21</a:t>
            </a:fld>
            <a:endParaRPr lang="en-US"/>
          </a:p>
        </p:txBody>
      </p:sp>
    </p:spTree>
    <p:extLst>
      <p:ext uri="{BB962C8B-B14F-4D97-AF65-F5344CB8AC3E}">
        <p14:creationId xmlns:p14="http://schemas.microsoft.com/office/powerpoint/2010/main" val="997463006"/>
      </p:ext>
    </p:extLst>
  </p:cSld>
  <p:clrMapOvr>
    <a:masterClrMapping/>
  </p:clrMapOvr>
  <mc:AlternateContent xmlns:mc="http://schemas.openxmlformats.org/markup-compatibility/2006" xmlns:p14="http://schemas.microsoft.com/office/powerpoint/2010/main">
    <mc:Choice Requires="p14">
      <p:transition spd="med" p14:dur="700" advTm="21276">
        <p:fade/>
      </p:transition>
    </mc:Choice>
    <mc:Fallback xmlns="">
      <p:transition spd="med" advTm="21276">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 anchorCtr="0" compatLnSpc="1">
            <a:prstTxWarp prst="textNoShape">
              <a:avLst/>
            </a:prstTxWarp>
          </a:bodyPr>
          <a:lstStyle/>
          <a:p>
            <a:pPr algn="ctr"/>
            <a:r>
              <a:rPr lang="en-US" sz="4000" b="1" dirty="0">
                <a:solidFill>
                  <a:schemeClr val="tx1"/>
                </a:solidFill>
                <a:latin typeface="Arial"/>
                <a:cs typeface="Arial"/>
              </a:rPr>
              <a:t>Paid Lunch Equity (</a:t>
            </a:r>
            <a:r>
              <a:rPr lang="en-US" sz="4000" b="1" dirty="0">
                <a:latin typeface="Arial"/>
                <a:cs typeface="Arial"/>
              </a:rPr>
              <a:t>7</a:t>
            </a:r>
            <a:r>
              <a:rPr lang="en-US" sz="4000" b="1" dirty="0">
                <a:solidFill>
                  <a:schemeClr val="tx1"/>
                </a:solidFill>
                <a:latin typeface="Arial"/>
                <a:cs typeface="Arial"/>
              </a:rPr>
              <a:t>)</a:t>
            </a:r>
            <a:br>
              <a:rPr lang="en-US" sz="4000" b="1" dirty="0">
                <a:solidFill>
                  <a:schemeClr val="tx1"/>
                </a:solidFill>
                <a:latin typeface="Arial" panose="020B0604020202020204" pitchFamily="34" charset="0"/>
                <a:cs typeface="Arial" panose="020B0604020202020204" pitchFamily="34" charset="0"/>
              </a:rPr>
            </a:br>
            <a:r>
              <a:rPr lang="en-US" sz="3600" b="0" dirty="0">
                <a:solidFill>
                  <a:schemeClr val="tx1"/>
                </a:solidFill>
                <a:latin typeface="Arial"/>
                <a:cs typeface="Arial"/>
              </a:rPr>
              <a:t>Common Findings and Strategies</a:t>
            </a:r>
          </a:p>
        </p:txBody>
      </p:sp>
      <p:sp>
        <p:nvSpPr>
          <p:cNvPr id="3" name="Content Placeholder 2"/>
          <p:cNvSpPr>
            <a:spLocks noGrp="1"/>
          </p:cNvSpPr>
          <p:nvPr>
            <p:ph idx="1"/>
          </p:nvPr>
        </p:nvSpPr>
        <p:spPr>
          <a:xfrm>
            <a:off x="2514600" y="1828800"/>
            <a:ext cx="9372600" cy="4114800"/>
          </a:xfrm>
        </p:spPr>
        <p:txBody>
          <a:bodyPr/>
          <a:lstStyle/>
          <a:p>
            <a:pPr marL="457200" indent="-457200">
              <a:spcBef>
                <a:spcPts val="1200"/>
              </a:spcBef>
              <a:buClrTx/>
            </a:pPr>
            <a:r>
              <a:rPr lang="en-US" sz="2400" dirty="0"/>
              <a:t>Charge at least the target weighted average paid lunch price at </a:t>
            </a:r>
            <a:r>
              <a:rPr lang="en-US" sz="2400" b="1" dirty="0"/>
              <a:t>all</a:t>
            </a:r>
            <a:r>
              <a:rPr lang="en-US" sz="2400" dirty="0"/>
              <a:t> sites</a:t>
            </a:r>
          </a:p>
          <a:p>
            <a:pPr marL="457200" indent="-457200">
              <a:spcBef>
                <a:spcPts val="1200"/>
              </a:spcBef>
              <a:buClrTx/>
            </a:pPr>
            <a:r>
              <a:rPr lang="en-US" sz="2400" dirty="0"/>
              <a:t>Transfer allowable nonfederal funds to the cafeteria fund to supplement the PLE requirement and properly document the transfer by stating that it is to support PLE</a:t>
            </a:r>
          </a:p>
        </p:txBody>
      </p:sp>
      <p:sp>
        <p:nvSpPr>
          <p:cNvPr id="4" name="Slide Number Placeholder 3"/>
          <p:cNvSpPr>
            <a:spLocks noGrp="1"/>
          </p:cNvSpPr>
          <p:nvPr>
            <p:ph type="sldNum" sz="quarter" idx="12"/>
          </p:nvPr>
        </p:nvSpPr>
        <p:spPr/>
        <p:txBody>
          <a:bodyPr/>
          <a:lstStyle/>
          <a:p>
            <a:fld id="{34C99D79-8A4B-4031-B1E0-AF26F8EDF2BC}" type="slidenum">
              <a:rPr lang="en-US" smtClean="0"/>
              <a:pPr/>
              <a:t>22</a:t>
            </a:fld>
            <a:endParaRPr lang="en-US"/>
          </a:p>
        </p:txBody>
      </p:sp>
    </p:spTree>
    <p:extLst>
      <p:ext uri="{BB962C8B-B14F-4D97-AF65-F5344CB8AC3E}">
        <p14:creationId xmlns:p14="http://schemas.microsoft.com/office/powerpoint/2010/main" val="4087687507"/>
      </p:ext>
    </p:extLst>
  </p:cSld>
  <p:clrMapOvr>
    <a:masterClrMapping/>
  </p:clrMapOvr>
  <mc:AlternateContent xmlns:mc="http://schemas.openxmlformats.org/markup-compatibility/2006" xmlns:p14="http://schemas.microsoft.com/office/powerpoint/2010/main">
    <mc:Choice Requires="p14">
      <p:transition spd="med" p14:dur="700" advTm="17354">
        <p:fade/>
      </p:transition>
    </mc:Choice>
    <mc:Fallback xmlns="">
      <p:transition spd="med" advTm="17354">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a:solidFill>
                  <a:schemeClr val="tx1"/>
                </a:solidFill>
                <a:latin typeface="Arial" panose="020B0604020202020204" pitchFamily="34" charset="0"/>
                <a:cs typeface="Arial" panose="020B0604020202020204" pitchFamily="34" charset="0"/>
              </a:rPr>
              <a:t>Revenue from Nonprogram Foods (1)</a:t>
            </a:r>
          </a:p>
        </p:txBody>
      </p:sp>
      <p:sp>
        <p:nvSpPr>
          <p:cNvPr id="3" name="Content Placeholder 2" descr="Descriptive picture"/>
          <p:cNvSpPr>
            <a:spLocks noGrp="1"/>
          </p:cNvSpPr>
          <p:nvPr>
            <p:ph sz="half" idx="1"/>
          </p:nvPr>
        </p:nvSpPr>
        <p:spPr>
          <a:xfrm>
            <a:off x="2551176" y="1371600"/>
            <a:ext cx="9372600" cy="4114800"/>
          </a:xfrm>
        </p:spPr>
        <p:txBody>
          <a:bodyPr vert="horz" wrap="square" lIns="91440" tIns="45720" rIns="91440" bIns="45720" numCol="1" anchor="t" anchorCtr="0" compatLnSpc="1">
            <a:prstTxWarp prst="textNoShape">
              <a:avLst/>
            </a:prstTxWarp>
            <a:noAutofit/>
          </a:bodyPr>
          <a:lstStyle/>
          <a:p>
            <a:pPr marL="0" indent="0">
              <a:buNone/>
            </a:pPr>
            <a:r>
              <a:rPr lang="en-US" altLang="en-US" sz="2400" dirty="0"/>
              <a:t>Nonprogram foods are foods and beverages purchased using cafeteria funds and are sold in a participating school, other than reimbursable meals and meal supplements.</a:t>
            </a:r>
          </a:p>
          <a:p>
            <a:pPr marL="0" indent="0">
              <a:buNone/>
            </a:pPr>
            <a:r>
              <a:rPr lang="en-US" altLang="en-US" sz="2400" dirty="0"/>
              <a:t>Examples of nonprogram foods: </a:t>
            </a:r>
          </a:p>
          <a:p>
            <a:pPr marL="914400" lvl="1" indent="-449263">
              <a:spcBef>
                <a:spcPts val="0"/>
              </a:spcBef>
              <a:spcAft>
                <a:spcPts val="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À</a:t>
            </a:r>
            <a:r>
              <a:rPr lang="en-US" altLang="en-US" sz="2400" dirty="0"/>
              <a:t> la carte items</a:t>
            </a:r>
          </a:p>
          <a:p>
            <a:pPr marL="914400" lvl="1" indent="-449263">
              <a:spcBef>
                <a:spcPts val="0"/>
              </a:spcBef>
              <a:spcAft>
                <a:spcPts val="0"/>
              </a:spcAft>
              <a:buFont typeface="Arial" panose="020B0604020202020204" pitchFamily="34" charset="0"/>
              <a:buChar char="•"/>
            </a:pPr>
            <a:r>
              <a:rPr lang="en-US" altLang="en-US" sz="2400" dirty="0"/>
              <a:t>Smart snacks</a:t>
            </a:r>
          </a:p>
          <a:p>
            <a:pPr marL="914400" lvl="1" indent="-449263">
              <a:spcBef>
                <a:spcPts val="0"/>
              </a:spcBef>
              <a:spcAft>
                <a:spcPts val="0"/>
              </a:spcAft>
              <a:buFont typeface="Arial" panose="020B0604020202020204" pitchFamily="34" charset="0"/>
              <a:buChar char="•"/>
            </a:pPr>
            <a:r>
              <a:rPr lang="en-US" altLang="en-US" sz="2400" dirty="0"/>
              <a:t>Second entrees</a:t>
            </a:r>
          </a:p>
          <a:p>
            <a:pPr marL="914400" lvl="1" indent="-449263">
              <a:spcBef>
                <a:spcPts val="0"/>
              </a:spcBef>
              <a:spcAft>
                <a:spcPts val="0"/>
              </a:spcAft>
              <a:buFont typeface="Arial" panose="020B0604020202020204" pitchFamily="34" charset="0"/>
              <a:buChar char="•"/>
            </a:pPr>
            <a:r>
              <a:rPr lang="en-US" altLang="en-US" sz="2400" dirty="0"/>
              <a:t>Catering</a:t>
            </a:r>
          </a:p>
          <a:p>
            <a:pPr marL="914400" lvl="1" indent="-449263">
              <a:spcBef>
                <a:spcPts val="0"/>
              </a:spcBef>
              <a:spcAft>
                <a:spcPts val="0"/>
              </a:spcAft>
              <a:buFont typeface="Arial" panose="020B0604020202020204" pitchFamily="34" charset="0"/>
              <a:buChar char="•"/>
            </a:pPr>
            <a:r>
              <a:rPr lang="en-US" altLang="en-US" sz="2400" dirty="0"/>
              <a:t>Vended meals</a:t>
            </a:r>
          </a:p>
          <a:p>
            <a:pPr marL="914400" lvl="1" indent="-449263">
              <a:spcBef>
                <a:spcPts val="0"/>
              </a:spcBef>
              <a:spcAft>
                <a:spcPts val="0"/>
              </a:spcAft>
              <a:buFont typeface="Arial" panose="020B0604020202020204" pitchFamily="34" charset="0"/>
              <a:buChar char="•"/>
            </a:pPr>
            <a:r>
              <a:rPr lang="en-US" altLang="en-US" sz="2400" dirty="0"/>
              <a:t>Adult meals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7964511" y="2692021"/>
            <a:ext cx="3725839" cy="279437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4C99D79-8A4B-4031-B1E0-AF26F8EDF2BC}" type="slidenum">
              <a:rPr lang="en-US" smtClean="0"/>
              <a:pPr/>
              <a:t>23</a:t>
            </a:fld>
            <a:endParaRPr lang="en-US"/>
          </a:p>
        </p:txBody>
      </p:sp>
    </p:spTree>
    <p:extLst>
      <p:ext uri="{BB962C8B-B14F-4D97-AF65-F5344CB8AC3E}">
        <p14:creationId xmlns:p14="http://schemas.microsoft.com/office/powerpoint/2010/main" val="3358939221"/>
      </p:ext>
    </p:extLst>
  </p:cSld>
  <p:clrMapOvr>
    <a:masterClrMapping/>
  </p:clrMapOvr>
  <mc:AlternateContent xmlns:mc="http://schemas.openxmlformats.org/markup-compatibility/2006" xmlns:p14="http://schemas.microsoft.com/office/powerpoint/2010/main">
    <mc:Choice Requires="p14">
      <p:transition spd="med" p14:dur="700" advTm="29067">
        <p:fade/>
      </p:transition>
    </mc:Choice>
    <mc:Fallback xmlns="">
      <p:transition spd="med" advTm="29067">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tx1"/>
                </a:solidFill>
                <a:latin typeface="Arial" panose="020B0604020202020204" pitchFamily="34" charset="0"/>
                <a:cs typeface="Arial" panose="020B0604020202020204" pitchFamily="34" charset="0"/>
              </a:rPr>
              <a:t>Revenue from Nonprogram Foods (2)</a:t>
            </a:r>
            <a:br>
              <a:rPr lang="en-US" sz="4400" b="1" dirty="0">
                <a:solidFill>
                  <a:schemeClr val="tx1"/>
                </a:solidFill>
                <a:latin typeface="Arial" panose="020B0604020202020204" pitchFamily="34" charset="0"/>
                <a:cs typeface="Arial" panose="020B0604020202020204" pitchFamily="34" charset="0"/>
              </a:rPr>
            </a:br>
            <a:r>
              <a:rPr lang="en-US" sz="3600" b="0" dirty="0">
                <a:solidFill>
                  <a:schemeClr val="tx1"/>
                </a:solidFill>
                <a:latin typeface="Arial" panose="020B0604020202020204" pitchFamily="34" charset="0"/>
                <a:cs typeface="Arial" panose="020B0604020202020204" pitchFamily="34" charset="0"/>
              </a:rPr>
              <a:t>Comprehensive Review Required Documents</a:t>
            </a:r>
          </a:p>
        </p:txBody>
      </p:sp>
      <p:sp>
        <p:nvSpPr>
          <p:cNvPr id="3" name="Content Placeholder 2"/>
          <p:cNvSpPr>
            <a:spLocks noGrp="1"/>
          </p:cNvSpPr>
          <p:nvPr>
            <p:ph idx="1"/>
          </p:nvPr>
        </p:nvSpPr>
        <p:spPr/>
        <p:txBody>
          <a:bodyPr/>
          <a:lstStyle/>
          <a:p>
            <a:pPr marL="457200" indent="-457200"/>
            <a:r>
              <a:rPr lang="en-US" sz="2400" dirty="0"/>
              <a:t>USDA Nonprogram Food Revenue Tool</a:t>
            </a:r>
          </a:p>
          <a:p>
            <a:pPr marL="457200" indent="-457200"/>
            <a:r>
              <a:rPr lang="en-US" sz="2400" dirty="0"/>
              <a:t>Documentation of catering and vending costs and revenues</a:t>
            </a:r>
          </a:p>
          <a:p>
            <a:pPr marL="457200" indent="-457200"/>
            <a:r>
              <a:rPr lang="en-US" sz="2400" dirty="0"/>
              <a:t>Supporting documentation used to complete the USDA Nonprogram Food Revenue Tool</a:t>
            </a:r>
          </a:p>
          <a:p>
            <a:pPr marL="0" indent="0" algn="ctr">
              <a:buNone/>
            </a:pPr>
            <a:r>
              <a:rPr lang="en-US" sz="2400" b="1" dirty="0"/>
              <a:t>Note: </a:t>
            </a:r>
            <a:r>
              <a:rPr lang="en-US" sz="2400" dirty="0"/>
              <a:t>If the cost of food and labor for vending and catering are fully covered by the price charged, these costs may be excluded from the USDA Nonprogram Food Revenue Tool. However, additional documentation may be required to ensure costs are fully covered.</a:t>
            </a:r>
          </a:p>
        </p:txBody>
      </p:sp>
      <p:sp>
        <p:nvSpPr>
          <p:cNvPr id="4" name="Slide Number Placeholder 3"/>
          <p:cNvSpPr>
            <a:spLocks noGrp="1"/>
          </p:cNvSpPr>
          <p:nvPr>
            <p:ph type="sldNum" sz="quarter" idx="12"/>
          </p:nvPr>
        </p:nvSpPr>
        <p:spPr/>
        <p:txBody>
          <a:bodyPr/>
          <a:lstStyle/>
          <a:p>
            <a:fld id="{34C99D79-8A4B-4031-B1E0-AF26F8EDF2BC}" type="slidenum">
              <a:rPr lang="en-US" smtClean="0"/>
              <a:pPr/>
              <a:t>24</a:t>
            </a:fld>
            <a:endParaRPr lang="en-US"/>
          </a:p>
        </p:txBody>
      </p:sp>
    </p:spTree>
    <p:extLst>
      <p:ext uri="{BB962C8B-B14F-4D97-AF65-F5344CB8AC3E}">
        <p14:creationId xmlns:p14="http://schemas.microsoft.com/office/powerpoint/2010/main" val="3318185969"/>
      </p:ext>
    </p:extLst>
  </p:cSld>
  <p:clrMapOvr>
    <a:masterClrMapping/>
  </p:clrMapOvr>
  <mc:AlternateContent xmlns:mc="http://schemas.openxmlformats.org/markup-compatibility/2006" xmlns:p14="http://schemas.microsoft.com/office/powerpoint/2010/main">
    <mc:Choice Requires="p14">
      <p:transition spd="med" p14:dur="700" advTm="47670">
        <p:fade/>
      </p:transition>
    </mc:Choice>
    <mc:Fallback xmlns="">
      <p:transition spd="med" advTm="4767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tx1"/>
                </a:solidFill>
                <a:latin typeface="Arial" panose="020B0604020202020204" pitchFamily="34" charset="0"/>
                <a:cs typeface="Arial" panose="020B0604020202020204" pitchFamily="34" charset="0"/>
              </a:rPr>
              <a:t>Revenue from Nonprogram Foods (3)</a:t>
            </a:r>
            <a:br>
              <a:rPr lang="en-US" sz="4400" b="1" dirty="0">
                <a:latin typeface="Arial" panose="020B0604020202020204" pitchFamily="34" charset="0"/>
                <a:cs typeface="Arial" panose="020B0604020202020204" pitchFamily="34" charset="0"/>
              </a:rPr>
            </a:br>
            <a:r>
              <a:rPr lang="en-US" sz="3600" b="0" dirty="0">
                <a:solidFill>
                  <a:schemeClr val="tx1"/>
                </a:solidFill>
                <a:latin typeface="Arial" panose="020B0604020202020204" pitchFamily="34" charset="0"/>
                <a:cs typeface="Arial" panose="020B0604020202020204" pitchFamily="34" charset="0"/>
              </a:rPr>
              <a:t>Common Findings and Strategies</a:t>
            </a:r>
            <a:endParaRPr lang="en-US" sz="3600" b="0" dirty="0">
              <a:solidFill>
                <a:schemeClr val="tx1"/>
              </a:solidFill>
            </a:endParaRPr>
          </a:p>
        </p:txBody>
      </p:sp>
      <p:sp>
        <p:nvSpPr>
          <p:cNvPr id="3" name="Content Placeholder 2"/>
          <p:cNvSpPr>
            <a:spLocks noGrp="1"/>
          </p:cNvSpPr>
          <p:nvPr>
            <p:ph idx="1"/>
          </p:nvPr>
        </p:nvSpPr>
        <p:spPr/>
        <p:txBody>
          <a:bodyPr/>
          <a:lstStyle/>
          <a:p>
            <a:pPr marL="0" indent="0">
              <a:buNone/>
            </a:pPr>
            <a:r>
              <a:rPr lang="en-US" sz="2400" b="1" dirty="0"/>
              <a:t>Finding: </a:t>
            </a:r>
            <a:r>
              <a:rPr lang="en-US" sz="2400" dirty="0"/>
              <a:t>Costs and revenues from nonprogram foods are not tracked separately from program costs and revenues </a:t>
            </a:r>
          </a:p>
          <a:p>
            <a:pPr marL="0" indent="0">
              <a:buNone/>
            </a:pPr>
            <a:r>
              <a:rPr lang="en-US" sz="2400" b="1" dirty="0"/>
              <a:t>Strategies to avoid a finding</a:t>
            </a:r>
            <a:r>
              <a:rPr lang="en-US" sz="2400" dirty="0"/>
              <a:t>:</a:t>
            </a:r>
          </a:p>
          <a:p>
            <a:pPr marL="914400" indent="-448945">
              <a:buClrTx/>
            </a:pPr>
            <a:r>
              <a:rPr lang="en-US" sz="2400" dirty="0"/>
              <a:t>Track the costs and revenues from program foods and nonprogram foods separately </a:t>
            </a:r>
            <a:endParaRPr lang="en-US" sz="2400" dirty="0">
              <a:cs typeface="Arial"/>
            </a:endParaRPr>
          </a:p>
          <a:p>
            <a:pPr marL="914400" indent="-448945">
              <a:buClrTx/>
            </a:pPr>
            <a:endParaRPr lang="en-US" sz="2400" dirty="0">
              <a:cs typeface="Arial"/>
            </a:endParaRPr>
          </a:p>
        </p:txBody>
      </p:sp>
      <p:sp>
        <p:nvSpPr>
          <p:cNvPr id="4" name="Slide Number Placeholder 3"/>
          <p:cNvSpPr>
            <a:spLocks noGrp="1"/>
          </p:cNvSpPr>
          <p:nvPr>
            <p:ph type="sldNum" sz="quarter" idx="12"/>
          </p:nvPr>
        </p:nvSpPr>
        <p:spPr/>
        <p:txBody>
          <a:bodyPr/>
          <a:lstStyle/>
          <a:p>
            <a:fld id="{34C99D79-8A4B-4031-B1E0-AF26F8EDF2BC}" type="slidenum">
              <a:rPr lang="en-US" smtClean="0"/>
              <a:pPr/>
              <a:t>25</a:t>
            </a:fld>
            <a:endParaRPr lang="en-US" dirty="0"/>
          </a:p>
        </p:txBody>
      </p:sp>
    </p:spTree>
    <p:extLst>
      <p:ext uri="{BB962C8B-B14F-4D97-AF65-F5344CB8AC3E}">
        <p14:creationId xmlns:p14="http://schemas.microsoft.com/office/powerpoint/2010/main" val="3388496131"/>
      </p:ext>
    </p:extLst>
  </p:cSld>
  <p:clrMapOvr>
    <a:masterClrMapping/>
  </p:clrMapOvr>
  <mc:AlternateContent xmlns:mc="http://schemas.openxmlformats.org/markup-compatibility/2006" xmlns:p14="http://schemas.microsoft.com/office/powerpoint/2010/main">
    <mc:Choice Requires="p14">
      <p:transition spd="med" p14:dur="700" advTm="20931">
        <p:fade/>
      </p:transition>
    </mc:Choice>
    <mc:Fallback xmlns="">
      <p:transition spd="med" advTm="20931">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56B4-E970-4406-913F-1D9430C5F661}"/>
              </a:ext>
            </a:extLst>
          </p:cNvPr>
          <p:cNvSpPr>
            <a:spLocks noGrp="1"/>
          </p:cNvSpPr>
          <p:nvPr>
            <p:ph type="title"/>
          </p:nvPr>
        </p:nvSpPr>
        <p:spPr/>
        <p:txBody>
          <a:bodyPr/>
          <a:lstStyle/>
          <a:p>
            <a:r>
              <a:rPr lang="en-US" sz="4000" dirty="0">
                <a:cs typeface="Arial"/>
              </a:rPr>
              <a:t>Revenue from Nonprogram Foods (4)</a:t>
            </a:r>
            <a:br>
              <a:rPr lang="en-US" sz="4000" dirty="0">
                <a:cs typeface="Arial"/>
              </a:rPr>
            </a:br>
            <a:r>
              <a:rPr lang="en-US" sz="4000" b="0" dirty="0">
                <a:cs typeface="Arial"/>
              </a:rPr>
              <a:t>Common Findings and Strategies</a:t>
            </a:r>
            <a:endParaRPr lang="en-US" sz="4000" b="0" dirty="0"/>
          </a:p>
        </p:txBody>
      </p:sp>
      <p:sp>
        <p:nvSpPr>
          <p:cNvPr id="3" name="Content Placeholder 2">
            <a:extLst>
              <a:ext uri="{FF2B5EF4-FFF2-40B4-BE49-F238E27FC236}">
                <a16:creationId xmlns:a16="http://schemas.microsoft.com/office/drawing/2014/main" id="{44F651FB-5B3C-4764-89A8-FAE6D21D7E2C}"/>
              </a:ext>
            </a:extLst>
          </p:cNvPr>
          <p:cNvSpPr>
            <a:spLocks noGrp="1"/>
          </p:cNvSpPr>
          <p:nvPr>
            <p:ph idx="1"/>
          </p:nvPr>
        </p:nvSpPr>
        <p:spPr>
          <a:xfrm>
            <a:off x="2514600" y="2296510"/>
            <a:ext cx="9372600" cy="2275490"/>
          </a:xfrm>
        </p:spPr>
        <p:txBody>
          <a:bodyPr/>
          <a:lstStyle/>
          <a:p>
            <a:pPr marL="914400" indent="-448945"/>
            <a:r>
              <a:rPr lang="en-US" dirty="0">
                <a:ea typeface="+mn-lt"/>
                <a:cs typeface="+mn-lt"/>
              </a:rPr>
              <a:t>Periodically evaluate the costs and revenue from nonprogram foods to ensure your SFA is fully recovering costs </a:t>
            </a:r>
          </a:p>
          <a:p>
            <a:pPr marL="914400" indent="-448945"/>
            <a:r>
              <a:rPr lang="en-US" dirty="0">
                <a:ea typeface="+mn-lt"/>
                <a:cs typeface="+mn-lt"/>
              </a:rPr>
              <a:t>Transfer allowable nonfederal funds to the cafeteria fund if there is a shortfall</a:t>
            </a:r>
            <a:endParaRPr lang="en-US" dirty="0"/>
          </a:p>
        </p:txBody>
      </p:sp>
      <p:sp>
        <p:nvSpPr>
          <p:cNvPr id="4" name="Slide Number Placeholder 3">
            <a:extLst>
              <a:ext uri="{FF2B5EF4-FFF2-40B4-BE49-F238E27FC236}">
                <a16:creationId xmlns:a16="http://schemas.microsoft.com/office/drawing/2014/main" id="{68609F15-101D-46F3-8BD3-05BACA791989}"/>
              </a:ext>
            </a:extLst>
          </p:cNvPr>
          <p:cNvSpPr>
            <a:spLocks noGrp="1"/>
          </p:cNvSpPr>
          <p:nvPr>
            <p:ph type="sldNum" sz="quarter" idx="12"/>
          </p:nvPr>
        </p:nvSpPr>
        <p:spPr/>
        <p:txBody>
          <a:bodyPr/>
          <a:lstStyle/>
          <a:p>
            <a:pPr>
              <a:defRPr/>
            </a:pPr>
            <a:fld id="{D6029DA4-09B0-4A2D-AA4B-CC45A202471A}" type="slidenum">
              <a:rPr lang="en-US" altLang="en-US" smtClean="0"/>
              <a:pPr>
                <a:defRPr/>
              </a:pPr>
              <a:t>26</a:t>
            </a:fld>
            <a:endParaRPr lang="en-US" altLang="en-US"/>
          </a:p>
        </p:txBody>
      </p:sp>
    </p:spTree>
    <p:extLst>
      <p:ext uri="{BB962C8B-B14F-4D97-AF65-F5344CB8AC3E}">
        <p14:creationId xmlns:p14="http://schemas.microsoft.com/office/powerpoint/2010/main" val="2659392473"/>
      </p:ext>
    </p:extLst>
  </p:cSld>
  <p:clrMapOvr>
    <a:masterClrMapping/>
  </p:clrMapOvr>
  <mc:AlternateContent xmlns:mc="http://schemas.openxmlformats.org/markup-compatibility/2006" xmlns:p14="http://schemas.microsoft.com/office/powerpoint/2010/main">
    <mc:Choice Requires="p14">
      <p:transition spd="med" p14:dur="700" advTm="13741">
        <p:fade/>
      </p:transition>
    </mc:Choice>
    <mc:Fallback xmlns="">
      <p:transition spd="med" advTm="13741">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tx1"/>
                </a:solidFill>
                <a:latin typeface="Arial"/>
                <a:cs typeface="Arial"/>
              </a:rPr>
              <a:t>Indirect Costs (1)</a:t>
            </a:r>
          </a:p>
        </p:txBody>
      </p:sp>
      <p:sp>
        <p:nvSpPr>
          <p:cNvPr id="3" name="Content Placeholder 2"/>
          <p:cNvSpPr>
            <a:spLocks noGrp="1"/>
          </p:cNvSpPr>
          <p:nvPr>
            <p:ph sz="half" idx="1"/>
          </p:nvPr>
        </p:nvSpPr>
        <p:spPr>
          <a:xfrm>
            <a:off x="2540000" y="1600200"/>
            <a:ext cx="5499972" cy="4114800"/>
          </a:xfrm>
        </p:spPr>
        <p:txBody>
          <a:bodyPr anchor="t">
            <a:noAutofit/>
          </a:bodyPr>
          <a:lstStyle/>
          <a:p>
            <a:pPr marL="0" lvl="1" indent="0">
              <a:spcBef>
                <a:spcPts val="1200"/>
              </a:spcBef>
              <a:buNone/>
              <a:defRPr/>
            </a:pPr>
            <a:r>
              <a:rPr lang="en-US" sz="2400" b="1" kern="0" dirty="0">
                <a:latin typeface="Arial" panose="020B0604020202020204" pitchFamily="34" charset="0"/>
                <a:cs typeface="Arial" panose="020B0604020202020204" pitchFamily="34" charset="0"/>
              </a:rPr>
              <a:t>Indirect costs:</a:t>
            </a:r>
            <a:endParaRPr lang="en-US" sz="2400" b="1" dirty="0">
              <a:latin typeface="Arial" panose="020B0604020202020204" pitchFamily="34" charset="0"/>
              <a:cs typeface="Arial" panose="020B0604020202020204" pitchFamily="34" charset="0"/>
            </a:endParaRPr>
          </a:p>
          <a:p>
            <a:pPr marL="342900" lvl="1" indent="-342900">
              <a:spcBef>
                <a:spcPts val="1200"/>
              </a:spcBef>
              <a:buChar char="•"/>
              <a:defRPr/>
            </a:pPr>
            <a:r>
              <a:rPr lang="en-US" sz="2400" kern="0" dirty="0">
                <a:latin typeface="Arial" panose="020B0604020202020204" pitchFamily="34" charset="0"/>
                <a:cs typeface="Arial" panose="020B0604020202020204" pitchFamily="34" charset="0"/>
              </a:rPr>
              <a:t>Are agency-wide or general management costs that are i</a:t>
            </a:r>
            <a:r>
              <a:rPr lang="en-US" sz="2400" kern="0" dirty="0">
                <a:solidFill>
                  <a:srgbClr val="000000"/>
                </a:solidFill>
                <a:latin typeface="Arial" panose="020B0604020202020204" pitchFamily="34" charset="0"/>
                <a:cs typeface="Arial" panose="020B0604020202020204" pitchFamily="34" charset="0"/>
              </a:rPr>
              <a:t>ncurred for a common or joint purpose. </a:t>
            </a:r>
            <a:endParaRPr lang="en-US" sz="2400" dirty="0">
              <a:solidFill>
                <a:srgbClr val="000000"/>
              </a:solidFill>
              <a:latin typeface="Arial" panose="020B0604020202020204" pitchFamily="34" charset="0"/>
              <a:cs typeface="Arial" panose="020B0604020202020204" pitchFamily="34" charset="0"/>
            </a:endParaRPr>
          </a:p>
          <a:p>
            <a:pPr marL="342900" lvl="1" indent="-342900">
              <a:spcBef>
                <a:spcPts val="1200"/>
              </a:spcBef>
              <a:buChar char="•"/>
              <a:defRPr/>
            </a:pPr>
            <a:r>
              <a:rPr lang="en-US" sz="2400" kern="0" dirty="0">
                <a:solidFill>
                  <a:srgbClr val="000000"/>
                </a:solidFill>
                <a:latin typeface="Arial" panose="020B0604020202020204" pitchFamily="34" charset="0"/>
                <a:cs typeface="Arial" panose="020B0604020202020204" pitchFamily="34" charset="0"/>
              </a:rPr>
              <a:t>Benefit more than one cost objective and are not readily identifiable with a particular program but are still necessary.</a:t>
            </a:r>
            <a:endParaRPr lang="en-US" sz="2400" dirty="0">
              <a:latin typeface="Arial" panose="020B0604020202020204" pitchFamily="34" charset="0"/>
              <a:cs typeface="Arial" panose="020B0604020202020204" pitchFamily="34" charset="0"/>
            </a:endParaRPr>
          </a:p>
        </p:txBody>
      </p:sp>
      <p:pic>
        <p:nvPicPr>
          <p:cNvPr id="7" name="Content Placeholder 6">
            <a:extLs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039972" y="2200476"/>
            <a:ext cx="3847227" cy="2508002"/>
          </a:xfrm>
          <a:prstGeom prst="rect">
            <a:avLst/>
          </a:prstGeom>
        </p:spPr>
      </p:pic>
      <p:sp>
        <p:nvSpPr>
          <p:cNvPr id="4" name="Slide Number Placeholder 3"/>
          <p:cNvSpPr>
            <a:spLocks noGrp="1"/>
          </p:cNvSpPr>
          <p:nvPr>
            <p:ph type="sldNum" sz="quarter" idx="12"/>
          </p:nvPr>
        </p:nvSpPr>
        <p:spPr/>
        <p:txBody>
          <a:bodyPr/>
          <a:lstStyle/>
          <a:p>
            <a:fld id="{34C99D79-8A4B-4031-B1E0-AF26F8EDF2BC}" type="slidenum">
              <a:rPr lang="en-US" smtClean="0"/>
              <a:pPr/>
              <a:t>27</a:t>
            </a:fld>
            <a:endParaRPr lang="en-US"/>
          </a:p>
        </p:txBody>
      </p:sp>
    </p:spTree>
    <p:extLst>
      <p:ext uri="{BB962C8B-B14F-4D97-AF65-F5344CB8AC3E}">
        <p14:creationId xmlns:p14="http://schemas.microsoft.com/office/powerpoint/2010/main" val="629219403"/>
      </p:ext>
    </p:extLst>
  </p:cSld>
  <p:clrMapOvr>
    <a:masterClrMapping/>
  </p:clrMapOvr>
  <mc:AlternateContent xmlns:mc="http://schemas.openxmlformats.org/markup-compatibility/2006" xmlns:p14="http://schemas.microsoft.com/office/powerpoint/2010/main">
    <mc:Choice Requires="p14">
      <p:transition spd="med" p14:dur="700" advTm="19848">
        <p:fade/>
      </p:transition>
    </mc:Choice>
    <mc:Fallback xmlns="">
      <p:transition spd="med" advTm="19848">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chemeClr val="tx1"/>
                </a:solidFill>
                <a:latin typeface="Arial"/>
                <a:cs typeface="Arial"/>
              </a:rPr>
              <a:t>Indirect Costs (2)</a:t>
            </a:r>
            <a:endParaRPr lang="en-US" sz="4000" dirty="0">
              <a:solidFill>
                <a:schemeClr val="tx1"/>
              </a:solidFill>
              <a:latin typeface="Arial"/>
              <a:cs typeface="Arial"/>
            </a:endParaRPr>
          </a:p>
        </p:txBody>
      </p:sp>
      <p:sp>
        <p:nvSpPr>
          <p:cNvPr id="3" name="Content Placeholder 2"/>
          <p:cNvSpPr>
            <a:spLocks noGrp="1"/>
          </p:cNvSpPr>
          <p:nvPr>
            <p:ph idx="1"/>
          </p:nvPr>
        </p:nvSpPr>
        <p:spPr>
          <a:xfrm>
            <a:off x="2514600" y="1371600"/>
            <a:ext cx="9372600" cy="4572000"/>
          </a:xfrm>
        </p:spPr>
        <p:txBody>
          <a:bodyPr/>
          <a:lstStyle/>
          <a:p>
            <a:pPr marL="0" lvl="1" indent="0">
              <a:buNone/>
              <a:defRPr/>
            </a:pPr>
            <a:r>
              <a:rPr lang="en-US" sz="2400" kern="0" dirty="0">
                <a:solidFill>
                  <a:srgbClr val="000000"/>
                </a:solidFill>
                <a:latin typeface="Arial" panose="020B0604020202020204" pitchFamily="34" charset="0"/>
                <a:cs typeface="Arial" panose="020B0604020202020204" pitchFamily="34" charset="0"/>
              </a:rPr>
              <a:t>Examples of indirect costs include, but are not limited to: </a:t>
            </a:r>
          </a:p>
          <a:p>
            <a:pPr marL="914400" lvl="1" indent="-457200">
              <a:spcBef>
                <a:spcPts val="0"/>
              </a:spcBef>
              <a:spcAft>
                <a:spcPts val="600"/>
              </a:spcAft>
              <a:buFont typeface="Arial" panose="020B0604020202020204" pitchFamily="34" charset="0"/>
              <a:buChar char="•"/>
              <a:defRPr/>
            </a:pPr>
            <a:r>
              <a:rPr lang="en-US" sz="2400" kern="0" dirty="0">
                <a:solidFill>
                  <a:srgbClr val="000000"/>
                </a:solidFill>
                <a:latin typeface="Arial" panose="020B0604020202020204" pitchFamily="34" charset="0"/>
                <a:cs typeface="Arial" panose="020B0604020202020204" pitchFamily="34" charset="0"/>
              </a:rPr>
              <a:t>Accounting</a:t>
            </a:r>
          </a:p>
          <a:p>
            <a:pPr marL="914400" lvl="1" indent="-457200">
              <a:spcBef>
                <a:spcPts val="0"/>
              </a:spcBef>
              <a:spcAft>
                <a:spcPts val="600"/>
              </a:spcAft>
              <a:buFont typeface="Arial" panose="020B0604020202020204" pitchFamily="34" charset="0"/>
              <a:buChar char="•"/>
              <a:defRPr/>
            </a:pPr>
            <a:r>
              <a:rPr lang="en-US" sz="2400" kern="0" dirty="0">
                <a:solidFill>
                  <a:srgbClr val="000000"/>
                </a:solidFill>
                <a:latin typeface="Arial" panose="020B0604020202020204" pitchFamily="34" charset="0"/>
                <a:cs typeface="Arial" panose="020B0604020202020204" pitchFamily="34" charset="0"/>
              </a:rPr>
              <a:t>Budgeting</a:t>
            </a:r>
          </a:p>
          <a:p>
            <a:pPr marL="914400" lvl="1" indent="-457200">
              <a:spcBef>
                <a:spcPts val="0"/>
              </a:spcBef>
              <a:spcAft>
                <a:spcPts val="600"/>
              </a:spcAft>
              <a:buFont typeface="Arial" panose="020B0604020202020204" pitchFamily="34" charset="0"/>
              <a:buChar char="•"/>
              <a:defRPr/>
            </a:pPr>
            <a:r>
              <a:rPr lang="en-US" sz="2400" kern="0" dirty="0">
                <a:solidFill>
                  <a:srgbClr val="000000"/>
                </a:solidFill>
                <a:latin typeface="Arial" panose="020B0604020202020204" pitchFamily="34" charset="0"/>
                <a:cs typeface="Arial" panose="020B0604020202020204" pitchFamily="34" charset="0"/>
              </a:rPr>
              <a:t>Payroll</a:t>
            </a:r>
          </a:p>
          <a:p>
            <a:pPr marL="914400" lvl="1" indent="-457200">
              <a:spcBef>
                <a:spcPts val="0"/>
              </a:spcBef>
              <a:spcAft>
                <a:spcPts val="600"/>
              </a:spcAft>
              <a:buFont typeface="Arial" panose="020B0604020202020204" pitchFamily="34" charset="0"/>
              <a:buChar char="•"/>
              <a:defRPr/>
            </a:pPr>
            <a:r>
              <a:rPr lang="en-US" sz="2400" kern="0" dirty="0">
                <a:solidFill>
                  <a:srgbClr val="000000"/>
                </a:solidFill>
                <a:latin typeface="Arial" panose="020B0604020202020204" pitchFamily="34" charset="0"/>
                <a:cs typeface="Arial" panose="020B0604020202020204" pitchFamily="34" charset="0"/>
              </a:rPr>
              <a:t>Personnel services</a:t>
            </a:r>
          </a:p>
          <a:p>
            <a:pPr marL="914400" lvl="1" indent="-457200">
              <a:spcBef>
                <a:spcPts val="0"/>
              </a:spcBef>
              <a:spcAft>
                <a:spcPts val="600"/>
              </a:spcAft>
              <a:buFont typeface="Arial" panose="020B0604020202020204" pitchFamily="34" charset="0"/>
              <a:buChar char="•"/>
              <a:defRPr/>
            </a:pPr>
            <a:r>
              <a:rPr lang="en-US" sz="2400" kern="0" dirty="0">
                <a:solidFill>
                  <a:srgbClr val="000000"/>
                </a:solidFill>
                <a:latin typeface="Arial" panose="020B0604020202020204" pitchFamily="34" charset="0"/>
                <a:cs typeface="Arial" panose="020B0604020202020204" pitchFamily="34" charset="0"/>
              </a:rPr>
              <a:t>Purchasing</a:t>
            </a:r>
          </a:p>
          <a:p>
            <a:pPr marL="914400" lvl="1" indent="-457200">
              <a:spcBef>
                <a:spcPts val="0"/>
              </a:spcBef>
              <a:spcAft>
                <a:spcPts val="600"/>
              </a:spcAft>
              <a:buFont typeface="Arial" panose="020B0604020202020204" pitchFamily="34" charset="0"/>
              <a:buChar char="•"/>
              <a:defRPr/>
            </a:pPr>
            <a:r>
              <a:rPr lang="en-US" sz="2400" kern="0" dirty="0">
                <a:solidFill>
                  <a:srgbClr val="000000"/>
                </a:solidFill>
                <a:latin typeface="Arial" panose="020B0604020202020204" pitchFamily="34" charset="0"/>
                <a:cs typeface="Arial" panose="020B0604020202020204" pitchFamily="34" charset="0"/>
              </a:rPr>
              <a:t>Centralized data processing</a:t>
            </a:r>
          </a:p>
          <a:p>
            <a:pPr marL="0" lvl="1" indent="0">
              <a:buNone/>
              <a:defRPr/>
            </a:pPr>
            <a:r>
              <a:rPr lang="en-US" sz="2400" dirty="0">
                <a:latin typeface="Arial" panose="020B0604020202020204" pitchFamily="34" charset="0"/>
                <a:cs typeface="Arial" panose="020B0604020202020204" pitchFamily="34" charset="0"/>
              </a:rPr>
              <a:t>Indirect costs charged to the SFA must be the lesser of the district’s approved indirect cost rate and the statewide average indirect cost rate</a:t>
            </a:r>
            <a:r>
              <a:rPr lang="en-US" sz="2400" dirty="0"/>
              <a:t>.</a:t>
            </a:r>
          </a:p>
        </p:txBody>
      </p:sp>
      <p:sp>
        <p:nvSpPr>
          <p:cNvPr id="4" name="Slide Number Placeholder 3"/>
          <p:cNvSpPr>
            <a:spLocks noGrp="1"/>
          </p:cNvSpPr>
          <p:nvPr>
            <p:ph type="sldNum" sz="quarter" idx="12"/>
          </p:nvPr>
        </p:nvSpPr>
        <p:spPr/>
        <p:txBody>
          <a:bodyPr/>
          <a:lstStyle/>
          <a:p>
            <a:fld id="{34C99D79-8A4B-4031-B1E0-AF26F8EDF2BC}" type="slidenum">
              <a:rPr lang="en-US" smtClean="0"/>
              <a:pPr/>
              <a:t>28</a:t>
            </a:fld>
            <a:endParaRPr lang="en-US"/>
          </a:p>
        </p:txBody>
      </p:sp>
    </p:spTree>
    <p:extLst>
      <p:ext uri="{BB962C8B-B14F-4D97-AF65-F5344CB8AC3E}">
        <p14:creationId xmlns:p14="http://schemas.microsoft.com/office/powerpoint/2010/main" val="2434484153"/>
      </p:ext>
    </p:extLst>
  </p:cSld>
  <p:clrMapOvr>
    <a:masterClrMapping/>
  </p:clrMapOvr>
  <mc:AlternateContent xmlns:mc="http://schemas.openxmlformats.org/markup-compatibility/2006" xmlns:p14="http://schemas.microsoft.com/office/powerpoint/2010/main">
    <mc:Choice Requires="p14">
      <p:transition spd="med" p14:dur="700" advTm="22188">
        <p:fade/>
      </p:transition>
    </mc:Choice>
    <mc:Fallback xmlns="">
      <p:transition spd="med" advTm="22188">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tx1"/>
                </a:solidFill>
                <a:latin typeface="Arial" panose="020B0604020202020204" pitchFamily="34" charset="0"/>
                <a:cs typeface="Arial" panose="020B0604020202020204" pitchFamily="34" charset="0"/>
              </a:rPr>
              <a:t>Indirect Costs (3)</a:t>
            </a:r>
            <a:br>
              <a:rPr lang="en-US" b="1" dirty="0">
                <a:solidFill>
                  <a:schemeClr val="tx1"/>
                </a:solidFill>
                <a:latin typeface="Arial" panose="020B0604020202020204" pitchFamily="34" charset="0"/>
                <a:cs typeface="Arial" panose="020B0604020202020204" pitchFamily="34" charset="0"/>
              </a:rPr>
            </a:br>
            <a:r>
              <a:rPr lang="en-US" sz="3600" b="0" dirty="0">
                <a:solidFill>
                  <a:schemeClr val="tx1"/>
                </a:solidFill>
                <a:latin typeface="Arial" panose="020B0604020202020204" pitchFamily="34" charset="0"/>
                <a:cs typeface="Arial" panose="020B0604020202020204" pitchFamily="34" charset="0"/>
              </a:rPr>
              <a:t>Comprehensive Review Required Documents</a:t>
            </a:r>
          </a:p>
        </p:txBody>
      </p:sp>
      <p:sp>
        <p:nvSpPr>
          <p:cNvPr id="3" name="Content Placeholder 2"/>
          <p:cNvSpPr>
            <a:spLocks noGrp="1"/>
          </p:cNvSpPr>
          <p:nvPr>
            <p:ph sz="half" idx="1"/>
          </p:nvPr>
        </p:nvSpPr>
        <p:spPr>
          <a:xfrm>
            <a:off x="2539999" y="1600200"/>
            <a:ext cx="5607713" cy="4114800"/>
          </a:xfrm>
        </p:spPr>
        <p:txBody>
          <a:bodyPr>
            <a:normAutofit/>
          </a:bodyPr>
          <a:lstStyle/>
          <a:p>
            <a:pPr marL="0" indent="0">
              <a:buNone/>
            </a:pPr>
            <a:r>
              <a:rPr lang="en-US" sz="2400" dirty="0"/>
              <a:t>The following documents are required: </a:t>
            </a:r>
          </a:p>
          <a:p>
            <a:pPr marL="914400" lvl="1" indent="-457200">
              <a:lnSpc>
                <a:spcPct val="100000"/>
              </a:lnSpc>
              <a:buClrTx/>
              <a:buFont typeface="Arial" panose="020B0604020202020204" pitchFamily="34" charset="0"/>
              <a:buChar char="•"/>
            </a:pPr>
            <a:r>
              <a:rPr lang="en-US" sz="2400" dirty="0"/>
              <a:t>Form 13 Unaudited Actuals</a:t>
            </a:r>
          </a:p>
          <a:p>
            <a:pPr marL="914400" lvl="1" indent="-457200">
              <a:lnSpc>
                <a:spcPct val="100000"/>
              </a:lnSpc>
              <a:buClrTx/>
              <a:buFont typeface="Arial" panose="020B0604020202020204" pitchFamily="34" charset="0"/>
              <a:buChar char="•"/>
            </a:pPr>
            <a:r>
              <a:rPr lang="en-US" sz="2400" dirty="0"/>
              <a:t>Form ICR Indirect Cost </a:t>
            </a:r>
            <a:br>
              <a:rPr lang="en-US" sz="2400" dirty="0"/>
            </a:br>
            <a:r>
              <a:rPr lang="en-US" sz="2400" dirty="0"/>
              <a:t>Rate Worksheet</a:t>
            </a:r>
          </a:p>
          <a:p>
            <a:pPr marL="914400" lvl="1" indent="-457200">
              <a:lnSpc>
                <a:spcPct val="100000"/>
              </a:lnSpc>
              <a:buClrTx/>
              <a:buFont typeface="Arial" panose="020B0604020202020204" pitchFamily="34" charset="0"/>
              <a:buChar char="•"/>
            </a:pPr>
            <a:r>
              <a:rPr lang="en-US" sz="2400" dirty="0"/>
              <a:t>Form ICR Exhibit A: </a:t>
            </a:r>
            <a:br>
              <a:rPr lang="en-US" sz="2400" dirty="0"/>
            </a:br>
            <a:r>
              <a:rPr lang="en-US" sz="2400" dirty="0"/>
              <a:t>Indirect Cost Rates </a:t>
            </a:r>
            <a:br>
              <a:rPr lang="en-US" sz="2400" dirty="0"/>
            </a:br>
            <a:r>
              <a:rPr lang="en-US" sz="2400" dirty="0"/>
              <a:t>Charged to Programs</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88178" y="2850220"/>
            <a:ext cx="4527645" cy="2112901"/>
          </a:xfrm>
        </p:spPr>
      </p:pic>
      <p:sp>
        <p:nvSpPr>
          <p:cNvPr id="4" name="Slide Number Placeholder 3"/>
          <p:cNvSpPr>
            <a:spLocks noGrp="1"/>
          </p:cNvSpPr>
          <p:nvPr>
            <p:ph type="sldNum" sz="quarter" idx="12"/>
          </p:nvPr>
        </p:nvSpPr>
        <p:spPr/>
        <p:txBody>
          <a:bodyPr/>
          <a:lstStyle/>
          <a:p>
            <a:fld id="{34C99D79-8A4B-4031-B1E0-AF26F8EDF2BC}" type="slidenum">
              <a:rPr lang="en-US" smtClean="0"/>
              <a:pPr/>
              <a:t>29</a:t>
            </a:fld>
            <a:endParaRPr lang="en-US"/>
          </a:p>
        </p:txBody>
      </p:sp>
    </p:spTree>
    <p:extLst>
      <p:ext uri="{BB962C8B-B14F-4D97-AF65-F5344CB8AC3E}">
        <p14:creationId xmlns:p14="http://schemas.microsoft.com/office/powerpoint/2010/main" val="3967653738"/>
      </p:ext>
    </p:extLst>
  </p:cSld>
  <p:clrMapOvr>
    <a:masterClrMapping/>
  </p:clrMapOvr>
  <mc:AlternateContent xmlns:mc="http://schemas.openxmlformats.org/markup-compatibility/2006" xmlns:p14="http://schemas.microsoft.com/office/powerpoint/2010/main">
    <mc:Choice Requires="p14">
      <p:transition spd="med" p14:dur="700" advTm="21897">
        <p:fade/>
      </p:transition>
    </mc:Choice>
    <mc:Fallback xmlns="">
      <p:transition spd="med" advTm="21897">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000" b="1" dirty="0">
                <a:solidFill>
                  <a:schemeClr val="tx1"/>
                </a:solidFill>
                <a:latin typeface="Arial" panose="020B0604020202020204" pitchFamily="34" charset="0"/>
                <a:cs typeface="Arial" panose="020B0604020202020204" pitchFamily="34" charset="0"/>
              </a:rPr>
              <a:t>Resource Management (2)</a:t>
            </a:r>
            <a:br>
              <a:rPr lang="en-US" sz="4000" b="1" dirty="0">
                <a:solidFill>
                  <a:schemeClr val="tx1"/>
                </a:solidFill>
                <a:latin typeface="Arial" panose="020B0604020202020204" pitchFamily="34" charset="0"/>
                <a:cs typeface="Arial" panose="020B0604020202020204" pitchFamily="34" charset="0"/>
              </a:rPr>
            </a:br>
            <a:r>
              <a:rPr lang="en-US" sz="3600" b="0" dirty="0">
                <a:solidFill>
                  <a:schemeClr val="tx1"/>
                </a:solidFill>
                <a:latin typeface="Arial" panose="020B0604020202020204" pitchFamily="34" charset="0"/>
                <a:cs typeface="Arial" panose="020B0604020202020204" pitchFamily="34" charset="0"/>
              </a:rPr>
              <a:t>Four Integral Areas</a:t>
            </a:r>
            <a:endParaRPr lang="en-US" b="0" dirty="0">
              <a:solidFill>
                <a:schemeClr val="tx1"/>
              </a:solidFill>
            </a:endParaRPr>
          </a:p>
        </p:txBody>
      </p:sp>
      <p:sp>
        <p:nvSpPr>
          <p:cNvPr id="5" name="Content Placeholder 4"/>
          <p:cNvSpPr>
            <a:spLocks noGrp="1"/>
          </p:cNvSpPr>
          <p:nvPr>
            <p:ph sz="half" idx="1"/>
          </p:nvPr>
        </p:nvSpPr>
        <p:spPr>
          <a:xfrm>
            <a:off x="2540000" y="1828800"/>
            <a:ext cx="9347200" cy="4114800"/>
          </a:xfrm>
        </p:spPr>
        <p:txBody>
          <a:bodyPr vert="horz" wrap="square" lIns="91440" tIns="45720" rIns="91440" bIns="45720" numCol="1" anchor="t" anchorCtr="0" compatLnSpc="1">
            <a:prstTxWarp prst="textNoShape">
              <a:avLst/>
            </a:prstTxWarp>
            <a:noAutofit/>
          </a:bodyPr>
          <a:lstStyle/>
          <a:p>
            <a:pPr marL="0" indent="0">
              <a:buNone/>
            </a:pPr>
            <a:r>
              <a:rPr lang="en-US" sz="2400" dirty="0">
                <a:latin typeface="Arial"/>
                <a:cs typeface="Arial"/>
              </a:rPr>
              <a:t>Resource management assesses the financial health and viability of a school food authority's (SFA) nonprofit school food service account (cafeteria fund).</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a:cs typeface="Arial"/>
              </a:rPr>
              <a:t>It consists of four areas:</a:t>
            </a:r>
            <a:endParaRPr lang="en-US" sz="2400" dirty="0">
              <a:latin typeface="Arial" panose="020B0604020202020204" pitchFamily="34" charset="0"/>
              <a:cs typeface="Arial" panose="020B0604020202020204" pitchFamily="34" charset="0"/>
            </a:endParaRPr>
          </a:p>
          <a:p>
            <a:pPr marL="451025" lvl="1" indent="0">
              <a:spcBef>
                <a:spcPts val="0"/>
              </a:spcBef>
              <a:buNone/>
            </a:pPr>
            <a:r>
              <a:rPr lang="en-US" sz="2400" dirty="0">
                <a:latin typeface="Arial"/>
                <a:cs typeface="Arial"/>
              </a:rPr>
              <a:t>1. Maintenance of the cafeteria fund</a:t>
            </a:r>
          </a:p>
          <a:p>
            <a:pPr marL="451025" lvl="1" indent="0">
              <a:spcBef>
                <a:spcPts val="0"/>
              </a:spcBef>
              <a:buNone/>
            </a:pPr>
            <a:r>
              <a:rPr lang="en-US" sz="2400" dirty="0">
                <a:latin typeface="Arial"/>
                <a:cs typeface="Arial"/>
              </a:rPr>
              <a:t>2. Paid Lunch Equity (PLE)</a:t>
            </a:r>
          </a:p>
          <a:p>
            <a:pPr marL="451025" lvl="1" indent="0">
              <a:spcBef>
                <a:spcPts val="0"/>
              </a:spcBef>
              <a:buNone/>
            </a:pPr>
            <a:r>
              <a:rPr lang="en-US" sz="2400" dirty="0">
                <a:latin typeface="Arial"/>
                <a:cs typeface="Arial"/>
              </a:rPr>
              <a:t>3. Revenue from nonprogram foods</a:t>
            </a:r>
          </a:p>
          <a:p>
            <a:pPr marL="451025" lvl="1" indent="0">
              <a:spcBef>
                <a:spcPts val="0"/>
              </a:spcBef>
              <a:buNone/>
            </a:pPr>
            <a:r>
              <a:rPr lang="en-US" sz="2400" dirty="0">
                <a:latin typeface="Arial"/>
                <a:cs typeface="Arial"/>
              </a:rPr>
              <a:t>4. Indirect Costs</a:t>
            </a:r>
          </a:p>
        </p:txBody>
      </p:sp>
      <p:pic>
        <p:nvPicPr>
          <p:cNvPr id="8" name="Content Placeholder 7">
            <a:extLs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551365" y="3005541"/>
            <a:ext cx="3138985" cy="2482543"/>
          </a:xfrm>
        </p:spPr>
      </p:pic>
      <p:sp>
        <p:nvSpPr>
          <p:cNvPr id="19" name="Slide Number Placeholder 18"/>
          <p:cNvSpPr>
            <a:spLocks noGrp="1"/>
          </p:cNvSpPr>
          <p:nvPr>
            <p:ph type="sldNum" sz="quarter" idx="12"/>
          </p:nvPr>
        </p:nvSpPr>
        <p:spPr/>
        <p:txBody>
          <a:bodyPr/>
          <a:lstStyle/>
          <a:p>
            <a:fld id="{34C99D79-8A4B-4031-B1E0-AF26F8EDF2BC}" type="slidenum">
              <a:rPr lang="en-US" smtClean="0"/>
              <a:pPr/>
              <a:t>3</a:t>
            </a:fld>
            <a:endParaRPr lang="en-US"/>
          </a:p>
        </p:txBody>
      </p:sp>
    </p:spTree>
    <p:extLst>
      <p:ext uri="{BB962C8B-B14F-4D97-AF65-F5344CB8AC3E}">
        <p14:creationId xmlns:p14="http://schemas.microsoft.com/office/powerpoint/2010/main" val="2953711791"/>
      </p:ext>
    </p:extLst>
  </p:cSld>
  <p:clrMapOvr>
    <a:masterClrMapping/>
  </p:clrMapOvr>
  <mc:AlternateContent xmlns:mc="http://schemas.openxmlformats.org/markup-compatibility/2006" xmlns:p14="http://schemas.microsoft.com/office/powerpoint/2010/main">
    <mc:Choice Requires="p14">
      <p:transition spd="med" p14:dur="700" advTm="27146">
        <p:fade/>
      </p:transition>
    </mc:Choice>
    <mc:Fallback xmlns="">
      <p:transition spd="med" advTm="27146">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chemeClr val="tx1"/>
                </a:solidFill>
                <a:latin typeface="Arial" panose="020B0604020202020204" pitchFamily="34" charset="0"/>
                <a:cs typeface="Arial" panose="020B0604020202020204" pitchFamily="34" charset="0"/>
              </a:rPr>
              <a:t>Indirect Costs (4)</a:t>
            </a:r>
            <a:br>
              <a:rPr lang="en-US" sz="4000" b="1" dirty="0">
                <a:solidFill>
                  <a:schemeClr val="tx1"/>
                </a:solidFill>
                <a:latin typeface="Arial" panose="020B0604020202020204" pitchFamily="34" charset="0"/>
                <a:cs typeface="Arial" panose="020B0604020202020204" pitchFamily="34" charset="0"/>
              </a:rPr>
            </a:br>
            <a:r>
              <a:rPr lang="en-US" sz="3600" b="0" dirty="0">
                <a:solidFill>
                  <a:schemeClr val="tx1"/>
                </a:solidFill>
                <a:latin typeface="Arial" panose="020B0604020202020204" pitchFamily="34" charset="0"/>
                <a:cs typeface="Arial" panose="020B0604020202020204" pitchFamily="34" charset="0"/>
              </a:rPr>
              <a:t>Comprehensive Review Required Documents </a:t>
            </a:r>
            <a:endParaRPr lang="en-US" sz="3600" b="0" dirty="0">
              <a:solidFill>
                <a:schemeClr val="tx1"/>
              </a:solidFill>
            </a:endParaRPr>
          </a:p>
        </p:txBody>
      </p:sp>
      <p:sp>
        <p:nvSpPr>
          <p:cNvPr id="3" name="Content Placeholder 2"/>
          <p:cNvSpPr>
            <a:spLocks noGrp="1"/>
          </p:cNvSpPr>
          <p:nvPr>
            <p:ph idx="1"/>
          </p:nvPr>
        </p:nvSpPr>
        <p:spPr/>
        <p:txBody>
          <a:bodyPr anchor="t"/>
          <a:lstStyle/>
          <a:p>
            <a:pPr marL="0" indent="0">
              <a:spcBef>
                <a:spcPts val="1200"/>
              </a:spcBef>
              <a:buNone/>
            </a:pPr>
            <a:r>
              <a:rPr lang="en-US" sz="2400" dirty="0"/>
              <a:t>If the SFA was charged lower than the statewide average and district‑approved rate, the local educational agency (LEA) must state in writing it does not plan to recover costs in the future. If so, a loan agreement will be necessary between the SFA and LEA.</a:t>
            </a:r>
          </a:p>
          <a:p>
            <a:pPr marL="0" indent="0">
              <a:spcBef>
                <a:spcPts val="1200"/>
              </a:spcBef>
              <a:buNone/>
            </a:pPr>
            <a:r>
              <a:rPr lang="en-US" sz="2400" b="1" dirty="0"/>
              <a:t>Note:</a:t>
            </a:r>
            <a:r>
              <a:rPr lang="en-US" sz="2400" dirty="0"/>
              <a:t> Private schools, charter schools, and </a:t>
            </a:r>
            <a:r>
              <a:rPr lang="en-US" dirty="0"/>
              <a:t>Residential Child Care Institution</a:t>
            </a:r>
            <a:r>
              <a:rPr lang="en-US" sz="2400" dirty="0"/>
              <a:t>s may need to speak with business officials to determine which documents reflect indirect costs.</a:t>
            </a:r>
          </a:p>
        </p:txBody>
      </p:sp>
      <p:sp>
        <p:nvSpPr>
          <p:cNvPr id="4" name="Slide Number Placeholder 3"/>
          <p:cNvSpPr>
            <a:spLocks noGrp="1"/>
          </p:cNvSpPr>
          <p:nvPr>
            <p:ph type="sldNum" sz="quarter" idx="12"/>
          </p:nvPr>
        </p:nvSpPr>
        <p:spPr/>
        <p:txBody>
          <a:bodyPr/>
          <a:lstStyle/>
          <a:p>
            <a:fld id="{34C99D79-8A4B-4031-B1E0-AF26F8EDF2BC}" type="slidenum">
              <a:rPr lang="en-US" smtClean="0"/>
              <a:pPr/>
              <a:t>30</a:t>
            </a:fld>
            <a:endParaRPr lang="en-US"/>
          </a:p>
        </p:txBody>
      </p:sp>
    </p:spTree>
    <p:extLst>
      <p:ext uri="{BB962C8B-B14F-4D97-AF65-F5344CB8AC3E}">
        <p14:creationId xmlns:p14="http://schemas.microsoft.com/office/powerpoint/2010/main" val="3900826969"/>
      </p:ext>
    </p:extLst>
  </p:cSld>
  <p:clrMapOvr>
    <a:masterClrMapping/>
  </p:clrMapOvr>
  <mc:AlternateContent xmlns:mc="http://schemas.openxmlformats.org/markup-compatibility/2006" xmlns:p14="http://schemas.microsoft.com/office/powerpoint/2010/main">
    <mc:Choice Requires="p14">
      <p:transition spd="med" p14:dur="700" advTm="30958">
        <p:fade/>
      </p:transition>
    </mc:Choice>
    <mc:Fallback xmlns="">
      <p:transition spd="med" advTm="30958">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000" b="1" dirty="0">
                <a:solidFill>
                  <a:schemeClr val="tx1"/>
                </a:solidFill>
                <a:latin typeface="+mn-lt"/>
              </a:rPr>
              <a:t>Contact Information</a:t>
            </a:r>
          </a:p>
        </p:txBody>
      </p:sp>
      <p:sp>
        <p:nvSpPr>
          <p:cNvPr id="3" name="Content Placeholder 2"/>
          <p:cNvSpPr>
            <a:spLocks noGrp="1"/>
          </p:cNvSpPr>
          <p:nvPr>
            <p:ph idx="1"/>
          </p:nvPr>
        </p:nvSpPr>
        <p:spPr/>
        <p:txBody>
          <a:bodyPr anchor="t"/>
          <a:lstStyle/>
          <a:p>
            <a:pPr marL="0" indent="0" algn="ctr">
              <a:buNone/>
              <a:defRPr/>
            </a:pPr>
            <a:r>
              <a:rPr lang="en-US" sz="2400" b="1" kern="0" dirty="0">
                <a:solidFill>
                  <a:srgbClr val="000000"/>
                </a:solidFill>
                <a:latin typeface="Arial (Body)"/>
              </a:rPr>
              <a:t>Cafeteria Fund Questions</a:t>
            </a:r>
            <a:br>
              <a:rPr lang="en-US" sz="2400" b="1" kern="0" dirty="0">
                <a:latin typeface="Arial (Body)"/>
              </a:rPr>
            </a:br>
            <a:r>
              <a:rPr lang="en-US" sz="2400" kern="0" dirty="0">
                <a:solidFill>
                  <a:srgbClr val="000000"/>
                </a:solidFill>
                <a:latin typeface="Arial (Body)"/>
              </a:rPr>
              <a:t>Resource Management Unit by email at</a:t>
            </a:r>
            <a:br>
              <a:rPr lang="en-US" sz="2400" kern="0" dirty="0">
                <a:latin typeface="Arial (Body)"/>
              </a:rPr>
            </a:br>
            <a:r>
              <a:rPr lang="en-US" sz="2400" kern="0" dirty="0">
                <a:solidFill>
                  <a:schemeClr val="tx1">
                    <a:lumMod val="95000"/>
                    <a:lumOff val="5000"/>
                  </a:schemeClr>
                </a:solidFill>
                <a:latin typeface="Arial (Body)"/>
              </a:rPr>
              <a:t>SNPCAFEFUNDQUESTIONS@cde.ca.gov</a:t>
            </a:r>
            <a:endParaRPr lang="en-US" sz="2400" b="1" kern="0" dirty="0">
              <a:solidFill>
                <a:schemeClr val="tx1">
                  <a:lumMod val="95000"/>
                  <a:lumOff val="5000"/>
                </a:schemeClr>
              </a:solidFill>
              <a:effectLst>
                <a:outerShdw blurRad="38100" dist="38100" dir="2700000" algn="tl">
                  <a:srgbClr val="C0C0C0"/>
                </a:outerShdw>
              </a:effectLst>
              <a:latin typeface="Arial (Body)"/>
            </a:endParaRPr>
          </a:p>
          <a:p>
            <a:pPr marL="0" algn="ctr">
              <a:spcBef>
                <a:spcPts val="3600"/>
              </a:spcBef>
              <a:buNone/>
              <a:defRPr/>
            </a:pPr>
            <a:r>
              <a:rPr lang="en-US" sz="2400" b="1" kern="0" dirty="0">
                <a:solidFill>
                  <a:srgbClr val="000000"/>
                </a:solidFill>
                <a:latin typeface="Arial (Body)"/>
              </a:rPr>
              <a:t>Accounting and </a:t>
            </a:r>
            <a:r>
              <a:rPr lang="en-US" sz="2400" b="1" i="1" kern="0" dirty="0">
                <a:solidFill>
                  <a:srgbClr val="000000"/>
                </a:solidFill>
                <a:latin typeface="Arial (Body)"/>
              </a:rPr>
              <a:t>California School Accounting Manual </a:t>
            </a:r>
            <a:r>
              <a:rPr lang="en-US" sz="2400" b="1" kern="0" dirty="0">
                <a:solidFill>
                  <a:srgbClr val="000000"/>
                </a:solidFill>
                <a:latin typeface="Arial (Body)"/>
              </a:rPr>
              <a:t>Questions</a:t>
            </a:r>
            <a:br>
              <a:rPr lang="en-US" sz="2400" b="1" kern="0" dirty="0">
                <a:latin typeface="Arial (Body)"/>
              </a:rPr>
            </a:br>
            <a:r>
              <a:rPr lang="en-US" sz="2400" kern="0" dirty="0">
                <a:solidFill>
                  <a:srgbClr val="000000"/>
                </a:solidFill>
                <a:latin typeface="Arial (Body)"/>
              </a:rPr>
              <a:t>School Fiscal Services Division at SACSINFO@cde.ca.gov</a:t>
            </a:r>
          </a:p>
        </p:txBody>
      </p:sp>
      <p:sp>
        <p:nvSpPr>
          <p:cNvPr id="4" name="Slide Number Placeholder 3"/>
          <p:cNvSpPr>
            <a:spLocks noGrp="1"/>
          </p:cNvSpPr>
          <p:nvPr>
            <p:ph type="sldNum" sz="quarter" idx="12"/>
          </p:nvPr>
        </p:nvSpPr>
        <p:spPr/>
        <p:txBody>
          <a:bodyPr/>
          <a:lstStyle/>
          <a:p>
            <a:fld id="{34C99D79-8A4B-4031-B1E0-AF26F8EDF2BC}" type="slidenum">
              <a:rPr lang="en-US" smtClean="0"/>
              <a:pPr/>
              <a:t>31</a:t>
            </a:fld>
            <a:endParaRPr lang="en-US"/>
          </a:p>
        </p:txBody>
      </p:sp>
    </p:spTree>
    <p:extLst>
      <p:ext uri="{BB962C8B-B14F-4D97-AF65-F5344CB8AC3E}">
        <p14:creationId xmlns:p14="http://schemas.microsoft.com/office/powerpoint/2010/main" val="3377159329"/>
      </p:ext>
    </p:extLst>
  </p:cSld>
  <p:clrMapOvr>
    <a:masterClrMapping/>
  </p:clrMapOvr>
  <mc:AlternateContent xmlns:mc="http://schemas.openxmlformats.org/markup-compatibility/2006" xmlns:p14="http://schemas.microsoft.com/office/powerpoint/2010/main">
    <mc:Choice Requires="p14">
      <p:transition spd="med" p14:dur="700" advTm="39132">
        <p:fade/>
      </p:transition>
    </mc:Choice>
    <mc:Fallback xmlns="">
      <p:transition spd="med" advTm="39132">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94A3-F6A6-4BE4-84A7-8E6FC33FC680}"/>
              </a:ext>
            </a:extLst>
          </p:cNvPr>
          <p:cNvSpPr>
            <a:spLocks noGrp="1"/>
          </p:cNvSpPr>
          <p:nvPr>
            <p:ph type="title"/>
          </p:nvPr>
        </p:nvSpPr>
        <p:spPr/>
        <p:txBody>
          <a:bodyPr/>
          <a:lstStyle/>
          <a:p>
            <a:r>
              <a:rPr lang="en-US" sz="4000" b="1" dirty="0">
                <a:solidFill>
                  <a:schemeClr val="tx1"/>
                </a:solidFill>
                <a:cs typeface="Arial"/>
              </a:rPr>
              <a:t>Procurement Review (1)</a:t>
            </a:r>
          </a:p>
        </p:txBody>
      </p:sp>
      <p:sp>
        <p:nvSpPr>
          <p:cNvPr id="3" name="Content Placeholder 2">
            <a:extLst>
              <a:ext uri="{FF2B5EF4-FFF2-40B4-BE49-F238E27FC236}">
                <a16:creationId xmlns:a16="http://schemas.microsoft.com/office/drawing/2014/main" id="{158A0DBF-DBED-40E7-B7B2-E3F8C43795BA}"/>
              </a:ext>
            </a:extLst>
          </p:cNvPr>
          <p:cNvSpPr>
            <a:spLocks noGrp="1"/>
          </p:cNvSpPr>
          <p:nvPr>
            <p:ph idx="1"/>
          </p:nvPr>
        </p:nvSpPr>
        <p:spPr/>
        <p:txBody>
          <a:bodyPr/>
          <a:lstStyle/>
          <a:p>
            <a:pPr marL="0" indent="0">
              <a:spcBef>
                <a:spcPts val="1200"/>
              </a:spcBef>
              <a:buNone/>
            </a:pPr>
            <a:r>
              <a:rPr lang="en-US" sz="2400" dirty="0">
                <a:cs typeface="Arial"/>
              </a:rPr>
              <a:t>Separate from the School Nutrition Programs (SNP) </a:t>
            </a:r>
            <a:r>
              <a:rPr lang="en-US" dirty="0">
                <a:cs typeface="Arial"/>
              </a:rPr>
              <a:t>AR</a:t>
            </a:r>
            <a:r>
              <a:rPr lang="en-US" sz="2400" dirty="0">
                <a:cs typeface="Arial"/>
              </a:rPr>
              <a:t>, and resource management review, SFAs must be prepared to receive a Procurement Review.</a:t>
            </a:r>
          </a:p>
          <a:p>
            <a:pPr marL="0" indent="0">
              <a:spcBef>
                <a:spcPts val="1200"/>
              </a:spcBef>
              <a:buNone/>
            </a:pPr>
            <a:r>
              <a:rPr lang="en-US" sz="2400" dirty="0">
                <a:cs typeface="Arial"/>
              </a:rPr>
              <a:t>This review is completed off-site by the Procurement Resources Unit (PRU) and is based on the procurement of goods and services from the prior school year.</a:t>
            </a:r>
          </a:p>
        </p:txBody>
      </p:sp>
      <p:sp>
        <p:nvSpPr>
          <p:cNvPr id="5" name="Slide Number Placeholder 3" hidden="1">
            <a:extLst>
              <a:ext uri="{FF2B5EF4-FFF2-40B4-BE49-F238E27FC236}">
                <a16:creationId xmlns:a16="http://schemas.microsoft.com/office/drawing/2014/main" id="{524662BC-DE6A-4825-96E5-29FBA1807D34}"/>
              </a:ext>
            </a:extLst>
          </p:cNvPr>
          <p:cNvSpPr txBox="1">
            <a:spLocks/>
          </p:cNvSpPr>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34C99D79-8A4B-4031-B1E0-AF26F8EDF2BC}" type="slidenum">
              <a:rPr lang="en-US" smtClean="0"/>
              <a:pPr algn="r"/>
              <a:t>32</a:t>
            </a:fld>
            <a:endParaRPr lang="en-US"/>
          </a:p>
        </p:txBody>
      </p:sp>
      <p:sp>
        <p:nvSpPr>
          <p:cNvPr id="4" name="Slide Number Placeholder 3">
            <a:extLst>
              <a:ext uri="{FF2B5EF4-FFF2-40B4-BE49-F238E27FC236}">
                <a16:creationId xmlns:a16="http://schemas.microsoft.com/office/drawing/2014/main" id="{E1FFAD1C-E596-4CA5-B749-5901DD3620AD}"/>
              </a:ext>
            </a:extLst>
          </p:cNvPr>
          <p:cNvSpPr>
            <a:spLocks noGrp="1"/>
          </p:cNvSpPr>
          <p:nvPr>
            <p:ph type="sldNum" sz="quarter" idx="12"/>
          </p:nvPr>
        </p:nvSpPr>
        <p:spPr/>
        <p:txBody>
          <a:bodyPr/>
          <a:lstStyle/>
          <a:p>
            <a:pPr>
              <a:defRPr/>
            </a:pPr>
            <a:fld id="{D6029DA4-09B0-4A2D-AA4B-CC45A202471A}" type="slidenum">
              <a:rPr lang="en-US" altLang="en-US" smtClean="0"/>
              <a:pPr>
                <a:defRPr/>
              </a:pPr>
              <a:t>32</a:t>
            </a:fld>
            <a:endParaRPr lang="en-US" altLang="en-US"/>
          </a:p>
        </p:txBody>
      </p:sp>
    </p:spTree>
    <p:extLst>
      <p:ext uri="{BB962C8B-B14F-4D97-AF65-F5344CB8AC3E}">
        <p14:creationId xmlns:p14="http://schemas.microsoft.com/office/powerpoint/2010/main" val="4250408663"/>
      </p:ext>
    </p:extLst>
  </p:cSld>
  <p:clrMapOvr>
    <a:masterClrMapping/>
  </p:clrMapOvr>
  <mc:AlternateContent xmlns:mc="http://schemas.openxmlformats.org/markup-compatibility/2006" xmlns:p14="http://schemas.microsoft.com/office/powerpoint/2010/main">
    <mc:Choice Requires="p14">
      <p:transition spd="med" p14:dur="700" advTm="40849">
        <p:fade/>
      </p:transition>
    </mc:Choice>
    <mc:Fallback xmlns="">
      <p:transition spd="med" advTm="40849">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0FB4-AAE9-4709-A23A-3700F819EC0E}"/>
              </a:ext>
            </a:extLst>
          </p:cNvPr>
          <p:cNvSpPr>
            <a:spLocks noGrp="1"/>
          </p:cNvSpPr>
          <p:nvPr>
            <p:ph type="title"/>
          </p:nvPr>
        </p:nvSpPr>
        <p:spPr/>
        <p:txBody>
          <a:bodyPr/>
          <a:lstStyle/>
          <a:p>
            <a:r>
              <a:rPr lang="en-US" sz="4000" b="1" dirty="0">
                <a:solidFill>
                  <a:schemeClr val="tx1"/>
                </a:solidFill>
                <a:ea typeface="+mj-lt"/>
                <a:cs typeface="+mj-lt"/>
              </a:rPr>
              <a:t>Procurement Review (2)</a:t>
            </a:r>
            <a:endParaRPr lang="en-US" sz="4000" dirty="0">
              <a:solidFill>
                <a:schemeClr val="tx1"/>
              </a:solidFill>
              <a:cs typeface="Arial"/>
            </a:endParaRPr>
          </a:p>
        </p:txBody>
      </p:sp>
      <p:sp>
        <p:nvSpPr>
          <p:cNvPr id="6" name="Content Placeholder 5">
            <a:extLst>
              <a:ext uri="{FF2B5EF4-FFF2-40B4-BE49-F238E27FC236}">
                <a16:creationId xmlns:a16="http://schemas.microsoft.com/office/drawing/2014/main" id="{086FE0D3-CB1E-49AC-96BA-C48C01B00CAC}"/>
              </a:ext>
            </a:extLst>
          </p:cNvPr>
          <p:cNvSpPr>
            <a:spLocks noGrp="1"/>
          </p:cNvSpPr>
          <p:nvPr>
            <p:ph idx="1"/>
          </p:nvPr>
        </p:nvSpPr>
        <p:spPr/>
        <p:txBody>
          <a:bodyPr/>
          <a:lstStyle/>
          <a:p>
            <a:pPr marL="0" indent="0">
              <a:spcBef>
                <a:spcPts val="1200"/>
              </a:spcBef>
              <a:buNone/>
            </a:pPr>
            <a:r>
              <a:rPr lang="en-US" sz="2400" dirty="0">
                <a:ea typeface="+mn-lt"/>
                <a:cs typeface="+mn-lt"/>
              </a:rPr>
              <a:t>Residential Child Care Institutions, private schools, camps, and any SNP Sponsor contracting with a food service management company (FSMC) will receive a Procurement Review in the </a:t>
            </a:r>
            <a:r>
              <a:rPr lang="en-US" sz="2400" b="1" dirty="0">
                <a:ea typeface="+mn-lt"/>
                <a:cs typeface="+mn-lt"/>
              </a:rPr>
              <a:t>same year as their SNP AR</a:t>
            </a:r>
            <a:r>
              <a:rPr lang="en-US" sz="2400" dirty="0">
                <a:ea typeface="+mn-lt"/>
                <a:cs typeface="+mn-lt"/>
              </a:rPr>
              <a:t>.</a:t>
            </a:r>
          </a:p>
          <a:p>
            <a:pPr marL="0" indent="0">
              <a:spcBef>
                <a:spcPts val="1200"/>
              </a:spcBef>
              <a:buNone/>
            </a:pPr>
            <a:r>
              <a:rPr lang="en-US" sz="2400" dirty="0">
                <a:ea typeface="+mn-lt"/>
                <a:cs typeface="+mn-lt"/>
              </a:rPr>
              <a:t>Public school districts, charter schools and county offices of education (not contracting with FSMCs) will receive a Procurement Review </a:t>
            </a:r>
            <a:r>
              <a:rPr lang="en-US" sz="2400" b="1" dirty="0">
                <a:ea typeface="+mn-lt"/>
                <a:cs typeface="+mn-lt"/>
              </a:rPr>
              <a:t>once every other SNP AR cycle</a:t>
            </a:r>
            <a:r>
              <a:rPr lang="en-US" sz="2400" dirty="0">
                <a:ea typeface="+mn-lt"/>
                <a:cs typeface="+mn-lt"/>
              </a:rPr>
              <a:t>.</a:t>
            </a:r>
            <a:endParaRPr lang="en-US" sz="1400" dirty="0">
              <a:solidFill>
                <a:srgbClr val="000000"/>
              </a:solidFill>
            </a:endParaRPr>
          </a:p>
        </p:txBody>
      </p:sp>
      <p:sp>
        <p:nvSpPr>
          <p:cNvPr id="4" name="Slide Number Placeholder 3" hidden="1">
            <a:extLst>
              <a:ext uri="{FF2B5EF4-FFF2-40B4-BE49-F238E27FC236}">
                <a16:creationId xmlns:a16="http://schemas.microsoft.com/office/drawing/2014/main" id="{90FD7B53-3050-4587-B9CD-0536C9B82A40}"/>
              </a:ext>
            </a:extLst>
          </p:cNvPr>
          <p:cNvSpPr txBox="1">
            <a:spLocks/>
          </p:cNvSpPr>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34C99D79-8A4B-4031-B1E0-AF26F8EDF2BC}" type="slidenum">
              <a:rPr lang="en-US" smtClean="0"/>
              <a:pPr algn="r"/>
              <a:t>33</a:t>
            </a:fld>
            <a:endParaRPr lang="en-US"/>
          </a:p>
        </p:txBody>
      </p:sp>
      <p:sp>
        <p:nvSpPr>
          <p:cNvPr id="3" name="Slide Number Placeholder 2">
            <a:extLst>
              <a:ext uri="{FF2B5EF4-FFF2-40B4-BE49-F238E27FC236}">
                <a16:creationId xmlns:a16="http://schemas.microsoft.com/office/drawing/2014/main" id="{09FF6B6A-642B-4CEB-995B-7CCDE42684BD}"/>
              </a:ext>
            </a:extLst>
          </p:cNvPr>
          <p:cNvSpPr>
            <a:spLocks noGrp="1"/>
          </p:cNvSpPr>
          <p:nvPr>
            <p:ph type="sldNum" sz="quarter" idx="12"/>
          </p:nvPr>
        </p:nvSpPr>
        <p:spPr/>
        <p:txBody>
          <a:bodyPr/>
          <a:lstStyle/>
          <a:p>
            <a:pPr>
              <a:defRPr/>
            </a:pPr>
            <a:fld id="{D6029DA4-09B0-4A2D-AA4B-CC45A202471A}" type="slidenum">
              <a:rPr lang="en-US" altLang="en-US" smtClean="0"/>
              <a:pPr>
                <a:defRPr/>
              </a:pPr>
              <a:t>33</a:t>
            </a:fld>
            <a:endParaRPr lang="en-US" altLang="en-US"/>
          </a:p>
        </p:txBody>
      </p:sp>
    </p:spTree>
    <p:extLst>
      <p:ext uri="{BB962C8B-B14F-4D97-AF65-F5344CB8AC3E}">
        <p14:creationId xmlns:p14="http://schemas.microsoft.com/office/powerpoint/2010/main" val="2074595929"/>
      </p:ext>
    </p:extLst>
  </p:cSld>
  <p:clrMapOvr>
    <a:masterClrMapping/>
  </p:clrMapOvr>
  <mc:AlternateContent xmlns:mc="http://schemas.openxmlformats.org/markup-compatibility/2006" xmlns:p14="http://schemas.microsoft.com/office/powerpoint/2010/main">
    <mc:Choice Requires="p14">
      <p:transition spd="med" p14:dur="700" advTm="35695">
        <p:fade/>
      </p:transition>
    </mc:Choice>
    <mc:Fallback xmlns="">
      <p:transition spd="med" advTm="35695">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CF7DE-AD8C-409E-B47A-91D6C6DDCE16}"/>
              </a:ext>
            </a:extLst>
          </p:cNvPr>
          <p:cNvSpPr>
            <a:spLocks noGrp="1"/>
          </p:cNvSpPr>
          <p:nvPr>
            <p:ph type="title"/>
          </p:nvPr>
        </p:nvSpPr>
        <p:spPr/>
        <p:txBody>
          <a:bodyPr/>
          <a:lstStyle/>
          <a:p>
            <a:r>
              <a:rPr lang="en-US" sz="4000" b="1" dirty="0">
                <a:solidFill>
                  <a:schemeClr val="tx1"/>
                </a:solidFill>
                <a:ea typeface="+mj-lt"/>
                <a:cs typeface="+mj-lt"/>
              </a:rPr>
              <a:t>Procurement Review (3)</a:t>
            </a:r>
            <a:br>
              <a:rPr lang="en-US" sz="4000" b="1" dirty="0">
                <a:ea typeface="+mj-lt"/>
                <a:cs typeface="+mj-lt"/>
              </a:rPr>
            </a:br>
            <a:r>
              <a:rPr lang="en-US" sz="3600" b="0" dirty="0">
                <a:solidFill>
                  <a:schemeClr val="tx1"/>
                </a:solidFill>
                <a:ea typeface="+mj-lt"/>
                <a:cs typeface="+mj-lt"/>
              </a:rPr>
              <a:t>Phase 1: Prereview</a:t>
            </a:r>
            <a:endParaRPr lang="en-US" sz="3600" b="0" dirty="0">
              <a:solidFill>
                <a:schemeClr val="tx1"/>
              </a:solidFill>
              <a:cs typeface="Arial"/>
            </a:endParaRPr>
          </a:p>
        </p:txBody>
      </p:sp>
      <p:sp>
        <p:nvSpPr>
          <p:cNvPr id="3" name="Content Placeholder 2">
            <a:extLst>
              <a:ext uri="{FF2B5EF4-FFF2-40B4-BE49-F238E27FC236}">
                <a16:creationId xmlns:a16="http://schemas.microsoft.com/office/drawing/2014/main" id="{C7CFC3B0-CD98-41ED-941C-8894B7F81999}"/>
              </a:ext>
            </a:extLst>
          </p:cNvPr>
          <p:cNvSpPr>
            <a:spLocks noGrp="1"/>
          </p:cNvSpPr>
          <p:nvPr>
            <p:ph idx="1"/>
          </p:nvPr>
        </p:nvSpPr>
        <p:spPr/>
        <p:txBody>
          <a:bodyPr/>
          <a:lstStyle/>
          <a:p>
            <a:pPr marL="457200" indent="-457200">
              <a:spcBef>
                <a:spcPts val="1200"/>
              </a:spcBef>
            </a:pPr>
            <a:r>
              <a:rPr lang="en-US" sz="2400" dirty="0">
                <a:ea typeface="+mn-lt"/>
                <a:cs typeface="+mn-lt"/>
              </a:rPr>
              <a:t>PRU notifies the SFA of scheduled procurement review </a:t>
            </a:r>
            <a:endParaRPr lang="en-US" sz="2400" dirty="0">
              <a:cs typeface="Arial"/>
            </a:endParaRPr>
          </a:p>
          <a:p>
            <a:pPr marL="457200" indent="-457200">
              <a:spcBef>
                <a:spcPts val="1200"/>
              </a:spcBef>
            </a:pPr>
            <a:r>
              <a:rPr lang="en-US" sz="2400" dirty="0">
                <a:ea typeface="+mn-lt"/>
                <a:cs typeface="+mn-lt"/>
              </a:rPr>
              <a:t>PRU sends the Procurement Table, which is a list of requested documentation, along with a due date for completion </a:t>
            </a:r>
            <a:endParaRPr lang="en-US" sz="2400" dirty="0"/>
          </a:p>
          <a:p>
            <a:pPr marL="457200" indent="-457200">
              <a:spcBef>
                <a:spcPts val="1200"/>
              </a:spcBef>
            </a:pPr>
            <a:r>
              <a:rPr lang="en-US" sz="2400" dirty="0">
                <a:ea typeface="+mn-lt"/>
                <a:cs typeface="+mn-lt"/>
              </a:rPr>
              <a:t>SFA completes Procurement Table and provides list of prior year goods and services </a:t>
            </a:r>
            <a:endParaRPr lang="en-US" sz="2400" dirty="0"/>
          </a:p>
          <a:p>
            <a:pPr marL="457200" indent="-457200">
              <a:spcBef>
                <a:spcPts val="1200"/>
              </a:spcBef>
            </a:pPr>
            <a:r>
              <a:rPr lang="en-US" sz="2400" dirty="0">
                <a:ea typeface="+mn-lt"/>
                <a:cs typeface="+mn-lt"/>
              </a:rPr>
              <a:t>SFA submits required documents to PRU by the due date</a:t>
            </a:r>
            <a:endParaRPr lang="en-US" sz="2400" dirty="0"/>
          </a:p>
        </p:txBody>
      </p:sp>
      <p:sp>
        <p:nvSpPr>
          <p:cNvPr id="4" name="Slide Number Placeholder 3" hidden="1">
            <a:extLst>
              <a:ext uri="{FF2B5EF4-FFF2-40B4-BE49-F238E27FC236}">
                <a16:creationId xmlns:a16="http://schemas.microsoft.com/office/drawing/2014/main" id="{436ADF26-E633-462B-A44F-3944461E6492}"/>
              </a:ext>
            </a:extLst>
          </p:cNvPr>
          <p:cNvSpPr txBox="1">
            <a:spLocks/>
          </p:cNvSpPr>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34C99D79-8A4B-4031-B1E0-AF26F8EDF2BC}" type="slidenum">
              <a:rPr lang="en-US" smtClean="0"/>
              <a:pPr algn="r"/>
              <a:t>34</a:t>
            </a:fld>
            <a:endParaRPr lang="en-US"/>
          </a:p>
        </p:txBody>
      </p:sp>
      <p:sp>
        <p:nvSpPr>
          <p:cNvPr id="7" name="Slide Number Placeholder 6">
            <a:extLst>
              <a:ext uri="{FF2B5EF4-FFF2-40B4-BE49-F238E27FC236}">
                <a16:creationId xmlns:a16="http://schemas.microsoft.com/office/drawing/2014/main" id="{EC9A74A2-0AD2-4271-B4B0-898A80BE7A1F}"/>
              </a:ext>
            </a:extLst>
          </p:cNvPr>
          <p:cNvSpPr>
            <a:spLocks noGrp="1"/>
          </p:cNvSpPr>
          <p:nvPr>
            <p:ph type="sldNum" sz="quarter" idx="12"/>
          </p:nvPr>
        </p:nvSpPr>
        <p:spPr/>
        <p:txBody>
          <a:bodyPr/>
          <a:lstStyle/>
          <a:p>
            <a:pPr>
              <a:defRPr/>
            </a:pPr>
            <a:fld id="{D6029DA4-09B0-4A2D-AA4B-CC45A202471A}" type="slidenum">
              <a:rPr lang="en-US" altLang="en-US" smtClean="0"/>
              <a:pPr>
                <a:defRPr/>
              </a:pPr>
              <a:t>34</a:t>
            </a:fld>
            <a:endParaRPr lang="en-US" altLang="en-US"/>
          </a:p>
        </p:txBody>
      </p:sp>
    </p:spTree>
    <p:extLst>
      <p:ext uri="{BB962C8B-B14F-4D97-AF65-F5344CB8AC3E}">
        <p14:creationId xmlns:p14="http://schemas.microsoft.com/office/powerpoint/2010/main" val="2072663148"/>
      </p:ext>
    </p:extLst>
  </p:cSld>
  <p:clrMapOvr>
    <a:masterClrMapping/>
  </p:clrMapOvr>
  <mc:AlternateContent xmlns:mc="http://schemas.openxmlformats.org/markup-compatibility/2006" xmlns:p14="http://schemas.microsoft.com/office/powerpoint/2010/main">
    <mc:Choice Requires="p14">
      <p:transition spd="med" p14:dur="700" advTm="30265">
        <p:fade/>
      </p:transition>
    </mc:Choice>
    <mc:Fallback xmlns="">
      <p:transition spd="med" advTm="30265">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52DE-442F-430A-9F15-899A7E39D7EC}"/>
              </a:ext>
            </a:extLst>
          </p:cNvPr>
          <p:cNvSpPr>
            <a:spLocks noGrp="1"/>
          </p:cNvSpPr>
          <p:nvPr>
            <p:ph type="title"/>
          </p:nvPr>
        </p:nvSpPr>
        <p:spPr/>
        <p:txBody>
          <a:bodyPr/>
          <a:lstStyle/>
          <a:p>
            <a:r>
              <a:rPr lang="en-US" sz="4000" b="1" dirty="0">
                <a:solidFill>
                  <a:schemeClr val="tx1"/>
                </a:solidFill>
                <a:ea typeface="+mj-lt"/>
                <a:cs typeface="+mj-lt"/>
              </a:rPr>
              <a:t>Procurement Review (4)</a:t>
            </a:r>
            <a:br>
              <a:rPr lang="en-US" b="1" dirty="0">
                <a:ea typeface="+mj-lt"/>
                <a:cs typeface="+mj-lt"/>
              </a:rPr>
            </a:br>
            <a:r>
              <a:rPr lang="en-US" sz="3600" b="0" dirty="0">
                <a:solidFill>
                  <a:schemeClr val="tx1"/>
                </a:solidFill>
                <a:ea typeface="+mj-lt"/>
                <a:cs typeface="+mj-lt"/>
              </a:rPr>
              <a:t>Phase 2: Review</a:t>
            </a:r>
          </a:p>
        </p:txBody>
      </p:sp>
      <p:sp>
        <p:nvSpPr>
          <p:cNvPr id="3" name="Content Placeholder 2">
            <a:extLst>
              <a:ext uri="{FF2B5EF4-FFF2-40B4-BE49-F238E27FC236}">
                <a16:creationId xmlns:a16="http://schemas.microsoft.com/office/drawing/2014/main" id="{CB6BCE84-B1A4-43C8-AD28-43424F9D2E7A}"/>
              </a:ext>
            </a:extLst>
          </p:cNvPr>
          <p:cNvSpPr>
            <a:spLocks noGrp="1"/>
          </p:cNvSpPr>
          <p:nvPr>
            <p:ph idx="1"/>
          </p:nvPr>
        </p:nvSpPr>
        <p:spPr/>
        <p:txBody>
          <a:bodyPr/>
          <a:lstStyle/>
          <a:p>
            <a:pPr marL="457200" indent="-457200">
              <a:spcBef>
                <a:spcPts val="1200"/>
              </a:spcBef>
            </a:pPr>
            <a:r>
              <a:rPr lang="en-US" sz="2400" dirty="0">
                <a:ea typeface="+mn-lt"/>
                <a:cs typeface="+mn-lt"/>
              </a:rPr>
              <a:t>PRU selects the procurement methods for review</a:t>
            </a:r>
            <a:endParaRPr lang="en-US" sz="2400" dirty="0">
              <a:cs typeface="Arial"/>
            </a:endParaRPr>
          </a:p>
          <a:p>
            <a:pPr marL="457200" indent="-457200">
              <a:spcBef>
                <a:spcPts val="1200"/>
              </a:spcBef>
            </a:pPr>
            <a:r>
              <a:rPr lang="en-US" sz="2400" dirty="0">
                <a:ea typeface="+mn-lt"/>
                <a:cs typeface="+mn-lt"/>
              </a:rPr>
              <a:t>PRU requests documentation such as invoices, solicitations, contracts, evaluation, awards, code of conduct, and other supporting documentation</a:t>
            </a:r>
            <a:endParaRPr lang="en-US" sz="2400" dirty="0"/>
          </a:p>
          <a:p>
            <a:pPr marL="457200" indent="-457200">
              <a:spcBef>
                <a:spcPts val="1200"/>
              </a:spcBef>
            </a:pPr>
            <a:r>
              <a:rPr lang="en-US" sz="2400" dirty="0">
                <a:ea typeface="+mn-lt"/>
                <a:cs typeface="+mn-lt"/>
              </a:rPr>
              <a:t>SFA submits documentation</a:t>
            </a:r>
            <a:endParaRPr lang="en-US" sz="2400" dirty="0"/>
          </a:p>
          <a:p>
            <a:pPr marL="457200" indent="-457200">
              <a:spcBef>
                <a:spcPts val="1200"/>
              </a:spcBef>
            </a:pPr>
            <a:r>
              <a:rPr lang="en-US" sz="2400" dirty="0">
                <a:ea typeface="+mn-lt"/>
                <a:cs typeface="+mn-lt"/>
              </a:rPr>
              <a:t>PRU conducts procurement review</a:t>
            </a:r>
            <a:endParaRPr lang="en-US" sz="2400" dirty="0"/>
          </a:p>
          <a:p>
            <a:endParaRPr lang="en-US" dirty="0">
              <a:cs typeface="Arial"/>
            </a:endParaRPr>
          </a:p>
        </p:txBody>
      </p:sp>
      <p:sp>
        <p:nvSpPr>
          <p:cNvPr id="4" name="Slide Number Placeholder 3" hidden="1">
            <a:extLst>
              <a:ext uri="{FF2B5EF4-FFF2-40B4-BE49-F238E27FC236}">
                <a16:creationId xmlns:a16="http://schemas.microsoft.com/office/drawing/2014/main" id="{E3F63B2E-88FF-427D-A3C3-6E81E36F7EF7}"/>
              </a:ext>
            </a:extLst>
          </p:cNvPr>
          <p:cNvSpPr txBox="1">
            <a:spLocks/>
          </p:cNvSpPr>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34C99D79-8A4B-4031-B1E0-AF26F8EDF2BC}" type="slidenum">
              <a:rPr lang="en-US" smtClean="0"/>
              <a:pPr algn="r"/>
              <a:t>35</a:t>
            </a:fld>
            <a:endParaRPr lang="en-US"/>
          </a:p>
        </p:txBody>
      </p:sp>
      <p:sp>
        <p:nvSpPr>
          <p:cNvPr id="5" name="Slide Number Placeholder 4">
            <a:extLst>
              <a:ext uri="{FF2B5EF4-FFF2-40B4-BE49-F238E27FC236}">
                <a16:creationId xmlns:a16="http://schemas.microsoft.com/office/drawing/2014/main" id="{40D391EF-2A7C-4308-A1EE-F0D5D39F7CB3}"/>
              </a:ext>
            </a:extLst>
          </p:cNvPr>
          <p:cNvSpPr>
            <a:spLocks noGrp="1"/>
          </p:cNvSpPr>
          <p:nvPr>
            <p:ph type="sldNum" sz="quarter" idx="12"/>
          </p:nvPr>
        </p:nvSpPr>
        <p:spPr/>
        <p:txBody>
          <a:bodyPr/>
          <a:lstStyle/>
          <a:p>
            <a:pPr>
              <a:defRPr/>
            </a:pPr>
            <a:fld id="{D6029DA4-09B0-4A2D-AA4B-CC45A202471A}" type="slidenum">
              <a:rPr lang="en-US" altLang="en-US" smtClean="0"/>
              <a:pPr>
                <a:defRPr/>
              </a:pPr>
              <a:t>35</a:t>
            </a:fld>
            <a:endParaRPr lang="en-US" altLang="en-US"/>
          </a:p>
        </p:txBody>
      </p:sp>
    </p:spTree>
    <p:extLst>
      <p:ext uri="{BB962C8B-B14F-4D97-AF65-F5344CB8AC3E}">
        <p14:creationId xmlns:p14="http://schemas.microsoft.com/office/powerpoint/2010/main" val="1417630016"/>
      </p:ext>
    </p:extLst>
  </p:cSld>
  <p:clrMapOvr>
    <a:masterClrMapping/>
  </p:clrMapOvr>
  <mc:AlternateContent xmlns:mc="http://schemas.openxmlformats.org/markup-compatibility/2006" xmlns:p14="http://schemas.microsoft.com/office/powerpoint/2010/main">
    <mc:Choice Requires="p14">
      <p:transition spd="med" p14:dur="700" advTm="27963">
        <p:fade/>
      </p:transition>
    </mc:Choice>
    <mc:Fallback xmlns="">
      <p:transition spd="med" advTm="27963">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8B7E-183B-4B48-BFA0-EF5077E3BE17}"/>
              </a:ext>
            </a:extLst>
          </p:cNvPr>
          <p:cNvSpPr>
            <a:spLocks noGrp="1"/>
          </p:cNvSpPr>
          <p:nvPr>
            <p:ph type="title"/>
          </p:nvPr>
        </p:nvSpPr>
        <p:spPr/>
        <p:txBody>
          <a:bodyPr/>
          <a:lstStyle/>
          <a:p>
            <a:r>
              <a:rPr lang="en-US" sz="4000" b="1" dirty="0">
                <a:solidFill>
                  <a:schemeClr val="tx1"/>
                </a:solidFill>
                <a:ea typeface="+mj-lt"/>
                <a:cs typeface="+mj-lt"/>
              </a:rPr>
              <a:t>Procurement Review (5)</a:t>
            </a:r>
            <a:br>
              <a:rPr lang="en-US" sz="4000" b="1" dirty="0">
                <a:ea typeface="+mj-lt"/>
                <a:cs typeface="+mj-lt"/>
              </a:rPr>
            </a:br>
            <a:r>
              <a:rPr lang="en-US" sz="3600" b="0" dirty="0">
                <a:solidFill>
                  <a:schemeClr val="tx1"/>
                </a:solidFill>
                <a:ea typeface="+mj-lt"/>
                <a:cs typeface="+mj-lt"/>
              </a:rPr>
              <a:t>Phase 3: Closure</a:t>
            </a:r>
          </a:p>
        </p:txBody>
      </p:sp>
      <p:sp>
        <p:nvSpPr>
          <p:cNvPr id="3" name="Content Placeholder 2">
            <a:extLst>
              <a:ext uri="{FF2B5EF4-FFF2-40B4-BE49-F238E27FC236}">
                <a16:creationId xmlns:a16="http://schemas.microsoft.com/office/drawing/2014/main" id="{DF4B3FA3-7B4A-4708-AD49-20FC8C7871AE}"/>
              </a:ext>
            </a:extLst>
          </p:cNvPr>
          <p:cNvSpPr>
            <a:spLocks noGrp="1"/>
          </p:cNvSpPr>
          <p:nvPr>
            <p:ph sz="half" idx="1"/>
          </p:nvPr>
        </p:nvSpPr>
        <p:spPr>
          <a:xfrm>
            <a:off x="2539999" y="1600200"/>
            <a:ext cx="5539475" cy="4114800"/>
          </a:xfrm>
        </p:spPr>
        <p:txBody>
          <a:bodyPr/>
          <a:lstStyle/>
          <a:p>
            <a:pPr>
              <a:spcBef>
                <a:spcPts val="1200"/>
              </a:spcBef>
              <a:spcAft>
                <a:spcPts val="1200"/>
              </a:spcAft>
            </a:pPr>
            <a:r>
              <a:rPr lang="en-US" sz="2400" dirty="0">
                <a:ea typeface="+mn-lt"/>
                <a:cs typeface="+mn-lt"/>
              </a:rPr>
              <a:t>The PRU provides a report, which includes errors, technical assistance, and an Acknowledgement Form</a:t>
            </a:r>
            <a:endParaRPr lang="en-US" sz="2400" dirty="0">
              <a:cs typeface="Arial"/>
            </a:endParaRPr>
          </a:p>
          <a:p>
            <a:pPr>
              <a:spcBef>
                <a:spcPts val="1200"/>
              </a:spcBef>
              <a:spcAft>
                <a:spcPts val="1200"/>
              </a:spcAft>
            </a:pPr>
            <a:r>
              <a:rPr lang="en-US" sz="2400" dirty="0">
                <a:ea typeface="+mn-lt"/>
                <a:cs typeface="+mn-lt"/>
              </a:rPr>
              <a:t>The SFA completes and submits the Acknowledgement Form within 10 business days</a:t>
            </a:r>
            <a:endParaRPr lang="en-US" sz="2400" dirty="0">
              <a:cs typeface="Arial"/>
            </a:endParaRPr>
          </a:p>
          <a:p>
            <a:pPr>
              <a:spcBef>
                <a:spcPts val="1200"/>
              </a:spcBef>
              <a:spcAft>
                <a:spcPts val="1200"/>
              </a:spcAft>
            </a:pPr>
            <a:r>
              <a:rPr lang="en-US" sz="2400" dirty="0">
                <a:ea typeface="+mn-lt"/>
                <a:cs typeface="+mn-lt"/>
              </a:rPr>
              <a:t>The PRU closes the review</a:t>
            </a:r>
            <a:endParaRPr lang="en-US" sz="2400" dirty="0">
              <a:cs typeface="Arial"/>
            </a:endParaRPr>
          </a:p>
          <a:p>
            <a:endParaRPr lang="en-US" sz="2400" dirty="0">
              <a:cs typeface="Arial"/>
            </a:endParaRPr>
          </a:p>
        </p:txBody>
      </p:sp>
      <p:pic>
        <p:nvPicPr>
          <p:cNvPr id="5" name="Picture 5">
            <a:extLst>
              <a:ext uri="{FF2B5EF4-FFF2-40B4-BE49-F238E27FC236}">
                <a16:creationId xmlns:a16="http://schemas.microsoft.com/office/drawing/2014/main" id="{FF262DF2-5567-4187-987D-709A1D6F93F1}"/>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079474" y="2118809"/>
            <a:ext cx="3807726" cy="2621373"/>
          </a:xfrm>
        </p:spPr>
      </p:pic>
      <p:sp>
        <p:nvSpPr>
          <p:cNvPr id="6" name="Slide Number Placeholder 3" hidden="1">
            <a:extLst>
              <a:ext uri="{FF2B5EF4-FFF2-40B4-BE49-F238E27FC236}">
                <a16:creationId xmlns:a16="http://schemas.microsoft.com/office/drawing/2014/main" id="{22AA8872-66FF-45E5-8E6D-9D991516CE98}"/>
              </a:ext>
            </a:extLst>
          </p:cNvPr>
          <p:cNvSpPr txBox="1">
            <a:spLocks/>
          </p:cNvSpPr>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34C99D79-8A4B-4031-B1E0-AF26F8EDF2BC}" type="slidenum">
              <a:rPr lang="en-US" smtClean="0"/>
              <a:pPr algn="r"/>
              <a:t>36</a:t>
            </a:fld>
            <a:endParaRPr lang="en-US"/>
          </a:p>
        </p:txBody>
      </p:sp>
      <p:sp>
        <p:nvSpPr>
          <p:cNvPr id="8" name="Slide Number Placeholder 7">
            <a:extLst>
              <a:ext uri="{FF2B5EF4-FFF2-40B4-BE49-F238E27FC236}">
                <a16:creationId xmlns:a16="http://schemas.microsoft.com/office/drawing/2014/main" id="{22939E1D-FC73-4241-B94E-1B54001195EF}"/>
              </a:ext>
            </a:extLst>
          </p:cNvPr>
          <p:cNvSpPr>
            <a:spLocks noGrp="1"/>
          </p:cNvSpPr>
          <p:nvPr>
            <p:ph type="sldNum" sz="quarter" idx="12"/>
          </p:nvPr>
        </p:nvSpPr>
        <p:spPr/>
        <p:txBody>
          <a:bodyPr/>
          <a:lstStyle/>
          <a:p>
            <a:pPr>
              <a:defRPr/>
            </a:pPr>
            <a:fld id="{F4240488-8288-431D-9FBC-061E1C8939AC}" type="slidenum">
              <a:rPr lang="en-US" altLang="en-US" smtClean="0"/>
              <a:pPr>
                <a:defRPr/>
              </a:pPr>
              <a:t>36</a:t>
            </a:fld>
            <a:endParaRPr lang="en-US" altLang="en-US"/>
          </a:p>
        </p:txBody>
      </p:sp>
    </p:spTree>
    <p:extLst>
      <p:ext uri="{BB962C8B-B14F-4D97-AF65-F5344CB8AC3E}">
        <p14:creationId xmlns:p14="http://schemas.microsoft.com/office/powerpoint/2010/main" val="3060308209"/>
      </p:ext>
    </p:extLst>
  </p:cSld>
  <p:clrMapOvr>
    <a:masterClrMapping/>
  </p:clrMapOvr>
  <mc:AlternateContent xmlns:mc="http://schemas.openxmlformats.org/markup-compatibility/2006" xmlns:p14="http://schemas.microsoft.com/office/powerpoint/2010/main">
    <mc:Choice Requires="p14">
      <p:transition spd="med" p14:dur="700" advTm="34308">
        <p:fade/>
      </p:transition>
    </mc:Choice>
    <mc:Fallback xmlns="">
      <p:transition spd="med" advTm="34308">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F06E-E56F-4A73-99D8-6C1277733957}"/>
              </a:ext>
            </a:extLst>
          </p:cNvPr>
          <p:cNvSpPr>
            <a:spLocks noGrp="1"/>
          </p:cNvSpPr>
          <p:nvPr>
            <p:ph type="title"/>
          </p:nvPr>
        </p:nvSpPr>
        <p:spPr/>
        <p:txBody>
          <a:bodyPr/>
          <a:lstStyle/>
          <a:p>
            <a:r>
              <a:rPr lang="en-US" sz="4000" b="1" dirty="0">
                <a:solidFill>
                  <a:schemeClr val="tx1"/>
                </a:solidFill>
                <a:ea typeface="+mj-lt"/>
                <a:cs typeface="+mj-lt"/>
              </a:rPr>
              <a:t>PRU Contact Information</a:t>
            </a:r>
            <a:endParaRPr lang="en-US" sz="4000" dirty="0">
              <a:solidFill>
                <a:schemeClr val="tx1"/>
              </a:solidFill>
              <a:ea typeface="+mj-lt"/>
              <a:cs typeface="+mj-lt"/>
            </a:endParaRPr>
          </a:p>
        </p:txBody>
      </p:sp>
      <p:sp>
        <p:nvSpPr>
          <p:cNvPr id="3" name="Content Placeholder 2">
            <a:extLst>
              <a:ext uri="{FF2B5EF4-FFF2-40B4-BE49-F238E27FC236}">
                <a16:creationId xmlns:a16="http://schemas.microsoft.com/office/drawing/2014/main" id="{9D393CD0-3F30-4AE0-B47B-D7ADAB66B78F}"/>
              </a:ext>
            </a:extLst>
          </p:cNvPr>
          <p:cNvSpPr>
            <a:spLocks noGrp="1"/>
          </p:cNvSpPr>
          <p:nvPr>
            <p:ph idx="1"/>
          </p:nvPr>
        </p:nvSpPr>
        <p:spPr/>
        <p:txBody>
          <a:bodyPr/>
          <a:lstStyle/>
          <a:p>
            <a:pPr marL="0" indent="0" algn="ctr">
              <a:buNone/>
            </a:pPr>
            <a:r>
              <a:rPr lang="en-US" sz="2400" b="1" dirty="0">
                <a:ea typeface="+mn-lt"/>
                <a:cs typeface="+mn-lt"/>
              </a:rPr>
              <a:t>Local Agency Procurement Review</a:t>
            </a:r>
            <a:endParaRPr lang="en-US" sz="2400" dirty="0">
              <a:cs typeface="Arial"/>
            </a:endParaRPr>
          </a:p>
          <a:p>
            <a:pPr marL="0" indent="0" algn="ctr">
              <a:buNone/>
            </a:pPr>
            <a:r>
              <a:rPr lang="en-US" sz="2400" dirty="0">
                <a:ea typeface="+mn-lt"/>
                <a:cs typeface="+mn-lt"/>
              </a:rPr>
              <a:t>Email: NSDprocurementreview@cde.ca.gov</a:t>
            </a:r>
          </a:p>
          <a:p>
            <a:pPr marL="0" indent="0" algn="ctr">
              <a:buNone/>
            </a:pPr>
            <a:r>
              <a:rPr lang="en-US" sz="2400" dirty="0">
                <a:ea typeface="+mn-lt"/>
                <a:cs typeface="+mn-lt"/>
              </a:rPr>
              <a:t>Phone: 1-800-952-5609</a:t>
            </a:r>
            <a:endParaRPr lang="en-US" sz="2400" dirty="0">
              <a:cs typeface="Arial"/>
            </a:endParaRPr>
          </a:p>
          <a:p>
            <a:pPr marL="0" indent="0" algn="ctr">
              <a:spcBef>
                <a:spcPts val="3600"/>
              </a:spcBef>
              <a:buNone/>
            </a:pPr>
            <a:r>
              <a:rPr lang="en-US" sz="2400" dirty="0">
                <a:ea typeface="+mn-lt"/>
                <a:cs typeface="+mn-lt"/>
              </a:rPr>
              <a:t>Procurement in Child Nutrition Programs web page linked in the Referenced Resources below</a:t>
            </a:r>
            <a:endParaRPr lang="en-US" sz="2400" dirty="0">
              <a:cs typeface="Arial"/>
            </a:endParaRPr>
          </a:p>
          <a:p>
            <a:endParaRPr lang="en-US" dirty="0">
              <a:cs typeface="Arial"/>
            </a:endParaRPr>
          </a:p>
        </p:txBody>
      </p:sp>
      <p:sp>
        <p:nvSpPr>
          <p:cNvPr id="4" name="Slide Number Placeholder 3" hidden="1">
            <a:extLst>
              <a:ext uri="{FF2B5EF4-FFF2-40B4-BE49-F238E27FC236}">
                <a16:creationId xmlns:a16="http://schemas.microsoft.com/office/drawing/2014/main" id="{73522BB1-5169-421F-858A-98EE5B47A21A}"/>
              </a:ext>
            </a:extLst>
          </p:cNvPr>
          <p:cNvSpPr txBox="1">
            <a:spLocks/>
          </p:cNvSpPr>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34C99D79-8A4B-4031-B1E0-AF26F8EDF2BC}" type="slidenum">
              <a:rPr lang="en-US" smtClean="0"/>
              <a:pPr algn="r"/>
              <a:t>37</a:t>
            </a:fld>
            <a:endParaRPr lang="en-US"/>
          </a:p>
        </p:txBody>
      </p:sp>
      <p:sp>
        <p:nvSpPr>
          <p:cNvPr id="5" name="Slide Number Placeholder 4">
            <a:extLst>
              <a:ext uri="{FF2B5EF4-FFF2-40B4-BE49-F238E27FC236}">
                <a16:creationId xmlns:a16="http://schemas.microsoft.com/office/drawing/2014/main" id="{30C119A3-7168-431C-834F-4844E9D1D5AD}"/>
              </a:ext>
            </a:extLst>
          </p:cNvPr>
          <p:cNvSpPr>
            <a:spLocks noGrp="1"/>
          </p:cNvSpPr>
          <p:nvPr>
            <p:ph type="sldNum" sz="quarter" idx="12"/>
          </p:nvPr>
        </p:nvSpPr>
        <p:spPr/>
        <p:txBody>
          <a:bodyPr/>
          <a:lstStyle/>
          <a:p>
            <a:pPr>
              <a:defRPr/>
            </a:pPr>
            <a:fld id="{D6029DA4-09B0-4A2D-AA4B-CC45A202471A}" type="slidenum">
              <a:rPr lang="en-US" altLang="en-US" smtClean="0"/>
              <a:pPr>
                <a:defRPr/>
              </a:pPr>
              <a:t>37</a:t>
            </a:fld>
            <a:endParaRPr lang="en-US" altLang="en-US"/>
          </a:p>
        </p:txBody>
      </p:sp>
    </p:spTree>
    <p:extLst>
      <p:ext uri="{BB962C8B-B14F-4D97-AF65-F5344CB8AC3E}">
        <p14:creationId xmlns:p14="http://schemas.microsoft.com/office/powerpoint/2010/main" val="3144961445"/>
      </p:ext>
    </p:extLst>
  </p:cSld>
  <p:clrMapOvr>
    <a:masterClrMapping/>
  </p:clrMapOvr>
  <mc:AlternateContent xmlns:mc="http://schemas.openxmlformats.org/markup-compatibility/2006" xmlns:p14="http://schemas.microsoft.com/office/powerpoint/2010/main">
    <mc:Choice Requires="p14">
      <p:transition spd="med" p14:dur="700" advTm="33822">
        <p:fade/>
      </p:transition>
    </mc:Choice>
    <mc:Fallback xmlns="">
      <p:transition spd="med" advTm="33822">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4600" y="2286000"/>
            <a:ext cx="9372600" cy="2743200"/>
          </a:xfrm>
        </p:spPr>
        <p:txBody>
          <a:bodyPr anchor="ctr"/>
          <a:lstStyle/>
          <a:p>
            <a:pPr>
              <a:spcBef>
                <a:spcPts val="0"/>
              </a:spcBef>
              <a:spcAft>
                <a:spcPts val="3600"/>
              </a:spcAft>
            </a:pPr>
            <a:r>
              <a:rPr lang="en-US">
                <a:solidFill>
                  <a:schemeClr val="tx1"/>
                </a:solidFill>
              </a:rPr>
              <a:t>You have completed Module 4!</a:t>
            </a:r>
            <a:br>
              <a:rPr lang="en-US">
                <a:solidFill>
                  <a:schemeClr val="tx1"/>
                </a:solidFill>
              </a:rPr>
            </a:br>
            <a:br>
              <a:rPr lang="en-US">
                <a:solidFill>
                  <a:schemeClr val="tx1"/>
                </a:solidFill>
              </a:rPr>
            </a:br>
            <a:r>
              <a:rPr lang="en-US" sz="2800" b="0">
                <a:solidFill>
                  <a:schemeClr val="tx1"/>
                </a:solidFill>
              </a:rPr>
              <a:t>Select </a:t>
            </a:r>
            <a:r>
              <a:rPr lang="en-US" sz="2800">
                <a:solidFill>
                  <a:schemeClr val="tx1"/>
                </a:solidFill>
              </a:rPr>
              <a:t>Next</a:t>
            </a:r>
            <a:r>
              <a:rPr lang="en-US" sz="2800" b="0">
                <a:solidFill>
                  <a:schemeClr val="tx1"/>
                </a:solidFill>
              </a:rPr>
              <a:t> to begin assessment questions and continue to Module 5.</a:t>
            </a:r>
            <a:endParaRPr lang="en-US" b="0">
              <a:solidFill>
                <a:schemeClr val="tx1"/>
              </a:solidFill>
            </a:endParaRPr>
          </a:p>
        </p:txBody>
      </p:sp>
      <p:pic>
        <p:nvPicPr>
          <p:cNvPr id="9" name="Content Placeholder 5" descr="Congratulations!">
            <a:extLst>
              <a:ext uri="{FF2B5EF4-FFF2-40B4-BE49-F238E27FC236}">
                <a16:creationId xmlns:a16="http://schemas.microsoft.com/office/drawing/2014/main" id="{8842FC43-4276-41A6-9890-F31CFA4162CD}"/>
              </a:ext>
            </a:extLst>
          </p:cNvPr>
          <p:cNvPicPr>
            <a:picLocks noGrp="1" noChangeAspect="1"/>
          </p:cNvPicPr>
          <p:nvPr>
            <p:ph idx="1"/>
          </p:nvPr>
        </p:nvPicPr>
        <p:blipFill rotWithShape="1">
          <a:blip r:embed="rId3"/>
          <a:srcRect t="15919" b="34538"/>
          <a:stretch/>
        </p:blipFill>
        <p:spPr>
          <a:xfrm>
            <a:off x="2238234" y="228600"/>
            <a:ext cx="9933828" cy="1692323"/>
          </a:xfrm>
          <a:prstGeom prst="rect">
            <a:avLst/>
          </a:prstGeom>
        </p:spPr>
      </p:pic>
      <p:sp>
        <p:nvSpPr>
          <p:cNvPr id="4" name="Slide Number Placeholder 3"/>
          <p:cNvSpPr>
            <a:spLocks noGrp="1"/>
          </p:cNvSpPr>
          <p:nvPr>
            <p:ph type="sldNum" sz="quarter" idx="12"/>
          </p:nvPr>
        </p:nvSpPr>
        <p:spPr/>
        <p:txBody>
          <a:bodyPr/>
          <a:lstStyle/>
          <a:p>
            <a:fld id="{34C99D79-8A4B-4031-B1E0-AF26F8EDF2BC}" type="slidenum">
              <a:rPr lang="en-US" smtClean="0">
                <a:solidFill>
                  <a:srgbClr val="000000"/>
                </a:solidFill>
              </a:rPr>
              <a:pPr/>
              <a:t>38</a:t>
            </a:fld>
            <a:endParaRPr lang="en-US">
              <a:solidFill>
                <a:srgbClr val="000000"/>
              </a:solidFill>
            </a:endParaRPr>
          </a:p>
        </p:txBody>
      </p:sp>
    </p:spTree>
    <p:extLst>
      <p:ext uri="{BB962C8B-B14F-4D97-AF65-F5344CB8AC3E}">
        <p14:creationId xmlns:p14="http://schemas.microsoft.com/office/powerpoint/2010/main" val="194448400"/>
      </p:ext>
    </p:extLst>
  </p:cSld>
  <p:clrMapOvr>
    <a:masterClrMapping/>
  </p:clrMapOvr>
  <mc:AlternateContent xmlns:mc="http://schemas.openxmlformats.org/markup-compatibility/2006" xmlns:p14="http://schemas.microsoft.com/office/powerpoint/2010/main">
    <mc:Choice Requires="p14">
      <p:transition spd="med" p14:dur="700" advTm="23015">
        <p:fade/>
      </p:transition>
    </mc:Choice>
    <mc:Fallback xmlns="">
      <p:transition spd="med" advTm="23015">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ormAutofit/>
          </a:bodyPr>
          <a:lstStyle/>
          <a:p>
            <a:pPr algn="ctr"/>
            <a:r>
              <a:rPr lang="en-US" sz="4000" b="1" dirty="0">
                <a:solidFill>
                  <a:schemeClr val="tx1"/>
                </a:solidFill>
                <a:cs typeface="Arial"/>
              </a:rPr>
              <a:t>Today’s Professional Standards</a:t>
            </a:r>
          </a:p>
        </p:txBody>
      </p:sp>
      <p:sp>
        <p:nvSpPr>
          <p:cNvPr id="3" name="Content Placeholder 2"/>
          <p:cNvSpPr>
            <a:spLocks noGrp="1"/>
          </p:cNvSpPr>
          <p:nvPr>
            <p:ph idx="1"/>
          </p:nvPr>
        </p:nvSpPr>
        <p:spPr>
          <a:xfrm>
            <a:off x="2514600" y="1371600"/>
            <a:ext cx="9372600" cy="4572000"/>
          </a:xfrm>
          <a:prstGeom prst="rect">
            <a:avLst/>
          </a:prstGeom>
        </p:spPr>
        <p:txBody>
          <a:bodyPr>
            <a:noAutofit/>
          </a:bodyPr>
          <a:lstStyle/>
          <a:p>
            <a:r>
              <a:rPr lang="en-US" sz="2400" b="1" dirty="0">
                <a:latin typeface="Arial"/>
                <a:cs typeface="Arial"/>
              </a:rPr>
              <a:t>Instructional Time: </a:t>
            </a:r>
            <a:r>
              <a:rPr lang="en-US" sz="2400" dirty="0">
                <a:latin typeface="Arial"/>
                <a:cs typeface="Arial"/>
              </a:rPr>
              <a:t>1 hour</a:t>
            </a:r>
          </a:p>
          <a:p>
            <a:pPr>
              <a:buClrTx/>
            </a:pPr>
            <a:r>
              <a:rPr lang="en-US" sz="2400" b="1" dirty="0">
                <a:latin typeface="Arial" panose="020B0604020202020204" pitchFamily="34" charset="0"/>
                <a:cs typeface="Arial" panose="020B0604020202020204" pitchFamily="34" charset="0"/>
              </a:rPr>
              <a:t>Key Area: </a:t>
            </a:r>
            <a:r>
              <a:rPr lang="en-US" sz="2400" dirty="0">
                <a:latin typeface="Arial" panose="020B0604020202020204" pitchFamily="34" charset="0"/>
                <a:cs typeface="Arial" panose="020B0604020202020204" pitchFamily="34" charset="0"/>
              </a:rPr>
              <a:t>3000 Administration</a:t>
            </a:r>
          </a:p>
          <a:p>
            <a:r>
              <a:rPr lang="en-US" sz="2400" b="1" dirty="0">
                <a:latin typeface="Arial"/>
                <a:cs typeface="Arial"/>
              </a:rPr>
              <a:t>Training Topics: </a:t>
            </a:r>
          </a:p>
          <a:p>
            <a:pPr lvl="1"/>
            <a:r>
              <a:rPr lang="en-US" sz="2400" dirty="0">
                <a:latin typeface="Arial"/>
                <a:cs typeface="Arial"/>
              </a:rPr>
              <a:t>3200 Program Management</a:t>
            </a:r>
          </a:p>
          <a:p>
            <a:pPr lvl="1"/>
            <a:r>
              <a:rPr lang="en-US" sz="2400" dirty="0">
                <a:latin typeface="Arial"/>
                <a:cs typeface="Arial"/>
              </a:rPr>
              <a:t>3300 Financial Management</a:t>
            </a:r>
            <a:endParaRPr lang="en-US" sz="2400" dirty="0">
              <a:cs typeface="Arial"/>
            </a:endParaRPr>
          </a:p>
          <a:p>
            <a:pPr>
              <a:buClrTx/>
            </a:pPr>
            <a:r>
              <a:rPr lang="en-US" sz="2400" b="1" dirty="0">
                <a:latin typeface="Arial" panose="020B0604020202020204" pitchFamily="34" charset="0"/>
                <a:cs typeface="Arial" panose="020B0604020202020204" pitchFamily="34" charset="0"/>
              </a:rPr>
              <a:t>Learning Objective: </a:t>
            </a:r>
            <a:r>
              <a:rPr lang="en-US" sz="2400" dirty="0">
                <a:latin typeface="Arial" panose="020B0604020202020204" pitchFamily="34" charset="0"/>
                <a:cs typeface="Arial" panose="020B0604020202020204" pitchFamily="34" charset="0"/>
              </a:rPr>
              <a:t>3260 Administrative Review preparation</a:t>
            </a:r>
          </a:p>
          <a:p>
            <a:pPr marL="0" indent="0" algn="ctr">
              <a:spcBef>
                <a:spcPts val="2400"/>
              </a:spcBef>
              <a:buClrTx/>
              <a:buNone/>
            </a:pPr>
            <a:r>
              <a:rPr lang="en-US" sz="2400" dirty="0">
                <a:latin typeface="Arial" panose="020B0604020202020204" pitchFamily="34" charset="0"/>
                <a:cs typeface="Arial" panose="020B0604020202020204" pitchFamily="34" charset="0"/>
              </a:rPr>
              <a:t>This institution is an equal opportunity provider.</a:t>
            </a:r>
          </a:p>
        </p:txBody>
      </p:sp>
      <p:sp>
        <p:nvSpPr>
          <p:cNvPr id="11" name="Slide Number Placeholder 10"/>
          <p:cNvSpPr>
            <a:spLocks noGrp="1"/>
          </p:cNvSpPr>
          <p:nvPr>
            <p:ph type="sldNum" sz="quarter" idx="12"/>
          </p:nvPr>
        </p:nvSpPr>
        <p:spPr/>
        <p:txBody>
          <a:bodyPr/>
          <a:lstStyle/>
          <a:p>
            <a:fld id="{34C99D79-8A4B-4031-B1E0-AF26F8EDF2BC}" type="slidenum">
              <a:rPr lang="en-US" smtClean="0"/>
              <a:pPr/>
              <a:t>39</a:t>
            </a:fld>
            <a:endParaRPr lang="en-US" dirty="0"/>
          </a:p>
        </p:txBody>
      </p:sp>
    </p:spTree>
    <p:extLst>
      <p:ext uri="{BB962C8B-B14F-4D97-AF65-F5344CB8AC3E}">
        <p14:creationId xmlns:p14="http://schemas.microsoft.com/office/powerpoint/2010/main" val="916207183"/>
      </p:ext>
    </p:extLst>
  </p:cSld>
  <p:clrMapOvr>
    <a:masterClrMapping/>
  </p:clrMapOvr>
  <mc:AlternateContent xmlns:mc="http://schemas.openxmlformats.org/markup-compatibility/2006" xmlns:p14="http://schemas.microsoft.com/office/powerpoint/2010/main">
    <mc:Choice Requires="p14">
      <p:transition spd="med" p14:dur="700" advTm="37384">
        <p:fade/>
      </p:transition>
    </mc:Choice>
    <mc:Fallback xmlns="">
      <p:transition spd="med" advTm="3738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000" b="1" dirty="0">
                <a:solidFill>
                  <a:schemeClr val="tx1"/>
                </a:solidFill>
                <a:latin typeface="+mn-lt"/>
              </a:rPr>
              <a:t>Resource Management (3)</a:t>
            </a:r>
            <a:br>
              <a:rPr lang="en-US" sz="4000" dirty="0"/>
            </a:br>
            <a:r>
              <a:rPr lang="en-US" sz="3600" b="0" dirty="0">
                <a:solidFill>
                  <a:schemeClr val="tx1"/>
                </a:solidFill>
              </a:rPr>
              <a:t>Four Integral Areas</a:t>
            </a:r>
            <a:endParaRPr lang="en-US" sz="3600" b="0" dirty="0">
              <a:solidFill>
                <a:schemeClr val="tx1"/>
              </a:solidFill>
              <a:cs typeface="Arial"/>
            </a:endParaRPr>
          </a:p>
        </p:txBody>
      </p:sp>
      <p:sp>
        <p:nvSpPr>
          <p:cNvPr id="3" name="Content Placeholder 2"/>
          <p:cNvSpPr>
            <a:spLocks noGrp="1"/>
          </p:cNvSpPr>
          <p:nvPr>
            <p:ph sz="half" idx="1"/>
          </p:nvPr>
        </p:nvSpPr>
        <p:spPr>
          <a:xfrm>
            <a:off x="2540000" y="1828800"/>
            <a:ext cx="5662304" cy="4114800"/>
          </a:xfrm>
        </p:spPr>
        <p:txBody>
          <a:bodyPr vert="horz" wrap="square" lIns="91440" tIns="45720" rIns="91440" bIns="45720" numCol="1" anchor="t" anchorCtr="0" compatLnSpc="1">
            <a:prstTxWarp prst="textNoShape">
              <a:avLst/>
            </a:prstTxWarp>
          </a:bodyPr>
          <a:lstStyle/>
          <a:p>
            <a:pPr marL="0" indent="0">
              <a:spcBef>
                <a:spcPts val="0"/>
              </a:spcBef>
              <a:spcAft>
                <a:spcPts val="1800"/>
              </a:spcAft>
              <a:buNone/>
            </a:pPr>
            <a:r>
              <a:rPr lang="en-US" sz="2400"/>
              <a:t>The review of each area will be conducted using the resource management section, or 700 series questions in the Off-site Assessment Tool (OAT).</a:t>
            </a:r>
          </a:p>
          <a:p>
            <a:pPr marL="0" indent="0">
              <a:spcBef>
                <a:spcPts val="1200"/>
              </a:spcBef>
              <a:spcAft>
                <a:spcPts val="1200"/>
              </a:spcAft>
              <a:buNone/>
            </a:pPr>
            <a:r>
              <a:rPr lang="en-US" sz="2400"/>
              <a:t>This section of the OAT is known as the Resource Management Risk Indicator Tool, which is designed to assess an SFA’s risk of noncompliance.</a:t>
            </a:r>
            <a:endParaRPr lang="en-US" sz="2400">
              <a:cs typeface="Arial"/>
            </a:endParaRPr>
          </a:p>
        </p:txBody>
      </p:sp>
      <p:pic>
        <p:nvPicPr>
          <p:cNvPr id="6" name="Content Placeholder 6">
            <a:extLst>
              <a:ext uri="{FF2B5EF4-FFF2-40B4-BE49-F238E27FC236}">
                <a16:creationId xmlns:a16="http://schemas.microsoft.com/office/drawing/2014/main" id="{ED0D84A3-F6FA-4459-8C71-A4CB5534B215}"/>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202304" y="2627273"/>
            <a:ext cx="3522515" cy="2365453"/>
          </a:xfrm>
          <a:prstGeom prst="rect">
            <a:avLst/>
          </a:prstGeom>
        </p:spPr>
      </p:pic>
      <p:sp>
        <p:nvSpPr>
          <p:cNvPr id="4" name="Slide Number Placeholder 3"/>
          <p:cNvSpPr>
            <a:spLocks noGrp="1"/>
          </p:cNvSpPr>
          <p:nvPr>
            <p:ph type="sldNum" sz="quarter" idx="12"/>
          </p:nvPr>
        </p:nvSpPr>
        <p:spPr/>
        <p:txBody>
          <a:bodyPr/>
          <a:lstStyle/>
          <a:p>
            <a:fld id="{34C99D79-8A4B-4031-B1E0-AF26F8EDF2BC}" type="slidenum">
              <a:rPr lang="en-US" smtClean="0"/>
              <a:pPr/>
              <a:t>4</a:t>
            </a:fld>
            <a:endParaRPr lang="en-US"/>
          </a:p>
        </p:txBody>
      </p:sp>
    </p:spTree>
    <p:extLst>
      <p:ext uri="{BB962C8B-B14F-4D97-AF65-F5344CB8AC3E}">
        <p14:creationId xmlns:p14="http://schemas.microsoft.com/office/powerpoint/2010/main" val="1758363984"/>
      </p:ext>
    </p:extLst>
  </p:cSld>
  <p:clrMapOvr>
    <a:masterClrMapping/>
  </p:clrMapOvr>
  <mc:AlternateContent xmlns:mc="http://schemas.openxmlformats.org/markup-compatibility/2006" xmlns:p14="http://schemas.microsoft.com/office/powerpoint/2010/main">
    <mc:Choice Requires="p14">
      <p:transition spd="med" p14:dur="700" advTm="20284">
        <p:fade/>
      </p:transition>
    </mc:Choice>
    <mc:Fallback xmlns="">
      <p:transition spd="med" advTm="2028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82E0-723D-4CE7-BCD6-ECA98CDD974D}"/>
              </a:ext>
            </a:extLst>
          </p:cNvPr>
          <p:cNvSpPr>
            <a:spLocks noGrp="1"/>
          </p:cNvSpPr>
          <p:nvPr>
            <p:ph type="title"/>
          </p:nvPr>
        </p:nvSpPr>
        <p:spPr/>
        <p:txBody>
          <a:bodyPr anchor="ctr"/>
          <a:lstStyle/>
          <a:p>
            <a:pPr algn="ctr"/>
            <a:r>
              <a:rPr lang="en-US" sz="4000" b="1" dirty="0">
                <a:solidFill>
                  <a:schemeClr val="tx1"/>
                </a:solidFill>
                <a:cs typeface="Arial"/>
              </a:rPr>
              <a:t>Resource Management (4)</a:t>
            </a:r>
            <a:br>
              <a:rPr lang="en-US" sz="4000" b="1" dirty="0">
                <a:solidFill>
                  <a:schemeClr val="tx1"/>
                </a:solidFill>
                <a:cs typeface="Arial"/>
              </a:rPr>
            </a:br>
            <a:r>
              <a:rPr lang="en-US" sz="3600" b="0" dirty="0">
                <a:solidFill>
                  <a:schemeClr val="tx1"/>
                </a:solidFill>
                <a:cs typeface="Arial"/>
              </a:rPr>
              <a:t>Four Integral Areas</a:t>
            </a:r>
            <a:endParaRPr lang="en-US" b="0" dirty="0">
              <a:solidFill>
                <a:schemeClr val="tx1"/>
              </a:solidFill>
              <a:cs typeface="Arial"/>
            </a:endParaRPr>
          </a:p>
        </p:txBody>
      </p:sp>
      <p:sp>
        <p:nvSpPr>
          <p:cNvPr id="3" name="Content Placeholder 2">
            <a:extLst>
              <a:ext uri="{FF2B5EF4-FFF2-40B4-BE49-F238E27FC236}">
                <a16:creationId xmlns:a16="http://schemas.microsoft.com/office/drawing/2014/main" id="{878D7248-B8B7-4BFA-BD06-E4E44F624A34}"/>
              </a:ext>
            </a:extLst>
          </p:cNvPr>
          <p:cNvSpPr>
            <a:spLocks noGrp="1"/>
          </p:cNvSpPr>
          <p:nvPr>
            <p:ph idx="1"/>
          </p:nvPr>
        </p:nvSpPr>
        <p:spPr>
          <a:xfrm>
            <a:off x="2514600" y="1828800"/>
            <a:ext cx="9372600" cy="4114800"/>
          </a:xfrm>
        </p:spPr>
        <p:txBody>
          <a:bodyPr vert="horz" wrap="square" lIns="91440" tIns="45720" rIns="91440" bIns="45720" numCol="1" anchor="t" anchorCtr="0" compatLnSpc="1">
            <a:prstTxWarp prst="textNoShape">
              <a:avLst/>
            </a:prstTxWarp>
          </a:bodyPr>
          <a:lstStyle/>
          <a:p>
            <a:pPr marL="457200" indent="-457200">
              <a:spcBef>
                <a:spcPts val="1200"/>
              </a:spcBef>
            </a:pPr>
            <a:r>
              <a:rPr lang="en-US" sz="2400" dirty="0">
                <a:ea typeface="+mn-lt"/>
                <a:cs typeface="+mn-lt"/>
              </a:rPr>
              <a:t>If the Resource Management Risk Indicator Tool is not completed prior to an on-site review, the California Department of Education (CDE) will conduct a comprehensive review in all areas of resource management.</a:t>
            </a:r>
          </a:p>
          <a:p>
            <a:pPr marL="457200" indent="-457200">
              <a:spcBef>
                <a:spcPts val="1200"/>
              </a:spcBef>
            </a:pPr>
            <a:r>
              <a:rPr lang="en-US" sz="2400" dirty="0">
                <a:cs typeface="Arial" panose="020B0604020202020204"/>
              </a:rPr>
              <a:t>When a comprehensive review is required, the necessary supporting documentation will be collected for review in each applicable area.</a:t>
            </a:r>
          </a:p>
        </p:txBody>
      </p:sp>
      <p:sp>
        <p:nvSpPr>
          <p:cNvPr id="4" name="Slide Number Placeholder 3">
            <a:extLst>
              <a:ext uri="{FF2B5EF4-FFF2-40B4-BE49-F238E27FC236}">
                <a16:creationId xmlns:a16="http://schemas.microsoft.com/office/drawing/2014/main" id="{434F7CF1-6DFC-4236-9FB9-F8788700C2EA}"/>
              </a:ext>
            </a:extLst>
          </p:cNvPr>
          <p:cNvSpPr>
            <a:spLocks noGrp="1"/>
          </p:cNvSpPr>
          <p:nvPr>
            <p:ph type="sldNum" sz="quarter" idx="12"/>
          </p:nvPr>
        </p:nvSpPr>
        <p:spPr/>
        <p:txBody>
          <a:bodyPr/>
          <a:lstStyle/>
          <a:p>
            <a:fld id="{34C99D79-8A4B-4031-B1E0-AF26F8EDF2BC}" type="slidenum">
              <a:rPr lang="en-US" smtClean="0"/>
              <a:pPr/>
              <a:t>5</a:t>
            </a:fld>
            <a:endParaRPr lang="en-US"/>
          </a:p>
        </p:txBody>
      </p:sp>
    </p:spTree>
    <p:extLst>
      <p:ext uri="{BB962C8B-B14F-4D97-AF65-F5344CB8AC3E}">
        <p14:creationId xmlns:p14="http://schemas.microsoft.com/office/powerpoint/2010/main" val="3291783963"/>
      </p:ext>
    </p:extLst>
  </p:cSld>
  <p:clrMapOvr>
    <a:masterClrMapping/>
  </p:clrMapOvr>
  <mc:AlternateContent xmlns:mc="http://schemas.openxmlformats.org/markup-compatibility/2006" xmlns:p14="http://schemas.microsoft.com/office/powerpoint/2010/main">
    <mc:Choice Requires="p14">
      <p:transition spd="med" p14:dur="700" advTm="28272">
        <p:fade/>
      </p:transition>
    </mc:Choice>
    <mc:Fallback xmlns="">
      <p:transition spd="med" advTm="28272">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tx1"/>
                </a:solidFill>
                <a:latin typeface="Arial" panose="020B0604020202020204" pitchFamily="34" charset="0"/>
                <a:cs typeface="Arial" panose="020B0604020202020204" pitchFamily="34" charset="0"/>
              </a:rPr>
              <a:t>Maintenance of the Cafeteria Fund (1)</a:t>
            </a:r>
          </a:p>
        </p:txBody>
      </p:sp>
      <p:sp>
        <p:nvSpPr>
          <p:cNvPr id="3" name="Content Placeholder 2"/>
          <p:cNvSpPr>
            <a:spLocks noGrp="1"/>
          </p:cNvSpPr>
          <p:nvPr>
            <p:ph idx="1"/>
          </p:nvPr>
        </p:nvSpPr>
        <p:spPr/>
        <p:txBody>
          <a:bodyPr/>
          <a:lstStyle/>
          <a:p>
            <a:pPr marL="0" indent="0">
              <a:buNone/>
              <a:defRPr/>
            </a:pPr>
            <a:r>
              <a:rPr lang="en-US" altLang="en-US" sz="2400" dirty="0"/>
              <a:t>This Resource Management area focuses on ensuring:</a:t>
            </a:r>
          </a:p>
          <a:p>
            <a:pPr marL="914400" indent="-457200">
              <a:buClrTx/>
              <a:defRPr/>
            </a:pPr>
            <a:r>
              <a:rPr lang="en-US" altLang="en-US" sz="2400" dirty="0"/>
              <a:t>Revenues and expenses are solely used for the operation and improvement of the school food service</a:t>
            </a:r>
          </a:p>
          <a:p>
            <a:pPr marL="914400" indent="-457200">
              <a:buClrTx/>
              <a:defRPr/>
            </a:pPr>
            <a:r>
              <a:rPr lang="en-US" altLang="en-US" sz="2400" dirty="0"/>
              <a:t>Expenses are reasonable, necessary, and allocable</a:t>
            </a:r>
          </a:p>
          <a:p>
            <a:pPr marL="914400" indent="-457200">
              <a:buClrTx/>
              <a:defRPr/>
            </a:pPr>
            <a:r>
              <a:rPr lang="en-US" altLang="en-US" sz="2400" dirty="0"/>
              <a:t>Net cash resources or excess funds do not exceed three months average operating expenses</a:t>
            </a:r>
          </a:p>
        </p:txBody>
      </p:sp>
      <p:sp>
        <p:nvSpPr>
          <p:cNvPr id="4" name="Slide Number Placeholder 3"/>
          <p:cNvSpPr>
            <a:spLocks noGrp="1"/>
          </p:cNvSpPr>
          <p:nvPr>
            <p:ph type="sldNum" sz="quarter" idx="12"/>
          </p:nvPr>
        </p:nvSpPr>
        <p:spPr/>
        <p:txBody>
          <a:bodyPr/>
          <a:lstStyle/>
          <a:p>
            <a:fld id="{34C99D79-8A4B-4031-B1E0-AF26F8EDF2BC}" type="slidenum">
              <a:rPr lang="en-US" smtClean="0"/>
              <a:pPr/>
              <a:t>6</a:t>
            </a:fld>
            <a:endParaRPr lang="en-US"/>
          </a:p>
        </p:txBody>
      </p:sp>
    </p:spTree>
    <p:custDataLst>
      <p:tags r:id="rId1"/>
    </p:custDataLst>
    <p:extLst>
      <p:ext uri="{BB962C8B-B14F-4D97-AF65-F5344CB8AC3E}">
        <p14:creationId xmlns:p14="http://schemas.microsoft.com/office/powerpoint/2010/main" val="3910379230"/>
      </p:ext>
    </p:extLst>
  </p:cSld>
  <p:clrMapOvr>
    <a:masterClrMapping/>
  </p:clrMapOvr>
  <mc:AlternateContent xmlns:mc="http://schemas.openxmlformats.org/markup-compatibility/2006" xmlns:p14="http://schemas.microsoft.com/office/powerpoint/2010/main">
    <mc:Choice Requires="p14">
      <p:transition spd="med" p14:dur="700" advTm="21629">
        <p:fade/>
      </p:transition>
    </mc:Choice>
    <mc:Fallback xmlns="">
      <p:transition spd="med" advTm="2162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algn="ctr"/>
            <a:r>
              <a:rPr lang="en-US" sz="4000" b="1" dirty="0">
                <a:solidFill>
                  <a:schemeClr val="tx1"/>
                </a:solidFill>
                <a:latin typeface="Arial" panose="020B0604020202020204" pitchFamily="34" charset="0"/>
                <a:cs typeface="Arial" panose="020B0604020202020204" pitchFamily="34" charset="0"/>
              </a:rPr>
              <a:t>Maintenance of the Cafeteria Fund (2)</a:t>
            </a:r>
            <a:br>
              <a:rPr lang="en-US" b="1" dirty="0">
                <a:solidFill>
                  <a:schemeClr val="tx1"/>
                </a:solidFill>
                <a:latin typeface="Arial" panose="020B0604020202020204" pitchFamily="34" charset="0"/>
                <a:cs typeface="Arial" panose="020B0604020202020204" pitchFamily="34" charset="0"/>
              </a:rPr>
            </a:br>
            <a:r>
              <a:rPr lang="en-US" sz="3600" b="0" dirty="0">
                <a:solidFill>
                  <a:schemeClr val="tx1"/>
                </a:solidFill>
                <a:latin typeface="Arial" panose="020B0604020202020204" pitchFamily="34" charset="0"/>
                <a:cs typeface="Arial" panose="020B0604020202020204" pitchFamily="34" charset="0"/>
              </a:rPr>
              <a:t>Required Documents</a:t>
            </a:r>
          </a:p>
        </p:txBody>
      </p:sp>
      <p:sp>
        <p:nvSpPr>
          <p:cNvPr id="3" name="Content Placeholder 2"/>
          <p:cNvSpPr>
            <a:spLocks noGrp="1"/>
          </p:cNvSpPr>
          <p:nvPr>
            <p:ph idx="1"/>
          </p:nvPr>
        </p:nvSpPr>
        <p:spPr/>
        <p:txBody>
          <a:bodyPr>
            <a:noAutofit/>
          </a:bodyPr>
          <a:lstStyle/>
          <a:p>
            <a:pPr marL="457200" indent="-457200">
              <a:spcAft>
                <a:spcPts val="800"/>
              </a:spcAft>
            </a:pPr>
            <a:r>
              <a:rPr lang="en-US" dirty="0"/>
              <a:t>Statement of revenues and expenditures, or Unaudited Actuals, from the most recent closed fiscal year.</a:t>
            </a:r>
            <a:endParaRPr lang="en-US" dirty="0">
              <a:cs typeface="Arial"/>
            </a:endParaRPr>
          </a:p>
          <a:p>
            <a:pPr marL="755650" lvl="1" indent="-304165">
              <a:spcAft>
                <a:spcPts val="800"/>
              </a:spcAft>
            </a:pPr>
            <a:r>
              <a:rPr lang="en-US" dirty="0">
                <a:cs typeface="Arial"/>
              </a:rPr>
              <a:t>Unaudited Actuals are available for any SFA using the Standardized Account Code Structure (SACS)</a:t>
            </a:r>
          </a:p>
          <a:p>
            <a:pPr marL="457200" indent="-457200">
              <a:spcAft>
                <a:spcPts val="800"/>
              </a:spcAft>
              <a:buClrTx/>
            </a:pPr>
            <a:r>
              <a:rPr lang="en-US" sz="2400" dirty="0"/>
              <a:t>Form SNP 57 Net Cash Resources Calculator</a:t>
            </a:r>
          </a:p>
          <a:p>
            <a:pPr marL="0" indent="0" algn="ctr">
              <a:spcAft>
                <a:spcPts val="800"/>
              </a:spcAft>
              <a:buClrTx/>
              <a:buNone/>
            </a:pPr>
            <a:r>
              <a:rPr lang="en-US" sz="2400" dirty="0"/>
              <a:t>Upload both documents to the applicable administrative review in the Child Nutrition Information and Payment System (CNIPS)</a:t>
            </a:r>
          </a:p>
        </p:txBody>
      </p:sp>
      <p:sp>
        <p:nvSpPr>
          <p:cNvPr id="4" name="Slide Number Placeholder 3"/>
          <p:cNvSpPr>
            <a:spLocks noGrp="1"/>
          </p:cNvSpPr>
          <p:nvPr>
            <p:ph type="sldNum" sz="quarter" idx="12"/>
          </p:nvPr>
        </p:nvSpPr>
        <p:spPr/>
        <p:txBody>
          <a:bodyPr/>
          <a:lstStyle/>
          <a:p>
            <a:fld id="{34C99D79-8A4B-4031-B1E0-AF26F8EDF2BC}" type="slidenum">
              <a:rPr lang="en-US" smtClean="0"/>
              <a:pPr/>
              <a:t>7</a:t>
            </a:fld>
            <a:endParaRPr lang="en-US"/>
          </a:p>
        </p:txBody>
      </p:sp>
    </p:spTree>
    <p:custDataLst>
      <p:tags r:id="rId1"/>
    </p:custDataLst>
    <p:extLst>
      <p:ext uri="{BB962C8B-B14F-4D97-AF65-F5344CB8AC3E}">
        <p14:creationId xmlns:p14="http://schemas.microsoft.com/office/powerpoint/2010/main" val="1476561260"/>
      </p:ext>
    </p:extLst>
  </p:cSld>
  <p:clrMapOvr>
    <a:masterClrMapping/>
  </p:clrMapOvr>
  <mc:AlternateContent xmlns:mc="http://schemas.openxmlformats.org/markup-compatibility/2006" xmlns:p14="http://schemas.microsoft.com/office/powerpoint/2010/main">
    <mc:Choice Requires="p14">
      <p:transition spd="med" p14:dur="700" advTm="34607">
        <p:fade/>
      </p:transition>
    </mc:Choice>
    <mc:Fallback xmlns="">
      <p:transition spd="med" advTm="34607">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pPr algn="ctr">
              <a:spcBef>
                <a:spcPts val="1200"/>
              </a:spcBef>
              <a:spcAft>
                <a:spcPts val="1200"/>
              </a:spcAft>
            </a:pPr>
            <a:r>
              <a:rPr lang="en-US" sz="4000" b="1" dirty="0">
                <a:solidFill>
                  <a:schemeClr val="tx1"/>
                </a:solidFill>
                <a:latin typeface="Arial" panose="020B0604020202020204" pitchFamily="34" charset="0"/>
                <a:cs typeface="Arial" panose="020B0604020202020204" pitchFamily="34" charset="0"/>
              </a:rPr>
              <a:t>Maintenance of the Cafeteria Fund (3)</a:t>
            </a:r>
            <a:br>
              <a:rPr lang="en-US" b="1" dirty="0">
                <a:solidFill>
                  <a:schemeClr val="tx1"/>
                </a:solidFill>
                <a:latin typeface="Arial" panose="020B0604020202020204" pitchFamily="34" charset="0"/>
                <a:cs typeface="Arial" panose="020B0604020202020204" pitchFamily="34" charset="0"/>
              </a:rPr>
            </a:br>
            <a:r>
              <a:rPr lang="en-US" sz="3600" b="0" dirty="0">
                <a:solidFill>
                  <a:schemeClr val="tx1"/>
                </a:solidFill>
                <a:latin typeface="Arial" panose="020B0604020202020204" pitchFamily="34" charset="0"/>
                <a:cs typeface="Arial" panose="020B0604020202020204" pitchFamily="34" charset="0"/>
              </a:rPr>
              <a:t>Other Important Documents</a:t>
            </a:r>
            <a:endParaRPr lang="en-US" b="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noAutofit/>
          </a:bodyPr>
          <a:lstStyle/>
          <a:p>
            <a:pPr marL="457200" indent="-457200">
              <a:spcAft>
                <a:spcPts val="800"/>
              </a:spcAft>
            </a:pPr>
            <a:r>
              <a:rPr lang="en-US" sz="2400" dirty="0"/>
              <a:t>Budget agreement </a:t>
            </a:r>
          </a:p>
          <a:p>
            <a:pPr marL="914400" lvl="1" indent="-457200">
              <a:spcAft>
                <a:spcPts val="800"/>
              </a:spcAft>
              <a:buFont typeface="Courier New" pitchFamily="34" charset="0"/>
              <a:buChar char="o"/>
            </a:pPr>
            <a:r>
              <a:rPr lang="en-US" sz="2400" dirty="0"/>
              <a:t>Required for SFAs that have excess revenue over three months average expenditures </a:t>
            </a:r>
            <a:endParaRPr lang="en-US" sz="2400" dirty="0">
              <a:cs typeface="Arial" panose="020B0604020202020204"/>
            </a:endParaRPr>
          </a:p>
          <a:p>
            <a:pPr marL="457200" indent="-457200">
              <a:spcAft>
                <a:spcPts val="800"/>
              </a:spcAft>
            </a:pPr>
            <a:r>
              <a:rPr lang="en-US" sz="2400" dirty="0"/>
              <a:t>Loan agreement </a:t>
            </a:r>
            <a:endParaRPr lang="en-US" sz="2400" dirty="0">
              <a:cs typeface="Arial"/>
            </a:endParaRPr>
          </a:p>
          <a:p>
            <a:pPr marL="914400" lvl="1" indent="-457200">
              <a:spcAft>
                <a:spcPts val="800"/>
              </a:spcAft>
              <a:buFont typeface="Courier New" pitchFamily="34" charset="0"/>
              <a:buChar char="o"/>
            </a:pPr>
            <a:r>
              <a:rPr lang="en-US" sz="2400" dirty="0"/>
              <a:t>Required when the cafeteria fund loans money to other funds</a:t>
            </a:r>
          </a:p>
          <a:p>
            <a:pPr marL="914400" lvl="1" indent="-457200">
              <a:spcAft>
                <a:spcPts val="800"/>
              </a:spcAft>
              <a:buFont typeface="Courier New" pitchFamily="34" charset="0"/>
              <a:buChar char="o"/>
            </a:pPr>
            <a:r>
              <a:rPr lang="en-US" sz="2400" dirty="0"/>
              <a:t>Must be in place before cafeteria funds are transferred to other funds to support a nonfood-service related activity</a:t>
            </a:r>
            <a:endParaRPr lang="en-US" sz="2400" dirty="0">
              <a:cs typeface="Arial"/>
            </a:endParaRPr>
          </a:p>
        </p:txBody>
      </p:sp>
      <p:sp>
        <p:nvSpPr>
          <p:cNvPr id="4" name="Slide Number Placeholder 3"/>
          <p:cNvSpPr>
            <a:spLocks noGrp="1"/>
          </p:cNvSpPr>
          <p:nvPr>
            <p:ph type="sldNum" sz="quarter" idx="12"/>
          </p:nvPr>
        </p:nvSpPr>
        <p:spPr/>
        <p:txBody>
          <a:bodyPr/>
          <a:lstStyle/>
          <a:p>
            <a:fld id="{34C99D79-8A4B-4031-B1E0-AF26F8EDF2BC}" type="slidenum">
              <a:rPr lang="en-US" smtClean="0"/>
              <a:pPr/>
              <a:t>8</a:t>
            </a:fld>
            <a:endParaRPr lang="en-US"/>
          </a:p>
        </p:txBody>
      </p:sp>
    </p:spTree>
    <p:extLst>
      <p:ext uri="{BB962C8B-B14F-4D97-AF65-F5344CB8AC3E}">
        <p14:creationId xmlns:p14="http://schemas.microsoft.com/office/powerpoint/2010/main" val="3606913537"/>
      </p:ext>
    </p:extLst>
  </p:cSld>
  <p:clrMapOvr>
    <a:masterClrMapping/>
  </p:clrMapOvr>
  <mc:AlternateContent xmlns:mc="http://schemas.openxmlformats.org/markup-compatibility/2006" xmlns:p14="http://schemas.microsoft.com/office/powerpoint/2010/main">
    <mc:Choice Requires="p14">
      <p:transition spd="med" p14:dur="700" advTm="32414">
        <p:fade/>
      </p:transition>
    </mc:Choice>
    <mc:Fallback xmlns="">
      <p:transition spd="med" advTm="3241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algn="ctr">
              <a:spcBef>
                <a:spcPts val="1200"/>
              </a:spcBef>
              <a:spcAft>
                <a:spcPts val="1200"/>
              </a:spcAft>
            </a:pPr>
            <a:r>
              <a:rPr lang="en-US" sz="4000" b="1">
                <a:solidFill>
                  <a:schemeClr val="tx1"/>
                </a:solidFill>
                <a:latin typeface="Arial" panose="020B0604020202020204" pitchFamily="34" charset="0"/>
                <a:cs typeface="Arial" panose="020B0604020202020204" pitchFamily="34" charset="0"/>
              </a:rPr>
              <a:t>Maintenance of the Cafeteria Fund (4)</a:t>
            </a:r>
            <a:br>
              <a:rPr lang="en-US" sz="4400" b="1">
                <a:solidFill>
                  <a:schemeClr val="tx1"/>
                </a:solidFill>
                <a:latin typeface="Arial" panose="020B0604020202020204" pitchFamily="34" charset="0"/>
                <a:cs typeface="Arial" panose="020B0604020202020204" pitchFamily="34" charset="0"/>
              </a:rPr>
            </a:br>
            <a:r>
              <a:rPr lang="en-US" sz="3600" b="0">
                <a:solidFill>
                  <a:schemeClr val="tx1"/>
                </a:solidFill>
                <a:latin typeface="Arial" panose="020B0604020202020204" pitchFamily="34" charset="0"/>
                <a:cs typeface="Arial" panose="020B0604020202020204" pitchFamily="34" charset="0"/>
              </a:rPr>
              <a:t>Other Important Documents</a:t>
            </a:r>
            <a:endParaRPr lang="en-US" sz="4400" b="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bodyPr>
          <a:lstStyle/>
          <a:p>
            <a:pPr marL="457200" indent="-457200">
              <a:spcBef>
                <a:spcPts val="1200"/>
              </a:spcBef>
              <a:buClrTx/>
            </a:pPr>
            <a:r>
              <a:rPr lang="en-US" sz="2400"/>
              <a:t>Financial findings and documentation of corrective action</a:t>
            </a:r>
          </a:p>
          <a:p>
            <a:pPr marL="914400" lvl="1" indent="-457200">
              <a:spcBef>
                <a:spcPts val="1200"/>
              </a:spcBef>
              <a:buClrTx/>
              <a:buFont typeface="Courier New" panose="02070309020205020404" pitchFamily="49" charset="0"/>
              <a:buChar char="o"/>
            </a:pPr>
            <a:r>
              <a:rPr lang="en-US" sz="2400"/>
              <a:t>Repayment or transfer of funds from a nonfederal funding source was required as a result of a finding in any type of audit or review within the past three school years</a:t>
            </a:r>
          </a:p>
          <a:p>
            <a:pPr marL="457200" indent="-457200">
              <a:spcBef>
                <a:spcPts val="1200"/>
              </a:spcBef>
            </a:pPr>
            <a:r>
              <a:rPr lang="en-US" sz="2400"/>
              <a:t>Preapproval documentation and invoices for capitalized expenditures of $5,000 or more made during the school year under review</a:t>
            </a:r>
            <a:endParaRPr lang="en-US" sz="2400">
              <a:cs typeface="Arial"/>
            </a:endParaRPr>
          </a:p>
        </p:txBody>
      </p:sp>
      <p:sp>
        <p:nvSpPr>
          <p:cNvPr id="4" name="Slide Number Placeholder 3"/>
          <p:cNvSpPr>
            <a:spLocks noGrp="1"/>
          </p:cNvSpPr>
          <p:nvPr>
            <p:ph type="sldNum" sz="quarter" idx="12"/>
          </p:nvPr>
        </p:nvSpPr>
        <p:spPr/>
        <p:txBody>
          <a:bodyPr/>
          <a:lstStyle/>
          <a:p>
            <a:fld id="{34C99D79-8A4B-4031-B1E0-AF26F8EDF2BC}" type="slidenum">
              <a:rPr lang="en-US" smtClean="0"/>
              <a:pPr/>
              <a:t>9</a:t>
            </a:fld>
            <a:endParaRPr lang="en-US"/>
          </a:p>
        </p:txBody>
      </p:sp>
    </p:spTree>
    <p:extLst>
      <p:ext uri="{BB962C8B-B14F-4D97-AF65-F5344CB8AC3E}">
        <p14:creationId xmlns:p14="http://schemas.microsoft.com/office/powerpoint/2010/main" val="736473815"/>
      </p:ext>
    </p:extLst>
  </p:cSld>
  <p:clrMapOvr>
    <a:masterClrMapping/>
  </p:clrMapOvr>
  <mc:AlternateContent xmlns:mc="http://schemas.openxmlformats.org/markup-compatibility/2006" xmlns:p14="http://schemas.microsoft.com/office/powerpoint/2010/main">
    <mc:Choice Requires="p14">
      <p:transition spd="med" p14:dur="700" advTm="41218">
        <p:fade/>
      </p:transition>
    </mc:Choice>
    <mc:Fallback xmlns="">
      <p:transition spd="med" advTm="41218">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2|6.4|4.3"/>
</p:tagLst>
</file>

<file path=ppt/tags/tag2.xml><?xml version="1.0" encoding="utf-8"?>
<p:tagLst xmlns:a="http://schemas.openxmlformats.org/drawingml/2006/main" xmlns:r="http://schemas.openxmlformats.org/officeDocument/2006/relationships" xmlns:p="http://schemas.openxmlformats.org/presentationml/2006/main">
  <p:tag name="TIMING" val="|3.6|1.4|0.6"/>
</p:tagLst>
</file>

<file path=ppt/theme/theme1.xml><?xml version="1.0" encoding="utf-8"?>
<a:theme xmlns:a="http://schemas.openxmlformats.org/drawingml/2006/main" name="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A90EB9D7C9904A90A1B154C2EE94FD" ma:contentTypeVersion="4" ma:contentTypeDescription="Create a new document." ma:contentTypeScope="" ma:versionID="768f4f4852c575a1a3a5c6e3a76e4eac">
  <xsd:schema xmlns:xsd="http://www.w3.org/2001/XMLSchema" xmlns:xs="http://www.w3.org/2001/XMLSchema" xmlns:p="http://schemas.microsoft.com/office/2006/metadata/properties" xmlns:ns2="8bb5d5dc-11df-4587-ad74-1d4381ddf6cd" targetNamespace="http://schemas.microsoft.com/office/2006/metadata/properties" ma:root="true" ma:fieldsID="2c373c0e6a80fce0dda26df240f54145" ns2:_="">
    <xsd:import namespace="8bb5d5dc-11df-4587-ad74-1d4381ddf6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5d5dc-11df-4587-ad74-1d4381ddf6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1D8A3B-DA33-4A17-9209-F7BE9237A0AB}">
  <ds:schemaRefs>
    <ds:schemaRef ds:uri="http://schemas.microsoft.com/sharepoint/v3/contenttype/forms"/>
  </ds:schemaRefs>
</ds:datastoreItem>
</file>

<file path=customXml/itemProps2.xml><?xml version="1.0" encoding="utf-8"?>
<ds:datastoreItem xmlns:ds="http://schemas.openxmlformats.org/officeDocument/2006/customXml" ds:itemID="{245A5DA9-048B-4834-A1A9-A08C3448B73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bb5d5dc-11df-4587-ad74-1d4381ddf6cd"/>
    <ds:schemaRef ds:uri="http://www.w3.org/XML/1998/namespace"/>
    <ds:schemaRef ds:uri="http://purl.org/dc/dcmitype/"/>
  </ds:schemaRefs>
</ds:datastoreItem>
</file>

<file path=customXml/itemProps3.xml><?xml version="1.0" encoding="utf-8"?>
<ds:datastoreItem xmlns:ds="http://schemas.openxmlformats.org/officeDocument/2006/customXml" ds:itemID="{40CA751C-B427-40F7-8E81-DFF4DA601A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5d5dc-11df-4587-ad74-1d4381ddf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273</TotalTime>
  <Words>5027</Words>
  <Application>Microsoft Office PowerPoint</Application>
  <PresentationFormat>Widescreen</PresentationFormat>
  <Paragraphs>548</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(Body)</vt:lpstr>
      <vt:lpstr>Arial,Sans-Serif</vt:lpstr>
      <vt:lpstr>Calibri</vt:lpstr>
      <vt:lpstr>Courier New</vt:lpstr>
      <vt:lpstr>Courier New,monospace</vt:lpstr>
      <vt:lpstr>Times</vt:lpstr>
      <vt:lpstr>Wingdings</vt:lpstr>
      <vt:lpstr>Blank Presentation</vt:lpstr>
      <vt:lpstr>California Department of Education School Nutrition Program Online Prereview Training</vt:lpstr>
      <vt:lpstr>Resource Management (1) Objectives</vt:lpstr>
      <vt:lpstr>Resource Management (2) Four Integral Areas</vt:lpstr>
      <vt:lpstr>Resource Management (3) Four Integral Areas</vt:lpstr>
      <vt:lpstr>Resource Management (4) Four Integral Areas</vt:lpstr>
      <vt:lpstr>Maintenance of the Cafeteria Fund (1)</vt:lpstr>
      <vt:lpstr>Maintenance of the Cafeteria Fund (2) Required Documents</vt:lpstr>
      <vt:lpstr>Maintenance of the Cafeteria Fund (3) Other Important Documents</vt:lpstr>
      <vt:lpstr>Maintenance of the Cafeteria Fund (4) Other Important Documents</vt:lpstr>
      <vt:lpstr>Maintenance of the Cafeteria Fund (5) Comprehensive Review</vt:lpstr>
      <vt:lpstr>Maintenance of the Cafeteria Fund (6) Comprehensive Review</vt:lpstr>
      <vt:lpstr>Maintenance of the Cafeteria Fund (7) Comprehensive Review</vt:lpstr>
      <vt:lpstr>Maintenance of the Cafeteria Fund (8) Common Findings and Strategies</vt:lpstr>
      <vt:lpstr>Maintenance of the Cafeteria Fund (9) Common Findings and Strategies</vt:lpstr>
      <vt:lpstr>Maintenance of the Cafeteria Fund (10) Common Findings and Strategies</vt:lpstr>
      <vt:lpstr>Paid Lunch Equity (PLE) (1)</vt:lpstr>
      <vt:lpstr>Paid Lunch Equity (2)</vt:lpstr>
      <vt:lpstr>Paid Lunch Equity (3)</vt:lpstr>
      <vt:lpstr>Paid Lunch Equity (4) Comprehensive Review Required Documents</vt:lpstr>
      <vt:lpstr>Paid Lunch Equity (5) Comprehensive Review Required Documents</vt:lpstr>
      <vt:lpstr>Paid Lunch Equity (6) Common Findings and Strategies</vt:lpstr>
      <vt:lpstr>Paid Lunch Equity (7) Common Findings and Strategies</vt:lpstr>
      <vt:lpstr>Revenue from Nonprogram Foods (1)</vt:lpstr>
      <vt:lpstr>Revenue from Nonprogram Foods (2) Comprehensive Review Required Documents</vt:lpstr>
      <vt:lpstr>Revenue from Nonprogram Foods (3) Common Findings and Strategies</vt:lpstr>
      <vt:lpstr>Revenue from Nonprogram Foods (4) Common Findings and Strategies</vt:lpstr>
      <vt:lpstr>Indirect Costs (1)</vt:lpstr>
      <vt:lpstr>Indirect Costs (2)</vt:lpstr>
      <vt:lpstr>Indirect Costs (3) Comprehensive Review Required Documents</vt:lpstr>
      <vt:lpstr>Indirect Costs (4) Comprehensive Review Required Documents </vt:lpstr>
      <vt:lpstr>Contact Information</vt:lpstr>
      <vt:lpstr>Procurement Review (1)</vt:lpstr>
      <vt:lpstr>Procurement Review (2)</vt:lpstr>
      <vt:lpstr>Procurement Review (3) Phase 1: Prereview</vt:lpstr>
      <vt:lpstr>Procurement Review (4) Phase 2: Review</vt:lpstr>
      <vt:lpstr>Procurement Review (5) Phase 3: Closure</vt:lpstr>
      <vt:lpstr>PRU Contact Information</vt:lpstr>
      <vt:lpstr>You have completed Module 4!  Select Next to begin assessment questions and continue to Module 5.</vt:lpstr>
      <vt:lpstr>Today’s Professional Standards</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SNP AR Prereview Training Module 4 Handout - Food Service Education and Training (CA Dept of Education)</dc:title>
  <dc:subject>School Nutrition Program (SNP) Administrative Review (AR) Prereview Training Course 123 - Module 4 Handout.</dc:subject>
  <dc:creator>California Department of Education (CDE)</dc:creator>
  <cp:lastModifiedBy>Kaley Wassall</cp:lastModifiedBy>
  <cp:revision>176</cp:revision>
  <dcterms:created xsi:type="dcterms:W3CDTF">2016-12-13T00:20:38Z</dcterms:created>
  <dcterms:modified xsi:type="dcterms:W3CDTF">2021-10-04T21:24:46Z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0x01010089A90EB9D7C9904A90A1B154C2EE94FD</vt:lpwstr>
  </property>
</Properties>
</file>