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1257" r:id="rId5"/>
    <p:sldId id="1254" r:id="rId6"/>
    <p:sldId id="1110" r:id="rId7"/>
    <p:sldId id="281" r:id="rId8"/>
    <p:sldId id="1252" r:id="rId9"/>
    <p:sldId id="262" r:id="rId10"/>
    <p:sldId id="267" r:id="rId11"/>
    <p:sldId id="299" r:id="rId12"/>
    <p:sldId id="1258" r:id="rId13"/>
    <p:sldId id="268" r:id="rId14"/>
    <p:sldId id="295" r:id="rId15"/>
    <p:sldId id="1259" r:id="rId16"/>
    <p:sldId id="282" r:id="rId17"/>
    <p:sldId id="1260" r:id="rId18"/>
    <p:sldId id="297" r:id="rId19"/>
    <p:sldId id="1253" r:id="rId20"/>
    <p:sldId id="284" r:id="rId21"/>
    <p:sldId id="1261" r:id="rId22"/>
    <p:sldId id="292" r:id="rId23"/>
    <p:sldId id="272" r:id="rId24"/>
    <p:sldId id="1255" r:id="rId25"/>
    <p:sldId id="300" r:id="rId26"/>
    <p:sldId id="1105" r:id="rId27"/>
    <p:sldId id="1256" r:id="rId28"/>
    <p:sldId id="1237" r:id="rId29"/>
    <p:sldId id="1229" r:id="rId30"/>
    <p:sldId id="1235" r:id="rId31"/>
    <p:sldId id="1247" r:id="rId32"/>
    <p:sldId id="1246" r:id="rId33"/>
    <p:sldId id="1230" r:id="rId34"/>
    <p:sldId id="1248" r:id="rId35"/>
    <p:sldId id="1236" r:id="rId36"/>
    <p:sldId id="283" r:id="rId37"/>
    <p:sldId id="1250" r:id="rId38"/>
    <p:sldId id="1262" r:id="rId39"/>
    <p:sldId id="280" r:id="rId40"/>
    <p:sldId id="1251" r:id="rId4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78723" autoAdjust="0"/>
  </p:normalViewPr>
  <p:slideViewPr>
    <p:cSldViewPr snapToGrid="0">
      <p:cViewPr varScale="1">
        <p:scale>
          <a:sx n="50" d="100"/>
          <a:sy n="50" d="100"/>
        </p:scale>
        <p:origin x="1352" y="36"/>
      </p:cViewPr>
      <p:guideLst/>
    </p:cSldViewPr>
  </p:slideViewPr>
  <p:notesTextViewPr>
    <p:cViewPr>
      <p:scale>
        <a:sx n="1" d="1"/>
        <a:sy n="1" d="1"/>
      </p:scale>
      <p:origin x="0" y="0"/>
    </p:cViewPr>
  </p:notesTextViewPr>
  <p:sorterViewPr>
    <p:cViewPr varScale="1">
      <p:scale>
        <a:sx n="100" d="100"/>
        <a:sy n="100" d="100"/>
      </p:scale>
      <p:origin x="0" y="-1584"/>
    </p:cViewPr>
  </p:sorterViewPr>
  <p:notesViewPr>
    <p:cSldViewPr snapToGrid="0">
      <p:cViewPr varScale="1">
        <p:scale>
          <a:sx n="79" d="100"/>
          <a:sy n="79" d="100"/>
        </p:scale>
        <p:origin x="322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2FCC84-C3EF-4267-B467-3422F452463C}" type="datetimeFigureOut">
              <a:rPr lang="en-US" smtClean="0"/>
              <a:t>10/4/2021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A276D3-EA9D-496F-A560-50CB9A90662D}" type="slidenum">
              <a:rPr lang="en-US" smtClean="0"/>
              <a:t>‹#›</a:t>
            </a:fld>
            <a:endParaRPr lang="en-US"/>
          </a:p>
        </p:txBody>
      </p:sp>
    </p:spTree>
    <p:extLst>
      <p:ext uri="{BB962C8B-B14F-4D97-AF65-F5344CB8AC3E}">
        <p14:creationId xmlns:p14="http://schemas.microsoft.com/office/powerpoint/2010/main" val="2132939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02541-8414-4AF7-B41F-1CE7B2F24E1E}"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C2120-3DC3-42AF-964F-D5AFC447E6A6}" type="slidenum">
              <a:rPr lang="en-US" smtClean="0"/>
              <a:t>‹#›</a:t>
            </a:fld>
            <a:endParaRPr lang="en-US"/>
          </a:p>
        </p:txBody>
      </p:sp>
    </p:spTree>
    <p:extLst>
      <p:ext uri="{BB962C8B-B14F-4D97-AF65-F5344CB8AC3E}">
        <p14:creationId xmlns:p14="http://schemas.microsoft.com/office/powerpoint/2010/main" val="3498450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400" b="0" dirty="0">
                <a:latin typeface="Arial"/>
                <a:cs typeface="Arial"/>
              </a:rPr>
              <a:t>Welcome to the California Department of Education School Nutrition Program </a:t>
            </a:r>
            <a:r>
              <a:rPr lang="en-US" sz="1400" b="0" dirty="0" err="1">
                <a:latin typeface="Arial"/>
                <a:cs typeface="Arial"/>
              </a:rPr>
              <a:t>Prereview</a:t>
            </a:r>
            <a:r>
              <a:rPr lang="en-US" sz="1400" b="0" dirty="0">
                <a:latin typeface="Arial"/>
                <a:cs typeface="Arial"/>
              </a:rPr>
              <a:t> Online Training for Schools and Residential Child Care Institutions with day students. Course Number 123, </a:t>
            </a: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Module 6, Part 2:</a:t>
            </a:r>
            <a:r>
              <a:rPr lang="en-US" sz="1400" b="0" i="0" u="none" strike="noStrike" kern="1200" baseline="0" dirty="0">
                <a:solidFill>
                  <a:schemeClr val="tx1"/>
                </a:solidFill>
                <a:effectLst/>
                <a:latin typeface="Arial" panose="020B0604020202020204" pitchFamily="34" charset="0"/>
                <a:ea typeface="+mn-ea"/>
                <a:cs typeface="Arial" panose="020B0604020202020204" pitchFamily="34" charset="0"/>
              </a:rPr>
              <a:t> General Program Compliance, </a:t>
            </a:r>
            <a:r>
              <a:rPr lang="en-US" sz="1400" b="0" dirty="0">
                <a:latin typeface="Arial"/>
                <a:cs typeface="Arial"/>
              </a:rPr>
              <a:t>2021–22 </a:t>
            </a:r>
          </a:p>
          <a:p>
            <a:pPr lvl="0">
              <a:spcAft>
                <a:spcPts val="1200"/>
              </a:spcAft>
              <a:defRPr/>
            </a:pPr>
            <a:endParaRPr lang="en-US" sz="1400" dirty="0">
              <a:latin typeface="Arial"/>
              <a:cs typeface="Arial"/>
            </a:endParaRPr>
          </a:p>
          <a:p>
            <a:pPr lvl="0">
              <a:spcAft>
                <a:spcPts val="1200"/>
              </a:spcAft>
              <a:defRPr/>
            </a:pPr>
            <a:r>
              <a:rPr lang="en-US" sz="1400" dirty="0">
                <a:latin typeface="Arial"/>
                <a:cs typeface="Arial"/>
              </a:rPr>
              <a:t>[Next Slide]</a:t>
            </a:r>
            <a:endParaRPr lang="en-US" sz="1200" dirty="0">
              <a:latin typeface="Arial"/>
              <a:cs typeface="Arial"/>
            </a:endParaRPr>
          </a:p>
        </p:txBody>
      </p:sp>
      <p:sp>
        <p:nvSpPr>
          <p:cNvPr id="4" name="Slide Number Placeholder 3"/>
          <p:cNvSpPr>
            <a:spLocks noGrp="1"/>
          </p:cNvSpPr>
          <p:nvPr>
            <p:ph type="sldNum" sz="quarter" idx="10"/>
          </p:nvPr>
        </p:nvSpPr>
        <p:spPr/>
        <p:txBody>
          <a:bodyPr/>
          <a:lstStyle/>
          <a:p>
            <a:fld id="{3575B2CE-B906-4A6A-A390-481E09984FF2}" type="slidenum">
              <a:rPr lang="en-US" smtClean="0"/>
              <a:t>1</a:t>
            </a:fld>
            <a:endParaRPr lang="en-US"/>
          </a:p>
        </p:txBody>
      </p:sp>
    </p:spTree>
    <p:extLst>
      <p:ext uri="{BB962C8B-B14F-4D97-AF65-F5344CB8AC3E}">
        <p14:creationId xmlns:p14="http://schemas.microsoft.com/office/powerpoint/2010/main" val="265797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CE1D58D-1091-48C3-BB99-84917C20F12D}"/>
              </a:ext>
            </a:extLst>
          </p:cNvPr>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Common</a:t>
            </a:r>
            <a:r>
              <a:rPr lang="en-US" sz="1400" baseline="0" dirty="0">
                <a:latin typeface="Arial" panose="020B0604020202020204" pitchFamily="34" charset="0"/>
                <a:cs typeface="Arial" panose="020B0604020202020204" pitchFamily="34" charset="0"/>
              </a:rPr>
              <a:t> Findings</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The following is a list of the most common findings reviewers have found in previous ARs:</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171450" indent="-171450">
              <a:buClrTx/>
              <a:buFont typeface="Arial" panose="020B0604020202020204" pitchFamily="34" charset="0"/>
              <a:buChar char="•"/>
            </a:pPr>
            <a:r>
              <a:rPr lang="en-US" sz="1400" dirty="0">
                <a:latin typeface="Arial" panose="020B0604020202020204" pitchFamily="34" charset="0"/>
                <a:cs typeface="Arial" panose="020B0604020202020204" pitchFamily="34" charset="0"/>
              </a:rPr>
              <a:t>The HACCP plan is missing at each site </a:t>
            </a:r>
          </a:p>
          <a:p>
            <a:pPr marL="171450" indent="-171450">
              <a:buClrTx/>
              <a:buFont typeface="Arial" panose="020B0604020202020204" pitchFamily="34" charset="0"/>
              <a:buChar char="•"/>
            </a:pPr>
            <a:r>
              <a:rPr lang="en-US" sz="1400" dirty="0">
                <a:latin typeface="Arial" panose="020B0604020202020204" pitchFamily="34" charset="0"/>
                <a:cs typeface="Arial" panose="020B0604020202020204" pitchFamily="34" charset="0"/>
              </a:rPr>
              <a:t>Refrigerator and freezer temperature logs are missing</a:t>
            </a:r>
          </a:p>
          <a:p>
            <a:pPr marL="171450" indent="-171450">
              <a:buClrTx/>
              <a:buFont typeface="Arial" panose="020B0604020202020204" pitchFamily="34" charset="0"/>
              <a:buChar char="•"/>
            </a:pPr>
            <a:r>
              <a:rPr lang="en-US" sz="1400" dirty="0">
                <a:latin typeface="Arial" panose="020B0604020202020204" pitchFamily="34" charset="0"/>
                <a:cs typeface="Arial" panose="020B0604020202020204" pitchFamily="34" charset="0"/>
              </a:rPr>
              <a:t>Food safety inspections were not requested, and </a:t>
            </a:r>
          </a:p>
          <a:p>
            <a:pPr marL="171450" indent="-171450">
              <a:buClrTx/>
              <a:buFont typeface="Arial" panose="020B0604020202020204" pitchFamily="34" charset="0"/>
              <a:buChar char="•"/>
            </a:pPr>
            <a:r>
              <a:rPr lang="en-US" sz="1400" dirty="0">
                <a:latin typeface="Arial" panose="020B0604020202020204" pitchFamily="34" charset="0"/>
                <a:cs typeface="Arial" panose="020B0604020202020204" pitchFamily="34" charset="0"/>
              </a:rPr>
              <a:t>Food inspection reports are not posted in public view</a:t>
            </a:r>
          </a:p>
          <a:p>
            <a:pPr marL="171450" indent="-171450">
              <a:buClrTx/>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ClrTx/>
              <a:buFont typeface="Arial" panose="020B0604020202020204" pitchFamily="34" charset="0"/>
              <a:buNone/>
            </a:pPr>
            <a:r>
              <a:rPr lang="en-US" sz="1400" dirty="0">
                <a:latin typeface="Arial" panose="020B0604020202020204" pitchFamily="34" charset="0"/>
                <a:cs typeface="Arial" panose="020B0604020202020204" pitchFamily="34" charset="0"/>
              </a:rPr>
              <a:t>[Next Slide]</a:t>
            </a:r>
          </a:p>
        </p:txBody>
      </p:sp>
    </p:spTree>
    <p:extLst>
      <p:ext uri="{BB962C8B-B14F-4D97-AF65-F5344CB8AC3E}">
        <p14:creationId xmlns:p14="http://schemas.microsoft.com/office/powerpoint/2010/main" val="397473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708B646-02DF-49CE-B6DA-FD105DF24A6F}"/>
              </a:ext>
            </a:extLst>
          </p:cNvPr>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Strategies to Avoid Findings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To avoid these common findings in food safety and storage, the district should:  </a:t>
            </a:r>
          </a:p>
          <a:p>
            <a:endParaRPr lang="en-US" sz="1400" dirty="0">
              <a:latin typeface="Arial" panose="020B0604020202020204" pitchFamily="34" charset="0"/>
              <a:cs typeface="Arial" panose="020B0604020202020204" pitchFamily="34" charset="0"/>
            </a:endParaRPr>
          </a:p>
          <a:p>
            <a:pPr marL="285664" indent="-285664">
              <a:buClrTx/>
              <a:buFont typeface="Arial" panose="020B0604020202020204" pitchFamily="34" charset="0"/>
              <a:buChar char="•"/>
            </a:pPr>
            <a:r>
              <a:rPr lang="en-US" sz="1400" dirty="0">
                <a:latin typeface="Arial" panose="020B0604020202020204" pitchFamily="34" charset="0"/>
                <a:cs typeface="Arial" panose="020B0604020202020204" pitchFamily="34" charset="0"/>
              </a:rPr>
              <a:t>Maintain and implement a HACCP plan at each site</a:t>
            </a:r>
          </a:p>
          <a:p>
            <a:pPr marL="285664" indent="-285664">
              <a:buClrTx/>
              <a:buFont typeface="Arial" panose="020B0604020202020204" pitchFamily="34" charset="0"/>
              <a:buChar char="•"/>
            </a:pPr>
            <a:r>
              <a:rPr lang="en-US" sz="1400" dirty="0">
                <a:latin typeface="Arial" panose="020B0604020202020204" pitchFamily="34" charset="0"/>
                <a:cs typeface="Arial" panose="020B0604020202020204" pitchFamily="34" charset="0"/>
              </a:rPr>
              <a:t>Maintain temperature logs for refrigerators and freezers</a:t>
            </a:r>
          </a:p>
          <a:p>
            <a:pPr marL="285664" indent="-285664">
              <a:buClrTx/>
              <a:buFont typeface="Arial" panose="020B0604020202020204" pitchFamily="34" charset="0"/>
              <a:buChar char="•"/>
            </a:pPr>
            <a:r>
              <a:rPr lang="en-US" sz="1400" dirty="0">
                <a:latin typeface="Arial" panose="020B0604020202020204" pitchFamily="34" charset="0"/>
                <a:cs typeface="Arial" panose="020B0604020202020204" pitchFamily="34" charset="0"/>
              </a:rPr>
              <a:t>Monitor and record food temperatures daily</a:t>
            </a:r>
          </a:p>
          <a:p>
            <a:pPr marL="285664" indent="-285664">
              <a:buClrTx/>
              <a:buFont typeface="Arial" panose="020B0604020202020204" pitchFamily="34" charset="0"/>
              <a:buChar char="•"/>
            </a:pPr>
            <a:r>
              <a:rPr lang="en-US" sz="1400" dirty="0">
                <a:latin typeface="Arial" panose="020B0604020202020204" pitchFamily="34" charset="0"/>
                <a:cs typeface="Arial" panose="020B0604020202020204" pitchFamily="34" charset="0"/>
              </a:rPr>
              <a:t>Request two food safety inspections for each site </a:t>
            </a:r>
          </a:p>
          <a:p>
            <a:pPr marL="285664" indent="-285664">
              <a:buClrTx/>
              <a:buFont typeface="Arial" panose="020B0604020202020204" pitchFamily="34" charset="0"/>
              <a:buChar char="•"/>
            </a:pPr>
            <a:r>
              <a:rPr lang="en-US" sz="1400" dirty="0">
                <a:latin typeface="Arial" panose="020B0604020202020204" pitchFamily="34" charset="0"/>
                <a:cs typeface="Arial" panose="020B0604020202020204" pitchFamily="34" charset="0"/>
              </a:rPr>
              <a:t>Post food inspection reports in public view, and</a:t>
            </a:r>
          </a:p>
          <a:p>
            <a:pPr marL="285664" indent="-285664">
              <a:buClrTx/>
              <a:buFont typeface="Arial" panose="020B0604020202020204" pitchFamily="34" charset="0"/>
              <a:buChar char="•"/>
            </a:pPr>
            <a:r>
              <a:rPr lang="en-US" sz="1400" dirty="0">
                <a:latin typeface="Arial" panose="020B0604020202020204" pitchFamily="34" charset="0"/>
                <a:cs typeface="Arial" panose="020B0604020202020204" pitchFamily="34" charset="0"/>
              </a:rPr>
              <a:t>Ensure that at least one person at each site is food safety certified </a:t>
            </a:r>
          </a:p>
          <a:p>
            <a:pPr marL="285664" indent="-285664">
              <a:buClrTx/>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ClrTx/>
              <a:buFont typeface="Arial" panose="020B0604020202020204" pitchFamily="34" charset="0"/>
              <a:buNone/>
            </a:pPr>
            <a:r>
              <a:rPr lang="en-US" sz="1400" dirty="0">
                <a:latin typeface="Arial" panose="020B0604020202020204" pitchFamily="34" charset="0"/>
                <a:cs typeface="Arial" panose="020B0604020202020204" pitchFamily="34" charset="0"/>
              </a:rPr>
              <a:t>Now, let’s review the Buy American Provision!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[Next Slide]</a:t>
            </a:r>
          </a:p>
        </p:txBody>
      </p:sp>
    </p:spTree>
    <p:extLst>
      <p:ext uri="{BB962C8B-B14F-4D97-AF65-F5344CB8AC3E}">
        <p14:creationId xmlns:p14="http://schemas.microsoft.com/office/powerpoint/2010/main" val="3233550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CDE6662-3E73-45C1-9083-33EB0CBC9D3F}"/>
              </a:ext>
            </a:extLst>
          </p:cNvPr>
          <p:cNvSpPr>
            <a:spLocks noGrp="1"/>
          </p:cNvSpPr>
          <p:nvPr>
            <p:ph type="body" idx="1"/>
          </p:nvPr>
        </p:nvSpPr>
        <p:spPr/>
        <p:txBody>
          <a:bodyPr/>
          <a:lstStyle/>
          <a:p>
            <a:pPr defTabSz="1218987">
              <a:defRPr/>
            </a:pPr>
            <a:r>
              <a:rPr lang="en-US" sz="1400" kern="1200" dirty="0">
                <a:solidFill>
                  <a:schemeClr val="tx1"/>
                </a:solidFill>
                <a:effectLst/>
                <a:latin typeface="Arial" panose="020B0604020202020204" pitchFamily="34" charset="0"/>
                <a:cs typeface="Arial" panose="020B0604020202020204" pitchFamily="34" charset="0"/>
              </a:rPr>
              <a:t>Buy American Provision</a:t>
            </a:r>
          </a:p>
          <a:p>
            <a:pPr defTabSz="1218987">
              <a:defRPr/>
            </a:pPr>
            <a:endParaRPr lang="en-US" sz="1400" kern="1200" dirty="0">
              <a:solidFill>
                <a:schemeClr val="tx1"/>
              </a:solidFill>
              <a:effectLst/>
              <a:latin typeface="Arial" panose="020B0604020202020204" pitchFamily="34" charset="0"/>
              <a:cs typeface="Arial" panose="020B0604020202020204" pitchFamily="34" charset="0"/>
            </a:endParaRPr>
          </a:p>
          <a:p>
            <a:pPr defTabSz="1218987">
              <a:defRPr/>
            </a:pPr>
            <a:r>
              <a:rPr lang="en-US" sz="1400" kern="1200" dirty="0">
                <a:solidFill>
                  <a:schemeClr val="tx1"/>
                </a:solidFill>
                <a:effectLst/>
                <a:latin typeface="Arial" panose="020B0604020202020204" pitchFamily="34" charset="0"/>
                <a:cs typeface="Arial" panose="020B0604020202020204" pitchFamily="34" charset="0"/>
              </a:rPr>
              <a:t>The Buy American</a:t>
            </a:r>
            <a:r>
              <a:rPr lang="en-US" sz="1400" kern="1200" baseline="0" dirty="0">
                <a:solidFill>
                  <a:schemeClr val="tx1"/>
                </a:solidFill>
                <a:effectLst/>
                <a:latin typeface="Arial" panose="020B0604020202020204" pitchFamily="34" charset="0"/>
                <a:cs typeface="Arial" panose="020B0604020202020204" pitchFamily="34" charset="0"/>
              </a:rPr>
              <a:t> Provision requires e</a:t>
            </a:r>
            <a:r>
              <a:rPr lang="en-US" sz="1400" kern="1200" dirty="0">
                <a:solidFill>
                  <a:schemeClr val="tx1"/>
                </a:solidFill>
                <a:effectLst/>
                <a:latin typeface="Arial" panose="020B0604020202020204" pitchFamily="34" charset="0"/>
                <a:cs typeface="Arial" panose="020B0604020202020204" pitchFamily="34" charset="0"/>
              </a:rPr>
              <a:t>ach SFA to purchase food that is produced or processed domestically. Domestically processed</a:t>
            </a:r>
            <a:r>
              <a:rPr lang="en-US" sz="1400" kern="1200" baseline="0" dirty="0">
                <a:solidFill>
                  <a:schemeClr val="tx1"/>
                </a:solidFill>
                <a:effectLst/>
                <a:latin typeface="Arial" panose="020B0604020202020204" pitchFamily="34" charset="0"/>
                <a:cs typeface="Arial" panose="020B0604020202020204" pitchFamily="34" charset="0"/>
              </a:rPr>
              <a:t> foods must</a:t>
            </a:r>
            <a:r>
              <a:rPr lang="en-US" sz="1400" kern="1200" dirty="0">
                <a:solidFill>
                  <a:schemeClr val="tx1"/>
                </a:solidFill>
                <a:effectLst/>
                <a:latin typeface="Arial" panose="020B0604020202020204" pitchFamily="34" charset="0"/>
                <a:cs typeface="Arial" panose="020B0604020202020204" pitchFamily="34" charset="0"/>
              </a:rPr>
              <a:t> contain over 51 percent, by weight or volume, domestic agricultural commodities.</a:t>
            </a:r>
            <a:r>
              <a:rPr lang="en-US" sz="1400" dirty="0">
                <a:latin typeface="Arial" panose="020B0604020202020204" pitchFamily="34" charset="0"/>
                <a:cs typeface="Arial" panose="020B0604020202020204" pitchFamily="34" charset="0"/>
              </a:rPr>
              <a:t> Contracts and solicitations must contain Buy American Provision language.</a:t>
            </a:r>
          </a:p>
          <a:p>
            <a:pPr marL="0" marR="0" lvl="0" indent="0" algn="l" defTabSz="1218987">
              <a:lnSpc>
                <a:spcPct val="100000"/>
              </a:lnSpc>
              <a:spcBef>
                <a:spcPts val="0"/>
              </a:spcBef>
              <a:spcAft>
                <a:spcPts val="0"/>
              </a:spcAft>
              <a:buClrTx/>
              <a:buSzTx/>
              <a:buFontTx/>
              <a:buNone/>
              <a:tabLst/>
              <a:defRPr/>
            </a:pPr>
            <a:endParaRPr lang="en-US" sz="1400" kern="1200" dirty="0">
              <a:solidFill>
                <a:schemeClr val="tx1"/>
              </a:solidFill>
              <a:effectLst/>
              <a:latin typeface="Arial" pitchFamily="34" charset="0"/>
              <a:cs typeface="Arial" pitchFamily="34" charset="0"/>
            </a:endParaRPr>
          </a:p>
          <a:p>
            <a:pPr defTabSz="1218987">
              <a:defRPr/>
            </a:pPr>
            <a:r>
              <a:rPr lang="en-US" sz="1400" kern="1200" dirty="0">
                <a:solidFill>
                  <a:schemeClr val="tx1"/>
                </a:solidFill>
                <a:effectLst/>
                <a:latin typeface="Arial" pitchFamily="34" charset="0"/>
                <a:cs typeface="Arial" pitchFamily="34" charset="0"/>
              </a:rPr>
              <a:t>To ensure contractor compliance, the SFAs, in </a:t>
            </a:r>
            <a:r>
              <a:rPr lang="en-US" sz="1400" dirty="0">
                <a:latin typeface="Arial" panose="020B0604020202020204" pitchFamily="34" charset="0"/>
                <a:cs typeface="Arial" panose="020B0604020202020204" pitchFamily="34" charset="0"/>
              </a:rPr>
              <a:t>their </a:t>
            </a:r>
            <a:r>
              <a:rPr lang="en-US" sz="1400" kern="1200" dirty="0">
                <a:solidFill>
                  <a:schemeClr val="tx1"/>
                </a:solidFill>
                <a:effectLst/>
                <a:latin typeface="Arial" panose="020B0604020202020204" pitchFamily="34" charset="0"/>
                <a:cs typeface="Arial" panose="020B0604020202020204" pitchFamily="34" charset="0"/>
              </a:rPr>
              <a:t>solicitations and contracts, must obtain a certification statement of Buy American from vendors</a:t>
            </a:r>
            <a:r>
              <a:rPr lang="en-US" sz="1400" kern="1200" baseline="0" dirty="0">
                <a:solidFill>
                  <a:schemeClr val="tx1"/>
                </a:solidFill>
                <a:effectLst/>
                <a:latin typeface="Arial" panose="020B0604020202020204" pitchFamily="34" charset="0"/>
                <a:cs typeface="Arial" panose="020B0604020202020204" pitchFamily="34" charset="0"/>
              </a:rPr>
              <a:t> or </a:t>
            </a:r>
            <a:r>
              <a:rPr lang="en-US" sz="1400" kern="1200" dirty="0">
                <a:solidFill>
                  <a:schemeClr val="tx1"/>
                </a:solidFill>
                <a:effectLst/>
                <a:latin typeface="Arial" panose="020B0604020202020204" pitchFamily="34" charset="0"/>
                <a:cs typeface="Arial" panose="020B0604020202020204" pitchFamily="34" charset="0"/>
              </a:rPr>
              <a:t>manufacturers.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[Next Slide]</a:t>
            </a:r>
          </a:p>
        </p:txBody>
      </p:sp>
    </p:spTree>
    <p:extLst>
      <p:ext uri="{BB962C8B-B14F-4D97-AF65-F5344CB8AC3E}">
        <p14:creationId xmlns:p14="http://schemas.microsoft.com/office/powerpoint/2010/main" val="2660793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CDE6662-3E73-45C1-9083-33EB0CBC9D3F}"/>
              </a:ext>
            </a:extLst>
          </p:cNvPr>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itchFamily="34" charset="0"/>
                <a:ea typeface="+mn-ea"/>
                <a:cs typeface="Arial" pitchFamily="34" charset="0"/>
              </a:rPr>
              <a:t>There are limited exceptions to the Buy American Provision, which allow for the purchase of products not meeting the domestically</a:t>
            </a:r>
            <a:r>
              <a:rPr lang="en-US" sz="1400" kern="1200" baseline="0" dirty="0">
                <a:solidFill>
                  <a:schemeClr val="tx1"/>
                </a:solidFill>
                <a:effectLst/>
                <a:latin typeface="Arial" pitchFamily="34" charset="0"/>
                <a:ea typeface="+mn-ea"/>
                <a:cs typeface="Arial" pitchFamily="34" charset="0"/>
              </a:rPr>
              <a:t> produced or processed in the United States requirement</a:t>
            </a:r>
            <a:r>
              <a:rPr lang="en-US" sz="1400" kern="1200" dirty="0">
                <a:solidFill>
                  <a:schemeClr val="tx1"/>
                </a:solidFill>
                <a:effectLst/>
                <a:latin typeface="Arial" pitchFamily="34" charset="0"/>
                <a:ea typeface="+mn-ea"/>
                <a:cs typeface="Arial" pitchFamily="34" charset="0"/>
              </a:rPr>
              <a:t>. Nondomestic items</a:t>
            </a:r>
            <a:r>
              <a:rPr lang="en-US" sz="1400" kern="1200" baseline="0" dirty="0">
                <a:solidFill>
                  <a:schemeClr val="tx1"/>
                </a:solidFill>
                <a:effectLst/>
                <a:latin typeface="Arial" pitchFamily="34" charset="0"/>
                <a:ea typeface="+mn-ea"/>
                <a:cs typeface="Arial" pitchFamily="34" charset="0"/>
              </a:rPr>
              <a:t> may be purchased due to lower purchasing price or lack of domestic availability. Documentation must be maintained to support the purchase of nondomestic items.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Arial" pitchFamily="34" charset="0"/>
              <a:ea typeface="+mn-ea"/>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To ensure compliance with Buy American regulations, procurement procedures must include Buy American Provision language.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[Next Slide]</a:t>
            </a:r>
          </a:p>
        </p:txBody>
      </p:sp>
    </p:spTree>
    <p:extLst>
      <p:ext uri="{BB962C8B-B14F-4D97-AF65-F5344CB8AC3E}">
        <p14:creationId xmlns:p14="http://schemas.microsoft.com/office/powerpoint/2010/main" val="2454643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49EA29-05FA-4B61-9C26-D47D7AF93C3A}"/>
              </a:ext>
            </a:extLst>
          </p:cNvPr>
          <p:cNvSpPr>
            <a:spLocks noGrp="1"/>
          </p:cNvSpPr>
          <p:nvPr>
            <p:ph type="body" idx="1"/>
          </p:nvPr>
        </p:nvSpPr>
        <p:spPr/>
        <p:txBody>
          <a:bodyPr/>
          <a:lstStyle/>
          <a:p>
            <a:r>
              <a:rPr lang="en-US" sz="1400" kern="1200" dirty="0">
                <a:solidFill>
                  <a:schemeClr val="tx1"/>
                </a:solidFill>
                <a:effectLst/>
                <a:latin typeface="Arial" pitchFamily="34" charset="0"/>
                <a:ea typeface="+mn-ea"/>
                <a:cs typeface="Arial" pitchFamily="34" charset="0"/>
              </a:rPr>
              <a:t>Storage Facility Review</a:t>
            </a:r>
          </a:p>
          <a:p>
            <a:endParaRPr lang="en-US" sz="1400" kern="1200" dirty="0">
              <a:solidFill>
                <a:schemeClr val="tx1"/>
              </a:solidFill>
              <a:effectLst/>
              <a:latin typeface="Arial" pitchFamily="34" charset="0"/>
              <a:ea typeface="+mn-ea"/>
              <a:cs typeface="Arial" pitchFamily="34" charset="0"/>
            </a:endParaRPr>
          </a:p>
          <a:p>
            <a:r>
              <a:rPr lang="en-US" sz="1400" kern="1200" dirty="0">
                <a:solidFill>
                  <a:schemeClr val="tx1"/>
                </a:solidFill>
                <a:effectLst/>
                <a:latin typeface="Arial" pitchFamily="34" charset="0"/>
                <a:ea typeface="+mn-ea"/>
                <a:cs typeface="Arial" pitchFamily="34" charset="0"/>
              </a:rPr>
              <a:t>To determine compliance with the Buy American Provision, the reviewer will conduct a review</a:t>
            </a:r>
            <a:r>
              <a:rPr lang="en-US" sz="1400" kern="1200" baseline="0" dirty="0">
                <a:solidFill>
                  <a:schemeClr val="tx1"/>
                </a:solidFill>
                <a:effectLst/>
                <a:latin typeface="Arial" pitchFamily="34" charset="0"/>
                <a:ea typeface="+mn-ea"/>
                <a:cs typeface="Arial" pitchFamily="34" charset="0"/>
              </a:rPr>
              <a:t> of</a:t>
            </a:r>
            <a:r>
              <a:rPr lang="en-US" sz="1400" kern="1200" dirty="0">
                <a:solidFill>
                  <a:schemeClr val="tx1"/>
                </a:solidFill>
                <a:effectLst/>
                <a:latin typeface="Arial" pitchFamily="34" charset="0"/>
                <a:ea typeface="+mn-ea"/>
                <a:cs typeface="Arial" pitchFamily="34" charset="0"/>
              </a:rPr>
              <a:t> on and off-site storage facilities and select a variety of agricultural food components to assess if the foods received by the SFA are over 51 percent domestically produced o</a:t>
            </a:r>
            <a:r>
              <a:rPr lang="en-US" sz="1400" kern="1200" baseline="0" dirty="0">
                <a:solidFill>
                  <a:schemeClr val="tx1"/>
                </a:solidFill>
                <a:effectLst/>
                <a:latin typeface="Arial" pitchFamily="34" charset="0"/>
                <a:ea typeface="+mn-ea"/>
                <a:cs typeface="Arial" pitchFamily="34" charset="0"/>
              </a:rPr>
              <a:t>r processed</a:t>
            </a:r>
            <a:r>
              <a:rPr lang="en-US" sz="1400" kern="1200" dirty="0">
                <a:solidFill>
                  <a:schemeClr val="tx1"/>
                </a:solidFill>
                <a:effectLst/>
                <a:latin typeface="Arial" pitchFamily="34" charset="0"/>
                <a:ea typeface="+mn-ea"/>
                <a:cs typeface="Arial" pitchFamily="34" charset="0"/>
              </a:rPr>
              <a:t>. </a:t>
            </a:r>
          </a:p>
          <a:p>
            <a:endParaRPr lang="en-US" sz="1400" kern="1200" dirty="0">
              <a:solidFill>
                <a:schemeClr val="tx1"/>
              </a:solidFill>
              <a:effectLst/>
              <a:latin typeface="Arial" pitchFamily="34" charset="0"/>
              <a:ea typeface="+mn-ea"/>
              <a:cs typeface="Arial" pitchFamily="34" charset="0"/>
            </a:endParaRPr>
          </a:p>
          <a:p>
            <a:r>
              <a:rPr lang="en-US" sz="1400" kern="1200" dirty="0">
                <a:solidFill>
                  <a:schemeClr val="tx1"/>
                </a:solidFill>
                <a:effectLst/>
                <a:latin typeface="Arial" pitchFamily="34" charset="0"/>
                <a:ea typeface="+mn-ea"/>
                <a:cs typeface="Arial" pitchFamily="34" charset="0"/>
              </a:rPr>
              <a:t>On-site storage facilities may include school freezers, refrigerators, dry good storage rooms, and other areas.</a:t>
            </a:r>
          </a:p>
          <a:p>
            <a:endParaRPr lang="en-US" sz="1400" kern="1200" dirty="0">
              <a:solidFill>
                <a:schemeClr val="tx1"/>
              </a:solidFill>
              <a:effectLst/>
              <a:latin typeface="Arial" pitchFamily="34" charset="0"/>
              <a:ea typeface="+mn-ea"/>
              <a:cs typeface="Arial" pitchFamily="34" charset="0"/>
            </a:endParaRPr>
          </a:p>
          <a:p>
            <a:r>
              <a:rPr lang="en-US" sz="1400" kern="1200" dirty="0">
                <a:solidFill>
                  <a:schemeClr val="tx1"/>
                </a:solidFill>
                <a:effectLst/>
                <a:latin typeface="Arial" pitchFamily="34" charset="0"/>
                <a:ea typeface="+mn-ea"/>
                <a:cs typeface="Arial" pitchFamily="34" charset="0"/>
              </a:rPr>
              <a:t>[Next Slide]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33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49EA29-05FA-4B61-9C26-D47D7AF93C3A}"/>
              </a:ext>
            </a:extLst>
          </p:cNvPr>
          <p:cNvSpPr>
            <a:spLocks noGrp="1"/>
          </p:cNvSpPr>
          <p:nvPr>
            <p:ph type="body" idx="1"/>
          </p:nvPr>
        </p:nvSpPr>
        <p:spPr/>
        <p:txBody>
          <a:bodyPr/>
          <a:lstStyle/>
          <a:p>
            <a:r>
              <a:rPr lang="en-US" sz="1400" kern="1200" dirty="0">
                <a:solidFill>
                  <a:schemeClr val="tx1"/>
                </a:solidFill>
                <a:effectLst/>
                <a:latin typeface="Arial" pitchFamily="34" charset="0"/>
                <a:ea typeface="+mn-ea"/>
                <a:cs typeface="Arial" pitchFamily="34" charset="0"/>
              </a:rPr>
              <a:t>Off-site storage facilities would include SFA-contracted or self-operated warehouses. </a:t>
            </a:r>
          </a:p>
          <a:p>
            <a:endParaRPr lang="en-US" sz="1400" kern="1200" dirty="0">
              <a:solidFill>
                <a:schemeClr val="tx1"/>
              </a:solidFill>
              <a:effectLst/>
              <a:latin typeface="Arial" pitchFamily="34" charset="0"/>
              <a:ea typeface="+mn-ea"/>
              <a:cs typeface="Arial" pitchFamily="34" charset="0"/>
            </a:endParaRPr>
          </a:p>
          <a:p>
            <a:r>
              <a:rPr lang="en-US" sz="1400" kern="1200" dirty="0">
                <a:solidFill>
                  <a:schemeClr val="tx1"/>
                </a:solidFill>
                <a:effectLst/>
                <a:latin typeface="Arial" pitchFamily="34" charset="0"/>
                <a:ea typeface="+mn-ea"/>
                <a:cs typeface="Arial" pitchFamily="34" charset="0"/>
              </a:rPr>
              <a:t>[Next Slide]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659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849EA29-05FA-4B61-9C26-D47D7AF93C3A}"/>
              </a:ext>
            </a:extLst>
          </p:cNvPr>
          <p:cNvSpPr>
            <a:spLocks noGrp="1"/>
          </p:cNvSpPr>
          <p:nvPr>
            <p:ph type="body" idx="1"/>
          </p:nvPr>
        </p:nvSpPr>
        <p:spPr/>
        <p:txBody>
          <a:bodyPr/>
          <a:lstStyle/>
          <a:p>
            <a:pPr>
              <a:defRPr/>
            </a:pPr>
            <a:r>
              <a:rPr lang="en-US" sz="1200" kern="1200" dirty="0">
                <a:solidFill>
                  <a:schemeClr val="tx1"/>
                </a:solidFill>
                <a:effectLst/>
                <a:latin typeface="Arial"/>
                <a:cs typeface="Arial"/>
              </a:rPr>
              <a:t>During COVID-19, the review </a:t>
            </a:r>
            <a:r>
              <a:rPr lang="en-US" b="0" dirty="0">
                <a:latin typeface="Arial"/>
                <a:cs typeface="Arial"/>
              </a:rPr>
              <a:t>will </a:t>
            </a:r>
            <a:r>
              <a:rPr lang="en-US" sz="1200" b="0" kern="1200" dirty="0">
                <a:solidFill>
                  <a:schemeClr val="tx1"/>
                </a:solidFill>
                <a:effectLst/>
                <a:latin typeface="Arial"/>
                <a:cs typeface="Arial"/>
              </a:rPr>
              <a:t>be</a:t>
            </a:r>
            <a:r>
              <a:rPr lang="en-US" sz="1200" b="0" kern="1200" baseline="0" dirty="0">
                <a:solidFill>
                  <a:schemeClr val="tx1"/>
                </a:solidFill>
                <a:effectLst/>
                <a:latin typeface="Arial"/>
                <a:cs typeface="Arial"/>
              </a:rPr>
              <a:t> </a:t>
            </a:r>
            <a:r>
              <a:rPr lang="en-US" sz="1200" kern="1200" baseline="0" dirty="0">
                <a:solidFill>
                  <a:schemeClr val="tx1"/>
                </a:solidFill>
                <a:effectLst/>
                <a:latin typeface="Arial"/>
                <a:cs typeface="Arial"/>
              </a:rPr>
              <a:t>conducted remotely. SFAs will be required to </a:t>
            </a:r>
            <a:r>
              <a:rPr lang="en-US" dirty="0">
                <a:latin typeface="Arial"/>
                <a:cs typeface="Arial"/>
              </a:rPr>
              <a:t>upload to CNIPS </a:t>
            </a:r>
            <a:r>
              <a:rPr lang="en-US" sz="1200" kern="1200" baseline="0" dirty="0">
                <a:solidFill>
                  <a:schemeClr val="tx1"/>
                </a:solidFill>
                <a:effectLst/>
                <a:latin typeface="Arial"/>
                <a:cs typeface="Arial"/>
              </a:rPr>
              <a:t>items listed on their menus and recipes to evaluate </a:t>
            </a:r>
            <a:r>
              <a:rPr lang="en-US" sz="1200" dirty="0">
                <a:latin typeface="Arial"/>
                <a:cs typeface="Arial"/>
              </a:rPr>
              <a:t>if at least 51 percent of the product was produced and processed domestically.</a:t>
            </a:r>
            <a:endParaRPr lang="en-US" sz="1200" kern="1200" baseline="0" dirty="0">
              <a:solidFill>
                <a:schemeClr val="tx1"/>
              </a:solidFill>
              <a:effectLst/>
              <a:latin typeface="Arial" pitchFamily="34" charset="0"/>
              <a:ea typeface="+mn-ea"/>
              <a:cs typeface="Arial" pitchFamily="34" charset="0"/>
            </a:endParaRPr>
          </a:p>
          <a:p>
            <a:endParaRPr lang="en-US" sz="1200" b="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[Next Slide]</a:t>
            </a:r>
            <a:endParaRPr lang="en-US" dirty="0"/>
          </a:p>
        </p:txBody>
      </p:sp>
    </p:spTree>
    <p:extLst>
      <p:ext uri="{BB962C8B-B14F-4D97-AF65-F5344CB8AC3E}">
        <p14:creationId xmlns:p14="http://schemas.microsoft.com/office/powerpoint/2010/main" val="3239802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66054DA-0465-4E6E-9D2E-EED6AC42E22D}"/>
              </a:ext>
            </a:extLst>
          </p:cNvPr>
          <p:cNvSpPr>
            <a:spLocks noGrp="1"/>
          </p:cNvSpPr>
          <p:nvPr>
            <p:ph type="body" idx="1"/>
          </p:nvPr>
        </p:nvSpPr>
        <p:spPr/>
        <p:txBody>
          <a:bodyPr/>
          <a:lstStyle/>
          <a:p>
            <a:r>
              <a:rPr lang="en-US" sz="1400" b="0" i="0" dirty="0">
                <a:effectLst/>
                <a:latin typeface="Arial" panose="020B0604020202020204" pitchFamily="34" charset="0"/>
                <a:cs typeface="Arial" panose="020B0604020202020204" pitchFamily="34" charset="0"/>
              </a:rPr>
              <a:t>Food Component</a:t>
            </a:r>
            <a:r>
              <a:rPr lang="en-US" sz="1400" b="0" i="0" baseline="0" dirty="0">
                <a:effectLst/>
                <a:latin typeface="Arial" panose="020B0604020202020204" pitchFamily="34" charset="0"/>
                <a:cs typeface="Arial" panose="020B0604020202020204" pitchFamily="34" charset="0"/>
              </a:rPr>
              <a:t> Categories</a:t>
            </a:r>
            <a:endParaRPr lang="en-US" sz="1400" b="0" i="0" dirty="0">
              <a:effectLst/>
              <a:latin typeface="Arial" panose="020B0604020202020204" pitchFamily="34" charset="0"/>
              <a:cs typeface="Arial" panose="020B0604020202020204" pitchFamily="34" charset="0"/>
            </a:endParaRPr>
          </a:p>
          <a:p>
            <a:endParaRPr lang="en-US" sz="1400" b="0" i="0" dirty="0">
              <a:effectLst/>
              <a:latin typeface="Arial" panose="020B0604020202020204" pitchFamily="34" charset="0"/>
              <a:cs typeface="Arial" panose="020B0604020202020204" pitchFamily="34" charset="0"/>
            </a:endParaRPr>
          </a:p>
          <a:p>
            <a:r>
              <a:rPr lang="en-US" sz="1400" b="0" i="0" dirty="0">
                <a:effectLst/>
                <a:latin typeface="Arial" panose="020B0604020202020204" pitchFamily="34" charset="0"/>
                <a:cs typeface="Arial" panose="020B0604020202020204" pitchFamily="34" charset="0"/>
              </a:rPr>
              <a:t>The </a:t>
            </a:r>
            <a:r>
              <a:rPr lang="en-US" sz="1400" b="0" i="0" baseline="0" dirty="0">
                <a:effectLst/>
                <a:latin typeface="Arial" panose="020B0604020202020204" pitchFamily="34" charset="0"/>
                <a:cs typeface="Arial" panose="020B0604020202020204" pitchFamily="34" charset="0"/>
              </a:rPr>
              <a:t>CDE</a:t>
            </a:r>
            <a:r>
              <a:rPr lang="en-US" sz="1400" b="0" i="0" dirty="0">
                <a:effectLst/>
                <a:latin typeface="Arial" panose="020B0604020202020204" pitchFamily="34" charset="0"/>
                <a:cs typeface="Arial" panose="020B0604020202020204" pitchFamily="34" charset="0"/>
              </a:rPr>
              <a:t> is required to look at labels from two to three items from several food component categories to determine if they were purchased, produced, and processed in the United States or its territories.</a:t>
            </a:r>
          </a:p>
          <a:p>
            <a:endParaRPr lang="en-US" sz="1400" b="0" i="0" kern="1200" dirty="0">
              <a:solidFill>
                <a:schemeClr val="tx1"/>
              </a:solidFill>
              <a:effectLst/>
              <a:latin typeface="Arial" pitchFamily="34" charset="0"/>
              <a:ea typeface="+mn-ea"/>
              <a:cs typeface="Arial" pitchFamily="34" charset="0"/>
            </a:endParaRPr>
          </a:p>
          <a:p>
            <a:r>
              <a:rPr lang="en-US" sz="1400" b="0" i="0" dirty="0">
                <a:effectLst/>
                <a:latin typeface="Arial" panose="020B0604020202020204" pitchFamily="34" charset="0"/>
                <a:cs typeface="Arial" panose="020B0604020202020204" pitchFamily="34" charset="0"/>
              </a:rPr>
              <a:t>The food component categories that are reviewed include:</a:t>
            </a:r>
          </a:p>
          <a:p>
            <a:endParaRPr lang="en-US" sz="1400" b="0" i="0" kern="1200" dirty="0">
              <a:solidFill>
                <a:schemeClr val="tx1"/>
              </a:solidFill>
              <a:effectLst/>
              <a:latin typeface="Arial" pitchFamily="34" charset="0"/>
              <a:ea typeface="+mn-ea"/>
              <a:cs typeface="Arial" pitchFamily="34" charset="0"/>
            </a:endParaRPr>
          </a:p>
          <a:p>
            <a:r>
              <a:rPr lang="en-US" sz="1400" b="0" i="0" dirty="0">
                <a:effectLst/>
                <a:latin typeface="Arial" panose="020B0604020202020204" pitchFamily="34" charset="0"/>
                <a:cs typeface="Arial" panose="020B0604020202020204" pitchFamily="34" charset="0"/>
              </a:rPr>
              <a:t>•Canned vegetables and vegetable juice</a:t>
            </a:r>
            <a:endParaRPr lang="en-US" sz="1400" b="0" i="0" kern="1200" dirty="0">
              <a:solidFill>
                <a:schemeClr val="tx1"/>
              </a:solidFill>
              <a:effectLst/>
              <a:latin typeface="Arial" pitchFamily="34" charset="0"/>
              <a:ea typeface="+mn-ea"/>
              <a:cs typeface="Arial" pitchFamily="34" charset="0"/>
            </a:endParaRPr>
          </a:p>
          <a:p>
            <a:r>
              <a:rPr lang="en-US" sz="1400" b="0" i="0" dirty="0">
                <a:effectLst/>
                <a:latin typeface="Arial" panose="020B0604020202020204" pitchFamily="34" charset="0"/>
                <a:cs typeface="Arial" panose="020B0604020202020204" pitchFamily="34" charset="0"/>
              </a:rPr>
              <a:t>•Frozen vegetables and vegetable juice</a:t>
            </a:r>
            <a:endParaRPr lang="en-US" sz="1400" b="0" i="0" kern="1200" dirty="0">
              <a:solidFill>
                <a:schemeClr val="tx1"/>
              </a:solidFill>
              <a:effectLst/>
              <a:latin typeface="Arial" pitchFamily="34" charset="0"/>
              <a:ea typeface="+mn-ea"/>
              <a:cs typeface="Arial" pitchFamily="34" charset="0"/>
            </a:endParaRPr>
          </a:p>
          <a:p>
            <a:r>
              <a:rPr lang="en-US" sz="1400" b="0" i="0" dirty="0">
                <a:effectLst/>
                <a:latin typeface="Arial" panose="020B0604020202020204" pitchFamily="34" charset="0"/>
                <a:cs typeface="Arial" panose="020B0604020202020204" pitchFamily="34" charset="0"/>
              </a:rPr>
              <a:t>•Canned fruit and fruit juice</a:t>
            </a:r>
            <a:endParaRPr lang="en-US" sz="1400" b="0" i="0" kern="1200" dirty="0">
              <a:solidFill>
                <a:schemeClr val="tx1"/>
              </a:solidFill>
              <a:effectLst/>
              <a:latin typeface="Arial" pitchFamily="34" charset="0"/>
              <a:ea typeface="+mn-ea"/>
              <a:cs typeface="Arial" pitchFamily="34" charset="0"/>
            </a:endParaRPr>
          </a:p>
          <a:p>
            <a:r>
              <a:rPr lang="en-US" sz="1400" b="0" i="0" dirty="0">
                <a:effectLst/>
                <a:latin typeface="Arial" panose="020B0604020202020204" pitchFamily="34" charset="0"/>
                <a:cs typeface="Arial" panose="020B0604020202020204" pitchFamily="34" charset="0"/>
              </a:rPr>
              <a:t>•Frozen fruit and fruit juice </a:t>
            </a:r>
            <a:endParaRPr lang="en-US" sz="1400" b="0" i="0" kern="1200" dirty="0">
              <a:solidFill>
                <a:schemeClr val="tx1"/>
              </a:solidFill>
              <a:effectLst/>
              <a:latin typeface="Arial" pitchFamily="34" charset="0"/>
              <a:ea typeface="+mn-ea"/>
              <a:cs typeface="Arial" pitchFamily="34" charset="0"/>
            </a:endParaRPr>
          </a:p>
          <a:p>
            <a:r>
              <a:rPr lang="en-US" sz="1400" b="0" i="0" dirty="0">
                <a:effectLst/>
                <a:latin typeface="Arial" panose="020B0604020202020204" pitchFamily="34" charset="0"/>
                <a:cs typeface="Arial" panose="020B0604020202020204" pitchFamily="34" charset="0"/>
              </a:rPr>
              <a:t>•Frozen meat and entrée items</a:t>
            </a:r>
            <a:endParaRPr lang="en-US" sz="1400" b="0" i="0" kern="1200" dirty="0">
              <a:solidFill>
                <a:schemeClr val="tx1"/>
              </a:solidFill>
              <a:effectLst/>
              <a:latin typeface="Arial" pitchFamily="34" charset="0"/>
              <a:ea typeface="+mn-ea"/>
              <a:cs typeface="Arial" pitchFamily="34" charset="0"/>
            </a:endParaRPr>
          </a:p>
          <a:p>
            <a:r>
              <a:rPr lang="en-US" sz="1400" b="0" i="0" dirty="0">
                <a:effectLst/>
                <a:latin typeface="Arial" panose="020B0604020202020204" pitchFamily="34" charset="0"/>
                <a:cs typeface="Arial" panose="020B0604020202020204" pitchFamily="34" charset="0"/>
              </a:rPr>
              <a:t>•Refrigerated foods (such as produce or dairy), and</a:t>
            </a:r>
            <a:endParaRPr lang="en-US" sz="1400" b="0" i="0" kern="1200" dirty="0">
              <a:solidFill>
                <a:schemeClr val="tx1"/>
              </a:solidFill>
              <a:effectLst/>
              <a:latin typeface="Arial" pitchFamily="34" charset="0"/>
              <a:ea typeface="+mn-ea"/>
              <a:cs typeface="Arial" pitchFamily="34" charset="0"/>
            </a:endParaRPr>
          </a:p>
          <a:p>
            <a:r>
              <a:rPr lang="en-US" sz="1400" b="0" i="0" dirty="0">
                <a:effectLst/>
                <a:latin typeface="Arial" panose="020B0604020202020204" pitchFamily="34" charset="0"/>
                <a:cs typeface="Arial" panose="020B0604020202020204" pitchFamily="34" charset="0"/>
              </a:rPr>
              <a:t>•Bakery, pasta, and other miscellaneous items (such as flour and cornmeal)</a:t>
            </a:r>
          </a:p>
          <a:p>
            <a:endParaRPr lang="en-US" sz="1400" b="0" i="0" kern="1200" dirty="0">
              <a:solidFill>
                <a:schemeClr val="tx1"/>
              </a:solidFill>
              <a:effectLst/>
              <a:latin typeface="Arial" pitchFamily="34" charset="0"/>
              <a:ea typeface="+mn-ea"/>
              <a:cs typeface="Arial" pitchFamily="34" charset="0"/>
            </a:endParaRPr>
          </a:p>
          <a:p>
            <a:r>
              <a:rPr lang="en-US" sz="1400" b="0" i="0" dirty="0">
                <a:effectLst/>
                <a:latin typeface="Arial" panose="020B0604020202020204" pitchFamily="34" charset="0"/>
                <a:cs typeface="Arial" panose="020B0604020202020204" pitchFamily="34" charset="0"/>
              </a:rPr>
              <a:t>[Next Slide]</a:t>
            </a:r>
            <a:endParaRPr lang="en-US" sz="1400" b="0" i="0" kern="1200" dirty="0">
              <a:solidFill>
                <a:schemeClr val="tx1"/>
              </a:solidFill>
              <a:effectLst/>
              <a:latin typeface="Arial" pitchFamily="34" charset="0"/>
              <a:ea typeface="+mn-ea"/>
              <a:cs typeface="Arial" pitchFamily="34" charset="0"/>
            </a:endParaRPr>
          </a:p>
        </p:txBody>
      </p:sp>
    </p:spTree>
    <p:extLst>
      <p:ext uri="{BB962C8B-B14F-4D97-AF65-F5344CB8AC3E}">
        <p14:creationId xmlns:p14="http://schemas.microsoft.com/office/powerpoint/2010/main" val="3194566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AA95337-4090-429A-8747-3A33E45D51D0}"/>
              </a:ext>
            </a:extLst>
          </p:cNvPr>
          <p:cNvSpPr>
            <a:spLocks noGrp="1"/>
          </p:cNvSpPr>
          <p:nvPr>
            <p:ph type="body" idx="1"/>
          </p:nvPr>
        </p:nvSpPr>
        <p:spPr/>
        <p:txBody>
          <a:bodyPr/>
          <a:lstStyle/>
          <a:p>
            <a:r>
              <a:rPr lang="en-US" sz="1200" kern="1200" dirty="0">
                <a:solidFill>
                  <a:schemeClr val="tx1"/>
                </a:solidFill>
                <a:effectLst/>
                <a:latin typeface="Arial" pitchFamily="34" charset="0"/>
                <a:ea typeface="+mn-ea"/>
                <a:cs typeface="Arial" pitchFamily="34" charset="0"/>
              </a:rPr>
              <a:t>Required Documents</a:t>
            </a:r>
          </a:p>
          <a:p>
            <a:endParaRPr lang="en-US" sz="1200" kern="1200" dirty="0">
              <a:solidFill>
                <a:schemeClr val="tx1"/>
              </a:solidFill>
              <a:effectLst/>
              <a:latin typeface="Arial" pitchFamily="34" charset="0"/>
              <a:ea typeface="+mn-ea"/>
              <a:cs typeface="Arial" pitchFamily="34" charset="0"/>
            </a:endParaRPr>
          </a:p>
          <a:p>
            <a:r>
              <a:rPr lang="en-US" sz="1200" kern="1200" dirty="0">
                <a:solidFill>
                  <a:schemeClr val="tx1"/>
                </a:solidFill>
                <a:effectLst/>
                <a:latin typeface="Arial" pitchFamily="34" charset="0"/>
                <a:ea typeface="+mn-ea"/>
                <a:cs typeface="Arial" pitchFamily="34" charset="0"/>
              </a:rPr>
              <a:t>If the reviewer determines the SFA has nondomestic agricultural food components, additional documentation will be needed to ensure compliance. Exceptions for availability may include: </a:t>
            </a:r>
          </a:p>
          <a:p>
            <a:endParaRPr lang="en-US" sz="1200" kern="1200" dirty="0">
              <a:solidFill>
                <a:schemeClr val="tx1"/>
              </a:solidFill>
              <a:effectLst/>
              <a:latin typeface="Arial" pitchFamily="34" charset="0"/>
              <a:ea typeface="+mn-ea"/>
              <a:cs typeface="Arial" pitchFamily="34" charset="0"/>
            </a:endParaRPr>
          </a:p>
          <a:p>
            <a:pPr marL="171450" indent="-171450">
              <a:buFont typeface="Arial" panose="020B0604020202020204" pitchFamily="34" charset="0"/>
              <a:buChar char="•"/>
            </a:pPr>
            <a:r>
              <a:rPr lang="en-US" dirty="0"/>
              <a:t>Documentation from vendors or manufacturers for items that are not clearly labeled over 51 percent domestically produced or processed</a:t>
            </a:r>
            <a:endParaRPr lang="en-US" sz="1200" dirty="0"/>
          </a:p>
          <a:p>
            <a:pPr marL="171450" indent="-171450">
              <a:buFont typeface="Arial" panose="020B0604020202020204" pitchFamily="34" charset="0"/>
              <a:buChar char="•"/>
            </a:pPr>
            <a:r>
              <a:rPr lang="en-US" sz="2799" dirty="0"/>
              <a:t>Cost comparison between the domestic item and purchased item</a:t>
            </a:r>
          </a:p>
          <a:p>
            <a:pPr marL="171450" indent="-171450">
              <a:buFont typeface="Arial" panose="020B0604020202020204" pitchFamily="34" charset="0"/>
              <a:buChar char="•"/>
            </a:pPr>
            <a:r>
              <a:rPr lang="en-US" sz="2799" dirty="0"/>
              <a:t>Documentation showing lack of availability, or</a:t>
            </a:r>
          </a:p>
          <a:p>
            <a:pPr marL="171450" indent="-171450">
              <a:buFont typeface="Arial" panose="020B0604020202020204" pitchFamily="34" charset="0"/>
              <a:buChar char="•"/>
            </a:pPr>
            <a:r>
              <a:rPr lang="en-US" sz="2799" dirty="0"/>
              <a:t>Justification for not providing domestically produced alternative items</a:t>
            </a:r>
          </a:p>
          <a:p>
            <a:pPr lvl="0">
              <a:buClrTx/>
              <a:buFont typeface="Courier New" panose="02070309020205020404" pitchFamily="49" charset="0"/>
              <a:buNone/>
            </a:pPr>
            <a:endParaRPr lang="en-US" sz="2799" dirty="0"/>
          </a:p>
          <a:p>
            <a:pPr lvl="0">
              <a:buClrTx/>
              <a:buFont typeface="Courier New" panose="02070309020205020404" pitchFamily="49" charset="0"/>
              <a:buNone/>
            </a:pPr>
            <a:r>
              <a:rPr lang="en-US" sz="2799" dirty="0"/>
              <a:t>[Next Slide]</a:t>
            </a:r>
          </a:p>
        </p:txBody>
      </p:sp>
    </p:spTree>
    <p:extLst>
      <p:ext uri="{BB962C8B-B14F-4D97-AF65-F5344CB8AC3E}">
        <p14:creationId xmlns:p14="http://schemas.microsoft.com/office/powerpoint/2010/main" val="3259934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51A1DA77-921C-4C9B-94AC-9F067EE887A3}"/>
              </a:ext>
            </a:extLst>
          </p:cNvPr>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Common Findings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Now that we have reviewed the AR process for the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Buy American Provision, let’s review common findings.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Common Buy American findings include:</a:t>
            </a:r>
          </a:p>
          <a:p>
            <a:endParaRPr lang="en-US" sz="1400" dirty="0">
              <a:latin typeface="Arial" panose="020B0604020202020204" pitchFamily="34" charset="0"/>
              <a:cs typeface="Arial" panose="020B0604020202020204" pitchFamily="34" charset="0"/>
            </a:endParaRPr>
          </a:p>
          <a:p>
            <a:pPr marL="171450" indent="-171450">
              <a:buClrTx/>
              <a:buFont typeface="Arial" panose="020B0604020202020204" pitchFamily="34" charset="0"/>
              <a:buChar char="•"/>
            </a:pPr>
            <a:r>
              <a:rPr lang="en-US" sz="1400" dirty="0">
                <a:latin typeface="Arial" panose="020B0604020202020204" pitchFamily="34" charset="0"/>
                <a:cs typeface="Arial" panose="020B0604020202020204" pitchFamily="34" charset="0"/>
              </a:rPr>
              <a:t>Commodities or products are nondomestic</a:t>
            </a:r>
          </a:p>
          <a:p>
            <a:pPr marL="171450" indent="-171450">
              <a:buClrTx/>
              <a:buFont typeface="Arial" panose="020B0604020202020204" pitchFamily="34" charset="0"/>
              <a:buChar char="•"/>
            </a:pPr>
            <a:r>
              <a:rPr lang="en-US" sz="1400" dirty="0">
                <a:latin typeface="Arial" panose="020B0604020202020204" pitchFamily="34" charset="0"/>
                <a:cs typeface="Arial" panose="020B0604020202020204" pitchFamily="34" charset="0"/>
              </a:rPr>
              <a:t>Products are less than 51 percent domestic </a:t>
            </a:r>
          </a:p>
          <a:p>
            <a:pPr marL="171450" indent="-171450">
              <a:buClrTx/>
              <a:buFont typeface="Arial" panose="020B0604020202020204" pitchFamily="34" charset="0"/>
              <a:buChar char="•"/>
            </a:pPr>
            <a:r>
              <a:rPr lang="en-US" sz="1400" dirty="0">
                <a:latin typeface="Arial" panose="020B0604020202020204" pitchFamily="34" charset="0"/>
                <a:cs typeface="Arial" panose="020B0604020202020204" pitchFamily="34" charset="0"/>
              </a:rPr>
              <a:t>Products are not clearly labeled as domestic, and</a:t>
            </a:r>
          </a:p>
          <a:p>
            <a:pPr marL="171450" indent="-171450">
              <a:buClrTx/>
              <a:buFont typeface="Arial" panose="020B0604020202020204" pitchFamily="34" charset="0"/>
              <a:buChar char="•"/>
            </a:pPr>
            <a:r>
              <a:rPr lang="en-US" sz="1400" dirty="0">
                <a:latin typeface="Arial" panose="020B0604020202020204" pitchFamily="34" charset="0"/>
                <a:cs typeface="Arial" panose="020B0604020202020204" pitchFamily="34" charset="0"/>
              </a:rPr>
              <a:t>Lack of documentation to support exceptions</a:t>
            </a:r>
          </a:p>
          <a:p>
            <a:pPr marL="171450" indent="-171450">
              <a:buClrTx/>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ClrTx/>
              <a:buFont typeface="Arial" panose="020B0604020202020204" pitchFamily="34" charset="0"/>
              <a:buNone/>
            </a:pPr>
            <a:r>
              <a:rPr lang="en-US" sz="1400" dirty="0">
                <a:latin typeface="Arial" panose="020B0604020202020204" pitchFamily="34" charset="0"/>
                <a:cs typeface="Arial" panose="020B0604020202020204" pitchFamily="34" charset="0"/>
              </a:rPr>
              <a:t>Let’s review strategies to help prevent these common findings from occurring.</a:t>
            </a:r>
          </a:p>
          <a:p>
            <a:pPr marL="0" indent="0">
              <a:buClrTx/>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indent="0">
              <a:buClrTx/>
              <a:buFont typeface="Arial" panose="020B0604020202020204" pitchFamily="34" charset="0"/>
              <a:buNone/>
            </a:pPr>
            <a:r>
              <a:rPr lang="en-US" sz="1400" dirty="0">
                <a:latin typeface="Arial" panose="020B0604020202020204" pitchFamily="34" charset="0"/>
                <a:cs typeface="Arial" panose="020B0604020202020204" pitchFamily="34" charset="0"/>
              </a:rPr>
              <a:t>[Next Slide]</a:t>
            </a:r>
          </a:p>
        </p:txBody>
      </p:sp>
    </p:spTree>
    <p:extLst>
      <p:ext uri="{BB962C8B-B14F-4D97-AF65-F5344CB8AC3E}">
        <p14:creationId xmlns:p14="http://schemas.microsoft.com/office/powerpoint/2010/main" val="168650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Objectives</a:t>
            </a:r>
          </a:p>
          <a:p>
            <a:pPr rtl="0" fontAlgn="base"/>
            <a:endParaRPr lang="en-US" sz="1400" b="0" i="0" u="none" strike="noStrike" kern="1200" dirty="0">
              <a:solidFill>
                <a:schemeClr val="tx1"/>
              </a:solidFill>
              <a:effectLst/>
              <a:latin typeface="Arial" panose="020B0604020202020204" pitchFamily="34" charset="0"/>
              <a:ea typeface="+mn-ea"/>
              <a:cs typeface="Arial" panose="020B0604020202020204" pitchFamily="34" charset="0"/>
            </a:endParaRPr>
          </a:p>
          <a:p>
            <a:pPr rtl="0" fontAlgn="base"/>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The objectives of this module are to:</a:t>
            </a:r>
            <a:r>
              <a:rPr lang="en-US" sz="1400" b="0" i="0" kern="1200" dirty="0">
                <a:solidFill>
                  <a:schemeClr val="tx1"/>
                </a:solidFill>
                <a:effectLst/>
                <a:latin typeface="Arial" panose="020B0604020202020204" pitchFamily="34" charset="0"/>
                <a:ea typeface="+mn-ea"/>
                <a:cs typeface="Arial" panose="020B0604020202020204" pitchFamily="34" charset="0"/>
              </a:rPr>
              <a:t>​</a:t>
            </a:r>
          </a:p>
          <a:p>
            <a:pPr rtl="0" fontAlgn="base"/>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171450" indent="-171450" rtl="0" fontAlgn="base">
              <a:buFont typeface="Arial" panose="020B0604020202020204" pitchFamily="34" charset="0"/>
              <a:buChar char="•"/>
            </a:pP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Provide information on the required documentation needed for the administrative review, or AR, of General Program Compliance</a:t>
            </a: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171450" indent="-171450" rtl="0" fontAlgn="base">
              <a:buFont typeface="Arial" panose="020B0604020202020204" pitchFamily="34" charset="0"/>
              <a:buChar char="•"/>
            </a:pP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Review common findings, and </a:t>
            </a:r>
            <a:r>
              <a:rPr lang="en-US" sz="1400" b="0" i="0" kern="1200" dirty="0">
                <a:solidFill>
                  <a:schemeClr val="tx1"/>
                </a:solidFill>
                <a:effectLst/>
                <a:latin typeface="Arial" panose="020B0604020202020204" pitchFamily="34" charset="0"/>
                <a:ea typeface="+mn-ea"/>
                <a:cs typeface="Arial" panose="020B0604020202020204" pitchFamily="34" charset="0"/>
              </a:rPr>
              <a:t>​</a:t>
            </a:r>
          </a:p>
          <a:p>
            <a:pPr marL="171450" indent="-171450" rtl="0" fontAlgn="base">
              <a:buFont typeface="Arial" panose="020B0604020202020204" pitchFamily="34" charset="0"/>
              <a:buChar char="•"/>
            </a:pPr>
            <a:r>
              <a:rPr lang="en-US" sz="1400" b="0" i="0" u="none" strike="noStrike" kern="1200" dirty="0">
                <a:solidFill>
                  <a:schemeClr val="tx1"/>
                </a:solidFill>
                <a:effectLst/>
                <a:latin typeface="Arial" panose="020B0604020202020204" pitchFamily="34" charset="0"/>
                <a:ea typeface="+mn-ea"/>
                <a:cs typeface="Arial" panose="020B0604020202020204" pitchFamily="34" charset="0"/>
              </a:rPr>
              <a:t>Provide strategies to avoid findings</a:t>
            </a:r>
            <a:endParaRPr lang="en-US" sz="1400" b="0" i="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sz="1400" b="1"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A28C2120-3DC3-42AF-964F-D5AFC447E6A6}" type="slidenum">
              <a:rPr lang="en-US" smtClean="0"/>
              <a:t>2</a:t>
            </a:fld>
            <a:endParaRPr lang="en-US"/>
          </a:p>
        </p:txBody>
      </p:sp>
    </p:spTree>
    <p:extLst>
      <p:ext uri="{BB962C8B-B14F-4D97-AF65-F5344CB8AC3E}">
        <p14:creationId xmlns:p14="http://schemas.microsoft.com/office/powerpoint/2010/main" val="3095915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87A8BC-64E4-4D6C-873A-3AA5E45ED260}"/>
              </a:ext>
            </a:extLst>
          </p:cNvPr>
          <p:cNvSpPr>
            <a:spLocks noGrp="1"/>
          </p:cNvSpPr>
          <p:nvPr>
            <p:ph type="body" idx="1"/>
          </p:nvPr>
        </p:nvSpPr>
        <p:spPr/>
        <p:txBody>
          <a:bodyPr/>
          <a:lstStyle/>
          <a:p>
            <a:r>
              <a:rPr lang="en-US" dirty="0"/>
              <a:t>Strategies to Avoid Findings</a:t>
            </a:r>
          </a:p>
          <a:p>
            <a:endParaRPr lang="en-US" dirty="0"/>
          </a:p>
          <a:p>
            <a:r>
              <a:rPr lang="en-US" dirty="0"/>
              <a:t>To avoid findings in the Buy American area of the AR:</a:t>
            </a:r>
          </a:p>
          <a:p>
            <a:endParaRPr lang="en-US" dirty="0"/>
          </a:p>
          <a:p>
            <a:pPr marL="171450" indent="-171450">
              <a:buClrTx/>
              <a:buFont typeface="Arial" panose="020B0604020202020204" pitchFamily="34" charset="0"/>
              <a:buChar char="•"/>
            </a:pPr>
            <a:r>
              <a:rPr lang="en-US" dirty="0">
                <a:latin typeface="Arial" panose="020B0604020202020204" pitchFamily="34" charset="0"/>
                <a:cs typeface="Arial" panose="020B0604020202020204" pitchFamily="34" charset="0"/>
              </a:rPr>
              <a:t>Obtain a certification statement from vendors or manufacturers that</a:t>
            </a:r>
            <a:r>
              <a:rPr lang="en-US" baseline="0" dirty="0">
                <a:latin typeface="Arial" panose="020B0604020202020204" pitchFamily="34" charset="0"/>
                <a:cs typeface="Arial" panose="020B0604020202020204" pitchFamily="34" charset="0"/>
              </a:rPr>
              <a:t> they will follow the Buy American Provision</a:t>
            </a:r>
            <a:endParaRPr lang="en-US" dirty="0">
              <a:latin typeface="Arial" panose="020B0604020202020204" pitchFamily="34" charset="0"/>
              <a:cs typeface="Arial" panose="020B0604020202020204" pitchFamily="34" charset="0"/>
            </a:endParaRPr>
          </a:p>
          <a:p>
            <a:pPr marL="171450" indent="-171450">
              <a:buClrTx/>
              <a:buFont typeface="Arial" panose="020B0604020202020204" pitchFamily="34" charset="0"/>
              <a:buChar char="•"/>
            </a:pPr>
            <a:r>
              <a:rPr lang="en-US" dirty="0">
                <a:latin typeface="Arial" panose="020B0604020202020204" pitchFamily="34" charset="0"/>
                <a:cs typeface="Arial" panose="020B0604020202020204" pitchFamily="34" charset="0"/>
              </a:rPr>
              <a:t>Include the Buy American Provision language in all solicitations and contracts </a:t>
            </a:r>
          </a:p>
          <a:p>
            <a:pPr marL="171450" indent="-171450">
              <a:buClrTx/>
              <a:buFont typeface="Arial" panose="020B0604020202020204" pitchFamily="34" charset="0"/>
              <a:buChar char="•"/>
            </a:pPr>
            <a:r>
              <a:rPr lang="en-US" dirty="0">
                <a:latin typeface="Arial" panose="020B0604020202020204" pitchFamily="34" charset="0"/>
                <a:cs typeface="Arial" panose="020B0604020202020204" pitchFamily="34" charset="0"/>
              </a:rPr>
              <a:t>Maintain documentation for exceptions for cost and availability </a:t>
            </a:r>
          </a:p>
          <a:p>
            <a:pPr marL="171450" indent="-171450">
              <a:buClrTx/>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ClrTx/>
              <a:buFont typeface="Arial" panose="020B0604020202020204" pitchFamily="34" charset="0"/>
              <a:buNone/>
            </a:pPr>
            <a:r>
              <a:rPr lang="en-US" dirty="0">
                <a:latin typeface="Arial" panose="020B0604020202020204" pitchFamily="34" charset="0"/>
                <a:cs typeface="Arial" panose="020B0604020202020204" pitchFamily="34" charset="0"/>
              </a:rPr>
              <a:t>[Next Slide]</a:t>
            </a:r>
          </a:p>
        </p:txBody>
      </p:sp>
    </p:spTree>
    <p:extLst>
      <p:ext uri="{BB962C8B-B14F-4D97-AF65-F5344CB8AC3E}">
        <p14:creationId xmlns:p14="http://schemas.microsoft.com/office/powerpoint/2010/main" val="3785815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187A8BC-64E4-4D6C-873A-3AA5E45ED260}"/>
              </a:ext>
            </a:extLst>
          </p:cNvPr>
          <p:cNvSpPr>
            <a:spLocks noGrp="1"/>
          </p:cNvSpPr>
          <p:nvPr>
            <p:ph type="body" idx="1"/>
          </p:nvPr>
        </p:nvSpPr>
        <p:spPr/>
        <p:txBody>
          <a:bodyPr/>
          <a:lstStyle/>
          <a:p>
            <a:pPr marL="171450" indent="-171450">
              <a:buClrTx/>
              <a:buFont typeface="Arial" panose="020B0604020202020204" pitchFamily="34" charset="0"/>
              <a:buChar char="•"/>
            </a:pPr>
            <a:r>
              <a:rPr lang="en-US" dirty="0">
                <a:latin typeface="Arial" panose="020B0604020202020204" pitchFamily="34" charset="0"/>
                <a:cs typeface="Arial" panose="020B0604020202020204" pitchFamily="34" charset="0"/>
              </a:rPr>
              <a:t>Monitor food deliveries for compliance </a:t>
            </a:r>
          </a:p>
          <a:p>
            <a:pPr marL="171450" indent="-171450">
              <a:buClrTx/>
              <a:buFont typeface="Arial" panose="020B0604020202020204" pitchFamily="34" charset="0"/>
              <a:buChar char="•"/>
            </a:pPr>
            <a:r>
              <a:rPr lang="en-US" dirty="0">
                <a:latin typeface="Arial" panose="020B0604020202020204" pitchFamily="34" charset="0"/>
                <a:cs typeface="Arial" panose="020B0604020202020204" pitchFamily="34" charset="0"/>
              </a:rPr>
              <a:t>Document all communications, and </a:t>
            </a:r>
          </a:p>
          <a:p>
            <a:pPr marL="171450" indent="-171450">
              <a:buClrTx/>
              <a:buFont typeface="Arial" panose="020B0604020202020204" pitchFamily="34" charset="0"/>
              <a:buChar char="•"/>
            </a:pPr>
            <a:r>
              <a:rPr lang="en-US" dirty="0">
                <a:latin typeface="Arial" panose="020B0604020202020204" pitchFamily="34" charset="0"/>
                <a:cs typeface="Arial" panose="020B0604020202020204" pitchFamily="34" charset="0"/>
              </a:rPr>
              <a:t>Develop and implement policies and procedures for monitoring and ensuring compliance</a:t>
            </a:r>
          </a:p>
          <a:p>
            <a:pPr marL="0" indent="0">
              <a:buClrTx/>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ClrTx/>
              <a:buFont typeface="Arial" panose="020B0604020202020204" pitchFamily="34" charset="0"/>
              <a:buNone/>
            </a:pPr>
            <a:r>
              <a:rPr lang="en-US" dirty="0">
                <a:latin typeface="Arial" panose="020B0604020202020204" pitchFamily="34" charset="0"/>
                <a:cs typeface="Arial" panose="020B0604020202020204" pitchFamily="34" charset="0"/>
              </a:rPr>
              <a:t>Next we will discuss resources.</a:t>
            </a:r>
          </a:p>
          <a:p>
            <a:pPr marL="0" indent="0">
              <a:buClrTx/>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buClrTx/>
              <a:buFont typeface="Arial" panose="020B0604020202020204" pitchFamily="34" charset="0"/>
              <a:buNone/>
            </a:pPr>
            <a:r>
              <a:rPr lang="en-US" dirty="0">
                <a:latin typeface="Arial" panose="020B0604020202020204" pitchFamily="34" charset="0"/>
                <a:cs typeface="Arial" panose="020B0604020202020204" pitchFamily="34" charset="0"/>
              </a:rPr>
              <a:t>[Next Slide]</a:t>
            </a:r>
          </a:p>
        </p:txBody>
      </p:sp>
    </p:spTree>
    <p:extLst>
      <p:ext uri="{BB962C8B-B14F-4D97-AF65-F5344CB8AC3E}">
        <p14:creationId xmlns:p14="http://schemas.microsoft.com/office/powerpoint/2010/main" val="2051969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38D74DD-E343-43CC-B977-41599B2166BE}"/>
              </a:ext>
            </a:extLst>
          </p:cNvPr>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Resources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There are USDA resources to assist in the documentation of the Buy American Provision requirements. These resources are available in the CNIPS download forms section under:</a:t>
            </a:r>
          </a:p>
          <a:p>
            <a:endParaRPr lang="en-US" sz="1400" dirty="0">
              <a:latin typeface="Arial" panose="020B0604020202020204" pitchFamily="34" charset="0"/>
              <a:cs typeface="Arial" panose="020B0604020202020204" pitchFamily="34" charset="0"/>
            </a:endParaRPr>
          </a:p>
          <a:p>
            <a:pPr marL="171450" indent="-171450">
              <a:buClrTx/>
              <a:buFont typeface="Arial" panose="020B0604020202020204" pitchFamily="34" charset="0"/>
              <a:buChar char="•"/>
            </a:pPr>
            <a:r>
              <a:rPr lang="en-US" sz="1400" dirty="0">
                <a:latin typeface="Arial" panose="020B0604020202020204" pitchFamily="34" charset="0"/>
                <a:cs typeface="Arial" panose="020B0604020202020204" pitchFamily="34" charset="0"/>
              </a:rPr>
              <a:t>PRU10a – Buy American Provision Exception Documentation Instructions, and</a:t>
            </a:r>
          </a:p>
          <a:p>
            <a:pPr marL="171450" indent="-171450">
              <a:spcAft>
                <a:spcPts val="2399"/>
              </a:spcAft>
              <a:buClrTx/>
              <a:buFont typeface="Arial" panose="020B0604020202020204" pitchFamily="34" charset="0"/>
              <a:buChar char="•"/>
            </a:pPr>
            <a:r>
              <a:rPr lang="en-US" sz="1400" dirty="0">
                <a:latin typeface="Arial" panose="020B0604020202020204" pitchFamily="34" charset="0"/>
                <a:cs typeface="Arial" panose="020B0604020202020204" pitchFamily="34" charset="0"/>
              </a:rPr>
              <a:t>PRU10b – Buy American Certification and Nondomestic Log for </a:t>
            </a:r>
            <a:r>
              <a:rPr lang="en-US" sz="1400" dirty="0" err="1">
                <a:latin typeface="Arial" panose="020B0604020202020204" pitchFamily="34" charset="0"/>
                <a:cs typeface="Arial" panose="020B0604020202020204" pitchFamily="34" charset="0"/>
              </a:rPr>
              <a:t>Micropurchases</a:t>
            </a:r>
            <a:endParaRPr lang="en-US" sz="1400" dirty="0">
              <a:latin typeface="Arial" panose="020B0604020202020204" pitchFamily="34" charset="0"/>
              <a:cs typeface="Arial" panose="020B0604020202020204" pitchFamily="34" charset="0"/>
            </a:endParaRPr>
          </a:p>
          <a:p>
            <a:pPr marL="171450" indent="-171450">
              <a:spcAft>
                <a:spcPts val="2399"/>
              </a:spcAft>
              <a:buClrTx/>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spcAft>
                <a:spcPts val="2399"/>
              </a:spcAft>
              <a:buClrTx/>
              <a:buFont typeface="Arial" panose="020B0604020202020204" pitchFamily="34" charset="0"/>
              <a:buNone/>
            </a:pPr>
            <a:r>
              <a:rPr lang="en-US" sz="1400" dirty="0">
                <a:latin typeface="Arial" panose="020B0604020202020204" pitchFamily="34" charset="0"/>
                <a:cs typeface="Arial" panose="020B0604020202020204" pitchFamily="34" charset="0"/>
              </a:rPr>
              <a:t>The CDE developed a web page to outline procurement requirements for the SNPs. Links are provided in the Referenced Resources below.</a:t>
            </a:r>
          </a:p>
          <a:p>
            <a:pPr marL="0" indent="0">
              <a:spcAft>
                <a:spcPts val="2399"/>
              </a:spcAft>
              <a:buClrTx/>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indent="0">
              <a:spcAft>
                <a:spcPts val="2399"/>
              </a:spcAft>
              <a:buClrTx/>
              <a:buFont typeface="Arial" panose="020B0604020202020204" pitchFamily="34" charset="0"/>
              <a:buNone/>
            </a:pPr>
            <a:r>
              <a:rPr lang="en-US" sz="1400" dirty="0">
                <a:latin typeface="Arial" panose="020B0604020202020204" pitchFamily="34" charset="0"/>
                <a:cs typeface="Arial" panose="020B0604020202020204" pitchFamily="34" charset="0"/>
              </a:rPr>
              <a:t>Now, let’s move on to reporting and recordkeeping requirements.</a:t>
            </a:r>
          </a:p>
          <a:p>
            <a:pPr marL="0" indent="0">
              <a:spcAft>
                <a:spcPts val="2399"/>
              </a:spcAft>
              <a:buClrTx/>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indent="0">
              <a:spcAft>
                <a:spcPts val="2399"/>
              </a:spcAft>
              <a:buClrTx/>
              <a:buFont typeface="Arial" panose="020B0604020202020204" pitchFamily="34" charset="0"/>
              <a:buNone/>
            </a:pPr>
            <a:r>
              <a:rPr lang="en-US" sz="1400" dirty="0">
                <a:latin typeface="Arial" panose="020B0604020202020204" pitchFamily="34" charset="0"/>
                <a:cs typeface="Arial" panose="020B0604020202020204" pitchFamily="34" charset="0"/>
              </a:rPr>
              <a:t>[Next Slide]</a:t>
            </a:r>
          </a:p>
        </p:txBody>
      </p:sp>
    </p:spTree>
    <p:extLst>
      <p:ext uri="{BB962C8B-B14F-4D97-AF65-F5344CB8AC3E}">
        <p14:creationId xmlns:p14="http://schemas.microsoft.com/office/powerpoint/2010/main" val="3700643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468313"/>
            <a:ext cx="6188075" cy="3481387"/>
          </a:xfrm>
        </p:spPr>
      </p:sp>
      <p:sp>
        <p:nvSpPr>
          <p:cNvPr id="3" name="Notes Placeholder 2"/>
          <p:cNvSpPr>
            <a:spLocks noGrp="1"/>
          </p:cNvSpPr>
          <p:nvPr>
            <p:ph type="body" idx="1"/>
          </p:nvPr>
        </p:nvSpPr>
        <p:spPr>
          <a:xfrm>
            <a:off x="400160" y="3976077"/>
            <a:ext cx="6171981" cy="4628173"/>
          </a:xfrm>
        </p:spPr>
        <p:txBody>
          <a:bodyPr/>
          <a:lstStyle/>
          <a:p>
            <a:pPr marL="0" marR="0" lvl="0" indent="0" algn="l" defTabSz="1218987" rtl="0" eaLnBrk="1" fontAlgn="auto" latinLnBrk="0" hangingPunct="1">
              <a:lnSpc>
                <a:spcPct val="100000"/>
              </a:lnSpc>
              <a:spcBef>
                <a:spcPts val="0"/>
              </a:spcBef>
              <a:spcAft>
                <a:spcPts val="1200"/>
              </a:spcAft>
              <a:buClrTx/>
              <a:buSzTx/>
              <a:buFontTx/>
              <a:buNone/>
              <a:tabLst/>
              <a:defRPr/>
            </a:pPr>
            <a:r>
              <a:rPr lang="en-US" sz="1400" dirty="0">
                <a:latin typeface="Arial" panose="020B0604020202020204" pitchFamily="34" charset="0"/>
                <a:cs typeface="Arial" panose="020B0604020202020204" pitchFamily="34" charset="0"/>
              </a:rPr>
              <a:t>Reporting</a:t>
            </a:r>
            <a:r>
              <a:rPr lang="en-US" sz="1400" baseline="0" dirty="0">
                <a:latin typeface="Arial" panose="020B0604020202020204" pitchFamily="34" charset="0"/>
                <a:cs typeface="Arial" panose="020B0604020202020204" pitchFamily="34" charset="0"/>
              </a:rPr>
              <a:t> and Recordkeeping</a:t>
            </a:r>
            <a:endParaRPr lang="en-US" sz="1400" dirty="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120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1200"/>
              </a:spcAft>
              <a:buClrTx/>
              <a:buSzTx/>
              <a:buFontTx/>
              <a:buNone/>
              <a:tabLst/>
              <a:defRPr/>
            </a:pPr>
            <a:r>
              <a:rPr lang="en-US" sz="1400" dirty="0">
                <a:latin typeface="Arial" panose="020B0604020202020204" pitchFamily="34" charset="0"/>
                <a:cs typeface="Arial" panose="020B0604020202020204" pitchFamily="34" charset="0"/>
              </a:rPr>
              <a:t>All reports</a:t>
            </a:r>
            <a:r>
              <a:rPr lang="en-US" sz="1400" baseline="0" dirty="0">
                <a:latin typeface="Arial" panose="020B0604020202020204" pitchFamily="34" charset="0"/>
                <a:cs typeface="Arial" panose="020B0604020202020204" pitchFamily="34" charset="0"/>
              </a:rPr>
              <a:t> and </a:t>
            </a:r>
            <a:r>
              <a:rPr lang="en-US" sz="1400" dirty="0">
                <a:latin typeface="Arial" panose="020B0604020202020204" pitchFamily="34" charset="0"/>
                <a:cs typeface="Arial" panose="020B0604020202020204" pitchFamily="34" charset="0"/>
              </a:rPr>
              <a:t>records must be maintained for three years plus the current fiscal year or until three years after all audit or</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AR findings are resolved. These include: </a:t>
            </a:r>
          </a:p>
          <a:p>
            <a:pPr>
              <a:spcAft>
                <a:spcPts val="1200"/>
              </a:spcAft>
            </a:pPr>
            <a:endParaRPr lang="en-US"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Reimbursement claims and any documents to back up the claim</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Eligibility</a:t>
            </a:r>
            <a:r>
              <a:rPr lang="en-US" sz="1400" baseline="0" dirty="0">
                <a:latin typeface="Arial" panose="020B0604020202020204" pitchFamily="34" charset="0"/>
                <a:cs typeface="Arial" panose="020B0604020202020204" pitchFamily="34" charset="0"/>
              </a:rPr>
              <a:t> records</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Point-of-service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meal counts</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Menu and food production records, and </a:t>
            </a: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Cafeteria fiscal records</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23</a:t>
            </a:fld>
            <a:endParaRPr lang="en-US" dirty="0"/>
          </a:p>
        </p:txBody>
      </p:sp>
    </p:spTree>
    <p:extLst>
      <p:ext uri="{BB962C8B-B14F-4D97-AF65-F5344CB8AC3E}">
        <p14:creationId xmlns:p14="http://schemas.microsoft.com/office/powerpoint/2010/main" val="1966631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468313"/>
            <a:ext cx="6188075" cy="3481387"/>
          </a:xfrm>
        </p:spPr>
      </p:sp>
      <p:sp>
        <p:nvSpPr>
          <p:cNvPr id="3" name="Notes Placeholder 2"/>
          <p:cNvSpPr>
            <a:spLocks noGrp="1"/>
          </p:cNvSpPr>
          <p:nvPr>
            <p:ph type="body" idx="1"/>
          </p:nvPr>
        </p:nvSpPr>
        <p:spPr>
          <a:xfrm>
            <a:off x="400160" y="3976077"/>
            <a:ext cx="6171981" cy="4628173"/>
          </a:xfrm>
        </p:spPr>
        <p:txBody>
          <a:bodyPr/>
          <a:lstStyle/>
          <a:p>
            <a:pPr>
              <a:spcAft>
                <a:spcPts val="1200"/>
              </a:spcAft>
            </a:pPr>
            <a:r>
              <a:rPr lang="en-US" sz="1400" dirty="0">
                <a:latin typeface="Arial" panose="020B0604020202020204" pitchFamily="34" charset="0"/>
                <a:cs typeface="Arial" panose="020B0604020202020204" pitchFamily="34" charset="0"/>
              </a:rPr>
              <a:t>If the district is operating an alternative claiming method such as Provisions, including the Community Eligibility Provision, or CEP, records must be retained for three years </a:t>
            </a:r>
            <a:r>
              <a:rPr lang="en-US" sz="1400" b="1" dirty="0">
                <a:latin typeface="Arial" panose="020B0604020202020204" pitchFamily="34" charset="0"/>
                <a:cs typeface="Arial" panose="020B0604020202020204" pitchFamily="34" charset="0"/>
              </a:rPr>
              <a:t>after</a:t>
            </a:r>
            <a:r>
              <a:rPr lang="en-US" sz="1400" dirty="0">
                <a:latin typeface="Arial" panose="020B0604020202020204" pitchFamily="34" charset="0"/>
                <a:cs typeface="Arial" panose="020B0604020202020204" pitchFamily="34" charset="0"/>
              </a:rPr>
              <a:t> the submission of the last claim for reimbursement using provisions’ base-year and CEP data, including all extensions and Identified Student Percentage changes.</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24</a:t>
            </a:fld>
            <a:endParaRPr lang="en-US" dirty="0"/>
          </a:p>
        </p:txBody>
      </p:sp>
    </p:spTree>
    <p:extLst>
      <p:ext uri="{BB962C8B-B14F-4D97-AF65-F5344CB8AC3E}">
        <p14:creationId xmlns:p14="http://schemas.microsoft.com/office/powerpoint/2010/main" val="3980279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1200"/>
              </a:spcAft>
              <a:buClrTx/>
              <a:buSzTx/>
              <a:buFontTx/>
              <a:buNone/>
              <a:tabLst/>
              <a:defRPr/>
            </a:pPr>
            <a:r>
              <a:rPr lang="en-US" sz="1400" dirty="0">
                <a:latin typeface="Arial" panose="020B0604020202020204" pitchFamily="34" charset="0"/>
                <a:cs typeface="Arial" panose="020B0604020202020204" pitchFamily="34" charset="0"/>
              </a:rPr>
              <a:t>During the AR, the reviewer will ensure reports required</a:t>
            </a:r>
            <a:r>
              <a:rPr lang="en-US" sz="1400" baseline="0" dirty="0">
                <a:latin typeface="Arial" panose="020B0604020202020204" pitchFamily="34" charset="0"/>
                <a:cs typeface="Arial" panose="020B0604020202020204" pitchFamily="34" charset="0"/>
              </a:rPr>
              <a:t> by the CDE, such as verification, safety inspections, and claims are submitted in a timely manner.</a:t>
            </a:r>
          </a:p>
          <a:p>
            <a:pPr marL="0" marR="0" lvl="0" indent="0" algn="l" defTabSz="1218987" rtl="0" eaLnBrk="1" fontAlgn="auto" latinLnBrk="0" hangingPunct="1">
              <a:lnSpc>
                <a:spcPct val="100000"/>
              </a:lnSpc>
              <a:spcBef>
                <a:spcPts val="0"/>
              </a:spcBef>
              <a:spcAft>
                <a:spcPts val="1200"/>
              </a:spcAft>
              <a:buClrTx/>
              <a:buSzTx/>
              <a:buFontTx/>
              <a:buNone/>
              <a:tabLst/>
              <a:defRPr/>
            </a:pPr>
            <a:endParaRPr lang="en-US" sz="1400" dirty="0">
              <a:latin typeface="Arial" panose="020B0604020202020204" pitchFamily="34" charset="0"/>
              <a:cs typeface="Arial" panose="020B0604020202020204" pitchFamily="34" charset="0"/>
            </a:endParaRPr>
          </a:p>
          <a:p>
            <a:pPr>
              <a:spcAft>
                <a:spcPts val="1200"/>
              </a:spcAft>
              <a:defRPr/>
            </a:pPr>
            <a:r>
              <a:rPr lang="en-US" sz="1400" dirty="0">
                <a:latin typeface="Arial" panose="020B0604020202020204" pitchFamily="34" charset="0"/>
                <a:cs typeface="Arial" panose="020B0604020202020204" pitchFamily="34" charset="0"/>
              </a:rPr>
              <a:t>Records and reports must be maintained for three years plus the current fiscal year. If there are audit or AR findings, records and reports must be maintained for three years after all audit or AR findings are resolved.</a:t>
            </a:r>
          </a:p>
          <a:p>
            <a:pPr>
              <a:spcAft>
                <a:spcPts val="1200"/>
              </a:spcAft>
              <a:defRPr/>
            </a:pPr>
            <a:endParaRPr lang="en-US" sz="1400" dirty="0">
              <a:latin typeface="Arial" panose="020B0604020202020204" pitchFamily="34" charset="0"/>
              <a:cs typeface="Arial" panose="020B0604020202020204" pitchFamily="34" charset="0"/>
            </a:endParaRPr>
          </a:p>
          <a:p>
            <a:pPr marL="0" marR="0" lvl="0" indent="0" algn="l" defTabSz="1218987" rtl="0" eaLnBrk="1" fontAlgn="auto" latinLnBrk="0" hangingPunct="1">
              <a:lnSpc>
                <a:spcPct val="100000"/>
              </a:lnSpc>
              <a:spcBef>
                <a:spcPts val="0"/>
              </a:spcBef>
              <a:spcAft>
                <a:spcPts val="1200"/>
              </a:spcAft>
              <a:buClrTx/>
              <a:buSzTx/>
              <a:buFontTx/>
              <a:buNone/>
              <a:tabLst/>
              <a:defRPr/>
            </a:pPr>
            <a:r>
              <a:rPr lang="en-US" sz="1400" dirty="0">
                <a:latin typeface="Arial" panose="020B0604020202020204" pitchFamily="34" charset="0"/>
                <a:cs typeface="Arial" panose="020B0604020202020204" pitchFamily="34" charset="0"/>
              </a:rPr>
              <a:t>Although reporting and recordkeeping is a general area of review, failure to maintain program records could result in significant fiscal findings.</a:t>
            </a:r>
          </a:p>
          <a:p>
            <a:pPr marL="0" marR="0" lvl="0" indent="0" algn="l" defTabSz="1218987" rtl="0" eaLnBrk="1" fontAlgn="auto" latinLnBrk="0" hangingPunct="1">
              <a:lnSpc>
                <a:spcPct val="100000"/>
              </a:lnSpc>
              <a:spcBef>
                <a:spcPts val="0"/>
              </a:spcBef>
              <a:spcAft>
                <a:spcPts val="1200"/>
              </a:spcAft>
              <a:buClrTx/>
              <a:buSzTx/>
              <a:buFontTx/>
              <a:buNone/>
              <a:tabLst/>
              <a:defRPr/>
            </a:pPr>
            <a:endParaRPr lang="en-US" sz="1400" kern="1200" dirty="0">
              <a:solidFill>
                <a:schemeClr val="tx1"/>
              </a:solidFill>
              <a:effectLst/>
              <a:latin typeface="Arial" pitchFamily="34" charset="0"/>
              <a:ea typeface="+mn-ea"/>
              <a:cs typeface="Arial" pitchFamily="34" charset="0"/>
            </a:endParaRPr>
          </a:p>
          <a:p>
            <a:pPr marL="0" marR="0" lvl="0" indent="0" algn="l" defTabSz="1218987" rtl="0" eaLnBrk="1" fontAlgn="auto" latinLnBrk="0" hangingPunct="1">
              <a:lnSpc>
                <a:spcPct val="100000"/>
              </a:lnSpc>
              <a:spcBef>
                <a:spcPts val="0"/>
              </a:spcBef>
              <a:spcAft>
                <a:spcPts val="1200"/>
              </a:spcAft>
              <a:buClrTx/>
              <a:buSzTx/>
              <a:buFontTx/>
              <a:buNone/>
              <a:tabLst/>
              <a:defRPr/>
            </a:pPr>
            <a:r>
              <a:rPr lang="en-US" sz="1400" kern="1200" dirty="0">
                <a:solidFill>
                  <a:schemeClr val="tx1"/>
                </a:solidFill>
                <a:effectLst/>
                <a:latin typeface="Arial" pitchFamily="34" charset="0"/>
                <a:ea typeface="+mn-ea"/>
                <a:cs typeface="Arial" pitchFamily="34" charset="0"/>
              </a:rPr>
              <a:t>[Next Slide]</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25</a:t>
            </a:fld>
            <a:endParaRPr lang="en-US" dirty="0"/>
          </a:p>
        </p:txBody>
      </p:sp>
    </p:spTree>
    <p:extLst>
      <p:ext uri="{BB962C8B-B14F-4D97-AF65-F5344CB8AC3E}">
        <p14:creationId xmlns:p14="http://schemas.microsoft.com/office/powerpoint/2010/main" val="1824611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0050" y="4409758"/>
            <a:ext cx="6184900" cy="4408146"/>
          </a:xfrm>
        </p:spPr>
        <p:txBody>
          <a:bodyPr/>
          <a:lstStyle/>
          <a:p>
            <a:pPr>
              <a:spcAft>
                <a:spcPts val="1200"/>
              </a:spcAft>
            </a:pPr>
            <a:r>
              <a:rPr lang="en-US" sz="1400" dirty="0">
                <a:latin typeface="Arial" panose="020B0604020202020204" pitchFamily="34" charset="0"/>
                <a:cs typeface="Arial" panose="020B0604020202020204" pitchFamily="34" charset="0"/>
              </a:rPr>
              <a:t>Common Findings</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Common review findings include:</a:t>
            </a:r>
          </a:p>
          <a:p>
            <a:pPr>
              <a:spcAft>
                <a:spcPts val="1200"/>
              </a:spcAft>
            </a:pPr>
            <a:endParaRPr lang="en-US" sz="1400" dirty="0">
              <a:latin typeface="Arial" panose="020B0604020202020204" pitchFamily="34" charset="0"/>
              <a:cs typeface="Arial" panose="020B0604020202020204" pitchFamily="34" charset="0"/>
            </a:endParaRPr>
          </a:p>
          <a:p>
            <a:pPr marL="780943" lvl="1" indent="-171450">
              <a:spcAft>
                <a:spcPts val="1200"/>
              </a:spcAft>
              <a:buClrTx/>
              <a:buFont typeface="Arial" panose="020B0604020202020204" pitchFamily="34" charset="0"/>
              <a:buChar char="•"/>
            </a:pPr>
            <a:r>
              <a:rPr lang="en-US" sz="1400" dirty="0">
                <a:latin typeface="Arial" panose="020B0604020202020204" pitchFamily="34" charset="0"/>
                <a:cs typeface="Arial" panose="020B0604020202020204" pitchFamily="34" charset="0"/>
              </a:rPr>
              <a:t>Records were not maintained for the required time period</a:t>
            </a:r>
          </a:p>
          <a:p>
            <a:pPr marL="780943" lvl="1" indent="-171450">
              <a:spcAft>
                <a:spcPts val="1200"/>
              </a:spcAft>
              <a:buClrTx/>
              <a:buFont typeface="Arial" panose="020B0604020202020204" pitchFamily="34" charset="0"/>
              <a:buChar char="•"/>
            </a:pPr>
            <a:r>
              <a:rPr lang="en-US" sz="1400" dirty="0">
                <a:latin typeface="Arial" panose="020B0604020202020204" pitchFamily="34" charset="0"/>
                <a:cs typeface="Arial" panose="020B0604020202020204" pitchFamily="34" charset="0"/>
              </a:rPr>
              <a:t>Records were not maintained for the duration of the provision claiming option</a:t>
            </a:r>
            <a:r>
              <a:rPr lang="en-US" sz="1400" kern="1200" dirty="0">
                <a:solidFill>
                  <a:schemeClr val="tx1"/>
                </a:solidFill>
                <a:effectLst/>
                <a:latin typeface="Arial" panose="020B0604020202020204" pitchFamily="34" charset="0"/>
                <a:cs typeface="Arial" panose="020B0604020202020204" pitchFamily="34" charset="0"/>
              </a:rPr>
              <a:t>, including CEP, and</a:t>
            </a:r>
            <a:endParaRPr lang="en-US" sz="1400" dirty="0">
              <a:latin typeface="Arial" panose="020B0604020202020204" pitchFamily="34" charset="0"/>
              <a:cs typeface="Arial" panose="020B0604020202020204" pitchFamily="34" charset="0"/>
            </a:endParaRPr>
          </a:p>
          <a:p>
            <a:pPr marL="780943" lvl="1" indent="-171450">
              <a:spcAft>
                <a:spcPts val="1200"/>
              </a:spcAft>
              <a:buClrTx/>
              <a:buFont typeface="Arial" panose="020B0604020202020204" pitchFamily="34" charset="0"/>
              <a:buChar char="•"/>
            </a:pPr>
            <a:r>
              <a:rPr lang="en-US" sz="1400" dirty="0">
                <a:latin typeface="Arial" panose="020B0604020202020204" pitchFamily="34" charset="0"/>
                <a:cs typeface="Arial" panose="020B0604020202020204" pitchFamily="34" charset="0"/>
              </a:rPr>
              <a:t>Records were not submitted in a timely manner</a:t>
            </a:r>
          </a:p>
          <a:p>
            <a:pPr marL="609493" lvl="1" indent="0">
              <a:spcAft>
                <a:spcPts val="1200"/>
              </a:spcAft>
              <a:buClrTx/>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26</a:t>
            </a:fld>
            <a:endParaRPr lang="en-US" dirty="0"/>
          </a:p>
        </p:txBody>
      </p:sp>
    </p:spTree>
    <p:extLst>
      <p:ext uri="{BB962C8B-B14F-4D97-AF65-F5344CB8AC3E}">
        <p14:creationId xmlns:p14="http://schemas.microsoft.com/office/powerpoint/2010/main" val="1974944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0050" y="4409758"/>
            <a:ext cx="6184900" cy="4408146"/>
          </a:xfrm>
        </p:spPr>
        <p:txBody>
          <a:bodyPr/>
          <a:lstStyle/>
          <a:p>
            <a:pPr marL="0" lvl="0" indent="0">
              <a:spcAft>
                <a:spcPts val="1200"/>
              </a:spcAft>
              <a:buClrTx/>
              <a:buFont typeface="Arial" panose="020B0604020202020204" pitchFamily="34" charset="0"/>
              <a:buNone/>
            </a:pPr>
            <a:r>
              <a:rPr lang="en-US" sz="1400" dirty="0">
                <a:latin typeface="Arial" panose="020B0604020202020204" pitchFamily="34" charset="0"/>
                <a:cs typeface="Arial" panose="020B0604020202020204" pitchFamily="34" charset="0"/>
              </a:rPr>
              <a:t>Strategies to</a:t>
            </a:r>
            <a:r>
              <a:rPr lang="en-US" sz="1400" baseline="0" dirty="0">
                <a:latin typeface="Arial" panose="020B0604020202020204" pitchFamily="34" charset="0"/>
                <a:cs typeface="Arial" panose="020B0604020202020204" pitchFamily="34" charset="0"/>
              </a:rPr>
              <a:t> Avoid Findings</a:t>
            </a:r>
            <a:endParaRPr lang="en-US" sz="1400" dirty="0">
              <a:latin typeface="Arial" panose="020B0604020202020204" pitchFamily="34" charset="0"/>
              <a:cs typeface="Arial" panose="020B0604020202020204" pitchFamily="34" charset="0"/>
            </a:endParaRPr>
          </a:p>
          <a:p>
            <a:pPr marL="0" lvl="0" indent="0">
              <a:spcAft>
                <a:spcPts val="1200"/>
              </a:spcAft>
              <a:buClrTx/>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lvl="0" indent="0">
              <a:spcAft>
                <a:spcPts val="1200"/>
              </a:spcAft>
              <a:buClrTx/>
              <a:buFont typeface="Arial" panose="020B0604020202020204" pitchFamily="34" charset="0"/>
              <a:buNone/>
            </a:pPr>
            <a:r>
              <a:rPr lang="en-US" sz="1400" dirty="0">
                <a:latin typeface="Arial" panose="020B0604020202020204" pitchFamily="34" charset="0"/>
                <a:cs typeface="Arial" panose="020B0604020202020204" pitchFamily="34" charset="0"/>
              </a:rPr>
              <a:t>To</a:t>
            </a:r>
            <a:r>
              <a:rPr lang="en-US" sz="1400" baseline="0" dirty="0">
                <a:latin typeface="Arial" panose="020B0604020202020204" pitchFamily="34" charset="0"/>
                <a:cs typeface="Arial" panose="020B0604020202020204" pitchFamily="34" charset="0"/>
              </a:rPr>
              <a:t> avoid findings in this area:</a:t>
            </a:r>
          </a:p>
          <a:p>
            <a:pPr marL="0" lvl="0" indent="0">
              <a:spcAft>
                <a:spcPts val="1200"/>
              </a:spcAft>
              <a:buClrTx/>
              <a:buFont typeface="Arial" panose="020B0604020202020204" pitchFamily="34" charset="0"/>
              <a:buNone/>
            </a:pPr>
            <a:endParaRPr lang="en-US" sz="1400" baseline="0" dirty="0">
              <a:latin typeface="Arial" panose="020B0604020202020204" pitchFamily="34" charset="0"/>
              <a:cs typeface="Arial" panose="020B0604020202020204" pitchFamily="34" charset="0"/>
            </a:endParaRPr>
          </a:p>
          <a:p>
            <a:pPr marL="285750" lvl="0" indent="-285750">
              <a:spcAft>
                <a:spcPts val="1200"/>
              </a:spcAft>
              <a:buClrTx/>
              <a:buFont typeface="Arial" panose="020B0604020202020204" pitchFamily="34" charset="0"/>
              <a:buChar char="•"/>
            </a:pPr>
            <a:r>
              <a:rPr lang="en-US" sz="1400" baseline="0" dirty="0">
                <a:latin typeface="Arial" panose="020B0604020202020204" pitchFamily="34" charset="0"/>
                <a:cs typeface="Arial" panose="020B0604020202020204" pitchFamily="34" charset="0"/>
              </a:rPr>
              <a:t>Develop a system to maintain records which may include departments outside of food service or vendors</a:t>
            </a:r>
          </a:p>
          <a:p>
            <a:pPr marL="0" lvl="0" indent="0">
              <a:spcAft>
                <a:spcPts val="1200"/>
              </a:spcAft>
              <a:buClrTx/>
              <a:buFont typeface="Arial" panose="020B0604020202020204" pitchFamily="34" charset="0"/>
              <a:buNone/>
            </a:pPr>
            <a:r>
              <a:rPr lang="en-US" sz="1400" baseline="0" dirty="0">
                <a:latin typeface="Arial" panose="020B0604020202020204" pitchFamily="34" charset="0"/>
                <a:cs typeface="Arial" panose="020B0604020202020204" pitchFamily="34" charset="0"/>
              </a:rPr>
              <a:t> </a:t>
            </a:r>
          </a:p>
          <a:p>
            <a:pPr marL="285750" lvl="0" indent="-285750">
              <a:spcAft>
                <a:spcPts val="1200"/>
              </a:spcAft>
              <a:buClrTx/>
              <a:buFont typeface="Arial" panose="020B0604020202020204" pitchFamily="34" charset="0"/>
              <a:buChar char="•"/>
            </a:pPr>
            <a:r>
              <a:rPr lang="en-US" sz="1400" baseline="0" dirty="0">
                <a:latin typeface="Arial" panose="020B0604020202020204" pitchFamily="34" charset="0"/>
                <a:cs typeface="Arial" panose="020B0604020202020204" pitchFamily="34" charset="0"/>
              </a:rPr>
              <a:t>Develop and maintain a written plan and procedure and</a:t>
            </a:r>
            <a:r>
              <a:rPr lang="en-US" sz="1400" dirty="0">
                <a:latin typeface="Arial" panose="020B0604020202020204" pitchFamily="34" charset="0"/>
                <a:cs typeface="Arial" panose="020B0604020202020204" pitchFamily="34" charset="0"/>
              </a:rPr>
              <a:t> make it </a:t>
            </a:r>
            <a:r>
              <a:rPr lang="en-US" sz="1400" baseline="0" dirty="0">
                <a:latin typeface="Arial" panose="020B0604020202020204" pitchFamily="34" charset="0"/>
                <a:cs typeface="Arial" panose="020B0604020202020204" pitchFamily="34" charset="0"/>
              </a:rPr>
              <a:t>available to staff if a key person leaves the SFA, and</a:t>
            </a:r>
          </a:p>
          <a:p>
            <a:pPr marL="0" lvl="0" indent="0">
              <a:spcAft>
                <a:spcPts val="1200"/>
              </a:spcAft>
              <a:buClrTx/>
              <a:buFont typeface="Arial" panose="020B0604020202020204" pitchFamily="34" charset="0"/>
              <a:buNone/>
            </a:pPr>
            <a:endParaRPr lang="en-US" sz="1400" baseline="0" dirty="0">
              <a:latin typeface="Arial" panose="020B0604020202020204" pitchFamily="34" charset="0"/>
              <a:cs typeface="Arial" panose="020B0604020202020204" pitchFamily="34" charset="0"/>
            </a:endParaRPr>
          </a:p>
          <a:p>
            <a:pPr marL="285750" marR="0" lvl="0" indent="-285750" algn="l" defTabSz="1218987"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400" baseline="0" dirty="0">
                <a:latin typeface="Arial" panose="020B0604020202020204" pitchFamily="34" charset="0"/>
                <a:cs typeface="Arial" panose="020B0604020202020204" pitchFamily="34" charset="0"/>
              </a:rPr>
              <a:t>Maintain a calendar of due dates and allow sufficient time to compile and complete the required information to ensure reports are submitted in a timely manner</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Next, let’s review the last general area topic of SBP and SFSP Outreach.</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27</a:t>
            </a:fld>
            <a:endParaRPr lang="en-US" dirty="0"/>
          </a:p>
        </p:txBody>
      </p:sp>
    </p:spTree>
    <p:extLst>
      <p:ext uri="{BB962C8B-B14F-4D97-AF65-F5344CB8AC3E}">
        <p14:creationId xmlns:p14="http://schemas.microsoft.com/office/powerpoint/2010/main" val="4163977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122B0C9-F952-481F-A9E1-7281D0726181}"/>
              </a:ext>
            </a:extLst>
          </p:cNvPr>
          <p:cNvSpPr>
            <a:spLocks noGrp="1"/>
          </p:cNvSpPr>
          <p:nvPr>
            <p:ph type="body" idx="1"/>
          </p:nvPr>
        </p:nvSpPr>
        <p:spPr/>
        <p:txBody>
          <a:bodyPr/>
          <a:lstStyle/>
          <a:p>
            <a:r>
              <a:rPr lang="en-US" sz="1400" kern="1200" dirty="0">
                <a:solidFill>
                  <a:schemeClr val="tx1"/>
                </a:solidFill>
                <a:effectLst/>
                <a:latin typeface="Arial" pitchFamily="34" charset="0"/>
                <a:ea typeface="+mn-ea"/>
                <a:cs typeface="Arial" pitchFamily="34" charset="0"/>
              </a:rPr>
              <a:t>SBP and SFSP</a:t>
            </a:r>
            <a:r>
              <a:rPr lang="en-US" sz="1400" kern="1200" baseline="0" dirty="0">
                <a:solidFill>
                  <a:schemeClr val="tx1"/>
                </a:solidFill>
                <a:effectLst/>
                <a:latin typeface="Arial" pitchFamily="34" charset="0"/>
                <a:ea typeface="+mn-ea"/>
                <a:cs typeface="Arial" pitchFamily="34" charset="0"/>
              </a:rPr>
              <a:t> Outreach – School Breakfast Program</a:t>
            </a:r>
            <a:endParaRPr lang="en-US" sz="1400" kern="1200" dirty="0">
              <a:solidFill>
                <a:schemeClr val="tx1"/>
              </a:solidFill>
              <a:effectLst/>
              <a:latin typeface="Arial" pitchFamily="34" charset="0"/>
              <a:ea typeface="+mn-ea"/>
              <a:cs typeface="Arial" pitchFamily="34" charset="0"/>
            </a:endParaRPr>
          </a:p>
          <a:p>
            <a:endParaRPr lang="en-US" sz="1400" kern="1200" dirty="0">
              <a:solidFill>
                <a:schemeClr val="tx1"/>
              </a:solidFill>
              <a:effectLst/>
              <a:latin typeface="Arial" pitchFamily="34" charset="0"/>
              <a:ea typeface="+mn-ea"/>
              <a:cs typeface="Arial" pitchFamily="34" charset="0"/>
            </a:endParaRPr>
          </a:p>
          <a:p>
            <a:r>
              <a:rPr lang="en-US" sz="1400" kern="1200" dirty="0">
                <a:solidFill>
                  <a:schemeClr val="tx1"/>
                </a:solidFill>
                <a:effectLst/>
                <a:latin typeface="Arial" pitchFamily="34" charset="0"/>
                <a:ea typeface="+mn-ea"/>
                <a:cs typeface="Arial" pitchFamily="34" charset="0"/>
              </a:rPr>
              <a:t>SFAs must inform families of the availability of breakfast offered under the SBP.  </a:t>
            </a:r>
          </a:p>
          <a:p>
            <a:r>
              <a:rPr lang="en-US" sz="1400" kern="1200" dirty="0">
                <a:solidFill>
                  <a:schemeClr val="tx1"/>
                </a:solidFill>
                <a:effectLst/>
                <a:latin typeface="Arial" pitchFamily="34" charset="0"/>
                <a:ea typeface="+mn-ea"/>
                <a:cs typeface="Arial" pitchFamily="34" charset="0"/>
              </a:rPr>
              <a:t> </a:t>
            </a:r>
          </a:p>
          <a:p>
            <a:r>
              <a:rPr lang="en-US" sz="1400" kern="1200" dirty="0">
                <a:solidFill>
                  <a:schemeClr val="tx1"/>
                </a:solidFill>
                <a:effectLst/>
                <a:latin typeface="Arial" pitchFamily="34" charset="0"/>
                <a:ea typeface="+mn-ea"/>
                <a:cs typeface="Arial" pitchFamily="34" charset="0"/>
              </a:rPr>
              <a:t>Outreach should occur at the beginning of each school year, when free and reduced-price meal applications are sent to households. In addition, schools should send reminders regarding the availability of the SBP multiple times throughout the school year</a:t>
            </a:r>
            <a:r>
              <a:rPr lang="en-US" sz="1400" kern="1200" baseline="0" dirty="0">
                <a:solidFill>
                  <a:schemeClr val="tx1"/>
                </a:solidFill>
                <a:effectLst/>
                <a:latin typeface="Arial" pitchFamily="34" charset="0"/>
                <a:ea typeface="+mn-ea"/>
                <a:cs typeface="Arial" pitchFamily="34" charset="0"/>
              </a:rPr>
              <a:t> through multiple outreach methods</a:t>
            </a:r>
            <a:r>
              <a:rPr lang="en-US" sz="1400" kern="1200" dirty="0">
                <a:solidFill>
                  <a:schemeClr val="tx1"/>
                </a:solidFill>
                <a:effectLst/>
                <a:latin typeface="Arial" pitchFamily="34" charset="0"/>
                <a:ea typeface="+mn-ea"/>
                <a:cs typeface="Arial" pitchFamily="34" charset="0"/>
              </a:rPr>
              <a:t>.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[Next Slide]</a:t>
            </a:r>
          </a:p>
        </p:txBody>
      </p:sp>
    </p:spTree>
    <p:extLst>
      <p:ext uri="{BB962C8B-B14F-4D97-AF65-F5344CB8AC3E}">
        <p14:creationId xmlns:p14="http://schemas.microsoft.com/office/powerpoint/2010/main" val="3556920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4338" y="374650"/>
            <a:ext cx="6273800" cy="3530600"/>
          </a:xfrm>
        </p:spPr>
      </p:sp>
      <p:sp>
        <p:nvSpPr>
          <p:cNvPr id="3" name="Notes Placeholder 2"/>
          <p:cNvSpPr>
            <a:spLocks noGrp="1"/>
          </p:cNvSpPr>
          <p:nvPr>
            <p:ph type="body" idx="1"/>
          </p:nvPr>
        </p:nvSpPr>
        <p:spPr>
          <a:xfrm>
            <a:off x="421195" y="3931205"/>
            <a:ext cx="6266943" cy="5130245"/>
          </a:xfrm>
        </p:spPr>
        <p:txBody>
          <a:bodyPr>
            <a:noAutofit/>
          </a:bodyPr>
          <a:lstStyle/>
          <a:p>
            <a:pPr>
              <a:spcAft>
                <a:spcPts val="1200"/>
              </a:spcAft>
            </a:pPr>
            <a:r>
              <a:rPr lang="en-US" sz="1400" dirty="0">
                <a:latin typeface="Arial" panose="020B0604020202020204" pitchFamily="34" charset="0"/>
                <a:cs typeface="Arial" panose="020B0604020202020204" pitchFamily="34" charset="0"/>
              </a:rPr>
              <a:t>Summer Food Service Program</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400" dirty="0">
                <a:latin typeface="Arial" panose="020B0604020202020204" pitchFamily="34" charset="0"/>
                <a:cs typeface="Arial" panose="020B0604020202020204" pitchFamily="34" charset="0"/>
              </a:rPr>
              <a:t>SFA’s must notify the community of availability and locations of SFSP meals in the area</a:t>
            </a:r>
            <a:r>
              <a:rPr lang="en-US" sz="1400" baseline="0" dirty="0">
                <a:latin typeface="Arial" panose="020B0604020202020204" pitchFamily="34" charset="0"/>
                <a:cs typeface="Arial" panose="020B0604020202020204" pitchFamily="34" charset="0"/>
              </a:rPr>
              <a:t>, even if the SFA is not operating the SFSP.  </a:t>
            </a:r>
            <a:endParaRPr lang="en-US" sz="1400" dirty="0">
              <a:latin typeface="Arial" panose="020B0604020202020204" pitchFamily="34" charset="0"/>
              <a:cs typeface="Arial" panose="020B0604020202020204" pitchFamily="34" charset="0"/>
            </a:endParaRP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The outreach for summer meals must be completed prior to the end of the school year to ensure that families are informed of the availability and locations. </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pPr>
              <a:defRPr/>
            </a:pPr>
            <a:fld id="{F5A8BB04-B959-40D2-9991-8EAC0CEFA8C4}" type="slidenum">
              <a:rPr lang="en-US" smtClean="0"/>
              <a:pPr>
                <a:defRPr/>
              </a:pPr>
              <a:t>29</a:t>
            </a:fld>
            <a:endParaRPr lang="en-US" dirty="0"/>
          </a:p>
        </p:txBody>
      </p:sp>
    </p:spTree>
    <p:extLst>
      <p:ext uri="{BB962C8B-B14F-4D97-AF65-F5344CB8AC3E}">
        <p14:creationId xmlns:p14="http://schemas.microsoft.com/office/powerpoint/2010/main" val="1826229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6510" y="4177348"/>
            <a:ext cx="6171981" cy="4410075"/>
          </a:xfrm>
        </p:spPr>
        <p:txBody>
          <a:bodyPr/>
          <a:lstStyle/>
          <a:p>
            <a:pPr>
              <a:spcAft>
                <a:spcPts val="1200"/>
              </a:spcAft>
            </a:pPr>
            <a:r>
              <a:rPr lang="en-US" sz="1400" dirty="0">
                <a:latin typeface="Arial" panose="020B0604020202020204" pitchFamily="34" charset="0"/>
                <a:cs typeface="Arial" panose="020B0604020202020204" pitchFamily="34" charset="0"/>
              </a:rPr>
              <a:t>General Program</a:t>
            </a:r>
            <a:r>
              <a:rPr lang="en-US" sz="1400" baseline="0" dirty="0">
                <a:latin typeface="Arial" panose="020B0604020202020204" pitchFamily="34" charset="0"/>
                <a:cs typeface="Arial" panose="020B0604020202020204" pitchFamily="34" charset="0"/>
              </a:rPr>
              <a:t> Compliance – General Area</a:t>
            </a:r>
            <a:endParaRPr lang="en-US" sz="1400" dirty="0">
              <a:latin typeface="Arial" panose="020B0604020202020204" pitchFamily="34" charset="0"/>
              <a:cs typeface="Arial" panose="020B0604020202020204" pitchFamily="34" charset="0"/>
            </a:endParaRP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The general areas of review are equally important as the critical areas of review. The general areas of review discussed in this module include:</a:t>
            </a:r>
          </a:p>
          <a:p>
            <a:pPr marL="284480" indent="-284480">
              <a:buFont typeface="Arial,Sans-Serif"/>
              <a:buChar char="•"/>
            </a:pPr>
            <a:endParaRPr lang="en-US" sz="1400" dirty="0">
              <a:latin typeface="Arial" panose="020B0604020202020204" pitchFamily="34" charset="0"/>
              <a:cs typeface="Arial" panose="020B0604020202020204" pitchFamily="34" charset="0"/>
            </a:endParaRPr>
          </a:p>
          <a:p>
            <a:pPr marL="171450" indent="-171450">
              <a:buClrTx/>
              <a:buFont typeface="Arial" panose="020B0604020202020204" pitchFamily="34" charset="0"/>
              <a:buChar char="•"/>
            </a:pPr>
            <a:r>
              <a:rPr lang="en-US" sz="1400" dirty="0">
                <a:latin typeface="Arial" panose="020B0604020202020204" pitchFamily="34" charset="0"/>
                <a:cs typeface="Arial" panose="020B0604020202020204" pitchFamily="34" charset="0"/>
              </a:rPr>
              <a:t>Water Availability </a:t>
            </a:r>
          </a:p>
          <a:p>
            <a:pPr marL="171450" indent="-171450">
              <a:buClrTx/>
              <a:buFont typeface="Arial" panose="020B0604020202020204" pitchFamily="34" charset="0"/>
              <a:buChar char="•"/>
            </a:pPr>
            <a:r>
              <a:rPr lang="en-US" sz="1400" dirty="0">
                <a:latin typeface="Arial" panose="020B0604020202020204" pitchFamily="34" charset="0"/>
                <a:cs typeface="Arial" panose="020B0604020202020204" pitchFamily="34" charset="0"/>
              </a:rPr>
              <a:t>Food Safety, Storage, and the Buy American Provision</a:t>
            </a:r>
          </a:p>
          <a:p>
            <a:pPr marL="171450" indent="-171450" hangingPunct="0">
              <a:buFont typeface="Arial" panose="020B0604020202020204" pitchFamily="34" charset="0"/>
              <a:buChar char="•"/>
            </a:pPr>
            <a:r>
              <a:rPr lang="en-US" sz="1400" dirty="0">
                <a:latin typeface="Arial" panose="020B0604020202020204" pitchFamily="34" charset="0"/>
                <a:cs typeface="Arial" panose="020B0604020202020204" pitchFamily="34" charset="0"/>
              </a:rPr>
              <a:t>Reporting and Recordkeeping, and</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School Breakfast</a:t>
            </a:r>
            <a:r>
              <a:rPr lang="en-US" sz="1400" baseline="0" dirty="0">
                <a:latin typeface="Arial" panose="020B0604020202020204" pitchFamily="34" charset="0"/>
                <a:cs typeface="Arial" panose="020B0604020202020204" pitchFamily="34" charset="0"/>
              </a:rPr>
              <a:t> Program, or SBP,</a:t>
            </a:r>
            <a:r>
              <a:rPr lang="en-US" sz="1400" dirty="0">
                <a:latin typeface="Arial" panose="020B0604020202020204" pitchFamily="34" charset="0"/>
                <a:cs typeface="Arial" panose="020B0604020202020204" pitchFamily="34" charset="0"/>
              </a:rPr>
              <a:t> and Summer Food Service Program,</a:t>
            </a:r>
            <a:r>
              <a:rPr lang="en-US" sz="1400" baseline="0" dirty="0">
                <a:latin typeface="Arial" panose="020B0604020202020204" pitchFamily="34" charset="0"/>
                <a:cs typeface="Arial" panose="020B0604020202020204" pitchFamily="34" charset="0"/>
              </a:rPr>
              <a:t> or SFSP,</a:t>
            </a:r>
            <a:r>
              <a:rPr lang="en-US" sz="1400" dirty="0">
                <a:latin typeface="Arial" panose="020B0604020202020204" pitchFamily="34" charset="0"/>
                <a:cs typeface="Arial" panose="020B0604020202020204" pitchFamily="34" charset="0"/>
              </a:rPr>
              <a:t> Outreach</a:t>
            </a:r>
          </a:p>
          <a:p>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Although fiscal action is not required for the general areas of review, the California Department of Education, or CDE, may withhold funds for noncompliance with program requirements.</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Let’s begin by going over the requirements for water availability.</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3</a:t>
            </a:fld>
            <a:endParaRPr lang="en-US" dirty="0"/>
          </a:p>
        </p:txBody>
      </p:sp>
    </p:spTree>
    <p:extLst>
      <p:ext uri="{BB962C8B-B14F-4D97-AF65-F5344CB8AC3E}">
        <p14:creationId xmlns:p14="http://schemas.microsoft.com/office/powerpoint/2010/main" val="121583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US" sz="1400" kern="1200" dirty="0">
                <a:solidFill>
                  <a:schemeClr val="tx1"/>
                </a:solidFill>
                <a:effectLst/>
                <a:latin typeface="Arial" panose="020B0604020202020204" pitchFamily="34" charset="0"/>
                <a:cs typeface="Arial" panose="020B0604020202020204" pitchFamily="34" charset="0"/>
              </a:rPr>
              <a:t>Required</a:t>
            </a:r>
            <a:r>
              <a:rPr lang="en-US" sz="1400" kern="1200" baseline="0" dirty="0">
                <a:solidFill>
                  <a:schemeClr val="tx1"/>
                </a:solidFill>
                <a:effectLst/>
                <a:latin typeface="Arial" panose="020B0604020202020204" pitchFamily="34" charset="0"/>
                <a:cs typeface="Arial" panose="020B0604020202020204" pitchFamily="34" charset="0"/>
              </a:rPr>
              <a:t> Documents</a:t>
            </a:r>
            <a:endParaRPr lang="en-US" sz="1400" kern="1200" dirty="0">
              <a:solidFill>
                <a:schemeClr val="tx1"/>
              </a:solidFill>
              <a:effectLst/>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endParaRPr lang="en-US" sz="1400" kern="1200" dirty="0">
              <a:solidFill>
                <a:schemeClr val="tx1"/>
              </a:solidFill>
              <a:effectLst/>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sz="1400" kern="1200" dirty="0">
                <a:solidFill>
                  <a:schemeClr val="tx1"/>
                </a:solidFill>
                <a:effectLst/>
                <a:latin typeface="Arial" panose="020B0604020202020204" pitchFamily="34" charset="0"/>
                <a:cs typeface="Arial" panose="020B0604020202020204" pitchFamily="34" charset="0"/>
              </a:rPr>
              <a:t>To ensure SBP and SFSP outreach are conducted in accordance with the requirements, place the following documents</a:t>
            </a:r>
            <a:r>
              <a:rPr lang="en-US" sz="1400" kern="1200" baseline="0" dirty="0">
                <a:solidFill>
                  <a:schemeClr val="tx1"/>
                </a:solidFill>
                <a:effectLst/>
                <a:latin typeface="Arial" panose="020B0604020202020204" pitchFamily="34" charset="0"/>
                <a:cs typeface="Arial" panose="020B0604020202020204" pitchFamily="34" charset="0"/>
              </a:rPr>
              <a:t> in the toolbox or upload them to CNIPS if the review is conducted remotely:</a:t>
            </a:r>
            <a:endParaRPr lang="en-US" sz="1400" kern="1200" dirty="0">
              <a:solidFill>
                <a:schemeClr val="tx1"/>
              </a:solidFill>
              <a:effectLst/>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endParaRPr lang="en-US" sz="1400" kern="1200" dirty="0">
              <a:solidFill>
                <a:schemeClr val="tx1"/>
              </a:solidFill>
              <a:effectLst/>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SBP outreach documents, such as breakfast menus; and </a:t>
            </a:r>
          </a:p>
          <a:p>
            <a:pPr marL="285750" indent="-285750">
              <a:spcAft>
                <a:spcPts val="1200"/>
              </a:spcAft>
              <a:buFont typeface="Arial" panose="020B0604020202020204" pitchFamily="34" charset="0"/>
              <a:buChar char="•"/>
            </a:pPr>
            <a:r>
              <a:rPr lang="en-US" sz="1400" kern="1200" dirty="0">
                <a:solidFill>
                  <a:schemeClr val="tx1"/>
                </a:solidFill>
                <a:effectLst/>
                <a:latin typeface="Arial" panose="020B0604020202020204" pitchFamily="34" charset="0"/>
                <a:cs typeface="Arial" panose="020B0604020202020204" pitchFamily="34" charset="0"/>
              </a:rPr>
              <a:t>SFSP outreach documents, which may include: a public media release, letters to households, or notifications made by phone </a:t>
            </a:r>
            <a:r>
              <a:rPr lang="en-US" sz="1400" dirty="0">
                <a:latin typeface="Arial" panose="020B0604020202020204" pitchFamily="34" charset="0"/>
                <a:cs typeface="Arial" panose="020B0604020202020204" pitchFamily="34" charset="0"/>
              </a:rPr>
              <a:t>or other venues</a:t>
            </a:r>
          </a:p>
          <a:p>
            <a:pPr>
              <a:spcAft>
                <a:spcPts val="1200"/>
              </a:spcAft>
            </a:pPr>
            <a:endParaRPr lang="en-US" sz="1400" kern="1200" dirty="0" err="1">
              <a:solidFill>
                <a:schemeClr val="tx1"/>
              </a:solidFill>
              <a:effectLst/>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sz="1400" kern="1200" dirty="0">
                <a:solidFill>
                  <a:schemeClr val="tx1"/>
                </a:solidFill>
                <a:effectLst/>
                <a:latin typeface="Arial" panose="020B0604020202020204" pitchFamily="34" charset="0"/>
                <a:cs typeface="Arial" panose="020B0604020202020204" pitchFamily="34" charset="0"/>
              </a:rPr>
              <a:t>Next, we will look at common findings for this section.</a:t>
            </a:r>
          </a:p>
          <a:p>
            <a:pPr marL="0" indent="0">
              <a:spcAft>
                <a:spcPts val="1200"/>
              </a:spcAft>
              <a:buFont typeface="Arial" panose="020B0604020202020204" pitchFamily="34" charset="0"/>
              <a:buNone/>
            </a:pPr>
            <a:endParaRPr lang="en-US" sz="1400" kern="1200" dirty="0">
              <a:solidFill>
                <a:schemeClr val="tx1"/>
              </a:solidFill>
              <a:effectLst/>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sz="1400" kern="1200" dirty="0">
                <a:solidFill>
                  <a:schemeClr val="tx1"/>
                </a:solidFill>
                <a:effectLst/>
                <a:latin typeface="Arial" panose="020B0604020202020204" pitchFamily="34" charset="0"/>
                <a:cs typeface="Arial" panose="020B0604020202020204" pitchFamily="34" charset="0"/>
              </a:rPr>
              <a:t>[Next Slide]</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30</a:t>
            </a:fld>
            <a:endParaRPr lang="en-US" dirty="0"/>
          </a:p>
        </p:txBody>
      </p:sp>
    </p:spTree>
    <p:extLst>
      <p:ext uri="{BB962C8B-B14F-4D97-AF65-F5344CB8AC3E}">
        <p14:creationId xmlns:p14="http://schemas.microsoft.com/office/powerpoint/2010/main" val="2968750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9B4A198-0174-403C-8CA2-AB26D9CAC63D}"/>
              </a:ext>
            </a:extLst>
          </p:cNvPr>
          <p:cNvSpPr>
            <a:spLocks noGrp="1"/>
          </p:cNvSpPr>
          <p:nvPr>
            <p:ph type="body" idx="1"/>
          </p:nvPr>
        </p:nvSpPr>
        <p:spPr/>
        <p:txBody>
          <a:bodyPr/>
          <a:lstStyle/>
          <a:p>
            <a:pPr>
              <a:spcAft>
                <a:spcPts val="1200"/>
              </a:spcAft>
            </a:pPr>
            <a:r>
              <a:rPr lang="en-US" sz="1400" dirty="0">
                <a:latin typeface="Arial" panose="020B0604020202020204" pitchFamily="34" charset="0"/>
                <a:cs typeface="Arial" panose="020B0604020202020204" pitchFamily="34" charset="0"/>
              </a:rPr>
              <a:t>Common Findings</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Common findings for SBP and SFSP outreach are:</a:t>
            </a:r>
          </a:p>
          <a:p>
            <a:pPr>
              <a:spcAft>
                <a:spcPts val="1200"/>
              </a:spcAft>
            </a:pPr>
            <a:endParaRPr lang="en-US" sz="1400" dirty="0">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Availability of breakfast not sufficiently communicated to households</a:t>
            </a:r>
            <a:r>
              <a:rPr lang="en-US" sz="1400" kern="1200" dirty="0">
                <a:solidFill>
                  <a:schemeClr val="tx1"/>
                </a:solidFill>
                <a:effectLst/>
                <a:latin typeface="Arial" panose="020B0604020202020204" pitchFamily="34" charset="0"/>
                <a:cs typeface="Arial" panose="020B0604020202020204" pitchFamily="34" charset="0"/>
              </a:rPr>
              <a:t>, and</a:t>
            </a:r>
            <a:endParaRPr lang="en-US" sz="1400" dirty="0">
              <a:latin typeface="Arial" panose="020B0604020202020204" pitchFamily="34" charset="0"/>
              <a:cs typeface="Arial" panose="020B0604020202020204" pitchFamily="34" charset="0"/>
            </a:endParaRPr>
          </a:p>
          <a:p>
            <a:pPr marL="171450" indent="-1714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Availability of summer meals not advertised to the community</a:t>
            </a:r>
          </a:p>
          <a:p>
            <a:pPr marL="0" indent="0">
              <a:spcAft>
                <a:spcPts val="1200"/>
              </a:spcAft>
              <a:buFont typeface="Arial" panose="020B0604020202020204" pitchFamily="34" charset="0"/>
              <a:buNone/>
            </a:pPr>
            <a:endParaRPr lang="en-US" sz="1400" kern="1200" dirty="0">
              <a:solidFill>
                <a:schemeClr val="tx1"/>
              </a:solidFill>
              <a:effectLst/>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sz="1400" kern="1200" dirty="0">
                <a:solidFill>
                  <a:schemeClr val="tx1"/>
                </a:solidFill>
                <a:effectLst/>
                <a:latin typeface="Arial" panose="020B0604020202020204" pitchFamily="34" charset="0"/>
                <a:cs typeface="Arial" panose="020B0604020202020204" pitchFamily="34" charset="0"/>
              </a:rPr>
              <a:t>[Next Slide]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185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 typeface="Arial" panose="020B0604020202020204" pitchFamily="34" charset="0"/>
              <a:buNone/>
            </a:pPr>
            <a:r>
              <a:rPr lang="en-US" sz="1400" dirty="0">
                <a:latin typeface="Arial" panose="020B0604020202020204" pitchFamily="34" charset="0"/>
                <a:cs typeface="Arial" panose="020B0604020202020204" pitchFamily="34" charset="0"/>
              </a:rPr>
              <a:t>Strategies to Avoid Findings</a:t>
            </a:r>
          </a:p>
          <a:p>
            <a:pPr marL="0" indent="0">
              <a:spcAft>
                <a:spcPts val="1200"/>
              </a:spcAft>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sz="1400" dirty="0">
                <a:latin typeface="Arial" panose="020B0604020202020204" pitchFamily="34" charset="0"/>
                <a:cs typeface="Arial" panose="020B0604020202020204" pitchFamily="34" charset="0"/>
              </a:rPr>
              <a:t>Finally, to</a:t>
            </a:r>
            <a:r>
              <a:rPr lang="en-US" sz="1400" baseline="0" dirty="0">
                <a:latin typeface="Arial" panose="020B0604020202020204" pitchFamily="34" charset="0"/>
                <a:cs typeface="Arial" panose="020B0604020202020204" pitchFamily="34" charset="0"/>
              </a:rPr>
              <a:t> avoid outreach findings:</a:t>
            </a:r>
          </a:p>
          <a:p>
            <a:pPr marL="0" indent="0">
              <a:spcAft>
                <a:spcPts val="1200"/>
              </a:spcAft>
              <a:buFont typeface="Arial" panose="020B0604020202020204" pitchFamily="34" charset="0"/>
              <a:buNone/>
            </a:pPr>
            <a:endParaRPr lang="en-US" sz="1400" baseline="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baseline="0" dirty="0">
                <a:latin typeface="Arial" panose="020B0604020202020204" pitchFamily="34" charset="0"/>
                <a:cs typeface="Arial" panose="020B0604020202020204" pitchFamily="34" charset="0"/>
              </a:rPr>
              <a:t>Develop a tracking tool for breakfast outreach activities, and</a:t>
            </a:r>
          </a:p>
          <a:p>
            <a:pPr marL="285750" indent="-285750">
              <a:spcAft>
                <a:spcPts val="1200"/>
              </a:spcAft>
              <a:buFont typeface="Arial" panose="020B0604020202020204" pitchFamily="34" charset="0"/>
              <a:buChar char="•"/>
            </a:pPr>
            <a:r>
              <a:rPr lang="en-US" sz="1400" baseline="0" dirty="0">
                <a:latin typeface="Arial" panose="020B0604020202020204" pitchFamily="34" charset="0"/>
                <a:cs typeface="Arial" panose="020B0604020202020204" pitchFamily="34" charset="0"/>
              </a:rPr>
              <a:t>Notify the community of the availability of summer meals before</a:t>
            </a:r>
            <a:r>
              <a:rPr lang="en-US" sz="1400" dirty="0">
                <a:latin typeface="Arial" panose="020B0604020202020204" pitchFamily="34" charset="0"/>
                <a:cs typeface="Arial" panose="020B0604020202020204" pitchFamily="34" charset="0"/>
              </a:rPr>
              <a:t> the end of the school year</a:t>
            </a:r>
          </a:p>
          <a:p>
            <a:pPr marL="285750" indent="-285750">
              <a:spcAft>
                <a:spcPts val="1200"/>
              </a:spcAft>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sz="1400" baseline="0" dirty="0">
                <a:latin typeface="Arial" panose="020B0604020202020204" pitchFamily="34" charset="0"/>
                <a:cs typeface="Arial" panose="020B0604020202020204" pitchFamily="34" charset="0"/>
              </a:rPr>
              <a:t>We have now successfully reviewed each general area of compliance. </a:t>
            </a:r>
          </a:p>
          <a:p>
            <a:pPr marL="0" indent="0">
              <a:spcAft>
                <a:spcPts val="1200"/>
              </a:spcAft>
              <a:buFont typeface="Arial" panose="020B0604020202020204" pitchFamily="34" charset="0"/>
              <a:buNone/>
            </a:pPr>
            <a:endParaRPr lang="en-US" sz="1400" kern="1200" dirty="0">
              <a:solidFill>
                <a:schemeClr val="tx1"/>
              </a:solidFill>
              <a:effectLst/>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sz="1400" kern="1200" dirty="0">
                <a:solidFill>
                  <a:schemeClr val="tx1"/>
                </a:solidFill>
                <a:effectLst/>
                <a:latin typeface="Arial" panose="020B0604020202020204" pitchFamily="34" charset="0"/>
                <a:cs typeface="Arial" panose="020B0604020202020204" pitchFamily="34" charset="0"/>
              </a:rPr>
              <a:t>[Next Slide]</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32</a:t>
            </a:fld>
            <a:endParaRPr lang="en-US" dirty="0"/>
          </a:p>
        </p:txBody>
      </p:sp>
    </p:spTree>
    <p:extLst>
      <p:ext uri="{BB962C8B-B14F-4D97-AF65-F5344CB8AC3E}">
        <p14:creationId xmlns:p14="http://schemas.microsoft.com/office/powerpoint/2010/main" val="2087845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Tx/>
              <a:buFont typeface="Arial" panose="020B0604020202020204" pitchFamily="34" charset="0"/>
              <a:buNone/>
            </a:pPr>
            <a:r>
              <a:rPr lang="en-US" sz="1400" b="0" dirty="0">
                <a:latin typeface="Arial" panose="020B0604020202020204" pitchFamily="34" charset="0"/>
                <a:cs typeface="Arial" panose="020B0604020202020204" pitchFamily="34" charset="0"/>
              </a:rPr>
              <a:t>Congratulations!</a:t>
            </a:r>
          </a:p>
          <a:p>
            <a:pPr marL="0" indent="0">
              <a:buClrTx/>
              <a:buFont typeface="Arial" panose="020B0604020202020204" pitchFamily="34" charset="0"/>
              <a:buNone/>
            </a:pPr>
            <a:endParaRPr lang="en-US" sz="1400" b="0" dirty="0">
              <a:latin typeface="Arial" panose="020B0604020202020204" pitchFamily="34" charset="0"/>
              <a:cs typeface="Arial" panose="020B0604020202020204" pitchFamily="34" charset="0"/>
            </a:endParaRPr>
          </a:p>
          <a:p>
            <a:pPr marL="0" indent="0">
              <a:buClrTx/>
              <a:buFont typeface="Arial" panose="020B0604020202020204" pitchFamily="34" charset="0"/>
              <a:buNone/>
            </a:pPr>
            <a:r>
              <a:rPr lang="en-US" sz="1400" b="0" dirty="0">
                <a:latin typeface="Arial" panose="020B0604020202020204" pitchFamily="34" charset="0"/>
                <a:cs typeface="Arial" panose="020B0604020202020204" pitchFamily="34" charset="0"/>
              </a:rPr>
              <a:t>This concludes Module 6, </a:t>
            </a:r>
            <a:r>
              <a:rPr lang="en-US" sz="1400" b="0" i="0" u="none" strike="noStrike" kern="1200" dirty="0">
                <a:solidFill>
                  <a:schemeClr val="tx1"/>
                </a:solidFill>
                <a:effectLst/>
                <a:latin typeface="Arial" pitchFamily="34" charset="0"/>
                <a:ea typeface="+mn-ea"/>
                <a:cs typeface="Arial" pitchFamily="34" charset="0"/>
              </a:rPr>
              <a:t>Part 2 of the General Areas of Compliance</a:t>
            </a:r>
            <a:r>
              <a:rPr lang="en-US" sz="1400" b="0" dirty="0">
                <a:latin typeface="Arial" panose="020B0604020202020204" pitchFamily="34" charset="0"/>
                <a:cs typeface="Arial" panose="020B0604020202020204" pitchFamily="34" charset="0"/>
              </a:rPr>
              <a:t>. In this module we reviewed the general areas of </a:t>
            </a:r>
            <a:r>
              <a:rPr lang="en-US" sz="1400" dirty="0">
                <a:latin typeface="Arial" panose="020B0604020202020204" pitchFamily="34" charset="0"/>
                <a:cs typeface="Arial" panose="020B0604020202020204" pitchFamily="34" charset="0"/>
              </a:rPr>
              <a:t>Water Availability; Food Safety, Storage, and Buy American; Reporting and Recordkeeping; and School Breakfast and Summer Food Service Programs Outreach.</a:t>
            </a:r>
            <a:endParaRPr lang="en-US" sz="1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pPr/>
              <a:t>33</a:t>
            </a:fld>
            <a:endParaRPr lang="en-US"/>
          </a:p>
        </p:txBody>
      </p:sp>
    </p:spTree>
    <p:extLst>
      <p:ext uri="{BB962C8B-B14F-4D97-AF65-F5344CB8AC3E}">
        <p14:creationId xmlns:p14="http://schemas.microsoft.com/office/powerpoint/2010/main" val="3838341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baseline="0" dirty="0">
                <a:latin typeface="Arial" panose="020B0604020202020204" pitchFamily="34" charset="0"/>
                <a:cs typeface="Arial" panose="020B0604020202020204" pitchFamily="34" charset="0"/>
              </a:rPr>
              <a:t>Please select </a:t>
            </a:r>
            <a:r>
              <a:rPr lang="en-US" sz="1400" b="1" baseline="0" dirty="0">
                <a:latin typeface="Arial" panose="020B0604020202020204" pitchFamily="34" charset="0"/>
                <a:cs typeface="Arial" panose="020B0604020202020204" pitchFamily="34" charset="0"/>
              </a:rPr>
              <a:t>Next </a:t>
            </a:r>
            <a:r>
              <a:rPr lang="en-US" sz="1400" b="0" baseline="0" dirty="0">
                <a:latin typeface="Arial" panose="020B0604020202020204" pitchFamily="34" charset="0"/>
                <a:cs typeface="Arial" panose="020B0604020202020204" pitchFamily="34" charset="0"/>
              </a:rPr>
              <a:t>to begin a series of assessment questions on the information that was just reviewed in Module 6.</a:t>
            </a:r>
          </a:p>
          <a:p>
            <a:endParaRPr 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a:latin typeface="Arial" panose="020B0604020202020204" pitchFamily="34" charset="0"/>
                <a:cs typeface="Arial" panose="020B0604020202020204" pitchFamily="34" charset="0"/>
              </a:rPr>
              <a:t>If the SFA does not operate any other federal program or use alternative claiming methods such as provisions or CEP, the SNP </a:t>
            </a:r>
            <a:r>
              <a:rPr lang="en-US" sz="1400" b="0" baseline="0" dirty="0" err="1">
                <a:latin typeface="Arial" panose="020B0604020202020204" pitchFamily="34" charset="0"/>
                <a:cs typeface="Arial" panose="020B0604020202020204" pitchFamily="34" charset="0"/>
              </a:rPr>
              <a:t>Prereview</a:t>
            </a:r>
            <a:r>
              <a:rPr lang="en-US" sz="1400" b="0" baseline="0" dirty="0">
                <a:latin typeface="Arial" panose="020B0604020202020204" pitchFamily="34" charset="0"/>
                <a:cs typeface="Arial" panose="020B0604020202020204" pitchFamily="34" charset="0"/>
              </a:rPr>
              <a:t> Training is complete. However, if the SFA participates in any other federal programs such as Afterschool Snacks, Seamless Summer Option, or Fresh Fruits and Vegetables please complete Module 7. If the SFA is using alternative claiming methods such as provisions or CEP, please complete Module 8.</a:t>
            </a:r>
          </a:p>
          <a:p>
            <a:endParaRPr lang="en-US" sz="1400" b="1" baseline="0" dirty="0">
              <a:latin typeface="Arial" panose="020B0604020202020204" pitchFamily="34" charset="0"/>
              <a:cs typeface="Arial" panose="020B0604020202020204" pitchFamily="34" charset="0"/>
            </a:endParaRPr>
          </a:p>
          <a:p>
            <a:r>
              <a:rPr lang="en-US" sz="1400" b="0" baseline="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34</a:t>
            </a:fld>
            <a:endParaRPr lang="en-US" dirty="0"/>
          </a:p>
        </p:txBody>
      </p:sp>
    </p:spTree>
    <p:extLst>
      <p:ext uri="{BB962C8B-B14F-4D97-AF65-F5344CB8AC3E}">
        <p14:creationId xmlns:p14="http://schemas.microsoft.com/office/powerpoint/2010/main" val="1029778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baseline="0" dirty="0">
                <a:latin typeface="Arial" panose="020B0604020202020204" pitchFamily="34" charset="0"/>
                <a:cs typeface="Arial" panose="020B0604020202020204" pitchFamily="34" charset="0"/>
              </a:rPr>
              <a:t>Once the assessment questions are completed, continue to the next applicable module. If all required modules are complete, select </a:t>
            </a:r>
            <a:r>
              <a:rPr lang="en-US" sz="1400" b="1" baseline="0" dirty="0">
                <a:latin typeface="Arial" panose="020B0604020202020204" pitchFamily="34" charset="0"/>
                <a:cs typeface="Arial" panose="020B0604020202020204" pitchFamily="34" charset="0"/>
              </a:rPr>
              <a:t>Next</a:t>
            </a:r>
            <a:r>
              <a:rPr lang="en-US" sz="1400" b="0" baseline="0" dirty="0">
                <a:latin typeface="Arial" panose="020B0604020202020204" pitchFamily="34" charset="0"/>
                <a:cs typeface="Arial" panose="020B0604020202020204" pitchFamily="34" charset="0"/>
              </a:rPr>
              <a:t> to complete a short evaluation and an attestation statement, which will document the completion of the CDE Prereview Training.</a:t>
            </a:r>
          </a:p>
          <a:p>
            <a:endParaRPr lang="en-US" sz="1400" b="0" baseline="0" dirty="0">
              <a:latin typeface="Arial" panose="020B0604020202020204" pitchFamily="34" charset="0"/>
              <a:cs typeface="Arial" panose="020B0604020202020204" pitchFamily="34" charset="0"/>
            </a:endParaRPr>
          </a:p>
          <a:p>
            <a:r>
              <a:rPr lang="en-US" sz="1400" b="0" baseline="0" dirty="0">
                <a:latin typeface="Arial" panose="020B0604020202020204" pitchFamily="34" charset="0"/>
                <a:cs typeface="Arial" panose="020B0604020202020204" pitchFamily="34" charset="0"/>
              </a:rPr>
              <a:t>Do not complete the evaluation or attestation statement until all required modules have been reviewed.</a:t>
            </a:r>
          </a:p>
          <a:p>
            <a:endParaRPr lang="en-US" sz="1400" b="0" baseline="0" dirty="0">
              <a:latin typeface="Arial" panose="020B0604020202020204" pitchFamily="34" charset="0"/>
              <a:cs typeface="Arial" panose="020B0604020202020204" pitchFamily="34" charset="0"/>
            </a:endParaRPr>
          </a:p>
          <a:p>
            <a:r>
              <a:rPr lang="en-US" sz="1400" b="0" baseline="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35</a:t>
            </a:fld>
            <a:endParaRPr lang="en-US" dirty="0"/>
          </a:p>
        </p:txBody>
      </p:sp>
    </p:spTree>
    <p:extLst>
      <p:ext uri="{BB962C8B-B14F-4D97-AF65-F5344CB8AC3E}">
        <p14:creationId xmlns:p14="http://schemas.microsoft.com/office/powerpoint/2010/main" val="2912748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pPr>
            <a:r>
              <a:rPr lang="en-US" dirty="0"/>
              <a:t>Prereview Attestation Statement</a:t>
            </a:r>
          </a:p>
          <a:p>
            <a:pPr>
              <a:buClrTx/>
            </a:pPr>
            <a:endParaRPr lang="en-US" dirty="0"/>
          </a:p>
          <a:p>
            <a:pPr>
              <a:buClrTx/>
            </a:pPr>
            <a:r>
              <a:rPr lang="en-US" dirty="0"/>
              <a:t>The attestation statement must be completed by an authorized agency representative.</a:t>
            </a:r>
          </a:p>
          <a:p>
            <a:pPr>
              <a:buClrTx/>
            </a:pPr>
            <a:endParaRPr lang="en-US" dirty="0"/>
          </a:p>
          <a:p>
            <a:pPr>
              <a:buClrTx/>
            </a:pPr>
            <a:r>
              <a:rPr lang="en-US" dirty="0"/>
              <a:t>Remember to print the attestation statement for your records.</a:t>
            </a:r>
          </a:p>
          <a:p>
            <a:pPr>
              <a:buClrTx/>
            </a:pPr>
            <a:endParaRPr lang="en-US" dirty="0"/>
          </a:p>
          <a:p>
            <a:pPr>
              <a:buClrTx/>
            </a:pPr>
            <a:r>
              <a:rPr lang="en-US" dirty="0"/>
              <a:t>Be sure to select </a:t>
            </a:r>
            <a:r>
              <a:rPr lang="en-US" b="1" dirty="0"/>
              <a:t>Submit</a:t>
            </a:r>
            <a:r>
              <a:rPr lang="en-US" dirty="0"/>
              <a:t> to document your participation.</a:t>
            </a:r>
          </a:p>
          <a:p>
            <a:pPr>
              <a:buClrTx/>
            </a:pPr>
            <a:endParaRPr lang="en-US" dirty="0"/>
          </a:p>
          <a:p>
            <a:pPr marL="0" indent="0">
              <a:spcBef>
                <a:spcPts val="3000"/>
              </a:spcBef>
              <a:buClrTx/>
              <a:buNone/>
            </a:pPr>
            <a:r>
              <a:rPr lang="en-US" b="1" dirty="0"/>
              <a:t>Please note that you will not be able to return to the attestation once you have selected Submit.</a:t>
            </a:r>
          </a:p>
          <a:p>
            <a:pPr marL="0" indent="0">
              <a:spcBef>
                <a:spcPts val="3000"/>
              </a:spcBef>
              <a:buClrTx/>
              <a:buNone/>
            </a:pPr>
            <a:endParaRPr lang="en-US" b="1" dirty="0"/>
          </a:p>
          <a:p>
            <a:pPr marL="0" indent="0">
              <a:spcBef>
                <a:spcPts val="3000"/>
              </a:spcBef>
              <a:buClrTx/>
              <a:buNone/>
            </a:pPr>
            <a:r>
              <a:rPr lang="en-US" b="0" dirty="0"/>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pPr/>
              <a:t>36</a:t>
            </a:fld>
            <a:endParaRPr lang="en-US" dirty="0"/>
          </a:p>
        </p:txBody>
      </p:sp>
    </p:spTree>
    <p:extLst>
      <p:ext uri="{BB962C8B-B14F-4D97-AF65-F5344CB8AC3E}">
        <p14:creationId xmlns:p14="http://schemas.microsoft.com/office/powerpoint/2010/main" val="3161828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0701" y="4260850"/>
            <a:ext cx="5943600" cy="4171958"/>
          </a:xfrm>
        </p:spPr>
        <p:txBody>
          <a:bodyPr/>
          <a:lstStyle/>
          <a:p>
            <a:pPr>
              <a:spcAft>
                <a:spcPts val="1200"/>
              </a:spcAft>
            </a:pPr>
            <a:r>
              <a:rPr lang="en-US" sz="1400" dirty="0">
                <a:latin typeface="Arial" panose="020B0604020202020204" pitchFamily="34" charset="0"/>
                <a:cs typeface="Arial" panose="020B0604020202020204" pitchFamily="34" charset="0"/>
              </a:rPr>
              <a:t>Thank you for your participation.</a:t>
            </a:r>
          </a:p>
          <a:p>
            <a:pPr>
              <a:spcAft>
                <a:spcPts val="1200"/>
              </a:spcAft>
            </a:pPr>
            <a:endParaRPr lang="en-US" sz="1400" dirty="0">
              <a:latin typeface="Arial" panose="020B0604020202020204" pitchFamily="34" charset="0"/>
              <a:cs typeface="Arial" panose="020B0604020202020204" pitchFamily="34" charset="0"/>
            </a:endParaRPr>
          </a:p>
          <a:p>
            <a:pPr marL="0" marR="0" lvl="0" indent="0" algn="l" defTabSz="1218987" rtl="0" eaLnBrk="1" fontAlgn="auto" latinLnBrk="0" hangingPunct="1">
              <a:spcBef>
                <a:spcPts val="0"/>
              </a:spcBef>
              <a:spcAft>
                <a:spcPts val="1200"/>
              </a:spcAft>
              <a:buClrTx/>
              <a:buSzTx/>
              <a:buFontTx/>
              <a:buNone/>
              <a:tabLst/>
              <a:defRPr/>
            </a:pPr>
            <a:r>
              <a:rPr lang="en-US" sz="1400" dirty="0">
                <a:latin typeface="Arial" panose="020B0604020202020204" pitchFamily="34" charset="0"/>
                <a:cs typeface="Arial" panose="020B0604020202020204" pitchFamily="34" charset="0"/>
              </a:rPr>
              <a:t>If you have questions about the content of the training modules, please contact your Nutrition</a:t>
            </a:r>
            <a:r>
              <a:rPr lang="en-US" sz="1400" baseline="0" dirty="0">
                <a:latin typeface="Arial" panose="020B0604020202020204" pitchFamily="34" charset="0"/>
                <a:cs typeface="Arial" panose="020B0604020202020204" pitchFamily="34" charset="0"/>
              </a:rPr>
              <a:t> Services Division</a:t>
            </a:r>
            <a:r>
              <a:rPr lang="en-US" sz="1400" dirty="0">
                <a:latin typeface="Arial" panose="020B0604020202020204" pitchFamily="34" charset="0"/>
                <a:cs typeface="Arial" panose="020B0604020202020204" pitchFamily="34" charset="0"/>
              </a:rPr>
              <a:t> Field Services Unit</a:t>
            </a:r>
            <a:r>
              <a:rPr lang="en-US" sz="1400" baseline="0" dirty="0">
                <a:latin typeface="Arial" panose="020B0604020202020204" pitchFamily="34" charset="0"/>
                <a:cs typeface="Arial" panose="020B0604020202020204" pitchFamily="34" charset="0"/>
              </a:rPr>
              <a:t> r</a:t>
            </a:r>
            <a:r>
              <a:rPr lang="en-US" sz="1400" dirty="0">
                <a:latin typeface="Arial" panose="020B0604020202020204" pitchFamily="34" charset="0"/>
                <a:cs typeface="Arial" panose="020B0604020202020204" pitchFamily="34" charset="0"/>
              </a:rPr>
              <a:t>epresentative. </a:t>
            </a:r>
            <a:r>
              <a:rPr lang="en-US" sz="1400" kern="1200" dirty="0">
                <a:solidFill>
                  <a:schemeClr val="tx1"/>
                </a:solidFill>
                <a:effectLst/>
                <a:latin typeface="Arial" panose="020B0604020202020204" pitchFamily="34" charset="0"/>
                <a:cs typeface="Arial" panose="020B0604020202020204" pitchFamily="34" charset="0"/>
              </a:rPr>
              <a:t>For completing this course, you can credit 45 minutes of professional standards instructional time to key area 3000 Administration for the training topic of 3200 Program Management. The Learning Objective is 3260, AR preparation.</a:t>
            </a: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This institution</a:t>
            </a:r>
            <a:r>
              <a:rPr lang="en-US" sz="1400" baseline="0" dirty="0">
                <a:latin typeface="Arial" panose="020B0604020202020204" pitchFamily="34" charset="0"/>
                <a:cs typeface="Arial" panose="020B0604020202020204" pitchFamily="34" charset="0"/>
              </a:rPr>
              <a:t> is an equal opportunity provider.</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45B7DE-1198-4F2F-B574-CA8CAE341642}" type="slidenum">
              <a:rPr lang="en-US" smtClean="0"/>
              <a:t>37</a:t>
            </a:fld>
            <a:endParaRPr lang="en-US" dirty="0"/>
          </a:p>
        </p:txBody>
      </p:sp>
    </p:spTree>
    <p:extLst>
      <p:ext uri="{BB962C8B-B14F-4D97-AF65-F5344CB8AC3E}">
        <p14:creationId xmlns:p14="http://schemas.microsoft.com/office/powerpoint/2010/main" val="328602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E7A191A-AB77-4D2D-A114-EC07362DF086}"/>
              </a:ext>
            </a:extLst>
          </p:cNvPr>
          <p:cNvSpPr>
            <a:spLocks noGrp="1"/>
          </p:cNvSpPr>
          <p:nvPr>
            <p:ph type="body" idx="1"/>
          </p:nvPr>
        </p:nvSpPr>
        <p:spPr/>
        <p:txBody>
          <a:bodyPr/>
          <a:lstStyle/>
          <a:p>
            <a:r>
              <a:rPr lang="en-US" sz="1400" kern="1200" dirty="0">
                <a:solidFill>
                  <a:schemeClr val="tx1"/>
                </a:solidFill>
                <a:effectLst/>
                <a:latin typeface="Arial" pitchFamily="34" charset="0"/>
                <a:ea typeface="+mn-ea"/>
                <a:cs typeface="Arial" pitchFamily="34" charset="0"/>
              </a:rPr>
              <a:t>Water Availability</a:t>
            </a:r>
          </a:p>
          <a:p>
            <a:endParaRPr lang="en-US" sz="1400" kern="1200" dirty="0">
              <a:solidFill>
                <a:schemeClr val="tx1"/>
              </a:solidFill>
              <a:effectLst/>
              <a:latin typeface="Arial" pitchFamily="34" charset="0"/>
              <a:ea typeface="+mn-ea"/>
              <a:cs typeface="Arial" pitchFamily="34" charset="0"/>
            </a:endParaRPr>
          </a:p>
          <a:p>
            <a:r>
              <a:rPr lang="en-US" sz="1400" kern="1200" dirty="0">
                <a:solidFill>
                  <a:schemeClr val="tx1"/>
                </a:solidFill>
                <a:effectLst/>
                <a:latin typeface="Arial" pitchFamily="34" charset="0"/>
                <a:ea typeface="+mn-ea"/>
                <a:cs typeface="Arial" pitchFamily="34" charset="0"/>
              </a:rPr>
              <a:t>The goal of the water review is to:</a:t>
            </a:r>
          </a:p>
          <a:p>
            <a:endParaRPr lang="en-US" sz="1400" kern="1200" dirty="0">
              <a:solidFill>
                <a:schemeClr val="tx1"/>
              </a:solidFill>
              <a:effectLst/>
              <a:latin typeface="Arial" pitchFamily="34" charset="0"/>
              <a:ea typeface="+mn-ea"/>
              <a:cs typeface="Arial" pitchFamily="34" charset="0"/>
            </a:endParaRP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Assess if children have access to water during the lunch meal services,</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Assess the availability of water in food service areas where reimbursable meals are served,</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Assess water availability to the SBP when breakfast is served in the cafeteria, and</a:t>
            </a:r>
          </a:p>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Evaluate that water is not promoted as an alternative selection to fluid milk.</a:t>
            </a:r>
          </a:p>
          <a:p>
            <a:pPr marL="171450" indent="-171450">
              <a:buClrTx/>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ClrTx/>
              <a:buFont typeface="Arial" panose="020B0604020202020204" pitchFamily="34" charset="0"/>
              <a:buNone/>
            </a:pPr>
            <a:r>
              <a:rPr lang="en-US" sz="1400" dirty="0">
                <a:latin typeface="Arial" panose="020B0604020202020204" pitchFamily="34" charset="0"/>
                <a:cs typeface="Arial" panose="020B0604020202020204" pitchFamily="34" charset="0"/>
              </a:rPr>
              <a:t>[Next Slide]</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94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740EA79-596E-4D68-90EB-ECBA78D7BFD8}"/>
              </a:ext>
            </a:extLst>
          </p:cNvPr>
          <p:cNvSpPr>
            <a:spLocks noGrp="1"/>
          </p:cNvSpPr>
          <p:nvPr>
            <p:ph type="body" idx="1"/>
          </p:nvPr>
        </p:nvSpPr>
        <p:spPr/>
        <p:txBody>
          <a:bodyPr/>
          <a:lstStyle/>
          <a:p>
            <a:r>
              <a:rPr lang="en-US" sz="1400" kern="1200" dirty="0">
                <a:solidFill>
                  <a:schemeClr val="tx1"/>
                </a:solidFill>
                <a:effectLst/>
                <a:latin typeface="Arial" pitchFamily="34" charset="0"/>
                <a:ea typeface="+mn-ea"/>
                <a:cs typeface="Arial" pitchFamily="34" charset="0"/>
              </a:rPr>
              <a:t>COVID-19</a:t>
            </a:r>
          </a:p>
          <a:p>
            <a:endParaRPr lang="en-US" sz="1400" kern="1200" dirty="0">
              <a:solidFill>
                <a:schemeClr val="tx1"/>
              </a:solidFill>
              <a:effectLst/>
              <a:latin typeface="Arial" pitchFamily="34" charset="0"/>
              <a:ea typeface="+mn-ea"/>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dirty="0">
                <a:latin typeface="Arial" pitchFamily="34" charset="0"/>
                <a:cs typeface="Arial" pitchFamily="34" charset="0"/>
              </a:rPr>
              <a:t>During COVID-19, school food authorities, or SFAs, are not required to provide water with </a:t>
            </a:r>
            <a:r>
              <a:rPr lang="en-US" sz="1400" dirty="0" err="1">
                <a:latin typeface="Arial" pitchFamily="34" charset="0"/>
                <a:cs typeface="Arial" pitchFamily="34" charset="0"/>
              </a:rPr>
              <a:t>noncongregate</a:t>
            </a:r>
            <a:r>
              <a:rPr lang="en-US" sz="1400" baseline="0" dirty="0">
                <a:latin typeface="Arial" pitchFamily="34" charset="0"/>
                <a:cs typeface="Arial" pitchFamily="34" charset="0"/>
              </a:rPr>
              <a:t> </a:t>
            </a:r>
            <a:r>
              <a:rPr lang="en-US" sz="1400" dirty="0">
                <a:latin typeface="Arial" pitchFamily="34" charset="0"/>
                <a:cs typeface="Arial" pitchFamily="34" charset="0"/>
              </a:rPr>
              <a:t>meals.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400" dirty="0">
              <a:latin typeface="Arial" pitchFamily="34" charset="0"/>
              <a:cs typeface="Arial" pitchFamily="34" charset="0"/>
            </a:endParaRPr>
          </a:p>
          <a:p>
            <a:pPr>
              <a:defRPr/>
            </a:pPr>
            <a:r>
              <a:rPr lang="en-US" sz="1400" baseline="0" dirty="0">
                <a:latin typeface="Arial" panose="020B0604020202020204" pitchFamily="34" charset="0"/>
                <a:cs typeface="Arial" panose="020B0604020202020204" pitchFamily="34" charset="0"/>
              </a:rPr>
              <a:t>However, w</a:t>
            </a:r>
            <a:r>
              <a:rPr lang="en-US" sz="1400" dirty="0">
                <a:latin typeface="Arial" pitchFamily="34" charset="0"/>
                <a:cs typeface="Arial" pitchFamily="34" charset="0"/>
              </a:rPr>
              <a:t>hen lunch is served in the classroom or the cafeteria, SFAs are </a:t>
            </a:r>
            <a:r>
              <a:rPr lang="en-US" sz="1400" b="1" dirty="0">
                <a:latin typeface="Arial" pitchFamily="34" charset="0"/>
                <a:cs typeface="Arial" pitchFamily="34" charset="0"/>
              </a:rPr>
              <a:t>required</a:t>
            </a:r>
            <a:r>
              <a:rPr lang="en-US" sz="1400" dirty="0">
                <a:latin typeface="Arial" pitchFamily="34" charset="0"/>
                <a:cs typeface="Arial" pitchFamily="34" charset="0"/>
              </a:rPr>
              <a:t> to provide water.</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400" b="1" i="1" dirty="0">
              <a:latin typeface="Arial" pitchFamily="34" charset="0"/>
              <a:cs typeface="Arial"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400" b="0" i="0" dirty="0">
                <a:latin typeface="Arial" pitchFamily="34" charset="0"/>
                <a:cs typeface="Arial" pitchFamily="34" charset="0"/>
              </a:rPr>
              <a:t>For more information on water requirements during COVID-19, please refer to the U.S. Department of Agriculture, or USDA, Policy Memorandum SP 15-2021, which is in the Referenced Resources below.</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400" dirty="0">
              <a:latin typeface="Arial" pitchFamily="34" charset="0"/>
              <a:cs typeface="Arial" pitchFamily="34" charset="0"/>
            </a:endParaRPr>
          </a:p>
          <a:p>
            <a:r>
              <a:rPr lang="en-US" sz="1400" kern="1200" dirty="0">
                <a:solidFill>
                  <a:schemeClr val="tx1"/>
                </a:solidFill>
                <a:effectLst/>
                <a:latin typeface="Arial" pitchFamily="34" charset="0"/>
                <a:ea typeface="+mn-ea"/>
                <a:cs typeface="Arial" pitchFamily="34" charset="0"/>
              </a:rPr>
              <a:t>[Next Slide]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00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740EA79-596E-4D68-90EB-ECBA78D7BFD8}"/>
              </a:ext>
            </a:extLst>
          </p:cNvPr>
          <p:cNvSpPr>
            <a:spLocks noGrp="1"/>
          </p:cNvSpPr>
          <p:nvPr>
            <p:ph type="body" idx="1"/>
          </p:nvPr>
        </p:nvSpPr>
        <p:spPr/>
        <p:txBody>
          <a:bodyPr/>
          <a:lstStyle/>
          <a:p>
            <a:r>
              <a:rPr lang="en-US" sz="1400" kern="1200" dirty="0">
                <a:solidFill>
                  <a:schemeClr val="tx1"/>
                </a:solidFill>
                <a:effectLst/>
                <a:latin typeface="Arial" panose="020B0604020202020204" pitchFamily="34" charset="0"/>
                <a:cs typeface="Arial" panose="020B0604020202020204" pitchFamily="34" charset="0"/>
              </a:rPr>
              <a:t>Review Requirements</a:t>
            </a:r>
          </a:p>
          <a:p>
            <a:endParaRPr lang="en-US" sz="1400" kern="1200" dirty="0">
              <a:solidFill>
                <a:schemeClr val="tx1"/>
              </a:solidFill>
              <a:effectLst/>
              <a:latin typeface="Arial" panose="020B0604020202020204" pitchFamily="34" charset="0"/>
              <a:cs typeface="Arial" panose="020B0604020202020204" pitchFamily="34" charset="0"/>
            </a:endParaRPr>
          </a:p>
          <a:p>
            <a:r>
              <a:rPr lang="en-US" sz="1400" kern="1200" dirty="0">
                <a:solidFill>
                  <a:schemeClr val="tx1"/>
                </a:solidFill>
                <a:effectLst/>
                <a:latin typeface="Arial" panose="020B0604020202020204" pitchFamily="34" charset="0"/>
                <a:cs typeface="Arial" panose="020B0604020202020204" pitchFamily="34" charset="0"/>
              </a:rPr>
              <a:t>The reviewer will validate compliance with water requirements when l</a:t>
            </a:r>
            <a:r>
              <a:rPr lang="en-US" sz="2200" dirty="0">
                <a:latin typeface="Arial"/>
                <a:cs typeface="Arial"/>
              </a:rPr>
              <a:t>unches are served in the cafeteria or the classroom, and</a:t>
            </a:r>
            <a:r>
              <a:rPr lang="en-US" sz="2200" dirty="0">
                <a:latin typeface="+mn-lt"/>
                <a:cs typeface="Arial" panose="020B0604020202020204"/>
              </a:rPr>
              <a:t> when </a:t>
            </a:r>
            <a:r>
              <a:rPr lang="en-US" sz="2200" dirty="0">
                <a:latin typeface="Arial"/>
                <a:cs typeface="Arial"/>
              </a:rPr>
              <a:t>breakfast is served in the cafeteria.</a:t>
            </a:r>
          </a:p>
          <a:p>
            <a:r>
              <a:rPr lang="en-US" sz="1400" kern="1200" dirty="0">
                <a:solidFill>
                  <a:schemeClr val="tx1"/>
                </a:solidFill>
                <a:effectLst/>
                <a:latin typeface="Arial" pitchFamily="34" charset="0"/>
                <a:ea typeface="+mn-ea"/>
                <a:cs typeface="Arial" pitchFamily="34" charset="0"/>
              </a:rPr>
              <a:t> </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the SFA is serving </a:t>
            </a:r>
            <a:r>
              <a:rPr lang="en-US" sz="1400" dirty="0" err="1">
                <a:latin typeface="Arial" panose="020B0604020202020204" pitchFamily="34" charset="0"/>
                <a:cs typeface="Arial" panose="020B0604020202020204" pitchFamily="34" charset="0"/>
              </a:rPr>
              <a:t>noncongregate</a:t>
            </a:r>
            <a:r>
              <a:rPr lang="en-US" sz="1400" dirty="0">
                <a:latin typeface="Arial" panose="020B0604020202020204" pitchFamily="34" charset="0"/>
                <a:cs typeface="Arial" panose="020B0604020202020204" pitchFamily="34" charset="0"/>
              </a:rPr>
              <a:t> meals, the water requirement does not apply.</a:t>
            </a:r>
            <a:endParaRPr lang="en-US" sz="1400" kern="1200" dirty="0">
              <a:solidFill>
                <a:schemeClr val="tx1"/>
              </a:solidFill>
              <a:effectLst/>
              <a:latin typeface="Arial" pitchFamily="34" charset="0"/>
              <a:cs typeface="Arial" pitchFamily="34" charset="0"/>
            </a:endParaRPr>
          </a:p>
          <a:p>
            <a:endParaRPr lang="en-US" sz="1400" kern="1200" dirty="0">
              <a:solidFill>
                <a:schemeClr val="tx1"/>
              </a:solidFill>
              <a:effectLst/>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itchFamily="34" charset="0"/>
                <a:ea typeface="+mn-ea"/>
                <a:cs typeface="Arial" pitchFamily="34" charset="0"/>
              </a:rPr>
              <a:t>Now, let’s look at food safety and storage. </a:t>
            </a:r>
          </a:p>
          <a:p>
            <a:endParaRPr lang="en-US" sz="1400" kern="1200" dirty="0">
              <a:solidFill>
                <a:schemeClr val="tx1"/>
              </a:solidFill>
              <a:effectLst/>
              <a:latin typeface="Arial" pitchFamily="34" charset="0"/>
              <a:ea typeface="+mn-ea"/>
              <a:cs typeface="Arial" pitchFamily="34" charset="0"/>
            </a:endParaRPr>
          </a:p>
          <a:p>
            <a:r>
              <a:rPr lang="en-US" sz="1400" kern="1200" dirty="0">
                <a:solidFill>
                  <a:schemeClr val="tx1"/>
                </a:solidFill>
                <a:effectLst/>
                <a:latin typeface="Arial" pitchFamily="34" charset="0"/>
                <a:ea typeface="+mn-ea"/>
                <a:cs typeface="Arial" pitchFamily="34" charset="0"/>
              </a:rPr>
              <a:t>[Next Slide]</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31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496888"/>
            <a:ext cx="5568950" cy="3133725"/>
          </a:xfrm>
        </p:spPr>
      </p:sp>
      <p:sp>
        <p:nvSpPr>
          <p:cNvPr id="3" name="Notes Placeholder 2"/>
          <p:cNvSpPr>
            <a:spLocks noGrp="1"/>
          </p:cNvSpPr>
          <p:nvPr>
            <p:ph type="body" idx="1"/>
          </p:nvPr>
        </p:nvSpPr>
        <p:spPr>
          <a:xfrm>
            <a:off x="698500" y="3731741"/>
            <a:ext cx="5655910" cy="5338118"/>
          </a:xfrm>
        </p:spPr>
        <p:txBody>
          <a:bodyPr/>
          <a:lstStyle/>
          <a:p>
            <a:pPr>
              <a:spcAft>
                <a:spcPts val="1200"/>
              </a:spcAft>
            </a:pPr>
            <a:r>
              <a:rPr lang="en-US" sz="1400" dirty="0">
                <a:latin typeface="Arial"/>
                <a:cs typeface="Arial"/>
              </a:rPr>
              <a:t>Food Safety and Storage</a:t>
            </a:r>
          </a:p>
          <a:p>
            <a:pPr>
              <a:spcAft>
                <a:spcPts val="1200"/>
              </a:spcAft>
            </a:pPr>
            <a:endParaRPr lang="en-US" sz="1400" dirty="0">
              <a:latin typeface="Arial"/>
              <a:cs typeface="Arial"/>
            </a:endParaRPr>
          </a:p>
          <a:p>
            <a:pPr>
              <a:spcAft>
                <a:spcPts val="1200"/>
              </a:spcAft>
            </a:pPr>
            <a:r>
              <a:rPr lang="en-US" sz="1400" dirty="0">
                <a:latin typeface="Arial"/>
                <a:cs typeface="Arial"/>
              </a:rPr>
              <a:t>The purpose</a:t>
            </a:r>
            <a:r>
              <a:rPr lang="en-US" sz="1400" baseline="0" dirty="0">
                <a:latin typeface="Arial"/>
                <a:cs typeface="Arial"/>
              </a:rPr>
              <a:t> of</a:t>
            </a:r>
            <a:r>
              <a:rPr lang="en-US" sz="1400" dirty="0">
                <a:latin typeface="Arial"/>
                <a:cs typeface="Arial"/>
              </a:rPr>
              <a:t> this section is to evaluate the selected schools for compliance with food safety and storage requirements. This will include a review of any facility where food is stored, prepared, or served for the purpose of the School Nutrition Programs, or SNPs.</a:t>
            </a:r>
            <a:endParaRPr lang="en-US" sz="1400" dirty="0">
              <a:latin typeface="Arial" panose="020B0604020202020204" pitchFamily="34" charset="0"/>
              <a:cs typeface="Arial" panose="020B0604020202020204" pitchFamily="34" charset="0"/>
            </a:endParaRPr>
          </a:p>
          <a:p>
            <a:pPr defTabSz="1240080">
              <a:spcAft>
                <a:spcPts val="1200"/>
              </a:spcAft>
              <a:defRPr/>
            </a:pPr>
            <a:endParaRPr lang="en-US" sz="1400" dirty="0">
              <a:latin typeface="Arial" panose="020B0604020202020204" pitchFamily="34" charset="0"/>
              <a:cs typeface="Arial" panose="020B0604020202020204" pitchFamily="34" charset="0"/>
            </a:endParaRPr>
          </a:p>
          <a:p>
            <a:pPr defTabSz="1240080">
              <a:spcAft>
                <a:spcPts val="1200"/>
              </a:spcAft>
              <a:defRPr/>
            </a:pPr>
            <a:r>
              <a:rPr lang="en-US" sz="1400" dirty="0">
                <a:latin typeface="Arial" panose="020B0604020202020204" pitchFamily="34" charset="0"/>
                <a:cs typeface="Arial" panose="020B0604020202020204" pitchFamily="34" charset="0"/>
              </a:rPr>
              <a:t>[Next Slide]</a:t>
            </a:r>
          </a:p>
        </p:txBody>
      </p:sp>
      <p:sp>
        <p:nvSpPr>
          <p:cNvPr id="4" name="Slide Number Placeholder 3"/>
          <p:cNvSpPr>
            <a:spLocks noGrp="1"/>
          </p:cNvSpPr>
          <p:nvPr>
            <p:ph type="sldNum" sz="quarter" idx="10"/>
          </p:nvPr>
        </p:nvSpPr>
        <p:spPr/>
        <p:txBody>
          <a:bodyPr/>
          <a:lstStyle/>
          <a:p>
            <a:fld id="{B045B7DE-1198-4F2F-B574-CA8CAE341642}"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2048587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73F4C35-7FD3-405F-B610-ED108640473B}"/>
              </a:ext>
            </a:extLst>
          </p:cNvPr>
          <p:cNvSpPr>
            <a:spLocks noGrp="1"/>
          </p:cNvSpPr>
          <p:nvPr>
            <p:ph type="body" idx="1"/>
          </p:nvPr>
        </p:nvSpPr>
        <p:spPr/>
        <p:txBody>
          <a:bodyPr/>
          <a:lstStyle/>
          <a:p>
            <a:pPr>
              <a:spcAft>
                <a:spcPts val="1200"/>
              </a:spcAft>
            </a:pPr>
            <a:r>
              <a:rPr lang="en-US" sz="1400" dirty="0">
                <a:latin typeface="Arial" panose="020B0604020202020204" pitchFamily="34" charset="0"/>
                <a:cs typeface="Arial" panose="020B0604020202020204" pitchFamily="34" charset="0"/>
              </a:rPr>
              <a:t>Required</a:t>
            </a:r>
            <a:r>
              <a:rPr lang="en-US" sz="1400" baseline="0" dirty="0">
                <a:latin typeface="Arial" panose="020B0604020202020204" pitchFamily="34" charset="0"/>
                <a:cs typeface="Arial" panose="020B0604020202020204" pitchFamily="34" charset="0"/>
              </a:rPr>
              <a:t> Documents</a:t>
            </a:r>
            <a:endParaRPr lang="en-US" sz="1400" dirty="0">
              <a:latin typeface="Arial" panose="020B0604020202020204" pitchFamily="34" charset="0"/>
              <a:cs typeface="Arial" panose="020B0604020202020204" pitchFamily="34" charset="0"/>
            </a:endParaRPr>
          </a:p>
          <a:p>
            <a:pPr>
              <a:spcAft>
                <a:spcPts val="1200"/>
              </a:spcAft>
            </a:pPr>
            <a:endParaRPr lang="en-US" sz="1400" dirty="0">
              <a:latin typeface="Arial" panose="020B0604020202020204" pitchFamily="34" charset="0"/>
              <a:cs typeface="Arial" panose="020B0604020202020204" pitchFamily="34" charset="0"/>
            </a:endParaRPr>
          </a:p>
          <a:p>
            <a:pPr>
              <a:spcAft>
                <a:spcPts val="1200"/>
              </a:spcAft>
            </a:pPr>
            <a:r>
              <a:rPr lang="en-US" sz="1400" dirty="0">
                <a:latin typeface="Arial" panose="020B0604020202020204" pitchFamily="34" charset="0"/>
                <a:cs typeface="Arial" panose="020B0604020202020204" pitchFamily="34" charset="0"/>
              </a:rPr>
              <a:t>To ensure compliance with food safety and storage requirements, the following documents </a:t>
            </a:r>
            <a:r>
              <a:rPr lang="en-US" sz="1400" baseline="0" dirty="0">
                <a:latin typeface="Arial" panose="020B0604020202020204" pitchFamily="34" charset="0"/>
                <a:cs typeface="Arial" panose="020B0604020202020204" pitchFamily="34" charset="0"/>
              </a:rPr>
              <a:t>must be available for review: </a:t>
            </a:r>
          </a:p>
          <a:p>
            <a:pPr>
              <a:spcAft>
                <a:spcPts val="1200"/>
              </a:spcAft>
            </a:pPr>
            <a:endParaRPr lang="en-US" sz="1400" dirty="0">
              <a:latin typeface="Arial" panose="020B0604020202020204" pitchFamily="34" charset="0"/>
              <a:cs typeface="Arial" panose="020B0604020202020204" pitchFamily="34" charset="0"/>
            </a:endParaRPr>
          </a:p>
          <a:p>
            <a:pPr marL="285750" indent="-285750" defTabSz="929579">
              <a:spcAft>
                <a:spcPts val="1200"/>
              </a:spcAft>
              <a:buFont typeface="Arial" panose="020B0604020202020204" pitchFamily="34" charset="0"/>
              <a:buChar char="•"/>
              <a:defRPr/>
            </a:pPr>
            <a:r>
              <a:rPr lang="en-US" sz="1400" dirty="0">
                <a:latin typeface="Arial" panose="020B0604020202020204" pitchFamily="34" charset="0"/>
                <a:cs typeface="Arial" panose="020B0604020202020204" pitchFamily="34" charset="0"/>
              </a:rPr>
              <a:t>Two food safety </a:t>
            </a:r>
            <a:r>
              <a:rPr lang="en-US" sz="1400" b="0" dirty="0">
                <a:latin typeface="Arial" panose="020B0604020202020204" pitchFamily="34" charset="0"/>
                <a:cs typeface="Arial" panose="020B0604020202020204" pitchFamily="34" charset="0"/>
              </a:rPr>
              <a:t>inspection reports per site, </a:t>
            </a:r>
            <a:r>
              <a:rPr lang="en-US" sz="1400" dirty="0">
                <a:latin typeface="Arial" panose="020B0604020202020204" pitchFamily="34" charset="0"/>
                <a:cs typeface="Arial" panose="020B0604020202020204" pitchFamily="34" charset="0"/>
              </a:rPr>
              <a:t>or a request to complete them</a:t>
            </a:r>
            <a:r>
              <a:rPr lang="en-US" sz="1400" b="0" dirty="0">
                <a:latin typeface="Arial" panose="020B0604020202020204" pitchFamily="34" charset="0"/>
                <a:cs typeface="Arial" panose="020B0604020202020204" pitchFamily="34" charset="0"/>
              </a:rPr>
              <a:t>. If the SFA is unable to obtain two food safety inspections, </a:t>
            </a:r>
            <a:r>
              <a:rPr lang="en-US" sz="1400" dirty="0">
                <a:latin typeface="Arial" panose="020B0604020202020204" pitchFamily="34" charset="0"/>
                <a:cs typeface="Arial" panose="020B0604020202020204" pitchFamily="34" charset="0"/>
              </a:rPr>
              <a:t>documentation </a:t>
            </a:r>
            <a:r>
              <a:rPr lang="en-US" sz="1400" b="0" dirty="0">
                <a:latin typeface="Arial" panose="020B0604020202020204" pitchFamily="34" charset="0"/>
                <a:cs typeface="Arial" panose="020B0604020202020204" pitchFamily="34" charset="0"/>
              </a:rPr>
              <a:t>must be provided to show that two health inspections were requested from the local environmental health department.</a:t>
            </a:r>
          </a:p>
          <a:p>
            <a:pPr marL="285750" indent="-285750" defTabSz="929579">
              <a:spcAft>
                <a:spcPts val="1200"/>
              </a:spcAft>
              <a:buFont typeface="Arial" panose="020B0604020202020204" pitchFamily="34" charset="0"/>
              <a:buChar char="•"/>
              <a:defRPr/>
            </a:pPr>
            <a:endParaRPr lang="en-US" sz="1400" b="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b="0" dirty="0">
                <a:latin typeface="Arial" panose="020B0604020202020204" pitchFamily="34" charset="0"/>
                <a:cs typeface="Arial" panose="020B0604020202020204" pitchFamily="34" charset="0"/>
              </a:rPr>
              <a:t>A copy of the most recent food safety inspection report </a:t>
            </a:r>
            <a:r>
              <a:rPr lang="en-US" sz="1400" dirty="0">
                <a:latin typeface="Arial" panose="020B0604020202020204" pitchFamily="34" charset="0"/>
                <a:cs typeface="Arial" panose="020B0604020202020204" pitchFamily="34" charset="0"/>
              </a:rPr>
              <a:t>must be displayed in public view. The displayed document must reflect the inspection dates and the local environmental health department’s findings, if any.</a:t>
            </a:r>
          </a:p>
          <a:p>
            <a:pPr marL="0" indent="0">
              <a:spcAft>
                <a:spcPts val="1200"/>
              </a:spcAft>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A health permit must also be obtained for each site preparing or serving food. Ensure that the</a:t>
            </a:r>
            <a:r>
              <a:rPr lang="en-US" sz="1400" baseline="0" dirty="0">
                <a:latin typeface="Arial" panose="020B0604020202020204" pitchFamily="34" charset="0"/>
                <a:cs typeface="Arial" panose="020B0604020202020204" pitchFamily="34" charset="0"/>
              </a:rPr>
              <a:t> health permit</a:t>
            </a:r>
            <a:r>
              <a:rPr lang="en-US" sz="1400" dirty="0">
                <a:latin typeface="Arial" panose="020B0604020202020204" pitchFamily="34" charset="0"/>
                <a:cs typeface="Arial" panose="020B0604020202020204" pitchFamily="34" charset="0"/>
              </a:rPr>
              <a:t> is kept valid by following the local environmental health department requirements.</a:t>
            </a:r>
          </a:p>
          <a:p>
            <a:pPr marL="0" indent="0">
              <a:spcAft>
                <a:spcPts val="1200"/>
              </a:spcAft>
              <a:buNone/>
            </a:pPr>
            <a:endParaRPr lang="en-US" sz="140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sz="1400" dirty="0">
                <a:latin typeface="Arial" panose="020B0604020202020204" pitchFamily="34" charset="0"/>
                <a:cs typeface="Arial" panose="020B0604020202020204" pitchFamily="34" charset="0"/>
              </a:rPr>
              <a:t>[Next Slide]</a:t>
            </a:r>
          </a:p>
        </p:txBody>
      </p:sp>
    </p:spTree>
    <p:extLst>
      <p:ext uri="{BB962C8B-B14F-4D97-AF65-F5344CB8AC3E}">
        <p14:creationId xmlns:p14="http://schemas.microsoft.com/office/powerpoint/2010/main" val="3068632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73F4C35-7FD3-405F-B610-ED108640473B}"/>
              </a:ext>
            </a:extLst>
          </p:cNvPr>
          <p:cNvSpPr>
            <a:spLocks noGrp="1"/>
          </p:cNvSpPr>
          <p:nvPr>
            <p:ph type="body" idx="1"/>
          </p:nvPr>
        </p:nvSpPr>
        <p:spPr/>
        <p:txBody>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SFA must also have a certification for food safety for at least one person at each site.</a:t>
            </a:r>
          </a:p>
          <a:p>
            <a:pPr marL="0" indent="0">
              <a:spcAft>
                <a:spcPts val="1200"/>
              </a:spcAft>
              <a:buFont typeface="Arial" panose="020B0604020202020204" pitchFamily="34" charset="0"/>
              <a:buNone/>
            </a:pPr>
            <a:endParaRPr lang="en-US" sz="1400" strike="sngStrike"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strike="noStrike" dirty="0">
                <a:latin typeface="Arial" panose="020B0604020202020204" pitchFamily="34" charset="0"/>
                <a:cs typeface="Arial" panose="020B0604020202020204" pitchFamily="34" charset="0"/>
              </a:rPr>
              <a:t>The food </a:t>
            </a:r>
            <a:r>
              <a:rPr lang="en-US" sz="1400" dirty="0">
                <a:latin typeface="Arial" panose="020B0604020202020204" pitchFamily="34" charset="0"/>
                <a:cs typeface="Arial" panose="020B0604020202020204" pitchFamily="34" charset="0"/>
              </a:rPr>
              <a:t>safety plan or Hazard Analysis Critical Control Point,</a:t>
            </a:r>
            <a:r>
              <a:rPr lang="en-US" sz="1400" baseline="0" dirty="0">
                <a:latin typeface="Arial" panose="020B0604020202020204" pitchFamily="34" charset="0"/>
                <a:cs typeface="Arial" panose="020B0604020202020204" pitchFamily="34" charset="0"/>
              </a:rPr>
              <a:t> also known as </a:t>
            </a:r>
            <a:r>
              <a:rPr lang="en-US" sz="1400" dirty="0">
                <a:latin typeface="Arial" panose="020B0604020202020204" pitchFamily="34" charset="0"/>
                <a:cs typeface="Arial" panose="020B0604020202020204" pitchFamily="34" charset="0"/>
              </a:rPr>
              <a:t>HACCP, must be in place, and</a:t>
            </a:r>
          </a:p>
          <a:p>
            <a:pPr marL="285750" indent="-285750">
              <a:spcAft>
                <a:spcPts val="12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Temperature logs for food storage areas, refrigerators, and freezers must also be available for review.</a:t>
            </a:r>
          </a:p>
          <a:p>
            <a:pPr marL="0" indent="0">
              <a:spcAft>
                <a:spcPts val="1200"/>
              </a:spcAft>
              <a:buNone/>
            </a:pPr>
            <a:endParaRPr lang="en-US" sz="1400" dirty="0">
              <a:latin typeface="Arial" panose="020B0604020202020204" pitchFamily="34" charset="0"/>
              <a:cs typeface="Arial" panose="020B0604020202020204" pitchFamily="34" charset="0"/>
            </a:endParaRPr>
          </a:p>
          <a:p>
            <a:pPr marL="0" indent="0">
              <a:spcAft>
                <a:spcPts val="1200"/>
              </a:spcAft>
              <a:buFont typeface="Arial" panose="020B0604020202020204" pitchFamily="34" charset="0"/>
              <a:buNone/>
            </a:pPr>
            <a:r>
              <a:rPr lang="en-US" sz="1400" dirty="0">
                <a:latin typeface="Arial" panose="020B0604020202020204" pitchFamily="34" charset="0"/>
                <a:cs typeface="Arial" panose="020B0604020202020204" pitchFamily="34" charset="0"/>
              </a:rPr>
              <a:t>[Next Slide]</a:t>
            </a:r>
          </a:p>
        </p:txBody>
      </p:sp>
    </p:spTree>
    <p:extLst>
      <p:ext uri="{BB962C8B-B14F-4D97-AF65-F5344CB8AC3E}">
        <p14:creationId xmlns:p14="http://schemas.microsoft.com/office/powerpoint/2010/main" val="698101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chemeClr val="tx1"/>
                </a:solidFill>
                <a:latin typeface="Arial" panose="020B0604020202020204" pitchFamily="34" charset="0"/>
              </a:rPr>
              <a:t>CALIFORNIA DEPARTMENT OF EDUCATION</a:t>
            </a:r>
            <a:br>
              <a:rPr lang="en-US" altLang="en-US" sz="1100" b="1" dirty="0">
                <a:solidFill>
                  <a:schemeClr val="tx1"/>
                </a:solidFill>
                <a:latin typeface="Arial" panose="020B0604020202020204" pitchFamily="34" charset="0"/>
              </a:rPr>
            </a:br>
            <a:r>
              <a:rPr lang="en-US" altLang="en-US" sz="1100" dirty="0">
                <a:solidFill>
                  <a:schemeClr val="tx1"/>
                </a:solidFill>
                <a:latin typeface="Arial" panose="020B0604020202020204" pitchFamily="34" charset="0"/>
              </a:rPr>
              <a:t>Tony Thurmond, State Superintendent of Public Instruction</a:t>
            </a:r>
            <a:endParaRPr lang="en-US" altLang="en-US" sz="1200" b="1" dirty="0">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96695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15194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9829800" cy="1371600"/>
          </a:xfrm>
        </p:spPr>
        <p:txBody>
          <a:bodyPr/>
          <a:lstStyle/>
          <a:p>
            <a:r>
              <a:rPr lang="en-US" dirty="0"/>
              <a:t>Click to edit Master title style</a:t>
            </a:r>
          </a:p>
        </p:txBody>
      </p:sp>
      <p:sp>
        <p:nvSpPr>
          <p:cNvPr id="3" name="Content Placeholder 2"/>
          <p:cNvSpPr>
            <a:spLocks noGrp="1"/>
          </p:cNvSpPr>
          <p:nvPr>
            <p:ph sz="half" idx="1"/>
          </p:nvPr>
        </p:nvSpPr>
        <p:spPr>
          <a:xfrm>
            <a:off x="2441985" y="1828800"/>
            <a:ext cx="4572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06640" y="1828800"/>
            <a:ext cx="4572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xfrm>
            <a:off x="2441985" y="6254750"/>
            <a:ext cx="2333215" cy="457200"/>
          </a:xfrm>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127785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318001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2546351" y="3168309"/>
            <a:ext cx="9144000" cy="1655762"/>
          </a:xfrm>
        </p:spPr>
        <p:txBody>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dirty="0"/>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349560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9829800" cy="1371600"/>
          </a:xfrm>
          <a:prstGeom prst="rect">
            <a:avLst/>
          </a:prstGeom>
        </p:spPr>
        <p:txBody>
          <a:bodyPr/>
          <a:lstStyle>
            <a:lvl1pPr algn="ctr">
              <a:defRPr sz="4000" b="1"/>
            </a:lvl1pPr>
          </a:lstStyle>
          <a:p>
            <a:r>
              <a:rPr lang="en-US" dirty="0"/>
              <a:t>Click to edit Master title style</a:t>
            </a:r>
            <a:endParaRPr dirty="0"/>
          </a:p>
        </p:txBody>
      </p:sp>
      <p:sp>
        <p:nvSpPr>
          <p:cNvPr id="3" name="Content Placeholder 2"/>
          <p:cNvSpPr>
            <a:spLocks noGrp="1"/>
          </p:cNvSpPr>
          <p:nvPr>
            <p:ph sz="half" idx="1"/>
          </p:nvPr>
        </p:nvSpPr>
        <p:spPr>
          <a:xfrm>
            <a:off x="2377440" y="1828800"/>
            <a:ext cx="4572000" cy="3733800"/>
          </a:xfrm>
          <a:prstGeom prst="rect">
            <a:avLst/>
          </a:prstGeom>
        </p:spPr>
        <p:txBody>
          <a:bodyPr>
            <a:normAutofit/>
          </a:bodyPr>
          <a:lstStyle>
            <a:lvl1pPr>
              <a:buClrTx/>
              <a:defRPr sz="2400"/>
            </a:lvl1pPr>
            <a:lvl2pPr marL="914400" indent="-457200">
              <a:buClrTx/>
              <a:buFont typeface="Courier New" panose="02070309020205020404" pitchFamily="49" charset="0"/>
              <a:buChar char="o"/>
              <a:defRPr sz="2400"/>
            </a:lvl2pPr>
            <a:lvl3pPr marL="1371600" indent="-457200">
              <a:buClrTx/>
              <a:buFont typeface="Wingdings" panose="05000000000000000000" pitchFamily="2" charset="2"/>
              <a:buChar char="§"/>
              <a:defRPr sz="2400"/>
            </a:lvl3pPr>
            <a:lvl4pPr>
              <a:buClrTx/>
              <a:defRPr sz="2400"/>
            </a:lvl4pPr>
            <a:lvl5pPr marL="2108847" indent="-304747">
              <a:buClrTx/>
              <a:buFont typeface="Courier New" panose="02070309020205020404" pitchFamily="49" charset="0"/>
              <a:buChar char="o"/>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7315200" y="1828800"/>
            <a:ext cx="4740537" cy="3733800"/>
          </a:xfrm>
          <a:prstGeom prst="rect">
            <a:avLst/>
          </a:prstGeom>
        </p:spPr>
        <p:txBody>
          <a:bodyPr>
            <a:normAutofit/>
          </a:bodyPr>
          <a:lstStyle>
            <a:lvl1pPr>
              <a:buClrTx/>
              <a:defRPr sz="2400"/>
            </a:lvl1pPr>
            <a:lvl2pPr marL="914400" indent="-457200">
              <a:buClrTx/>
              <a:buFont typeface="Courier New" panose="02070309020205020404" pitchFamily="49" charset="0"/>
              <a:buChar char="o"/>
              <a:defRPr sz="2400"/>
            </a:lvl2pPr>
            <a:lvl3pPr marL="1371600" indent="-457200">
              <a:buClrTx/>
              <a:buFont typeface="Wingdings" panose="05000000000000000000" pitchFamily="2" charset="2"/>
              <a:buChar char="§"/>
              <a:defRPr sz="2400"/>
            </a:lvl3pPr>
            <a:lvl4pPr>
              <a:buClrTx/>
              <a:defRPr sz="2400"/>
            </a:lvl4pPr>
            <a:lvl5pPr marL="2261300" indent="-457200">
              <a:buClrTx/>
              <a:buFont typeface="Courier New" panose="02070309020205020404" pitchFamily="49" charset="0"/>
              <a:buChar char="o"/>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4C99D79-8A4B-4031-B1E0-AF26F8EDF2BC}" type="slidenum">
              <a:rPr lang="en-US" smtClean="0"/>
              <a:pPr/>
              <a:t>‹#›</a:t>
            </a:fld>
            <a:endParaRPr lang="en-US" dirty="0"/>
          </a:p>
        </p:txBody>
      </p:sp>
      <p:sp>
        <p:nvSpPr>
          <p:cNvPr id="6" name="Content Placeholder 5"/>
          <p:cNvSpPr>
            <a:spLocks noGrp="1"/>
          </p:cNvSpPr>
          <p:nvPr>
            <p:ph sz="quarter" idx="13"/>
          </p:nvPr>
        </p:nvSpPr>
        <p:spPr>
          <a:xfrm>
            <a:off x="3901480" y="5184738"/>
            <a:ext cx="6554907" cy="838200"/>
          </a:xfrm>
          <a:prstGeom prst="rect">
            <a:avLst/>
          </a:prstGeom>
        </p:spPr>
        <p:txBody>
          <a:bodyPr/>
          <a:lstStyle>
            <a:lvl1pPr marL="0" indent="0">
              <a:buNone/>
              <a:defRPr sz="2400"/>
            </a:lvl1pPr>
          </a:lstStyle>
          <a:p>
            <a:pPr lvl="0"/>
            <a:endParaRPr lang="en-US" dirty="0"/>
          </a:p>
        </p:txBody>
      </p:sp>
    </p:spTree>
    <p:extLst>
      <p:ext uri="{BB962C8B-B14F-4D97-AF65-F5344CB8AC3E}">
        <p14:creationId xmlns:p14="http://schemas.microsoft.com/office/powerpoint/2010/main" val="69952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chemeClr val="tx1"/>
                </a:solidFill>
                <a:latin typeface="Arial" panose="020B0604020202020204" pitchFamily="34" charset="0"/>
              </a:rPr>
              <a:t>CALIFORNIA DEPARTMENT OF EDUCATION</a:t>
            </a:r>
            <a:br>
              <a:rPr lang="en-US" altLang="en-US" sz="1100" b="1">
                <a:solidFill>
                  <a:schemeClr val="tx1"/>
                </a:solidFill>
                <a:latin typeface="Arial" panose="020B0604020202020204" pitchFamily="34" charset="0"/>
              </a:rPr>
            </a:br>
            <a:r>
              <a:rPr lang="en-US" altLang="en-US" sz="1100">
                <a:solidFill>
                  <a:schemeClr val="tx1"/>
                </a:solidFill>
                <a:latin typeface="Arial" panose="020B0604020202020204" pitchFamily="34" charset="0"/>
              </a:rPr>
              <a:t>Tony Thurmond, State Superintendent of Public Instruction</a:t>
            </a:r>
            <a:endParaRPr lang="en-US" altLang="en-US" sz="1200" b="1">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0" y="228600"/>
            <a:ext cx="9829800" cy="18288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
        <p:nvSpPr>
          <p:cNvPr id="11" name="Content Placeholder 10">
            <a:extLst>
              <a:ext uri="{FF2B5EF4-FFF2-40B4-BE49-F238E27FC236}">
                <a16:creationId xmlns:a16="http://schemas.microsoft.com/office/drawing/2014/main" id="{476FF67F-2A6D-4E25-A6FF-2A78383BAA20}"/>
              </a:ext>
            </a:extLst>
          </p:cNvPr>
          <p:cNvSpPr>
            <a:spLocks noGrp="1"/>
          </p:cNvSpPr>
          <p:nvPr>
            <p:ph sz="quarter" idx="10"/>
          </p:nvPr>
        </p:nvSpPr>
        <p:spPr>
          <a:xfrm>
            <a:off x="2286000" y="2514600"/>
            <a:ext cx="9829800" cy="2743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87E3BF83-8988-459D-B109-DC12728C1D8C}"/>
              </a:ext>
            </a:extLst>
          </p:cNvPr>
          <p:cNvSpPr>
            <a:spLocks noGrp="1"/>
          </p:cNvSpPr>
          <p:nvPr>
            <p:ph type="body" sz="quarter" idx="11"/>
          </p:nvPr>
        </p:nvSpPr>
        <p:spPr>
          <a:xfrm>
            <a:off x="2286000" y="5394960"/>
            <a:ext cx="4114800" cy="6858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a:extLst>
              <a:ext uri="{FF2B5EF4-FFF2-40B4-BE49-F238E27FC236}">
                <a16:creationId xmlns:a16="http://schemas.microsoft.com/office/drawing/2014/main" id="{117DB1EE-E1AE-488C-BE0B-D17D3446660C}"/>
              </a:ext>
            </a:extLst>
          </p:cNvPr>
          <p:cNvSpPr>
            <a:spLocks noGrp="1"/>
          </p:cNvSpPr>
          <p:nvPr>
            <p:ph type="body" sz="quarter" idx="12"/>
          </p:nvPr>
        </p:nvSpPr>
        <p:spPr>
          <a:xfrm>
            <a:off x="8001000" y="5394960"/>
            <a:ext cx="4114800" cy="68580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597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286000" y="228600"/>
            <a:ext cx="9829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2514600" y="1828800"/>
            <a:ext cx="9372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chemeClr val="bg1"/>
                </a:solidFill>
                <a:latin typeface="Arial" panose="020B0604020202020204" pitchFamily="34" charset="0"/>
              </a:rPr>
              <a:t>TONY</a:t>
            </a:r>
            <a:r>
              <a:rPr lang="en-US" altLang="en-US" sz="1200" b="1" baseline="0" dirty="0">
                <a:solidFill>
                  <a:schemeClr val="bg1"/>
                </a:solidFill>
                <a:latin typeface="Arial" panose="020B0604020202020204" pitchFamily="34" charset="0"/>
              </a:rPr>
              <a:t> THURMOND</a:t>
            </a:r>
            <a:br>
              <a:rPr lang="en-US" altLang="en-US" sz="1000" b="1"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State Superintendent </a:t>
            </a:r>
            <a:br>
              <a:rPr lang="en-US" altLang="en-US" sz="1000"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of Public Instruction</a:t>
            </a:r>
            <a:endParaRPr lang="en-US" altLang="en-US" sz="1000" dirty="0">
              <a:solidFill>
                <a:schemeClr val="bg1"/>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 id="2147483686" r:id="rId6"/>
    <p:sldLayoutId id="2147483689" r:id="rId7"/>
  </p:sldLayoutIdLst>
  <p:hf hdr="0" ftr="0" dt="0"/>
  <p:txStyles>
    <p:title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457200" indent="-457200" algn="l" rtl="0" eaLnBrk="0" fontAlgn="base" hangingPunct="0">
        <a:spcBef>
          <a:spcPts val="1200"/>
        </a:spcBef>
        <a:spcAft>
          <a:spcPts val="800"/>
        </a:spcAft>
        <a:buChar char="•"/>
        <a:defRPr sz="2400" kern="1200">
          <a:solidFill>
            <a:schemeClr val="tx1"/>
          </a:solidFill>
          <a:latin typeface="+mn-lt"/>
          <a:ea typeface="+mn-ea"/>
          <a:cs typeface="+mn-cs"/>
        </a:defRPr>
      </a:lvl1pPr>
      <a:lvl2pPr marL="914400" indent="-457200" algn="l" rtl="0" eaLnBrk="0" fontAlgn="base" hangingPunct="0">
        <a:spcBef>
          <a:spcPts val="1200"/>
        </a:spcBef>
        <a:spcAft>
          <a:spcPts val="800"/>
        </a:spcAft>
        <a:buFont typeface="Courier New" panose="02070309020205020404" pitchFamily="49" charset="0"/>
        <a:buChar char="o"/>
        <a:defRPr sz="2400" kern="1200">
          <a:solidFill>
            <a:schemeClr val="tx1"/>
          </a:solidFill>
          <a:latin typeface="+mn-lt"/>
          <a:ea typeface="+mn-ea"/>
          <a:cs typeface="+mn-cs"/>
        </a:defRPr>
      </a:lvl2pPr>
      <a:lvl3pPr marL="1371600" indent="-457200" algn="l" rtl="0" eaLnBrk="0" fontAlgn="base" hangingPunct="0">
        <a:spcBef>
          <a:spcPts val="1200"/>
        </a:spcBef>
        <a:spcAft>
          <a:spcPts val="800"/>
        </a:spcAft>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ts val="1200"/>
        </a:spcBef>
        <a:spcAft>
          <a:spcPts val="800"/>
        </a:spcAft>
        <a:buFont typeface="Wingdings" panose="05000000000000000000" pitchFamily="2" charset="2"/>
        <a:buChar char="Ø"/>
        <a:defRPr sz="2400" kern="1200">
          <a:solidFill>
            <a:schemeClr val="tx1"/>
          </a:solidFill>
          <a:latin typeface="+mn-lt"/>
          <a:ea typeface="+mn-ea"/>
          <a:cs typeface="+mn-cs"/>
        </a:defRPr>
      </a:lvl4pPr>
      <a:lvl5pPr marL="2057400" indent="-228600" algn="l" rtl="0" eaLnBrk="0" fontAlgn="base" hangingPunct="0">
        <a:spcBef>
          <a:spcPts val="1200"/>
        </a:spcBef>
        <a:spcAft>
          <a:spcPts val="800"/>
        </a:spcAft>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228600"/>
            <a:ext cx="9829800" cy="1828800"/>
          </a:xfrm>
        </p:spPr>
        <p:txBody>
          <a:bodyPr anchor="ctr">
            <a:noAutofit/>
          </a:bodyPr>
          <a:lstStyle/>
          <a:p>
            <a:r>
              <a:rPr lang="en-US" dirty="0">
                <a:solidFill>
                  <a:schemeClr val="tx1"/>
                </a:solidFill>
              </a:rPr>
              <a:t>California Department of Education</a:t>
            </a:r>
            <a:r>
              <a:rPr lang="en-US" dirty="0"/>
              <a:t> </a:t>
            </a:r>
            <a:r>
              <a:rPr lang="en-US" dirty="0">
                <a:solidFill>
                  <a:schemeClr val="tx1"/>
                </a:solidFill>
              </a:rPr>
              <a:t>School Nutrition Program Online</a:t>
            </a:r>
            <a:br>
              <a:rPr lang="en-US" dirty="0">
                <a:solidFill>
                  <a:schemeClr val="tx1"/>
                </a:solidFill>
              </a:rPr>
            </a:br>
            <a:r>
              <a:rPr lang="en-US" dirty="0">
                <a:solidFill>
                  <a:schemeClr val="tx1"/>
                </a:solidFill>
              </a:rPr>
              <a:t>Prereview Training</a:t>
            </a:r>
            <a:endParaRPr lang="en-US" b="0" dirty="0">
              <a:solidFill>
                <a:schemeClr val="tx1"/>
              </a:solidFill>
            </a:endParaRPr>
          </a:p>
        </p:txBody>
      </p:sp>
      <p:sp>
        <p:nvSpPr>
          <p:cNvPr id="5" name="Content Placeholder 4"/>
          <p:cNvSpPr>
            <a:spLocks noGrp="1"/>
          </p:cNvSpPr>
          <p:nvPr>
            <p:ph sz="quarter" idx="10"/>
          </p:nvPr>
        </p:nvSpPr>
        <p:spPr>
          <a:xfrm>
            <a:off x="2286000" y="2514600"/>
            <a:ext cx="9829800" cy="2286000"/>
          </a:xfrm>
        </p:spPr>
        <p:txBody>
          <a:bodyPr vert="horz" lIns="91440" tIns="45720" rIns="91440" bIns="45720" rtlCol="0" anchor="ctr">
            <a:noAutofit/>
          </a:bodyPr>
          <a:lstStyle/>
          <a:p>
            <a:r>
              <a:rPr lang="en-US" sz="3600" b="1" dirty="0"/>
              <a:t>Module 6: Part 2, General Program Compliance</a:t>
            </a:r>
          </a:p>
          <a:p>
            <a:pPr marL="0" indent="0" algn="ctr">
              <a:spcBef>
                <a:spcPts val="0"/>
              </a:spcBef>
              <a:spcAft>
                <a:spcPts val="0"/>
              </a:spcAft>
              <a:buNone/>
            </a:pPr>
            <a:r>
              <a:rPr lang="en-US" sz="3600" dirty="0"/>
              <a:t>Schools and Residential Child Care </a:t>
            </a:r>
          </a:p>
          <a:p>
            <a:pPr marL="0" indent="0" algn="ctr">
              <a:spcBef>
                <a:spcPts val="0"/>
              </a:spcBef>
              <a:spcAft>
                <a:spcPts val="0"/>
              </a:spcAft>
              <a:buNone/>
            </a:pPr>
            <a:r>
              <a:rPr lang="en-US" sz="3600" dirty="0"/>
              <a:t>Institutions with day students</a:t>
            </a:r>
          </a:p>
        </p:txBody>
      </p:sp>
      <p:sp>
        <p:nvSpPr>
          <p:cNvPr id="7" name="Content Placeholder 6"/>
          <p:cNvSpPr>
            <a:spLocks noGrp="1"/>
          </p:cNvSpPr>
          <p:nvPr>
            <p:ph sz="quarter" idx="11"/>
          </p:nvPr>
        </p:nvSpPr>
        <p:spPr>
          <a:xfrm>
            <a:off x="2286000" y="5029200"/>
            <a:ext cx="4114800" cy="685800"/>
          </a:xfrm>
        </p:spPr>
        <p:txBody>
          <a:bodyPr vert="horz" lIns="91440" tIns="45720" rIns="91440" bIns="45720" rtlCol="0" anchor="t">
            <a:normAutofit/>
          </a:bodyPr>
          <a:lstStyle/>
          <a:p>
            <a:pPr marL="0" indent="0">
              <a:buNone/>
            </a:pPr>
            <a:r>
              <a:rPr lang="en-US" sz="2800" b="1" dirty="0"/>
              <a:t>Course Number 123</a:t>
            </a:r>
          </a:p>
        </p:txBody>
      </p:sp>
      <p:sp>
        <p:nvSpPr>
          <p:cNvPr id="8" name="Content Placeholder 7"/>
          <p:cNvSpPr>
            <a:spLocks noGrp="1"/>
          </p:cNvSpPr>
          <p:nvPr>
            <p:ph sz="quarter" idx="12"/>
          </p:nvPr>
        </p:nvSpPr>
        <p:spPr>
          <a:xfrm>
            <a:off x="8001000" y="5029200"/>
            <a:ext cx="4114800" cy="685800"/>
          </a:xfrm>
        </p:spPr>
        <p:txBody>
          <a:bodyPr vert="horz" lIns="91440" tIns="45720" rIns="91440" bIns="45720" rtlCol="0" anchor="t">
            <a:noAutofit/>
          </a:bodyPr>
          <a:lstStyle/>
          <a:p>
            <a:pPr marL="0" indent="0" algn="r">
              <a:buNone/>
            </a:pPr>
            <a:r>
              <a:rPr lang="en-US" sz="2800" dirty="0"/>
              <a:t>2021–22</a:t>
            </a:r>
          </a:p>
        </p:txBody>
      </p:sp>
      <p:sp>
        <p:nvSpPr>
          <p:cNvPr id="3" name="Slide Number Placeholder 2"/>
          <p:cNvSpPr>
            <a:spLocks noGrp="1"/>
          </p:cNvSpPr>
          <p:nvPr>
            <p:ph type="sldNum" sz="quarter" idx="4294967295"/>
          </p:nvPr>
        </p:nvSpPr>
        <p:spPr>
          <a:xfrm>
            <a:off x="9956800" y="6248400"/>
            <a:ext cx="2235200" cy="457200"/>
          </a:xfrm>
        </p:spPr>
        <p:txBody>
          <a:bodyPr/>
          <a:lstStyle/>
          <a:p>
            <a:fld id="{34C99D79-8A4B-4031-B1E0-AF26F8EDF2BC}" type="slidenum">
              <a:rPr lang="en-US" smtClean="0">
                <a:solidFill>
                  <a:srgbClr val="000000"/>
                </a:solidFill>
              </a:rPr>
              <a:pPr/>
              <a:t>1</a:t>
            </a:fld>
            <a:endParaRPr lang="en-US">
              <a:solidFill>
                <a:srgbClr val="000000"/>
              </a:solidFill>
            </a:endParaRPr>
          </a:p>
        </p:txBody>
      </p:sp>
    </p:spTree>
    <p:extLst>
      <p:ext uri="{BB962C8B-B14F-4D97-AF65-F5344CB8AC3E}">
        <p14:creationId xmlns:p14="http://schemas.microsoft.com/office/powerpoint/2010/main" val="1573202105"/>
      </p:ext>
    </p:extLst>
  </p:cSld>
  <p:clrMapOvr>
    <a:masterClrMapping/>
  </p:clrMapOvr>
  <mc:AlternateContent xmlns:mc="http://schemas.openxmlformats.org/markup-compatibility/2006" xmlns:p14="http://schemas.microsoft.com/office/powerpoint/2010/main">
    <mc:Choice Requires="p14">
      <p:transition p14:dur="10" advTm="21163"/>
    </mc:Choice>
    <mc:Fallback xmlns="">
      <p:transition advTm="2116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p:txBody>
          <a:bodyPr/>
          <a:lstStyle/>
          <a:p>
            <a:r>
              <a:rPr lang="en-US" dirty="0"/>
              <a:t>Food Safety and Storage (4)</a:t>
            </a:r>
            <a:br>
              <a:rPr lang="en-US" dirty="0"/>
            </a:br>
            <a:r>
              <a:rPr lang="en-US" sz="3600" b="0" dirty="0"/>
              <a:t>Common Findings</a:t>
            </a:r>
            <a:endParaRPr lang="en-US" b="0" dirty="0"/>
          </a:p>
        </p:txBody>
      </p:sp>
      <p:sp>
        <p:nvSpPr>
          <p:cNvPr id="3" name="Content Placeholder 2"/>
          <p:cNvSpPr>
            <a:spLocks noGrp="1"/>
          </p:cNvSpPr>
          <p:nvPr>
            <p:ph sz="half" idx="1"/>
          </p:nvPr>
        </p:nvSpPr>
        <p:spPr>
          <a:xfrm>
            <a:off x="2441984" y="1828800"/>
            <a:ext cx="5577753" cy="4114800"/>
          </a:xfrm>
        </p:spPr>
        <p:txBody>
          <a:bodyPr/>
          <a:lstStyle/>
          <a:p>
            <a:r>
              <a:rPr lang="en-US" dirty="0"/>
              <a:t>HACCP plan missing at each site</a:t>
            </a:r>
          </a:p>
          <a:p>
            <a:r>
              <a:rPr lang="en-US" dirty="0"/>
              <a:t>Refrigerator and freezer temperature logs missing</a:t>
            </a:r>
          </a:p>
          <a:p>
            <a:r>
              <a:rPr lang="en-US" dirty="0"/>
              <a:t>Food safety inspections not requested </a:t>
            </a:r>
          </a:p>
          <a:p>
            <a:r>
              <a:rPr lang="en-US" dirty="0"/>
              <a:t>Food inspection reports not posted in public view</a:t>
            </a:r>
          </a:p>
        </p:txBody>
      </p:sp>
      <p:pic>
        <p:nvPicPr>
          <p:cNvPr id="8" name="Content Placeholder 7">
            <a:extLst>
              <a:ext uri="{FF2B5EF4-FFF2-40B4-BE49-F238E27FC236}">
                <a16:creationId xmlns:a16="http://schemas.microsoft.com/office/drawing/2014/main" id="{4573601F-61C9-4D23-AB06-579BEDB7CD8C}"/>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290017" y="2210139"/>
            <a:ext cx="3115853" cy="2498682"/>
          </a:xfrm>
        </p:spPr>
      </p:pic>
      <p:sp>
        <p:nvSpPr>
          <p:cNvPr id="11" name="Slide Number Placeholder 10"/>
          <p:cNvSpPr>
            <a:spLocks noGrp="1"/>
          </p:cNvSpPr>
          <p:nvPr>
            <p:ph type="sldNum" sz="quarter" idx="12"/>
          </p:nvPr>
        </p:nvSpPr>
        <p:spPr/>
        <p:txBody>
          <a:bodyPr/>
          <a:lstStyle/>
          <a:p>
            <a:fld id="{34C99D79-8A4B-4031-B1E0-AF26F8EDF2BC}" type="slidenum">
              <a:rPr lang="en-US" smtClean="0"/>
              <a:pPr/>
              <a:t>10</a:t>
            </a:fld>
            <a:endParaRPr lang="en-US" dirty="0"/>
          </a:p>
        </p:txBody>
      </p:sp>
    </p:spTree>
    <p:custDataLst>
      <p:tags r:id="rId1"/>
    </p:custDataLst>
    <p:extLst>
      <p:ext uri="{BB962C8B-B14F-4D97-AF65-F5344CB8AC3E}">
        <p14:creationId xmlns:p14="http://schemas.microsoft.com/office/powerpoint/2010/main" val="3040712808"/>
      </p:ext>
    </p:extLst>
  </p:cSld>
  <p:clrMapOvr>
    <a:masterClrMapping/>
  </p:clrMapOvr>
  <mc:AlternateContent xmlns:mc="http://schemas.openxmlformats.org/markup-compatibility/2006" xmlns:p14="http://schemas.microsoft.com/office/powerpoint/2010/main">
    <mc:Choice Requires="p14">
      <p:transition spd="med" p14:dur="700" advTm="25832">
        <p:fade/>
      </p:transition>
    </mc:Choice>
    <mc:Fallback xmlns="">
      <p:transition spd="med" advTm="2583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p:txBody>
          <a:bodyPr/>
          <a:lstStyle/>
          <a:p>
            <a:r>
              <a:rPr lang="en-US" dirty="0"/>
              <a:t>Food Safety and Storage (5)</a:t>
            </a:r>
            <a:br>
              <a:rPr lang="en-US" dirty="0"/>
            </a:br>
            <a:r>
              <a:rPr lang="en-US" sz="3600" b="0" dirty="0"/>
              <a:t>Strategies to Avoid Findings</a:t>
            </a:r>
            <a:endParaRPr lang="en-US" b="0" dirty="0"/>
          </a:p>
        </p:txBody>
      </p:sp>
      <p:sp>
        <p:nvSpPr>
          <p:cNvPr id="3" name="Content Placeholder 2"/>
          <p:cNvSpPr>
            <a:spLocks noGrp="1"/>
          </p:cNvSpPr>
          <p:nvPr>
            <p:ph idx="1"/>
          </p:nvPr>
        </p:nvSpPr>
        <p:spPr/>
        <p:txBody>
          <a:bodyPr/>
          <a:lstStyle/>
          <a:p>
            <a:r>
              <a:rPr lang="en-US" dirty="0"/>
              <a:t>Maintain and implement HACCP plan at each site</a:t>
            </a:r>
          </a:p>
          <a:p>
            <a:r>
              <a:rPr lang="en-US" dirty="0"/>
              <a:t>Maintain temperature logs for refrigerators and freezers</a:t>
            </a:r>
          </a:p>
          <a:p>
            <a:r>
              <a:rPr lang="en-US" dirty="0"/>
              <a:t>Monitor and record food temperatures daily</a:t>
            </a:r>
          </a:p>
          <a:p>
            <a:r>
              <a:rPr lang="en-US" dirty="0"/>
              <a:t>Request two food safety inspections for each site</a:t>
            </a:r>
          </a:p>
          <a:p>
            <a:r>
              <a:rPr lang="en-US" dirty="0"/>
              <a:t>Post food inspection reports in public view</a:t>
            </a:r>
          </a:p>
          <a:p>
            <a:r>
              <a:rPr lang="en-US" dirty="0"/>
              <a:t>Ensure at least one person at each site is food safety certified</a:t>
            </a:r>
          </a:p>
        </p:txBody>
      </p:sp>
      <p:sp>
        <p:nvSpPr>
          <p:cNvPr id="11" name="Slide Number Placeholder 10"/>
          <p:cNvSpPr>
            <a:spLocks noGrp="1"/>
          </p:cNvSpPr>
          <p:nvPr>
            <p:ph type="sldNum" sz="quarter" idx="12"/>
          </p:nvPr>
        </p:nvSpPr>
        <p:spPr/>
        <p:txBody>
          <a:bodyPr/>
          <a:lstStyle/>
          <a:p>
            <a:fld id="{34C99D79-8A4B-4031-B1E0-AF26F8EDF2BC}" type="slidenum">
              <a:rPr lang="en-US" smtClean="0"/>
              <a:pPr/>
              <a:t>11</a:t>
            </a:fld>
            <a:endParaRPr lang="en-US" dirty="0"/>
          </a:p>
        </p:txBody>
      </p:sp>
    </p:spTree>
    <p:custDataLst>
      <p:tags r:id="rId1"/>
    </p:custDataLst>
    <p:extLst>
      <p:ext uri="{BB962C8B-B14F-4D97-AF65-F5344CB8AC3E}">
        <p14:creationId xmlns:p14="http://schemas.microsoft.com/office/powerpoint/2010/main" val="2458379997"/>
      </p:ext>
    </p:extLst>
  </p:cSld>
  <p:clrMapOvr>
    <a:masterClrMapping/>
  </p:clrMapOvr>
  <mc:AlternateContent xmlns:mc="http://schemas.openxmlformats.org/markup-compatibility/2006" xmlns:p14="http://schemas.microsoft.com/office/powerpoint/2010/main">
    <mc:Choice Requires="p14">
      <p:transition spd="med" p14:dur="700" advTm="41784">
        <p:fade/>
      </p:transition>
    </mc:Choice>
    <mc:Fallback xmlns="">
      <p:transition spd="med" advTm="4178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Buy American Provision (1)</a:t>
            </a:r>
          </a:p>
        </p:txBody>
      </p:sp>
      <p:sp>
        <p:nvSpPr>
          <p:cNvPr id="6" name="Content Placeholder 2"/>
          <p:cNvSpPr>
            <a:spLocks noGrp="1"/>
          </p:cNvSpPr>
          <p:nvPr>
            <p:ph idx="1"/>
          </p:nvPr>
        </p:nvSpPr>
        <p:spPr>
          <a:xfrm>
            <a:off x="2514600" y="1600200"/>
            <a:ext cx="9372600" cy="4114800"/>
          </a:xfrm>
        </p:spPr>
        <p:txBody>
          <a:bodyPr/>
          <a:lstStyle/>
          <a:p>
            <a:r>
              <a:rPr lang="en-US" dirty="0"/>
              <a:t>Foods purchased must be produced or processed in the United States or territories</a:t>
            </a:r>
          </a:p>
          <a:p>
            <a:r>
              <a:rPr lang="en-US" dirty="0"/>
              <a:t>Products must consist of over 51 percent domestically grown commodities</a:t>
            </a:r>
          </a:p>
          <a:p>
            <a:r>
              <a:rPr lang="en-US" dirty="0"/>
              <a:t>Contracts and solicitations must contain Buy American Provision language</a:t>
            </a:r>
          </a:p>
        </p:txBody>
      </p:sp>
      <p:sp>
        <p:nvSpPr>
          <p:cNvPr id="4" name="Slide Number Placeholder 3"/>
          <p:cNvSpPr>
            <a:spLocks noGrp="1"/>
          </p:cNvSpPr>
          <p:nvPr>
            <p:ph type="sldNum" sz="quarter" idx="12"/>
          </p:nvPr>
        </p:nvSpPr>
        <p:spPr/>
        <p:txBody>
          <a:bodyPr/>
          <a:lstStyle/>
          <a:p>
            <a:fld id="{34C99D79-8A4B-4031-B1E0-AF26F8EDF2BC}" type="slidenum">
              <a:rPr lang="en-US" smtClean="0"/>
              <a:pPr/>
              <a:t>12</a:t>
            </a:fld>
            <a:endParaRPr lang="en-US" dirty="0"/>
          </a:p>
        </p:txBody>
      </p:sp>
    </p:spTree>
    <p:extLst>
      <p:ext uri="{BB962C8B-B14F-4D97-AF65-F5344CB8AC3E}">
        <p14:creationId xmlns:p14="http://schemas.microsoft.com/office/powerpoint/2010/main" val="1779278964"/>
      </p:ext>
    </p:extLst>
  </p:cSld>
  <p:clrMapOvr>
    <a:masterClrMapping/>
  </p:clrMapOvr>
  <mc:AlternateContent xmlns:mc="http://schemas.openxmlformats.org/markup-compatibility/2006" xmlns:p14="http://schemas.microsoft.com/office/powerpoint/2010/main">
    <mc:Choice Requires="p14">
      <p:transition spd="med" p14:dur="700" advTm="36813">
        <p:fade/>
      </p:transition>
    </mc:Choice>
    <mc:Fallback xmlns="">
      <p:transition spd="med" advTm="36813">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Buy American Provision (2)</a:t>
            </a:r>
          </a:p>
        </p:txBody>
      </p:sp>
      <p:sp>
        <p:nvSpPr>
          <p:cNvPr id="6" name="Content Placeholder 2"/>
          <p:cNvSpPr>
            <a:spLocks noGrp="1"/>
          </p:cNvSpPr>
          <p:nvPr>
            <p:ph sz="half" idx="1"/>
          </p:nvPr>
        </p:nvSpPr>
        <p:spPr>
          <a:xfrm>
            <a:off x="2441984" y="1828800"/>
            <a:ext cx="5166513" cy="4114800"/>
          </a:xfrm>
        </p:spPr>
        <p:txBody>
          <a:bodyPr/>
          <a:lstStyle/>
          <a:p>
            <a:r>
              <a:rPr lang="en-US" dirty="0"/>
              <a:t>Exceptions must be documented for cost or lack of availability</a:t>
            </a:r>
          </a:p>
          <a:p>
            <a:r>
              <a:rPr lang="en-US" dirty="0"/>
              <a:t>Procurement procedures must include Buy American Provision language</a:t>
            </a:r>
          </a:p>
        </p:txBody>
      </p:sp>
      <p:sp>
        <p:nvSpPr>
          <p:cNvPr id="4" name="Slide Number Placeholder 3"/>
          <p:cNvSpPr>
            <a:spLocks noGrp="1"/>
          </p:cNvSpPr>
          <p:nvPr>
            <p:ph type="sldNum" sz="quarter" idx="12"/>
          </p:nvPr>
        </p:nvSpPr>
        <p:spPr/>
        <p:txBody>
          <a:bodyPr/>
          <a:lstStyle/>
          <a:p>
            <a:fld id="{34C99D79-8A4B-4031-B1E0-AF26F8EDF2BC}" type="slidenum">
              <a:rPr lang="en-US" smtClean="0"/>
              <a:pPr/>
              <a:t>13</a:t>
            </a:fld>
            <a:endParaRPr lang="en-US" dirty="0"/>
          </a:p>
        </p:txBody>
      </p:sp>
      <p:pic>
        <p:nvPicPr>
          <p:cNvPr id="7" name="Content Placeholder 6" descr="Decorative">
            <a:extLst>
              <a:ext uri="{FF2B5EF4-FFF2-40B4-BE49-F238E27FC236}">
                <a16:creationId xmlns:a16="http://schemas.microsoft.com/office/drawing/2014/main" id="{80E408C8-91BD-40E9-AC69-5FD63D354B5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53227" y="1828800"/>
            <a:ext cx="3914882" cy="2605176"/>
          </a:xfrm>
          <a:prstGeom prst="rect">
            <a:avLst/>
          </a:prstGeom>
        </p:spPr>
      </p:pic>
    </p:spTree>
    <p:extLst>
      <p:ext uri="{BB962C8B-B14F-4D97-AF65-F5344CB8AC3E}">
        <p14:creationId xmlns:p14="http://schemas.microsoft.com/office/powerpoint/2010/main" val="3766789446"/>
      </p:ext>
    </p:extLst>
  </p:cSld>
  <p:clrMapOvr>
    <a:masterClrMapping/>
  </p:clrMapOvr>
  <mc:AlternateContent xmlns:mc="http://schemas.openxmlformats.org/markup-compatibility/2006" xmlns:p14="http://schemas.microsoft.com/office/powerpoint/2010/main">
    <mc:Choice Requires="p14">
      <p:transition spd="med" p14:dur="700" advTm="31172">
        <p:fade/>
      </p:transition>
    </mc:Choice>
    <mc:Fallback xmlns="">
      <p:transition spd="med" advTm="31172">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Buy American Provision (3)</a:t>
            </a:r>
            <a:br>
              <a:rPr lang="en-US" dirty="0"/>
            </a:br>
            <a:r>
              <a:rPr lang="en-US" sz="3600" b="0" dirty="0"/>
              <a:t>Storage Facility Review</a:t>
            </a:r>
            <a:endParaRPr lang="en-US" sz="4800" b="0" dirty="0"/>
          </a:p>
        </p:txBody>
      </p:sp>
      <p:sp>
        <p:nvSpPr>
          <p:cNvPr id="3" name="Content Placeholder 2"/>
          <p:cNvSpPr>
            <a:spLocks noGrp="1"/>
          </p:cNvSpPr>
          <p:nvPr>
            <p:ph sz="half" idx="1"/>
          </p:nvPr>
        </p:nvSpPr>
        <p:spPr>
          <a:xfrm>
            <a:off x="2514600" y="1828800"/>
            <a:ext cx="9381744" cy="3657600"/>
          </a:xfrm>
        </p:spPr>
        <p:txBody>
          <a:bodyPr vert="horz" wrap="square" lIns="91440" tIns="45720" rIns="91440" bIns="45720" numCol="1" anchor="t" anchorCtr="0" compatLnSpc="1">
            <a:prstTxWarp prst="textNoShape">
              <a:avLst/>
            </a:prstTxWarp>
            <a:noAutofit/>
          </a:bodyPr>
          <a:lstStyle/>
          <a:p>
            <a:pPr marL="304165" indent="-304165"/>
            <a:r>
              <a:rPr lang="en-US" sz="2400" dirty="0">
                <a:latin typeface="Arial" pitchFamily="34" charset="0"/>
                <a:cs typeface="Arial" pitchFamily="34" charset="0"/>
              </a:rPr>
              <a:t>Review of on and off-site storage facilities to assess if the foods received by the SFA are over 51 percent domestic. </a:t>
            </a:r>
          </a:p>
          <a:p>
            <a:pPr marL="304165" indent="-304165"/>
            <a:r>
              <a:rPr lang="en-US" sz="2400" dirty="0">
                <a:latin typeface="Arial" pitchFamily="34" charset="0"/>
                <a:cs typeface="Arial" pitchFamily="34" charset="0"/>
              </a:rPr>
              <a:t>On-site storage facilities include:</a:t>
            </a:r>
          </a:p>
          <a:p>
            <a:pPr marL="755650" lvl="1" indent="-304165">
              <a:buFont typeface="Courier New" panose="02070309020205020404" pitchFamily="49" charset="0"/>
              <a:buChar char="o"/>
            </a:pPr>
            <a:r>
              <a:rPr lang="en-US" sz="2400" dirty="0"/>
              <a:t>Freezers</a:t>
            </a:r>
            <a:endParaRPr lang="en-US" sz="2400" dirty="0">
              <a:cs typeface="Arial" panose="020B0604020202020204"/>
            </a:endParaRPr>
          </a:p>
          <a:p>
            <a:pPr marL="755650" lvl="1" indent="-304165">
              <a:buFont typeface="Courier New" panose="02070309020205020404" pitchFamily="49" charset="0"/>
              <a:buChar char="o"/>
            </a:pPr>
            <a:r>
              <a:rPr lang="en-US" sz="2400" dirty="0"/>
              <a:t>Refrigerators </a:t>
            </a:r>
            <a:endParaRPr lang="en-US" sz="2400" dirty="0">
              <a:cs typeface="Arial" panose="020B0604020202020204"/>
            </a:endParaRPr>
          </a:p>
          <a:p>
            <a:pPr marL="755650" lvl="1" indent="-304165">
              <a:buFont typeface="Courier New" panose="02070309020205020404" pitchFamily="49" charset="0"/>
              <a:buChar char="o"/>
            </a:pPr>
            <a:r>
              <a:rPr lang="en-US" sz="2400" dirty="0"/>
              <a:t>Dry goods storage</a:t>
            </a:r>
            <a:endParaRPr lang="en-US" sz="2400" dirty="0">
              <a:cs typeface="Arial" panose="020B0604020202020204"/>
            </a:endParaRPr>
          </a:p>
        </p:txBody>
      </p:sp>
      <p:pic>
        <p:nvPicPr>
          <p:cNvPr id="7" name="Content Placeholder 6">
            <a:extLst>
              <a:ext uri="{FF2B5EF4-FFF2-40B4-BE49-F238E27FC236}">
                <a16:creationId xmlns:a16="http://schemas.microsoft.com/office/drawing/2014/main" id="{60C30295-25C0-4E3D-80F9-D4D062F6D24B}"/>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756707" y="2863971"/>
            <a:ext cx="3933644" cy="2622430"/>
          </a:xfrm>
          <a:prstGeom prst="rect">
            <a:avLst/>
          </a:prstGeom>
        </p:spPr>
      </p:pic>
      <p:sp>
        <p:nvSpPr>
          <p:cNvPr id="4" name="Slide Number Placeholder 3"/>
          <p:cNvSpPr>
            <a:spLocks noGrp="1"/>
          </p:cNvSpPr>
          <p:nvPr>
            <p:ph type="sldNum" sz="quarter" idx="12"/>
          </p:nvPr>
        </p:nvSpPr>
        <p:spPr/>
        <p:txBody>
          <a:bodyPr/>
          <a:lstStyle/>
          <a:p>
            <a:fld id="{34C99D79-8A4B-4031-B1E0-AF26F8EDF2BC}"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1131627536"/>
      </p:ext>
    </p:extLst>
  </p:cSld>
  <p:clrMapOvr>
    <a:masterClrMapping/>
  </p:clrMapOvr>
  <mc:AlternateContent xmlns:mc="http://schemas.openxmlformats.org/markup-compatibility/2006" xmlns:p14="http://schemas.microsoft.com/office/powerpoint/2010/main">
    <mc:Choice Requires="p14">
      <p:transition spd="med" p14:dur="700" advTm="30103">
        <p:fade/>
      </p:transition>
    </mc:Choice>
    <mc:Fallback xmlns="">
      <p:transition spd="med" advTm="30103">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Buy American Provision (4)</a:t>
            </a:r>
            <a:br>
              <a:rPr lang="en-US" dirty="0"/>
            </a:br>
            <a:r>
              <a:rPr lang="en-US" sz="3600" b="0" dirty="0"/>
              <a:t>Storage Facility Review</a:t>
            </a:r>
            <a:endParaRPr lang="en-US" sz="4800" b="0" dirty="0"/>
          </a:p>
        </p:txBody>
      </p:sp>
      <p:sp>
        <p:nvSpPr>
          <p:cNvPr id="3" name="Content Placeholder 2"/>
          <p:cNvSpPr>
            <a:spLocks noGrp="1"/>
          </p:cNvSpPr>
          <p:nvPr>
            <p:ph sz="half" idx="1"/>
          </p:nvPr>
        </p:nvSpPr>
        <p:spPr>
          <a:xfrm>
            <a:off x="2441984" y="1828800"/>
            <a:ext cx="4752445" cy="4114800"/>
          </a:xfrm>
        </p:spPr>
        <p:txBody>
          <a:bodyPr vert="horz" wrap="square" lIns="91440" tIns="45720" rIns="91440" bIns="45720" numCol="1" anchor="t" anchorCtr="0" compatLnSpc="1">
            <a:prstTxWarp prst="textNoShape">
              <a:avLst/>
            </a:prstTxWarp>
            <a:noAutofit/>
          </a:bodyPr>
          <a:lstStyle/>
          <a:p>
            <a:pPr marL="304165" indent="-304165"/>
            <a:r>
              <a:rPr lang="en-US" sz="2400" dirty="0"/>
              <a:t>Off-site storage facilities include: </a:t>
            </a:r>
            <a:endParaRPr lang="en-US" sz="2400" dirty="0">
              <a:cs typeface="Arial" panose="020B0604020202020204"/>
            </a:endParaRPr>
          </a:p>
          <a:p>
            <a:pPr marL="755650" lvl="1" indent="-304165">
              <a:buFont typeface="Courier New" panose="02070309020205020404" pitchFamily="49" charset="0"/>
              <a:buChar char="o"/>
            </a:pPr>
            <a:r>
              <a:rPr lang="en-US" sz="2400" dirty="0"/>
              <a:t>SFA-contracted warehouse</a:t>
            </a:r>
            <a:endParaRPr lang="en-US" sz="2400" dirty="0">
              <a:cs typeface="Arial" panose="020B0604020202020204"/>
            </a:endParaRPr>
          </a:p>
          <a:p>
            <a:pPr marL="755650" lvl="1" indent="-304165">
              <a:buFont typeface="Courier New" panose="02070309020205020404" pitchFamily="49" charset="0"/>
              <a:buChar char="o"/>
            </a:pPr>
            <a:r>
              <a:rPr lang="en-US" sz="2400" dirty="0"/>
              <a:t>Self-operated warehouse</a:t>
            </a:r>
            <a:endParaRPr lang="en-US" sz="2400" dirty="0">
              <a:cs typeface="Arial"/>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solidFill>
                  <a:srgbClr val="000000"/>
                </a:solidFill>
              </a:rPr>
              <a:pPr/>
              <a:t>15</a:t>
            </a:fld>
            <a:endParaRPr lang="en-US" dirty="0">
              <a:solidFill>
                <a:srgbClr val="000000"/>
              </a:solidFill>
            </a:endParaRPr>
          </a:p>
        </p:txBody>
      </p:sp>
      <p:pic>
        <p:nvPicPr>
          <p:cNvPr id="1026" name="Picture 2">
            <a:extLst>
              <a:ext uri="{FF2B5EF4-FFF2-40B4-BE49-F238E27FC236}">
                <a16:creationId xmlns:a16="http://schemas.microsoft.com/office/drawing/2014/main" id="{12609147-221B-43FA-8C38-686CC54B3A71}"/>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464015" y="1828800"/>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35223"/>
      </p:ext>
    </p:extLst>
  </p:cSld>
  <p:clrMapOvr>
    <a:masterClrMapping/>
  </p:clrMapOvr>
  <mc:AlternateContent xmlns:mc="http://schemas.openxmlformats.org/markup-compatibility/2006" xmlns:p14="http://schemas.microsoft.com/office/powerpoint/2010/main">
    <mc:Choice Requires="p14">
      <p:transition spd="med" p14:dur="700" advTm="6510">
        <p:fade/>
      </p:transition>
    </mc:Choice>
    <mc:Fallback xmlns="">
      <p:transition spd="med" advTm="651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 American Provision (5)</a:t>
            </a:r>
            <a:br>
              <a:rPr lang="en-US" dirty="0"/>
            </a:br>
            <a:r>
              <a:rPr lang="en-US" sz="3600" b="0" dirty="0"/>
              <a:t>Storage Facility Review</a:t>
            </a:r>
            <a:endParaRPr lang="en-US" b="0" dirty="0"/>
          </a:p>
        </p:txBody>
      </p:sp>
      <p:sp>
        <p:nvSpPr>
          <p:cNvPr id="3" name="Content Placeholder 2"/>
          <p:cNvSpPr>
            <a:spLocks noGrp="1"/>
          </p:cNvSpPr>
          <p:nvPr>
            <p:ph sz="half" idx="1"/>
          </p:nvPr>
        </p:nvSpPr>
        <p:spPr>
          <a:xfrm>
            <a:off x="2441984" y="1828800"/>
            <a:ext cx="4838709" cy="4114800"/>
          </a:xfrm>
        </p:spPr>
        <p:txBody>
          <a:bodyPr/>
          <a:lstStyle/>
          <a:p>
            <a:pPr marL="0" indent="0">
              <a:buNone/>
            </a:pPr>
            <a:r>
              <a:rPr lang="en-US" dirty="0"/>
              <a:t>SFAs will be required to upload documents to CNIPS items listed on their menus and recipes to evaluate if at least 51 percent of the product was produced and processed domestically.</a:t>
            </a:r>
          </a:p>
        </p:txBody>
      </p:sp>
      <p:sp>
        <p:nvSpPr>
          <p:cNvPr id="4" name="Slide Number Placeholder 3"/>
          <p:cNvSpPr>
            <a:spLocks noGrp="1"/>
          </p:cNvSpPr>
          <p:nvPr>
            <p:ph type="sldNum" sz="quarter" idx="12"/>
          </p:nvPr>
        </p:nvSpPr>
        <p:spPr/>
        <p:txBody>
          <a:bodyPr/>
          <a:lstStyle/>
          <a:p>
            <a:fld id="{34C99D79-8A4B-4031-B1E0-AF26F8EDF2BC}" type="slidenum">
              <a:rPr lang="en-US" smtClean="0"/>
              <a:pPr/>
              <a:t>16</a:t>
            </a:fld>
            <a:endParaRPr lang="en-US" dirty="0"/>
          </a:p>
        </p:txBody>
      </p:sp>
      <p:pic>
        <p:nvPicPr>
          <p:cNvPr id="2050" name="Picture 2">
            <a:extLst>
              <a:ext uri="{FF2B5EF4-FFF2-40B4-BE49-F238E27FC236}">
                <a16:creationId xmlns:a16="http://schemas.microsoft.com/office/drawing/2014/main" id="{94ED0E97-4E28-4102-98ED-957555EF6858}"/>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442449" y="1828800"/>
            <a:ext cx="4572000" cy="257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747054"/>
      </p:ext>
    </p:extLst>
  </p:cSld>
  <p:clrMapOvr>
    <a:masterClrMapping/>
  </p:clrMapOvr>
  <mc:AlternateContent xmlns:mc="http://schemas.openxmlformats.org/markup-compatibility/2006" xmlns:p14="http://schemas.microsoft.com/office/powerpoint/2010/main">
    <mc:Choice Requires="p14">
      <p:transition spd="med" p14:dur="700" advTm="16171">
        <p:fade/>
      </p:transition>
    </mc:Choice>
    <mc:Fallback xmlns="">
      <p:transition spd="med" advTm="16171">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a:lstStyle/>
          <a:p>
            <a:r>
              <a:rPr lang="en-US" dirty="0"/>
              <a:t>Buy American Provision (6)</a:t>
            </a:r>
            <a:br>
              <a:rPr lang="en-US" dirty="0"/>
            </a:br>
            <a:r>
              <a:rPr lang="en-US" sz="3600" b="0" dirty="0"/>
              <a:t>Food Component Categories</a:t>
            </a:r>
            <a:endParaRPr lang="en-US" b="0" dirty="0"/>
          </a:p>
        </p:txBody>
      </p:sp>
      <p:sp>
        <p:nvSpPr>
          <p:cNvPr id="6" name="Content Placeholder 5"/>
          <p:cNvSpPr>
            <a:spLocks noGrp="1"/>
          </p:cNvSpPr>
          <p:nvPr>
            <p:ph sz="half" idx="1"/>
          </p:nvPr>
        </p:nvSpPr>
        <p:spPr/>
        <p:txBody>
          <a:bodyPr/>
          <a:lstStyle/>
          <a:p>
            <a:r>
              <a:rPr lang="en-US" dirty="0"/>
              <a:t>Canned vegetables and vegetable juice</a:t>
            </a:r>
          </a:p>
          <a:p>
            <a:r>
              <a:rPr lang="en-US" dirty="0"/>
              <a:t>Frozen vegetables and vegetable juice</a:t>
            </a:r>
          </a:p>
          <a:p>
            <a:r>
              <a:rPr lang="en-US" dirty="0"/>
              <a:t>Canned fruit and fruit juice</a:t>
            </a:r>
          </a:p>
          <a:p>
            <a:r>
              <a:rPr lang="en-US" dirty="0"/>
              <a:t>Frozen fruit and fruit juice</a:t>
            </a:r>
          </a:p>
        </p:txBody>
      </p:sp>
      <p:sp>
        <p:nvSpPr>
          <p:cNvPr id="7" name="Content Placeholder 6"/>
          <p:cNvSpPr>
            <a:spLocks noGrp="1"/>
          </p:cNvSpPr>
          <p:nvPr>
            <p:ph sz="half" idx="2"/>
          </p:nvPr>
        </p:nvSpPr>
        <p:spPr>
          <a:xfrm>
            <a:off x="7406640" y="1828800"/>
            <a:ext cx="4572000" cy="4114800"/>
          </a:xfrm>
        </p:spPr>
        <p:txBody>
          <a:bodyPr/>
          <a:lstStyle/>
          <a:p>
            <a:r>
              <a:rPr lang="en-US" dirty="0"/>
              <a:t>Frozen meat and entrée items</a:t>
            </a:r>
          </a:p>
          <a:p>
            <a:r>
              <a:rPr lang="en-US" dirty="0"/>
              <a:t>Refrigerated foods (produce, dairy, etc.)</a:t>
            </a:r>
          </a:p>
          <a:p>
            <a:r>
              <a:rPr lang="en-US" dirty="0"/>
              <a:t>Bakery, pasta, and miscellaneous (flour, cornmeal, etc.)</a:t>
            </a:r>
          </a:p>
        </p:txBody>
      </p:sp>
      <p:sp>
        <p:nvSpPr>
          <p:cNvPr id="4" name="Slide Number Placeholder 3"/>
          <p:cNvSpPr>
            <a:spLocks noGrp="1"/>
          </p:cNvSpPr>
          <p:nvPr>
            <p:ph type="sldNum" sz="quarter" idx="12"/>
          </p:nvPr>
        </p:nvSpPr>
        <p:spPr/>
        <p:txBody>
          <a:bodyPr/>
          <a:lstStyle/>
          <a:p>
            <a:fld id="{34C99D79-8A4B-4031-B1E0-AF26F8EDF2BC}" type="slidenum">
              <a:rPr lang="en-US" smtClean="0"/>
              <a:pPr/>
              <a:t>17</a:t>
            </a:fld>
            <a:endParaRPr lang="en-US" dirty="0"/>
          </a:p>
        </p:txBody>
      </p:sp>
    </p:spTree>
    <p:custDataLst>
      <p:tags r:id="rId1"/>
    </p:custDataLst>
    <p:extLst>
      <p:ext uri="{BB962C8B-B14F-4D97-AF65-F5344CB8AC3E}">
        <p14:creationId xmlns:p14="http://schemas.microsoft.com/office/powerpoint/2010/main" val="386975410"/>
      </p:ext>
    </p:extLst>
  </p:cSld>
  <p:clrMapOvr>
    <a:masterClrMapping/>
  </p:clrMapOvr>
  <mc:AlternateContent xmlns:mc="http://schemas.openxmlformats.org/markup-compatibility/2006" xmlns:p14="http://schemas.microsoft.com/office/powerpoint/2010/main">
    <mc:Choice Requires="p14">
      <p:transition spd="med" p14:dur="700" advTm="47797">
        <p:fade/>
      </p:transition>
    </mc:Choice>
    <mc:Fallback xmlns="">
      <p:transition spd="med" advTm="477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 American Provision (7)</a:t>
            </a:r>
            <a:br>
              <a:rPr lang="en-US" dirty="0"/>
            </a:br>
            <a:r>
              <a:rPr lang="en-US" sz="3600" b="0" dirty="0"/>
              <a:t>Required Documents</a:t>
            </a:r>
            <a:endParaRPr lang="en-US" b="0" dirty="0"/>
          </a:p>
        </p:txBody>
      </p:sp>
      <p:sp>
        <p:nvSpPr>
          <p:cNvPr id="3" name="Content Placeholder 2"/>
          <p:cNvSpPr>
            <a:spLocks noGrp="1"/>
          </p:cNvSpPr>
          <p:nvPr>
            <p:ph idx="1"/>
          </p:nvPr>
        </p:nvSpPr>
        <p:spPr/>
        <p:txBody>
          <a:bodyPr/>
          <a:lstStyle/>
          <a:p>
            <a:r>
              <a:rPr lang="en-US" dirty="0"/>
              <a:t>Documentation from vendor or manufacturer for items that are not clearly labeled over 51 percent domestically produced or processed </a:t>
            </a:r>
          </a:p>
          <a:p>
            <a:r>
              <a:rPr lang="en-US" dirty="0"/>
              <a:t>Cost comparison between domestic item and purchased item</a:t>
            </a:r>
          </a:p>
          <a:p>
            <a:r>
              <a:rPr lang="en-US" dirty="0"/>
              <a:t>Documentation showing lack of availability</a:t>
            </a:r>
          </a:p>
          <a:p>
            <a:r>
              <a:rPr lang="en-US" dirty="0"/>
              <a:t>Justification for not providing domestically produced alternative items</a:t>
            </a:r>
          </a:p>
        </p:txBody>
      </p:sp>
      <p:sp>
        <p:nvSpPr>
          <p:cNvPr id="4" name="Slide Number Placeholder 3"/>
          <p:cNvSpPr>
            <a:spLocks noGrp="1"/>
          </p:cNvSpPr>
          <p:nvPr>
            <p:ph type="sldNum" sz="quarter" idx="12"/>
          </p:nvPr>
        </p:nvSpPr>
        <p:spPr/>
        <p:txBody>
          <a:bodyPr/>
          <a:lstStyle/>
          <a:p>
            <a:fld id="{34C99D79-8A4B-4031-B1E0-AF26F8EDF2BC}" type="slidenum">
              <a:rPr lang="en-US" smtClean="0"/>
              <a:pPr/>
              <a:t>18</a:t>
            </a:fld>
            <a:endParaRPr lang="en-US" dirty="0"/>
          </a:p>
        </p:txBody>
      </p:sp>
    </p:spTree>
    <p:extLst>
      <p:ext uri="{BB962C8B-B14F-4D97-AF65-F5344CB8AC3E}">
        <p14:creationId xmlns:p14="http://schemas.microsoft.com/office/powerpoint/2010/main" val="2096250909"/>
      </p:ext>
    </p:extLst>
  </p:cSld>
  <p:clrMapOvr>
    <a:masterClrMapping/>
  </p:clrMapOvr>
  <mc:AlternateContent xmlns:mc="http://schemas.openxmlformats.org/markup-compatibility/2006" xmlns:p14="http://schemas.microsoft.com/office/powerpoint/2010/main">
    <mc:Choice Requires="p14">
      <p:transition spd="med" p14:dur="700" advTm="38532">
        <p:fade/>
      </p:transition>
    </mc:Choice>
    <mc:Fallback xmlns="">
      <p:transition spd="med" advTm="38532">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 American Provision (8)</a:t>
            </a:r>
            <a:br>
              <a:rPr lang="en-US" dirty="0"/>
            </a:br>
            <a:r>
              <a:rPr lang="en-US" sz="3600" b="0" dirty="0"/>
              <a:t>Common Findings</a:t>
            </a:r>
            <a:endParaRPr lang="en-US" b="0" dirty="0"/>
          </a:p>
        </p:txBody>
      </p:sp>
      <p:sp>
        <p:nvSpPr>
          <p:cNvPr id="3" name="Content Placeholder 2"/>
          <p:cNvSpPr>
            <a:spLocks noGrp="1"/>
          </p:cNvSpPr>
          <p:nvPr>
            <p:ph sz="half" idx="1"/>
          </p:nvPr>
        </p:nvSpPr>
        <p:spPr>
          <a:xfrm>
            <a:off x="2441984" y="1828800"/>
            <a:ext cx="6012467" cy="4114800"/>
          </a:xfrm>
        </p:spPr>
        <p:txBody>
          <a:bodyPr/>
          <a:lstStyle/>
          <a:p>
            <a:r>
              <a:rPr lang="en-US" dirty="0"/>
              <a:t>Commodities or products are nondomestic</a:t>
            </a:r>
          </a:p>
          <a:p>
            <a:r>
              <a:rPr lang="en-US" dirty="0"/>
              <a:t>Products are less than 51 percent domestic </a:t>
            </a:r>
          </a:p>
          <a:p>
            <a:r>
              <a:rPr lang="en-US" dirty="0"/>
              <a:t>Products are not clearly labeled as domestic</a:t>
            </a:r>
          </a:p>
          <a:p>
            <a:r>
              <a:rPr lang="en-US" dirty="0"/>
              <a:t>Lack of documentation to support exceptions</a:t>
            </a:r>
          </a:p>
        </p:txBody>
      </p:sp>
      <p:pic>
        <p:nvPicPr>
          <p:cNvPr id="1026" name="Picture 2">
            <a:extLst>
              <a:ext uri="{FF2B5EF4-FFF2-40B4-BE49-F238E27FC236}">
                <a16:creationId xmlns:a16="http://schemas.microsoft.com/office/drawing/2014/main" id="{A2D542A4-2A55-43AA-A441-7601354C6191}"/>
              </a:ext>
              <a:ext uri="{C183D7F6-B498-43B3-948B-1728B52AA6E4}">
                <adec:decorative xmlns:adec="http://schemas.microsoft.com/office/drawing/2017/decorative" val="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8145482" y="2357131"/>
            <a:ext cx="3544868" cy="2887222"/>
          </a:xfrm>
        </p:spPr>
      </p:pic>
      <p:sp>
        <p:nvSpPr>
          <p:cNvPr id="4" name="Slide Number Placeholder 3"/>
          <p:cNvSpPr>
            <a:spLocks noGrp="1"/>
          </p:cNvSpPr>
          <p:nvPr>
            <p:ph type="sldNum" sz="quarter" idx="12"/>
          </p:nvPr>
        </p:nvSpPr>
        <p:spPr/>
        <p:txBody>
          <a:bodyPr/>
          <a:lstStyle/>
          <a:p>
            <a:fld id="{34C99D79-8A4B-4031-B1E0-AF26F8EDF2BC}" type="slidenum">
              <a:rPr lang="en-US" smtClean="0"/>
              <a:pPr/>
              <a:t>19</a:t>
            </a:fld>
            <a:endParaRPr lang="en-US" dirty="0"/>
          </a:p>
        </p:txBody>
      </p:sp>
    </p:spTree>
    <p:custDataLst>
      <p:tags r:id="rId1"/>
    </p:custDataLst>
    <p:extLst>
      <p:ext uri="{BB962C8B-B14F-4D97-AF65-F5344CB8AC3E}">
        <p14:creationId xmlns:p14="http://schemas.microsoft.com/office/powerpoint/2010/main" val="3831028759"/>
      </p:ext>
    </p:extLst>
  </p:cSld>
  <p:clrMapOvr>
    <a:masterClrMapping/>
  </p:clrMapOvr>
  <mc:AlternateContent xmlns:mc="http://schemas.openxmlformats.org/markup-compatibility/2006" xmlns:p14="http://schemas.microsoft.com/office/powerpoint/2010/main">
    <mc:Choice Requires="p14">
      <p:transition spd="med" p14:dur="700" advTm="33337">
        <p:fade/>
      </p:transition>
    </mc:Choice>
    <mc:Fallback xmlns="">
      <p:transition spd="med" advTm="333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Objectives</a:t>
            </a:r>
          </a:p>
        </p:txBody>
      </p:sp>
      <p:sp>
        <p:nvSpPr>
          <p:cNvPr id="8" name="Content Placeholder 7"/>
          <p:cNvSpPr>
            <a:spLocks noGrp="1"/>
          </p:cNvSpPr>
          <p:nvPr>
            <p:ph idx="1"/>
          </p:nvPr>
        </p:nvSpPr>
        <p:spPr/>
        <p:txBody>
          <a:bodyPr/>
          <a:lstStyle/>
          <a:p>
            <a:r>
              <a:rPr lang="en-US" dirty="0"/>
              <a:t>Provide information on the required documentation needed for the administrative review (AR) of General Program Compliance</a:t>
            </a:r>
          </a:p>
          <a:p>
            <a:r>
              <a:rPr lang="en-US" dirty="0"/>
              <a:t>Review common findings </a:t>
            </a:r>
          </a:p>
          <a:p>
            <a:r>
              <a:rPr lang="en-US" dirty="0"/>
              <a:t>Strategies to avoid findings</a:t>
            </a:r>
          </a:p>
        </p:txBody>
      </p:sp>
      <p:sp>
        <p:nvSpPr>
          <p:cNvPr id="9" name="Slide Number Placeholder 8"/>
          <p:cNvSpPr>
            <a:spLocks noGrp="1"/>
          </p:cNvSpPr>
          <p:nvPr>
            <p:ph type="sldNum" sz="quarter" idx="12"/>
          </p:nvPr>
        </p:nvSpPr>
        <p:spPr/>
        <p:txBody>
          <a:bodyPr/>
          <a:lstStyle/>
          <a:p>
            <a:fld id="{D6029DA4-09B0-4A2D-AA4B-CC45A202471A}" type="slidenum">
              <a:rPr lang="en-US" altLang="en-US" smtClean="0"/>
              <a:pPr/>
              <a:t>2</a:t>
            </a:fld>
            <a:endParaRPr lang="en-US" altLang="en-US"/>
          </a:p>
        </p:txBody>
      </p:sp>
    </p:spTree>
    <p:extLst>
      <p:ext uri="{BB962C8B-B14F-4D97-AF65-F5344CB8AC3E}">
        <p14:creationId xmlns:p14="http://schemas.microsoft.com/office/powerpoint/2010/main" val="3331893420"/>
      </p:ext>
    </p:extLst>
  </p:cSld>
  <p:clrMapOvr>
    <a:masterClrMapping/>
  </p:clrMapOvr>
  <mc:AlternateContent xmlns:mc="http://schemas.openxmlformats.org/markup-compatibility/2006" xmlns:p14="http://schemas.microsoft.com/office/powerpoint/2010/main">
    <mc:Choice Requires="p14">
      <p:transition spd="slow" p14:dur="2000" advTm="18914"/>
    </mc:Choice>
    <mc:Fallback xmlns="">
      <p:transition spd="slow" advTm="1891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 American Provision (9)</a:t>
            </a:r>
            <a:br>
              <a:rPr lang="en-US" dirty="0"/>
            </a:br>
            <a:r>
              <a:rPr lang="en-US" sz="3600" b="0" dirty="0"/>
              <a:t>Strategies to Avoid Findings</a:t>
            </a:r>
            <a:endParaRPr lang="en-US" b="0" dirty="0"/>
          </a:p>
        </p:txBody>
      </p:sp>
      <p:sp>
        <p:nvSpPr>
          <p:cNvPr id="3" name="Content Placeholder 2"/>
          <p:cNvSpPr>
            <a:spLocks noGrp="1"/>
          </p:cNvSpPr>
          <p:nvPr>
            <p:ph idx="1"/>
          </p:nvPr>
        </p:nvSpPr>
        <p:spPr/>
        <p:txBody>
          <a:bodyPr/>
          <a:lstStyle/>
          <a:p>
            <a:r>
              <a:rPr lang="en-US" dirty="0"/>
              <a:t>Obtain a certification statement from vendors or manufacturers that they will follow the Buy American Provision</a:t>
            </a:r>
          </a:p>
          <a:p>
            <a:r>
              <a:rPr lang="en-US" dirty="0"/>
              <a:t>Include the Buy American Provision language in all solicitations and contracts </a:t>
            </a:r>
          </a:p>
          <a:p>
            <a:r>
              <a:rPr lang="en-US" dirty="0"/>
              <a:t>Maintain documentation for exceptions for cost and availability </a:t>
            </a:r>
          </a:p>
        </p:txBody>
      </p:sp>
      <p:sp>
        <p:nvSpPr>
          <p:cNvPr id="4" name="Slide Number Placeholder 3"/>
          <p:cNvSpPr>
            <a:spLocks noGrp="1"/>
          </p:cNvSpPr>
          <p:nvPr>
            <p:ph type="sldNum" sz="quarter" idx="12"/>
          </p:nvPr>
        </p:nvSpPr>
        <p:spPr/>
        <p:txBody>
          <a:bodyPr/>
          <a:lstStyle/>
          <a:p>
            <a:fld id="{34C99D79-8A4B-4031-B1E0-AF26F8EDF2BC}" type="slidenum">
              <a:rPr lang="en-US" smtClean="0"/>
              <a:pPr/>
              <a:t>20</a:t>
            </a:fld>
            <a:endParaRPr lang="en-US" dirty="0"/>
          </a:p>
        </p:txBody>
      </p:sp>
    </p:spTree>
    <p:custDataLst>
      <p:tags r:id="rId1"/>
    </p:custDataLst>
    <p:extLst>
      <p:ext uri="{BB962C8B-B14F-4D97-AF65-F5344CB8AC3E}">
        <p14:creationId xmlns:p14="http://schemas.microsoft.com/office/powerpoint/2010/main" val="1497304988"/>
      </p:ext>
    </p:extLst>
  </p:cSld>
  <p:clrMapOvr>
    <a:masterClrMapping/>
  </p:clrMapOvr>
  <mc:AlternateContent xmlns:mc="http://schemas.openxmlformats.org/markup-compatibility/2006" xmlns:p14="http://schemas.microsoft.com/office/powerpoint/2010/main">
    <mc:Choice Requires="p14">
      <p:transition spd="med" p14:dur="700" advTm="25790">
        <p:fade/>
      </p:transition>
    </mc:Choice>
    <mc:Fallback xmlns="">
      <p:transition spd="med" advTm="2579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 American Provision (10)</a:t>
            </a:r>
            <a:br>
              <a:rPr lang="en-US" dirty="0"/>
            </a:br>
            <a:r>
              <a:rPr lang="en-US" sz="3600" b="0" dirty="0"/>
              <a:t>Strategies to Avoid Findings</a:t>
            </a:r>
            <a:endParaRPr lang="en-US" b="0" dirty="0"/>
          </a:p>
        </p:txBody>
      </p:sp>
      <p:sp>
        <p:nvSpPr>
          <p:cNvPr id="3" name="Content Placeholder 2"/>
          <p:cNvSpPr>
            <a:spLocks noGrp="1"/>
          </p:cNvSpPr>
          <p:nvPr>
            <p:ph idx="1"/>
          </p:nvPr>
        </p:nvSpPr>
        <p:spPr/>
        <p:txBody>
          <a:bodyPr/>
          <a:lstStyle/>
          <a:p>
            <a:r>
              <a:rPr lang="en-US" dirty="0"/>
              <a:t>Monitor food deliveries for compliance </a:t>
            </a:r>
          </a:p>
          <a:p>
            <a:r>
              <a:rPr lang="en-US" dirty="0"/>
              <a:t>Document all communications </a:t>
            </a:r>
          </a:p>
          <a:p>
            <a:r>
              <a:rPr lang="en-US" dirty="0"/>
              <a:t>Develop and implement policies and procedures for monitoring and ensuring compliance</a:t>
            </a:r>
          </a:p>
        </p:txBody>
      </p:sp>
      <p:sp>
        <p:nvSpPr>
          <p:cNvPr id="4" name="Slide Number Placeholder 3"/>
          <p:cNvSpPr>
            <a:spLocks noGrp="1"/>
          </p:cNvSpPr>
          <p:nvPr>
            <p:ph type="sldNum" sz="quarter" idx="12"/>
          </p:nvPr>
        </p:nvSpPr>
        <p:spPr/>
        <p:txBody>
          <a:bodyPr/>
          <a:lstStyle/>
          <a:p>
            <a:fld id="{34C99D79-8A4B-4031-B1E0-AF26F8EDF2BC}" type="slidenum">
              <a:rPr lang="en-US" smtClean="0"/>
              <a:pPr/>
              <a:t>21</a:t>
            </a:fld>
            <a:endParaRPr lang="en-US" dirty="0"/>
          </a:p>
        </p:txBody>
      </p:sp>
    </p:spTree>
    <p:custDataLst>
      <p:tags r:id="rId1"/>
    </p:custDataLst>
    <p:extLst>
      <p:ext uri="{BB962C8B-B14F-4D97-AF65-F5344CB8AC3E}">
        <p14:creationId xmlns:p14="http://schemas.microsoft.com/office/powerpoint/2010/main" val="1590552683"/>
      </p:ext>
    </p:extLst>
  </p:cSld>
  <p:clrMapOvr>
    <a:masterClrMapping/>
  </p:clrMapOvr>
  <mc:AlternateContent xmlns:mc="http://schemas.openxmlformats.org/markup-compatibility/2006" xmlns:p14="http://schemas.microsoft.com/office/powerpoint/2010/main">
    <mc:Choice Requires="p14">
      <p:transition spd="med" p14:dur="700" advTm="16522">
        <p:fade/>
      </p:transition>
    </mc:Choice>
    <mc:Fallback xmlns="">
      <p:transition spd="med" advTm="165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 American Provision (11)</a:t>
            </a:r>
            <a:br>
              <a:rPr lang="en-US" dirty="0"/>
            </a:br>
            <a:r>
              <a:rPr lang="en-US" sz="3600" b="0" dirty="0"/>
              <a:t>Resources</a:t>
            </a:r>
            <a:endParaRPr lang="en-US" b="0" dirty="0"/>
          </a:p>
        </p:txBody>
      </p:sp>
      <p:sp>
        <p:nvSpPr>
          <p:cNvPr id="7" name="Content Placeholder 2"/>
          <p:cNvSpPr>
            <a:spLocks noGrp="1"/>
          </p:cNvSpPr>
          <p:nvPr>
            <p:ph idx="1"/>
          </p:nvPr>
        </p:nvSpPr>
        <p:spPr/>
        <p:txBody>
          <a:bodyPr/>
          <a:lstStyle/>
          <a:p>
            <a:pPr marL="0" indent="0">
              <a:buNone/>
            </a:pPr>
            <a:r>
              <a:rPr lang="en-US" dirty="0"/>
              <a:t>CNIPS Download Forms</a:t>
            </a:r>
          </a:p>
          <a:p>
            <a:pPr marL="914400"/>
            <a:r>
              <a:rPr lang="en-US" dirty="0"/>
              <a:t>PRU10a – Buy American Provision Exception Documentation Instructions</a:t>
            </a:r>
          </a:p>
          <a:p>
            <a:pPr marL="914400"/>
            <a:r>
              <a:rPr lang="en-US" dirty="0"/>
              <a:t>PRU10b – Buy American Certification and Nondomestic Log for </a:t>
            </a:r>
            <a:r>
              <a:rPr lang="en-US" dirty="0" err="1"/>
              <a:t>Micropurchases</a:t>
            </a:r>
            <a:endParaRPr lang="en-US" dirty="0"/>
          </a:p>
          <a:p>
            <a:pPr marL="0" indent="0" algn="ctr">
              <a:buNone/>
            </a:pPr>
            <a:r>
              <a:rPr lang="en-US" dirty="0"/>
              <a:t>Procurement in SNP web page. Links are provided in the Referenced Resources below.</a:t>
            </a:r>
          </a:p>
        </p:txBody>
      </p:sp>
      <p:sp>
        <p:nvSpPr>
          <p:cNvPr id="4" name="Slide Number Placeholder 3"/>
          <p:cNvSpPr>
            <a:spLocks noGrp="1"/>
          </p:cNvSpPr>
          <p:nvPr>
            <p:ph type="sldNum" sz="quarter" idx="12"/>
          </p:nvPr>
        </p:nvSpPr>
        <p:spPr/>
        <p:txBody>
          <a:bodyPr/>
          <a:lstStyle/>
          <a:p>
            <a:fld id="{34C99D79-8A4B-4031-B1E0-AF26F8EDF2BC}" type="slidenum">
              <a:rPr lang="en-US" smtClean="0"/>
              <a:pPr/>
              <a:t>22</a:t>
            </a:fld>
            <a:endParaRPr lang="en-US" dirty="0"/>
          </a:p>
        </p:txBody>
      </p:sp>
    </p:spTree>
    <p:extLst>
      <p:ext uri="{BB962C8B-B14F-4D97-AF65-F5344CB8AC3E}">
        <p14:creationId xmlns:p14="http://schemas.microsoft.com/office/powerpoint/2010/main" val="3559178625"/>
      </p:ext>
    </p:extLst>
  </p:cSld>
  <p:clrMapOvr>
    <a:masterClrMapping/>
  </p:clrMapOvr>
  <mc:AlternateContent xmlns:mc="http://schemas.openxmlformats.org/markup-compatibility/2006" xmlns:p14="http://schemas.microsoft.com/office/powerpoint/2010/main">
    <mc:Choice Requires="p14">
      <p:transition spd="med" p14:dur="700" advTm="42811">
        <p:fade/>
      </p:transition>
    </mc:Choice>
    <mc:Fallback xmlns="">
      <p:transition spd="med" advTm="42811">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Reporting and Recordkeeping (1)</a:t>
            </a:r>
          </a:p>
        </p:txBody>
      </p:sp>
      <p:sp>
        <p:nvSpPr>
          <p:cNvPr id="3" name="Content Placeholder 2"/>
          <p:cNvSpPr>
            <a:spLocks noGrp="1"/>
          </p:cNvSpPr>
          <p:nvPr>
            <p:ph idx="1"/>
          </p:nvPr>
        </p:nvSpPr>
        <p:spPr>
          <a:xfrm>
            <a:off x="2514600" y="1600200"/>
            <a:ext cx="9372600" cy="4114800"/>
          </a:xfrm>
        </p:spPr>
        <p:txBody>
          <a:bodyPr/>
          <a:lstStyle/>
          <a:p>
            <a:pPr marL="0" indent="0">
              <a:spcAft>
                <a:spcPts val="1800"/>
              </a:spcAft>
              <a:buNone/>
            </a:pPr>
            <a:r>
              <a:rPr lang="en-US" dirty="0"/>
              <a:t>Records must be maintained for three years plus the current fiscal year or until three years after all audit or AR findings are resolved</a:t>
            </a:r>
          </a:p>
          <a:p>
            <a:pPr marL="914400">
              <a:spcBef>
                <a:spcPts val="600"/>
              </a:spcBef>
              <a:spcAft>
                <a:spcPts val="600"/>
              </a:spcAft>
            </a:pPr>
            <a:r>
              <a:rPr lang="en-US" dirty="0"/>
              <a:t>Reimbursement claims</a:t>
            </a:r>
          </a:p>
          <a:p>
            <a:pPr marL="914400">
              <a:spcBef>
                <a:spcPts val="600"/>
              </a:spcBef>
              <a:spcAft>
                <a:spcPts val="600"/>
              </a:spcAft>
            </a:pPr>
            <a:r>
              <a:rPr lang="en-US" dirty="0"/>
              <a:t>Eligibility records</a:t>
            </a:r>
          </a:p>
          <a:p>
            <a:pPr marL="914400">
              <a:spcBef>
                <a:spcPts val="600"/>
              </a:spcBef>
              <a:spcAft>
                <a:spcPts val="600"/>
              </a:spcAft>
            </a:pPr>
            <a:r>
              <a:rPr lang="en-US" dirty="0"/>
              <a:t>Point-of-service meal counts</a:t>
            </a:r>
          </a:p>
          <a:p>
            <a:pPr marL="914400">
              <a:spcBef>
                <a:spcPts val="600"/>
              </a:spcBef>
              <a:spcAft>
                <a:spcPts val="600"/>
              </a:spcAft>
            </a:pPr>
            <a:r>
              <a:rPr lang="en-US" dirty="0"/>
              <a:t>Menu and food production records</a:t>
            </a:r>
          </a:p>
          <a:p>
            <a:pPr marL="914400">
              <a:spcBef>
                <a:spcPts val="600"/>
              </a:spcBef>
              <a:spcAft>
                <a:spcPts val="600"/>
              </a:spcAft>
            </a:pPr>
            <a:r>
              <a:rPr lang="en-US" dirty="0"/>
              <a:t>Cafeteria fiscal records</a:t>
            </a:r>
          </a:p>
        </p:txBody>
      </p:sp>
      <p:sp>
        <p:nvSpPr>
          <p:cNvPr id="4" name="Slide Number Placeholder 3"/>
          <p:cNvSpPr>
            <a:spLocks noGrp="1"/>
          </p:cNvSpPr>
          <p:nvPr>
            <p:ph type="sldNum" sz="quarter" idx="12"/>
          </p:nvPr>
        </p:nvSpPr>
        <p:spPr/>
        <p:txBody>
          <a:bodyPr/>
          <a:lstStyle/>
          <a:p>
            <a:fld id="{34C99D79-8A4B-4031-B1E0-AF26F8EDF2BC}" type="slidenum">
              <a:rPr lang="en-US" smtClean="0"/>
              <a:pPr/>
              <a:t>23</a:t>
            </a:fld>
            <a:endParaRPr lang="en-US" dirty="0"/>
          </a:p>
        </p:txBody>
      </p:sp>
    </p:spTree>
    <p:custDataLst>
      <p:tags r:id="rId1"/>
    </p:custDataLst>
    <p:extLst>
      <p:ext uri="{BB962C8B-B14F-4D97-AF65-F5344CB8AC3E}">
        <p14:creationId xmlns:p14="http://schemas.microsoft.com/office/powerpoint/2010/main" val="600365148"/>
      </p:ext>
    </p:extLst>
  </p:cSld>
  <p:clrMapOvr>
    <a:masterClrMapping/>
  </p:clrMapOvr>
  <mc:AlternateContent xmlns:mc="http://schemas.openxmlformats.org/markup-compatibility/2006" xmlns:p14="http://schemas.microsoft.com/office/powerpoint/2010/main">
    <mc:Choice Requires="p14">
      <p:transition spd="med" p14:dur="700" advTm="29778">
        <p:fade/>
      </p:transition>
    </mc:Choice>
    <mc:Fallback xmlns="">
      <p:transition spd="med" advTm="29778">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Reporting and Recordkeeping (2)</a:t>
            </a:r>
            <a:endParaRPr lang="en-US" dirty="0"/>
          </a:p>
        </p:txBody>
      </p:sp>
      <p:sp>
        <p:nvSpPr>
          <p:cNvPr id="3" name="Content Placeholder 2"/>
          <p:cNvSpPr>
            <a:spLocks noGrp="1"/>
          </p:cNvSpPr>
          <p:nvPr>
            <p:ph idx="1"/>
          </p:nvPr>
        </p:nvSpPr>
        <p:spPr/>
        <p:txBody>
          <a:bodyPr/>
          <a:lstStyle/>
          <a:p>
            <a:pPr marL="0" indent="0">
              <a:buNone/>
            </a:pPr>
            <a:r>
              <a:rPr lang="en-US" dirty="0"/>
              <a:t>For alternative claiming methods such as Provisions, including Community Eligibility Provision (CEP)</a:t>
            </a:r>
          </a:p>
          <a:p>
            <a:pPr marL="914400"/>
            <a:r>
              <a:rPr lang="en-US" dirty="0"/>
              <a:t>Keep base-year records for three years plus the current fiscal year after provision base-year is discontinued</a:t>
            </a:r>
          </a:p>
          <a:p>
            <a:pPr marL="914400"/>
            <a:r>
              <a:rPr lang="en-US" dirty="0"/>
              <a:t>All extensions and Identified Student Percentage changes</a:t>
            </a:r>
          </a:p>
        </p:txBody>
      </p:sp>
      <p:sp>
        <p:nvSpPr>
          <p:cNvPr id="4" name="Slide Number Placeholder 3"/>
          <p:cNvSpPr>
            <a:spLocks noGrp="1"/>
          </p:cNvSpPr>
          <p:nvPr>
            <p:ph type="sldNum" sz="quarter" idx="12"/>
          </p:nvPr>
        </p:nvSpPr>
        <p:spPr/>
        <p:txBody>
          <a:bodyPr/>
          <a:lstStyle/>
          <a:p>
            <a:fld id="{34C99D79-8A4B-4031-B1E0-AF26F8EDF2BC}" type="slidenum">
              <a:rPr lang="en-US" smtClean="0"/>
              <a:pPr/>
              <a:t>24</a:t>
            </a:fld>
            <a:endParaRPr lang="en-US" dirty="0"/>
          </a:p>
        </p:txBody>
      </p:sp>
    </p:spTree>
    <p:custDataLst>
      <p:tags r:id="rId1"/>
    </p:custDataLst>
    <p:extLst>
      <p:ext uri="{BB962C8B-B14F-4D97-AF65-F5344CB8AC3E}">
        <p14:creationId xmlns:p14="http://schemas.microsoft.com/office/powerpoint/2010/main" val="2632105904"/>
      </p:ext>
    </p:extLst>
  </p:cSld>
  <p:clrMapOvr>
    <a:masterClrMapping/>
  </p:clrMapOvr>
  <mc:AlternateContent xmlns:mc="http://schemas.openxmlformats.org/markup-compatibility/2006" xmlns:p14="http://schemas.microsoft.com/office/powerpoint/2010/main">
    <mc:Choice Requires="p14">
      <p:transition spd="med" p14:dur="700" advTm="23703">
        <p:fade/>
      </p:transition>
    </mc:Choice>
    <mc:Fallback xmlns="">
      <p:transition spd="med" advTm="2370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and Recordkeeping (3)</a:t>
            </a:r>
            <a:endParaRPr lang="en-US" dirty="0"/>
          </a:p>
        </p:txBody>
      </p:sp>
      <p:sp>
        <p:nvSpPr>
          <p:cNvPr id="6" name="Content Placeholder 5"/>
          <p:cNvSpPr>
            <a:spLocks noGrp="1"/>
          </p:cNvSpPr>
          <p:nvPr>
            <p:ph idx="1"/>
          </p:nvPr>
        </p:nvSpPr>
        <p:spPr>
          <a:xfrm>
            <a:off x="2514600" y="1371600"/>
            <a:ext cx="9372600" cy="4114800"/>
          </a:xfrm>
        </p:spPr>
        <p:txBody>
          <a:bodyPr/>
          <a:lstStyle/>
          <a:p>
            <a:r>
              <a:rPr lang="en-US" dirty="0"/>
              <a:t>Reports submitted in a timely manner</a:t>
            </a:r>
          </a:p>
          <a:p>
            <a:pPr lvl="1">
              <a:spcBef>
                <a:spcPts val="0"/>
              </a:spcBef>
              <a:spcAft>
                <a:spcPts val="600"/>
              </a:spcAft>
            </a:pPr>
            <a:r>
              <a:rPr lang="en-US" dirty="0"/>
              <a:t>Verification</a:t>
            </a:r>
          </a:p>
          <a:p>
            <a:pPr lvl="1">
              <a:spcBef>
                <a:spcPts val="0"/>
              </a:spcBef>
              <a:spcAft>
                <a:spcPts val="600"/>
              </a:spcAft>
            </a:pPr>
            <a:r>
              <a:rPr lang="en-US" dirty="0"/>
              <a:t>Safety inspections</a:t>
            </a:r>
          </a:p>
          <a:p>
            <a:pPr lvl="1">
              <a:spcBef>
                <a:spcPts val="0"/>
              </a:spcBef>
              <a:spcAft>
                <a:spcPts val="600"/>
              </a:spcAft>
            </a:pPr>
            <a:r>
              <a:rPr lang="en-US" dirty="0"/>
              <a:t>Claims</a:t>
            </a:r>
          </a:p>
          <a:p>
            <a:r>
              <a:rPr lang="en-US" dirty="0"/>
              <a:t>Records and reports must be maintained for three years plus the current fiscal year or until three years after all audit or AR findings are resolved</a:t>
            </a:r>
          </a:p>
          <a:p>
            <a:r>
              <a:rPr lang="en-US" dirty="0"/>
              <a:t>Failure to maintain program records could result in significant fiscal findings</a:t>
            </a:r>
          </a:p>
        </p:txBody>
      </p:sp>
      <p:sp>
        <p:nvSpPr>
          <p:cNvPr id="5" name="Slide Number Placeholder 4"/>
          <p:cNvSpPr>
            <a:spLocks noGrp="1"/>
          </p:cNvSpPr>
          <p:nvPr>
            <p:ph type="sldNum" sz="quarter" idx="12"/>
          </p:nvPr>
        </p:nvSpPr>
        <p:spPr/>
        <p:txBody>
          <a:bodyPr/>
          <a:lstStyle/>
          <a:p>
            <a:fld id="{34C99D79-8A4B-4031-B1E0-AF26F8EDF2BC}" type="slidenum">
              <a:rPr lang="en-US" smtClean="0"/>
              <a:pPr/>
              <a:t>25</a:t>
            </a:fld>
            <a:endParaRPr lang="en-US" dirty="0"/>
          </a:p>
        </p:txBody>
      </p:sp>
    </p:spTree>
    <p:extLst>
      <p:ext uri="{BB962C8B-B14F-4D97-AF65-F5344CB8AC3E}">
        <p14:creationId xmlns:p14="http://schemas.microsoft.com/office/powerpoint/2010/main" val="3939664195"/>
      </p:ext>
    </p:extLst>
  </p:cSld>
  <p:clrMapOvr>
    <a:masterClrMapping/>
  </p:clrMapOvr>
  <mc:AlternateContent xmlns:mc="http://schemas.openxmlformats.org/markup-compatibility/2006" xmlns:p14="http://schemas.microsoft.com/office/powerpoint/2010/main">
    <mc:Choice Requires="p14">
      <p:transition spd="med" p14:dur="700" advTm="35864">
        <p:fade/>
      </p:transition>
    </mc:Choice>
    <mc:Fallback xmlns="">
      <p:transition spd="med" advTm="35864">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and Recordkeeping (4)</a:t>
            </a:r>
            <a:br>
              <a:rPr lang="en-US" dirty="0"/>
            </a:br>
            <a:r>
              <a:rPr lang="en-US" sz="3600" b="0" dirty="0"/>
              <a:t>Common Findings</a:t>
            </a:r>
            <a:endParaRPr lang="en-US" b="0" dirty="0"/>
          </a:p>
        </p:txBody>
      </p:sp>
      <p:sp>
        <p:nvSpPr>
          <p:cNvPr id="3" name="Content Placeholder 2"/>
          <p:cNvSpPr>
            <a:spLocks noGrp="1"/>
          </p:cNvSpPr>
          <p:nvPr>
            <p:ph sz="half" idx="1"/>
          </p:nvPr>
        </p:nvSpPr>
        <p:spPr>
          <a:xfrm>
            <a:off x="2441984" y="1828800"/>
            <a:ext cx="9248366" cy="4114800"/>
          </a:xfrm>
        </p:spPr>
        <p:txBody>
          <a:bodyPr/>
          <a:lstStyle/>
          <a:p>
            <a:r>
              <a:rPr lang="en-US" dirty="0"/>
              <a:t>Records not maintained for the required time period</a:t>
            </a:r>
          </a:p>
          <a:p>
            <a:r>
              <a:rPr lang="en-US" dirty="0"/>
              <a:t>Records not maintained for the duration of the provision claiming option (including the Community Eligibility Provision)</a:t>
            </a:r>
          </a:p>
          <a:p>
            <a:r>
              <a:rPr lang="en-US" dirty="0"/>
              <a:t>Reports not submitted in a timely manner</a:t>
            </a:r>
          </a:p>
        </p:txBody>
      </p:sp>
      <p:sp>
        <p:nvSpPr>
          <p:cNvPr id="4" name="Slide Number Placeholder 3"/>
          <p:cNvSpPr>
            <a:spLocks noGrp="1"/>
          </p:cNvSpPr>
          <p:nvPr>
            <p:ph type="sldNum" sz="quarter" idx="12"/>
          </p:nvPr>
        </p:nvSpPr>
        <p:spPr/>
        <p:txBody>
          <a:bodyPr/>
          <a:lstStyle/>
          <a:p>
            <a:fld id="{34C99D79-8A4B-4031-B1E0-AF26F8EDF2BC}" type="slidenum">
              <a:rPr lang="en-US" smtClean="0"/>
              <a:pPr/>
              <a:t>26</a:t>
            </a:fld>
            <a:endParaRPr lang="en-US" dirty="0"/>
          </a:p>
        </p:txBody>
      </p:sp>
    </p:spTree>
    <p:custDataLst>
      <p:tags r:id="rId1"/>
    </p:custDataLst>
    <p:extLst>
      <p:ext uri="{BB962C8B-B14F-4D97-AF65-F5344CB8AC3E}">
        <p14:creationId xmlns:p14="http://schemas.microsoft.com/office/powerpoint/2010/main" val="1086201772"/>
      </p:ext>
    </p:extLst>
  </p:cSld>
  <p:clrMapOvr>
    <a:masterClrMapping/>
  </p:clrMapOvr>
  <mc:AlternateContent xmlns:mc="http://schemas.openxmlformats.org/markup-compatibility/2006" xmlns:p14="http://schemas.microsoft.com/office/powerpoint/2010/main">
    <mc:Choice Requires="p14">
      <p:transition spd="med" p14:dur="700" advTm="20420">
        <p:fade/>
      </p:transition>
    </mc:Choice>
    <mc:Fallback xmlns="">
      <p:transition spd="med" advTm="204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and Recordkeeping (5)</a:t>
            </a:r>
            <a:br>
              <a:rPr lang="en-US" dirty="0"/>
            </a:br>
            <a:r>
              <a:rPr lang="en-US" sz="3600" b="0" dirty="0"/>
              <a:t>Strategies to Avoid Findings</a:t>
            </a:r>
            <a:endParaRPr lang="en-US" b="0" dirty="0"/>
          </a:p>
        </p:txBody>
      </p:sp>
      <p:sp>
        <p:nvSpPr>
          <p:cNvPr id="3" name="Content Placeholder 2"/>
          <p:cNvSpPr>
            <a:spLocks noGrp="1"/>
          </p:cNvSpPr>
          <p:nvPr>
            <p:ph sz="half" idx="1"/>
          </p:nvPr>
        </p:nvSpPr>
        <p:spPr>
          <a:xfrm>
            <a:off x="2441984" y="1828800"/>
            <a:ext cx="9445215" cy="4114800"/>
          </a:xfrm>
        </p:spPr>
        <p:txBody>
          <a:bodyPr/>
          <a:lstStyle/>
          <a:p>
            <a:r>
              <a:rPr lang="en-US" dirty="0"/>
              <a:t>Develop system to maintain records</a:t>
            </a:r>
          </a:p>
          <a:p>
            <a:r>
              <a:rPr lang="en-US" dirty="0"/>
              <a:t>Develop and maintain a written plan and procedure </a:t>
            </a:r>
          </a:p>
          <a:p>
            <a:r>
              <a:rPr lang="en-US" dirty="0"/>
              <a:t>Maintain a calendar of due dates and allow time to compile and complete required information</a:t>
            </a:r>
          </a:p>
        </p:txBody>
      </p:sp>
      <p:sp>
        <p:nvSpPr>
          <p:cNvPr id="4" name="Slide Number Placeholder 3"/>
          <p:cNvSpPr>
            <a:spLocks noGrp="1"/>
          </p:cNvSpPr>
          <p:nvPr>
            <p:ph type="sldNum" sz="quarter" idx="12"/>
          </p:nvPr>
        </p:nvSpPr>
        <p:spPr/>
        <p:txBody>
          <a:bodyPr/>
          <a:lstStyle/>
          <a:p>
            <a:fld id="{34C99D79-8A4B-4031-B1E0-AF26F8EDF2BC}" type="slidenum">
              <a:rPr lang="en-US" smtClean="0"/>
              <a:pPr/>
              <a:t>27</a:t>
            </a:fld>
            <a:endParaRPr lang="en-US" dirty="0"/>
          </a:p>
        </p:txBody>
      </p:sp>
    </p:spTree>
    <p:custDataLst>
      <p:tags r:id="rId1"/>
    </p:custDataLst>
    <p:extLst>
      <p:ext uri="{BB962C8B-B14F-4D97-AF65-F5344CB8AC3E}">
        <p14:creationId xmlns:p14="http://schemas.microsoft.com/office/powerpoint/2010/main" val="413533824"/>
      </p:ext>
    </p:extLst>
  </p:cSld>
  <p:clrMapOvr>
    <a:masterClrMapping/>
  </p:clrMapOvr>
  <mc:AlternateContent xmlns:mc="http://schemas.openxmlformats.org/markup-compatibility/2006" xmlns:p14="http://schemas.microsoft.com/office/powerpoint/2010/main">
    <mc:Choice Requires="p14">
      <p:transition spd="med" p14:dur="700" advTm="39580">
        <p:fade/>
      </p:transition>
    </mc:Choice>
    <mc:Fallback xmlns="">
      <p:transition spd="med" advTm="3958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SBP and SFSP Outreach (1)</a:t>
            </a:r>
            <a:br>
              <a:rPr lang="en-US" dirty="0"/>
            </a:br>
            <a:r>
              <a:rPr lang="en-US" sz="3600" b="0" dirty="0"/>
              <a:t>School Breakfast Program</a:t>
            </a:r>
            <a:endParaRPr lang="en-US" b="0" dirty="0"/>
          </a:p>
        </p:txBody>
      </p:sp>
      <p:sp>
        <p:nvSpPr>
          <p:cNvPr id="2" name="Content Placeholder 1"/>
          <p:cNvSpPr>
            <a:spLocks noGrp="1"/>
          </p:cNvSpPr>
          <p:nvPr>
            <p:ph sz="half" idx="1"/>
          </p:nvPr>
        </p:nvSpPr>
        <p:spPr>
          <a:xfrm>
            <a:off x="2441984" y="1828800"/>
            <a:ext cx="6162369" cy="4114800"/>
          </a:xfrm>
        </p:spPr>
        <p:txBody>
          <a:bodyPr/>
          <a:lstStyle/>
          <a:p>
            <a:pPr marL="0" indent="0">
              <a:buNone/>
            </a:pPr>
            <a:r>
              <a:rPr lang="en-US" dirty="0"/>
              <a:t>SFAs must inform families of:</a:t>
            </a:r>
          </a:p>
          <a:p>
            <a:pPr marL="914400"/>
            <a:r>
              <a:rPr lang="en-US" dirty="0"/>
              <a:t>Availability of breakfast offered under the SBP </a:t>
            </a:r>
          </a:p>
          <a:p>
            <a:pPr marL="914400"/>
            <a:r>
              <a:rPr lang="en-US" dirty="0"/>
              <a:t>Prior to or at the beginning of the school year</a:t>
            </a:r>
          </a:p>
          <a:p>
            <a:pPr marL="914400"/>
            <a:r>
              <a:rPr lang="en-US" dirty="0"/>
              <a:t>Multiple outreach methods recommended</a:t>
            </a:r>
          </a:p>
        </p:txBody>
      </p:sp>
      <p:pic>
        <p:nvPicPr>
          <p:cNvPr id="7" name="Content Placeholder 6">
            <a:extLst>
              <a:ext uri="{FF2B5EF4-FFF2-40B4-BE49-F238E27FC236}">
                <a16:creationId xmlns:a16="http://schemas.microsoft.com/office/drawing/2014/main" id="{E4696989-A394-499D-A5B3-FB2DD2B78CBE}"/>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784236" y="1976438"/>
            <a:ext cx="2856901" cy="2801020"/>
          </a:xfrm>
        </p:spPr>
      </p:pic>
      <p:sp>
        <p:nvSpPr>
          <p:cNvPr id="10" name="Slide Number Placeholder 9"/>
          <p:cNvSpPr>
            <a:spLocks noGrp="1"/>
          </p:cNvSpPr>
          <p:nvPr>
            <p:ph type="sldNum" sz="quarter" idx="12"/>
          </p:nvPr>
        </p:nvSpPr>
        <p:spPr/>
        <p:txBody>
          <a:bodyPr/>
          <a:lstStyle/>
          <a:p>
            <a:fld id="{34C99D79-8A4B-4031-B1E0-AF26F8EDF2BC}" type="slidenum">
              <a:rPr lang="en-US" smtClean="0"/>
              <a:pPr/>
              <a:t>28</a:t>
            </a:fld>
            <a:endParaRPr lang="en-US" dirty="0"/>
          </a:p>
        </p:txBody>
      </p:sp>
    </p:spTree>
    <p:extLst>
      <p:ext uri="{BB962C8B-B14F-4D97-AF65-F5344CB8AC3E}">
        <p14:creationId xmlns:p14="http://schemas.microsoft.com/office/powerpoint/2010/main" val="4143553561"/>
      </p:ext>
    </p:extLst>
  </p:cSld>
  <p:clrMapOvr>
    <a:masterClrMapping/>
  </p:clrMapOvr>
  <mc:AlternateContent xmlns:mc="http://schemas.openxmlformats.org/markup-compatibility/2006" xmlns:p14="http://schemas.microsoft.com/office/powerpoint/2010/main">
    <mc:Choice Requires="p14">
      <p:transition spd="med" p14:dur="700" advTm="31524">
        <p:fade/>
      </p:transition>
    </mc:Choice>
    <mc:Fallback xmlns="">
      <p:transition spd="med" advTm="31524">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a:t>SBP and SFSP Outreach (2)</a:t>
            </a:r>
            <a:br>
              <a:rPr lang="en-US" dirty="0"/>
            </a:br>
            <a:r>
              <a:rPr lang="en-US" sz="3600" b="0" dirty="0"/>
              <a:t>Summer Food Service Program</a:t>
            </a:r>
            <a:endParaRPr lang="en-US" b="0" dirty="0"/>
          </a:p>
        </p:txBody>
      </p:sp>
      <p:sp>
        <p:nvSpPr>
          <p:cNvPr id="6" name="Content Placeholder 5"/>
          <p:cNvSpPr>
            <a:spLocks noGrp="1"/>
          </p:cNvSpPr>
          <p:nvPr>
            <p:ph sz="half" idx="1"/>
          </p:nvPr>
        </p:nvSpPr>
        <p:spPr>
          <a:xfrm>
            <a:off x="2441984" y="1828800"/>
            <a:ext cx="6327261" cy="4114800"/>
          </a:xfrm>
        </p:spPr>
        <p:txBody>
          <a:bodyPr/>
          <a:lstStyle/>
          <a:p>
            <a:r>
              <a:rPr lang="en-US" dirty="0"/>
              <a:t>SFA’s must notify the community of availability and locations of SFSP meals in the area, even if the SFA is not operating the SFSP.  </a:t>
            </a:r>
          </a:p>
          <a:p>
            <a:r>
              <a:rPr lang="en-US" dirty="0"/>
              <a:t>Outreach must be completed prior to the end of the school year</a:t>
            </a:r>
          </a:p>
        </p:txBody>
      </p:sp>
      <p:pic>
        <p:nvPicPr>
          <p:cNvPr id="4" name="Picture 4">
            <a:extLst>
              <a:ext uri="{FF2B5EF4-FFF2-40B4-BE49-F238E27FC236}">
                <a16:creationId xmlns:a16="http://schemas.microsoft.com/office/drawing/2014/main" id="{F46F2D2B-06DE-4100-A1EF-BE8777C71260}"/>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904157" y="2083795"/>
            <a:ext cx="3024994" cy="3061884"/>
          </a:xfrm>
        </p:spPr>
      </p:pic>
      <p:sp>
        <p:nvSpPr>
          <p:cNvPr id="10" name="Slide Number Placeholder 9"/>
          <p:cNvSpPr>
            <a:spLocks noGrp="1"/>
          </p:cNvSpPr>
          <p:nvPr>
            <p:ph type="sldNum" sz="quarter" idx="12"/>
          </p:nvPr>
        </p:nvSpPr>
        <p:spPr/>
        <p:txBody>
          <a:bodyPr/>
          <a:lstStyle/>
          <a:p>
            <a:fld id="{34C99D79-8A4B-4031-B1E0-AF26F8EDF2BC}" type="slidenum">
              <a:rPr lang="en-US" smtClean="0"/>
              <a:pPr/>
              <a:t>29</a:t>
            </a:fld>
            <a:endParaRPr lang="en-US" dirty="0"/>
          </a:p>
        </p:txBody>
      </p:sp>
    </p:spTree>
    <p:extLst>
      <p:ext uri="{BB962C8B-B14F-4D97-AF65-F5344CB8AC3E}">
        <p14:creationId xmlns:p14="http://schemas.microsoft.com/office/powerpoint/2010/main" val="2244545561"/>
      </p:ext>
    </p:extLst>
  </p:cSld>
  <p:clrMapOvr>
    <a:masterClrMapping/>
  </p:clrMapOvr>
  <mc:AlternateContent xmlns:mc="http://schemas.openxmlformats.org/markup-compatibility/2006" xmlns:p14="http://schemas.microsoft.com/office/powerpoint/2010/main">
    <mc:Choice Requires="p14">
      <p:transition spd="med" p14:dur="700" advTm="24414">
        <p:fade/>
      </p:transition>
    </mc:Choice>
    <mc:Fallback xmlns="">
      <p:transition spd="med" advTm="24414">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General Program Compliance</a:t>
            </a:r>
            <a:br>
              <a:rPr lang="en-US" dirty="0"/>
            </a:br>
            <a:r>
              <a:rPr lang="en-US" sz="3600" b="0" dirty="0"/>
              <a:t>General Area</a:t>
            </a:r>
            <a:endParaRPr lang="en-US" b="0" dirty="0"/>
          </a:p>
        </p:txBody>
      </p:sp>
      <p:sp>
        <p:nvSpPr>
          <p:cNvPr id="6" name="Content Placeholder 5"/>
          <p:cNvSpPr>
            <a:spLocks noGrp="1"/>
          </p:cNvSpPr>
          <p:nvPr>
            <p:ph sz="half" idx="1"/>
          </p:nvPr>
        </p:nvSpPr>
        <p:spPr>
          <a:xfrm>
            <a:off x="2377440" y="1828800"/>
            <a:ext cx="6361826" cy="3733800"/>
          </a:xfrm>
        </p:spPr>
        <p:txBody>
          <a:bodyPr>
            <a:noAutofit/>
          </a:bodyPr>
          <a:lstStyle/>
          <a:p>
            <a:r>
              <a:rPr lang="en-US" dirty="0"/>
              <a:t>Water Availability </a:t>
            </a:r>
          </a:p>
          <a:p>
            <a:r>
              <a:rPr lang="en-US" dirty="0"/>
              <a:t>Food Safety, Storage, and Buy American</a:t>
            </a:r>
          </a:p>
          <a:p>
            <a:r>
              <a:rPr lang="en-US" dirty="0"/>
              <a:t>Reporting and Recordkeeping</a:t>
            </a:r>
          </a:p>
          <a:p>
            <a:r>
              <a:rPr lang="en-US" dirty="0"/>
              <a:t>School Breakfast Program (SBP) and Summer Food Service Programs (SFSP) Outreach</a:t>
            </a:r>
          </a:p>
          <a:p>
            <a:endParaRPr lang="en-US" dirty="0"/>
          </a:p>
        </p:txBody>
      </p:sp>
      <p:sp>
        <p:nvSpPr>
          <p:cNvPr id="4" name="Slide Number Placeholder 3"/>
          <p:cNvSpPr>
            <a:spLocks noGrp="1"/>
          </p:cNvSpPr>
          <p:nvPr>
            <p:ph type="sldNum" sz="quarter" idx="12"/>
          </p:nvPr>
        </p:nvSpPr>
        <p:spPr/>
        <p:txBody>
          <a:bodyPr/>
          <a:lstStyle/>
          <a:p>
            <a:fld id="{34C99D79-8A4B-4031-B1E0-AF26F8EDF2BC}" type="slidenum">
              <a:rPr lang="en-US" smtClean="0"/>
              <a:pPr/>
              <a:t>3</a:t>
            </a:fld>
            <a:endParaRPr lang="en-US" dirty="0"/>
          </a:p>
        </p:txBody>
      </p:sp>
      <p:sp>
        <p:nvSpPr>
          <p:cNvPr id="2" name="Content Placeholder 1"/>
          <p:cNvSpPr>
            <a:spLocks noGrp="1"/>
          </p:cNvSpPr>
          <p:nvPr>
            <p:ph sz="quarter" idx="13"/>
          </p:nvPr>
        </p:nvSpPr>
        <p:spPr>
          <a:xfrm>
            <a:off x="2377440" y="4913133"/>
            <a:ext cx="9678035" cy="838200"/>
          </a:xfrm>
        </p:spPr>
        <p:txBody>
          <a:bodyPr anchor="ctr"/>
          <a:lstStyle/>
          <a:p>
            <a:pPr algn="ctr"/>
            <a:r>
              <a:rPr lang="en-US" dirty="0"/>
              <a:t>Findings or noncompliance may result in withholding of funds.</a:t>
            </a:r>
          </a:p>
        </p:txBody>
      </p:sp>
    </p:spTree>
    <p:extLst>
      <p:ext uri="{BB962C8B-B14F-4D97-AF65-F5344CB8AC3E}">
        <p14:creationId xmlns:p14="http://schemas.microsoft.com/office/powerpoint/2010/main" val="2136461572"/>
      </p:ext>
    </p:extLst>
  </p:cSld>
  <p:clrMapOvr>
    <a:masterClrMapping/>
  </p:clrMapOvr>
  <mc:AlternateContent xmlns:mc="http://schemas.openxmlformats.org/markup-compatibility/2006" xmlns:p14="http://schemas.microsoft.com/office/powerpoint/2010/main">
    <mc:Choice Requires="p14">
      <p:transition spd="med" p14:dur="700" advTm="45687">
        <p:fade/>
      </p:transition>
    </mc:Choice>
    <mc:Fallback xmlns="">
      <p:transition spd="med" advTm="45687">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SBP and SFSP Outreach (3)</a:t>
            </a:r>
            <a:br>
              <a:rPr lang="en-US" dirty="0"/>
            </a:br>
            <a:r>
              <a:rPr lang="en-US" sz="3600" b="0" dirty="0"/>
              <a:t>Required Documents</a:t>
            </a:r>
            <a:endParaRPr lang="en-US" b="0" dirty="0"/>
          </a:p>
        </p:txBody>
      </p:sp>
      <p:sp>
        <p:nvSpPr>
          <p:cNvPr id="3" name="Content Placeholder 2"/>
          <p:cNvSpPr>
            <a:spLocks noGrp="1"/>
          </p:cNvSpPr>
          <p:nvPr>
            <p:ph idx="1"/>
          </p:nvPr>
        </p:nvSpPr>
        <p:spPr/>
        <p:txBody>
          <a:bodyPr/>
          <a:lstStyle/>
          <a:p>
            <a:r>
              <a:rPr lang="en-US" dirty="0"/>
              <a:t>SBP outreach documents</a:t>
            </a:r>
          </a:p>
          <a:p>
            <a:pPr lvl="1"/>
            <a:r>
              <a:rPr lang="en-US" dirty="0"/>
              <a:t>Breakfast menus</a:t>
            </a:r>
          </a:p>
          <a:p>
            <a:r>
              <a:rPr lang="en-US" dirty="0"/>
              <a:t>SFSP outreach documents</a:t>
            </a:r>
          </a:p>
          <a:p>
            <a:pPr lvl="1"/>
            <a:r>
              <a:rPr lang="en-US" dirty="0"/>
              <a:t>Public media release</a:t>
            </a:r>
          </a:p>
          <a:p>
            <a:pPr lvl="1"/>
            <a:r>
              <a:rPr lang="en-US" dirty="0"/>
              <a:t>Letters to households</a:t>
            </a:r>
          </a:p>
          <a:p>
            <a:pPr lvl="1"/>
            <a:r>
              <a:rPr lang="en-US" dirty="0"/>
              <a:t>Notifications made by phone or other venues</a:t>
            </a:r>
          </a:p>
        </p:txBody>
      </p:sp>
      <p:sp>
        <p:nvSpPr>
          <p:cNvPr id="4" name="Slide Number Placeholder 3"/>
          <p:cNvSpPr>
            <a:spLocks noGrp="1"/>
          </p:cNvSpPr>
          <p:nvPr>
            <p:ph type="sldNum" sz="quarter" idx="12"/>
          </p:nvPr>
        </p:nvSpPr>
        <p:spPr/>
        <p:txBody>
          <a:bodyPr/>
          <a:lstStyle/>
          <a:p>
            <a:fld id="{34C99D79-8A4B-4031-B1E0-AF26F8EDF2BC}" type="slidenum">
              <a:rPr lang="en-US" smtClean="0"/>
              <a:pPr/>
              <a:t>30</a:t>
            </a:fld>
            <a:endParaRPr lang="en-US" dirty="0"/>
          </a:p>
        </p:txBody>
      </p:sp>
    </p:spTree>
    <p:extLst>
      <p:ext uri="{BB962C8B-B14F-4D97-AF65-F5344CB8AC3E}">
        <p14:creationId xmlns:p14="http://schemas.microsoft.com/office/powerpoint/2010/main" val="761652729"/>
      </p:ext>
    </p:extLst>
  </p:cSld>
  <p:clrMapOvr>
    <a:masterClrMapping/>
  </p:clrMapOvr>
  <mc:AlternateContent xmlns:mc="http://schemas.openxmlformats.org/markup-compatibility/2006" xmlns:p14="http://schemas.microsoft.com/office/powerpoint/2010/main">
    <mc:Choice Requires="p14">
      <p:transition spd="med" p14:dur="700" advTm="33934">
        <p:fade/>
      </p:transition>
    </mc:Choice>
    <mc:Fallback xmlns="">
      <p:transition spd="med" advTm="33934">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SBP and SFSP Outreach (4)</a:t>
            </a:r>
            <a:br>
              <a:rPr lang="en-US" dirty="0"/>
            </a:br>
            <a:r>
              <a:rPr lang="en-US" sz="3600" b="0" dirty="0"/>
              <a:t>Common Findings</a:t>
            </a:r>
            <a:endParaRPr lang="en-US" b="0" dirty="0"/>
          </a:p>
        </p:txBody>
      </p:sp>
      <p:sp>
        <p:nvSpPr>
          <p:cNvPr id="3" name="Content Placeholder 2"/>
          <p:cNvSpPr>
            <a:spLocks noGrp="1"/>
          </p:cNvSpPr>
          <p:nvPr>
            <p:ph sz="half" idx="1"/>
          </p:nvPr>
        </p:nvSpPr>
        <p:spPr>
          <a:xfrm>
            <a:off x="2441985" y="1828800"/>
            <a:ext cx="5907536" cy="4114800"/>
          </a:xfrm>
        </p:spPr>
        <p:txBody>
          <a:bodyPr/>
          <a:lstStyle/>
          <a:p>
            <a:r>
              <a:rPr lang="en-US" dirty="0"/>
              <a:t>Availability of breakfast not sufficiently communicated to households</a:t>
            </a:r>
          </a:p>
          <a:p>
            <a:r>
              <a:rPr lang="en-US" dirty="0"/>
              <a:t>Availability of summer meals not advertised to the community</a:t>
            </a:r>
          </a:p>
        </p:txBody>
      </p:sp>
      <p:pic>
        <p:nvPicPr>
          <p:cNvPr id="6" name="Picture 6">
            <a:extLst>
              <a:ext uri="{FF2B5EF4-FFF2-40B4-BE49-F238E27FC236}">
                <a16:creationId xmlns:a16="http://schemas.microsoft.com/office/drawing/2014/main" id="{FC949421-E35F-461C-86F2-DB8E702E8F45}"/>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664886" y="1828800"/>
            <a:ext cx="3235325" cy="3110889"/>
          </a:xfrm>
        </p:spPr>
      </p:pic>
      <p:sp>
        <p:nvSpPr>
          <p:cNvPr id="4" name="Slide Number Placeholder 3"/>
          <p:cNvSpPr>
            <a:spLocks noGrp="1"/>
          </p:cNvSpPr>
          <p:nvPr>
            <p:ph type="sldNum" sz="quarter" idx="12"/>
          </p:nvPr>
        </p:nvSpPr>
        <p:spPr/>
        <p:txBody>
          <a:bodyPr/>
          <a:lstStyle/>
          <a:p>
            <a:fld id="{34C99D79-8A4B-4031-B1E0-AF26F8EDF2BC}" type="slidenum">
              <a:rPr lang="en-US" smtClean="0"/>
              <a:pPr/>
              <a:t>31</a:t>
            </a:fld>
            <a:endParaRPr lang="en-US" dirty="0"/>
          </a:p>
        </p:txBody>
      </p:sp>
    </p:spTree>
    <p:extLst>
      <p:ext uri="{BB962C8B-B14F-4D97-AF65-F5344CB8AC3E}">
        <p14:creationId xmlns:p14="http://schemas.microsoft.com/office/powerpoint/2010/main" val="2513868060"/>
      </p:ext>
    </p:extLst>
  </p:cSld>
  <p:clrMapOvr>
    <a:masterClrMapping/>
  </p:clrMapOvr>
  <mc:AlternateContent xmlns:mc="http://schemas.openxmlformats.org/markup-compatibility/2006" xmlns:p14="http://schemas.microsoft.com/office/powerpoint/2010/main">
    <mc:Choice Requires="p14">
      <p:transition spd="med" p14:dur="700" advTm="16110">
        <p:fade/>
      </p:transition>
    </mc:Choice>
    <mc:Fallback xmlns="">
      <p:transition spd="med" advTm="1611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SBP and SFSP Outreach (5)</a:t>
            </a:r>
            <a:br>
              <a:rPr lang="en-US" dirty="0"/>
            </a:br>
            <a:r>
              <a:rPr lang="en-US" sz="3600" b="0" dirty="0"/>
              <a:t>Strategies to Avoid Findings</a:t>
            </a:r>
            <a:endParaRPr lang="en-US" b="0" dirty="0"/>
          </a:p>
        </p:txBody>
      </p:sp>
      <p:sp>
        <p:nvSpPr>
          <p:cNvPr id="3" name="Content Placeholder 2"/>
          <p:cNvSpPr>
            <a:spLocks noGrp="1"/>
          </p:cNvSpPr>
          <p:nvPr>
            <p:ph idx="1"/>
          </p:nvPr>
        </p:nvSpPr>
        <p:spPr/>
        <p:txBody>
          <a:bodyPr/>
          <a:lstStyle/>
          <a:p>
            <a:r>
              <a:rPr lang="en-US" dirty="0"/>
              <a:t>Develop tracking tool for breakfast outreach activities</a:t>
            </a:r>
          </a:p>
          <a:p>
            <a:r>
              <a:rPr lang="en-US" dirty="0"/>
              <a:t>Notify the community of the availability of summer meals before the end of the school year</a:t>
            </a:r>
          </a:p>
        </p:txBody>
      </p:sp>
      <p:sp>
        <p:nvSpPr>
          <p:cNvPr id="4" name="Slide Number Placeholder 3"/>
          <p:cNvSpPr>
            <a:spLocks noGrp="1"/>
          </p:cNvSpPr>
          <p:nvPr>
            <p:ph type="sldNum" sz="quarter" idx="12"/>
          </p:nvPr>
        </p:nvSpPr>
        <p:spPr/>
        <p:txBody>
          <a:bodyPr/>
          <a:lstStyle/>
          <a:p>
            <a:fld id="{34C99D79-8A4B-4031-B1E0-AF26F8EDF2BC}" type="slidenum">
              <a:rPr lang="en-US" smtClean="0"/>
              <a:pPr/>
              <a:t>32</a:t>
            </a:fld>
            <a:endParaRPr lang="en-US" dirty="0"/>
          </a:p>
        </p:txBody>
      </p:sp>
    </p:spTree>
    <p:extLst>
      <p:ext uri="{BB962C8B-B14F-4D97-AF65-F5344CB8AC3E}">
        <p14:creationId xmlns:p14="http://schemas.microsoft.com/office/powerpoint/2010/main" val="3496724927"/>
      </p:ext>
    </p:extLst>
  </p:cSld>
  <p:clrMapOvr>
    <a:masterClrMapping/>
  </p:clrMapOvr>
  <mc:AlternateContent xmlns:mc="http://schemas.openxmlformats.org/markup-compatibility/2006" xmlns:p14="http://schemas.microsoft.com/office/powerpoint/2010/main">
    <mc:Choice Requires="p14">
      <p:transition spd="med" p14:dur="700" advTm="21796">
        <p:fade/>
      </p:transition>
    </mc:Choice>
    <mc:Fallback xmlns="">
      <p:transition spd="med" advTm="21796">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842FC43-4276-41A6-9890-F31CFA4162CD}"/>
              </a:ext>
              <a:ext uri="{C183D7F6-B498-43B3-948B-1728B52AA6E4}">
                <adec:decorative xmlns:adec="http://schemas.microsoft.com/office/drawing/2017/decorative" val="1"/>
              </a:ext>
            </a:extLst>
          </p:cNvPr>
          <p:cNvPicPr>
            <a:picLocks noGrp="1" noChangeAspect="1"/>
          </p:cNvPicPr>
          <p:nvPr>
            <p:ph sz="quarter" idx="4294967295"/>
          </p:nvPr>
        </p:nvPicPr>
        <p:blipFill rotWithShape="1">
          <a:blip r:embed="rId3"/>
          <a:srcRect t="13651" b="30747"/>
          <a:stretch/>
        </p:blipFill>
        <p:spPr>
          <a:xfrm>
            <a:off x="2259780" y="228599"/>
            <a:ext cx="9932219" cy="1641253"/>
          </a:xfrm>
          <a:prstGeom prst="rect">
            <a:avLst/>
          </a:prstGeom>
        </p:spPr>
      </p:pic>
      <p:sp>
        <p:nvSpPr>
          <p:cNvPr id="7" name="Title 6"/>
          <p:cNvSpPr>
            <a:spLocks noGrp="1"/>
          </p:cNvSpPr>
          <p:nvPr>
            <p:ph type="title"/>
          </p:nvPr>
        </p:nvSpPr>
        <p:spPr>
          <a:xfrm>
            <a:off x="2514600" y="2813552"/>
            <a:ext cx="9372600" cy="2286000"/>
          </a:xfrm>
        </p:spPr>
        <p:txBody>
          <a:bodyPr anchor="ctr"/>
          <a:lstStyle/>
          <a:p>
            <a:r>
              <a:rPr lang="en-US" dirty="0"/>
              <a:t>You have completed Module 6!</a:t>
            </a:r>
            <a:br>
              <a:rPr lang="en-US" dirty="0"/>
            </a:br>
            <a:endParaRPr lang="en-US" b="0"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4C99D79-8A4B-4031-B1E0-AF26F8EDF2BC}" type="slidenum">
              <a:rPr lang="en-US" smtClean="0"/>
              <a:pPr/>
              <a:t>33</a:t>
            </a:fld>
            <a:endParaRPr lang="en-US"/>
          </a:p>
        </p:txBody>
      </p:sp>
    </p:spTree>
    <p:extLst>
      <p:ext uri="{BB962C8B-B14F-4D97-AF65-F5344CB8AC3E}">
        <p14:creationId xmlns:p14="http://schemas.microsoft.com/office/powerpoint/2010/main" val="208023489"/>
      </p:ext>
    </p:extLst>
  </p:cSld>
  <p:clrMapOvr>
    <a:masterClrMapping/>
  </p:clrMapOvr>
  <mc:AlternateContent xmlns:mc="http://schemas.openxmlformats.org/markup-compatibility/2006" xmlns:p14="http://schemas.microsoft.com/office/powerpoint/2010/main">
    <mc:Choice Requires="p14">
      <p:transition p14:dur="0" advTm="23114"/>
    </mc:Choice>
    <mc:Fallback xmlns="">
      <p:transition advTm="2311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Prereview Online Training </a:t>
            </a:r>
            <a:br>
              <a:rPr lang="en-US" dirty="0"/>
            </a:br>
            <a:r>
              <a:rPr lang="en-US" dirty="0"/>
              <a:t>Completion (1)</a:t>
            </a:r>
          </a:p>
        </p:txBody>
      </p:sp>
      <p:sp>
        <p:nvSpPr>
          <p:cNvPr id="4" name="Content Placeholder 3"/>
          <p:cNvSpPr>
            <a:spLocks noGrp="1"/>
          </p:cNvSpPr>
          <p:nvPr>
            <p:ph idx="1"/>
          </p:nvPr>
        </p:nvSpPr>
        <p:spPr>
          <a:xfrm>
            <a:off x="2514600" y="1828800"/>
            <a:ext cx="9372600" cy="4114800"/>
          </a:xfrm>
        </p:spPr>
        <p:txBody>
          <a:bodyPr/>
          <a:lstStyle/>
          <a:p>
            <a:r>
              <a:rPr lang="en-US" dirty="0"/>
              <a:t>Complete Module 6 assessment questions ​</a:t>
            </a:r>
          </a:p>
          <a:p>
            <a:r>
              <a:rPr lang="en-US" dirty="0"/>
              <a:t>Complete all modules applicable to SFA ​</a:t>
            </a:r>
          </a:p>
          <a:p>
            <a:pPr lvl="1"/>
            <a:r>
              <a:rPr lang="en-US" dirty="0"/>
              <a:t>Module 1–6 are required for all SFAs​</a:t>
            </a:r>
          </a:p>
          <a:p>
            <a:pPr lvl="1"/>
            <a:r>
              <a:rPr lang="en-US" dirty="0"/>
              <a:t>Module 7 – if participating in Other Federal Programs, such as Afterschool Snacks, Seamless Summer Option, or Fresh Fruits and Vegetables </a:t>
            </a:r>
          </a:p>
          <a:p>
            <a:pPr lvl="1"/>
            <a:r>
              <a:rPr lang="en-US" dirty="0"/>
              <a:t>Module 8 – if participating in a Special Provision Option​</a:t>
            </a:r>
          </a:p>
        </p:txBody>
      </p:sp>
      <p:sp>
        <p:nvSpPr>
          <p:cNvPr id="3" name="Slide Number Placeholder 2"/>
          <p:cNvSpPr>
            <a:spLocks noGrp="1"/>
          </p:cNvSpPr>
          <p:nvPr>
            <p:ph type="sldNum" sz="quarter" idx="12"/>
          </p:nvPr>
        </p:nvSpPr>
        <p:spPr/>
        <p:txBody>
          <a:bodyPr/>
          <a:lstStyle/>
          <a:p>
            <a:fld id="{34C99D79-8A4B-4031-B1E0-AF26F8EDF2BC}" type="slidenum">
              <a:rPr lang="en-US" smtClean="0"/>
              <a:pPr/>
              <a:t>34</a:t>
            </a:fld>
            <a:endParaRPr lang="en-US"/>
          </a:p>
        </p:txBody>
      </p:sp>
    </p:spTree>
    <p:extLst>
      <p:ext uri="{BB962C8B-B14F-4D97-AF65-F5344CB8AC3E}">
        <p14:creationId xmlns:p14="http://schemas.microsoft.com/office/powerpoint/2010/main" val="3514269076"/>
      </p:ext>
    </p:extLst>
  </p:cSld>
  <p:clrMapOvr>
    <a:masterClrMapping/>
  </p:clrMapOvr>
  <mc:AlternateContent xmlns:mc="http://schemas.openxmlformats.org/markup-compatibility/2006" xmlns:p14="http://schemas.microsoft.com/office/powerpoint/2010/main">
    <mc:Choice Requires="p14">
      <p:transition spd="med" p14:dur="700" advTm="39995">
        <p:fade/>
      </p:transition>
    </mc:Choice>
    <mc:Fallback xmlns="">
      <p:transition spd="med" advTm="39995">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Prereview Online Training </a:t>
            </a:r>
            <a:br>
              <a:rPr lang="en-US" dirty="0"/>
            </a:br>
            <a:r>
              <a:rPr lang="en-US" dirty="0"/>
              <a:t>Completion (2)</a:t>
            </a:r>
          </a:p>
        </p:txBody>
      </p:sp>
      <p:sp>
        <p:nvSpPr>
          <p:cNvPr id="4" name="Content Placeholder 3"/>
          <p:cNvSpPr>
            <a:spLocks noGrp="1"/>
          </p:cNvSpPr>
          <p:nvPr>
            <p:ph sz="half" idx="1"/>
          </p:nvPr>
        </p:nvSpPr>
        <p:spPr>
          <a:xfrm>
            <a:off x="2514600" y="1828800"/>
            <a:ext cx="9372600" cy="3657600"/>
          </a:xfrm>
        </p:spPr>
        <p:txBody>
          <a:bodyPr/>
          <a:lstStyle/>
          <a:p>
            <a:pPr marL="0" indent="0" algn="ctr">
              <a:buNone/>
            </a:pPr>
            <a:r>
              <a:rPr lang="en-US" dirty="0"/>
              <a:t>Complete brief evaluation and attestation statement once all applicable modules are completed​</a:t>
            </a:r>
          </a:p>
        </p:txBody>
      </p:sp>
      <p:pic>
        <p:nvPicPr>
          <p:cNvPr id="7" name="Content Placeholder 6" descr="Decorative">
            <a:extLst>
              <a:ext uri="{FF2B5EF4-FFF2-40B4-BE49-F238E27FC236}">
                <a16:creationId xmlns:a16="http://schemas.microsoft.com/office/drawing/2014/main" id="{657CE560-B50D-443C-AC9D-0FABCA98A02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22982" y="2987062"/>
            <a:ext cx="3755836" cy="2499338"/>
          </a:xfrm>
          <a:prstGeom prst="rect">
            <a:avLst/>
          </a:prstGeom>
        </p:spPr>
      </p:pic>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34C99D79-8A4B-4031-B1E0-AF26F8EDF2BC}" type="slidenum">
              <a:rPr lang="en-US" smtClean="0"/>
              <a:pPr/>
              <a:t>35</a:t>
            </a:fld>
            <a:endParaRPr lang="en-US"/>
          </a:p>
        </p:txBody>
      </p:sp>
    </p:spTree>
    <p:extLst>
      <p:ext uri="{BB962C8B-B14F-4D97-AF65-F5344CB8AC3E}">
        <p14:creationId xmlns:p14="http://schemas.microsoft.com/office/powerpoint/2010/main" val="948330729"/>
      </p:ext>
    </p:extLst>
  </p:cSld>
  <p:clrMapOvr>
    <a:masterClrMapping/>
  </p:clrMapOvr>
  <mc:AlternateContent xmlns:mc="http://schemas.openxmlformats.org/markup-compatibility/2006" xmlns:p14="http://schemas.microsoft.com/office/powerpoint/2010/main">
    <mc:Choice Requires="p14">
      <p:transition spd="med" p14:dur="700" advTm="24205">
        <p:fade/>
      </p:transition>
    </mc:Choice>
    <mc:Fallback xmlns="">
      <p:transition spd="med" advTm="24205">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Prereview Attestation Statement</a:t>
            </a:r>
            <a:endParaRPr lang="en-US" dirty="0"/>
          </a:p>
        </p:txBody>
      </p:sp>
      <p:sp>
        <p:nvSpPr>
          <p:cNvPr id="6" name="Content Placeholder 5"/>
          <p:cNvSpPr>
            <a:spLocks noGrp="1"/>
          </p:cNvSpPr>
          <p:nvPr>
            <p:ph idx="1"/>
          </p:nvPr>
        </p:nvSpPr>
        <p:spPr/>
        <p:txBody>
          <a:bodyPr/>
          <a:lstStyle/>
          <a:p>
            <a:r>
              <a:rPr lang="en-US" dirty="0"/>
              <a:t>Complete Attestation statement</a:t>
            </a:r>
          </a:p>
          <a:p>
            <a:pPr lvl="1"/>
            <a:r>
              <a:rPr lang="en-US" dirty="0"/>
              <a:t>Must be completed by an authorized agency representative</a:t>
            </a:r>
          </a:p>
          <a:p>
            <a:r>
              <a:rPr lang="en-US" dirty="0"/>
              <a:t>Print Attestation statement</a:t>
            </a:r>
          </a:p>
          <a:p>
            <a:r>
              <a:rPr lang="en-US" dirty="0"/>
              <a:t>Select </a:t>
            </a:r>
            <a:r>
              <a:rPr lang="en-US" b="1" dirty="0"/>
              <a:t>Submit</a:t>
            </a:r>
            <a:r>
              <a:rPr lang="en-US" dirty="0"/>
              <a:t> to document participation</a:t>
            </a:r>
          </a:p>
          <a:p>
            <a:pPr marL="0" indent="0" algn="ctr">
              <a:buNone/>
            </a:pPr>
            <a:r>
              <a:rPr lang="en-US" b="1" dirty="0"/>
              <a:t>Please Note: You will not be able to return to the Attestation once Submit is selected.</a:t>
            </a:r>
          </a:p>
          <a:p>
            <a:endParaRPr lang="en-US" dirty="0"/>
          </a:p>
        </p:txBody>
      </p:sp>
      <p:sp>
        <p:nvSpPr>
          <p:cNvPr id="5" name="Slide Number Placeholder 4"/>
          <p:cNvSpPr>
            <a:spLocks noGrp="1"/>
          </p:cNvSpPr>
          <p:nvPr>
            <p:ph type="sldNum" sz="quarter" idx="12"/>
          </p:nvPr>
        </p:nvSpPr>
        <p:spPr/>
        <p:txBody>
          <a:bodyPr/>
          <a:lstStyle/>
          <a:p>
            <a:fld id="{34C99D79-8A4B-4031-B1E0-AF26F8EDF2BC}" type="slidenum">
              <a:rPr lang="en-US" smtClean="0"/>
              <a:pPr/>
              <a:t>36</a:t>
            </a:fld>
            <a:endParaRPr lang="en-US" dirty="0"/>
          </a:p>
        </p:txBody>
      </p:sp>
    </p:spTree>
    <p:extLst>
      <p:ext uri="{BB962C8B-B14F-4D97-AF65-F5344CB8AC3E}">
        <p14:creationId xmlns:p14="http://schemas.microsoft.com/office/powerpoint/2010/main" val="2057678845"/>
      </p:ext>
    </p:extLst>
  </p:cSld>
  <p:clrMapOvr>
    <a:masterClrMapping/>
  </p:clrMapOvr>
  <mc:AlternateContent xmlns:mc="http://schemas.openxmlformats.org/markup-compatibility/2006" xmlns:p14="http://schemas.microsoft.com/office/powerpoint/2010/main">
    <mc:Choice Requires="p14">
      <p:transition spd="med" p14:dur="700" advTm="23787">
        <p:fade/>
      </p:transition>
    </mc:Choice>
    <mc:Fallback xmlns="">
      <p:transition spd="med" advTm="23787">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Today’s Professional Standards</a:t>
            </a:r>
            <a:endParaRPr lang="en-US" dirty="0"/>
          </a:p>
        </p:txBody>
      </p:sp>
      <p:sp>
        <p:nvSpPr>
          <p:cNvPr id="3" name="Content Placeholder 2"/>
          <p:cNvSpPr>
            <a:spLocks noGrp="1"/>
          </p:cNvSpPr>
          <p:nvPr>
            <p:ph idx="1"/>
          </p:nvPr>
        </p:nvSpPr>
        <p:spPr/>
        <p:txBody>
          <a:bodyPr/>
          <a:lstStyle/>
          <a:p>
            <a:r>
              <a:rPr lang="en-US" b="1" dirty="0"/>
              <a:t>Instructional Time: </a:t>
            </a:r>
            <a:r>
              <a:rPr lang="en-US" dirty="0"/>
              <a:t>0.75 hours</a:t>
            </a:r>
          </a:p>
          <a:p>
            <a:r>
              <a:rPr lang="en-US" b="1" dirty="0"/>
              <a:t>Key Area: </a:t>
            </a:r>
            <a:r>
              <a:rPr lang="en-US" dirty="0"/>
              <a:t>3000 Administration</a:t>
            </a:r>
          </a:p>
          <a:p>
            <a:r>
              <a:rPr lang="en-US" b="1" dirty="0"/>
              <a:t>Training Topic: </a:t>
            </a:r>
            <a:r>
              <a:rPr lang="en-US" dirty="0"/>
              <a:t>3200 Program Management</a:t>
            </a:r>
          </a:p>
          <a:p>
            <a:r>
              <a:rPr lang="en-US" b="1" dirty="0"/>
              <a:t>Learning Objective: </a:t>
            </a:r>
            <a:r>
              <a:rPr lang="en-US" dirty="0"/>
              <a:t>3260 AR preparation</a:t>
            </a:r>
          </a:p>
          <a:p>
            <a:pPr marL="0" indent="0" algn="ctr">
              <a:spcBef>
                <a:spcPts val="3600"/>
              </a:spcBef>
              <a:buNone/>
            </a:pPr>
            <a:r>
              <a:rPr lang="en-US" dirty="0"/>
              <a:t>This institution is an equal opportunity provider.</a:t>
            </a:r>
          </a:p>
        </p:txBody>
      </p:sp>
      <p:sp>
        <p:nvSpPr>
          <p:cNvPr id="11" name="Slide Number Placeholder 10"/>
          <p:cNvSpPr>
            <a:spLocks noGrp="1"/>
          </p:cNvSpPr>
          <p:nvPr>
            <p:ph type="sldNum" sz="quarter" idx="12"/>
          </p:nvPr>
        </p:nvSpPr>
        <p:spPr/>
        <p:txBody>
          <a:bodyPr/>
          <a:lstStyle/>
          <a:p>
            <a:fld id="{34C99D79-8A4B-4031-B1E0-AF26F8EDF2BC}" type="slidenum">
              <a:rPr lang="en-US" smtClean="0"/>
              <a:pPr/>
              <a:t>37</a:t>
            </a:fld>
            <a:endParaRPr lang="en-US" dirty="0"/>
          </a:p>
        </p:txBody>
      </p:sp>
    </p:spTree>
    <p:extLst>
      <p:ext uri="{BB962C8B-B14F-4D97-AF65-F5344CB8AC3E}">
        <p14:creationId xmlns:p14="http://schemas.microsoft.com/office/powerpoint/2010/main" val="1451497141"/>
      </p:ext>
    </p:extLst>
  </p:cSld>
  <p:clrMapOvr>
    <a:masterClrMapping/>
  </p:clrMapOvr>
  <mc:AlternateContent xmlns:mc="http://schemas.openxmlformats.org/markup-compatibility/2006" xmlns:p14="http://schemas.microsoft.com/office/powerpoint/2010/main">
    <mc:Choice Requires="p14">
      <p:transition spd="med" p14:dur="700" advTm="36349">
        <p:fade/>
      </p:transition>
    </mc:Choice>
    <mc:Fallback xmlns="">
      <p:transition spd="med" advTm="3634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title"/>
          </p:nvPr>
        </p:nvSpPr>
        <p:spPr/>
        <p:txBody>
          <a:bodyPr/>
          <a:lstStyle/>
          <a:p>
            <a:r>
              <a:rPr lang="en-US"/>
              <a:t>Water Availability (1)</a:t>
            </a:r>
            <a:endParaRPr lang="en-US" dirty="0"/>
          </a:p>
        </p:txBody>
      </p:sp>
      <p:sp>
        <p:nvSpPr>
          <p:cNvPr id="3" name="Content Placeholder 2"/>
          <p:cNvSpPr>
            <a:spLocks noGrp="1"/>
          </p:cNvSpPr>
          <p:nvPr>
            <p:ph idx="1"/>
          </p:nvPr>
        </p:nvSpPr>
        <p:spPr/>
        <p:txBody>
          <a:bodyPr/>
          <a:lstStyle/>
          <a:p>
            <a:r>
              <a:rPr lang="en-US" dirty="0"/>
              <a:t>Assess if children have access to water during the lunch meal services </a:t>
            </a:r>
          </a:p>
          <a:p>
            <a:r>
              <a:rPr lang="en-US" dirty="0"/>
              <a:t>Assess if water is available in food service areas where reimbursable meals are served</a:t>
            </a:r>
          </a:p>
          <a:p>
            <a:r>
              <a:rPr lang="en-US" dirty="0"/>
              <a:t>Assess if children have access to water when breakfast is served in the cafeteria</a:t>
            </a:r>
          </a:p>
          <a:p>
            <a:r>
              <a:rPr lang="en-US" dirty="0"/>
              <a:t>Evaluate that water is not promoted as an alternative selection to fluid milk</a:t>
            </a:r>
          </a:p>
        </p:txBody>
      </p:sp>
      <p:sp>
        <p:nvSpPr>
          <p:cNvPr id="4" name="Slide Number Placeholder 3"/>
          <p:cNvSpPr>
            <a:spLocks noGrp="1"/>
          </p:cNvSpPr>
          <p:nvPr>
            <p:ph type="sldNum" sz="quarter" idx="12"/>
          </p:nvPr>
        </p:nvSpPr>
        <p:spPr/>
        <p:txBody>
          <a:bodyPr/>
          <a:lstStyle/>
          <a:p>
            <a:fld id="{34C99D79-8A4B-4031-B1E0-AF26F8EDF2BC}" type="slidenum">
              <a:rPr lang="en-US" smtClean="0"/>
              <a:pPr/>
              <a:t>4</a:t>
            </a:fld>
            <a:endParaRPr lang="en-US" dirty="0"/>
          </a:p>
        </p:txBody>
      </p:sp>
    </p:spTree>
    <p:extLst>
      <p:ext uri="{BB962C8B-B14F-4D97-AF65-F5344CB8AC3E}">
        <p14:creationId xmlns:p14="http://schemas.microsoft.com/office/powerpoint/2010/main" val="1941886025"/>
      </p:ext>
    </p:extLst>
  </p:cSld>
  <p:clrMapOvr>
    <a:masterClrMapping/>
  </p:clrMapOvr>
  <mc:AlternateContent xmlns:mc="http://schemas.openxmlformats.org/markup-compatibility/2006" xmlns:p14="http://schemas.microsoft.com/office/powerpoint/2010/main">
    <mc:Choice Requires="p14">
      <p:transition spd="med" p14:dur="700" advTm="26945">
        <p:fade/>
      </p:transition>
    </mc:Choice>
    <mc:Fallback xmlns="">
      <p:transition spd="med" advTm="26945">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Water Availability (2)</a:t>
            </a:r>
            <a:br>
              <a:rPr lang="en-US" dirty="0"/>
            </a:br>
            <a:r>
              <a:rPr lang="en-US" sz="3600" b="0" dirty="0"/>
              <a:t>COVID-19</a:t>
            </a:r>
            <a:endParaRPr lang="en-US" b="0" dirty="0"/>
          </a:p>
        </p:txBody>
      </p:sp>
      <p:sp>
        <p:nvSpPr>
          <p:cNvPr id="9" name="Content Placeholder 8"/>
          <p:cNvSpPr>
            <a:spLocks noGrp="1"/>
          </p:cNvSpPr>
          <p:nvPr>
            <p:ph sz="half" idx="1"/>
          </p:nvPr>
        </p:nvSpPr>
        <p:spPr>
          <a:xfrm>
            <a:off x="2377440" y="1828800"/>
            <a:ext cx="5897130" cy="2983043"/>
          </a:xfrm>
        </p:spPr>
        <p:txBody>
          <a:bodyPr/>
          <a:lstStyle/>
          <a:p>
            <a:r>
              <a:rPr lang="en-US" dirty="0"/>
              <a:t>During COVID-19, school food authorities (SFA) are not required to provide water with </a:t>
            </a:r>
            <a:r>
              <a:rPr lang="en-US" dirty="0" err="1"/>
              <a:t>noncongregate</a:t>
            </a:r>
            <a:r>
              <a:rPr lang="en-US" dirty="0"/>
              <a:t> meals.</a:t>
            </a:r>
          </a:p>
          <a:p>
            <a:r>
              <a:rPr lang="en-US" dirty="0"/>
              <a:t>SFAs are required to provide water if lunch is served in the classroom or the cafeteria</a:t>
            </a:r>
          </a:p>
        </p:txBody>
      </p:sp>
      <p:pic>
        <p:nvPicPr>
          <p:cNvPr id="14" name="Picture 14">
            <a:extLst>
              <a:ext uri="{FF2B5EF4-FFF2-40B4-BE49-F238E27FC236}">
                <a16:creationId xmlns:a16="http://schemas.microsoft.com/office/drawing/2014/main" id="{ABEB4747-1A2D-4CBD-AA9C-A04D0F4FFA07}"/>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442325" y="1825662"/>
            <a:ext cx="3248025" cy="2390775"/>
          </a:xfrm>
        </p:spPr>
      </p:pic>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34C99D79-8A4B-4031-B1E0-AF26F8EDF2BC}" type="slidenum">
              <a:rPr lang="en-US" smtClean="0"/>
              <a:pPr/>
              <a:t>5</a:t>
            </a:fld>
            <a:endParaRPr lang="en-US" dirty="0"/>
          </a:p>
        </p:txBody>
      </p:sp>
      <p:sp>
        <p:nvSpPr>
          <p:cNvPr id="2" name="Content Placeholder 1"/>
          <p:cNvSpPr>
            <a:spLocks noGrp="1"/>
          </p:cNvSpPr>
          <p:nvPr>
            <p:ph sz="quarter" idx="13"/>
          </p:nvPr>
        </p:nvSpPr>
        <p:spPr>
          <a:xfrm>
            <a:off x="2514600" y="4811843"/>
            <a:ext cx="9372600" cy="838200"/>
          </a:xfrm>
        </p:spPr>
        <p:txBody>
          <a:bodyPr/>
          <a:lstStyle/>
          <a:p>
            <a:pPr algn="ctr"/>
            <a:r>
              <a:rPr lang="en-US" dirty="0"/>
              <a:t>For more information refer to USDA Policy Memo SP 15-2021, which is in the Referenced Resources below.</a:t>
            </a:r>
          </a:p>
          <a:p>
            <a:endParaRPr lang="en-US" dirty="0"/>
          </a:p>
        </p:txBody>
      </p:sp>
    </p:spTree>
    <p:extLst>
      <p:ext uri="{BB962C8B-B14F-4D97-AF65-F5344CB8AC3E}">
        <p14:creationId xmlns:p14="http://schemas.microsoft.com/office/powerpoint/2010/main" val="1180896970"/>
      </p:ext>
    </p:extLst>
  </p:cSld>
  <p:clrMapOvr>
    <a:masterClrMapping/>
  </p:clrMapOvr>
  <mc:AlternateContent xmlns:mc="http://schemas.openxmlformats.org/markup-compatibility/2006" xmlns:p14="http://schemas.microsoft.com/office/powerpoint/2010/main">
    <mc:Choice Requires="p14">
      <p:transition spd="med" p14:dur="700" advTm="35781">
        <p:fade/>
      </p:transition>
    </mc:Choice>
    <mc:Fallback xmlns="">
      <p:transition spd="med" advTm="3578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Water Availability (3)</a:t>
            </a:r>
            <a:br>
              <a:rPr lang="en-US" dirty="0"/>
            </a:br>
            <a:r>
              <a:rPr lang="en-US" sz="3600" b="0" dirty="0"/>
              <a:t> Review Requirements</a:t>
            </a:r>
            <a:endParaRPr lang="en-US" b="0" dirty="0"/>
          </a:p>
        </p:txBody>
      </p:sp>
      <p:sp>
        <p:nvSpPr>
          <p:cNvPr id="9" name="Content Placeholder 8"/>
          <p:cNvSpPr>
            <a:spLocks noGrp="1"/>
          </p:cNvSpPr>
          <p:nvPr>
            <p:ph sz="half" idx="1"/>
          </p:nvPr>
        </p:nvSpPr>
        <p:spPr>
          <a:xfrm>
            <a:off x="2514600" y="1828800"/>
            <a:ext cx="9372600" cy="4114800"/>
          </a:xfrm>
        </p:spPr>
        <p:txBody>
          <a:bodyPr/>
          <a:lstStyle/>
          <a:p>
            <a:r>
              <a:rPr lang="en-US" dirty="0"/>
              <a:t>The reviewer will validate compliance with water requirements:</a:t>
            </a:r>
          </a:p>
          <a:p>
            <a:pPr lvl="1"/>
            <a:r>
              <a:rPr lang="en-US" dirty="0"/>
              <a:t>When lunches are served in the </a:t>
            </a:r>
            <a:br>
              <a:rPr lang="en-US" dirty="0"/>
            </a:br>
            <a:r>
              <a:rPr lang="en-US" dirty="0"/>
              <a:t>cafeteria or the classroom</a:t>
            </a:r>
          </a:p>
          <a:p>
            <a:pPr lvl="1"/>
            <a:r>
              <a:rPr lang="en-US" dirty="0"/>
              <a:t>When breakfast is served in the </a:t>
            </a:r>
            <a:br>
              <a:rPr lang="en-US" dirty="0"/>
            </a:br>
            <a:r>
              <a:rPr lang="en-US" dirty="0"/>
              <a:t>cafeteria</a:t>
            </a:r>
          </a:p>
          <a:p>
            <a:r>
              <a:rPr lang="en-US" dirty="0"/>
              <a:t>If SFA is serving </a:t>
            </a:r>
            <a:r>
              <a:rPr lang="en-US" dirty="0" err="1"/>
              <a:t>noncongregate</a:t>
            </a:r>
            <a:r>
              <a:rPr lang="en-US" dirty="0"/>
              <a:t> meals, the water requirement does not apply</a:t>
            </a:r>
          </a:p>
        </p:txBody>
      </p:sp>
      <p:pic>
        <p:nvPicPr>
          <p:cNvPr id="10" name="Content Placeholder 9">
            <a:extLs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77" y="2384524"/>
            <a:ext cx="2969745" cy="1981376"/>
          </a:xfrm>
        </p:spPr>
      </p:pic>
      <p:sp>
        <p:nvSpPr>
          <p:cNvPr id="7" name="Slide Number Placeholder 6"/>
          <p:cNvSpPr>
            <a:spLocks noGrp="1"/>
          </p:cNvSpPr>
          <p:nvPr>
            <p:ph type="sldNum" sz="quarter" idx="12"/>
          </p:nvPr>
        </p:nvSpPr>
        <p:spPr/>
        <p:txBody>
          <a:bodyPr/>
          <a:lstStyle/>
          <a:p>
            <a:fld id="{34C99D79-8A4B-4031-B1E0-AF26F8EDF2BC}" type="slidenum">
              <a:rPr lang="en-US" smtClean="0"/>
              <a:pPr/>
              <a:t>6</a:t>
            </a:fld>
            <a:endParaRPr lang="en-US" dirty="0"/>
          </a:p>
        </p:txBody>
      </p:sp>
    </p:spTree>
    <p:extLst>
      <p:ext uri="{BB962C8B-B14F-4D97-AF65-F5344CB8AC3E}">
        <p14:creationId xmlns:p14="http://schemas.microsoft.com/office/powerpoint/2010/main" val="663264147"/>
      </p:ext>
    </p:extLst>
  </p:cSld>
  <p:clrMapOvr>
    <a:masterClrMapping/>
  </p:clrMapOvr>
  <mc:AlternateContent xmlns:mc="http://schemas.openxmlformats.org/markup-compatibility/2006" xmlns:p14="http://schemas.microsoft.com/office/powerpoint/2010/main">
    <mc:Choice Requires="p14">
      <p:transition spd="med" p14:dur="700" advTm="21545">
        <p:fade/>
      </p:transition>
    </mc:Choice>
    <mc:Fallback xmlns="">
      <p:transition spd="med" advTm="21545">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p:txBody>
          <a:bodyPr/>
          <a:lstStyle/>
          <a:p>
            <a:r>
              <a:rPr lang="en-US"/>
              <a:t>Food Safety and Storage (1)</a:t>
            </a:r>
            <a:endParaRPr lang="en-US" dirty="0"/>
          </a:p>
        </p:txBody>
      </p:sp>
      <p:sp>
        <p:nvSpPr>
          <p:cNvPr id="3" name="Content Placeholder 2"/>
          <p:cNvSpPr>
            <a:spLocks noGrp="1"/>
          </p:cNvSpPr>
          <p:nvPr>
            <p:ph sz="half" idx="1"/>
          </p:nvPr>
        </p:nvSpPr>
        <p:spPr>
          <a:xfrm>
            <a:off x="2441984" y="1828800"/>
            <a:ext cx="5457831" cy="4114800"/>
          </a:xfrm>
        </p:spPr>
        <p:txBody>
          <a:bodyPr/>
          <a:lstStyle/>
          <a:p>
            <a:r>
              <a:rPr lang="en-US" dirty="0"/>
              <a:t>Evaluate the selected schools for compliance with food safety and storage requirements. </a:t>
            </a:r>
          </a:p>
          <a:p>
            <a:r>
              <a:rPr lang="en-US" dirty="0"/>
              <a:t>Review facilities where food is stored, prepared, or served for the purpose of the School Nutrition Programs (SNP).</a:t>
            </a:r>
          </a:p>
        </p:txBody>
      </p:sp>
      <p:pic>
        <p:nvPicPr>
          <p:cNvPr id="9" name="Content Placeholder 8">
            <a:extLst>
              <a:ext uri="{FF2B5EF4-FFF2-40B4-BE49-F238E27FC236}">
                <a16:creationId xmlns:a16="http://schemas.microsoft.com/office/drawing/2014/main" id="{410DCE0F-74CF-470D-9CF6-E60DF4FCD609}"/>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8139659" y="2235200"/>
            <a:ext cx="3328749" cy="2648057"/>
          </a:xfrm>
        </p:spPr>
      </p:pic>
      <p:sp>
        <p:nvSpPr>
          <p:cNvPr id="11" name="Slide Number Placeholder 10"/>
          <p:cNvSpPr>
            <a:spLocks noGrp="1"/>
          </p:cNvSpPr>
          <p:nvPr>
            <p:ph type="sldNum" sz="quarter" idx="12"/>
          </p:nvPr>
        </p:nvSpPr>
        <p:spPr/>
        <p:txBody>
          <a:bodyPr/>
          <a:lstStyle/>
          <a:p>
            <a:fld id="{34C99D79-8A4B-4031-B1E0-AF26F8EDF2BC}" type="slidenum">
              <a:rPr lang="en-US" smtClean="0"/>
              <a:pPr/>
              <a:t>7</a:t>
            </a:fld>
            <a:endParaRPr lang="en-US" dirty="0"/>
          </a:p>
        </p:txBody>
      </p:sp>
    </p:spTree>
    <p:custDataLst>
      <p:tags r:id="rId1"/>
    </p:custDataLst>
    <p:extLst>
      <p:ext uri="{BB962C8B-B14F-4D97-AF65-F5344CB8AC3E}">
        <p14:creationId xmlns:p14="http://schemas.microsoft.com/office/powerpoint/2010/main" val="2527587474"/>
      </p:ext>
    </p:extLst>
  </p:cSld>
  <p:clrMapOvr>
    <a:masterClrMapping/>
  </p:clrMapOvr>
  <mc:AlternateContent xmlns:mc="http://schemas.openxmlformats.org/markup-compatibility/2006" xmlns:p14="http://schemas.microsoft.com/office/powerpoint/2010/main">
    <mc:Choice Requires="p14">
      <p:transition spd="med" p14:dur="700" advTm="21422">
        <p:fade/>
      </p:transition>
    </mc:Choice>
    <mc:Fallback xmlns="">
      <p:transition spd="med" advTm="214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p:txBody>
          <a:bodyPr/>
          <a:lstStyle/>
          <a:p>
            <a:r>
              <a:rPr lang="en-US" dirty="0"/>
              <a:t>Food Safety and Storage (2)</a:t>
            </a:r>
            <a:br>
              <a:rPr lang="en-US" dirty="0"/>
            </a:br>
            <a:r>
              <a:rPr lang="en-US" sz="3600" b="0" dirty="0"/>
              <a:t>Required Documents </a:t>
            </a:r>
            <a:endParaRPr lang="en-US" b="0" dirty="0"/>
          </a:p>
        </p:txBody>
      </p:sp>
      <p:sp>
        <p:nvSpPr>
          <p:cNvPr id="3" name="Content Placeholder 2"/>
          <p:cNvSpPr>
            <a:spLocks noGrp="1"/>
          </p:cNvSpPr>
          <p:nvPr>
            <p:ph idx="1"/>
          </p:nvPr>
        </p:nvSpPr>
        <p:spPr/>
        <p:txBody>
          <a:bodyPr/>
          <a:lstStyle/>
          <a:p>
            <a:pPr marL="0" indent="0">
              <a:buNone/>
            </a:pPr>
            <a:r>
              <a:rPr lang="en-US" dirty="0"/>
              <a:t>The following documents must be available for review:</a:t>
            </a:r>
          </a:p>
          <a:p>
            <a:pPr marL="914400"/>
            <a:r>
              <a:rPr lang="en-US" dirty="0"/>
              <a:t>Two food safety inspections or requests for each site</a:t>
            </a:r>
          </a:p>
          <a:p>
            <a:pPr marL="914400"/>
            <a:r>
              <a:rPr lang="en-US" dirty="0"/>
              <a:t>Current food safety inspection report</a:t>
            </a:r>
          </a:p>
          <a:p>
            <a:pPr marL="1371600" lvl="1"/>
            <a:r>
              <a:rPr lang="en-US" dirty="0"/>
              <a:t>Public view, date, and findings</a:t>
            </a:r>
          </a:p>
          <a:p>
            <a:pPr marL="914400"/>
            <a:r>
              <a:rPr lang="en-US" dirty="0"/>
              <a:t>Health permit</a:t>
            </a:r>
          </a:p>
        </p:txBody>
      </p:sp>
      <p:sp>
        <p:nvSpPr>
          <p:cNvPr id="11" name="Slide Number Placeholder 10"/>
          <p:cNvSpPr>
            <a:spLocks noGrp="1"/>
          </p:cNvSpPr>
          <p:nvPr>
            <p:ph type="sldNum" sz="quarter" idx="12"/>
          </p:nvPr>
        </p:nvSpPr>
        <p:spPr/>
        <p:txBody>
          <a:bodyPr/>
          <a:lstStyle/>
          <a:p>
            <a:fld id="{34C99D79-8A4B-4031-B1E0-AF26F8EDF2BC}" type="slidenum">
              <a:rPr lang="en-US" smtClean="0"/>
              <a:pPr/>
              <a:t>8</a:t>
            </a:fld>
            <a:endParaRPr lang="en-US" dirty="0"/>
          </a:p>
        </p:txBody>
      </p:sp>
    </p:spTree>
    <p:custDataLst>
      <p:tags r:id="rId1"/>
    </p:custDataLst>
    <p:extLst>
      <p:ext uri="{BB962C8B-B14F-4D97-AF65-F5344CB8AC3E}">
        <p14:creationId xmlns:p14="http://schemas.microsoft.com/office/powerpoint/2010/main" val="713176871"/>
      </p:ext>
    </p:extLst>
  </p:cSld>
  <p:clrMapOvr>
    <a:masterClrMapping/>
  </p:clrMapOvr>
  <mc:AlternateContent xmlns:mc="http://schemas.openxmlformats.org/markup-compatibility/2006" xmlns:p14="http://schemas.microsoft.com/office/powerpoint/2010/main">
    <mc:Choice Requires="p14">
      <p:transition spd="med" p14:dur="700" advTm="54577">
        <p:fade/>
      </p:transition>
    </mc:Choice>
    <mc:Fallback xmlns="">
      <p:transition spd="med" advTm="545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p:txBody>
          <a:bodyPr/>
          <a:lstStyle/>
          <a:p>
            <a:r>
              <a:rPr lang="en-US" dirty="0"/>
              <a:t>Food Safety and Storage (3)</a:t>
            </a:r>
            <a:br>
              <a:rPr lang="en-US" dirty="0"/>
            </a:br>
            <a:r>
              <a:rPr lang="en-US" sz="3600" b="0" dirty="0"/>
              <a:t>Required Documents </a:t>
            </a:r>
            <a:endParaRPr lang="en-US" b="0" dirty="0"/>
          </a:p>
        </p:txBody>
      </p:sp>
      <p:sp>
        <p:nvSpPr>
          <p:cNvPr id="3" name="Content Placeholder 2"/>
          <p:cNvSpPr>
            <a:spLocks noGrp="1"/>
          </p:cNvSpPr>
          <p:nvPr>
            <p:ph sz="half" idx="1"/>
          </p:nvPr>
        </p:nvSpPr>
        <p:spPr>
          <a:xfrm>
            <a:off x="2441984" y="1828800"/>
            <a:ext cx="5339559" cy="4114800"/>
          </a:xfrm>
        </p:spPr>
        <p:txBody>
          <a:bodyPr/>
          <a:lstStyle/>
          <a:p>
            <a:r>
              <a:rPr lang="en-US" dirty="0"/>
              <a:t>Certification in food safety for one person at each site</a:t>
            </a:r>
          </a:p>
          <a:p>
            <a:r>
              <a:rPr lang="en-US" dirty="0"/>
              <a:t>Food safety plan or Hazard Analysis Critical Control Point (HACCP) </a:t>
            </a:r>
          </a:p>
          <a:p>
            <a:r>
              <a:rPr lang="en-US" dirty="0"/>
              <a:t>Temperature logs for storage areas, refrigerators, and freezers</a:t>
            </a:r>
          </a:p>
        </p:txBody>
      </p:sp>
      <p:sp>
        <p:nvSpPr>
          <p:cNvPr id="11" name="Slide Number Placeholder 10"/>
          <p:cNvSpPr>
            <a:spLocks noGrp="1"/>
          </p:cNvSpPr>
          <p:nvPr>
            <p:ph type="sldNum" sz="quarter" idx="12"/>
          </p:nvPr>
        </p:nvSpPr>
        <p:spPr/>
        <p:txBody>
          <a:bodyPr/>
          <a:lstStyle/>
          <a:p>
            <a:fld id="{34C99D79-8A4B-4031-B1E0-AF26F8EDF2BC}" type="slidenum">
              <a:rPr lang="en-US" smtClean="0"/>
              <a:pPr/>
              <a:t>9</a:t>
            </a:fld>
            <a:endParaRPr lang="en-US" dirty="0"/>
          </a:p>
        </p:txBody>
      </p:sp>
      <p:pic>
        <p:nvPicPr>
          <p:cNvPr id="8" name="Content Placeholder 7" descr="Decorative">
            <a:extLst>
              <a:ext uri="{FF2B5EF4-FFF2-40B4-BE49-F238E27FC236}">
                <a16:creationId xmlns:a16="http://schemas.microsoft.com/office/drawing/2014/main" id="{C2F3B445-F301-496E-9DA9-754C548AF86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005831" y="2128433"/>
            <a:ext cx="3908806" cy="2601133"/>
          </a:xfrm>
          <a:prstGeom prst="rect">
            <a:avLst/>
          </a:prstGeom>
        </p:spPr>
      </p:pic>
    </p:spTree>
    <p:custDataLst>
      <p:tags r:id="rId1"/>
    </p:custDataLst>
    <p:extLst>
      <p:ext uri="{BB962C8B-B14F-4D97-AF65-F5344CB8AC3E}">
        <p14:creationId xmlns:p14="http://schemas.microsoft.com/office/powerpoint/2010/main" val="1265347684"/>
      </p:ext>
    </p:extLst>
  </p:cSld>
  <p:clrMapOvr>
    <a:masterClrMapping/>
  </p:clrMapOvr>
  <mc:AlternateContent xmlns:mc="http://schemas.openxmlformats.org/markup-compatibility/2006" xmlns:p14="http://schemas.microsoft.com/office/powerpoint/2010/main">
    <mc:Choice Requires="p14">
      <p:transition spd="med" p14:dur="700" advTm="23183">
        <p:fade/>
      </p:transition>
    </mc:Choice>
    <mc:Fallback xmlns="">
      <p:transition spd="med" advTm="231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7.9"/>
</p:tagLst>
</file>

<file path=ppt/tags/tag10.xml><?xml version="1.0" encoding="utf-8"?>
<p:tagLst xmlns:a="http://schemas.openxmlformats.org/drawingml/2006/main" xmlns:r="http://schemas.openxmlformats.org/officeDocument/2006/relationships" xmlns:p="http://schemas.openxmlformats.org/presentationml/2006/main">
  <p:tag name="TIMING" val="|18.9"/>
</p:tagLst>
</file>

<file path=ppt/tags/tag11.xml><?xml version="1.0" encoding="utf-8"?>
<p:tagLst xmlns:a="http://schemas.openxmlformats.org/drawingml/2006/main" xmlns:r="http://schemas.openxmlformats.org/officeDocument/2006/relationships" xmlns:p="http://schemas.openxmlformats.org/presentationml/2006/main">
  <p:tag name="TIMING" val="|1.1"/>
</p:tagLst>
</file>

<file path=ppt/tags/tag12.xml><?xml version="1.0" encoding="utf-8"?>
<p:tagLst xmlns:a="http://schemas.openxmlformats.org/drawingml/2006/main" xmlns:r="http://schemas.openxmlformats.org/officeDocument/2006/relationships" xmlns:p="http://schemas.openxmlformats.org/presentationml/2006/main">
  <p:tag name="TIMING" val="|5.4|4.5|7"/>
</p:tagLst>
</file>

<file path=ppt/tags/tag13.xml><?xml version="1.0" encoding="utf-8"?>
<p:tagLst xmlns:a="http://schemas.openxmlformats.org/drawingml/2006/main" xmlns:r="http://schemas.openxmlformats.org/officeDocument/2006/relationships" xmlns:p="http://schemas.openxmlformats.org/presentationml/2006/main">
  <p:tag name="TIMING" val="|5.5|7.6|7.8"/>
</p:tagLst>
</file>

<file path=ppt/tags/tag2.xml><?xml version="1.0" encoding="utf-8"?>
<p:tagLst xmlns:a="http://schemas.openxmlformats.org/drawingml/2006/main" xmlns:r="http://schemas.openxmlformats.org/officeDocument/2006/relationships" xmlns:p="http://schemas.openxmlformats.org/presentationml/2006/main">
  <p:tag name="TIMING" val="|2.5|7.5|17.7|6.1|8.2"/>
</p:tagLst>
</file>

<file path=ppt/tags/tag3.xml><?xml version="1.0" encoding="utf-8"?>
<p:tagLst xmlns:a="http://schemas.openxmlformats.org/drawingml/2006/main" xmlns:r="http://schemas.openxmlformats.org/officeDocument/2006/relationships" xmlns:p="http://schemas.openxmlformats.org/presentationml/2006/main">
  <p:tag name="TIMING" val="|0.6|6.5|8.5"/>
</p:tagLst>
</file>

<file path=ppt/tags/tag4.xml><?xml version="1.0" encoding="utf-8"?>
<p:tagLst xmlns:a="http://schemas.openxmlformats.org/drawingml/2006/main" xmlns:r="http://schemas.openxmlformats.org/officeDocument/2006/relationships" xmlns:p="http://schemas.openxmlformats.org/presentationml/2006/main">
  <p:tag name="TIMING" val="|9|3.5|4.6|3.8"/>
</p:tagLst>
</file>

<file path=ppt/tags/tag5.xml><?xml version="1.0" encoding="utf-8"?>
<p:tagLst xmlns:a="http://schemas.openxmlformats.org/drawingml/2006/main" xmlns:r="http://schemas.openxmlformats.org/officeDocument/2006/relationships" xmlns:p="http://schemas.openxmlformats.org/presentationml/2006/main">
  <p:tag name="TIMING" val="|8.8|5|4.5|3.9|5.3|4.8"/>
</p:tagLst>
</file>

<file path=ppt/tags/tag6.xml><?xml version="1.0" encoding="utf-8"?>
<p:tagLst xmlns:a="http://schemas.openxmlformats.org/drawingml/2006/main" xmlns:r="http://schemas.openxmlformats.org/officeDocument/2006/relationships" xmlns:p="http://schemas.openxmlformats.org/presentationml/2006/main">
  <p:tag name="TIMING" val="|19.6|3.7|3.6|2.6|3.4|3|4.3"/>
</p:tagLst>
</file>

<file path=ppt/tags/tag7.xml><?xml version="1.0" encoding="utf-8"?>
<p:tagLst xmlns:a="http://schemas.openxmlformats.org/drawingml/2006/main" xmlns:r="http://schemas.openxmlformats.org/officeDocument/2006/relationships" xmlns:p="http://schemas.openxmlformats.org/presentationml/2006/main">
  <p:tag name="TIMING" val="|12.3|3.4|4.3|4.4"/>
</p:tagLst>
</file>

<file path=ppt/tags/tag8.xml><?xml version="1.0" encoding="utf-8"?>
<p:tagLst xmlns:a="http://schemas.openxmlformats.org/drawingml/2006/main" xmlns:r="http://schemas.openxmlformats.org/officeDocument/2006/relationships" xmlns:p="http://schemas.openxmlformats.org/presentationml/2006/main">
  <p:tag name="TIMING" val="|8.1|7|5.6"/>
</p:tagLst>
</file>

<file path=ppt/tags/tag9.xml><?xml version="1.0" encoding="utf-8"?>
<p:tagLst xmlns:a="http://schemas.openxmlformats.org/drawingml/2006/main" xmlns:r="http://schemas.openxmlformats.org/officeDocument/2006/relationships" xmlns:p="http://schemas.openxmlformats.org/presentationml/2006/main">
  <p:tag name="TIMING" val="|0.8|3.1|3.5"/>
</p:tagLst>
</file>

<file path=ppt/theme/theme1.xml><?xml version="1.0" encoding="utf-8"?>
<a:theme xmlns:a="http://schemas.openxmlformats.org/drawingml/2006/main" name="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A90EB9D7C9904A90A1B154C2EE94FD" ma:contentTypeVersion="4" ma:contentTypeDescription="Create a new document." ma:contentTypeScope="" ma:versionID="768f4f4852c575a1a3a5c6e3a76e4eac">
  <xsd:schema xmlns:xsd="http://www.w3.org/2001/XMLSchema" xmlns:xs="http://www.w3.org/2001/XMLSchema" xmlns:p="http://schemas.microsoft.com/office/2006/metadata/properties" xmlns:ns2="8bb5d5dc-11df-4587-ad74-1d4381ddf6cd" targetNamespace="http://schemas.microsoft.com/office/2006/metadata/properties" ma:root="true" ma:fieldsID="2c373c0e6a80fce0dda26df240f54145" ns2:_="">
    <xsd:import namespace="8bb5d5dc-11df-4587-ad74-1d4381ddf6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5d5dc-11df-4587-ad74-1d4381ddf6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1D8A3B-DA33-4A17-9209-F7BE9237A0AB}">
  <ds:schemaRefs>
    <ds:schemaRef ds:uri="http://schemas.microsoft.com/sharepoint/v3/contenttype/forms"/>
  </ds:schemaRefs>
</ds:datastoreItem>
</file>

<file path=customXml/itemProps2.xml><?xml version="1.0" encoding="utf-8"?>
<ds:datastoreItem xmlns:ds="http://schemas.openxmlformats.org/officeDocument/2006/customXml" ds:itemID="{245A5DA9-048B-4834-A1A9-A08C3448B731}">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8bb5d5dc-11df-4587-ad74-1d4381ddf6cd"/>
    <ds:schemaRef ds:uri="http://www.w3.org/XML/1998/namespace"/>
  </ds:schemaRefs>
</ds:datastoreItem>
</file>

<file path=customXml/itemProps3.xml><?xml version="1.0" encoding="utf-8"?>
<ds:datastoreItem xmlns:ds="http://schemas.openxmlformats.org/officeDocument/2006/customXml" ds:itemID="{356C98B8-3035-4FE8-93C7-24CA2F986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5d5dc-11df-4587-ad74-1d4381ddf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946</TotalTime>
  <Words>4112</Words>
  <Application>Microsoft Office PowerPoint</Application>
  <PresentationFormat>Widescreen</PresentationFormat>
  <Paragraphs>534</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Arial,Sans-Serif</vt:lpstr>
      <vt:lpstr>Calibri</vt:lpstr>
      <vt:lpstr>Courier New</vt:lpstr>
      <vt:lpstr>Times</vt:lpstr>
      <vt:lpstr>Wingdings</vt:lpstr>
      <vt:lpstr>Blank Presentation</vt:lpstr>
      <vt:lpstr>California Department of Education School Nutrition Program Online Prereview Training</vt:lpstr>
      <vt:lpstr>Objectives</vt:lpstr>
      <vt:lpstr>General Program Compliance General Area</vt:lpstr>
      <vt:lpstr>Water Availability (1)</vt:lpstr>
      <vt:lpstr>Water Availability (2) COVID-19</vt:lpstr>
      <vt:lpstr>Water Availability (3)  Review Requirements</vt:lpstr>
      <vt:lpstr>Food Safety and Storage (1)</vt:lpstr>
      <vt:lpstr>Food Safety and Storage (2) Required Documents </vt:lpstr>
      <vt:lpstr>Food Safety and Storage (3) Required Documents </vt:lpstr>
      <vt:lpstr>Food Safety and Storage (4) Common Findings</vt:lpstr>
      <vt:lpstr>Food Safety and Storage (5) Strategies to Avoid Findings</vt:lpstr>
      <vt:lpstr>Buy American Provision (1)</vt:lpstr>
      <vt:lpstr>Buy American Provision (2)</vt:lpstr>
      <vt:lpstr>Buy American Provision (3) Storage Facility Review</vt:lpstr>
      <vt:lpstr>Buy American Provision (4) Storage Facility Review</vt:lpstr>
      <vt:lpstr>Buy American Provision (5) Storage Facility Review</vt:lpstr>
      <vt:lpstr>Buy American Provision (6) Food Component Categories</vt:lpstr>
      <vt:lpstr>Buy American Provision (7) Required Documents</vt:lpstr>
      <vt:lpstr>Buy American Provision (8) Common Findings</vt:lpstr>
      <vt:lpstr>Buy American Provision (9) Strategies to Avoid Findings</vt:lpstr>
      <vt:lpstr>Buy American Provision (10) Strategies to Avoid Findings</vt:lpstr>
      <vt:lpstr>Buy American Provision (11) Resources</vt:lpstr>
      <vt:lpstr>Reporting and Recordkeeping (1)</vt:lpstr>
      <vt:lpstr>Reporting and Recordkeeping (2)</vt:lpstr>
      <vt:lpstr>Reporting and Recordkeeping (3)</vt:lpstr>
      <vt:lpstr>Reporting and Recordkeeping (4) Common Findings</vt:lpstr>
      <vt:lpstr>Reporting and Recordkeeping (5) Strategies to Avoid Findings</vt:lpstr>
      <vt:lpstr>SBP and SFSP Outreach (1) School Breakfast Program</vt:lpstr>
      <vt:lpstr>SBP and SFSP Outreach (2) Summer Food Service Program</vt:lpstr>
      <vt:lpstr>SBP and SFSP Outreach (3) Required Documents</vt:lpstr>
      <vt:lpstr>SBP and SFSP Outreach (4) Common Findings</vt:lpstr>
      <vt:lpstr>SBP and SFSP Outreach (5) Strategies to Avoid Findings</vt:lpstr>
      <vt:lpstr>You have completed Module 6! </vt:lpstr>
      <vt:lpstr>Prereview Online Training  Completion (1)</vt:lpstr>
      <vt:lpstr>Prereview Online Training  Completion (2)</vt:lpstr>
      <vt:lpstr>Prereview Attestation Statement</vt:lpstr>
      <vt:lpstr>Today’s Professional Standards</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SNP AR Prereview Training Module 6 Handout - Food Service Education and Training (CA Dept of Education)</dc:title>
  <dc:subject>School Nutrition Program (SNP) Administrative Review (AR) Prereview Training Course 123 - Module 6 Handout.</dc:subject>
  <dc:creator>California Department of Education (CDE)</dc:creator>
  <cp:lastModifiedBy>Kaley Wassall</cp:lastModifiedBy>
  <cp:revision>195</cp:revision>
  <dcterms:created xsi:type="dcterms:W3CDTF">2016-12-13T00:20:38Z</dcterms:created>
  <dcterms:modified xsi:type="dcterms:W3CDTF">2021-10-04T21:28:57Z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0x01010089A90EB9D7C9904A90A1B154C2EE94FD</vt:lpwstr>
  </property>
</Properties>
</file>