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1"/>
  </p:notesMasterIdLst>
  <p:sldIdLst>
    <p:sldId id="378" r:id="rId2"/>
    <p:sldId id="593" r:id="rId3"/>
    <p:sldId id="513" r:id="rId4"/>
    <p:sldId id="605" r:id="rId5"/>
    <p:sldId id="606" r:id="rId6"/>
    <p:sldId id="579" r:id="rId7"/>
    <p:sldId id="439" r:id="rId8"/>
    <p:sldId id="607" r:id="rId9"/>
    <p:sldId id="608" r:id="rId10"/>
    <p:sldId id="406" r:id="rId11"/>
    <p:sldId id="609" r:id="rId12"/>
    <p:sldId id="408" r:id="rId13"/>
    <p:sldId id="604" r:id="rId14"/>
    <p:sldId id="379" r:id="rId15"/>
    <p:sldId id="279" r:id="rId16"/>
    <p:sldId id="400" r:id="rId17"/>
    <p:sldId id="403" r:id="rId18"/>
    <p:sldId id="405" r:id="rId19"/>
    <p:sldId id="414" r:id="rId20"/>
    <p:sldId id="421" r:id="rId21"/>
    <p:sldId id="415" r:id="rId22"/>
    <p:sldId id="416" r:id="rId23"/>
    <p:sldId id="560" r:id="rId24"/>
    <p:sldId id="418" r:id="rId25"/>
    <p:sldId id="438" r:id="rId26"/>
    <p:sldId id="437" r:id="rId27"/>
    <p:sldId id="409" r:id="rId28"/>
    <p:sldId id="601" r:id="rId29"/>
    <p:sldId id="594" r:id="rId30"/>
    <p:sldId id="611" r:id="rId31"/>
    <p:sldId id="595" r:id="rId32"/>
    <p:sldId id="599" r:id="rId33"/>
    <p:sldId id="600" r:id="rId34"/>
    <p:sldId id="596" r:id="rId35"/>
    <p:sldId id="602" r:id="rId36"/>
    <p:sldId id="597" r:id="rId37"/>
    <p:sldId id="603" r:id="rId38"/>
    <p:sldId id="434" r:id="rId39"/>
    <p:sldId id="433"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500"/>
    <a:srgbClr val="F8F824"/>
    <a:srgbClr val="FFF0E1"/>
    <a:srgbClr val="FFFFFF"/>
    <a:srgbClr val="FC0404"/>
    <a:srgbClr val="DF0303"/>
    <a:srgbClr val="F30303"/>
    <a:srgbClr val="FFE6CD"/>
    <a:srgbClr val="FFCC99"/>
    <a:srgbClr val="FF1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EEDB1-1D18-4F9C-8C0B-8DD49A9BAA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CF61F54B-0A41-4652-9202-9139ED029BD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9A737D2-A285-4CC1-8846-384A5F8FE8BF}" type="datetimeFigureOut">
              <a:rPr lang="en-US"/>
              <a:pPr>
                <a:defRPr/>
              </a:pPr>
              <a:t>6/27/2024</a:t>
            </a:fld>
            <a:endParaRPr lang="en-US" dirty="0"/>
          </a:p>
        </p:txBody>
      </p:sp>
      <p:sp>
        <p:nvSpPr>
          <p:cNvPr id="4" name="Slide Image Placeholder 3">
            <a:extLst>
              <a:ext uri="{FF2B5EF4-FFF2-40B4-BE49-F238E27FC236}">
                <a16:creationId xmlns:a16="http://schemas.microsoft.com/office/drawing/2014/main" id="{FA0B84B7-5689-43CB-AFDC-C0234A5307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842E3E7-F1FE-46EF-B449-299D97F2C7E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CDF3D5-357E-43BE-BB8D-141FE544A4D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6E2635A7-4BED-4332-8B1D-50BE92D34B7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AF9C223-DFBB-4E6D-8DC1-13365C3AA60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9C223-DFBB-4E6D-8DC1-13365C3AA60A}" type="slidenum">
              <a:rPr lang="en-US" altLang="en-US" smtClean="0"/>
              <a:pPr/>
              <a:t>9</a:t>
            </a:fld>
            <a:endParaRPr lang="en-US" altLang="en-US" dirty="0"/>
          </a:p>
        </p:txBody>
      </p:sp>
    </p:spTree>
    <p:extLst>
      <p:ext uri="{BB962C8B-B14F-4D97-AF65-F5344CB8AC3E}">
        <p14:creationId xmlns:p14="http://schemas.microsoft.com/office/powerpoint/2010/main" val="45733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9C223-DFBB-4E6D-8DC1-13365C3AA60A}" type="slidenum">
              <a:rPr lang="en-US" altLang="en-US" smtClean="0"/>
              <a:pPr/>
              <a:t>16</a:t>
            </a:fld>
            <a:endParaRPr lang="en-US" altLang="en-US" dirty="0"/>
          </a:p>
        </p:txBody>
      </p:sp>
    </p:spTree>
    <p:extLst>
      <p:ext uri="{BB962C8B-B14F-4D97-AF65-F5344CB8AC3E}">
        <p14:creationId xmlns:p14="http://schemas.microsoft.com/office/powerpoint/2010/main" val="105237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9C223-DFBB-4E6D-8DC1-13365C3AA60A}" type="slidenum">
              <a:rPr lang="en-US" altLang="en-US" smtClean="0"/>
              <a:pPr/>
              <a:t>26</a:t>
            </a:fld>
            <a:endParaRPr lang="en-US" altLang="en-US" dirty="0"/>
          </a:p>
        </p:txBody>
      </p:sp>
    </p:spTree>
    <p:extLst>
      <p:ext uri="{BB962C8B-B14F-4D97-AF65-F5344CB8AC3E}">
        <p14:creationId xmlns:p14="http://schemas.microsoft.com/office/powerpoint/2010/main" val="2842851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0945ACB7-5E8C-4EF5-BDA6-643246A06EDE}"/>
              </a:ext>
            </a:extLst>
          </p:cNvPr>
          <p:cNvGrpSpPr>
            <a:grpSpLocks/>
          </p:cNvGrpSpPr>
          <p:nvPr userDrawn="1"/>
        </p:nvGrpSpPr>
        <p:grpSpPr bwMode="auto">
          <a:xfrm>
            <a:off x="0" y="0"/>
            <a:ext cx="12192000" cy="6858000"/>
            <a:chOff x="0" y="0"/>
            <a:chExt cx="5760" cy="4320"/>
          </a:xfrm>
        </p:grpSpPr>
        <p:sp>
          <p:nvSpPr>
            <p:cNvPr id="4" name="Rectangle 3">
              <a:extLst>
                <a:ext uri="{FF2B5EF4-FFF2-40B4-BE49-F238E27FC236}">
                  <a16:creationId xmlns:a16="http://schemas.microsoft.com/office/drawing/2014/main" id="{4482EE5C-72CB-4CB4-881D-6CDD1E68BFEE}"/>
                </a:ext>
              </a:extLst>
            </p:cNvPr>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solidFill>
                  <a:srgbClr val="000000"/>
                </a:solidFill>
              </a:endParaRPr>
            </a:p>
          </p:txBody>
        </p:sp>
        <p:sp>
          <p:nvSpPr>
            <p:cNvPr id="5" name="Rectangle 4">
              <a:extLst>
                <a:ext uri="{FF2B5EF4-FFF2-40B4-BE49-F238E27FC236}">
                  <a16:creationId xmlns:a16="http://schemas.microsoft.com/office/drawing/2014/main" id="{2CAAF969-66FC-4F33-810C-902F22408C62}"/>
                </a:ext>
              </a:extLst>
            </p:cNvPr>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sp>
          <p:nvSpPr>
            <p:cNvPr id="6" name="Rectangle 5">
              <a:extLst>
                <a:ext uri="{FF2B5EF4-FFF2-40B4-BE49-F238E27FC236}">
                  <a16:creationId xmlns:a16="http://schemas.microsoft.com/office/drawing/2014/main" id="{40F3CC5C-8157-4CAE-ADF2-30F4483CA9EA}"/>
                </a:ext>
              </a:extLst>
            </p:cNvPr>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7" name="Rectangle 6">
            <a:extLst>
              <a:ext uri="{FF2B5EF4-FFF2-40B4-BE49-F238E27FC236}">
                <a16:creationId xmlns:a16="http://schemas.microsoft.com/office/drawing/2014/main" id="{02DBFC5A-6BBC-4197-BE38-92DE039C4DA2}"/>
              </a:ext>
            </a:extLst>
          </p:cNvPr>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rgbClr val="070C51"/>
                </a:solidFill>
                <a:latin typeface="Arial" panose="020B0604020202020204" pitchFamily="34" charset="0"/>
              </a:rPr>
              <a:t>CALIFORNIA DEPARTMENT OF EDUCATION</a:t>
            </a:r>
            <a:br>
              <a:rPr lang="en-US" altLang="en-US" sz="1100" b="1" dirty="0">
                <a:solidFill>
                  <a:srgbClr val="070C51"/>
                </a:solidFill>
                <a:latin typeface="Arial" panose="020B0604020202020204" pitchFamily="34" charset="0"/>
              </a:rPr>
            </a:br>
            <a:r>
              <a:rPr lang="en-US" altLang="en-US" sz="1100" dirty="0">
                <a:solidFill>
                  <a:srgbClr val="070C51"/>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a:extLst>
              <a:ext uri="{FF2B5EF4-FFF2-40B4-BE49-F238E27FC236}">
                <a16:creationId xmlns:a16="http://schemas.microsoft.com/office/drawing/2014/main" id="{B474F9B5-45DA-4CA8-8867-43D30674AB9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D895648-ECDF-421E-BF25-95FD46071775}"/>
              </a:ext>
            </a:extLst>
          </p:cNvPr>
          <p:cNvSpPr>
            <a:spLocks noGrp="1"/>
          </p:cNvSpPr>
          <p:nvPr>
            <p:ph type="body" sz="quarter" idx="10"/>
          </p:nvPr>
        </p:nvSpPr>
        <p:spPr>
          <a:xfrm>
            <a:off x="2743200" y="523875"/>
            <a:ext cx="9144000" cy="1236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E1F9BA5C-4571-4F74-AA61-CD481F898DBA}"/>
              </a:ext>
            </a:extLst>
          </p:cNvPr>
          <p:cNvSpPr>
            <a:spLocks noGrp="1"/>
          </p:cNvSpPr>
          <p:nvPr>
            <p:ph type="pic" sz="quarter" idx="11"/>
          </p:nvPr>
        </p:nvSpPr>
        <p:spPr>
          <a:xfrm>
            <a:off x="3725863" y="4975225"/>
            <a:ext cx="7758112" cy="892175"/>
          </a:xfrm>
        </p:spPr>
        <p:txBody>
          <a:bodyPr/>
          <a:lstStyle/>
          <a:p>
            <a:endParaRPr lang="en-US" dirty="0"/>
          </a:p>
        </p:txBody>
      </p:sp>
    </p:spTree>
    <p:extLst>
      <p:ext uri="{BB962C8B-B14F-4D97-AF65-F5344CB8AC3E}">
        <p14:creationId xmlns:p14="http://schemas.microsoft.com/office/powerpoint/2010/main" val="214606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1">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287C6C-F83A-4889-BFC9-7BAA44EA010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BF49EBD6-B89B-42F6-AFF9-0AC85922A23A}"/>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BF06DE96-1788-4EC6-8DF1-41863B5BD325}"/>
              </a:ext>
            </a:extLst>
          </p:cNvPr>
          <p:cNvSpPr>
            <a:spLocks noGrp="1" noChangeArrowheads="1"/>
          </p:cNvSpPr>
          <p:nvPr>
            <p:ph type="sldNum" sz="quarter" idx="12"/>
          </p:nvPr>
        </p:nvSpPr>
        <p:spPr>
          <a:ln/>
        </p:spPr>
        <p:txBody>
          <a:bodyPr/>
          <a:lstStyle>
            <a:lvl1pPr>
              <a:defRPr sz="2400"/>
            </a:lvl1pPr>
          </a:lstStyle>
          <a:p>
            <a:fld id="{6DE0AEF0-66C5-4102-9C61-FB0E984D382E}" type="slidenum">
              <a:rPr lang="en-US" altLang="en-US" smtClean="0"/>
              <a:pPr/>
              <a:t>‹#›</a:t>
            </a:fld>
            <a:endParaRPr lang="en-US" altLang="en-US" dirty="0"/>
          </a:p>
        </p:txBody>
      </p:sp>
      <p:sp>
        <p:nvSpPr>
          <p:cNvPr id="8" name="Text Placeholder 7">
            <a:extLst>
              <a:ext uri="{FF2B5EF4-FFF2-40B4-BE49-F238E27FC236}">
                <a16:creationId xmlns:a16="http://schemas.microsoft.com/office/drawing/2014/main" id="{A3258A14-BE0F-4703-9B4F-A82C5E233409}"/>
              </a:ext>
            </a:extLst>
          </p:cNvPr>
          <p:cNvSpPr>
            <a:spLocks noGrp="1"/>
          </p:cNvSpPr>
          <p:nvPr>
            <p:ph type="body" sz="quarter" idx="14"/>
          </p:nvPr>
        </p:nvSpPr>
        <p:spPr>
          <a:xfrm>
            <a:off x="3048000" y="3509963"/>
            <a:ext cx="8170863" cy="1543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47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287C6C-F83A-4889-BFC9-7BAA44EA010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BF49EBD6-B89B-42F6-AFF9-0AC85922A23A}"/>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BF06DE96-1788-4EC6-8DF1-41863B5BD325}"/>
              </a:ext>
            </a:extLst>
          </p:cNvPr>
          <p:cNvSpPr>
            <a:spLocks noGrp="1" noChangeArrowheads="1"/>
          </p:cNvSpPr>
          <p:nvPr>
            <p:ph type="sldNum" sz="quarter" idx="12"/>
          </p:nvPr>
        </p:nvSpPr>
        <p:spPr>
          <a:ln/>
        </p:spPr>
        <p:txBody>
          <a:bodyPr/>
          <a:lstStyle>
            <a:lvl1pPr>
              <a:defRPr sz="2400"/>
            </a:lvl1pPr>
          </a:lstStyle>
          <a:p>
            <a:fld id="{6DE0AEF0-66C5-4102-9C61-FB0E984D382E}" type="slidenum">
              <a:rPr lang="en-US" altLang="en-US" smtClean="0"/>
              <a:pPr/>
              <a:t>‹#›</a:t>
            </a:fld>
            <a:endParaRPr lang="en-US" altLang="en-US" dirty="0"/>
          </a:p>
        </p:txBody>
      </p:sp>
      <p:sp>
        <p:nvSpPr>
          <p:cNvPr id="6" name="Content Placeholder 5">
            <a:extLst>
              <a:ext uri="{FF2B5EF4-FFF2-40B4-BE49-F238E27FC236}">
                <a16:creationId xmlns:a16="http://schemas.microsoft.com/office/drawing/2014/main" id="{DA79C04F-9922-4BBD-B88D-18FC15386469}"/>
              </a:ext>
            </a:extLst>
          </p:cNvPr>
          <p:cNvSpPr>
            <a:spLocks noGrp="1"/>
          </p:cNvSpPr>
          <p:nvPr>
            <p:ph sz="quarter" idx="13"/>
          </p:nvPr>
        </p:nvSpPr>
        <p:spPr>
          <a:xfrm>
            <a:off x="2540000" y="2065338"/>
            <a:ext cx="9150350" cy="3616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151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_1">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287C6C-F83A-4889-BFC9-7BAA44EA010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BF49EBD6-B89B-42F6-AFF9-0AC85922A23A}"/>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BF06DE96-1788-4EC6-8DF1-41863B5BD325}"/>
              </a:ext>
            </a:extLst>
          </p:cNvPr>
          <p:cNvSpPr>
            <a:spLocks noGrp="1" noChangeArrowheads="1"/>
          </p:cNvSpPr>
          <p:nvPr>
            <p:ph type="sldNum" sz="quarter" idx="12"/>
          </p:nvPr>
        </p:nvSpPr>
        <p:spPr>
          <a:ln/>
        </p:spPr>
        <p:txBody>
          <a:bodyPr/>
          <a:lstStyle>
            <a:lvl1pPr>
              <a:defRPr sz="2400"/>
            </a:lvl1pPr>
          </a:lstStyle>
          <a:p>
            <a:fld id="{6DE0AEF0-66C5-4102-9C61-FB0E984D382E}" type="slidenum">
              <a:rPr lang="en-US" altLang="en-US" smtClean="0"/>
              <a:pPr/>
              <a:t>‹#›</a:t>
            </a:fld>
            <a:endParaRPr lang="en-US" altLang="en-US" dirty="0"/>
          </a:p>
        </p:txBody>
      </p:sp>
      <p:sp>
        <p:nvSpPr>
          <p:cNvPr id="8" name="Text Placeholder 7">
            <a:extLst>
              <a:ext uri="{FF2B5EF4-FFF2-40B4-BE49-F238E27FC236}">
                <a16:creationId xmlns:a16="http://schemas.microsoft.com/office/drawing/2014/main" id="{A3258A14-BE0F-4703-9B4F-A82C5E233409}"/>
              </a:ext>
            </a:extLst>
          </p:cNvPr>
          <p:cNvSpPr>
            <a:spLocks noGrp="1"/>
          </p:cNvSpPr>
          <p:nvPr>
            <p:ph type="body" sz="quarter" idx="14"/>
          </p:nvPr>
        </p:nvSpPr>
        <p:spPr>
          <a:xfrm>
            <a:off x="3048000" y="3509963"/>
            <a:ext cx="8170863" cy="1543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A7BC0572-E28A-41C3-BF3B-78F3D36D2D74}"/>
              </a:ext>
            </a:extLst>
          </p:cNvPr>
          <p:cNvSpPr>
            <a:spLocks noGrp="1"/>
          </p:cNvSpPr>
          <p:nvPr>
            <p:ph type="body" sz="quarter" idx="15"/>
          </p:nvPr>
        </p:nvSpPr>
        <p:spPr>
          <a:xfrm>
            <a:off x="3164206" y="72167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C3181368-E885-4D21-B363-D6F1CBA52BF5}"/>
              </a:ext>
            </a:extLst>
          </p:cNvPr>
          <p:cNvSpPr>
            <a:spLocks noGrp="1"/>
          </p:cNvSpPr>
          <p:nvPr>
            <p:ph type="body" sz="quarter" idx="16"/>
          </p:nvPr>
        </p:nvSpPr>
        <p:spPr>
          <a:xfrm>
            <a:off x="3048001" y="7318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E2CF21F-ECB3-418E-9DF0-F709DD2676E2}"/>
              </a:ext>
            </a:extLst>
          </p:cNvPr>
          <p:cNvSpPr>
            <a:spLocks noGrp="1"/>
          </p:cNvSpPr>
          <p:nvPr>
            <p:ph type="body" sz="quarter" idx="17"/>
          </p:nvPr>
        </p:nvSpPr>
        <p:spPr>
          <a:xfrm>
            <a:off x="3200401" y="8842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D981ECBC-8A7F-4F4D-870F-0815191ABE84}"/>
              </a:ext>
            </a:extLst>
          </p:cNvPr>
          <p:cNvSpPr>
            <a:spLocks noGrp="1"/>
          </p:cNvSpPr>
          <p:nvPr>
            <p:ph type="body" sz="quarter" idx="18"/>
          </p:nvPr>
        </p:nvSpPr>
        <p:spPr>
          <a:xfrm>
            <a:off x="3352801" y="10366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7DAA04A1-99C1-4051-ADA9-5AA90E91D14E}"/>
              </a:ext>
            </a:extLst>
          </p:cNvPr>
          <p:cNvSpPr>
            <a:spLocks noGrp="1"/>
          </p:cNvSpPr>
          <p:nvPr>
            <p:ph type="body" sz="quarter" idx="19"/>
          </p:nvPr>
        </p:nvSpPr>
        <p:spPr>
          <a:xfrm>
            <a:off x="3505201" y="11890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878191F0-E773-4AF9-A7CA-2E165DEBC476}"/>
              </a:ext>
            </a:extLst>
          </p:cNvPr>
          <p:cNvSpPr>
            <a:spLocks noGrp="1"/>
          </p:cNvSpPr>
          <p:nvPr>
            <p:ph type="body" sz="quarter" idx="20"/>
          </p:nvPr>
        </p:nvSpPr>
        <p:spPr>
          <a:xfrm>
            <a:off x="3657601" y="13414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0EFC8753-CDD6-4112-B923-72F79F17B726}"/>
              </a:ext>
            </a:extLst>
          </p:cNvPr>
          <p:cNvSpPr>
            <a:spLocks noGrp="1"/>
          </p:cNvSpPr>
          <p:nvPr>
            <p:ph type="body" sz="quarter" idx="21"/>
          </p:nvPr>
        </p:nvSpPr>
        <p:spPr>
          <a:xfrm>
            <a:off x="3810001" y="14938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65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E10DF3-59DF-44D6-9FAD-711273AECB72}"/>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a:extLst>
              <a:ext uri="{FF2B5EF4-FFF2-40B4-BE49-F238E27FC236}">
                <a16:creationId xmlns:a16="http://schemas.microsoft.com/office/drawing/2014/main" id="{1AC211F3-982C-4599-98F7-11E150F3ACCE}"/>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a:extLst>
              <a:ext uri="{FF2B5EF4-FFF2-40B4-BE49-F238E27FC236}">
                <a16:creationId xmlns:a16="http://schemas.microsoft.com/office/drawing/2014/main" id="{A9FA1745-91B8-434C-8FFB-615AABA7E010}"/>
              </a:ext>
            </a:extLst>
          </p:cNvPr>
          <p:cNvSpPr>
            <a:spLocks noGrp="1" noChangeArrowheads="1"/>
          </p:cNvSpPr>
          <p:nvPr>
            <p:ph type="sldNum" sz="quarter" idx="12"/>
          </p:nvPr>
        </p:nvSpPr>
        <p:spPr/>
        <p:txBody>
          <a:bodyPr/>
          <a:lstStyle>
            <a:lvl1pPr eaLnBrk="1" hangingPunct="1">
              <a:defRPr sz="2400"/>
            </a:lvl1pPr>
          </a:lstStyle>
          <a:p>
            <a:fld id="{C2019BE4-6F11-44CC-99ED-A1362A1BC245}" type="slidenum">
              <a:rPr lang="en-US" altLang="en-US" smtClean="0"/>
              <a:pPr/>
              <a:t>‹#›</a:t>
            </a:fld>
            <a:endParaRPr lang="en-US" altLang="en-US" dirty="0"/>
          </a:p>
        </p:txBody>
      </p:sp>
    </p:spTree>
    <p:extLst>
      <p:ext uri="{BB962C8B-B14F-4D97-AF65-F5344CB8AC3E}">
        <p14:creationId xmlns:p14="http://schemas.microsoft.com/office/powerpoint/2010/main" val="352719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Tree>
    <p:extLst>
      <p:ext uri="{BB962C8B-B14F-4D97-AF65-F5344CB8AC3E}">
        <p14:creationId xmlns:p14="http://schemas.microsoft.com/office/powerpoint/2010/main" val="87958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2540000"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2115"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
        <p:nvSpPr>
          <p:cNvPr id="9" name="Content Placeholder 8">
            <a:extLst>
              <a:ext uri="{FF2B5EF4-FFF2-40B4-BE49-F238E27FC236}">
                <a16:creationId xmlns:a16="http://schemas.microsoft.com/office/drawing/2014/main" id="{DD48BF70-CB19-48D1-B610-04C51853E38D}"/>
              </a:ext>
            </a:extLst>
          </p:cNvPr>
          <p:cNvSpPr>
            <a:spLocks noGrp="1"/>
          </p:cNvSpPr>
          <p:nvPr>
            <p:ph sz="quarter" idx="13"/>
          </p:nvPr>
        </p:nvSpPr>
        <p:spPr>
          <a:xfrm>
            <a:off x="8544230" y="1981200"/>
            <a:ext cx="240487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323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2540000"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2115"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
        <p:nvSpPr>
          <p:cNvPr id="9" name="Content Placeholder 8">
            <a:extLst>
              <a:ext uri="{FF2B5EF4-FFF2-40B4-BE49-F238E27FC236}">
                <a16:creationId xmlns:a16="http://schemas.microsoft.com/office/drawing/2014/main" id="{DD48BF70-CB19-48D1-B610-04C51853E38D}"/>
              </a:ext>
            </a:extLst>
          </p:cNvPr>
          <p:cNvSpPr>
            <a:spLocks noGrp="1"/>
          </p:cNvSpPr>
          <p:nvPr>
            <p:ph sz="quarter" idx="13"/>
          </p:nvPr>
        </p:nvSpPr>
        <p:spPr>
          <a:xfrm>
            <a:off x="8544230" y="1981200"/>
            <a:ext cx="240487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7D2DEF2F-CB02-4DA0-BF8C-9659FF3CCF07}"/>
              </a:ext>
            </a:extLst>
          </p:cNvPr>
          <p:cNvSpPr>
            <a:spLocks noGrp="1"/>
          </p:cNvSpPr>
          <p:nvPr>
            <p:ph sz="quarter" idx="14"/>
          </p:nvPr>
        </p:nvSpPr>
        <p:spPr>
          <a:xfrm>
            <a:off x="11247438" y="1981200"/>
            <a:ext cx="69056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0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ur Content_no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00"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2115"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
        <p:nvSpPr>
          <p:cNvPr id="9" name="Content Placeholder 8">
            <a:extLst>
              <a:ext uri="{FF2B5EF4-FFF2-40B4-BE49-F238E27FC236}">
                <a16:creationId xmlns:a16="http://schemas.microsoft.com/office/drawing/2014/main" id="{DD48BF70-CB19-48D1-B610-04C51853E38D}"/>
              </a:ext>
            </a:extLst>
          </p:cNvPr>
          <p:cNvSpPr>
            <a:spLocks noGrp="1"/>
          </p:cNvSpPr>
          <p:nvPr>
            <p:ph sz="quarter" idx="13"/>
          </p:nvPr>
        </p:nvSpPr>
        <p:spPr>
          <a:xfrm>
            <a:off x="8544230" y="1981200"/>
            <a:ext cx="240487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97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Tree>
    <p:extLst>
      <p:ext uri="{BB962C8B-B14F-4D97-AF65-F5344CB8AC3E}">
        <p14:creationId xmlns:p14="http://schemas.microsoft.com/office/powerpoint/2010/main" val="228426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Rectangle 4">
            <a:extLst>
              <a:ext uri="{FF2B5EF4-FFF2-40B4-BE49-F238E27FC236}">
                <a16:creationId xmlns:a16="http://schemas.microsoft.com/office/drawing/2014/main" id="{B94EAD04-E248-49FC-AE68-F020D14E8EDA}"/>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a:extLst>
              <a:ext uri="{FF2B5EF4-FFF2-40B4-BE49-F238E27FC236}">
                <a16:creationId xmlns:a16="http://schemas.microsoft.com/office/drawing/2014/main" id="{963B142A-134B-44C9-AC4E-D3D53CF54415}"/>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a:extLst>
              <a:ext uri="{FF2B5EF4-FFF2-40B4-BE49-F238E27FC236}">
                <a16:creationId xmlns:a16="http://schemas.microsoft.com/office/drawing/2014/main" id="{F1A59BBD-53EC-495F-AC38-AD2014C7BFD7}"/>
              </a:ext>
            </a:extLst>
          </p:cNvPr>
          <p:cNvSpPr>
            <a:spLocks noGrp="1" noChangeArrowheads="1"/>
          </p:cNvSpPr>
          <p:nvPr>
            <p:ph type="sldNum" sz="quarter" idx="12"/>
          </p:nvPr>
        </p:nvSpPr>
        <p:spPr/>
        <p:txBody>
          <a:bodyPr/>
          <a:lstStyle>
            <a:lvl1pPr eaLnBrk="1" hangingPunct="1">
              <a:defRPr sz="2400"/>
            </a:lvl1pPr>
          </a:lstStyle>
          <a:p>
            <a:fld id="{442DB58B-C944-45A1-BC02-8D265F62D23B}" type="slidenum">
              <a:rPr lang="en-US" altLang="en-US" smtClean="0"/>
              <a:pPr/>
              <a:t>‹#›</a:t>
            </a:fld>
            <a:endParaRPr lang="en-US" altLang="en-US" dirty="0"/>
          </a:p>
        </p:txBody>
      </p:sp>
    </p:spTree>
    <p:extLst>
      <p:ext uri="{BB962C8B-B14F-4D97-AF65-F5344CB8AC3E}">
        <p14:creationId xmlns:p14="http://schemas.microsoft.com/office/powerpoint/2010/main" val="310603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BEEC45-B246-491F-92C9-1F39FB10EC13}"/>
              </a:ext>
            </a:extLst>
          </p:cNvPr>
          <p:cNvSpPr>
            <a:spLocks noGrp="1"/>
          </p:cNvSpPr>
          <p:nvPr>
            <p:ph type="dt" sz="half" idx="10"/>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5" name="Footer Placeholder 4">
            <a:extLst>
              <a:ext uri="{FF2B5EF4-FFF2-40B4-BE49-F238E27FC236}">
                <a16:creationId xmlns:a16="http://schemas.microsoft.com/office/drawing/2014/main" id="{18CD159C-3A35-4D5E-9920-6A3C9C1D4065}"/>
              </a:ext>
            </a:extLst>
          </p:cNvPr>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6" name="Slide Number Placeholder 5">
            <a:extLst>
              <a:ext uri="{FF2B5EF4-FFF2-40B4-BE49-F238E27FC236}">
                <a16:creationId xmlns:a16="http://schemas.microsoft.com/office/drawing/2014/main" id="{119CE1F0-893E-4527-B25D-11EE1E29D5A4}"/>
              </a:ext>
            </a:extLst>
          </p:cNvPr>
          <p:cNvSpPr>
            <a:spLocks noGrp="1"/>
          </p:cNvSpPr>
          <p:nvPr>
            <p:ph type="sldNum" sz="quarter" idx="12"/>
          </p:nvPr>
        </p:nvSpPr>
        <p:spPr/>
        <p:txBody>
          <a:bodyPr/>
          <a:lstStyle>
            <a:lvl1pPr eaLnBrk="1" hangingPunct="1">
              <a:defRPr sz="2400">
                <a:solidFill>
                  <a:schemeClr val="tx1"/>
                </a:solidFill>
              </a:defRPr>
            </a:lvl1pPr>
          </a:lstStyle>
          <a:p>
            <a:fld id="{556FCDE2-A4F2-4944-B091-E3C4743DFB01}" type="slidenum">
              <a:rPr lang="en-US" altLang="en-US" smtClean="0"/>
              <a:pPr/>
              <a:t>‹#›</a:t>
            </a:fld>
            <a:endParaRPr lang="en-US" altLang="en-US" dirty="0"/>
          </a:p>
        </p:txBody>
      </p:sp>
    </p:spTree>
    <p:extLst>
      <p:ext uri="{BB962C8B-B14F-4D97-AF65-F5344CB8AC3E}">
        <p14:creationId xmlns:p14="http://schemas.microsoft.com/office/powerpoint/2010/main" val="385423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a:extLst>
              <a:ext uri="{FF2B5EF4-FFF2-40B4-BE49-F238E27FC236}">
                <a16:creationId xmlns:a16="http://schemas.microsoft.com/office/drawing/2014/main" id="{59EE847C-ECA8-4D45-A687-68F007FFCDBF}"/>
              </a:ext>
            </a:extLst>
          </p:cNvPr>
          <p:cNvGrpSpPr>
            <a:grpSpLocks/>
          </p:cNvGrpSpPr>
          <p:nvPr userDrawn="1"/>
        </p:nvGrpSpPr>
        <p:grpSpPr bwMode="auto">
          <a:xfrm>
            <a:off x="0" y="0"/>
            <a:ext cx="12192000" cy="6858000"/>
            <a:chOff x="0" y="0"/>
            <a:chExt cx="5760" cy="4320"/>
          </a:xfrm>
        </p:grpSpPr>
        <p:sp>
          <p:nvSpPr>
            <p:cNvPr id="1033" name="Rectangle 8">
              <a:extLst>
                <a:ext uri="{FF2B5EF4-FFF2-40B4-BE49-F238E27FC236}">
                  <a16:creationId xmlns:a16="http://schemas.microsoft.com/office/drawing/2014/main" id="{01755AEF-C9C9-4EDC-906C-15BF198BADD3}"/>
                </a:ext>
              </a:extLst>
            </p:cNvPr>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p>
          </p:txBody>
        </p:sp>
        <p:sp>
          <p:nvSpPr>
            <p:cNvPr id="1034" name="Rectangle 9">
              <a:extLst>
                <a:ext uri="{FF2B5EF4-FFF2-40B4-BE49-F238E27FC236}">
                  <a16:creationId xmlns:a16="http://schemas.microsoft.com/office/drawing/2014/main" id="{7FE108F2-9264-4794-8871-4D88AF2E2064}"/>
                </a:ext>
              </a:extLst>
            </p:cNvPr>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1027" name="Rectangle 2">
            <a:extLst>
              <a:ext uri="{FF2B5EF4-FFF2-40B4-BE49-F238E27FC236}">
                <a16:creationId xmlns:a16="http://schemas.microsoft.com/office/drawing/2014/main" id="{84E908A0-2429-4D54-932B-809931A67DC6}"/>
              </a:ext>
            </a:extLst>
          </p:cNvPr>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1D74148-2B7C-4F86-877F-2B8F8121A1BE}"/>
              </a:ext>
            </a:extLst>
          </p:cNvPr>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a:extLst>
              <a:ext uri="{FF2B5EF4-FFF2-40B4-BE49-F238E27FC236}">
                <a16:creationId xmlns:a16="http://schemas.microsoft.com/office/drawing/2014/main" id="{17961EF7-955D-4054-9FD9-F10927E2DBC5}"/>
              </a:ext>
            </a:extLst>
          </p:cNvPr>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dirty="0"/>
          </a:p>
        </p:txBody>
      </p:sp>
      <p:sp>
        <p:nvSpPr>
          <p:cNvPr id="4" name="Rectangle 5">
            <a:extLst>
              <a:ext uri="{FF2B5EF4-FFF2-40B4-BE49-F238E27FC236}">
                <a16:creationId xmlns:a16="http://schemas.microsoft.com/office/drawing/2014/main" id="{A429C51A-A399-4934-9CBE-97293522E5F1}"/>
              </a:ext>
            </a:extLst>
          </p:cNvPr>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dirty="0"/>
          </a:p>
        </p:txBody>
      </p:sp>
      <p:sp>
        <p:nvSpPr>
          <p:cNvPr id="1030" name="Rectangle 6">
            <a:extLst>
              <a:ext uri="{FF2B5EF4-FFF2-40B4-BE49-F238E27FC236}">
                <a16:creationId xmlns:a16="http://schemas.microsoft.com/office/drawing/2014/main" id="{92AB501E-207F-4245-927A-5D0035F12F9B}"/>
              </a:ext>
            </a:extLst>
          </p:cNvPr>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2E58041-FEF6-49A3-9E89-B16D5DECA350}" type="slidenum">
              <a:rPr lang="en-US" altLang="en-US"/>
              <a:pPr/>
              <a:t>‹#›</a:t>
            </a:fld>
            <a:endParaRPr lang="en-US" altLang="en-US" dirty="0"/>
          </a:p>
        </p:txBody>
      </p:sp>
      <p:pic>
        <p:nvPicPr>
          <p:cNvPr id="1032" name="Picture 11" descr="Official Seal of the California Department of Education">
            <a:extLst>
              <a:ext uri="{FF2B5EF4-FFF2-40B4-BE49-F238E27FC236}">
                <a16:creationId xmlns:a16="http://schemas.microsoft.com/office/drawing/2014/main" id="{81925F99-049F-4581-9C0B-6E89ABCCD9F2}"/>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a:extLst>
              <a:ext uri="{FF2B5EF4-FFF2-40B4-BE49-F238E27FC236}">
                <a16:creationId xmlns:a16="http://schemas.microsoft.com/office/drawing/2014/main" id="{70EEDDC1-99E1-469B-81FD-C862CCDD1C17}"/>
              </a:ext>
            </a:extLst>
          </p:cNvPr>
          <p:cNvSpPr>
            <a:spLocks noChangeArrowheads="1"/>
          </p:cNvSpPr>
          <p:nvPr userDrawn="1"/>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7" r:id="rId4"/>
    <p:sldLayoutId id="2147483870" r:id="rId5"/>
    <p:sldLayoutId id="2147483868" r:id="rId6"/>
    <p:sldLayoutId id="2147483866" r:id="rId7"/>
    <p:sldLayoutId id="2147483861" r:id="rId8"/>
    <p:sldLayoutId id="2147483862" r:id="rId9"/>
    <p:sldLayoutId id="2147483865" r:id="rId10"/>
    <p:sldLayoutId id="2147483871" r:id="rId11"/>
    <p:sldLayoutId id="2147483869" r:id="rId12"/>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dsackheim@cde.c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etterstostrangers.org/about" TargetMode="External"/><Relationship Id="rId2" Type="http://schemas.openxmlformats.org/officeDocument/2006/relationships/hyperlink" Target="https://www.nami.org/NAMInet/Outreach-Partnerships/NAMI-on-Campus-Clubs" TargetMode="External"/><Relationship Id="rId1" Type="http://schemas.openxmlformats.org/officeDocument/2006/relationships/slideLayout" Target="../slideLayouts/slideLayout2.xml"/><Relationship Id="rId6" Type="http://schemas.openxmlformats.org/officeDocument/2006/relationships/hyperlink" Target="https://www.cde.ca.gov/ls/mh/" TargetMode="External"/><Relationship Id="rId5" Type="http://schemas.openxmlformats.org/officeDocument/2006/relationships/hyperlink" Target="https://www.mentalhealthfirstaid.org/population-focused-modules/youth/" TargetMode="External"/><Relationship Id="rId4" Type="http://schemas.openxmlformats.org/officeDocument/2006/relationships/hyperlink" Target="https://supporting.afsp.org/index.cfm?fuseaction=cms.page&amp;id=1579&amp;eventGroupID=9AA117B3-F522-BB6D-359D1AA2D75A7958&amp;cmsContentSetID=88FE98C1-DDB2-887E-9ABEC377E2B94CAC"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rivcopal.kicksite.net/bizbuilders/landing_pages/eyJhbGciOiJIUzI1NiJ9.eyJkYXRhIjoibGRwZ18xNTc1NSJ9.2B5Pcae1koSirIKJVXQrxvkKQscF32cb1bnO1Sk1FDo" TargetMode="External"/><Relationship Id="rId2" Type="http://schemas.openxmlformats.org/officeDocument/2006/relationships/hyperlink" Target="https://www.calyouthcourts.com/" TargetMode="External"/><Relationship Id="rId1" Type="http://schemas.openxmlformats.org/officeDocument/2006/relationships/slideLayout" Target="../slideLayouts/slideLayout2.xml"/><Relationship Id="rId5" Type="http://schemas.openxmlformats.org/officeDocument/2006/relationships/hyperlink" Target="https://docs.google.com/forms/d/e/1FAIpQLSfvm5n45AAc_WMu2btFSpffNGU8M4jL4QgnItlc5SevUAt1zQ/viewform" TargetMode="External"/><Relationship Id="rId4" Type="http://schemas.openxmlformats.org/officeDocument/2006/relationships/hyperlink" Target="https://rivcopal.kicksite.net/bizbuilders/landing_pages/eyJhbGciOiJIUzI1NiJ9.eyJkYXRhIjoibGRwZ18xNTc1OCJ9.Zv9p6qA7jVReskKSDZnriQM61t2He1He8fg_1rQ1apM" TargetMode="Externa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commons.wikimedia.org/wiki/File:Green_arrow_right.svg"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dsackheim@cde.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F3A42B-9EF7-4D4B-8D4D-0401008DE4B8}"/>
              </a:ext>
            </a:extLst>
          </p:cNvPr>
          <p:cNvSpPr>
            <a:spLocks noGrp="1"/>
          </p:cNvSpPr>
          <p:nvPr>
            <p:ph type="title"/>
          </p:nvPr>
        </p:nvSpPr>
        <p:spPr>
          <a:xfrm>
            <a:off x="2732049" y="436071"/>
            <a:ext cx="9144000" cy="1950316"/>
          </a:xfrm>
        </p:spPr>
        <p:txBody>
          <a:bodyPr/>
          <a:lstStyle/>
          <a:p>
            <a:pPr>
              <a:spcBef>
                <a:spcPts val="0"/>
              </a:spcBef>
              <a:spcAft>
                <a:spcPts val="1200"/>
              </a:spcAft>
            </a:pPr>
            <a:r>
              <a:rPr lang="en-US" sz="4000" b="1" kern="100" dirty="0">
                <a:effectLst/>
                <a:ea typeface="Times New Roman" panose="02020603050405020304" pitchFamily="18" charset="0"/>
              </a:rPr>
              <a:t>Positive Alternatives to Problematic Behaviors: Building Bridges through Preventive and Restorative Practices</a:t>
            </a:r>
            <a:br>
              <a:rPr lang="en-US" sz="4000" dirty="0">
                <a:solidFill>
                  <a:schemeClr val="tx1"/>
                </a:solidFill>
              </a:rPr>
            </a:br>
            <a:endParaRPr lang="en-US" sz="4000" dirty="0">
              <a:solidFill>
                <a:schemeClr val="tx1"/>
              </a:solidFill>
            </a:endParaRPr>
          </a:p>
        </p:txBody>
      </p:sp>
      <p:sp>
        <p:nvSpPr>
          <p:cNvPr id="4" name="Text Placeholder 3">
            <a:extLst>
              <a:ext uri="{FF2B5EF4-FFF2-40B4-BE49-F238E27FC236}">
                <a16:creationId xmlns:a16="http://schemas.microsoft.com/office/drawing/2014/main" id="{212D34AA-B634-425F-B7C7-B2CA5BF6D9C9}"/>
              </a:ext>
            </a:extLst>
          </p:cNvPr>
          <p:cNvSpPr>
            <a:spLocks noGrp="1"/>
          </p:cNvSpPr>
          <p:nvPr>
            <p:ph type="body" sz="quarter" idx="10"/>
          </p:nvPr>
        </p:nvSpPr>
        <p:spPr>
          <a:xfrm>
            <a:off x="2732049" y="2719527"/>
            <a:ext cx="9144000" cy="1236663"/>
          </a:xfrm>
        </p:spPr>
        <p:txBody>
          <a:bodyPr/>
          <a:lstStyle/>
          <a:p>
            <a:pPr marL="0" indent="0" algn="ctr">
              <a:buNone/>
            </a:pPr>
            <a:r>
              <a:rPr lang="en-US" sz="2400" b="0" dirty="0">
                <a:solidFill>
                  <a:schemeClr val="tx1"/>
                </a:solidFill>
              </a:rPr>
              <a:t>Dan Sackheim, Education Programs Consultant</a:t>
            </a:r>
            <a:br>
              <a:rPr lang="en-US" sz="2400" b="0" dirty="0">
                <a:solidFill>
                  <a:schemeClr val="tx1"/>
                </a:solidFill>
              </a:rPr>
            </a:br>
            <a:r>
              <a:rPr lang="en-US" sz="2400" b="0" dirty="0">
                <a:solidFill>
                  <a:schemeClr val="tx1"/>
                </a:solidFill>
              </a:rPr>
              <a:t>California Department of Education</a:t>
            </a:r>
            <a:br>
              <a:rPr lang="en-US" sz="2400" b="0" dirty="0">
                <a:solidFill>
                  <a:schemeClr val="tx1"/>
                </a:solidFill>
              </a:rPr>
            </a:br>
            <a:r>
              <a:rPr lang="en-US" sz="2400" b="0" dirty="0">
                <a:solidFill>
                  <a:schemeClr val="tx1"/>
                </a:solidFill>
                <a:hlinkClick r:id="rId2" tooltip="Dan Sakheim's email link."/>
              </a:rPr>
              <a:t>dsackheim@cde.ca.gov</a:t>
            </a:r>
            <a:endParaRPr lang="en-US" sz="2400" b="0" dirty="0">
              <a:solidFill>
                <a:schemeClr val="tx1"/>
              </a:solidFill>
            </a:endParaRPr>
          </a:p>
          <a:p>
            <a:pPr marL="0" indent="0" algn="ctr">
              <a:buNone/>
            </a:pPr>
            <a:r>
              <a:rPr lang="en-US" sz="2400" dirty="0">
                <a:latin typeface="+mj-lt"/>
              </a:rPr>
              <a:t>June 2024</a:t>
            </a:r>
          </a:p>
        </p:txBody>
      </p:sp>
      <p:pic>
        <p:nvPicPr>
          <p:cNvPr id="23" name="Picture Placeholder 22">
            <a:extLst>
              <a:ext uri="{FF2B5EF4-FFF2-40B4-BE49-F238E27FC236}">
                <a16:creationId xmlns:a16="http://schemas.microsoft.com/office/drawing/2014/main" id="{EBAFD58A-C33D-451D-A69C-F13F7CB6DE0B}"/>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6457" b="-3766"/>
          <a:stretch/>
        </p:blipFill>
        <p:spPr>
          <a:xfrm>
            <a:off x="4040373" y="5337544"/>
            <a:ext cx="6889897" cy="882504"/>
          </a:xfrm>
        </p:spPr>
      </p:pic>
    </p:spTree>
    <p:extLst>
      <p:ext uri="{BB962C8B-B14F-4D97-AF65-F5344CB8AC3E}">
        <p14:creationId xmlns:p14="http://schemas.microsoft.com/office/powerpoint/2010/main" val="396053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7EA6-85B7-4884-9182-96051902F852}"/>
              </a:ext>
            </a:extLst>
          </p:cNvPr>
          <p:cNvSpPr>
            <a:spLocks noGrp="1"/>
          </p:cNvSpPr>
          <p:nvPr>
            <p:ph type="title"/>
          </p:nvPr>
        </p:nvSpPr>
        <p:spPr>
          <a:xfrm>
            <a:off x="2539999" y="306939"/>
            <a:ext cx="9144000" cy="790341"/>
          </a:xfrm>
        </p:spPr>
        <p:txBody>
          <a:bodyPr/>
          <a:lstStyle/>
          <a:p>
            <a:r>
              <a:rPr lang="en-US" sz="4000" dirty="0"/>
              <a:t>Drop Aways</a:t>
            </a:r>
          </a:p>
        </p:txBody>
      </p:sp>
      <p:pic>
        <p:nvPicPr>
          <p:cNvPr id="10" name="Content Placeholder 9" descr="Image of person leaning forward with an arrow above them moving downward.">
            <a:extLst>
              <a:ext uri="{FF2B5EF4-FFF2-40B4-BE49-F238E27FC236}">
                <a16:creationId xmlns:a16="http://schemas.microsoft.com/office/drawing/2014/main" id="{3BFC2CBC-E70D-46E1-90F5-19095C191D3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937760" y="1659654"/>
            <a:ext cx="4348480" cy="4296414"/>
          </a:xfrm>
          <a:prstGeom prst="rect">
            <a:avLst/>
          </a:prstGeom>
        </p:spPr>
      </p:pic>
      <p:sp>
        <p:nvSpPr>
          <p:cNvPr id="4" name="Slide Number Placeholder 3">
            <a:extLst>
              <a:ext uri="{FF2B5EF4-FFF2-40B4-BE49-F238E27FC236}">
                <a16:creationId xmlns:a16="http://schemas.microsoft.com/office/drawing/2014/main" id="{9A270AEA-F7C1-4545-9E03-3AA858DB80F5}"/>
              </a:ext>
            </a:extLst>
          </p:cNvPr>
          <p:cNvSpPr>
            <a:spLocks noGrp="1"/>
          </p:cNvSpPr>
          <p:nvPr>
            <p:ph type="sldNum" sz="quarter" idx="12"/>
          </p:nvPr>
        </p:nvSpPr>
        <p:spPr/>
        <p:txBody>
          <a:bodyPr/>
          <a:lstStyle/>
          <a:p>
            <a:fld id="{C2019BE4-6F11-44CC-99ED-A1362A1BC245}" type="slidenum">
              <a:rPr lang="en-US" altLang="en-US" smtClean="0"/>
              <a:pPr/>
              <a:t>10</a:t>
            </a:fld>
            <a:endParaRPr lang="en-US" altLang="en-US" dirty="0"/>
          </a:p>
        </p:txBody>
      </p:sp>
    </p:spTree>
    <p:extLst>
      <p:ext uri="{BB962C8B-B14F-4D97-AF65-F5344CB8AC3E}">
        <p14:creationId xmlns:p14="http://schemas.microsoft.com/office/powerpoint/2010/main" val="379546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FBFC3F2-3ABF-D817-9858-F9E935CC7AD3}"/>
              </a:ext>
            </a:extLst>
          </p:cNvPr>
          <p:cNvSpPr>
            <a:spLocks noGrp="1"/>
          </p:cNvSpPr>
          <p:nvPr>
            <p:ph type="title"/>
          </p:nvPr>
        </p:nvSpPr>
        <p:spPr/>
        <p:txBody>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Ask:</a:t>
            </a:r>
            <a:endParaRPr lang="en-US" dirty="0"/>
          </a:p>
        </p:txBody>
      </p:sp>
      <p:sp>
        <p:nvSpPr>
          <p:cNvPr id="4" name="Content Placeholder 3">
            <a:extLst>
              <a:ext uri="{FF2B5EF4-FFF2-40B4-BE49-F238E27FC236}">
                <a16:creationId xmlns:a16="http://schemas.microsoft.com/office/drawing/2014/main" id="{1DAC28F5-A06D-0853-C2D8-9C17401E15A0}"/>
              </a:ext>
            </a:extLst>
          </p:cNvPr>
          <p:cNvSpPr>
            <a:spLocks noGrp="1"/>
          </p:cNvSpPr>
          <p:nvPr>
            <p:ph idx="1"/>
          </p:nvPr>
        </p:nvSpPr>
        <p:spPr/>
        <p:txBody>
          <a:bodyPr/>
          <a:lstStyle/>
          <a:p>
            <a:pPr marL="0" marR="0" indent="0" algn="ctr">
              <a:spcBef>
                <a:spcPts val="0"/>
              </a:spcBef>
              <a:spcAft>
                <a:spcPts val="1200"/>
              </a:spcAft>
              <a:buNone/>
            </a:pPr>
            <a:r>
              <a:rPr lang="en-US" sz="3600" kern="100" dirty="0">
                <a:effectLst/>
                <a:latin typeface="Arial" panose="020B0604020202020204" pitchFamily="34" charset="0"/>
                <a:ea typeface="Aptos" panose="020B0004020202020204" pitchFamily="34" charset="0"/>
              </a:rPr>
              <a:t>Why isn’t this student in school today?</a:t>
            </a:r>
          </a:p>
          <a:p>
            <a:pPr marL="0" marR="0" indent="0" algn="ctr">
              <a:spcBef>
                <a:spcPts val="0"/>
              </a:spcBef>
              <a:spcAft>
                <a:spcPts val="1200"/>
              </a:spcAft>
              <a:buNone/>
            </a:pPr>
            <a:r>
              <a:rPr lang="en-US" sz="3600" kern="100" dirty="0">
                <a:effectLst/>
                <a:latin typeface="Arial" panose="020B0604020202020204" pitchFamily="34" charset="0"/>
                <a:ea typeface="Aptos" panose="020B0004020202020204" pitchFamily="34" charset="0"/>
              </a:rPr>
              <a:t>What is this student absent from?</a:t>
            </a:r>
          </a:p>
          <a:p>
            <a:pPr marL="0" marR="0" indent="0" algn="ctr">
              <a:spcBef>
                <a:spcPts val="0"/>
              </a:spcBef>
              <a:spcAft>
                <a:spcPts val="1200"/>
              </a:spcAft>
              <a:buNone/>
            </a:pPr>
            <a:r>
              <a:rPr lang="en-US" sz="3600" kern="100" dirty="0">
                <a:effectLst/>
                <a:latin typeface="Arial" panose="020B0604020202020204" pitchFamily="34" charset="0"/>
                <a:ea typeface="Aptos" panose="020B0004020202020204" pitchFamily="34" charset="0"/>
              </a:rPr>
              <a:t>Where is this student instead of in class?</a:t>
            </a:r>
          </a:p>
          <a:p>
            <a:pPr marL="0" indent="0" algn="ctr">
              <a:buNone/>
            </a:pPr>
            <a:endParaRPr lang="en-US" sz="3600" dirty="0"/>
          </a:p>
        </p:txBody>
      </p:sp>
      <p:sp>
        <p:nvSpPr>
          <p:cNvPr id="2" name="Slide Number Placeholder 1">
            <a:extLst>
              <a:ext uri="{FF2B5EF4-FFF2-40B4-BE49-F238E27FC236}">
                <a16:creationId xmlns:a16="http://schemas.microsoft.com/office/drawing/2014/main" id="{38C19835-EA7E-15E7-A4DD-E6B71DA1C4EF}"/>
              </a:ext>
            </a:extLst>
          </p:cNvPr>
          <p:cNvSpPr>
            <a:spLocks noGrp="1"/>
          </p:cNvSpPr>
          <p:nvPr>
            <p:ph type="sldNum" sz="quarter" idx="12"/>
          </p:nvPr>
        </p:nvSpPr>
        <p:spPr/>
        <p:txBody>
          <a:bodyPr/>
          <a:lstStyle/>
          <a:p>
            <a:fld id="{C2019BE4-6F11-44CC-99ED-A1362A1BC245}" type="slidenum">
              <a:rPr lang="en-US" altLang="en-US" smtClean="0"/>
              <a:pPr/>
              <a:t>11</a:t>
            </a:fld>
            <a:endParaRPr lang="en-US" altLang="en-US" dirty="0"/>
          </a:p>
        </p:txBody>
      </p:sp>
    </p:spTree>
    <p:extLst>
      <p:ext uri="{BB962C8B-B14F-4D97-AF65-F5344CB8AC3E}">
        <p14:creationId xmlns:p14="http://schemas.microsoft.com/office/powerpoint/2010/main" val="216172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90F2-C1E2-405F-B427-1F13B294C04B}"/>
              </a:ext>
            </a:extLst>
          </p:cNvPr>
          <p:cNvSpPr>
            <a:spLocks noGrp="1"/>
          </p:cNvSpPr>
          <p:nvPr>
            <p:ph type="title"/>
          </p:nvPr>
        </p:nvSpPr>
        <p:spPr>
          <a:xfrm>
            <a:off x="2540000" y="979811"/>
            <a:ext cx="9144000" cy="938784"/>
          </a:xfrm>
        </p:spPr>
        <p:txBody>
          <a:bodyPr/>
          <a:lstStyle/>
          <a:p>
            <a:r>
              <a:rPr lang="en-US" sz="4000" dirty="0"/>
              <a:t>We need to ask:</a:t>
            </a:r>
          </a:p>
        </p:txBody>
      </p:sp>
      <p:sp>
        <p:nvSpPr>
          <p:cNvPr id="3" name="Content Placeholder 2">
            <a:extLst>
              <a:ext uri="{FF2B5EF4-FFF2-40B4-BE49-F238E27FC236}">
                <a16:creationId xmlns:a16="http://schemas.microsoft.com/office/drawing/2014/main" id="{F6C36984-DFEA-4EA9-9EBC-D560E05301C8}"/>
              </a:ext>
            </a:extLst>
          </p:cNvPr>
          <p:cNvSpPr>
            <a:spLocks noGrp="1"/>
          </p:cNvSpPr>
          <p:nvPr>
            <p:ph idx="1"/>
          </p:nvPr>
        </p:nvSpPr>
        <p:spPr>
          <a:xfrm>
            <a:off x="2540000" y="1918595"/>
            <a:ext cx="9144000" cy="2151888"/>
          </a:xfrm>
        </p:spPr>
        <p:txBody>
          <a:bodyPr/>
          <a:lstStyle/>
          <a:p>
            <a:pPr marL="0" indent="0" algn="ctr">
              <a:buNone/>
            </a:pPr>
            <a:r>
              <a:rPr lang="en-US" sz="3600" dirty="0"/>
              <a:t>What are they dropping away </a:t>
            </a:r>
            <a:r>
              <a:rPr lang="en-US" sz="3600" b="1" dirty="0"/>
              <a:t>from</a:t>
            </a:r>
            <a:r>
              <a:rPr lang="en-US" sz="3600" dirty="0"/>
              <a:t>?</a:t>
            </a:r>
          </a:p>
          <a:p>
            <a:pPr marL="0" indent="0" algn="ctr">
              <a:buNone/>
            </a:pPr>
            <a:r>
              <a:rPr lang="en-US" sz="3600" dirty="0"/>
              <a:t>What are the costs for students and the district if we don’t succeed?</a:t>
            </a:r>
          </a:p>
        </p:txBody>
      </p:sp>
      <p:sp>
        <p:nvSpPr>
          <p:cNvPr id="4" name="Slide Number Placeholder 3">
            <a:extLst>
              <a:ext uri="{FF2B5EF4-FFF2-40B4-BE49-F238E27FC236}">
                <a16:creationId xmlns:a16="http://schemas.microsoft.com/office/drawing/2014/main" id="{B2AE18F8-0A66-4838-9983-9750663B07B3}"/>
              </a:ext>
            </a:extLst>
          </p:cNvPr>
          <p:cNvSpPr>
            <a:spLocks noGrp="1"/>
          </p:cNvSpPr>
          <p:nvPr>
            <p:ph type="sldNum" sz="quarter" idx="12"/>
          </p:nvPr>
        </p:nvSpPr>
        <p:spPr/>
        <p:txBody>
          <a:bodyPr/>
          <a:lstStyle/>
          <a:p>
            <a:fld id="{C2019BE4-6F11-44CC-99ED-A1362A1BC245}" type="slidenum">
              <a:rPr lang="en-US" altLang="en-US" smtClean="0"/>
              <a:pPr/>
              <a:t>12</a:t>
            </a:fld>
            <a:endParaRPr lang="en-US" altLang="en-US" dirty="0"/>
          </a:p>
        </p:txBody>
      </p:sp>
    </p:spTree>
    <p:extLst>
      <p:ext uri="{BB962C8B-B14F-4D97-AF65-F5344CB8AC3E}">
        <p14:creationId xmlns:p14="http://schemas.microsoft.com/office/powerpoint/2010/main" val="275002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90F2-C1E2-405F-B427-1F13B294C04B}"/>
              </a:ext>
            </a:extLst>
          </p:cNvPr>
          <p:cNvSpPr>
            <a:spLocks noGrp="1"/>
          </p:cNvSpPr>
          <p:nvPr>
            <p:ph type="title"/>
          </p:nvPr>
        </p:nvSpPr>
        <p:spPr>
          <a:xfrm>
            <a:off x="2540000" y="979811"/>
            <a:ext cx="9144000" cy="938784"/>
          </a:xfrm>
        </p:spPr>
        <p:txBody>
          <a:bodyPr/>
          <a:lstStyle/>
          <a:p>
            <a:r>
              <a:rPr lang="en-US" sz="4000" dirty="0"/>
              <a:t>We also need to ask:</a:t>
            </a:r>
          </a:p>
        </p:txBody>
      </p:sp>
      <p:sp>
        <p:nvSpPr>
          <p:cNvPr id="3" name="Content Placeholder 2">
            <a:extLst>
              <a:ext uri="{FF2B5EF4-FFF2-40B4-BE49-F238E27FC236}">
                <a16:creationId xmlns:a16="http://schemas.microsoft.com/office/drawing/2014/main" id="{F6C36984-DFEA-4EA9-9EBC-D560E05301C8}"/>
              </a:ext>
            </a:extLst>
          </p:cNvPr>
          <p:cNvSpPr>
            <a:spLocks noGrp="1"/>
          </p:cNvSpPr>
          <p:nvPr>
            <p:ph idx="1"/>
          </p:nvPr>
        </p:nvSpPr>
        <p:spPr>
          <a:xfrm>
            <a:off x="2540000" y="1918595"/>
            <a:ext cx="9144000" cy="1967605"/>
          </a:xfrm>
        </p:spPr>
        <p:txBody>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kern="0" dirty="0">
                <a:effectLst/>
                <a:latin typeface="Arial" panose="020B0604020202020204" pitchFamily="34" charset="0"/>
                <a:ea typeface="Times New Roman" panose="02020603050405020304" pitchFamily="18" charset="0"/>
              </a:rPr>
              <a:t>What respectable valid goals, values, challenges or pain </a:t>
            </a:r>
            <a:r>
              <a:rPr kumimoji="0" lang="en-US" sz="3600" b="0" i="0" u="none" strike="noStrike" kern="0" cap="none" normalizeH="0" baseline="0" dirty="0">
                <a:ln>
                  <a:noFill/>
                </a:ln>
              </a:rPr>
              <a:t>is being expressed (problematically)?</a:t>
            </a:r>
            <a:endParaRPr kumimoji="0" lang="en-US" sz="3600" b="0" i="0" u="none" strike="noStrike" cap="none" normalizeH="0" baseline="0" dirty="0">
              <a:ln>
                <a:noFill/>
              </a:ln>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2AE18F8-0A66-4838-9983-9750663B07B3}"/>
              </a:ext>
            </a:extLst>
          </p:cNvPr>
          <p:cNvSpPr>
            <a:spLocks noGrp="1"/>
          </p:cNvSpPr>
          <p:nvPr>
            <p:ph type="sldNum" sz="quarter" idx="12"/>
          </p:nvPr>
        </p:nvSpPr>
        <p:spPr/>
        <p:txBody>
          <a:bodyPr/>
          <a:lstStyle/>
          <a:p>
            <a:fld id="{C2019BE4-6F11-44CC-99ED-A1362A1BC245}" type="slidenum">
              <a:rPr lang="en-US" altLang="en-US" smtClean="0"/>
              <a:pPr/>
              <a:t>13</a:t>
            </a:fld>
            <a:endParaRPr lang="en-US" altLang="en-US" dirty="0"/>
          </a:p>
        </p:txBody>
      </p:sp>
    </p:spTree>
    <p:extLst>
      <p:ext uri="{BB962C8B-B14F-4D97-AF65-F5344CB8AC3E}">
        <p14:creationId xmlns:p14="http://schemas.microsoft.com/office/powerpoint/2010/main" val="124101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7F59-82E8-47A9-A4CE-35727D3F7A61}"/>
              </a:ext>
            </a:extLst>
          </p:cNvPr>
          <p:cNvSpPr>
            <a:spLocks noGrp="1"/>
          </p:cNvSpPr>
          <p:nvPr>
            <p:ph type="title"/>
          </p:nvPr>
        </p:nvSpPr>
        <p:spPr>
          <a:xfrm>
            <a:off x="2546350" y="946329"/>
            <a:ext cx="9144000" cy="1143000"/>
          </a:xfrm>
        </p:spPr>
        <p:txBody>
          <a:bodyPr/>
          <a:lstStyle/>
          <a:p>
            <a:r>
              <a:rPr lang="en-US" sz="4000" dirty="0"/>
              <a:t>Focus Question</a:t>
            </a:r>
          </a:p>
        </p:txBody>
      </p:sp>
      <p:sp>
        <p:nvSpPr>
          <p:cNvPr id="3" name="Content Placeholder 2">
            <a:extLst>
              <a:ext uri="{FF2B5EF4-FFF2-40B4-BE49-F238E27FC236}">
                <a16:creationId xmlns:a16="http://schemas.microsoft.com/office/drawing/2014/main" id="{FB483A20-781E-43C7-AFDE-E4D74C481694}"/>
              </a:ext>
            </a:extLst>
          </p:cNvPr>
          <p:cNvSpPr>
            <a:spLocks noGrp="1"/>
          </p:cNvSpPr>
          <p:nvPr>
            <p:ph idx="1"/>
          </p:nvPr>
        </p:nvSpPr>
        <p:spPr>
          <a:xfrm>
            <a:off x="2401824" y="2089329"/>
            <a:ext cx="9790176" cy="2447676"/>
          </a:xfrm>
        </p:spPr>
        <p:txBody>
          <a:bodyPr/>
          <a:lstStyle/>
          <a:p>
            <a:pPr marL="0" indent="0" algn="ctr">
              <a:spcAft>
                <a:spcPts val="1200"/>
              </a:spcAft>
              <a:buNone/>
            </a:pPr>
            <a:r>
              <a:rPr lang="en-US" sz="3600" dirty="0"/>
              <a:t>Is this a school that </a:t>
            </a:r>
            <a:r>
              <a:rPr lang="en-US" sz="3600" b="1" dirty="0"/>
              <a:t>you</a:t>
            </a:r>
            <a:r>
              <a:rPr lang="en-US" sz="3600" dirty="0"/>
              <a:t> </a:t>
            </a:r>
            <a:br>
              <a:rPr lang="en-US" sz="3600" dirty="0"/>
            </a:br>
            <a:r>
              <a:rPr lang="en-US" sz="3600" dirty="0"/>
              <a:t>would </a:t>
            </a:r>
            <a:r>
              <a:rPr lang="en-US" sz="3600" b="1" dirty="0"/>
              <a:t>want</a:t>
            </a:r>
            <a:r>
              <a:rPr lang="en-US" sz="3600" dirty="0"/>
              <a:t> to attend?</a:t>
            </a:r>
          </a:p>
          <a:p>
            <a:pPr marL="0" indent="0" algn="ctr">
              <a:buNone/>
            </a:pPr>
            <a:r>
              <a:rPr lang="en-US" sz="3600" dirty="0"/>
              <a:t>…and that </a:t>
            </a:r>
            <a:r>
              <a:rPr lang="en-US" sz="3600" b="1" dirty="0"/>
              <a:t>wants you </a:t>
            </a:r>
            <a:r>
              <a:rPr lang="en-US" sz="3600" dirty="0"/>
              <a:t>to </a:t>
            </a:r>
            <a:br>
              <a:rPr lang="en-US" sz="3600" dirty="0"/>
            </a:br>
            <a:r>
              <a:rPr lang="en-US" sz="3600" dirty="0"/>
              <a:t>attend?</a:t>
            </a:r>
          </a:p>
        </p:txBody>
      </p:sp>
      <p:sp>
        <p:nvSpPr>
          <p:cNvPr id="4" name="Slide Number Placeholder 3">
            <a:extLst>
              <a:ext uri="{FF2B5EF4-FFF2-40B4-BE49-F238E27FC236}">
                <a16:creationId xmlns:a16="http://schemas.microsoft.com/office/drawing/2014/main" id="{3C6F4D26-265C-4D52-B72F-2747ED3D3CDA}"/>
              </a:ext>
            </a:extLst>
          </p:cNvPr>
          <p:cNvSpPr>
            <a:spLocks noGrp="1"/>
          </p:cNvSpPr>
          <p:nvPr>
            <p:ph type="sldNum" sz="quarter" idx="12"/>
          </p:nvPr>
        </p:nvSpPr>
        <p:spPr/>
        <p:txBody>
          <a:bodyPr/>
          <a:lstStyle/>
          <a:p>
            <a:fld id="{C2019BE4-6F11-44CC-99ED-A1362A1BC245}" type="slidenum">
              <a:rPr lang="en-US" altLang="en-US" smtClean="0"/>
              <a:pPr/>
              <a:t>14</a:t>
            </a:fld>
            <a:endParaRPr lang="en-US" altLang="en-US" dirty="0"/>
          </a:p>
        </p:txBody>
      </p:sp>
    </p:spTree>
    <p:extLst>
      <p:ext uri="{BB962C8B-B14F-4D97-AF65-F5344CB8AC3E}">
        <p14:creationId xmlns:p14="http://schemas.microsoft.com/office/powerpoint/2010/main" val="385929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29BAEE-2ECB-7F23-5533-977692FC0A41}"/>
              </a:ext>
            </a:extLst>
          </p:cNvPr>
          <p:cNvSpPr>
            <a:spLocks noGrp="1"/>
          </p:cNvSpPr>
          <p:nvPr>
            <p:ph type="title"/>
          </p:nvPr>
        </p:nvSpPr>
        <p:spPr/>
        <p:txBody>
          <a:bodyPr/>
          <a:lstStyle/>
          <a:p>
            <a:pPr rtl="0" eaLnBrk="0" fontAlgn="base" hangingPunct="0"/>
            <a:r>
              <a:rPr lang="en-US" sz="4000" kern="1200" dirty="0">
                <a:solidFill>
                  <a:srgbClr val="000000"/>
                </a:solidFill>
                <a:effectLst/>
                <a:latin typeface="Arial" panose="020B0604020202020204" pitchFamily="34" charset="0"/>
                <a:ea typeface="+mn-ea"/>
                <a:cs typeface="+mn-cs"/>
              </a:rPr>
              <a:t>Attendance/Absences</a:t>
            </a:r>
            <a:endParaRPr lang="en-US" dirty="0"/>
          </a:p>
        </p:txBody>
      </p:sp>
      <p:pic>
        <p:nvPicPr>
          <p:cNvPr id="8" name="Content Placeholder 7" descr="Image with red umbrella open over the words: behavioral interventions and supports, graduation rates, school climate, access, cultural competence">
            <a:extLst>
              <a:ext uri="{FF2B5EF4-FFF2-40B4-BE49-F238E27FC236}">
                <a16:creationId xmlns:a16="http://schemas.microsoft.com/office/drawing/2014/main" id="{98D384F5-412E-E52C-59C2-A80DF175CAA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2367" y="1981200"/>
            <a:ext cx="5083717" cy="4112941"/>
          </a:xfrm>
        </p:spPr>
      </p:pic>
      <p:sp>
        <p:nvSpPr>
          <p:cNvPr id="9" name="Content Placeholder 8">
            <a:extLst>
              <a:ext uri="{FF2B5EF4-FFF2-40B4-BE49-F238E27FC236}">
                <a16:creationId xmlns:a16="http://schemas.microsoft.com/office/drawing/2014/main" id="{A91298D2-FC0D-9151-23A4-84C99CC42F25}"/>
              </a:ext>
            </a:extLst>
          </p:cNvPr>
          <p:cNvSpPr>
            <a:spLocks noGrp="1"/>
          </p:cNvSpPr>
          <p:nvPr>
            <p:ph sz="half" idx="2"/>
          </p:nvPr>
        </p:nvSpPr>
        <p:spPr>
          <a:xfrm>
            <a:off x="7447775" y="1866900"/>
            <a:ext cx="4573239" cy="4267200"/>
          </a:xfrm>
        </p:spPr>
        <p:txBody>
          <a:bodyPr/>
          <a:lstStyle/>
          <a:p>
            <a:pPr marL="0" indent="0">
              <a:buNone/>
            </a:pPr>
            <a:r>
              <a:rPr lang="en-US" sz="2400" dirty="0"/>
              <a:t>Image to the left is of a red umbrella with words that are associated with attendance/absences below:</a:t>
            </a:r>
          </a:p>
          <a:p>
            <a:r>
              <a:rPr lang="en-US" sz="2400" dirty="0"/>
              <a:t>Behavioral Interventions and Supports, School Climate, Graduation Rates, Access, Cultural Competence and Disparities/Disproportionality, Dropout Rates, Equity, (Mental) Health, and Barriers</a:t>
            </a:r>
          </a:p>
          <a:p>
            <a:endParaRPr lang="en-US" sz="2400" dirty="0"/>
          </a:p>
          <a:p>
            <a:endParaRPr lang="en-US" sz="2400" dirty="0"/>
          </a:p>
        </p:txBody>
      </p:sp>
      <p:sp>
        <p:nvSpPr>
          <p:cNvPr id="2" name="Slide Number Placeholder 1">
            <a:extLst>
              <a:ext uri="{FF2B5EF4-FFF2-40B4-BE49-F238E27FC236}">
                <a16:creationId xmlns:a16="http://schemas.microsoft.com/office/drawing/2014/main" id="{D0C88B5F-55B0-D3A1-2C41-E8C34329958C}"/>
              </a:ext>
            </a:extLst>
          </p:cNvPr>
          <p:cNvSpPr>
            <a:spLocks noGrp="1"/>
          </p:cNvSpPr>
          <p:nvPr>
            <p:ph type="sldNum" sz="quarter" idx="12"/>
          </p:nvPr>
        </p:nvSpPr>
        <p:spPr/>
        <p:txBody>
          <a:bodyPr/>
          <a:lstStyle/>
          <a:p>
            <a:fld id="{556FCDE2-A4F2-4944-B091-E3C4743DFB01}" type="slidenum">
              <a:rPr lang="en-US" altLang="en-US" smtClean="0"/>
              <a:pPr/>
              <a:t>15</a:t>
            </a:fld>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280B-C301-4F87-8173-FDE4EF1F9ECC}"/>
              </a:ext>
            </a:extLst>
          </p:cNvPr>
          <p:cNvSpPr>
            <a:spLocks noGrp="1"/>
          </p:cNvSpPr>
          <p:nvPr>
            <p:ph type="title"/>
          </p:nvPr>
        </p:nvSpPr>
        <p:spPr>
          <a:xfrm>
            <a:off x="2540000" y="748050"/>
            <a:ext cx="9144000" cy="1143000"/>
          </a:xfrm>
        </p:spPr>
        <p:txBody>
          <a:bodyPr/>
          <a:lstStyle/>
          <a:p>
            <a:r>
              <a:rPr lang="en-US" sz="4000" dirty="0"/>
              <a:t>The Five Rs</a:t>
            </a:r>
          </a:p>
        </p:txBody>
      </p:sp>
      <p:sp>
        <p:nvSpPr>
          <p:cNvPr id="3" name="Content Placeholder 2">
            <a:extLst>
              <a:ext uri="{FF2B5EF4-FFF2-40B4-BE49-F238E27FC236}">
                <a16:creationId xmlns:a16="http://schemas.microsoft.com/office/drawing/2014/main" id="{323365F4-86AA-4ED8-8D54-276EA07D352A}"/>
              </a:ext>
            </a:extLst>
          </p:cNvPr>
          <p:cNvSpPr>
            <a:spLocks noGrp="1"/>
          </p:cNvSpPr>
          <p:nvPr>
            <p:ph idx="1"/>
          </p:nvPr>
        </p:nvSpPr>
        <p:spPr>
          <a:xfrm>
            <a:off x="2540000" y="1772653"/>
            <a:ext cx="9144000" cy="3665622"/>
          </a:xfrm>
        </p:spPr>
        <p:txBody>
          <a:bodyPr/>
          <a:lstStyle/>
          <a:p>
            <a:pPr marL="0" indent="0" algn="ctr">
              <a:spcBef>
                <a:spcPts val="0"/>
              </a:spcBef>
              <a:spcAft>
                <a:spcPts val="1200"/>
              </a:spcAft>
              <a:buNone/>
            </a:pPr>
            <a:r>
              <a:rPr lang="en-US" sz="3600" dirty="0"/>
              <a:t>Respect</a:t>
            </a:r>
          </a:p>
          <a:p>
            <a:pPr marL="0" indent="0" algn="ctr">
              <a:spcBef>
                <a:spcPts val="0"/>
              </a:spcBef>
              <a:spcAft>
                <a:spcPts val="1200"/>
              </a:spcAft>
              <a:buNone/>
            </a:pPr>
            <a:r>
              <a:rPr lang="en-US" sz="3600" dirty="0"/>
              <a:t>Relationships</a:t>
            </a:r>
          </a:p>
          <a:p>
            <a:pPr marL="0" indent="0" algn="ctr">
              <a:spcBef>
                <a:spcPts val="0"/>
              </a:spcBef>
              <a:spcAft>
                <a:spcPts val="1200"/>
              </a:spcAft>
              <a:buNone/>
            </a:pPr>
            <a:r>
              <a:rPr lang="en-US" sz="3600" dirty="0"/>
              <a:t>Relevance</a:t>
            </a:r>
          </a:p>
          <a:p>
            <a:pPr marL="0" indent="0" algn="ctr">
              <a:spcBef>
                <a:spcPts val="0"/>
              </a:spcBef>
              <a:spcAft>
                <a:spcPts val="1200"/>
              </a:spcAft>
              <a:buNone/>
            </a:pPr>
            <a:r>
              <a:rPr lang="en-US" sz="3600" dirty="0"/>
              <a:t>Resiliency</a:t>
            </a:r>
          </a:p>
          <a:p>
            <a:pPr marL="0" indent="0" algn="ctr">
              <a:spcBef>
                <a:spcPts val="0"/>
              </a:spcBef>
              <a:spcAft>
                <a:spcPts val="1200"/>
              </a:spcAft>
              <a:buNone/>
            </a:pPr>
            <a:r>
              <a:rPr lang="en-US" sz="3600" dirty="0"/>
              <a:t>Restorative</a:t>
            </a:r>
          </a:p>
        </p:txBody>
      </p:sp>
      <p:sp>
        <p:nvSpPr>
          <p:cNvPr id="4" name="Slide Number Placeholder 3">
            <a:extLst>
              <a:ext uri="{FF2B5EF4-FFF2-40B4-BE49-F238E27FC236}">
                <a16:creationId xmlns:a16="http://schemas.microsoft.com/office/drawing/2014/main" id="{CDB02A69-D864-4DF9-B25F-7F66AFE4924A}"/>
              </a:ext>
            </a:extLst>
          </p:cNvPr>
          <p:cNvSpPr>
            <a:spLocks noGrp="1"/>
          </p:cNvSpPr>
          <p:nvPr>
            <p:ph type="sldNum" sz="quarter" idx="12"/>
          </p:nvPr>
        </p:nvSpPr>
        <p:spPr/>
        <p:txBody>
          <a:bodyPr/>
          <a:lstStyle/>
          <a:p>
            <a:fld id="{C2019BE4-6F11-44CC-99ED-A1362A1BC245}" type="slidenum">
              <a:rPr lang="en-US" altLang="en-US" smtClean="0"/>
              <a:pPr/>
              <a:t>16</a:t>
            </a:fld>
            <a:endParaRPr lang="en-US" altLang="en-US" dirty="0"/>
          </a:p>
        </p:txBody>
      </p:sp>
    </p:spTree>
    <p:extLst>
      <p:ext uri="{BB962C8B-B14F-4D97-AF65-F5344CB8AC3E}">
        <p14:creationId xmlns:p14="http://schemas.microsoft.com/office/powerpoint/2010/main" val="76608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1A31-C9D1-4CE7-AFC3-82B70B3C2A18}"/>
              </a:ext>
            </a:extLst>
          </p:cNvPr>
          <p:cNvSpPr>
            <a:spLocks noGrp="1"/>
          </p:cNvSpPr>
          <p:nvPr>
            <p:ph type="title"/>
          </p:nvPr>
        </p:nvSpPr>
        <p:spPr>
          <a:xfrm>
            <a:off x="2605316" y="1066399"/>
            <a:ext cx="9144000" cy="797052"/>
          </a:xfrm>
        </p:spPr>
        <p:txBody>
          <a:bodyPr/>
          <a:lstStyle/>
          <a:p>
            <a:r>
              <a:rPr lang="en-US" sz="4000" dirty="0"/>
              <a:t>Resiliency</a:t>
            </a:r>
          </a:p>
        </p:txBody>
      </p:sp>
      <p:sp>
        <p:nvSpPr>
          <p:cNvPr id="3" name="Content Placeholder 2">
            <a:extLst>
              <a:ext uri="{FF2B5EF4-FFF2-40B4-BE49-F238E27FC236}">
                <a16:creationId xmlns:a16="http://schemas.microsoft.com/office/drawing/2014/main" id="{7305F20F-9AF8-4B85-8F85-6787E23D7FF1}"/>
              </a:ext>
            </a:extLst>
          </p:cNvPr>
          <p:cNvSpPr>
            <a:spLocks noGrp="1"/>
          </p:cNvSpPr>
          <p:nvPr>
            <p:ph idx="1"/>
          </p:nvPr>
        </p:nvSpPr>
        <p:spPr>
          <a:xfrm>
            <a:off x="2483687" y="1981200"/>
            <a:ext cx="9330944" cy="797052"/>
          </a:xfrm>
        </p:spPr>
        <p:txBody>
          <a:bodyPr/>
          <a:lstStyle/>
          <a:p>
            <a:pPr marL="0" indent="0" algn="ctr">
              <a:buNone/>
            </a:pPr>
            <a:r>
              <a:rPr lang="en-US" sz="3600" dirty="0"/>
              <a:t>The ability to persist in the face of challenge.</a:t>
            </a:r>
          </a:p>
        </p:txBody>
      </p:sp>
      <p:sp>
        <p:nvSpPr>
          <p:cNvPr id="4" name="Slide Number Placeholder 3">
            <a:extLst>
              <a:ext uri="{FF2B5EF4-FFF2-40B4-BE49-F238E27FC236}">
                <a16:creationId xmlns:a16="http://schemas.microsoft.com/office/drawing/2014/main" id="{53ECEFE8-CF41-495F-8D85-522866E01139}"/>
              </a:ext>
            </a:extLst>
          </p:cNvPr>
          <p:cNvSpPr>
            <a:spLocks noGrp="1"/>
          </p:cNvSpPr>
          <p:nvPr>
            <p:ph type="sldNum" sz="quarter" idx="12"/>
          </p:nvPr>
        </p:nvSpPr>
        <p:spPr/>
        <p:txBody>
          <a:bodyPr/>
          <a:lstStyle/>
          <a:p>
            <a:fld id="{C2019BE4-6F11-44CC-99ED-A1362A1BC245}" type="slidenum">
              <a:rPr lang="en-US" altLang="en-US" smtClean="0"/>
              <a:pPr/>
              <a:t>17</a:t>
            </a:fld>
            <a:endParaRPr lang="en-US" altLang="en-US" dirty="0"/>
          </a:p>
        </p:txBody>
      </p:sp>
    </p:spTree>
    <p:extLst>
      <p:ext uri="{BB962C8B-B14F-4D97-AF65-F5344CB8AC3E}">
        <p14:creationId xmlns:p14="http://schemas.microsoft.com/office/powerpoint/2010/main" val="282093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40DE-E715-4B54-A3FE-C0B7415BDA1A}"/>
              </a:ext>
            </a:extLst>
          </p:cNvPr>
          <p:cNvSpPr>
            <a:spLocks noGrp="1"/>
          </p:cNvSpPr>
          <p:nvPr>
            <p:ph type="title"/>
          </p:nvPr>
        </p:nvSpPr>
        <p:spPr>
          <a:xfrm>
            <a:off x="2540000" y="785334"/>
            <a:ext cx="9144000" cy="1143000"/>
          </a:xfrm>
        </p:spPr>
        <p:txBody>
          <a:bodyPr/>
          <a:lstStyle/>
          <a:p>
            <a:r>
              <a:rPr lang="en-US" sz="4000" dirty="0"/>
              <a:t>Finding of Resilience Research</a:t>
            </a:r>
          </a:p>
        </p:txBody>
      </p:sp>
      <p:sp>
        <p:nvSpPr>
          <p:cNvPr id="3" name="Content Placeholder 2">
            <a:extLst>
              <a:ext uri="{FF2B5EF4-FFF2-40B4-BE49-F238E27FC236}">
                <a16:creationId xmlns:a16="http://schemas.microsoft.com/office/drawing/2014/main" id="{BE1C82A3-0D4F-4D62-9F0F-55453B9E4246}"/>
              </a:ext>
            </a:extLst>
          </p:cNvPr>
          <p:cNvSpPr>
            <a:spLocks noGrp="1"/>
          </p:cNvSpPr>
          <p:nvPr>
            <p:ph idx="1"/>
          </p:nvPr>
        </p:nvSpPr>
        <p:spPr>
          <a:xfrm>
            <a:off x="2353056" y="2199606"/>
            <a:ext cx="9330944" cy="3316224"/>
          </a:xfrm>
        </p:spPr>
        <p:txBody>
          <a:bodyPr/>
          <a:lstStyle/>
          <a:p>
            <a:pPr>
              <a:spcBef>
                <a:spcPts val="0"/>
              </a:spcBef>
              <a:spcAft>
                <a:spcPts val="1200"/>
              </a:spcAft>
              <a:buFont typeface="Arial" panose="020B0604020202020204" pitchFamily="34" charset="0"/>
              <a:buChar char="•"/>
            </a:pPr>
            <a:r>
              <a:rPr lang="en-US" sz="2800" dirty="0"/>
              <a:t>Risk ≠ Outcome</a:t>
            </a:r>
          </a:p>
          <a:p>
            <a:pPr>
              <a:spcBef>
                <a:spcPts val="0"/>
              </a:spcBef>
              <a:spcAft>
                <a:spcPts val="1200"/>
              </a:spcAft>
              <a:buFont typeface="Arial" panose="020B0604020202020204" pitchFamily="34" charset="0"/>
              <a:buChar char="•"/>
            </a:pPr>
            <a:r>
              <a:rPr lang="en-US" sz="2800" dirty="0"/>
              <a:t>Behavior ≠ Capacity</a:t>
            </a:r>
          </a:p>
          <a:p>
            <a:pPr>
              <a:spcBef>
                <a:spcPts val="0"/>
              </a:spcBef>
              <a:spcAft>
                <a:spcPts val="1200"/>
              </a:spcAft>
              <a:buFont typeface="Arial" panose="020B0604020202020204" pitchFamily="34" charset="0"/>
              <a:buChar char="•"/>
            </a:pPr>
            <a:r>
              <a:rPr lang="en-US" sz="2800" dirty="0"/>
              <a:t>Personal Strengths = Success</a:t>
            </a:r>
          </a:p>
          <a:p>
            <a:pPr>
              <a:spcBef>
                <a:spcPts val="0"/>
              </a:spcBef>
              <a:spcAft>
                <a:spcPts val="1200"/>
              </a:spcAft>
              <a:buFont typeface="Arial" panose="020B0604020202020204" pitchFamily="34" charset="0"/>
              <a:buChar char="•"/>
            </a:pPr>
            <a:r>
              <a:rPr lang="en-US" sz="2800" dirty="0"/>
              <a:t>Environmental Supports and Opportunities = Life Success</a:t>
            </a:r>
          </a:p>
        </p:txBody>
      </p:sp>
      <p:sp>
        <p:nvSpPr>
          <p:cNvPr id="4" name="Slide Number Placeholder 3">
            <a:extLst>
              <a:ext uri="{FF2B5EF4-FFF2-40B4-BE49-F238E27FC236}">
                <a16:creationId xmlns:a16="http://schemas.microsoft.com/office/drawing/2014/main" id="{5B9CBFB4-9199-4FEE-AB0C-B6434C4B5676}"/>
              </a:ext>
            </a:extLst>
          </p:cNvPr>
          <p:cNvSpPr>
            <a:spLocks noGrp="1"/>
          </p:cNvSpPr>
          <p:nvPr>
            <p:ph type="sldNum" sz="quarter" idx="12"/>
          </p:nvPr>
        </p:nvSpPr>
        <p:spPr/>
        <p:txBody>
          <a:bodyPr/>
          <a:lstStyle/>
          <a:p>
            <a:fld id="{C2019BE4-6F11-44CC-99ED-A1362A1BC245}" type="slidenum">
              <a:rPr lang="en-US" altLang="en-US" smtClean="0"/>
              <a:pPr/>
              <a:t>18</a:t>
            </a:fld>
            <a:endParaRPr lang="en-US" altLang="en-US" dirty="0"/>
          </a:p>
        </p:txBody>
      </p:sp>
    </p:spTree>
    <p:extLst>
      <p:ext uri="{BB962C8B-B14F-4D97-AF65-F5344CB8AC3E}">
        <p14:creationId xmlns:p14="http://schemas.microsoft.com/office/powerpoint/2010/main" val="21449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5E15-E993-440D-98C4-416671AF5B6B}"/>
              </a:ext>
            </a:extLst>
          </p:cNvPr>
          <p:cNvSpPr>
            <a:spLocks noGrp="1"/>
          </p:cNvSpPr>
          <p:nvPr>
            <p:ph type="title"/>
          </p:nvPr>
        </p:nvSpPr>
        <p:spPr>
          <a:xfrm>
            <a:off x="2546350" y="263389"/>
            <a:ext cx="9144000" cy="1143000"/>
          </a:xfrm>
        </p:spPr>
        <p:txBody>
          <a:bodyPr/>
          <a:lstStyle/>
          <a:p>
            <a:r>
              <a:rPr lang="en-US" sz="4000" dirty="0"/>
              <a:t>Behavioral Interventions</a:t>
            </a:r>
          </a:p>
        </p:txBody>
      </p:sp>
      <p:pic>
        <p:nvPicPr>
          <p:cNvPr id="8" name="Content Placeholder 7" descr="Two girls talking to one another using bullhorns while on opposite sides of a mountain with a bridge in the middle.">
            <a:extLst>
              <a:ext uri="{FF2B5EF4-FFF2-40B4-BE49-F238E27FC236}">
                <a16:creationId xmlns:a16="http://schemas.microsoft.com/office/drawing/2014/main" id="{EDB39909-6DB5-431E-8661-A79E92139CE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431060" y="1484341"/>
            <a:ext cx="3019104" cy="2703674"/>
          </a:xfrm>
        </p:spPr>
      </p:pic>
      <p:pic>
        <p:nvPicPr>
          <p:cNvPr id="10" name="Content Placeholder 9" descr="Boy walking with a school book in his left hand.">
            <a:extLst>
              <a:ext uri="{FF2B5EF4-FFF2-40B4-BE49-F238E27FC236}">
                <a16:creationId xmlns:a16="http://schemas.microsoft.com/office/drawing/2014/main" id="{2CE2A8E9-F704-44C3-8913-B4838F05FA8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654016" y="1406389"/>
            <a:ext cx="1918734" cy="2844440"/>
          </a:xfrm>
        </p:spPr>
      </p:pic>
      <p:sp>
        <p:nvSpPr>
          <p:cNvPr id="6" name="Content Placeholder 5">
            <a:extLst>
              <a:ext uri="{FF2B5EF4-FFF2-40B4-BE49-F238E27FC236}">
                <a16:creationId xmlns:a16="http://schemas.microsoft.com/office/drawing/2014/main" id="{3A0D6BD2-144C-4198-83A3-D7514279E9D4}"/>
              </a:ext>
            </a:extLst>
          </p:cNvPr>
          <p:cNvSpPr>
            <a:spLocks noGrp="1"/>
          </p:cNvSpPr>
          <p:nvPr>
            <p:ph sz="quarter" idx="13"/>
          </p:nvPr>
        </p:nvSpPr>
        <p:spPr>
          <a:xfrm>
            <a:off x="2546350" y="4498911"/>
            <a:ext cx="9144000" cy="1438593"/>
          </a:xfrm>
        </p:spPr>
        <p:txBody>
          <a:bodyPr/>
          <a:lstStyle/>
          <a:p>
            <a:pPr marL="0" indent="0" algn="ctr">
              <a:buNone/>
            </a:pPr>
            <a:r>
              <a:rPr lang="en-US" sz="2800" dirty="0"/>
              <a:t>How do we successfully cross over the challenge of creating a safe and supportive learning environment, especially now during these times?</a:t>
            </a:r>
          </a:p>
        </p:txBody>
      </p:sp>
      <p:sp>
        <p:nvSpPr>
          <p:cNvPr id="5" name="Slide Number Placeholder 4">
            <a:extLst>
              <a:ext uri="{FF2B5EF4-FFF2-40B4-BE49-F238E27FC236}">
                <a16:creationId xmlns:a16="http://schemas.microsoft.com/office/drawing/2014/main" id="{A5FA5367-2304-4C8A-88C0-FF8AF8E0C30C}"/>
              </a:ext>
            </a:extLst>
          </p:cNvPr>
          <p:cNvSpPr>
            <a:spLocks noGrp="1"/>
          </p:cNvSpPr>
          <p:nvPr>
            <p:ph type="sldNum" sz="quarter" idx="12"/>
          </p:nvPr>
        </p:nvSpPr>
        <p:spPr/>
        <p:txBody>
          <a:bodyPr/>
          <a:lstStyle/>
          <a:p>
            <a:fld id="{F3289ACA-3564-4D56-AF2A-8C5E24D0C748}" type="slidenum">
              <a:rPr lang="en-US" altLang="en-US" smtClean="0"/>
              <a:pPr/>
              <a:t>19</a:t>
            </a:fld>
            <a:endParaRPr lang="en-US" altLang="en-US" dirty="0"/>
          </a:p>
        </p:txBody>
      </p:sp>
    </p:spTree>
    <p:extLst>
      <p:ext uri="{BB962C8B-B14F-4D97-AF65-F5344CB8AC3E}">
        <p14:creationId xmlns:p14="http://schemas.microsoft.com/office/powerpoint/2010/main" val="326085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14D8B2-3903-9324-F40F-506816AF9B27}"/>
              </a:ext>
            </a:extLst>
          </p:cNvPr>
          <p:cNvSpPr>
            <a:spLocks noGrp="1"/>
          </p:cNvSpPr>
          <p:nvPr>
            <p:ph type="title"/>
          </p:nvPr>
        </p:nvSpPr>
        <p:spPr>
          <a:xfrm>
            <a:off x="2540000" y="609600"/>
            <a:ext cx="9144000" cy="755176"/>
          </a:xfrm>
        </p:spPr>
        <p:txBody>
          <a:bodyPr/>
          <a:lstStyle/>
          <a:p>
            <a:r>
              <a:rPr lang="en-US" dirty="0"/>
              <a:t>Today’s Purpose</a:t>
            </a:r>
          </a:p>
        </p:txBody>
      </p:sp>
      <p:sp>
        <p:nvSpPr>
          <p:cNvPr id="5" name="Text Placeholder 4">
            <a:extLst>
              <a:ext uri="{FF2B5EF4-FFF2-40B4-BE49-F238E27FC236}">
                <a16:creationId xmlns:a16="http://schemas.microsoft.com/office/drawing/2014/main" id="{56DBF47E-D978-CB70-337D-014492CBC69E}"/>
              </a:ext>
            </a:extLst>
          </p:cNvPr>
          <p:cNvSpPr>
            <a:spLocks noGrp="1"/>
          </p:cNvSpPr>
          <p:nvPr>
            <p:ph idx="1"/>
          </p:nvPr>
        </p:nvSpPr>
        <p:spPr>
          <a:xfrm>
            <a:off x="2540000" y="1446660"/>
            <a:ext cx="9144000" cy="4499212"/>
          </a:xfrm>
        </p:spPr>
        <p:txBody>
          <a:bodyPr/>
          <a:lstStyle/>
          <a:p>
            <a:pPr marL="0" indent="0" algn="ctr">
              <a:buNone/>
            </a:pPr>
            <a:r>
              <a:rPr lang="en-US" sz="2800" dirty="0"/>
              <a:t>Students sometimes express their respectable and valid goals, values, challenges and pain through problematic behaviors. This presentation and facilitated discussion will identify activities and social-emotional learning that support prevention and provide positive, viable alternatives to the problematic behaviors. We can highlight and provide these opportunities for students to experience  ̶  often led by students. This approach is a key alternative to punitive, exclusionary practices!</a:t>
            </a:r>
          </a:p>
        </p:txBody>
      </p:sp>
      <p:sp>
        <p:nvSpPr>
          <p:cNvPr id="4" name="Slide Number Placeholder 3">
            <a:extLst>
              <a:ext uri="{FF2B5EF4-FFF2-40B4-BE49-F238E27FC236}">
                <a16:creationId xmlns:a16="http://schemas.microsoft.com/office/drawing/2014/main" id="{AD7B6B4D-FBFE-1799-C488-111329509155}"/>
              </a:ext>
            </a:extLst>
          </p:cNvPr>
          <p:cNvSpPr>
            <a:spLocks noGrp="1"/>
          </p:cNvSpPr>
          <p:nvPr>
            <p:ph type="sldNum" sz="quarter" idx="12"/>
          </p:nvPr>
        </p:nvSpPr>
        <p:spPr/>
        <p:txBody>
          <a:bodyPr/>
          <a:lstStyle/>
          <a:p>
            <a:fld id="{C2019BE4-6F11-44CC-99ED-A1362A1BC245}" type="slidenum">
              <a:rPr lang="en-US" altLang="en-US" smtClean="0"/>
              <a:pPr/>
              <a:t>2</a:t>
            </a:fld>
            <a:endParaRPr lang="en-US" altLang="en-US" dirty="0"/>
          </a:p>
        </p:txBody>
      </p:sp>
    </p:spTree>
    <p:extLst>
      <p:ext uri="{BB962C8B-B14F-4D97-AF65-F5344CB8AC3E}">
        <p14:creationId xmlns:p14="http://schemas.microsoft.com/office/powerpoint/2010/main" val="69092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177AEAF-E4B6-4E8C-9E79-8EF118E06F15}"/>
              </a:ext>
            </a:extLst>
          </p:cNvPr>
          <p:cNvSpPr>
            <a:spLocks noGrp="1"/>
          </p:cNvSpPr>
          <p:nvPr>
            <p:ph type="title" idx="4294967295"/>
          </p:nvPr>
        </p:nvSpPr>
        <p:spPr bwMode="auto">
          <a:xfrm>
            <a:off x="2665413" y="1182024"/>
            <a:ext cx="9024937" cy="44132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schemeClr val="tx1"/>
                </a:solidFill>
                <a:effectLst/>
                <a:uLnTx/>
                <a:uFillTx/>
                <a:ea typeface="+mn-ea"/>
                <a:cs typeface="+mn-cs"/>
              </a:rPr>
              <a:t>Zero </a:t>
            </a:r>
            <a:r>
              <a:rPr kumimoji="0" lang="en-US" sz="4000" b="1" i="0" u="none" strike="noStrike" kern="1200" cap="none" spc="0" normalizeH="0" baseline="0" noProof="0" dirty="0">
                <a:ln>
                  <a:noFill/>
                </a:ln>
                <a:solidFill>
                  <a:schemeClr val="tx1"/>
                </a:solidFill>
                <a:effectLst/>
                <a:uLnTx/>
                <a:uFillTx/>
                <a:ea typeface="+mn-ea"/>
                <a:cs typeface="+mn-cs"/>
              </a:rPr>
              <a:t>tolerance</a:t>
            </a:r>
            <a:r>
              <a:rPr kumimoji="0" lang="en-US" sz="4000" b="0" i="0" u="none" strike="noStrike" kern="1200" cap="none" spc="0" normalizeH="0" baseline="0" noProof="0" dirty="0">
                <a:ln>
                  <a:noFill/>
                </a:ln>
                <a:solidFill>
                  <a:schemeClr val="tx1"/>
                </a:solidFill>
                <a:effectLst/>
                <a:uLnTx/>
                <a:uFillTx/>
                <a:ea typeface="+mn-ea"/>
                <a:cs typeface="+mn-cs"/>
              </a:rPr>
              <a:t> </a:t>
            </a:r>
            <a:br>
              <a:rPr kumimoji="0" lang="en-US" sz="4000" b="0" i="0" u="none" strike="noStrike" kern="1200" cap="none" spc="0" normalizeH="0" baseline="0" noProof="0" dirty="0">
                <a:ln>
                  <a:noFill/>
                </a:ln>
                <a:solidFill>
                  <a:schemeClr val="tx1"/>
                </a:solidFill>
                <a:effectLst/>
                <a:uLnTx/>
                <a:uFillTx/>
                <a:ea typeface="+mn-ea"/>
                <a:cs typeface="+mn-cs"/>
              </a:rPr>
            </a:br>
            <a:r>
              <a:rPr kumimoji="0" lang="en-US" sz="4000" b="0" i="0" u="none" strike="noStrike" kern="1200" cap="none" spc="0" normalizeH="0" baseline="0" noProof="0" dirty="0">
                <a:ln>
                  <a:noFill/>
                </a:ln>
                <a:solidFill>
                  <a:schemeClr val="tx1"/>
                </a:solidFill>
                <a:effectLst/>
                <a:uLnTx/>
                <a:uFillTx/>
                <a:ea typeface="+mn-ea"/>
                <a:cs typeface="+mn-cs"/>
              </a:rPr>
              <a:t>commits us </a:t>
            </a:r>
            <a:br>
              <a:rPr kumimoji="0" lang="en-US" sz="4000" b="0" i="0" u="none" strike="noStrike" kern="1200" cap="none" spc="0" normalizeH="0" baseline="0" noProof="0" dirty="0">
                <a:ln>
                  <a:noFill/>
                </a:ln>
                <a:solidFill>
                  <a:schemeClr val="tx1"/>
                </a:solidFill>
                <a:effectLst/>
                <a:uLnTx/>
                <a:uFillTx/>
                <a:ea typeface="+mn-ea"/>
                <a:cs typeface="+mn-cs"/>
              </a:rPr>
            </a:br>
            <a:r>
              <a:rPr kumimoji="0" lang="en-US" sz="4000" b="0" i="0" u="none" strike="noStrike" kern="1200" cap="none" spc="0" normalizeH="0" baseline="0" noProof="0" dirty="0">
                <a:ln>
                  <a:noFill/>
                </a:ln>
                <a:solidFill>
                  <a:schemeClr val="tx1"/>
                </a:solidFill>
                <a:effectLst/>
                <a:uLnTx/>
                <a:uFillTx/>
                <a:ea typeface="+mn-ea"/>
                <a:cs typeface="+mn-cs"/>
              </a:rPr>
              <a:t>to </a:t>
            </a:r>
            <a:r>
              <a:rPr kumimoji="0" lang="en-US" sz="4000" b="1" i="0" u="none" strike="noStrike" kern="1200" cap="none" spc="0" normalizeH="0" baseline="0" noProof="0" dirty="0">
                <a:ln>
                  <a:noFill/>
                </a:ln>
                <a:solidFill>
                  <a:schemeClr val="tx1"/>
                </a:solidFill>
                <a:effectLst/>
                <a:uLnTx/>
                <a:uFillTx/>
                <a:ea typeface="+mn-ea"/>
                <a:cs typeface="+mn-cs"/>
              </a:rPr>
              <a:t>intervention</a:t>
            </a:r>
            <a:r>
              <a:rPr kumimoji="0" lang="en-US" sz="4000" b="0" i="0" u="none" strike="noStrike" kern="1200" cap="none" spc="0" normalizeH="0" baseline="0" noProof="0" dirty="0">
                <a:ln>
                  <a:noFill/>
                </a:ln>
                <a:solidFill>
                  <a:schemeClr val="tx1"/>
                </a:solidFill>
                <a:effectLst/>
                <a:uLnTx/>
                <a:uFillTx/>
                <a:ea typeface="+mn-ea"/>
                <a:cs typeface="+mn-cs"/>
              </a:rPr>
              <a:t> </a:t>
            </a:r>
            <a:br>
              <a:rPr kumimoji="0" lang="en-US" sz="4000" b="0" i="0" u="none" strike="noStrike" kern="1200" cap="none" spc="0" normalizeH="0" baseline="0" noProof="0" dirty="0">
                <a:ln>
                  <a:noFill/>
                </a:ln>
                <a:solidFill>
                  <a:schemeClr val="tx1"/>
                </a:solidFill>
                <a:effectLst/>
                <a:uLnTx/>
                <a:uFillTx/>
                <a:ea typeface="+mn-ea"/>
                <a:cs typeface="+mn-cs"/>
              </a:rPr>
            </a:br>
            <a:r>
              <a:rPr kumimoji="0" lang="en-US" sz="4000" b="0" i="0" u="none" strike="noStrike" kern="1200" cap="none" spc="0" normalizeH="0" baseline="0" noProof="0" dirty="0">
                <a:ln>
                  <a:noFill/>
                </a:ln>
                <a:solidFill>
                  <a:schemeClr val="tx1"/>
                </a:solidFill>
                <a:effectLst/>
                <a:uLnTx/>
                <a:uFillTx/>
                <a:ea typeface="+mn-ea"/>
                <a:cs typeface="+mn-cs"/>
              </a:rPr>
              <a:t>to support the successful </a:t>
            </a:r>
            <a:br>
              <a:rPr kumimoji="0" lang="en-US" sz="4000" b="0" i="0" u="none" strike="noStrike" kern="1200" cap="none" spc="0" normalizeH="0" baseline="0" noProof="0" dirty="0">
                <a:ln>
                  <a:noFill/>
                </a:ln>
                <a:solidFill>
                  <a:schemeClr val="tx1"/>
                </a:solidFill>
                <a:effectLst/>
                <a:uLnTx/>
                <a:uFillTx/>
                <a:ea typeface="+mn-ea"/>
                <a:cs typeface="+mn-cs"/>
              </a:rPr>
            </a:br>
            <a:r>
              <a:rPr kumimoji="0" lang="en-US" sz="4000" b="0" i="0" u="none" strike="noStrike" kern="1200" cap="none" spc="0" normalizeH="0" baseline="0" noProof="0" dirty="0">
                <a:ln>
                  <a:noFill/>
                </a:ln>
                <a:solidFill>
                  <a:schemeClr val="tx1"/>
                </a:solidFill>
                <a:effectLst/>
                <a:uLnTx/>
                <a:uFillTx/>
                <a:ea typeface="+mn-ea"/>
                <a:cs typeface="+mn-cs"/>
              </a:rPr>
              <a:t>development of the student</a:t>
            </a:r>
            <a:r>
              <a:rPr kumimoji="0" lang="en-US" sz="4000" b="0" i="0" u="none" strike="noStrike" kern="1200" cap="none" spc="0" normalizeH="0" baseline="0" noProof="0" dirty="0">
                <a:ln>
                  <a:noFill/>
                </a:ln>
                <a:solidFill>
                  <a:schemeClr val="tx1"/>
                </a:solidFill>
                <a:effectLst/>
                <a:uLnTx/>
                <a:uFillTx/>
                <a:ea typeface="+mn-ea"/>
                <a:cs typeface="Arial" panose="020B0604020202020204" pitchFamily="34" charset="0"/>
              </a:rPr>
              <a:t>─</a:t>
            </a:r>
            <a:br>
              <a:rPr kumimoji="0" lang="en-US" sz="4000" b="0" i="0" u="none" strike="noStrike" kern="1200" cap="none" spc="0" normalizeH="0" baseline="0" noProof="0" dirty="0">
                <a:ln>
                  <a:noFill/>
                </a:ln>
                <a:solidFill>
                  <a:schemeClr val="tx1"/>
                </a:solidFill>
                <a:effectLst/>
                <a:uLnTx/>
                <a:uFillTx/>
                <a:ea typeface="+mn-ea"/>
                <a:cs typeface="Arial" panose="020B0604020202020204" pitchFamily="34" charset="0"/>
              </a:rPr>
            </a:br>
            <a:r>
              <a:rPr kumimoji="0" lang="en-US" sz="4000" b="1" i="0" u="none" strike="noStrike" kern="1200" cap="none" spc="0" normalizeH="0" baseline="0" noProof="0" dirty="0">
                <a:ln>
                  <a:noFill/>
                </a:ln>
                <a:solidFill>
                  <a:schemeClr val="tx1"/>
                </a:solidFill>
                <a:effectLst/>
                <a:uLnTx/>
                <a:uFillTx/>
                <a:ea typeface="+mn-ea"/>
                <a:cs typeface="Arial" panose="020B0604020202020204" pitchFamily="34" charset="0"/>
              </a:rPr>
              <a:t>not punishment</a:t>
            </a:r>
            <a:r>
              <a:rPr kumimoji="0" lang="en-US" sz="4000" b="0" i="0" u="none" strike="noStrike" kern="1200" cap="none" spc="0" normalizeH="0" baseline="0" noProof="0" dirty="0">
                <a:ln>
                  <a:noFill/>
                </a:ln>
                <a:solidFill>
                  <a:schemeClr val="tx1"/>
                </a:solidFill>
                <a:effectLst/>
                <a:uLnTx/>
                <a:uFillTx/>
                <a:ea typeface="+mn-ea"/>
                <a:cs typeface="Arial" panose="020B0604020202020204" pitchFamily="34" charset="0"/>
              </a:rPr>
              <a:t>.</a:t>
            </a:r>
            <a:endParaRPr kumimoji="0" lang="en-US" sz="4000" b="0" i="0" u="none" strike="noStrike" kern="1200" cap="none" spc="0" normalizeH="0" baseline="0" noProof="0" dirty="0">
              <a:ln>
                <a:noFill/>
              </a:ln>
              <a:solidFill>
                <a:schemeClr val="tx1"/>
              </a:solidFill>
              <a:effectLst/>
              <a:uLnTx/>
              <a:uFillTx/>
              <a:ea typeface="+mn-ea"/>
              <a:cs typeface="+mn-cs"/>
            </a:endParaRPr>
          </a:p>
        </p:txBody>
      </p:sp>
      <p:sp>
        <p:nvSpPr>
          <p:cNvPr id="2" name="Slide Number Placeholder 1">
            <a:extLst>
              <a:ext uri="{FF2B5EF4-FFF2-40B4-BE49-F238E27FC236}">
                <a16:creationId xmlns:a16="http://schemas.microsoft.com/office/drawing/2014/main" id="{D5E2F6C1-A626-40F1-AA1D-2780FCB9B790}"/>
              </a:ext>
            </a:extLst>
          </p:cNvPr>
          <p:cNvSpPr>
            <a:spLocks noGrp="1"/>
          </p:cNvSpPr>
          <p:nvPr>
            <p:ph type="sldNum" sz="quarter" idx="12"/>
          </p:nvPr>
        </p:nvSpPr>
        <p:spPr/>
        <p:txBody>
          <a:bodyPr/>
          <a:lstStyle/>
          <a:p>
            <a:fld id="{6DE0AEF0-66C5-4102-9C61-FB0E984D382E}" type="slidenum">
              <a:rPr lang="en-US" altLang="en-US" smtClean="0"/>
              <a:pPr/>
              <a:t>20</a:t>
            </a:fld>
            <a:endParaRPr lang="en-US" altLang="en-US" dirty="0"/>
          </a:p>
        </p:txBody>
      </p:sp>
    </p:spTree>
    <p:extLst>
      <p:ext uri="{BB962C8B-B14F-4D97-AF65-F5344CB8AC3E}">
        <p14:creationId xmlns:p14="http://schemas.microsoft.com/office/powerpoint/2010/main" val="396091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7542616-6EF4-4A73-92E4-73E63897AF5B}"/>
              </a:ext>
            </a:extLst>
          </p:cNvPr>
          <p:cNvSpPr>
            <a:spLocks noGrp="1"/>
          </p:cNvSpPr>
          <p:nvPr>
            <p:ph type="title" idx="4294967295"/>
          </p:nvPr>
        </p:nvSpPr>
        <p:spPr bwMode="auto">
          <a:xfrm>
            <a:off x="2454275" y="598488"/>
            <a:ext cx="9113838" cy="14859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First, ask the student what is wrong. Then, </a:t>
            </a:r>
            <a:r>
              <a:rPr kumimoji="0" lang="en-US" sz="4000" b="1" i="0" u="none" strike="noStrike" kern="1200" cap="none" spc="0" normalizeH="0" baseline="0" noProof="0" dirty="0">
                <a:ln>
                  <a:noFill/>
                </a:ln>
                <a:solidFill>
                  <a:schemeClr val="tx1"/>
                </a:solidFill>
                <a:effectLst/>
                <a:uLnTx/>
                <a:uFillTx/>
                <a:latin typeface="+mn-lt"/>
                <a:ea typeface="+mn-ea"/>
                <a:cs typeface="+mn-cs"/>
              </a:rPr>
              <a:t>listen to her/him/them!</a:t>
            </a:r>
          </a:p>
        </p:txBody>
      </p:sp>
      <p:pic>
        <p:nvPicPr>
          <p:cNvPr id="10" name="Content Placeholder 9" descr="Clip art of left facing ear.">
            <a:extLst>
              <a:ext uri="{FF2B5EF4-FFF2-40B4-BE49-F238E27FC236}">
                <a16:creationId xmlns:a16="http://schemas.microsoft.com/office/drawing/2014/main" id="{FE81B034-A404-4606-BCC5-2955B0A1C408}"/>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416818" y="2254102"/>
            <a:ext cx="2324223" cy="3147223"/>
          </a:xfrm>
        </p:spPr>
      </p:pic>
      <p:pic>
        <p:nvPicPr>
          <p:cNvPr id="12" name="Content Placeholder 11" descr="Teenage girl with a worried look on her face with her hand resting on her head.">
            <a:extLst>
              <a:ext uri="{FF2B5EF4-FFF2-40B4-BE49-F238E27FC236}">
                <a16:creationId xmlns:a16="http://schemas.microsoft.com/office/drawing/2014/main" id="{7BF29045-28A0-448F-B3CC-03732E8C648A}"/>
              </a:ext>
            </a:extLst>
          </p:cNvPr>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6741041" y="3251552"/>
            <a:ext cx="1382232" cy="1829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93BE91FE-8009-4A69-BE59-3046FBD703EC}"/>
              </a:ext>
            </a:extLst>
          </p:cNvPr>
          <p:cNvSpPr>
            <a:spLocks noGrp="1"/>
          </p:cNvSpPr>
          <p:nvPr>
            <p:ph type="sldNum" sz="quarter" idx="12"/>
          </p:nvPr>
        </p:nvSpPr>
        <p:spPr/>
        <p:txBody>
          <a:bodyPr/>
          <a:lstStyle/>
          <a:p>
            <a:fld id="{C2019BE4-6F11-44CC-99ED-A1362A1BC245}" type="slidenum">
              <a:rPr lang="en-US" altLang="en-US" smtClean="0"/>
              <a:pPr/>
              <a:t>21</a:t>
            </a:fld>
            <a:endParaRPr lang="en-US" altLang="en-US" dirty="0"/>
          </a:p>
        </p:txBody>
      </p:sp>
    </p:spTree>
    <p:extLst>
      <p:ext uri="{BB962C8B-B14F-4D97-AF65-F5344CB8AC3E}">
        <p14:creationId xmlns:p14="http://schemas.microsoft.com/office/powerpoint/2010/main" val="4005087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DE67-12FC-4D1F-890D-01CC87F27274}"/>
              </a:ext>
            </a:extLst>
          </p:cNvPr>
          <p:cNvSpPr>
            <a:spLocks noGrp="1"/>
          </p:cNvSpPr>
          <p:nvPr>
            <p:ph type="title"/>
          </p:nvPr>
        </p:nvSpPr>
        <p:spPr>
          <a:xfrm>
            <a:off x="2540000" y="152400"/>
            <a:ext cx="9144000" cy="1177711"/>
          </a:xfrm>
        </p:spPr>
        <p:txBody>
          <a:bodyPr/>
          <a:lstStyle/>
          <a:p>
            <a:r>
              <a:rPr lang="en-US" sz="4000" b="1" dirty="0"/>
              <a:t>Listen Through Their Ears! </a:t>
            </a:r>
          </a:p>
        </p:txBody>
      </p:sp>
      <p:pic>
        <p:nvPicPr>
          <p:cNvPr id="3" name="Content Placeholder 12" descr="clip art of left facing ear">
            <a:extLst>
              <a:ext uri="{FF2B5EF4-FFF2-40B4-BE49-F238E27FC236}">
                <a16:creationId xmlns:a16="http://schemas.microsoft.com/office/drawing/2014/main" id="{1EB87772-21AB-56B7-5D0D-2746E3CC1F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306302" y="1502830"/>
            <a:ext cx="2455224" cy="292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ontent Placeholder 14" descr="man with fists in the air between two ears">
            <a:extLst>
              <a:ext uri="{FF2B5EF4-FFF2-40B4-BE49-F238E27FC236}">
                <a16:creationId xmlns:a16="http://schemas.microsoft.com/office/drawing/2014/main" id="{075D6028-3692-4B36-A4DA-7C74DD32DA6C}"/>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6322250" y="1502830"/>
            <a:ext cx="2022706" cy="2835566"/>
          </a:xfrm>
        </p:spPr>
      </p:pic>
      <p:pic>
        <p:nvPicPr>
          <p:cNvPr id="18" name="Content Placeholder 17" descr="clip art of right facing ear">
            <a:extLst>
              <a:ext uri="{FF2B5EF4-FFF2-40B4-BE49-F238E27FC236}">
                <a16:creationId xmlns:a16="http://schemas.microsoft.com/office/drawing/2014/main" id="{EEC72BB7-8AF9-4C4E-8B5D-36C314F55C86}"/>
              </a:ext>
            </a:extLst>
          </p:cNvPr>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flipH="1">
            <a:off x="8692574" y="1502830"/>
            <a:ext cx="2430740" cy="2893954"/>
          </a:xfrm>
        </p:spPr>
      </p:pic>
      <p:sp>
        <p:nvSpPr>
          <p:cNvPr id="4" name="Content Placeholder 3">
            <a:extLst>
              <a:ext uri="{FF2B5EF4-FFF2-40B4-BE49-F238E27FC236}">
                <a16:creationId xmlns:a16="http://schemas.microsoft.com/office/drawing/2014/main" id="{D65A6389-D0BD-438F-8D4F-377AFAC7DA8D}"/>
              </a:ext>
            </a:extLst>
          </p:cNvPr>
          <p:cNvSpPr>
            <a:spLocks noGrp="1"/>
          </p:cNvSpPr>
          <p:nvPr>
            <p:ph sz="half" idx="1"/>
          </p:nvPr>
        </p:nvSpPr>
        <p:spPr>
          <a:xfrm>
            <a:off x="3822338" y="4663870"/>
            <a:ext cx="7300976" cy="1382599"/>
          </a:xfrm>
        </p:spPr>
        <p:txBody>
          <a:bodyPr/>
          <a:lstStyle/>
          <a:p>
            <a:pPr marL="0" indent="0" algn="ctr">
              <a:buNone/>
            </a:pPr>
            <a:r>
              <a:rPr lang="en-US" altLang="en-US" sz="2800" b="1" dirty="0"/>
              <a:t>Language</a:t>
            </a:r>
            <a:r>
              <a:rPr lang="en-US" sz="2800" b="1" dirty="0">
                <a:effectLst/>
                <a:ea typeface="Calibri" panose="020F0502020204030204" pitchFamily="34" charset="0"/>
                <a:cs typeface="Times New Roman" panose="02020603050405020304" pitchFamily="18" charset="0"/>
              </a:rPr>
              <a:t>—</a:t>
            </a:r>
            <a:r>
              <a:rPr lang="en-US" altLang="en-US" sz="2800" b="1" dirty="0"/>
              <a:t>Concerns</a:t>
            </a:r>
            <a:r>
              <a:rPr lang="en-US" sz="2800" b="1" dirty="0">
                <a:effectLst/>
                <a:ea typeface="Calibri" panose="020F0502020204030204" pitchFamily="34" charset="0"/>
                <a:cs typeface="Times New Roman" panose="02020603050405020304" pitchFamily="18" charset="0"/>
              </a:rPr>
              <a:t>—</a:t>
            </a:r>
            <a:r>
              <a:rPr lang="en-US" altLang="en-US" sz="2800" b="1" dirty="0"/>
              <a:t>Message</a:t>
            </a:r>
            <a:r>
              <a:rPr lang="en-US" sz="2800" b="1" dirty="0">
                <a:effectLst/>
                <a:ea typeface="Calibri" panose="020F0502020204030204" pitchFamily="34" charset="0"/>
                <a:cs typeface="Times New Roman" panose="02020603050405020304" pitchFamily="18" charset="0"/>
              </a:rPr>
              <a:t>—</a:t>
            </a:r>
            <a:r>
              <a:rPr lang="en-US" altLang="en-US" sz="2800" b="1" dirty="0"/>
              <a:t> Context</a:t>
            </a:r>
            <a:r>
              <a:rPr lang="en-US" sz="2800" b="1" dirty="0">
                <a:effectLst/>
                <a:ea typeface="Calibri" panose="020F0502020204030204" pitchFamily="34" charset="0"/>
                <a:cs typeface="Times New Roman" panose="02020603050405020304" pitchFamily="18" charset="0"/>
              </a:rPr>
              <a:t>—</a:t>
            </a:r>
            <a:r>
              <a:rPr lang="en-US" altLang="en-US" sz="2800" b="1" dirty="0"/>
              <a:t>Assets</a:t>
            </a:r>
            <a:r>
              <a:rPr lang="en-US" sz="2800" b="1" dirty="0">
                <a:effectLst/>
                <a:ea typeface="Calibri" panose="020F0502020204030204" pitchFamily="34" charset="0"/>
                <a:cs typeface="Times New Roman" panose="02020603050405020304" pitchFamily="18" charset="0"/>
              </a:rPr>
              <a:t>—</a:t>
            </a:r>
            <a:r>
              <a:rPr lang="en-US" altLang="en-US" sz="2800" b="1" dirty="0"/>
              <a:t>Worries</a:t>
            </a:r>
            <a:r>
              <a:rPr lang="en-US" sz="2800" b="1" dirty="0">
                <a:effectLst/>
                <a:ea typeface="Calibri" panose="020F0502020204030204" pitchFamily="34" charset="0"/>
                <a:cs typeface="Times New Roman" panose="02020603050405020304" pitchFamily="18" charset="0"/>
              </a:rPr>
              <a:t>—</a:t>
            </a:r>
            <a:r>
              <a:rPr lang="en-US" altLang="en-US" sz="2800" b="1" dirty="0"/>
              <a:t> Challenges</a:t>
            </a:r>
            <a:r>
              <a:rPr lang="en-US" sz="2800" b="1" dirty="0">
                <a:effectLst/>
                <a:ea typeface="Calibri" panose="020F0502020204030204" pitchFamily="34" charset="0"/>
                <a:cs typeface="Times New Roman" panose="02020603050405020304" pitchFamily="18" charset="0"/>
              </a:rPr>
              <a:t>—</a:t>
            </a:r>
            <a:r>
              <a:rPr lang="en-US" altLang="en-US" sz="2800" b="1" dirty="0"/>
              <a:t>Future</a:t>
            </a:r>
          </a:p>
          <a:p>
            <a:pPr marL="0" indent="0" algn="ctr">
              <a:buNone/>
            </a:pPr>
            <a:endParaRPr lang="en-US" dirty="0"/>
          </a:p>
        </p:txBody>
      </p:sp>
      <p:sp>
        <p:nvSpPr>
          <p:cNvPr id="5" name="Slide Number Placeholder 4">
            <a:extLst>
              <a:ext uri="{FF2B5EF4-FFF2-40B4-BE49-F238E27FC236}">
                <a16:creationId xmlns:a16="http://schemas.microsoft.com/office/drawing/2014/main" id="{068F8C28-C313-4208-A8D8-728F8093FF01}"/>
              </a:ext>
            </a:extLst>
          </p:cNvPr>
          <p:cNvSpPr>
            <a:spLocks noGrp="1"/>
          </p:cNvSpPr>
          <p:nvPr>
            <p:ph type="sldNum" sz="quarter" idx="12"/>
          </p:nvPr>
        </p:nvSpPr>
        <p:spPr/>
        <p:txBody>
          <a:bodyPr/>
          <a:lstStyle/>
          <a:p>
            <a:fld id="{F3289ACA-3564-4D56-AF2A-8C5E24D0C748}" type="slidenum">
              <a:rPr lang="en-US" altLang="en-US" smtClean="0"/>
              <a:pPr/>
              <a:t>22</a:t>
            </a:fld>
            <a:endParaRPr lang="en-US" altLang="en-US" dirty="0"/>
          </a:p>
        </p:txBody>
      </p:sp>
    </p:spTree>
    <p:extLst>
      <p:ext uri="{BB962C8B-B14F-4D97-AF65-F5344CB8AC3E}">
        <p14:creationId xmlns:p14="http://schemas.microsoft.com/office/powerpoint/2010/main" val="159526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3AF6-E17F-4CAC-8F3D-62ED0EFC4D92}"/>
              </a:ext>
            </a:extLst>
          </p:cNvPr>
          <p:cNvSpPr>
            <a:spLocks noGrp="1"/>
          </p:cNvSpPr>
          <p:nvPr>
            <p:ph type="title"/>
          </p:nvPr>
        </p:nvSpPr>
        <p:spPr>
          <a:xfrm>
            <a:off x="2540000" y="876629"/>
            <a:ext cx="9144000" cy="902208"/>
          </a:xfrm>
        </p:spPr>
        <p:txBody>
          <a:bodyPr/>
          <a:lstStyle/>
          <a:p>
            <a:r>
              <a:rPr lang="en-US" sz="4000" dirty="0"/>
              <a:t>Ask students and/or parents…</a:t>
            </a:r>
          </a:p>
        </p:txBody>
      </p:sp>
      <p:sp>
        <p:nvSpPr>
          <p:cNvPr id="3" name="Content Placeholder 2">
            <a:extLst>
              <a:ext uri="{FF2B5EF4-FFF2-40B4-BE49-F238E27FC236}">
                <a16:creationId xmlns:a16="http://schemas.microsoft.com/office/drawing/2014/main" id="{1AC8153D-4A0F-43D0-9293-7E4BB6329123}"/>
              </a:ext>
            </a:extLst>
          </p:cNvPr>
          <p:cNvSpPr>
            <a:spLocks noGrp="1"/>
          </p:cNvSpPr>
          <p:nvPr>
            <p:ph idx="1"/>
          </p:nvPr>
        </p:nvSpPr>
        <p:spPr>
          <a:xfrm>
            <a:off x="2546350" y="1922530"/>
            <a:ext cx="9144000" cy="2203156"/>
          </a:xfrm>
        </p:spPr>
        <p:txBody>
          <a:bodyPr/>
          <a:lstStyle/>
          <a:p>
            <a:pPr>
              <a:spcBef>
                <a:spcPts val="0"/>
              </a:spcBef>
              <a:spcAft>
                <a:spcPts val="1200"/>
              </a:spcAft>
            </a:pPr>
            <a:r>
              <a:rPr lang="en-US" sz="2800" dirty="0"/>
              <a:t>What happened?</a:t>
            </a:r>
          </a:p>
          <a:p>
            <a:pPr>
              <a:spcBef>
                <a:spcPts val="0"/>
              </a:spcBef>
              <a:spcAft>
                <a:spcPts val="1200"/>
              </a:spcAft>
            </a:pPr>
            <a:r>
              <a:rPr lang="en-US" sz="2800" dirty="0"/>
              <a:t>What preceded that?</a:t>
            </a:r>
          </a:p>
          <a:p>
            <a:pPr marL="0" indent="0">
              <a:spcBef>
                <a:spcPts val="0"/>
              </a:spcBef>
              <a:spcAft>
                <a:spcPts val="1200"/>
              </a:spcAft>
              <a:buNone/>
            </a:pPr>
            <a:r>
              <a:rPr lang="en-US" sz="2800" dirty="0"/>
              <a:t>They will be more likely to see you as someone who is ready for a real, respectful conversation.</a:t>
            </a:r>
          </a:p>
        </p:txBody>
      </p:sp>
      <p:sp>
        <p:nvSpPr>
          <p:cNvPr id="4" name="Slide Number Placeholder 3">
            <a:extLst>
              <a:ext uri="{FF2B5EF4-FFF2-40B4-BE49-F238E27FC236}">
                <a16:creationId xmlns:a16="http://schemas.microsoft.com/office/drawing/2014/main" id="{649F290E-06B0-4932-ADC1-335476EA5D60}"/>
              </a:ext>
            </a:extLst>
          </p:cNvPr>
          <p:cNvSpPr>
            <a:spLocks noGrp="1"/>
          </p:cNvSpPr>
          <p:nvPr>
            <p:ph type="sldNum" sz="quarter" idx="12"/>
          </p:nvPr>
        </p:nvSpPr>
        <p:spPr/>
        <p:txBody>
          <a:bodyPr/>
          <a:lstStyle/>
          <a:p>
            <a:fld id="{C2019BE4-6F11-44CC-99ED-A1362A1BC245}" type="slidenum">
              <a:rPr lang="en-US" altLang="en-US" smtClean="0"/>
              <a:pPr/>
              <a:t>23</a:t>
            </a:fld>
            <a:endParaRPr lang="en-US" altLang="en-US" dirty="0"/>
          </a:p>
        </p:txBody>
      </p:sp>
    </p:spTree>
    <p:extLst>
      <p:ext uri="{BB962C8B-B14F-4D97-AF65-F5344CB8AC3E}">
        <p14:creationId xmlns:p14="http://schemas.microsoft.com/office/powerpoint/2010/main" val="3652259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413C-215F-449A-968F-CDF35B2670A6}"/>
              </a:ext>
            </a:extLst>
          </p:cNvPr>
          <p:cNvSpPr>
            <a:spLocks noGrp="1"/>
          </p:cNvSpPr>
          <p:nvPr>
            <p:ph type="title"/>
          </p:nvPr>
        </p:nvSpPr>
        <p:spPr>
          <a:xfrm>
            <a:off x="2383970" y="866839"/>
            <a:ext cx="9579429" cy="1143000"/>
          </a:xfrm>
        </p:spPr>
        <p:txBody>
          <a:bodyPr/>
          <a:lstStyle/>
          <a:p>
            <a:r>
              <a:rPr lang="en-US" sz="4000" dirty="0"/>
              <a:t>First draft…Second draft…Third draft</a:t>
            </a:r>
          </a:p>
        </p:txBody>
      </p:sp>
      <p:sp>
        <p:nvSpPr>
          <p:cNvPr id="3" name="Content Placeholder 2">
            <a:extLst>
              <a:ext uri="{FF2B5EF4-FFF2-40B4-BE49-F238E27FC236}">
                <a16:creationId xmlns:a16="http://schemas.microsoft.com/office/drawing/2014/main" id="{DFF7FE2A-3283-4578-8430-A3537023D0C6}"/>
              </a:ext>
            </a:extLst>
          </p:cNvPr>
          <p:cNvSpPr>
            <a:spLocks noGrp="1"/>
          </p:cNvSpPr>
          <p:nvPr>
            <p:ph idx="1"/>
          </p:nvPr>
        </p:nvSpPr>
        <p:spPr>
          <a:xfrm>
            <a:off x="2546350" y="2009839"/>
            <a:ext cx="9144000" cy="2040300"/>
          </a:xfrm>
        </p:spPr>
        <p:txBody>
          <a:bodyPr/>
          <a:lstStyle/>
          <a:p>
            <a:pPr marL="0" indent="0" algn="ctr">
              <a:spcBef>
                <a:spcPts val="0"/>
              </a:spcBef>
              <a:spcAft>
                <a:spcPts val="1200"/>
              </a:spcAft>
              <a:buNone/>
            </a:pPr>
            <a:r>
              <a:rPr lang="en-US" sz="2800" dirty="0"/>
              <a:t>In academics, and in behavior, the student’s effort we just observed can be improved the next time, and improved again…</a:t>
            </a:r>
          </a:p>
          <a:p>
            <a:pPr marL="0" indent="0" algn="ctr">
              <a:spcBef>
                <a:spcPts val="0"/>
              </a:spcBef>
              <a:spcAft>
                <a:spcPts val="1200"/>
              </a:spcAft>
              <a:buNone/>
            </a:pPr>
            <a:r>
              <a:rPr lang="en-US" sz="2800" dirty="0"/>
              <a:t>We need to notice and support this improvement.</a:t>
            </a:r>
          </a:p>
        </p:txBody>
      </p:sp>
      <p:sp>
        <p:nvSpPr>
          <p:cNvPr id="4" name="Slide Number Placeholder 3">
            <a:extLst>
              <a:ext uri="{FF2B5EF4-FFF2-40B4-BE49-F238E27FC236}">
                <a16:creationId xmlns:a16="http://schemas.microsoft.com/office/drawing/2014/main" id="{E024CB51-11DE-42DD-897E-40C047E207D4}"/>
              </a:ext>
            </a:extLst>
          </p:cNvPr>
          <p:cNvSpPr>
            <a:spLocks noGrp="1"/>
          </p:cNvSpPr>
          <p:nvPr>
            <p:ph type="sldNum" sz="quarter" idx="12"/>
          </p:nvPr>
        </p:nvSpPr>
        <p:spPr/>
        <p:txBody>
          <a:bodyPr/>
          <a:lstStyle/>
          <a:p>
            <a:fld id="{C2019BE4-6F11-44CC-99ED-A1362A1BC245}" type="slidenum">
              <a:rPr lang="en-US" altLang="en-US" smtClean="0"/>
              <a:pPr/>
              <a:t>24</a:t>
            </a:fld>
            <a:endParaRPr lang="en-US" altLang="en-US" dirty="0"/>
          </a:p>
        </p:txBody>
      </p:sp>
    </p:spTree>
    <p:extLst>
      <p:ext uri="{BB962C8B-B14F-4D97-AF65-F5344CB8AC3E}">
        <p14:creationId xmlns:p14="http://schemas.microsoft.com/office/powerpoint/2010/main" val="417671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A8B8-1C18-43D3-9101-0CE75CFF80C3}"/>
              </a:ext>
            </a:extLst>
          </p:cNvPr>
          <p:cNvSpPr>
            <a:spLocks noGrp="1"/>
          </p:cNvSpPr>
          <p:nvPr>
            <p:ph type="title"/>
          </p:nvPr>
        </p:nvSpPr>
        <p:spPr>
          <a:xfrm>
            <a:off x="2546350" y="292100"/>
            <a:ext cx="9144000" cy="1143000"/>
          </a:xfrm>
        </p:spPr>
        <p:txBody>
          <a:bodyPr/>
          <a:lstStyle/>
          <a:p>
            <a:r>
              <a:rPr lang="en-US" sz="4000" dirty="0"/>
              <a:t>Externalizing the Problem</a:t>
            </a:r>
          </a:p>
        </p:txBody>
      </p:sp>
      <p:pic>
        <p:nvPicPr>
          <p:cNvPr id="7" name="Content Placeholder 6" descr="Chair with the words, &quot;the problem&quot;, written on the cushion.">
            <a:extLst>
              <a:ext uri="{FF2B5EF4-FFF2-40B4-BE49-F238E27FC236}">
                <a16:creationId xmlns:a16="http://schemas.microsoft.com/office/drawing/2014/main" id="{453951D9-B993-4ED3-B188-E5A9C3D385B4}"/>
              </a:ext>
            </a:extLst>
          </p:cNvPr>
          <p:cNvPicPr>
            <a:picLocks noGrp="1" noChangeAspect="1"/>
          </p:cNvPicPr>
          <p:nvPr>
            <p:ph sz="half"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88527" y="2870746"/>
            <a:ext cx="3362787" cy="3695154"/>
          </a:xfrm>
        </p:spPr>
      </p:pic>
      <p:pic>
        <p:nvPicPr>
          <p:cNvPr id="9" name="Content Placeholder 8" descr="Two chairs; the one on the left has the word &quot;you&quot; on the cushion and the one on the right has the word &quot;me&quot; on the cushion.">
            <a:extLst>
              <a:ext uri="{FF2B5EF4-FFF2-40B4-BE49-F238E27FC236}">
                <a16:creationId xmlns:a16="http://schemas.microsoft.com/office/drawing/2014/main" id="{27F9CA13-A0A9-4F1E-BEA7-746300428A0C}"/>
              </a:ext>
            </a:extLst>
          </p:cNvPr>
          <p:cNvPicPr>
            <a:picLocks noGrp="1" noChangeAspect="1"/>
          </p:cNvPicPr>
          <p:nvPr>
            <p:ph sz="half" idx="2"/>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23463" y="1718485"/>
            <a:ext cx="4616605" cy="4089954"/>
          </a:xfrm>
        </p:spPr>
      </p:pic>
      <p:sp>
        <p:nvSpPr>
          <p:cNvPr id="5" name="Slide Number Placeholder 4">
            <a:extLst>
              <a:ext uri="{FF2B5EF4-FFF2-40B4-BE49-F238E27FC236}">
                <a16:creationId xmlns:a16="http://schemas.microsoft.com/office/drawing/2014/main" id="{463B0F2D-8022-47DB-8DCF-6FF6387879B2}"/>
              </a:ext>
            </a:extLst>
          </p:cNvPr>
          <p:cNvSpPr>
            <a:spLocks noGrp="1"/>
          </p:cNvSpPr>
          <p:nvPr>
            <p:ph type="sldNum" sz="quarter" idx="12"/>
          </p:nvPr>
        </p:nvSpPr>
        <p:spPr/>
        <p:txBody>
          <a:bodyPr/>
          <a:lstStyle/>
          <a:p>
            <a:fld id="{F3289ACA-3564-4D56-AF2A-8C5E24D0C748}" type="slidenum">
              <a:rPr lang="en-US" altLang="en-US" smtClean="0"/>
              <a:pPr/>
              <a:t>25</a:t>
            </a:fld>
            <a:endParaRPr lang="en-US" altLang="en-US" dirty="0"/>
          </a:p>
        </p:txBody>
      </p:sp>
    </p:spTree>
    <p:extLst>
      <p:ext uri="{BB962C8B-B14F-4D97-AF65-F5344CB8AC3E}">
        <p14:creationId xmlns:p14="http://schemas.microsoft.com/office/powerpoint/2010/main" val="2407072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99">
            <a:alpha val="7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BD34-DA54-CC29-EFB9-1768CDEAEA01}"/>
              </a:ext>
            </a:extLst>
          </p:cNvPr>
          <p:cNvSpPr>
            <a:spLocks noGrp="1"/>
          </p:cNvSpPr>
          <p:nvPr>
            <p:ph type="title" idx="4294967295"/>
          </p:nvPr>
        </p:nvSpPr>
        <p:spPr>
          <a:xfrm>
            <a:off x="2546350" y="0"/>
            <a:ext cx="9144000" cy="834390"/>
          </a:xfrm>
        </p:spPr>
        <p:txBody>
          <a:bodyPr/>
          <a:lstStyle/>
          <a:p>
            <a:r>
              <a:rPr lang="en-US" sz="4000" dirty="0"/>
              <a:t>Real Needs and Valid Goals</a:t>
            </a:r>
          </a:p>
        </p:txBody>
      </p:sp>
      <p:pic>
        <p:nvPicPr>
          <p:cNvPr id="8" name="Content Placeholder 7" descr="Chair with the words, &quot;the problem&quot;, written on the cushion.">
            <a:extLst>
              <a:ext uri="{FF2B5EF4-FFF2-40B4-BE49-F238E27FC236}">
                <a16:creationId xmlns:a16="http://schemas.microsoft.com/office/drawing/2014/main" id="{40A002E4-1EC2-43C9-B27A-C41466BD400A}"/>
              </a:ext>
            </a:extLst>
          </p:cNvPr>
          <p:cNvPicPr>
            <a:picLocks noGrp="1" noChangeAspect="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29934" y="417196"/>
            <a:ext cx="3070719" cy="3374220"/>
          </a:xfrm>
          <a:noFill/>
        </p:spPr>
      </p:pic>
      <p:sp>
        <p:nvSpPr>
          <p:cNvPr id="3" name="Speech Bubble: Oval 2" descr="Coming from under problem chair,  thought balloon reads, What respectable valid goals, values, challenges or pain is being expressed?">
            <a:extLst>
              <a:ext uri="{FF2B5EF4-FFF2-40B4-BE49-F238E27FC236}">
                <a16:creationId xmlns:a16="http://schemas.microsoft.com/office/drawing/2014/main" id="{10E50A61-BF8D-A530-B976-5ECCCEFF4AD3}"/>
              </a:ext>
            </a:extLst>
          </p:cNvPr>
          <p:cNvSpPr/>
          <p:nvPr/>
        </p:nvSpPr>
        <p:spPr bwMode="auto">
          <a:xfrm>
            <a:off x="5341434" y="4140512"/>
            <a:ext cx="6200326" cy="2565088"/>
          </a:xfrm>
          <a:prstGeom prst="wedgeEllipseCallout">
            <a:avLst>
              <a:gd name="adj1" fmla="val -37947"/>
              <a:gd name="adj2" fmla="val -76733"/>
            </a:avLst>
          </a:prstGeom>
          <a:solidFill>
            <a:schemeClr val="accent1">
              <a:lumMod val="60000"/>
              <a:lumOff val="40000"/>
              <a:alpha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000" kern="0" dirty="0">
                <a:effectLst/>
                <a:latin typeface="Arial" panose="020B0604020202020204" pitchFamily="34" charset="0"/>
                <a:ea typeface="Times New Roman" panose="02020603050405020304" pitchFamily="18" charset="0"/>
              </a:rPr>
              <a:t>What respectable valid goals, values, challenges or pain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000" b="0" i="0" u="none" strike="noStrike" kern="0" cap="none" normalizeH="0" baseline="0" dirty="0">
                <a:ln>
                  <a:noFill/>
                </a:ln>
              </a:rPr>
              <a:t>is being expressed?</a:t>
            </a:r>
            <a:endParaRPr kumimoji="0" lang="en-US" sz="3000" b="0" i="0" u="none" strike="noStrike" cap="none" normalizeH="0" baseline="0" dirty="0">
              <a:ln>
                <a:noFill/>
              </a:ln>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0D6653D-97A6-4BAD-A6BA-8A0251119692}"/>
              </a:ext>
            </a:extLst>
          </p:cNvPr>
          <p:cNvSpPr>
            <a:spLocks noGrp="1"/>
          </p:cNvSpPr>
          <p:nvPr>
            <p:ph type="sldNum" sz="quarter" idx="12"/>
          </p:nvPr>
        </p:nvSpPr>
        <p:spPr/>
        <p:txBody>
          <a:bodyPr/>
          <a:lstStyle/>
          <a:p>
            <a:fld id="{C2019BE4-6F11-44CC-99ED-A1362A1BC245}" type="slidenum">
              <a:rPr lang="en-US" altLang="en-US" smtClean="0"/>
              <a:pPr/>
              <a:t>26</a:t>
            </a:fld>
            <a:endParaRPr lang="en-US" altLang="en-US" dirty="0"/>
          </a:p>
        </p:txBody>
      </p:sp>
    </p:spTree>
    <p:extLst>
      <p:ext uri="{BB962C8B-B14F-4D97-AF65-F5344CB8AC3E}">
        <p14:creationId xmlns:p14="http://schemas.microsoft.com/office/powerpoint/2010/main" val="1170032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43A3-0948-4033-9213-9F6A9475F6B6}"/>
              </a:ext>
            </a:extLst>
          </p:cNvPr>
          <p:cNvSpPr>
            <a:spLocks noGrp="1"/>
          </p:cNvSpPr>
          <p:nvPr>
            <p:ph type="title"/>
          </p:nvPr>
        </p:nvSpPr>
        <p:spPr>
          <a:xfrm>
            <a:off x="2546350" y="152401"/>
            <a:ext cx="9144000" cy="1143000"/>
          </a:xfrm>
        </p:spPr>
        <p:txBody>
          <a:bodyPr/>
          <a:lstStyle/>
          <a:p>
            <a:r>
              <a:rPr lang="en-US" sz="4000" dirty="0"/>
              <a:t>Barriers to Engagement</a:t>
            </a:r>
          </a:p>
        </p:txBody>
      </p:sp>
      <p:sp>
        <p:nvSpPr>
          <p:cNvPr id="3" name="Content Placeholder 2">
            <a:extLst>
              <a:ext uri="{FF2B5EF4-FFF2-40B4-BE49-F238E27FC236}">
                <a16:creationId xmlns:a16="http://schemas.microsoft.com/office/drawing/2014/main" id="{434CE647-7B42-47CB-AF74-C964D1E8C640}"/>
              </a:ext>
            </a:extLst>
          </p:cNvPr>
          <p:cNvSpPr>
            <a:spLocks noGrp="1"/>
          </p:cNvSpPr>
          <p:nvPr>
            <p:ph idx="1"/>
          </p:nvPr>
        </p:nvSpPr>
        <p:spPr>
          <a:xfrm>
            <a:off x="2546350" y="1297925"/>
            <a:ext cx="9144000" cy="4923890"/>
          </a:xfrm>
        </p:spPr>
        <p:txBody>
          <a:bodyPr numCol="1" spcCol="365760"/>
          <a:lstStyle/>
          <a:p>
            <a:pPr>
              <a:spcBef>
                <a:spcPts val="0"/>
              </a:spcBef>
              <a:spcAft>
                <a:spcPts val="1200"/>
              </a:spcAft>
            </a:pPr>
            <a:r>
              <a:rPr lang="en-US" sz="2800" dirty="0"/>
              <a:t>School climate including implicit and explicit bias</a:t>
            </a:r>
          </a:p>
          <a:p>
            <a:pPr>
              <a:spcBef>
                <a:spcPts val="0"/>
              </a:spcBef>
              <a:spcAft>
                <a:spcPts val="1200"/>
              </a:spcAft>
            </a:pPr>
            <a:r>
              <a:rPr lang="en-US" sz="2800" dirty="0"/>
              <a:t>Bullying</a:t>
            </a:r>
          </a:p>
          <a:p>
            <a:pPr>
              <a:spcBef>
                <a:spcPts val="0"/>
              </a:spcBef>
              <a:spcAft>
                <a:spcPts val="1200"/>
              </a:spcAft>
            </a:pPr>
            <a:r>
              <a:rPr lang="en-US" sz="2800" dirty="0"/>
              <a:t>Excessive suspensions instead of restorative/rehabilitative approaches</a:t>
            </a:r>
          </a:p>
          <a:p>
            <a:pPr>
              <a:spcBef>
                <a:spcPts val="0"/>
              </a:spcBef>
              <a:spcAft>
                <a:spcPts val="1200"/>
              </a:spcAft>
            </a:pPr>
            <a:r>
              <a:rPr lang="en-US" sz="2800" dirty="0"/>
              <a:t>Chronic health conditions (e.g. asthma, diabetes, dental, or mental health issues)</a:t>
            </a:r>
          </a:p>
          <a:p>
            <a:pPr>
              <a:spcBef>
                <a:spcPts val="0"/>
              </a:spcBef>
              <a:spcAft>
                <a:spcPts val="1200"/>
              </a:spcAft>
            </a:pPr>
            <a:r>
              <a:rPr lang="en-US" sz="2800" dirty="0"/>
              <a:t>Challenges from within one’s lived experience</a:t>
            </a:r>
          </a:p>
          <a:p>
            <a:pPr>
              <a:spcBef>
                <a:spcPts val="0"/>
              </a:spcBef>
              <a:spcAft>
                <a:spcPts val="1200"/>
              </a:spcAft>
            </a:pPr>
            <a:r>
              <a:rPr lang="en-US" sz="2800" dirty="0"/>
              <a:t>Lack of recognition of strengths from within one’s lived experience</a:t>
            </a:r>
          </a:p>
          <a:p>
            <a:pPr marL="0" indent="0">
              <a:buNone/>
            </a:pPr>
            <a:endParaRPr lang="en-US" sz="2400" dirty="0"/>
          </a:p>
        </p:txBody>
      </p:sp>
      <p:sp>
        <p:nvSpPr>
          <p:cNvPr id="4" name="Slide Number Placeholder 3">
            <a:extLst>
              <a:ext uri="{FF2B5EF4-FFF2-40B4-BE49-F238E27FC236}">
                <a16:creationId xmlns:a16="http://schemas.microsoft.com/office/drawing/2014/main" id="{AB65B021-117F-40B3-8880-018DD88E42DA}"/>
              </a:ext>
            </a:extLst>
          </p:cNvPr>
          <p:cNvSpPr>
            <a:spLocks noGrp="1"/>
          </p:cNvSpPr>
          <p:nvPr>
            <p:ph type="sldNum" sz="quarter" idx="12"/>
          </p:nvPr>
        </p:nvSpPr>
        <p:spPr/>
        <p:txBody>
          <a:bodyPr/>
          <a:lstStyle/>
          <a:p>
            <a:fld id="{C2019BE4-6F11-44CC-99ED-A1362A1BC245}" type="slidenum">
              <a:rPr lang="en-US" altLang="en-US" smtClean="0"/>
              <a:pPr/>
              <a:t>27</a:t>
            </a:fld>
            <a:endParaRPr lang="en-US" altLang="en-US" dirty="0"/>
          </a:p>
        </p:txBody>
      </p:sp>
    </p:spTree>
    <p:extLst>
      <p:ext uri="{BB962C8B-B14F-4D97-AF65-F5344CB8AC3E}">
        <p14:creationId xmlns:p14="http://schemas.microsoft.com/office/powerpoint/2010/main" val="303370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6116-836B-6FBB-A755-24944477A224}"/>
              </a:ext>
            </a:extLst>
          </p:cNvPr>
          <p:cNvSpPr>
            <a:spLocks noGrp="1"/>
          </p:cNvSpPr>
          <p:nvPr>
            <p:ph type="title"/>
          </p:nvPr>
        </p:nvSpPr>
        <p:spPr>
          <a:xfrm>
            <a:off x="2540000" y="152400"/>
            <a:ext cx="9144000" cy="2446421"/>
          </a:xfrm>
        </p:spPr>
        <p:txBody>
          <a:bodyPr/>
          <a:lstStyle/>
          <a:p>
            <a:pPr>
              <a:lnSpc>
                <a:spcPct val="85000"/>
              </a:lnSpc>
              <a:spcBef>
                <a:spcPts val="0"/>
              </a:spcBef>
              <a:spcAft>
                <a:spcPts val="1800"/>
              </a:spcAft>
            </a:pPr>
            <a:r>
              <a:rPr lang="en-US" sz="4000" b="1" kern="100" dirty="0">
                <a:effectLst/>
                <a:latin typeface="Arial" panose="020B0604020202020204" pitchFamily="34" charset="0"/>
                <a:ea typeface="Times New Roman" panose="02020603050405020304" pitchFamily="18" charset="0"/>
              </a:rPr>
              <a:t>Alternatives to Problematic Behaviors: Building Bridges through Preventive and Restorative Practices</a:t>
            </a:r>
            <a:br>
              <a:rPr lang="en-US" sz="1200" b="1" kern="100" dirty="0">
                <a:effectLst/>
                <a:latin typeface="Arial" panose="020B0604020202020204" pitchFamily="34" charset="0"/>
                <a:ea typeface="Times New Roman" panose="02020603050405020304" pitchFamily="18" charset="0"/>
              </a:rPr>
            </a:br>
            <a:br>
              <a:rPr lang="en-US" sz="1200" b="1" kern="100" dirty="0">
                <a:effectLst/>
                <a:latin typeface="Arial" panose="020B0604020202020204" pitchFamily="34" charset="0"/>
                <a:ea typeface="Times New Roman" panose="02020603050405020304" pitchFamily="18" charset="0"/>
              </a:rPr>
            </a:br>
            <a:r>
              <a:rPr lang="en-US" sz="4000" b="1" dirty="0">
                <a:latin typeface="+mj-lt"/>
              </a:rPr>
              <a:t>Discussion Topics</a:t>
            </a:r>
            <a:endParaRPr lang="en-US" sz="4000" dirty="0"/>
          </a:p>
        </p:txBody>
      </p:sp>
      <p:sp>
        <p:nvSpPr>
          <p:cNvPr id="3" name="Content Placeholder 2">
            <a:extLst>
              <a:ext uri="{FF2B5EF4-FFF2-40B4-BE49-F238E27FC236}">
                <a16:creationId xmlns:a16="http://schemas.microsoft.com/office/drawing/2014/main" id="{880F1BDB-55A7-9EF9-DE8F-7DFF96B93743}"/>
              </a:ext>
            </a:extLst>
          </p:cNvPr>
          <p:cNvSpPr>
            <a:spLocks noGrp="1"/>
          </p:cNvSpPr>
          <p:nvPr>
            <p:ph idx="1"/>
          </p:nvPr>
        </p:nvSpPr>
        <p:spPr>
          <a:xfrm>
            <a:off x="2727157" y="3096126"/>
            <a:ext cx="9143999" cy="3292641"/>
          </a:xfrm>
        </p:spPr>
        <p:txBody>
          <a:bodyPr/>
          <a:lstStyle/>
          <a:p>
            <a:pPr>
              <a:spcBef>
                <a:spcPts val="0"/>
              </a:spcBef>
              <a:spcAft>
                <a:spcPts val="1800"/>
              </a:spcAft>
            </a:pPr>
            <a:r>
              <a:rPr lang="en-US" sz="3200" dirty="0"/>
              <a:t>I wanted to look and feel strong!</a:t>
            </a:r>
          </a:p>
          <a:p>
            <a:pPr>
              <a:spcBef>
                <a:spcPts val="0"/>
              </a:spcBef>
              <a:spcAft>
                <a:spcPts val="1800"/>
              </a:spcAft>
            </a:pPr>
            <a:r>
              <a:rPr lang="en-US" sz="3200" dirty="0"/>
              <a:t>I wanted to </a:t>
            </a:r>
            <a:r>
              <a:rPr lang="en-US" dirty="0"/>
              <a:t>experience an </a:t>
            </a:r>
            <a:r>
              <a:rPr lang="en-US" sz="3200" dirty="0"/>
              <a:t>extraordinary feeling!</a:t>
            </a:r>
          </a:p>
          <a:p>
            <a:pPr>
              <a:spcBef>
                <a:spcPts val="0"/>
              </a:spcBef>
              <a:spcAft>
                <a:spcPts val="1800"/>
              </a:spcAft>
            </a:pPr>
            <a:r>
              <a:rPr lang="en-US" dirty="0"/>
              <a:t>I am tired of feeling stressed and depressed!</a:t>
            </a:r>
          </a:p>
          <a:p>
            <a:pPr>
              <a:spcBef>
                <a:spcPts val="0"/>
              </a:spcBef>
              <a:spcAft>
                <a:spcPts val="1800"/>
              </a:spcAft>
            </a:pPr>
            <a:r>
              <a:rPr lang="en-US" dirty="0"/>
              <a:t>I needed to belong!</a:t>
            </a:r>
          </a:p>
          <a:p>
            <a:endParaRPr lang="en-US" dirty="0"/>
          </a:p>
          <a:p>
            <a:endParaRPr lang="en-US" sz="3200" dirty="0"/>
          </a:p>
          <a:p>
            <a:endParaRPr lang="en-US" dirty="0"/>
          </a:p>
        </p:txBody>
      </p:sp>
      <p:sp>
        <p:nvSpPr>
          <p:cNvPr id="4" name="Slide Number Placeholder 3">
            <a:extLst>
              <a:ext uri="{FF2B5EF4-FFF2-40B4-BE49-F238E27FC236}">
                <a16:creationId xmlns:a16="http://schemas.microsoft.com/office/drawing/2014/main" id="{57DABC61-5B29-3FE6-C876-FF026842CFF0}"/>
              </a:ext>
            </a:extLst>
          </p:cNvPr>
          <p:cNvSpPr>
            <a:spLocks noGrp="1"/>
          </p:cNvSpPr>
          <p:nvPr>
            <p:ph type="sldNum" sz="quarter" idx="12"/>
          </p:nvPr>
        </p:nvSpPr>
        <p:spPr/>
        <p:txBody>
          <a:bodyPr/>
          <a:lstStyle/>
          <a:p>
            <a:fld id="{C2019BE4-6F11-44CC-99ED-A1362A1BC245}" type="slidenum">
              <a:rPr lang="en-US" altLang="en-US" smtClean="0"/>
              <a:pPr/>
              <a:t>28</a:t>
            </a:fld>
            <a:endParaRPr lang="en-US" altLang="en-US" dirty="0"/>
          </a:p>
        </p:txBody>
      </p:sp>
    </p:spTree>
    <p:extLst>
      <p:ext uri="{BB962C8B-B14F-4D97-AF65-F5344CB8AC3E}">
        <p14:creationId xmlns:p14="http://schemas.microsoft.com/office/powerpoint/2010/main" val="1199853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C790-58EF-F151-8D14-4347A56E6CBD}"/>
              </a:ext>
            </a:extLst>
          </p:cNvPr>
          <p:cNvSpPr>
            <a:spLocks noGrp="1"/>
          </p:cNvSpPr>
          <p:nvPr>
            <p:ph type="ctrTitle"/>
          </p:nvPr>
        </p:nvSpPr>
        <p:spPr>
          <a:xfrm>
            <a:off x="2546351" y="831416"/>
            <a:ext cx="9154583" cy="1158124"/>
          </a:xfrm>
        </p:spPr>
        <p:txBody>
          <a:bodyPr/>
          <a:lstStyle/>
          <a:p>
            <a:r>
              <a:rPr lang="en-US" sz="4400" dirty="0"/>
              <a:t>I wanted to look and feel strong! </a:t>
            </a:r>
            <a:endParaRPr lang="en-US" sz="4400" dirty="0">
              <a:cs typeface="Arial"/>
            </a:endParaRPr>
          </a:p>
        </p:txBody>
      </p:sp>
      <p:sp>
        <p:nvSpPr>
          <p:cNvPr id="4" name="Slide Number Placeholder 3">
            <a:extLst>
              <a:ext uri="{FF2B5EF4-FFF2-40B4-BE49-F238E27FC236}">
                <a16:creationId xmlns:a16="http://schemas.microsoft.com/office/drawing/2014/main" id="{1D457FAD-7B9C-CC8D-1399-634E70E9E258}"/>
              </a:ext>
            </a:extLst>
          </p:cNvPr>
          <p:cNvSpPr>
            <a:spLocks noGrp="1"/>
          </p:cNvSpPr>
          <p:nvPr>
            <p:ph type="sldNum" sz="quarter" idx="12"/>
          </p:nvPr>
        </p:nvSpPr>
        <p:spPr/>
        <p:txBody>
          <a:bodyPr/>
          <a:lstStyle/>
          <a:p>
            <a:fld id="{556FCDE2-A4F2-4944-B091-E3C4743DFB01}" type="slidenum">
              <a:rPr lang="en-US" altLang="en-US" smtClean="0"/>
              <a:pPr/>
              <a:t>29</a:t>
            </a:fld>
            <a:endParaRPr lang="en-US" altLang="en-US" dirty="0"/>
          </a:p>
        </p:txBody>
      </p:sp>
    </p:spTree>
    <p:extLst>
      <p:ext uri="{BB962C8B-B14F-4D97-AF65-F5344CB8AC3E}">
        <p14:creationId xmlns:p14="http://schemas.microsoft.com/office/powerpoint/2010/main" val="368433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57DC-D88D-43E9-8D7E-02D554F2796A}"/>
              </a:ext>
            </a:extLst>
          </p:cNvPr>
          <p:cNvSpPr>
            <a:spLocks noGrp="1"/>
          </p:cNvSpPr>
          <p:nvPr>
            <p:ph type="title"/>
          </p:nvPr>
        </p:nvSpPr>
        <p:spPr>
          <a:xfrm>
            <a:off x="2540000" y="152400"/>
            <a:ext cx="9144000" cy="1600200"/>
          </a:xfrm>
        </p:spPr>
        <p:txBody>
          <a:bodyPr/>
          <a:lstStyle/>
          <a:p>
            <a:r>
              <a:rPr lang="en-US" altLang="en-US" sz="4000" dirty="0">
                <a:solidFill>
                  <a:schemeClr val="tx1"/>
                </a:solidFill>
              </a:rPr>
              <a:t>Yes we can! </a:t>
            </a:r>
            <a:br>
              <a:rPr lang="en-US" altLang="en-US" sz="4000" dirty="0">
                <a:solidFill>
                  <a:schemeClr val="tx1"/>
                </a:solidFill>
              </a:rPr>
            </a:br>
            <a:r>
              <a:rPr lang="en-US" altLang="en-US" sz="4000" dirty="0">
                <a:solidFill>
                  <a:schemeClr val="tx1"/>
                </a:solidFill>
              </a:rPr>
              <a:t>Yes we will!</a:t>
            </a:r>
            <a:endParaRPr lang="en-US" sz="4000" dirty="0">
              <a:solidFill>
                <a:schemeClr val="tx1"/>
              </a:solidFill>
            </a:endParaRPr>
          </a:p>
        </p:txBody>
      </p:sp>
      <p:pic>
        <p:nvPicPr>
          <p:cNvPr id="32" name="Picture Placeholder 31" descr="Group of five students with graduation caps and gowns on and some are holding scrolls/diplomas.">
            <a:extLst>
              <a:ext uri="{FF2B5EF4-FFF2-40B4-BE49-F238E27FC236}">
                <a16:creationId xmlns:a16="http://schemas.microsoft.com/office/drawing/2014/main" id="{2410481A-A851-4369-BAC6-F7B290340B7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5640636" y="1872411"/>
            <a:ext cx="2953589" cy="2953589"/>
          </a:xfrm>
        </p:spPr>
      </p:pic>
      <p:sp>
        <p:nvSpPr>
          <p:cNvPr id="27" name="Subtitle 26">
            <a:extLst>
              <a:ext uri="{FF2B5EF4-FFF2-40B4-BE49-F238E27FC236}">
                <a16:creationId xmlns:a16="http://schemas.microsoft.com/office/drawing/2014/main" id="{FDA546B4-3C32-4005-806E-5E064B48548D}"/>
              </a:ext>
            </a:extLst>
          </p:cNvPr>
          <p:cNvSpPr>
            <a:spLocks noGrp="1"/>
          </p:cNvSpPr>
          <p:nvPr>
            <p:ph sz="half" idx="1"/>
          </p:nvPr>
        </p:nvSpPr>
        <p:spPr>
          <a:xfrm>
            <a:off x="2539997" y="5283200"/>
            <a:ext cx="9143999" cy="965200"/>
          </a:xfrm>
        </p:spPr>
        <p:txBody>
          <a:bodyPr/>
          <a:lstStyle/>
          <a:p>
            <a:pPr marL="0" indent="0" algn="ctr">
              <a:buNone/>
            </a:pPr>
            <a:r>
              <a:rPr lang="en-US" sz="2800" dirty="0"/>
              <a:t>This is the goal for every member of our learning community!</a:t>
            </a:r>
          </a:p>
        </p:txBody>
      </p:sp>
      <p:sp>
        <p:nvSpPr>
          <p:cNvPr id="5" name="Slide Number Placeholder 3">
            <a:extLst>
              <a:ext uri="{FF2B5EF4-FFF2-40B4-BE49-F238E27FC236}">
                <a16:creationId xmlns:a16="http://schemas.microsoft.com/office/drawing/2014/main" id="{0794995B-7D7A-49A2-8D3C-D97E45640398}"/>
              </a:ext>
            </a:extLst>
          </p:cNvPr>
          <p:cNvSpPr>
            <a:spLocks noGrp="1"/>
          </p:cNvSpPr>
          <p:nvPr>
            <p:ph type="sldNum" sz="quarter" idx="12"/>
          </p:nvPr>
        </p:nvSpPr>
        <p:spPr/>
        <p:txBody>
          <a:bodyPr/>
          <a:lstStyle/>
          <a:p>
            <a:fld id="{C2019BE4-6F11-44CC-99ED-A1362A1BC245}" type="slidenum">
              <a:rPr lang="en-US" altLang="en-US" smtClean="0"/>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AA33-C103-5A4C-EE22-46D2B11FED02}"/>
              </a:ext>
            </a:extLst>
          </p:cNvPr>
          <p:cNvSpPr>
            <a:spLocks noGrp="1"/>
          </p:cNvSpPr>
          <p:nvPr>
            <p:ph type="title"/>
          </p:nvPr>
        </p:nvSpPr>
        <p:spPr>
          <a:xfrm>
            <a:off x="2294021" y="152401"/>
            <a:ext cx="9785684" cy="866274"/>
          </a:xfrm>
        </p:spPr>
        <p:txBody>
          <a:bodyPr/>
          <a:lstStyle/>
          <a:p>
            <a:pPr>
              <a:lnSpc>
                <a:spcPct val="80000"/>
              </a:lnSpc>
              <a:spcBef>
                <a:spcPts val="0"/>
              </a:spcBef>
              <a:spcAft>
                <a:spcPts val="1800"/>
              </a:spcAft>
            </a:pPr>
            <a:r>
              <a:rPr lang="en-US" sz="4000" dirty="0"/>
              <a:t>I wanted to look and feel strong!</a:t>
            </a:r>
          </a:p>
        </p:txBody>
      </p:sp>
      <p:sp>
        <p:nvSpPr>
          <p:cNvPr id="3" name="Content Placeholder 2">
            <a:extLst>
              <a:ext uri="{FF2B5EF4-FFF2-40B4-BE49-F238E27FC236}">
                <a16:creationId xmlns:a16="http://schemas.microsoft.com/office/drawing/2014/main" id="{C3455281-0AD1-D0CD-6394-DF1FE6FB00DC}"/>
              </a:ext>
            </a:extLst>
          </p:cNvPr>
          <p:cNvSpPr>
            <a:spLocks noGrp="1"/>
          </p:cNvSpPr>
          <p:nvPr>
            <p:ph idx="1"/>
          </p:nvPr>
        </p:nvSpPr>
        <p:spPr>
          <a:xfrm>
            <a:off x="2358523" y="1018675"/>
            <a:ext cx="9656679" cy="5128125"/>
          </a:xfrm>
        </p:spPr>
        <p:txBody>
          <a:bodyPr/>
          <a:lstStyle/>
          <a:p>
            <a:pPr marL="342900" indent="-342900" algn="l">
              <a:spcBef>
                <a:spcPts val="0"/>
              </a:spcBef>
              <a:spcAft>
                <a:spcPts val="1200"/>
              </a:spcAft>
              <a:buFont typeface="Arial" panose="020B0604020202020204" pitchFamily="34" charset="0"/>
              <a:buChar char="•"/>
            </a:pPr>
            <a:r>
              <a:rPr lang="en-US" sz="2400" dirty="0"/>
              <a:t>Are you strong enough to keep your hands and mouth quiet?</a:t>
            </a:r>
          </a:p>
          <a:p>
            <a:pPr marL="342900" indent="-342900" algn="l">
              <a:spcBef>
                <a:spcPts val="0"/>
              </a:spcBef>
              <a:spcAft>
                <a:spcPts val="1200"/>
              </a:spcAft>
              <a:buFont typeface="Arial" panose="020B0604020202020204" pitchFamily="34" charset="0"/>
              <a:buChar char="•"/>
            </a:pPr>
            <a:r>
              <a:rPr lang="en-US" sz="2400" dirty="0"/>
              <a:t>Can you take a step back, tell the other person to do the same, and direct someone else to go get help now?</a:t>
            </a:r>
          </a:p>
          <a:p>
            <a:pPr marL="342900" indent="-342900" algn="l">
              <a:spcBef>
                <a:spcPts val="0"/>
              </a:spcBef>
              <a:spcAft>
                <a:spcPts val="1200"/>
              </a:spcAft>
              <a:buFont typeface="Arial" panose="020B0604020202020204" pitchFamily="34" charset="0"/>
              <a:buChar char="•"/>
            </a:pPr>
            <a:r>
              <a:rPr lang="en-US" sz="2400" dirty="0"/>
              <a:t>Are you being strong when you HAVE to respond the way the other person is acting? (like in a game of twister when someone else tells you how to move without even using the spinner?</a:t>
            </a:r>
          </a:p>
          <a:p>
            <a:pPr marL="342900" indent="-342900" algn="l">
              <a:spcBef>
                <a:spcPts val="0"/>
              </a:spcBef>
              <a:spcAft>
                <a:spcPts val="1200"/>
              </a:spcAft>
              <a:buFont typeface="Arial" panose="020B0604020202020204" pitchFamily="34" charset="0"/>
              <a:buChar char="•"/>
            </a:pPr>
            <a:r>
              <a:rPr lang="en-US" sz="2400" dirty="0"/>
              <a:t>Caring about and helping others builds your strength and resilience as much has having someone else care about and help you. </a:t>
            </a:r>
          </a:p>
          <a:p>
            <a:pPr marL="342900" indent="-342900" algn="l">
              <a:spcBef>
                <a:spcPts val="0"/>
              </a:spcBef>
              <a:spcAft>
                <a:spcPts val="1200"/>
              </a:spcAft>
              <a:buFont typeface="Arial" panose="020B0604020202020204" pitchFamily="34" charset="0"/>
              <a:buChar char="•"/>
            </a:pPr>
            <a:r>
              <a:rPr lang="en-US" sz="2400" dirty="0"/>
              <a:t>What have you done today to make the world better for someone who isn’t you? Open your radar to find opportunities.</a:t>
            </a:r>
          </a:p>
          <a:p>
            <a:pPr algn="l">
              <a:spcBef>
                <a:spcPts val="0"/>
              </a:spcBef>
              <a:spcAft>
                <a:spcPts val="1800"/>
              </a:spcAft>
            </a:pPr>
            <a:r>
              <a:rPr lang="en-US" sz="2400" dirty="0"/>
              <a:t>Can you help organize and promote any of these approaches?</a:t>
            </a:r>
          </a:p>
        </p:txBody>
      </p:sp>
      <p:sp>
        <p:nvSpPr>
          <p:cNvPr id="4" name="Slide Number Placeholder 3">
            <a:extLst>
              <a:ext uri="{FF2B5EF4-FFF2-40B4-BE49-F238E27FC236}">
                <a16:creationId xmlns:a16="http://schemas.microsoft.com/office/drawing/2014/main" id="{F3D36EE3-9F32-D57E-BF88-1B7788B9AC0C}"/>
              </a:ext>
            </a:extLst>
          </p:cNvPr>
          <p:cNvSpPr>
            <a:spLocks noGrp="1"/>
          </p:cNvSpPr>
          <p:nvPr>
            <p:ph type="sldNum" sz="quarter" idx="12"/>
          </p:nvPr>
        </p:nvSpPr>
        <p:spPr>
          <a:xfrm>
            <a:off x="11069052" y="6248400"/>
            <a:ext cx="621297" cy="457200"/>
          </a:xfrm>
        </p:spPr>
        <p:txBody>
          <a:bodyPr/>
          <a:lstStyle/>
          <a:p>
            <a:fld id="{C2019BE4-6F11-44CC-99ED-A1362A1BC245}" type="slidenum">
              <a:rPr lang="en-US" altLang="en-US" smtClean="0"/>
              <a:pPr/>
              <a:t>30</a:t>
            </a:fld>
            <a:endParaRPr lang="en-US" altLang="en-US" dirty="0"/>
          </a:p>
        </p:txBody>
      </p:sp>
    </p:spTree>
    <p:extLst>
      <p:ext uri="{BB962C8B-B14F-4D97-AF65-F5344CB8AC3E}">
        <p14:creationId xmlns:p14="http://schemas.microsoft.com/office/powerpoint/2010/main" val="2484208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AA33-C103-5A4C-EE22-46D2B11FED02}"/>
              </a:ext>
            </a:extLst>
          </p:cNvPr>
          <p:cNvSpPr>
            <a:spLocks noGrp="1"/>
          </p:cNvSpPr>
          <p:nvPr>
            <p:ph type="title"/>
          </p:nvPr>
        </p:nvSpPr>
        <p:spPr>
          <a:xfrm>
            <a:off x="2315287" y="311889"/>
            <a:ext cx="9785684" cy="1147010"/>
          </a:xfrm>
        </p:spPr>
        <p:txBody>
          <a:bodyPr/>
          <a:lstStyle/>
          <a:p>
            <a:pPr>
              <a:lnSpc>
                <a:spcPct val="90000"/>
              </a:lnSpc>
              <a:spcBef>
                <a:spcPts val="0"/>
              </a:spcBef>
              <a:spcAft>
                <a:spcPts val="1800"/>
              </a:spcAft>
            </a:pPr>
            <a:r>
              <a:rPr lang="en-US" dirty="0"/>
              <a:t>I wanted to experience</a:t>
            </a:r>
            <a:br>
              <a:rPr lang="en-US" dirty="0"/>
            </a:br>
            <a:r>
              <a:rPr lang="en-US" dirty="0"/>
              <a:t>an extraordinary feeling! (1)</a:t>
            </a:r>
          </a:p>
        </p:txBody>
      </p:sp>
      <p:sp>
        <p:nvSpPr>
          <p:cNvPr id="4" name="Slide Number Placeholder 3">
            <a:extLst>
              <a:ext uri="{FF2B5EF4-FFF2-40B4-BE49-F238E27FC236}">
                <a16:creationId xmlns:a16="http://schemas.microsoft.com/office/drawing/2014/main" id="{F3D36EE3-9F32-D57E-BF88-1B7788B9AC0C}"/>
              </a:ext>
            </a:extLst>
          </p:cNvPr>
          <p:cNvSpPr>
            <a:spLocks noGrp="1"/>
          </p:cNvSpPr>
          <p:nvPr>
            <p:ph type="sldNum" sz="quarter" idx="12"/>
          </p:nvPr>
        </p:nvSpPr>
        <p:spPr/>
        <p:txBody>
          <a:bodyPr/>
          <a:lstStyle/>
          <a:p>
            <a:fld id="{C2019BE4-6F11-44CC-99ED-A1362A1BC245}" type="slidenum">
              <a:rPr lang="en-US" altLang="en-US" smtClean="0"/>
              <a:pPr/>
              <a:t>31</a:t>
            </a:fld>
            <a:endParaRPr lang="en-US" altLang="en-US" dirty="0"/>
          </a:p>
        </p:txBody>
      </p:sp>
    </p:spTree>
    <p:extLst>
      <p:ext uri="{BB962C8B-B14F-4D97-AF65-F5344CB8AC3E}">
        <p14:creationId xmlns:p14="http://schemas.microsoft.com/office/powerpoint/2010/main" val="1862246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AA33-C103-5A4C-EE22-46D2B11FED02}"/>
              </a:ext>
            </a:extLst>
          </p:cNvPr>
          <p:cNvSpPr>
            <a:spLocks noGrp="1"/>
          </p:cNvSpPr>
          <p:nvPr>
            <p:ph type="title"/>
          </p:nvPr>
        </p:nvSpPr>
        <p:spPr>
          <a:xfrm>
            <a:off x="2294021" y="152401"/>
            <a:ext cx="9785684" cy="866274"/>
          </a:xfrm>
        </p:spPr>
        <p:txBody>
          <a:bodyPr/>
          <a:lstStyle/>
          <a:p>
            <a:pPr>
              <a:lnSpc>
                <a:spcPct val="80000"/>
              </a:lnSpc>
              <a:spcBef>
                <a:spcPts val="0"/>
              </a:spcBef>
              <a:spcAft>
                <a:spcPts val="1800"/>
              </a:spcAft>
            </a:pPr>
            <a:r>
              <a:rPr lang="en-US" sz="4000" dirty="0"/>
              <a:t>I wanted to experience</a:t>
            </a:r>
            <a:br>
              <a:rPr lang="en-US" sz="4000" dirty="0"/>
            </a:br>
            <a:r>
              <a:rPr lang="en-US" sz="4000" dirty="0"/>
              <a:t>an extraordinary feeling! (2)</a:t>
            </a:r>
          </a:p>
        </p:txBody>
      </p:sp>
      <p:sp>
        <p:nvSpPr>
          <p:cNvPr id="3" name="Content Placeholder 2">
            <a:extLst>
              <a:ext uri="{FF2B5EF4-FFF2-40B4-BE49-F238E27FC236}">
                <a16:creationId xmlns:a16="http://schemas.microsoft.com/office/drawing/2014/main" id="{C3455281-0AD1-D0CD-6394-DF1FE6FB00DC}"/>
              </a:ext>
            </a:extLst>
          </p:cNvPr>
          <p:cNvSpPr>
            <a:spLocks noGrp="1"/>
          </p:cNvSpPr>
          <p:nvPr>
            <p:ph idx="1"/>
          </p:nvPr>
        </p:nvSpPr>
        <p:spPr>
          <a:xfrm>
            <a:off x="2181726" y="1054769"/>
            <a:ext cx="9897979" cy="5458325"/>
          </a:xfrm>
        </p:spPr>
        <p:txBody>
          <a:bodyPr/>
          <a:lstStyle/>
          <a:p>
            <a:pPr marL="0" indent="0">
              <a:buNone/>
            </a:pPr>
            <a:r>
              <a:rPr lang="en-US" sz="2400" dirty="0"/>
              <a:t>Some people:</a:t>
            </a:r>
          </a:p>
          <a:p>
            <a:pPr marL="914400"/>
            <a:r>
              <a:rPr lang="en-US" sz="2400" dirty="0"/>
              <a:t>Run!</a:t>
            </a:r>
          </a:p>
          <a:p>
            <a:pPr marL="914400"/>
            <a:r>
              <a:rPr lang="en-US" sz="2400" dirty="0"/>
              <a:t>Hike!</a:t>
            </a:r>
          </a:p>
          <a:p>
            <a:pPr marL="914400"/>
            <a:r>
              <a:rPr lang="en-US" sz="2400" dirty="0"/>
              <a:t>Paddle a kayak, paddle board or canoe</a:t>
            </a:r>
          </a:p>
          <a:p>
            <a:pPr marL="914400"/>
            <a:r>
              <a:rPr lang="en-US" sz="2400" dirty="0"/>
              <a:t>Sing!</a:t>
            </a:r>
          </a:p>
          <a:p>
            <a:pPr marL="914400"/>
            <a:r>
              <a:rPr lang="en-US" sz="2400" dirty="0"/>
              <a:t>Dance!</a:t>
            </a:r>
          </a:p>
          <a:p>
            <a:pPr marL="914400"/>
            <a:r>
              <a:rPr lang="en-US" sz="2400" dirty="0"/>
              <a:t>Have a music jam session!</a:t>
            </a:r>
          </a:p>
          <a:p>
            <a:pPr marL="914400"/>
            <a:r>
              <a:rPr lang="en-US" sz="2400" dirty="0"/>
              <a:t>Play sports!</a:t>
            </a:r>
          </a:p>
          <a:p>
            <a:pPr marL="914400"/>
            <a:r>
              <a:rPr lang="en-US" sz="2400" dirty="0"/>
              <a:t>Create art!</a:t>
            </a:r>
          </a:p>
          <a:p>
            <a:pPr marL="914400"/>
            <a:r>
              <a:rPr lang="en-US" sz="2400" dirty="0"/>
              <a:t>Play ball with a dog!</a:t>
            </a:r>
          </a:p>
          <a:p>
            <a:pPr marL="914400"/>
            <a:r>
              <a:rPr lang="en-US" sz="2400" dirty="0"/>
              <a:t>Find their own crowd for a group activity!</a:t>
            </a:r>
          </a:p>
          <a:p>
            <a:pPr marL="57150" indent="0">
              <a:buNone/>
            </a:pPr>
            <a:r>
              <a:rPr lang="en-US" sz="2800" dirty="0"/>
              <a:t>Can you help organize and promote any of these activities?</a:t>
            </a:r>
          </a:p>
        </p:txBody>
      </p:sp>
      <p:sp>
        <p:nvSpPr>
          <p:cNvPr id="4" name="Slide Number Placeholder 3">
            <a:extLst>
              <a:ext uri="{FF2B5EF4-FFF2-40B4-BE49-F238E27FC236}">
                <a16:creationId xmlns:a16="http://schemas.microsoft.com/office/drawing/2014/main" id="{F3D36EE3-9F32-D57E-BF88-1B7788B9AC0C}"/>
              </a:ext>
            </a:extLst>
          </p:cNvPr>
          <p:cNvSpPr>
            <a:spLocks noGrp="1"/>
          </p:cNvSpPr>
          <p:nvPr>
            <p:ph type="sldNum" sz="quarter" idx="12"/>
          </p:nvPr>
        </p:nvSpPr>
        <p:spPr>
          <a:xfrm>
            <a:off x="11069052" y="6248400"/>
            <a:ext cx="621297" cy="457200"/>
          </a:xfrm>
        </p:spPr>
        <p:txBody>
          <a:bodyPr/>
          <a:lstStyle/>
          <a:p>
            <a:fld id="{C2019BE4-6F11-44CC-99ED-A1362A1BC245}" type="slidenum">
              <a:rPr lang="en-US" altLang="en-US" smtClean="0"/>
              <a:pPr/>
              <a:t>32</a:t>
            </a:fld>
            <a:endParaRPr lang="en-US" altLang="en-US" dirty="0"/>
          </a:p>
        </p:txBody>
      </p:sp>
    </p:spTree>
    <p:extLst>
      <p:ext uri="{BB962C8B-B14F-4D97-AF65-F5344CB8AC3E}">
        <p14:creationId xmlns:p14="http://schemas.microsoft.com/office/powerpoint/2010/main" val="1549266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BCE5-A6A1-7968-619A-B58DE68158E0}"/>
              </a:ext>
            </a:extLst>
          </p:cNvPr>
          <p:cNvSpPr>
            <a:spLocks noGrp="1"/>
          </p:cNvSpPr>
          <p:nvPr>
            <p:ph type="title"/>
          </p:nvPr>
        </p:nvSpPr>
        <p:spPr>
          <a:xfrm>
            <a:off x="2540000" y="609600"/>
            <a:ext cx="9144000" cy="1143000"/>
          </a:xfrm>
        </p:spPr>
        <p:txBody>
          <a:bodyPr/>
          <a:lstStyle/>
          <a:p>
            <a:pPr>
              <a:lnSpc>
                <a:spcPct val="80000"/>
              </a:lnSpc>
            </a:pPr>
            <a:r>
              <a:rPr lang="en-US" dirty="0"/>
              <a:t>I am tired of feeling</a:t>
            </a:r>
            <a:br>
              <a:rPr lang="en-US" dirty="0"/>
            </a:br>
            <a:r>
              <a:rPr lang="en-US" dirty="0"/>
              <a:t>stressed and depressed! (1)</a:t>
            </a:r>
          </a:p>
        </p:txBody>
      </p:sp>
      <p:sp>
        <p:nvSpPr>
          <p:cNvPr id="4" name="Slide Number Placeholder 3">
            <a:extLst>
              <a:ext uri="{FF2B5EF4-FFF2-40B4-BE49-F238E27FC236}">
                <a16:creationId xmlns:a16="http://schemas.microsoft.com/office/drawing/2014/main" id="{4FDCF495-F9B1-A182-4CEB-11A3784018D6}"/>
              </a:ext>
            </a:extLst>
          </p:cNvPr>
          <p:cNvSpPr>
            <a:spLocks noGrp="1"/>
          </p:cNvSpPr>
          <p:nvPr>
            <p:ph type="sldNum" sz="quarter" idx="12"/>
          </p:nvPr>
        </p:nvSpPr>
        <p:spPr/>
        <p:txBody>
          <a:bodyPr/>
          <a:lstStyle/>
          <a:p>
            <a:fld id="{C2019BE4-6F11-44CC-99ED-A1362A1BC245}" type="slidenum">
              <a:rPr lang="en-US" altLang="en-US" smtClean="0"/>
              <a:pPr/>
              <a:t>33</a:t>
            </a:fld>
            <a:endParaRPr lang="en-US" altLang="en-US" dirty="0"/>
          </a:p>
        </p:txBody>
      </p:sp>
    </p:spTree>
    <p:extLst>
      <p:ext uri="{BB962C8B-B14F-4D97-AF65-F5344CB8AC3E}">
        <p14:creationId xmlns:p14="http://schemas.microsoft.com/office/powerpoint/2010/main" val="800401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BCE5-A6A1-7968-619A-B58DE68158E0}"/>
              </a:ext>
            </a:extLst>
          </p:cNvPr>
          <p:cNvSpPr>
            <a:spLocks noGrp="1"/>
          </p:cNvSpPr>
          <p:nvPr>
            <p:ph type="title"/>
          </p:nvPr>
        </p:nvSpPr>
        <p:spPr>
          <a:xfrm>
            <a:off x="2540000" y="288760"/>
            <a:ext cx="9144000" cy="850229"/>
          </a:xfrm>
        </p:spPr>
        <p:txBody>
          <a:bodyPr/>
          <a:lstStyle/>
          <a:p>
            <a:pPr>
              <a:lnSpc>
                <a:spcPct val="80000"/>
              </a:lnSpc>
            </a:pPr>
            <a:r>
              <a:rPr lang="en-US" dirty="0"/>
              <a:t>I am tired of feeling</a:t>
            </a:r>
            <a:br>
              <a:rPr lang="en-US" dirty="0"/>
            </a:br>
            <a:r>
              <a:rPr lang="en-US" dirty="0"/>
              <a:t>stressed and depressed! (2)</a:t>
            </a:r>
          </a:p>
        </p:txBody>
      </p:sp>
      <p:sp>
        <p:nvSpPr>
          <p:cNvPr id="3" name="Content Placeholder 2">
            <a:extLst>
              <a:ext uri="{FF2B5EF4-FFF2-40B4-BE49-F238E27FC236}">
                <a16:creationId xmlns:a16="http://schemas.microsoft.com/office/drawing/2014/main" id="{8D1395A5-BB8C-1BD9-8CD1-761A4A4FC75E}"/>
              </a:ext>
            </a:extLst>
          </p:cNvPr>
          <p:cNvSpPr>
            <a:spLocks noGrp="1"/>
          </p:cNvSpPr>
          <p:nvPr>
            <p:ph idx="1"/>
          </p:nvPr>
        </p:nvSpPr>
        <p:spPr>
          <a:xfrm>
            <a:off x="2546350" y="1339520"/>
            <a:ext cx="9144000" cy="5137480"/>
          </a:xfrm>
        </p:spPr>
        <p:txBody>
          <a:bodyPr/>
          <a:lstStyle/>
          <a:p>
            <a:r>
              <a:rPr lang="en-US" sz="2400" dirty="0"/>
              <a:t>I need a friend bench</a:t>
            </a:r>
          </a:p>
          <a:p>
            <a:r>
              <a:rPr lang="en-US" sz="2400" dirty="0"/>
              <a:t>Wellness centers</a:t>
            </a:r>
          </a:p>
          <a:p>
            <a:r>
              <a:rPr lang="en-US" sz="2400" dirty="0"/>
              <a:t>Mental health supports:</a:t>
            </a:r>
          </a:p>
          <a:p>
            <a:pPr lvl="1"/>
            <a:r>
              <a:rPr lang="en-US" sz="2400" dirty="0">
                <a:hlinkClick r:id="rId2">
                  <a:extLst>
                    <a:ext uri="{A12FA001-AC4F-418D-AE19-62706E023703}">
                      <ahyp:hlinkClr xmlns:ahyp="http://schemas.microsoft.com/office/drawing/2018/hyperlinkcolor" val="tx"/>
                    </a:ext>
                  </a:extLst>
                </a:hlinkClick>
              </a:rPr>
              <a:t>NAMI On Campus Clubs | NAMI: National Alliance on Mental Illness</a:t>
            </a:r>
            <a:endParaRPr lang="en-US" sz="2400" dirty="0"/>
          </a:p>
          <a:p>
            <a:pPr lvl="1"/>
            <a:r>
              <a:rPr lang="en-US" sz="2400" dirty="0">
                <a:hlinkClick r:id="rId3">
                  <a:extLst>
                    <a:ext uri="{A12FA001-AC4F-418D-AE19-62706E023703}">
                      <ahyp:hlinkClr xmlns:ahyp="http://schemas.microsoft.com/office/drawing/2018/hyperlinkcolor" val="tx"/>
                    </a:ext>
                  </a:extLst>
                </a:hlinkClick>
              </a:rPr>
              <a:t>About | Letters to Strangers</a:t>
            </a:r>
            <a:endParaRPr lang="en-US" sz="2400" dirty="0"/>
          </a:p>
          <a:p>
            <a:pPr lvl="1"/>
            <a:r>
              <a:rPr lang="en-US" sz="2400" dirty="0">
                <a:hlinkClick r:id="rId4">
                  <a:extLst>
                    <a:ext uri="{A12FA001-AC4F-418D-AE19-62706E023703}">
                      <ahyp:hlinkClr xmlns:ahyp="http://schemas.microsoft.com/office/drawing/2018/hyperlinkcolor" val="tx"/>
                    </a:ext>
                  </a:extLst>
                </a:hlinkClick>
              </a:rPr>
              <a:t>Out of the Darkness Community Walks (afsp.org)</a:t>
            </a:r>
            <a:endParaRPr lang="en-US" sz="2400" dirty="0"/>
          </a:p>
          <a:p>
            <a:pPr lvl="1"/>
            <a:r>
              <a:rPr lang="en-US" sz="2400" dirty="0">
                <a:hlinkClick r:id="rId5">
                  <a:extLst>
                    <a:ext uri="{A12FA001-AC4F-418D-AE19-62706E023703}">
                      <ahyp:hlinkClr xmlns:ahyp="http://schemas.microsoft.com/office/drawing/2018/hyperlinkcolor" val="tx"/>
                    </a:ext>
                  </a:extLst>
                </a:hlinkClick>
              </a:rPr>
              <a:t>Youth - Mental Health First Aid</a:t>
            </a:r>
            <a:r>
              <a:rPr lang="en-US" sz="2400" dirty="0"/>
              <a:t> (bring training to adults and older youth)</a:t>
            </a:r>
          </a:p>
          <a:p>
            <a:pPr lvl="1"/>
            <a:r>
              <a:rPr lang="en-US" sz="2400" dirty="0">
                <a:hlinkClick r:id="rId6">
                  <a:extLst>
                    <a:ext uri="{A12FA001-AC4F-418D-AE19-62706E023703}">
                      <ahyp:hlinkClr xmlns:ahyp="http://schemas.microsoft.com/office/drawing/2018/hyperlinkcolor" val="tx"/>
                    </a:ext>
                  </a:extLst>
                </a:hlinkClick>
              </a:rPr>
              <a:t>Mental Health - Learning Support (CA Dept of Education)</a:t>
            </a:r>
            <a:endParaRPr lang="en-US" sz="2400" dirty="0"/>
          </a:p>
          <a:p>
            <a:pPr marL="57150" indent="0">
              <a:spcBef>
                <a:spcPts val="1200"/>
              </a:spcBef>
              <a:buNone/>
            </a:pPr>
            <a:r>
              <a:rPr lang="en-US" sz="2400" dirty="0"/>
              <a:t>Can you help organize and promote any of these activities and access to these resources and supports?</a:t>
            </a:r>
          </a:p>
        </p:txBody>
      </p:sp>
      <p:sp>
        <p:nvSpPr>
          <p:cNvPr id="4" name="Slide Number Placeholder 3">
            <a:extLst>
              <a:ext uri="{FF2B5EF4-FFF2-40B4-BE49-F238E27FC236}">
                <a16:creationId xmlns:a16="http://schemas.microsoft.com/office/drawing/2014/main" id="{4FDCF495-F9B1-A182-4CEB-11A3784018D6}"/>
              </a:ext>
            </a:extLst>
          </p:cNvPr>
          <p:cNvSpPr>
            <a:spLocks noGrp="1"/>
          </p:cNvSpPr>
          <p:nvPr>
            <p:ph type="sldNum" sz="quarter" idx="12"/>
          </p:nvPr>
        </p:nvSpPr>
        <p:spPr/>
        <p:txBody>
          <a:bodyPr/>
          <a:lstStyle/>
          <a:p>
            <a:fld id="{C2019BE4-6F11-44CC-99ED-A1362A1BC245}" type="slidenum">
              <a:rPr lang="en-US" altLang="en-US" smtClean="0"/>
              <a:pPr/>
              <a:t>34</a:t>
            </a:fld>
            <a:endParaRPr lang="en-US" altLang="en-US" dirty="0"/>
          </a:p>
        </p:txBody>
      </p:sp>
    </p:spTree>
    <p:extLst>
      <p:ext uri="{BB962C8B-B14F-4D97-AF65-F5344CB8AC3E}">
        <p14:creationId xmlns:p14="http://schemas.microsoft.com/office/powerpoint/2010/main" val="136109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047E-5114-767E-697A-8D16153767EA}"/>
              </a:ext>
            </a:extLst>
          </p:cNvPr>
          <p:cNvSpPr>
            <a:spLocks noGrp="1"/>
          </p:cNvSpPr>
          <p:nvPr>
            <p:ph type="title"/>
          </p:nvPr>
        </p:nvSpPr>
        <p:spPr>
          <a:xfrm>
            <a:off x="2546350" y="360947"/>
            <a:ext cx="9144000" cy="802105"/>
          </a:xfrm>
        </p:spPr>
        <p:txBody>
          <a:bodyPr/>
          <a:lstStyle/>
          <a:p>
            <a:r>
              <a:rPr lang="en-US" dirty="0"/>
              <a:t>I needed to belong! (1)</a:t>
            </a:r>
          </a:p>
        </p:txBody>
      </p:sp>
      <p:sp>
        <p:nvSpPr>
          <p:cNvPr id="4" name="Slide Number Placeholder 3">
            <a:extLst>
              <a:ext uri="{FF2B5EF4-FFF2-40B4-BE49-F238E27FC236}">
                <a16:creationId xmlns:a16="http://schemas.microsoft.com/office/drawing/2014/main" id="{18CEA9ED-AEF2-EC2D-A74F-B184F6A8D745}"/>
              </a:ext>
            </a:extLst>
          </p:cNvPr>
          <p:cNvSpPr>
            <a:spLocks noGrp="1"/>
          </p:cNvSpPr>
          <p:nvPr>
            <p:ph type="sldNum" sz="quarter" idx="12"/>
          </p:nvPr>
        </p:nvSpPr>
        <p:spPr/>
        <p:txBody>
          <a:bodyPr/>
          <a:lstStyle/>
          <a:p>
            <a:fld id="{C2019BE4-6F11-44CC-99ED-A1362A1BC245}" type="slidenum">
              <a:rPr lang="en-US" altLang="en-US" smtClean="0"/>
              <a:pPr/>
              <a:t>35</a:t>
            </a:fld>
            <a:endParaRPr lang="en-US" altLang="en-US" dirty="0"/>
          </a:p>
        </p:txBody>
      </p:sp>
    </p:spTree>
    <p:extLst>
      <p:ext uri="{BB962C8B-B14F-4D97-AF65-F5344CB8AC3E}">
        <p14:creationId xmlns:p14="http://schemas.microsoft.com/office/powerpoint/2010/main" val="364752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047E-5114-767E-697A-8D16153767EA}"/>
              </a:ext>
            </a:extLst>
          </p:cNvPr>
          <p:cNvSpPr>
            <a:spLocks noGrp="1"/>
          </p:cNvSpPr>
          <p:nvPr>
            <p:ph type="title"/>
          </p:nvPr>
        </p:nvSpPr>
        <p:spPr>
          <a:xfrm>
            <a:off x="2546350" y="360947"/>
            <a:ext cx="9144000" cy="802105"/>
          </a:xfrm>
        </p:spPr>
        <p:txBody>
          <a:bodyPr/>
          <a:lstStyle/>
          <a:p>
            <a:r>
              <a:rPr lang="en-US" dirty="0"/>
              <a:t>I needed to belong! (2)</a:t>
            </a:r>
          </a:p>
        </p:txBody>
      </p:sp>
      <p:sp>
        <p:nvSpPr>
          <p:cNvPr id="3" name="Content Placeholder 2">
            <a:extLst>
              <a:ext uri="{FF2B5EF4-FFF2-40B4-BE49-F238E27FC236}">
                <a16:creationId xmlns:a16="http://schemas.microsoft.com/office/drawing/2014/main" id="{4B984C3A-1256-C766-42F3-B27640D9DCFD}"/>
              </a:ext>
            </a:extLst>
          </p:cNvPr>
          <p:cNvSpPr>
            <a:spLocks noGrp="1"/>
          </p:cNvSpPr>
          <p:nvPr>
            <p:ph idx="1"/>
          </p:nvPr>
        </p:nvSpPr>
        <p:spPr>
          <a:xfrm>
            <a:off x="2540000" y="1299412"/>
            <a:ext cx="9144000" cy="4555958"/>
          </a:xfrm>
        </p:spPr>
        <p:txBody>
          <a:bodyPr/>
          <a:lstStyle/>
          <a:p>
            <a:pPr>
              <a:spcBef>
                <a:spcPts val="0"/>
              </a:spcBef>
              <a:spcAft>
                <a:spcPts val="1800"/>
              </a:spcAft>
            </a:pPr>
            <a:r>
              <a:rPr lang="en-US" dirty="0"/>
              <a:t>I need a group that feels like a family should feel.</a:t>
            </a:r>
          </a:p>
          <a:p>
            <a:pPr>
              <a:spcBef>
                <a:spcPts val="0"/>
              </a:spcBef>
              <a:spcAft>
                <a:spcPts val="1800"/>
              </a:spcAft>
            </a:pPr>
            <a:r>
              <a:rPr lang="en-US" dirty="0"/>
              <a:t>I want to share my favorite interests with others.</a:t>
            </a:r>
          </a:p>
          <a:p>
            <a:pPr>
              <a:spcBef>
                <a:spcPts val="0"/>
              </a:spcBef>
              <a:spcAft>
                <a:spcPts val="1800"/>
              </a:spcAft>
            </a:pPr>
            <a:r>
              <a:rPr lang="en-US" dirty="0"/>
              <a:t>I want to learn about other people’s favorite interests.</a:t>
            </a:r>
          </a:p>
          <a:p>
            <a:pPr marL="0" indent="0">
              <a:buNone/>
            </a:pPr>
            <a:r>
              <a:rPr lang="en-US" dirty="0"/>
              <a:t>Can you help organize and promote any of these activities?</a:t>
            </a:r>
          </a:p>
          <a:p>
            <a:endParaRPr lang="en-US" dirty="0"/>
          </a:p>
        </p:txBody>
      </p:sp>
      <p:sp>
        <p:nvSpPr>
          <p:cNvPr id="4" name="Slide Number Placeholder 3">
            <a:extLst>
              <a:ext uri="{FF2B5EF4-FFF2-40B4-BE49-F238E27FC236}">
                <a16:creationId xmlns:a16="http://schemas.microsoft.com/office/drawing/2014/main" id="{18CEA9ED-AEF2-EC2D-A74F-B184F6A8D745}"/>
              </a:ext>
            </a:extLst>
          </p:cNvPr>
          <p:cNvSpPr>
            <a:spLocks noGrp="1"/>
          </p:cNvSpPr>
          <p:nvPr>
            <p:ph type="sldNum" sz="quarter" idx="12"/>
          </p:nvPr>
        </p:nvSpPr>
        <p:spPr/>
        <p:txBody>
          <a:bodyPr/>
          <a:lstStyle/>
          <a:p>
            <a:fld id="{C2019BE4-6F11-44CC-99ED-A1362A1BC245}" type="slidenum">
              <a:rPr lang="en-US" altLang="en-US" smtClean="0"/>
              <a:pPr/>
              <a:t>36</a:t>
            </a:fld>
            <a:endParaRPr lang="en-US" altLang="en-US" dirty="0"/>
          </a:p>
        </p:txBody>
      </p:sp>
    </p:spTree>
    <p:extLst>
      <p:ext uri="{BB962C8B-B14F-4D97-AF65-F5344CB8AC3E}">
        <p14:creationId xmlns:p14="http://schemas.microsoft.com/office/powerpoint/2010/main" val="944612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F0B4-3221-055F-376F-AD0C80385CF0}"/>
              </a:ext>
            </a:extLst>
          </p:cNvPr>
          <p:cNvSpPr>
            <a:spLocks noGrp="1"/>
          </p:cNvSpPr>
          <p:nvPr>
            <p:ph type="title"/>
          </p:nvPr>
        </p:nvSpPr>
        <p:spPr>
          <a:xfrm>
            <a:off x="2546350" y="152400"/>
            <a:ext cx="9144000" cy="1403685"/>
          </a:xfrm>
        </p:spPr>
        <p:txBody>
          <a:bodyPr/>
          <a:lstStyle/>
          <a:p>
            <a:pPr>
              <a:lnSpc>
                <a:spcPct val="90000"/>
              </a:lnSpc>
            </a:pPr>
            <a:r>
              <a:rPr lang="en-US" sz="4000" dirty="0"/>
              <a:t>Youth Led Non-Punitive Alternatives for Identifying Responses to Problematic Behavior</a:t>
            </a:r>
          </a:p>
        </p:txBody>
      </p:sp>
      <p:sp>
        <p:nvSpPr>
          <p:cNvPr id="3" name="Content Placeholder 2">
            <a:extLst>
              <a:ext uri="{FF2B5EF4-FFF2-40B4-BE49-F238E27FC236}">
                <a16:creationId xmlns:a16="http://schemas.microsoft.com/office/drawing/2014/main" id="{C37437BD-D507-D9E7-5891-F63560A31601}"/>
              </a:ext>
            </a:extLst>
          </p:cNvPr>
          <p:cNvSpPr>
            <a:spLocks noGrp="1"/>
          </p:cNvSpPr>
          <p:nvPr>
            <p:ph idx="1"/>
          </p:nvPr>
        </p:nvSpPr>
        <p:spPr>
          <a:xfrm>
            <a:off x="2305718" y="1844842"/>
            <a:ext cx="9741903" cy="4860758"/>
          </a:xfrm>
        </p:spPr>
        <p:txBody>
          <a:bodyPr/>
          <a:lstStyle/>
          <a:p>
            <a:pPr marL="0" indent="0" algn="ctr">
              <a:lnSpc>
                <a:spcPct val="90000"/>
              </a:lnSpc>
              <a:spcBef>
                <a:spcPts val="600"/>
              </a:spcBef>
              <a:spcAft>
                <a:spcPts val="1200"/>
              </a:spcAft>
              <a:buNone/>
            </a:pPr>
            <a:r>
              <a:rPr lang="en-US" sz="2500" dirty="0">
                <a:hlinkClick r:id="rId2"/>
              </a:rPr>
              <a:t>California Association of Youth Courts (CAYC)</a:t>
            </a:r>
            <a:r>
              <a:rPr lang="en-US" sz="2500" dirty="0"/>
              <a:t>:</a:t>
            </a:r>
          </a:p>
          <a:p>
            <a:pPr marL="0" indent="0" algn="ctr">
              <a:lnSpc>
                <a:spcPct val="90000"/>
              </a:lnSpc>
              <a:spcBef>
                <a:spcPts val="0"/>
              </a:spcBef>
              <a:spcAft>
                <a:spcPts val="1800"/>
              </a:spcAft>
              <a:buNone/>
            </a:pPr>
            <a:r>
              <a:rPr lang="en-US" sz="2400" b="0" i="0" u="none" strike="noStrike" baseline="0" dirty="0"/>
              <a:t>Schools, law enforcement, probation, and community-based organizations all use youth courts to build a bridge with our youth through restorative justice.</a:t>
            </a:r>
            <a:endParaRPr lang="en-US" sz="2400" dirty="0"/>
          </a:p>
          <a:p>
            <a:pPr marL="0" indent="0">
              <a:spcBef>
                <a:spcPts val="0"/>
              </a:spcBef>
              <a:buNone/>
            </a:pPr>
            <a:r>
              <a:rPr lang="en-US" sz="2400" dirty="0"/>
              <a:t>19th Annual Statewide Youth Court Summit</a:t>
            </a:r>
          </a:p>
          <a:p>
            <a:pPr marL="0" indent="0">
              <a:spcBef>
                <a:spcPts val="0"/>
              </a:spcBef>
              <a:buNone/>
            </a:pPr>
            <a:r>
              <a:rPr lang="en-US" sz="2400" dirty="0"/>
              <a:t>June 27-30, 2024 - University of California, Merced</a:t>
            </a:r>
          </a:p>
          <a:p>
            <a:pPr marL="0" indent="0">
              <a:buNone/>
            </a:pPr>
            <a:r>
              <a:rPr lang="en-US" sz="2400" dirty="0">
                <a:latin typeface="+mj-lt"/>
              </a:rPr>
              <a:t>Youth Registration: </a:t>
            </a:r>
            <a:r>
              <a:rPr lang="en-US" sz="2400" dirty="0">
                <a:latin typeface="+mj-lt"/>
                <a:hlinkClick r:id="rId3"/>
              </a:rPr>
              <a:t>Kicksite::CAYC Landing Youth</a:t>
            </a:r>
            <a:endParaRPr lang="en-US" sz="2400" dirty="0">
              <a:latin typeface="+mj-lt"/>
            </a:endParaRPr>
          </a:p>
          <a:p>
            <a:pPr marL="0" indent="0">
              <a:spcBef>
                <a:spcPts val="0"/>
              </a:spcBef>
              <a:spcAft>
                <a:spcPts val="2400"/>
              </a:spcAft>
              <a:buNone/>
            </a:pPr>
            <a:r>
              <a:rPr lang="en-US" sz="2400" dirty="0">
                <a:latin typeface="+mj-lt"/>
              </a:rPr>
              <a:t>Adult Registration:  </a:t>
            </a:r>
            <a:r>
              <a:rPr lang="en-US" sz="2400" dirty="0">
                <a:latin typeface="+mj-lt"/>
                <a:hlinkClick r:id="rId4"/>
              </a:rPr>
              <a:t>Kicksite::CAYC Landing Adult</a:t>
            </a:r>
            <a:endParaRPr lang="en-US" sz="2400" dirty="0">
              <a:latin typeface="+mj-lt"/>
            </a:endParaRPr>
          </a:p>
          <a:p>
            <a:pPr marL="0" indent="0">
              <a:spcBef>
                <a:spcPts val="0"/>
              </a:spcBef>
              <a:buNone/>
            </a:pPr>
            <a:r>
              <a:rPr lang="en-US" sz="2400" dirty="0"/>
              <a:t>June 26-27, 2024 Adults’ Pre-Summit re Launching </a:t>
            </a:r>
            <a:r>
              <a:rPr lang="en-US" sz="2400" i="0" u="none" strike="noStrike" baseline="0" dirty="0"/>
              <a:t>a Youth Court </a:t>
            </a:r>
            <a:endParaRPr lang="en-US" sz="2400" dirty="0"/>
          </a:p>
          <a:p>
            <a:pPr marL="0" indent="0" algn="l">
              <a:spcBef>
                <a:spcPts val="0"/>
              </a:spcBef>
              <a:spcAft>
                <a:spcPts val="1800"/>
              </a:spcAft>
              <a:buNone/>
            </a:pPr>
            <a:r>
              <a:rPr lang="en-US" sz="2400" b="0" i="0" u="none" strike="noStrike" baseline="0" dirty="0">
                <a:latin typeface="+mj-lt"/>
              </a:rPr>
              <a:t>Registration: </a:t>
            </a:r>
            <a:r>
              <a:rPr lang="en-US" sz="2400" dirty="0">
                <a:latin typeface="+mj-lt"/>
                <a:hlinkClick r:id="rId5"/>
              </a:rPr>
              <a:t>Youth Courts: Building Bridges Through Restorative Justice (google.com)</a:t>
            </a:r>
            <a:endParaRPr lang="en-US" sz="2400" b="0" i="0" u="none" strike="noStrike" baseline="0" dirty="0">
              <a:latin typeface="+mj-lt"/>
            </a:endParaRPr>
          </a:p>
        </p:txBody>
      </p:sp>
      <p:sp>
        <p:nvSpPr>
          <p:cNvPr id="4" name="Slide Number Placeholder 3">
            <a:extLst>
              <a:ext uri="{FF2B5EF4-FFF2-40B4-BE49-F238E27FC236}">
                <a16:creationId xmlns:a16="http://schemas.microsoft.com/office/drawing/2014/main" id="{5936A3FC-539F-5664-A475-4062273F8586}"/>
              </a:ext>
            </a:extLst>
          </p:cNvPr>
          <p:cNvSpPr>
            <a:spLocks noGrp="1"/>
          </p:cNvSpPr>
          <p:nvPr>
            <p:ph type="sldNum" sz="quarter" idx="12"/>
          </p:nvPr>
        </p:nvSpPr>
        <p:spPr/>
        <p:txBody>
          <a:bodyPr/>
          <a:lstStyle/>
          <a:p>
            <a:fld id="{C2019BE4-6F11-44CC-99ED-A1362A1BC245}" type="slidenum">
              <a:rPr lang="en-US" altLang="en-US" smtClean="0"/>
              <a:pPr/>
              <a:t>37</a:t>
            </a:fld>
            <a:endParaRPr lang="en-US" altLang="en-US" dirty="0"/>
          </a:p>
        </p:txBody>
      </p:sp>
    </p:spTree>
    <p:extLst>
      <p:ext uri="{BB962C8B-B14F-4D97-AF65-F5344CB8AC3E}">
        <p14:creationId xmlns:p14="http://schemas.microsoft.com/office/powerpoint/2010/main" val="1549264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8DF42-4EC5-D34E-189C-C42DFC85BC93}"/>
              </a:ext>
            </a:extLst>
          </p:cNvPr>
          <p:cNvSpPr>
            <a:spLocks noGrp="1"/>
          </p:cNvSpPr>
          <p:nvPr>
            <p:ph type="title" idx="4294967295"/>
          </p:nvPr>
        </p:nvSpPr>
        <p:spPr>
          <a:xfrm>
            <a:off x="2546350" y="667142"/>
            <a:ext cx="9144000" cy="1143000"/>
          </a:xfrm>
        </p:spPr>
        <p:txBody>
          <a:bodyPr/>
          <a:lstStyle/>
          <a:p>
            <a:r>
              <a:rPr lang="en-US" sz="4000" dirty="0"/>
              <a:t>Passive to Passion</a:t>
            </a:r>
          </a:p>
        </p:txBody>
      </p:sp>
      <p:sp>
        <p:nvSpPr>
          <p:cNvPr id="4" name="Content Placeholder 3">
            <a:extLst>
              <a:ext uri="{FF2B5EF4-FFF2-40B4-BE49-F238E27FC236}">
                <a16:creationId xmlns:a16="http://schemas.microsoft.com/office/drawing/2014/main" id="{F228855D-17C5-4B07-8158-6637FD1B81A9}"/>
              </a:ext>
            </a:extLst>
          </p:cNvPr>
          <p:cNvSpPr>
            <a:spLocks noGrp="1"/>
          </p:cNvSpPr>
          <p:nvPr>
            <p:ph sz="half" idx="1"/>
          </p:nvPr>
        </p:nvSpPr>
        <p:spPr>
          <a:xfrm>
            <a:off x="2540000" y="3200064"/>
            <a:ext cx="2405882" cy="813672"/>
          </a:xfrm>
        </p:spPr>
        <p:txBody>
          <a:bodyPr/>
          <a:lstStyle/>
          <a:p>
            <a:pPr marL="0" indent="0" algn="ctr">
              <a:buNone/>
            </a:pPr>
            <a:r>
              <a:rPr lang="en-US" sz="4800" dirty="0"/>
              <a:t>Passive</a:t>
            </a:r>
          </a:p>
        </p:txBody>
      </p:sp>
      <p:pic>
        <p:nvPicPr>
          <p:cNvPr id="8" name="Content Placeholder 7" descr="Green arrow pointed to the right.">
            <a:extLst>
              <a:ext uri="{FF2B5EF4-FFF2-40B4-BE49-F238E27FC236}">
                <a16:creationId xmlns:a16="http://schemas.microsoft.com/office/drawing/2014/main" id="{7FC12658-4EA8-4359-BB17-1ECEBEEA719E}"/>
              </a:ext>
            </a:extLst>
          </p:cNvPr>
          <p:cNvPicPr>
            <a:picLocks noGrp="1" noChangeAspect="1"/>
          </p:cNvPicPr>
          <p:nvPr>
            <p:ph sz="half" idx="2"/>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246386" y="3074938"/>
            <a:ext cx="1799363" cy="1195804"/>
          </a:xfrm>
          <a:scene3d>
            <a:camera prst="orthographicFront"/>
            <a:lightRig rig="threePt" dir="t"/>
          </a:scene3d>
          <a:sp3d>
            <a:bevelT/>
          </a:sp3d>
        </p:spPr>
      </p:pic>
      <p:pic>
        <p:nvPicPr>
          <p:cNvPr id="5" name="Content Placeholder 4" descr="The word &quot;Passion&quot; in rainbow colored font.">
            <a:extLst>
              <a:ext uri="{FF2B5EF4-FFF2-40B4-BE49-F238E27FC236}">
                <a16:creationId xmlns:a16="http://schemas.microsoft.com/office/drawing/2014/main" id="{C0E66042-E618-4D5A-A277-822883D3914A}"/>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7105628" y="2397529"/>
            <a:ext cx="4147541" cy="1873213"/>
          </a:xfrm>
        </p:spPr>
      </p:pic>
      <p:sp>
        <p:nvSpPr>
          <p:cNvPr id="2" name="Slide Number Placeholder 1">
            <a:extLst>
              <a:ext uri="{FF2B5EF4-FFF2-40B4-BE49-F238E27FC236}">
                <a16:creationId xmlns:a16="http://schemas.microsoft.com/office/drawing/2014/main" id="{21E7EE46-D86C-480C-A076-4366102532EF}"/>
              </a:ext>
            </a:extLst>
          </p:cNvPr>
          <p:cNvSpPr>
            <a:spLocks noGrp="1"/>
          </p:cNvSpPr>
          <p:nvPr>
            <p:ph type="sldNum" sz="quarter" idx="12"/>
          </p:nvPr>
        </p:nvSpPr>
        <p:spPr/>
        <p:txBody>
          <a:bodyPr/>
          <a:lstStyle/>
          <a:p>
            <a:fld id="{6DE0AEF0-66C5-4102-9C61-FB0E984D382E}" type="slidenum">
              <a:rPr lang="en-US" altLang="en-US" smtClean="0"/>
              <a:pPr/>
              <a:t>38</a:t>
            </a:fld>
            <a:endParaRPr lang="en-US" altLang="en-US" dirty="0"/>
          </a:p>
        </p:txBody>
      </p:sp>
    </p:spTree>
    <p:extLst>
      <p:ext uri="{BB962C8B-B14F-4D97-AF65-F5344CB8AC3E}">
        <p14:creationId xmlns:p14="http://schemas.microsoft.com/office/powerpoint/2010/main" val="115624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03E3-0DED-4F65-B859-14257CA5E096}"/>
              </a:ext>
            </a:extLst>
          </p:cNvPr>
          <p:cNvSpPr>
            <a:spLocks noGrp="1"/>
          </p:cNvSpPr>
          <p:nvPr>
            <p:ph type="title"/>
          </p:nvPr>
        </p:nvSpPr>
        <p:spPr>
          <a:xfrm>
            <a:off x="2546350" y="468719"/>
            <a:ext cx="9144000" cy="1143000"/>
          </a:xfrm>
        </p:spPr>
        <p:txBody>
          <a:bodyPr/>
          <a:lstStyle/>
          <a:p>
            <a:br>
              <a:rPr lang="en-US" dirty="0"/>
            </a:br>
            <a:r>
              <a:rPr lang="en-US" sz="4000" dirty="0"/>
              <a:t>Thank You!</a:t>
            </a:r>
            <a:br>
              <a:rPr lang="en-US" dirty="0"/>
            </a:br>
            <a:endParaRPr lang="en-US" dirty="0"/>
          </a:p>
        </p:txBody>
      </p:sp>
      <p:sp>
        <p:nvSpPr>
          <p:cNvPr id="5" name="Content Placeholder 4">
            <a:extLst>
              <a:ext uri="{FF2B5EF4-FFF2-40B4-BE49-F238E27FC236}">
                <a16:creationId xmlns:a16="http://schemas.microsoft.com/office/drawing/2014/main" id="{73AB25C3-3476-48FD-89E0-B0A3F4B4E0F3}"/>
              </a:ext>
            </a:extLst>
          </p:cNvPr>
          <p:cNvSpPr>
            <a:spLocks noGrp="1"/>
          </p:cNvSpPr>
          <p:nvPr>
            <p:ph idx="1"/>
          </p:nvPr>
        </p:nvSpPr>
        <p:spPr>
          <a:xfrm>
            <a:off x="2546350" y="1719072"/>
            <a:ext cx="9144000" cy="3856228"/>
          </a:xfrm>
        </p:spPr>
        <p:txBody>
          <a:bodyPr numCol="1"/>
          <a:lstStyle/>
          <a:p>
            <a:pPr marL="0" indent="0" algn="ctr">
              <a:spcBef>
                <a:spcPts val="0"/>
              </a:spcBef>
              <a:buNone/>
            </a:pPr>
            <a:r>
              <a:rPr lang="en-US" sz="2800" dirty="0"/>
              <a:t>Dan Sackheim</a:t>
            </a:r>
          </a:p>
          <a:p>
            <a:pPr marL="0" indent="0" algn="ctr">
              <a:spcBef>
                <a:spcPts val="0"/>
              </a:spcBef>
              <a:buNone/>
            </a:pPr>
            <a:r>
              <a:rPr lang="en-US" sz="2800" dirty="0">
                <a:hlinkClick r:id="rId2"/>
              </a:rPr>
              <a:t>dsackheim@cde.ca.gov</a:t>
            </a:r>
            <a:endParaRPr lang="en-US" sz="2800" dirty="0"/>
          </a:p>
          <a:p>
            <a:pPr marL="0" indent="0" algn="ctr">
              <a:spcBef>
                <a:spcPts val="0"/>
              </a:spcBef>
              <a:buNone/>
            </a:pPr>
            <a:endParaRPr lang="en-US" sz="2800" dirty="0"/>
          </a:p>
          <a:p>
            <a:pPr marL="0" indent="0" algn="ctr">
              <a:spcBef>
                <a:spcPts val="0"/>
              </a:spcBef>
              <a:buNone/>
            </a:pPr>
            <a:r>
              <a:rPr lang="en-US" sz="2800" dirty="0"/>
              <a:t>Education Programs Consultant</a:t>
            </a:r>
          </a:p>
          <a:p>
            <a:pPr marL="0" indent="0" algn="ctr">
              <a:spcBef>
                <a:spcPts val="0"/>
              </a:spcBef>
              <a:buNone/>
            </a:pPr>
            <a:r>
              <a:rPr lang="en-US" sz="2800" dirty="0"/>
              <a:t>Educational Options Office</a:t>
            </a:r>
          </a:p>
          <a:p>
            <a:pPr marL="0" indent="0" algn="ctr">
              <a:spcBef>
                <a:spcPts val="0"/>
              </a:spcBef>
              <a:buNone/>
            </a:pPr>
            <a:r>
              <a:rPr lang="en-US" sz="2800" dirty="0"/>
              <a:t>Whole Child Division</a:t>
            </a:r>
          </a:p>
          <a:p>
            <a:pPr marL="0" indent="0" algn="ctr">
              <a:spcBef>
                <a:spcPts val="0"/>
              </a:spcBef>
              <a:buNone/>
            </a:pPr>
            <a:r>
              <a:rPr lang="en-US" sz="2800" dirty="0"/>
              <a:t>California Department of Education</a:t>
            </a:r>
          </a:p>
        </p:txBody>
      </p:sp>
      <p:sp>
        <p:nvSpPr>
          <p:cNvPr id="4" name="Slide Number Placeholder 3">
            <a:extLst>
              <a:ext uri="{FF2B5EF4-FFF2-40B4-BE49-F238E27FC236}">
                <a16:creationId xmlns:a16="http://schemas.microsoft.com/office/drawing/2014/main" id="{F1C054A7-E9A3-4F9F-9994-638EEB85DDBE}"/>
              </a:ext>
            </a:extLst>
          </p:cNvPr>
          <p:cNvSpPr>
            <a:spLocks noGrp="1"/>
          </p:cNvSpPr>
          <p:nvPr>
            <p:ph type="sldNum" sz="quarter" idx="12"/>
          </p:nvPr>
        </p:nvSpPr>
        <p:spPr/>
        <p:txBody>
          <a:bodyPr/>
          <a:lstStyle/>
          <a:p>
            <a:fld id="{C2019BE4-6F11-44CC-99ED-A1362A1BC245}" type="slidenum">
              <a:rPr lang="en-US" altLang="en-US" smtClean="0"/>
              <a:pPr/>
              <a:t>39</a:t>
            </a:fld>
            <a:endParaRPr lang="en-US" altLang="en-US" dirty="0"/>
          </a:p>
        </p:txBody>
      </p:sp>
    </p:spTree>
    <p:extLst>
      <p:ext uri="{BB962C8B-B14F-4D97-AF65-F5344CB8AC3E}">
        <p14:creationId xmlns:p14="http://schemas.microsoft.com/office/powerpoint/2010/main" val="300537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7FB-69E2-170A-F1FA-C6C11CA6DAAD}"/>
              </a:ext>
            </a:extLst>
          </p:cNvPr>
          <p:cNvSpPr>
            <a:spLocks noGrp="1"/>
          </p:cNvSpPr>
          <p:nvPr>
            <p:ph type="title"/>
          </p:nvPr>
        </p:nvSpPr>
        <p:spPr>
          <a:xfrm>
            <a:off x="2199178" y="120531"/>
            <a:ext cx="9144000" cy="1143000"/>
          </a:xfrm>
        </p:spPr>
        <p:txBody>
          <a:bodyPr/>
          <a:lstStyle/>
          <a:p>
            <a:pPr>
              <a:lnSpc>
                <a:spcPct val="80000"/>
              </a:lnSpc>
            </a:pPr>
            <a:r>
              <a:rPr lang="en-US" sz="4000" i="0" dirty="0">
                <a:solidFill>
                  <a:schemeClr val="tx1"/>
                </a:solidFill>
                <a:effectLst/>
                <a:latin typeface="Arial"/>
                <a:cs typeface="Arial"/>
              </a:rPr>
              <a:t>Behavioral Intervention</a:t>
            </a:r>
            <a:br>
              <a:rPr lang="en-US" sz="4000" i="0" dirty="0">
                <a:effectLst/>
                <a:latin typeface="Arial" panose="020B0604020202020204" pitchFamily="34" charset="0"/>
              </a:rPr>
            </a:br>
            <a:r>
              <a:rPr lang="en-US" sz="4000" i="0" dirty="0">
                <a:solidFill>
                  <a:schemeClr val="tx1"/>
                </a:solidFill>
                <a:effectLst/>
                <a:latin typeface="Arial"/>
                <a:cs typeface="Arial"/>
              </a:rPr>
              <a:t>Strategies and Supports</a:t>
            </a:r>
            <a:r>
              <a:rPr lang="en-US" sz="4000" dirty="0">
                <a:solidFill>
                  <a:schemeClr val="tx1"/>
                </a:solidFill>
                <a:latin typeface="Arial"/>
                <a:cs typeface="Arial"/>
              </a:rPr>
              <a:t> (1)</a:t>
            </a:r>
            <a:endParaRPr lang="en-US" dirty="0">
              <a:solidFill>
                <a:schemeClr val="tx1"/>
              </a:solidFill>
              <a:cs typeface="Arial"/>
            </a:endParaRPr>
          </a:p>
        </p:txBody>
      </p:sp>
      <p:sp>
        <p:nvSpPr>
          <p:cNvPr id="3" name="Content Placeholder 2">
            <a:extLst>
              <a:ext uri="{FF2B5EF4-FFF2-40B4-BE49-F238E27FC236}">
                <a16:creationId xmlns:a16="http://schemas.microsoft.com/office/drawing/2014/main" id="{4E4E4F5E-97B4-0234-D816-56770D6EC0BC}"/>
              </a:ext>
            </a:extLst>
          </p:cNvPr>
          <p:cNvSpPr>
            <a:spLocks noGrp="1"/>
          </p:cNvSpPr>
          <p:nvPr>
            <p:ph idx="1"/>
          </p:nvPr>
        </p:nvSpPr>
        <p:spPr>
          <a:xfrm>
            <a:off x="2385391" y="1351722"/>
            <a:ext cx="9806609" cy="5148469"/>
          </a:xfrm>
        </p:spPr>
        <p:txBody>
          <a:bodyPr/>
          <a:lstStyle/>
          <a:p>
            <a:pPr marL="0" indent="0">
              <a:spcBef>
                <a:spcPts val="0"/>
              </a:spcBef>
              <a:spcAft>
                <a:spcPts val="1800"/>
              </a:spcAft>
              <a:buNone/>
            </a:pPr>
            <a:r>
              <a:rPr lang="en-US" sz="2400" b="0" i="0" dirty="0">
                <a:solidFill>
                  <a:srgbClr val="000000"/>
                </a:solidFill>
                <a:effectLst/>
                <a:latin typeface="+mj-lt"/>
              </a:rPr>
              <a:t>We can keep students in school and hold them accountable. Research on student engagement, academic success, dropout and graduation rates has shown the need to replace punitive discipline practices, </a:t>
            </a:r>
            <a:r>
              <a:rPr lang="en-US" sz="2400" b="0" i="0" dirty="0">
                <a:solidFill>
                  <a:srgbClr val="000000"/>
                </a:solidFill>
                <a:effectLst/>
              </a:rPr>
              <a:t>as suspension can do more harm than good. Sending a student home from school does not address the root cause of a student’s behavior; it only removes students from the learning environment.</a:t>
            </a:r>
          </a:p>
          <a:p>
            <a:pPr marL="0" indent="0">
              <a:spcBef>
                <a:spcPts val="0"/>
              </a:spcBef>
              <a:spcAft>
                <a:spcPts val="1800"/>
              </a:spcAft>
              <a:buNone/>
            </a:pPr>
            <a:r>
              <a:rPr lang="en-US" sz="2400" b="0" i="0" dirty="0">
                <a:solidFill>
                  <a:srgbClr val="000000"/>
                </a:solidFill>
                <a:effectLst/>
              </a:rPr>
              <a:t>Instead of correcting students’ behavior and making communities and schools safer, the quick removal methods, such as out-of-school suspension and expulsion, deprive students of the chance to receive the education and help that they need, making it more likely that they will drop out of school, enter the criminal justice system, and place their future options in jeopardy. There is a much better way to hold students accountable and keep schools safe.</a:t>
            </a:r>
          </a:p>
        </p:txBody>
      </p:sp>
      <p:sp>
        <p:nvSpPr>
          <p:cNvPr id="4" name="Slide Number Placeholder 3">
            <a:extLst>
              <a:ext uri="{FF2B5EF4-FFF2-40B4-BE49-F238E27FC236}">
                <a16:creationId xmlns:a16="http://schemas.microsoft.com/office/drawing/2014/main" id="{E60EF64A-59D1-406F-7943-F6D553D53904}"/>
              </a:ext>
            </a:extLst>
          </p:cNvPr>
          <p:cNvSpPr>
            <a:spLocks noGrp="1"/>
          </p:cNvSpPr>
          <p:nvPr>
            <p:ph type="sldNum" sz="quarter" idx="12"/>
          </p:nvPr>
        </p:nvSpPr>
        <p:spPr/>
        <p:txBody>
          <a:bodyPr/>
          <a:lstStyle/>
          <a:p>
            <a:fld id="{C2019BE4-6F11-44CC-99ED-A1362A1BC245}" type="slidenum">
              <a:rPr lang="en-US" altLang="en-US" smtClean="0"/>
              <a:pPr/>
              <a:t>4</a:t>
            </a:fld>
            <a:endParaRPr lang="en-US" altLang="en-US" dirty="0"/>
          </a:p>
        </p:txBody>
      </p:sp>
    </p:spTree>
    <p:extLst>
      <p:ext uri="{BB962C8B-B14F-4D97-AF65-F5344CB8AC3E}">
        <p14:creationId xmlns:p14="http://schemas.microsoft.com/office/powerpoint/2010/main" val="19983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7FB-69E2-170A-F1FA-C6C11CA6DAAD}"/>
              </a:ext>
            </a:extLst>
          </p:cNvPr>
          <p:cNvSpPr>
            <a:spLocks noGrp="1"/>
          </p:cNvSpPr>
          <p:nvPr>
            <p:ph type="title"/>
          </p:nvPr>
        </p:nvSpPr>
        <p:spPr>
          <a:xfrm>
            <a:off x="2228994" y="468399"/>
            <a:ext cx="9963005" cy="1143000"/>
          </a:xfrm>
        </p:spPr>
        <p:txBody>
          <a:bodyPr/>
          <a:lstStyle/>
          <a:p>
            <a:pPr>
              <a:lnSpc>
                <a:spcPct val="90000"/>
              </a:lnSpc>
            </a:pPr>
            <a:r>
              <a:rPr lang="en-US" sz="4000" i="0" dirty="0">
                <a:solidFill>
                  <a:schemeClr val="tx1"/>
                </a:solidFill>
                <a:effectLst/>
                <a:latin typeface="Arial"/>
                <a:cs typeface="Arial"/>
              </a:rPr>
              <a:t>Behavioral Intervention</a:t>
            </a:r>
            <a:br>
              <a:rPr lang="en-US" sz="4000" i="0" dirty="0">
                <a:solidFill>
                  <a:schemeClr val="tx1"/>
                </a:solidFill>
                <a:effectLst/>
                <a:latin typeface="Arial" panose="020B0604020202020204" pitchFamily="34" charset="0"/>
              </a:rPr>
            </a:br>
            <a:r>
              <a:rPr lang="en-US" sz="4000" i="0" dirty="0">
                <a:solidFill>
                  <a:schemeClr val="tx1"/>
                </a:solidFill>
                <a:effectLst/>
                <a:latin typeface="Arial"/>
                <a:cs typeface="Arial"/>
              </a:rPr>
              <a:t>Strategies and Supports</a:t>
            </a:r>
            <a:r>
              <a:rPr lang="en-US" sz="4000" dirty="0">
                <a:solidFill>
                  <a:schemeClr val="tx1"/>
                </a:solidFill>
                <a:latin typeface="Arial"/>
                <a:cs typeface="Arial"/>
              </a:rPr>
              <a:t> (2)</a:t>
            </a:r>
            <a:endParaRPr lang="en-US" dirty="0">
              <a:solidFill>
                <a:schemeClr val="tx1"/>
              </a:solidFill>
              <a:cs typeface="Arial"/>
            </a:endParaRPr>
          </a:p>
        </p:txBody>
      </p:sp>
      <p:sp>
        <p:nvSpPr>
          <p:cNvPr id="3" name="Content Placeholder 2">
            <a:extLst>
              <a:ext uri="{FF2B5EF4-FFF2-40B4-BE49-F238E27FC236}">
                <a16:creationId xmlns:a16="http://schemas.microsoft.com/office/drawing/2014/main" id="{4E4E4F5E-97B4-0234-D816-56770D6EC0BC}"/>
              </a:ext>
            </a:extLst>
          </p:cNvPr>
          <p:cNvSpPr>
            <a:spLocks noGrp="1"/>
          </p:cNvSpPr>
          <p:nvPr>
            <p:ph idx="1"/>
          </p:nvPr>
        </p:nvSpPr>
        <p:spPr>
          <a:xfrm>
            <a:off x="2842591" y="1725308"/>
            <a:ext cx="8368748" cy="1693752"/>
          </a:xfrm>
        </p:spPr>
        <p:txBody>
          <a:bodyPr/>
          <a:lstStyle/>
          <a:p>
            <a:pPr marL="0" indent="0">
              <a:buNone/>
            </a:pPr>
            <a:r>
              <a:rPr lang="en-US" sz="2400" b="0" i="0" dirty="0">
                <a:solidFill>
                  <a:srgbClr val="000000"/>
                </a:solidFill>
                <a:effectLst/>
              </a:rPr>
              <a:t>This guidance addresses the legal requirements and recommended best practices governing discipline practices. The guidance itself is non-binding and does not have the effect of law.</a:t>
            </a:r>
            <a:endParaRPr lang="en-US" sz="2400" dirty="0"/>
          </a:p>
        </p:txBody>
      </p:sp>
      <p:sp>
        <p:nvSpPr>
          <p:cNvPr id="4" name="Slide Number Placeholder 3">
            <a:extLst>
              <a:ext uri="{FF2B5EF4-FFF2-40B4-BE49-F238E27FC236}">
                <a16:creationId xmlns:a16="http://schemas.microsoft.com/office/drawing/2014/main" id="{E60EF64A-59D1-406F-7943-F6D553D53904}"/>
              </a:ext>
            </a:extLst>
          </p:cNvPr>
          <p:cNvSpPr>
            <a:spLocks noGrp="1"/>
          </p:cNvSpPr>
          <p:nvPr>
            <p:ph type="sldNum" sz="quarter" idx="12"/>
          </p:nvPr>
        </p:nvSpPr>
        <p:spPr/>
        <p:txBody>
          <a:bodyPr/>
          <a:lstStyle/>
          <a:p>
            <a:fld id="{C2019BE4-6F11-44CC-99ED-A1362A1BC245}" type="slidenum">
              <a:rPr lang="en-US" altLang="en-US" smtClean="0"/>
              <a:pPr/>
              <a:t>5</a:t>
            </a:fld>
            <a:endParaRPr lang="en-US" altLang="en-US" dirty="0"/>
          </a:p>
        </p:txBody>
      </p:sp>
    </p:spTree>
    <p:extLst>
      <p:ext uri="{BB962C8B-B14F-4D97-AF65-F5344CB8AC3E}">
        <p14:creationId xmlns:p14="http://schemas.microsoft.com/office/powerpoint/2010/main" val="68991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3CC8-01C0-4125-BA29-37F3BE893ED4}"/>
              </a:ext>
            </a:extLst>
          </p:cNvPr>
          <p:cNvSpPr>
            <a:spLocks noGrp="1"/>
          </p:cNvSpPr>
          <p:nvPr>
            <p:ph type="title"/>
          </p:nvPr>
        </p:nvSpPr>
        <p:spPr>
          <a:xfrm>
            <a:off x="2416928" y="919151"/>
            <a:ext cx="9524864" cy="1207008"/>
          </a:xfrm>
        </p:spPr>
        <p:txBody>
          <a:bodyPr/>
          <a:lstStyle/>
          <a:p>
            <a:r>
              <a:rPr lang="en-US" sz="4000" dirty="0"/>
              <a:t>Three Tiers to </a:t>
            </a:r>
            <a:br>
              <a:rPr lang="en-US" sz="4000" dirty="0"/>
            </a:br>
            <a:r>
              <a:rPr lang="en-US" sz="4000" dirty="0"/>
              <a:t>Alternatives to Problematic Behaviors</a:t>
            </a:r>
          </a:p>
        </p:txBody>
      </p:sp>
      <p:sp>
        <p:nvSpPr>
          <p:cNvPr id="3" name="Content Placeholder 2">
            <a:extLst>
              <a:ext uri="{FF2B5EF4-FFF2-40B4-BE49-F238E27FC236}">
                <a16:creationId xmlns:a16="http://schemas.microsoft.com/office/drawing/2014/main" id="{F86F892E-038B-4D19-B12C-79B0A69228F2}"/>
              </a:ext>
            </a:extLst>
          </p:cNvPr>
          <p:cNvSpPr>
            <a:spLocks noGrp="1"/>
          </p:cNvSpPr>
          <p:nvPr>
            <p:ph idx="1"/>
          </p:nvPr>
        </p:nvSpPr>
        <p:spPr>
          <a:xfrm>
            <a:off x="2504880" y="2460647"/>
            <a:ext cx="9294368" cy="2271195"/>
          </a:xfrm>
        </p:spPr>
        <p:txBody>
          <a:bodyPr/>
          <a:lstStyle/>
          <a:p>
            <a:pPr marL="1554480">
              <a:spcBef>
                <a:spcPts val="0"/>
              </a:spcBef>
            </a:pPr>
            <a:r>
              <a:rPr lang="en-US" dirty="0"/>
              <a:t>Tier 1: Prevention</a:t>
            </a:r>
          </a:p>
          <a:p>
            <a:pPr marL="1554480">
              <a:spcBef>
                <a:spcPts val="0"/>
              </a:spcBef>
            </a:pPr>
            <a:r>
              <a:rPr lang="en-US" dirty="0"/>
              <a:t>Tier 2: Early Interventions</a:t>
            </a:r>
          </a:p>
          <a:p>
            <a:pPr marL="1554480">
              <a:spcBef>
                <a:spcPts val="0"/>
              </a:spcBef>
            </a:pPr>
            <a:r>
              <a:rPr lang="en-US" dirty="0"/>
              <a:t>Tier 3: Intensive Intervention</a:t>
            </a:r>
            <a:endParaRPr lang="en-US" sz="2800" dirty="0"/>
          </a:p>
          <a:p>
            <a:pPr marL="0" indent="0" algn="ctr">
              <a:spcBef>
                <a:spcPts val="2000"/>
              </a:spcBef>
              <a:buNone/>
            </a:pPr>
            <a:r>
              <a:rPr kumimoji="0" lang="en-US" sz="2800" b="0" i="0" u="none" strike="noStrike" kern="1200" cap="none" spc="0" normalizeH="0" baseline="0" noProof="0" dirty="0">
                <a:ln>
                  <a:noFill/>
                </a:ln>
                <a:solidFill>
                  <a:schemeClr val="tx1"/>
                </a:solidFill>
                <a:effectLst/>
                <a:uLnTx/>
                <a:uFillTx/>
                <a:latin typeface="+mn-lt"/>
                <a:ea typeface="+mn-ea"/>
                <a:cs typeface="+mn-cs"/>
                <a:sym typeface="Symbol" panose="05050102010706020507" pitchFamily="18" charset="2"/>
              </a:rPr>
              <a:t>While Tier 1 is a welcoming, safe, and supportive climate for all students, Tier 2 and Tier 3 must provide </a:t>
            </a:r>
            <a:r>
              <a:rPr kumimoji="0" lang="en-US" sz="2800" b="1" i="0" u="none" strike="noStrike" kern="1200" cap="none" spc="0" normalizeH="0" baseline="0" noProof="0" dirty="0">
                <a:ln>
                  <a:noFill/>
                </a:ln>
                <a:solidFill>
                  <a:schemeClr val="tx1"/>
                </a:solidFill>
                <a:effectLst/>
                <a:uLnTx/>
                <a:uFillTx/>
                <a:latin typeface="+mn-lt"/>
                <a:ea typeface="+mn-ea"/>
                <a:cs typeface="+mn-cs"/>
                <a:sym typeface="Symbol" panose="05050102010706020507" pitchFamily="18" charset="2"/>
              </a:rPr>
              <a:t>individualized</a:t>
            </a:r>
            <a:r>
              <a:rPr kumimoji="0" lang="en-US" sz="2800" b="0" i="0" u="none" strike="noStrike" kern="1200" cap="none" spc="0" normalizeH="0" baseline="0" noProof="0" dirty="0">
                <a:ln>
                  <a:noFill/>
                </a:ln>
                <a:solidFill>
                  <a:schemeClr val="tx1"/>
                </a:solidFill>
                <a:effectLst/>
                <a:uLnTx/>
                <a:uFillTx/>
                <a:latin typeface="+mn-lt"/>
                <a:ea typeface="+mn-ea"/>
                <a:cs typeface="+mn-cs"/>
                <a:sym typeface="Symbol" panose="05050102010706020507" pitchFamily="18" charset="2"/>
              </a:rPr>
              <a:t> support.</a:t>
            </a:r>
            <a:endParaRPr lang="en-US" sz="2800" dirty="0"/>
          </a:p>
        </p:txBody>
      </p:sp>
      <p:sp>
        <p:nvSpPr>
          <p:cNvPr id="4" name="Slide Number Placeholder 3">
            <a:extLst>
              <a:ext uri="{FF2B5EF4-FFF2-40B4-BE49-F238E27FC236}">
                <a16:creationId xmlns:a16="http://schemas.microsoft.com/office/drawing/2014/main" id="{26CC5B8E-553F-481F-AA24-EC26B6C8ACA8}"/>
              </a:ext>
            </a:extLst>
          </p:cNvPr>
          <p:cNvSpPr>
            <a:spLocks noGrp="1"/>
          </p:cNvSpPr>
          <p:nvPr>
            <p:ph type="sldNum" sz="quarter" idx="12"/>
          </p:nvPr>
        </p:nvSpPr>
        <p:spPr/>
        <p:txBody>
          <a:bodyPr/>
          <a:lstStyle/>
          <a:p>
            <a:pPr>
              <a:defRPr/>
            </a:pPr>
            <a:fld id="{D6029DA4-09B0-4A2D-AA4B-CC45A202471A}" type="slidenum">
              <a:rPr lang="en-US" altLang="en-US" smtClean="0"/>
              <a:pPr>
                <a:defRPr/>
              </a:pPr>
              <a:t>6</a:t>
            </a:fld>
            <a:endParaRPr lang="en-US" altLang="en-US" dirty="0"/>
          </a:p>
        </p:txBody>
      </p:sp>
    </p:spTree>
    <p:extLst>
      <p:ext uri="{BB962C8B-B14F-4D97-AF65-F5344CB8AC3E}">
        <p14:creationId xmlns:p14="http://schemas.microsoft.com/office/powerpoint/2010/main" val="411310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DE67-12FC-4D1F-890D-01CC87F27274}"/>
              </a:ext>
            </a:extLst>
          </p:cNvPr>
          <p:cNvSpPr>
            <a:spLocks noGrp="1"/>
          </p:cNvSpPr>
          <p:nvPr>
            <p:ph type="title"/>
          </p:nvPr>
        </p:nvSpPr>
        <p:spPr>
          <a:xfrm>
            <a:off x="2546350" y="276524"/>
            <a:ext cx="9144000" cy="939967"/>
          </a:xfrm>
        </p:spPr>
        <p:txBody>
          <a:bodyPr/>
          <a:lstStyle/>
          <a:p>
            <a:r>
              <a:rPr lang="en-US" sz="4000" b="1" dirty="0"/>
              <a:t>Listen Through Their Ears!</a:t>
            </a:r>
          </a:p>
        </p:txBody>
      </p:sp>
      <p:pic>
        <p:nvPicPr>
          <p:cNvPr id="13" name="Content Placeholder 12" descr="Left facing ear.">
            <a:extLst>
              <a:ext uri="{FF2B5EF4-FFF2-40B4-BE49-F238E27FC236}">
                <a16:creationId xmlns:a16="http://schemas.microsoft.com/office/drawing/2014/main" id="{8798CA38-2EF3-4E85-9B4F-FAD82B3892DF}"/>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487917" y="1803953"/>
            <a:ext cx="2026833" cy="2413078"/>
          </a:xfrm>
        </p:spPr>
      </p:pic>
      <p:pic>
        <p:nvPicPr>
          <p:cNvPr id="15" name="Content Placeholder 14" descr="A man with fists in the air.">
            <a:extLst>
              <a:ext uri="{FF2B5EF4-FFF2-40B4-BE49-F238E27FC236}">
                <a16:creationId xmlns:a16="http://schemas.microsoft.com/office/drawing/2014/main" id="{075D6028-3692-4B36-A4DA-7C74DD32DA6C}"/>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6096000" y="1926895"/>
            <a:ext cx="1847307" cy="2589683"/>
          </a:xfrm>
        </p:spPr>
      </p:pic>
      <p:pic>
        <p:nvPicPr>
          <p:cNvPr id="18" name="Content Placeholder 17" descr="Right facing ear.">
            <a:extLst>
              <a:ext uri="{FF2B5EF4-FFF2-40B4-BE49-F238E27FC236}">
                <a16:creationId xmlns:a16="http://schemas.microsoft.com/office/drawing/2014/main" id="{EEC72BB7-8AF9-4C4E-8B5D-36C314F55C86}"/>
              </a:ext>
            </a:extLst>
          </p:cNvPr>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flipH="1">
            <a:off x="8524557" y="1803953"/>
            <a:ext cx="2026834" cy="2413078"/>
          </a:xfrm>
        </p:spPr>
      </p:pic>
      <p:sp>
        <p:nvSpPr>
          <p:cNvPr id="4" name="Content Placeholder 3">
            <a:extLst>
              <a:ext uri="{FF2B5EF4-FFF2-40B4-BE49-F238E27FC236}">
                <a16:creationId xmlns:a16="http://schemas.microsoft.com/office/drawing/2014/main" id="{D65A6389-D0BD-438F-8D4F-377AFAC7DA8D}"/>
              </a:ext>
            </a:extLst>
          </p:cNvPr>
          <p:cNvSpPr>
            <a:spLocks noGrp="1"/>
          </p:cNvSpPr>
          <p:nvPr>
            <p:ph sz="half" idx="1"/>
          </p:nvPr>
        </p:nvSpPr>
        <p:spPr>
          <a:xfrm>
            <a:off x="3913632" y="4804493"/>
            <a:ext cx="6637760" cy="1645075"/>
          </a:xfrm>
        </p:spPr>
        <p:txBody>
          <a:bodyPr/>
          <a:lstStyle/>
          <a:p>
            <a:pPr marL="0" indent="0" algn="ctr">
              <a:buNone/>
            </a:pPr>
            <a:r>
              <a:rPr lang="en-US" altLang="en-US" sz="2800" b="1" dirty="0"/>
              <a:t>Language</a:t>
            </a:r>
            <a:r>
              <a:rPr lang="en-US" sz="2800" b="1" dirty="0">
                <a:effectLst/>
                <a:ea typeface="Calibri" panose="020F0502020204030204" pitchFamily="34" charset="0"/>
                <a:cs typeface="Times New Roman" panose="02020603050405020304" pitchFamily="18" charset="0"/>
              </a:rPr>
              <a:t>—</a:t>
            </a:r>
            <a:r>
              <a:rPr lang="en-US" altLang="en-US" sz="2800" b="1" dirty="0"/>
              <a:t>Concerns</a:t>
            </a:r>
            <a:r>
              <a:rPr lang="en-US" sz="2800" b="1" dirty="0">
                <a:effectLst/>
                <a:ea typeface="Calibri" panose="020F0502020204030204" pitchFamily="34" charset="0"/>
                <a:cs typeface="Times New Roman" panose="02020603050405020304" pitchFamily="18" charset="0"/>
              </a:rPr>
              <a:t>—</a:t>
            </a:r>
            <a:r>
              <a:rPr lang="en-US" altLang="en-US" sz="2800" b="1" dirty="0"/>
              <a:t>Message</a:t>
            </a:r>
            <a:r>
              <a:rPr lang="en-US" sz="2800" b="1" dirty="0">
                <a:effectLst/>
                <a:ea typeface="Calibri" panose="020F0502020204030204" pitchFamily="34" charset="0"/>
                <a:cs typeface="Times New Roman" panose="02020603050405020304" pitchFamily="18" charset="0"/>
              </a:rPr>
              <a:t>—</a:t>
            </a:r>
            <a:r>
              <a:rPr lang="en-US" altLang="en-US" sz="2800" b="1" dirty="0"/>
              <a:t> Context</a:t>
            </a:r>
            <a:r>
              <a:rPr lang="en-US" sz="2800" b="1" dirty="0">
                <a:effectLst/>
                <a:ea typeface="Calibri" panose="020F0502020204030204" pitchFamily="34" charset="0"/>
                <a:cs typeface="Times New Roman" panose="02020603050405020304" pitchFamily="18" charset="0"/>
              </a:rPr>
              <a:t>—</a:t>
            </a:r>
            <a:r>
              <a:rPr lang="en-US" altLang="en-US" sz="2800" b="1" dirty="0"/>
              <a:t>Assets</a:t>
            </a:r>
            <a:r>
              <a:rPr lang="en-US" sz="2800" b="1" dirty="0">
                <a:effectLst/>
                <a:ea typeface="Calibri" panose="020F0502020204030204" pitchFamily="34" charset="0"/>
                <a:cs typeface="Times New Roman" panose="02020603050405020304" pitchFamily="18" charset="0"/>
              </a:rPr>
              <a:t>—</a:t>
            </a:r>
            <a:r>
              <a:rPr lang="en-US" altLang="en-US" sz="2800" b="1" dirty="0"/>
              <a:t>Worries</a:t>
            </a:r>
            <a:r>
              <a:rPr lang="en-US" sz="2800" b="1" dirty="0">
                <a:effectLst/>
                <a:ea typeface="Calibri" panose="020F0502020204030204" pitchFamily="34" charset="0"/>
                <a:cs typeface="Times New Roman" panose="02020603050405020304" pitchFamily="18" charset="0"/>
              </a:rPr>
              <a:t>—</a:t>
            </a:r>
            <a:r>
              <a:rPr lang="en-US" altLang="en-US" sz="2800" b="1" dirty="0"/>
              <a:t> Challenges</a:t>
            </a:r>
            <a:r>
              <a:rPr lang="en-US" sz="2800" b="1" dirty="0">
                <a:effectLst/>
                <a:ea typeface="Calibri" panose="020F0502020204030204" pitchFamily="34" charset="0"/>
                <a:cs typeface="Times New Roman" panose="02020603050405020304" pitchFamily="18" charset="0"/>
              </a:rPr>
              <a:t>—</a:t>
            </a:r>
            <a:r>
              <a:rPr lang="en-US" altLang="en-US" sz="2800" b="1" dirty="0"/>
              <a:t>Future</a:t>
            </a:r>
          </a:p>
          <a:p>
            <a:pPr marL="0" indent="0" algn="ctr">
              <a:buNone/>
            </a:pPr>
            <a:endParaRPr lang="en-US" dirty="0"/>
          </a:p>
        </p:txBody>
      </p:sp>
      <p:sp>
        <p:nvSpPr>
          <p:cNvPr id="5" name="Slide Number Placeholder 4">
            <a:extLst>
              <a:ext uri="{FF2B5EF4-FFF2-40B4-BE49-F238E27FC236}">
                <a16:creationId xmlns:a16="http://schemas.microsoft.com/office/drawing/2014/main" id="{068F8C28-C313-4208-A8D8-728F8093FF01}"/>
              </a:ext>
            </a:extLst>
          </p:cNvPr>
          <p:cNvSpPr>
            <a:spLocks noGrp="1"/>
          </p:cNvSpPr>
          <p:nvPr>
            <p:ph type="sldNum" sz="quarter" idx="12"/>
          </p:nvPr>
        </p:nvSpPr>
        <p:spPr/>
        <p:txBody>
          <a:bodyPr/>
          <a:lstStyle/>
          <a:p>
            <a:fld id="{F3289ACA-3564-4D56-AF2A-8C5E24D0C748}" type="slidenum">
              <a:rPr lang="en-US" altLang="en-US" smtClean="0"/>
              <a:pPr/>
              <a:t>7</a:t>
            </a:fld>
            <a:endParaRPr lang="en-US" altLang="en-US" dirty="0"/>
          </a:p>
        </p:txBody>
      </p:sp>
    </p:spTree>
    <p:extLst>
      <p:ext uri="{BB962C8B-B14F-4D97-AF65-F5344CB8AC3E}">
        <p14:creationId xmlns:p14="http://schemas.microsoft.com/office/powerpoint/2010/main" val="260668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F2D4-4738-7D4F-A14D-1291983F1930}"/>
              </a:ext>
            </a:extLst>
          </p:cNvPr>
          <p:cNvSpPr>
            <a:spLocks noGrp="1"/>
          </p:cNvSpPr>
          <p:nvPr>
            <p:ph type="title"/>
          </p:nvPr>
        </p:nvSpPr>
        <p:spPr>
          <a:xfrm>
            <a:off x="2540000" y="172387"/>
            <a:ext cx="9144000" cy="580870"/>
          </a:xfrm>
        </p:spPr>
        <p:txBody>
          <a:bodyPr/>
          <a:lstStyle/>
          <a:p>
            <a:r>
              <a:rPr lang="en-US" sz="4000" dirty="0">
                <a:cs typeface="Arial"/>
              </a:rPr>
              <a:t>Pyramid</a:t>
            </a:r>
            <a:endParaRPr lang="en-US" sz="4000" b="0" dirty="0">
              <a:cs typeface="Arial"/>
            </a:endParaRPr>
          </a:p>
        </p:txBody>
      </p:sp>
      <p:pic>
        <p:nvPicPr>
          <p:cNvPr id="8" name="Content Placeholder 7" descr="A diagram of a pyramid (description to the right of Pyramid)">
            <a:extLst>
              <a:ext uri="{FF2B5EF4-FFF2-40B4-BE49-F238E27FC236}">
                <a16:creationId xmlns:a16="http://schemas.microsoft.com/office/drawing/2014/main" id="{C7A915E4-61BB-9885-DBE6-5673400712F1}"/>
              </a:ext>
            </a:extLst>
          </p:cNvPr>
          <p:cNvPicPr>
            <a:picLocks noGrp="1" noChangeAspect="1"/>
          </p:cNvPicPr>
          <p:nvPr>
            <p:ph sz="half" idx="1"/>
          </p:nvPr>
        </p:nvPicPr>
        <p:blipFill>
          <a:blip r:embed="rId2"/>
          <a:stretch>
            <a:fillRect/>
          </a:stretch>
        </p:blipFill>
        <p:spPr>
          <a:xfrm>
            <a:off x="2345873" y="1044315"/>
            <a:ext cx="3518662" cy="3977391"/>
          </a:xfrm>
        </p:spPr>
      </p:pic>
      <p:sp>
        <p:nvSpPr>
          <p:cNvPr id="4" name="Content Placeholder 3">
            <a:extLst>
              <a:ext uri="{FF2B5EF4-FFF2-40B4-BE49-F238E27FC236}">
                <a16:creationId xmlns:a16="http://schemas.microsoft.com/office/drawing/2014/main" id="{4D6F21AF-6521-9E5C-A228-2E8BA833C1E5}"/>
              </a:ext>
            </a:extLst>
          </p:cNvPr>
          <p:cNvSpPr>
            <a:spLocks noGrp="1"/>
          </p:cNvSpPr>
          <p:nvPr>
            <p:ph sz="half" idx="2"/>
          </p:nvPr>
        </p:nvSpPr>
        <p:spPr>
          <a:xfrm>
            <a:off x="6079262" y="1044316"/>
            <a:ext cx="3380242" cy="3977389"/>
          </a:xfrm>
        </p:spPr>
        <p:txBody>
          <a:bodyPr/>
          <a:lstStyle/>
          <a:p>
            <a:pPr marL="0" indent="0">
              <a:buNone/>
            </a:pPr>
            <a:r>
              <a:rPr lang="en-US" sz="2400" dirty="0">
                <a:cs typeface="Arial"/>
              </a:rPr>
              <a:t>The image to the left is of a pyramid with sides that are labeled as follows:</a:t>
            </a:r>
          </a:p>
          <a:p>
            <a:r>
              <a:rPr lang="en-US" sz="2400" dirty="0">
                <a:cs typeface="Arial"/>
              </a:rPr>
              <a:t>Attendance</a:t>
            </a:r>
          </a:p>
          <a:p>
            <a:r>
              <a:rPr lang="en-US" sz="2400" dirty="0">
                <a:cs typeface="Arial"/>
              </a:rPr>
              <a:t>Mental Health</a:t>
            </a:r>
          </a:p>
          <a:p>
            <a:r>
              <a:rPr lang="en-US" sz="2400" dirty="0">
                <a:cs typeface="Arial"/>
              </a:rPr>
              <a:t>Behavior</a:t>
            </a:r>
          </a:p>
          <a:p>
            <a:r>
              <a:rPr lang="en-US" sz="2400" dirty="0">
                <a:cs typeface="Arial"/>
              </a:rPr>
              <a:t>Cultural Fluency</a:t>
            </a:r>
          </a:p>
          <a:p>
            <a:pPr marL="0" indent="0">
              <a:buNone/>
            </a:pPr>
            <a:endParaRPr lang="en-US" dirty="0">
              <a:cs typeface="Arial"/>
            </a:endParaRPr>
          </a:p>
        </p:txBody>
      </p:sp>
      <p:sp>
        <p:nvSpPr>
          <p:cNvPr id="6" name="Content Placeholder 5">
            <a:extLst>
              <a:ext uri="{FF2B5EF4-FFF2-40B4-BE49-F238E27FC236}">
                <a16:creationId xmlns:a16="http://schemas.microsoft.com/office/drawing/2014/main" id="{09D62026-970F-377B-FB3E-1D8DB2E7E673}"/>
              </a:ext>
            </a:extLst>
          </p:cNvPr>
          <p:cNvSpPr>
            <a:spLocks noGrp="1"/>
          </p:cNvSpPr>
          <p:nvPr>
            <p:ph sz="quarter" idx="13"/>
          </p:nvPr>
        </p:nvSpPr>
        <p:spPr>
          <a:xfrm>
            <a:off x="9293738" y="1044316"/>
            <a:ext cx="2567266" cy="4914274"/>
          </a:xfrm>
          <a:solidFill>
            <a:schemeClr val="bg1">
              <a:lumMod val="85000"/>
            </a:schemeClr>
          </a:solidFill>
        </p:spPr>
        <p:txBody>
          <a:bodyPr/>
          <a:lstStyle/>
          <a:p>
            <a:pPr marL="0" indent="0">
              <a:buNone/>
            </a:pPr>
            <a:r>
              <a:rPr lang="en-US" sz="2400" b="1" dirty="0">
                <a:cs typeface="Arial"/>
              </a:rPr>
              <a:t>“Foundation” – This student’s lived experience, their community context and identity, including their social, mental health and other positive and challenging</a:t>
            </a:r>
            <a:br>
              <a:rPr lang="en-US" sz="2400" b="1" dirty="0">
                <a:cs typeface="Arial"/>
              </a:rPr>
            </a:br>
            <a:r>
              <a:rPr lang="en-US" sz="2400" b="1" dirty="0">
                <a:cs typeface="Arial"/>
              </a:rPr>
              <a:t>conditions.</a:t>
            </a:r>
            <a:endParaRPr lang="en-US" dirty="0"/>
          </a:p>
        </p:txBody>
      </p:sp>
      <p:sp>
        <p:nvSpPr>
          <p:cNvPr id="5" name="Slide Number Placeholder 4">
            <a:extLst>
              <a:ext uri="{FF2B5EF4-FFF2-40B4-BE49-F238E27FC236}">
                <a16:creationId xmlns:a16="http://schemas.microsoft.com/office/drawing/2014/main" id="{A33CAA44-F102-78CE-ECA2-C055D0F3D837}"/>
              </a:ext>
            </a:extLst>
          </p:cNvPr>
          <p:cNvSpPr>
            <a:spLocks noGrp="1"/>
          </p:cNvSpPr>
          <p:nvPr>
            <p:ph type="sldNum" sz="quarter" idx="12"/>
          </p:nvPr>
        </p:nvSpPr>
        <p:spPr/>
        <p:txBody>
          <a:bodyPr/>
          <a:lstStyle/>
          <a:p>
            <a:fld id="{F3289ACA-3564-4D56-AF2A-8C5E24D0C748}" type="slidenum">
              <a:rPr lang="en-US" altLang="en-US" smtClean="0"/>
              <a:pPr/>
              <a:t>8</a:t>
            </a:fld>
            <a:endParaRPr lang="en-US" altLang="en-US" dirty="0"/>
          </a:p>
        </p:txBody>
      </p:sp>
    </p:spTree>
    <p:extLst>
      <p:ext uri="{BB962C8B-B14F-4D97-AF65-F5344CB8AC3E}">
        <p14:creationId xmlns:p14="http://schemas.microsoft.com/office/powerpoint/2010/main" val="98163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B1DF-3E31-4DBD-A3BD-8CC46FC12E1E}"/>
              </a:ext>
            </a:extLst>
          </p:cNvPr>
          <p:cNvSpPr>
            <a:spLocks noGrp="1"/>
          </p:cNvSpPr>
          <p:nvPr>
            <p:ph type="title"/>
          </p:nvPr>
        </p:nvSpPr>
        <p:spPr/>
        <p:txBody>
          <a:bodyPr/>
          <a:lstStyle/>
          <a:p>
            <a:r>
              <a:rPr lang="en-US" sz="4000" b="1" dirty="0"/>
              <a:t>The Counter Example</a:t>
            </a:r>
          </a:p>
        </p:txBody>
      </p:sp>
      <p:pic>
        <p:nvPicPr>
          <p:cNvPr id="8" name="Content Placeholder 7" descr="Red volcano with thought bubble on top that reads: Do what we say, or you will be subject to punishment and/or expulsion from our lands.">
            <a:extLst>
              <a:ext uri="{FF2B5EF4-FFF2-40B4-BE49-F238E27FC236}">
                <a16:creationId xmlns:a16="http://schemas.microsoft.com/office/drawing/2014/main" id="{944966D0-DDF3-2D83-BF49-F9265B03DA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1483" y="1656900"/>
            <a:ext cx="7750097" cy="4687200"/>
          </a:xfrm>
        </p:spPr>
      </p:pic>
      <p:sp>
        <p:nvSpPr>
          <p:cNvPr id="5" name="Slide Number Placeholder 4">
            <a:extLst>
              <a:ext uri="{FF2B5EF4-FFF2-40B4-BE49-F238E27FC236}">
                <a16:creationId xmlns:a16="http://schemas.microsoft.com/office/drawing/2014/main" id="{B980031C-9F2F-48F4-9D01-F45C18DEBA47}"/>
              </a:ext>
            </a:extLst>
          </p:cNvPr>
          <p:cNvSpPr>
            <a:spLocks noGrp="1"/>
          </p:cNvSpPr>
          <p:nvPr>
            <p:ph type="sldNum" sz="quarter" idx="12"/>
          </p:nvPr>
        </p:nvSpPr>
        <p:spPr/>
        <p:txBody>
          <a:bodyPr/>
          <a:lstStyle/>
          <a:p>
            <a:fld id="{F3289ACA-3564-4D56-AF2A-8C5E24D0C748}" type="slidenum">
              <a:rPr lang="en-US" altLang="en-US" smtClean="0"/>
              <a:pPr/>
              <a:t>9</a:t>
            </a:fld>
            <a:endParaRPr lang="en-US" altLang="en-US" dirty="0"/>
          </a:p>
        </p:txBody>
      </p:sp>
    </p:spTree>
    <p:extLst>
      <p:ext uri="{BB962C8B-B14F-4D97-AF65-F5344CB8AC3E}">
        <p14:creationId xmlns:p14="http://schemas.microsoft.com/office/powerpoint/2010/main" val="3659005335"/>
      </p:ext>
    </p:extLst>
  </p:cSld>
  <p:clrMapOvr>
    <a:masterClrMapping/>
  </p:clrMapOvr>
</p:sld>
</file>

<file path=ppt/theme/theme1.xml><?xml version="1.0" encoding="utf-8"?>
<a:theme xmlns:a="http://schemas.openxmlformats.org/drawingml/2006/main" name="Blank Presentation">
  <a:themeElements>
    <a:clrScheme name="Custom 1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563C1"/>
      </a:hlink>
      <a:folHlink>
        <a:srgbClr val="0563C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1498</Words>
  <Application>Microsoft Office PowerPoint</Application>
  <PresentationFormat>Widescreen</PresentationFormat>
  <Paragraphs>185</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vt:lpstr>
      <vt:lpstr>Times New Roman</vt:lpstr>
      <vt:lpstr>Blank Presentation</vt:lpstr>
      <vt:lpstr>Positive Alternatives to Problematic Behaviors: Building Bridges through Preventive and Restorative Practices </vt:lpstr>
      <vt:lpstr>Today’s Purpose</vt:lpstr>
      <vt:lpstr>Yes we can!  Yes we will!</vt:lpstr>
      <vt:lpstr>Behavioral Intervention Strategies and Supports (1)</vt:lpstr>
      <vt:lpstr>Behavioral Intervention Strategies and Supports (2)</vt:lpstr>
      <vt:lpstr>Three Tiers to  Alternatives to Problematic Behaviors</vt:lpstr>
      <vt:lpstr>Listen Through Their Ears!</vt:lpstr>
      <vt:lpstr>Pyramid</vt:lpstr>
      <vt:lpstr>The Counter Example</vt:lpstr>
      <vt:lpstr>Drop Aways</vt:lpstr>
      <vt:lpstr>Ask:</vt:lpstr>
      <vt:lpstr>We need to ask:</vt:lpstr>
      <vt:lpstr>We also need to ask:</vt:lpstr>
      <vt:lpstr>Focus Question</vt:lpstr>
      <vt:lpstr>Attendance/Absences</vt:lpstr>
      <vt:lpstr>The Five Rs</vt:lpstr>
      <vt:lpstr>Resiliency</vt:lpstr>
      <vt:lpstr>Finding of Resilience Research</vt:lpstr>
      <vt:lpstr>Behavioral Interventions</vt:lpstr>
      <vt:lpstr>Zero tolerance  commits us  to intervention  to support the successful  development of the student─ not punishment.</vt:lpstr>
      <vt:lpstr>First, ask the student what is wrong. Then, listen to her/him/them!</vt:lpstr>
      <vt:lpstr>Listen Through Their Ears! </vt:lpstr>
      <vt:lpstr>Ask students and/or parents…</vt:lpstr>
      <vt:lpstr>First draft…Second draft…Third draft</vt:lpstr>
      <vt:lpstr>Externalizing the Problem</vt:lpstr>
      <vt:lpstr>Real Needs and Valid Goals</vt:lpstr>
      <vt:lpstr>Barriers to Engagement</vt:lpstr>
      <vt:lpstr>Alternatives to Problematic Behaviors: Building Bridges through Preventive and Restorative Practices  Discussion Topics</vt:lpstr>
      <vt:lpstr>I wanted to look and feel strong! </vt:lpstr>
      <vt:lpstr>I wanted to look and feel strong!</vt:lpstr>
      <vt:lpstr>I wanted to experience an extraordinary feeling! (1)</vt:lpstr>
      <vt:lpstr>I wanted to experience an extraordinary feeling! (2)</vt:lpstr>
      <vt:lpstr>I am tired of feeling stressed and depressed! (1)</vt:lpstr>
      <vt:lpstr>I am tired of feeling stressed and depressed! (2)</vt:lpstr>
      <vt:lpstr>I needed to belong! (1)</vt:lpstr>
      <vt:lpstr>I needed to belong! (2)</vt:lpstr>
      <vt:lpstr>Youth Led Non-Punitive Alternatives for Identifying Responses to Problematic Behavior</vt:lpstr>
      <vt:lpstr>Passive to Passion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Pres-24: Positive Alternatives to Problematic Behaviors - School Discipline (CA Dept of Education)</dc:title>
  <dc:subject>This presentation addresses positive alternatives to problematic behaviors.</dc:subject>
  <dc:creator/>
  <cp:keywords/>
  <cp:lastModifiedBy/>
  <cp:revision>1</cp:revision>
  <dcterms:created xsi:type="dcterms:W3CDTF">2024-06-20T18:27:36Z</dcterms:created>
  <dcterms:modified xsi:type="dcterms:W3CDTF">2024-06-27T16:36:46Z</dcterms:modified>
</cp:coreProperties>
</file>