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5.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6.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4" r:id="rId1"/>
    <p:sldMasterId id="2147483659" r:id="rId2"/>
    <p:sldMasterId id="2147483648" r:id="rId3"/>
    <p:sldMasterId id="2147483664" r:id="rId4"/>
    <p:sldMasterId id="2147483671" r:id="rId5"/>
    <p:sldMasterId id="2147483676" r:id="rId6"/>
    <p:sldMasterId id="2147483681" r:id="rId7"/>
  </p:sldMasterIdLst>
  <p:notesMasterIdLst>
    <p:notesMasterId r:id="rId29"/>
  </p:notesMasterIdLst>
  <p:handoutMasterIdLst>
    <p:handoutMasterId r:id="rId30"/>
  </p:handoutMasterIdLst>
  <p:sldIdLst>
    <p:sldId id="256" r:id="rId8"/>
    <p:sldId id="257" r:id="rId9"/>
    <p:sldId id="281" r:id="rId10"/>
    <p:sldId id="271" r:id="rId11"/>
    <p:sldId id="265" r:id="rId12"/>
    <p:sldId id="263" r:id="rId13"/>
    <p:sldId id="270" r:id="rId14"/>
    <p:sldId id="280" r:id="rId15"/>
    <p:sldId id="294" r:id="rId16"/>
    <p:sldId id="293" r:id="rId17"/>
    <p:sldId id="277" r:id="rId18"/>
    <p:sldId id="283" r:id="rId19"/>
    <p:sldId id="269" r:id="rId20"/>
    <p:sldId id="285" r:id="rId21"/>
    <p:sldId id="286" r:id="rId22"/>
    <p:sldId id="287" r:id="rId23"/>
    <p:sldId id="288" r:id="rId24"/>
    <p:sldId id="289" r:id="rId25"/>
    <p:sldId id="290" r:id="rId26"/>
    <p:sldId id="291" r:id="rId27"/>
    <p:sldId id="292"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4A6D"/>
    <a:srgbClr val="ED8B6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315" autoAdjust="0"/>
    <p:restoredTop sz="82197" autoAdjust="0"/>
  </p:normalViewPr>
  <p:slideViewPr>
    <p:cSldViewPr snapToGrid="0">
      <p:cViewPr varScale="1">
        <p:scale>
          <a:sx n="43" d="100"/>
          <a:sy n="43" d="100"/>
        </p:scale>
        <p:origin x="1488" y="43"/>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70" d="100"/>
          <a:sy n="70" d="100"/>
        </p:scale>
        <p:origin x="2784" y="4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slideMaster" Target="slideMasters/slideMaster3.xml"/><Relationship Id="rId21" Type="http://schemas.openxmlformats.org/officeDocument/2006/relationships/slide" Target="slides/slide14.xml"/><Relationship Id="rId34"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E931343-2F6C-4EC9-9DC2-9270877BDB4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B7EEC52-11A2-463D-8A0E-792EF2BC214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A08BE69-669F-416A-93EF-12E394687B13}" type="datetimeFigureOut">
              <a:rPr lang="en-US" smtClean="0"/>
              <a:t>11/15/2021</a:t>
            </a:fld>
            <a:endParaRPr lang="en-US"/>
          </a:p>
        </p:txBody>
      </p:sp>
      <p:sp>
        <p:nvSpPr>
          <p:cNvPr id="4" name="Footer Placeholder 3">
            <a:extLst>
              <a:ext uri="{FF2B5EF4-FFF2-40B4-BE49-F238E27FC236}">
                <a16:creationId xmlns:a16="http://schemas.microsoft.com/office/drawing/2014/main" id="{CA2C21C6-577A-414D-80D9-7CC98EBCB7A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8581264-43C8-4B2A-8249-E8564476D45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8F29019-704D-4805-9B43-8A1089A67E53}" type="slidenum">
              <a:rPr lang="en-US" smtClean="0"/>
              <a:t>‹#›</a:t>
            </a:fld>
            <a:endParaRPr lang="en-US"/>
          </a:p>
        </p:txBody>
      </p:sp>
    </p:spTree>
    <p:extLst>
      <p:ext uri="{BB962C8B-B14F-4D97-AF65-F5344CB8AC3E}">
        <p14:creationId xmlns:p14="http://schemas.microsoft.com/office/powerpoint/2010/main" val="35074621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110321-FE7C-41D5-A6A6-9361CA1AFD5B}" type="datetimeFigureOut">
              <a:rPr lang="en-US" smtClean="0"/>
              <a:t>11/15/2021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52AC79-A108-4FDF-A0BE-96CEB0D6FF0B}" type="slidenum">
              <a:rPr lang="en-US" smtClean="0"/>
              <a:t>‹#›</a:t>
            </a:fld>
            <a:endParaRPr lang="en-US"/>
          </a:p>
        </p:txBody>
      </p:sp>
    </p:spTree>
    <p:extLst>
      <p:ext uri="{BB962C8B-B14F-4D97-AF65-F5344CB8AC3E}">
        <p14:creationId xmlns:p14="http://schemas.microsoft.com/office/powerpoint/2010/main" val="204286949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a:t>
            </a:fld>
            <a:endParaRPr lang="en-US"/>
          </a:p>
        </p:txBody>
      </p:sp>
    </p:spTree>
    <p:extLst>
      <p:ext uri="{BB962C8B-B14F-4D97-AF65-F5344CB8AC3E}">
        <p14:creationId xmlns:p14="http://schemas.microsoft.com/office/powerpoint/2010/main" val="13959690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sz="1600" dirty="0"/>
          </a:p>
        </p:txBody>
      </p:sp>
      <p:sp>
        <p:nvSpPr>
          <p:cNvPr id="4" name="Slide Number Placeholder 3"/>
          <p:cNvSpPr>
            <a:spLocks noGrp="1"/>
          </p:cNvSpPr>
          <p:nvPr>
            <p:ph type="sldNum" sz="quarter" idx="5"/>
          </p:nvPr>
        </p:nvSpPr>
        <p:spPr/>
        <p:txBody>
          <a:bodyPr/>
          <a:lstStyle/>
          <a:p>
            <a:fld id="{0852AC79-A108-4FDF-A0BE-96CEB0D6FF0B}" type="slidenum">
              <a:rPr lang="en-US" smtClean="0"/>
              <a:t>3</a:t>
            </a:fld>
            <a:endParaRPr lang="en-US"/>
          </a:p>
        </p:txBody>
      </p:sp>
    </p:spTree>
    <p:extLst>
      <p:ext uri="{BB962C8B-B14F-4D97-AF65-F5344CB8AC3E}">
        <p14:creationId xmlns:p14="http://schemas.microsoft.com/office/powerpoint/2010/main" val="34952329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4</a:t>
            </a:fld>
            <a:endParaRPr lang="en-US"/>
          </a:p>
        </p:txBody>
      </p:sp>
    </p:spTree>
    <p:extLst>
      <p:ext uri="{BB962C8B-B14F-4D97-AF65-F5344CB8AC3E}">
        <p14:creationId xmlns:p14="http://schemas.microsoft.com/office/powerpoint/2010/main" val="27985878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5</a:t>
            </a:fld>
            <a:endParaRPr lang="en-US"/>
          </a:p>
        </p:txBody>
      </p:sp>
    </p:spTree>
    <p:extLst>
      <p:ext uri="{BB962C8B-B14F-4D97-AF65-F5344CB8AC3E}">
        <p14:creationId xmlns:p14="http://schemas.microsoft.com/office/powerpoint/2010/main" val="19015993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7</a:t>
            </a:fld>
            <a:endParaRPr lang="en-US"/>
          </a:p>
        </p:txBody>
      </p:sp>
    </p:spTree>
    <p:extLst>
      <p:ext uri="{BB962C8B-B14F-4D97-AF65-F5344CB8AC3E}">
        <p14:creationId xmlns:p14="http://schemas.microsoft.com/office/powerpoint/2010/main" val="6451077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8</a:t>
            </a:fld>
            <a:endParaRPr lang="en-US"/>
          </a:p>
        </p:txBody>
      </p:sp>
    </p:spTree>
    <p:extLst>
      <p:ext uri="{BB962C8B-B14F-4D97-AF65-F5344CB8AC3E}">
        <p14:creationId xmlns:p14="http://schemas.microsoft.com/office/powerpoint/2010/main" val="63992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11</a:t>
            </a:fld>
            <a:endParaRPr lang="en-US"/>
          </a:p>
        </p:txBody>
      </p:sp>
    </p:spTree>
    <p:extLst>
      <p:ext uri="{BB962C8B-B14F-4D97-AF65-F5344CB8AC3E}">
        <p14:creationId xmlns:p14="http://schemas.microsoft.com/office/powerpoint/2010/main" val="19602754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12</a:t>
            </a:fld>
            <a:endParaRPr lang="en-US"/>
          </a:p>
        </p:txBody>
      </p:sp>
    </p:spTree>
    <p:extLst>
      <p:ext uri="{BB962C8B-B14F-4D97-AF65-F5344CB8AC3E}">
        <p14:creationId xmlns:p14="http://schemas.microsoft.com/office/powerpoint/2010/main" val="13683152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13</a:t>
            </a:fld>
            <a:endParaRPr lang="en-US"/>
          </a:p>
        </p:txBody>
      </p:sp>
    </p:spTree>
    <p:extLst>
      <p:ext uri="{BB962C8B-B14F-4D97-AF65-F5344CB8AC3E}">
        <p14:creationId xmlns:p14="http://schemas.microsoft.com/office/powerpoint/2010/main" val="23142317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dirty="0">
                <a:solidFill>
                  <a:schemeClr val="bg1"/>
                </a:solidFill>
                <a:latin typeface="Arial" panose="020B0604020202020204" pitchFamily="34" charset="0"/>
                <a:cs typeface="Arial" panose="020B0604020202020204" pitchFamily="34" charset="0"/>
              </a:rPr>
              <a:t>CALIFORNIA DEPARTMENT OF EDUCATION</a:t>
            </a:r>
          </a:p>
          <a:p>
            <a:pPr algn="r"/>
            <a:r>
              <a:rPr lang="en-US" sz="2400" dirty="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2867816" y="1390650"/>
            <a:ext cx="9153525" cy="3347821"/>
          </a:xfrm>
        </p:spPr>
        <p:txBody>
          <a:bodyPr anchor="ctr"/>
          <a:lstStyle>
            <a:lvl1pPr algn="ctr">
              <a:defRPr sz="60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3054048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232188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2905458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6125077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1548731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3454200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5308046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0759337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8340923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9972466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916044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6907964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0334716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4233966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4511687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536300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896593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dirty="0"/>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Tree>
    <p:extLst>
      <p:ext uri="{BB962C8B-B14F-4D97-AF65-F5344CB8AC3E}">
        <p14:creationId xmlns:p14="http://schemas.microsoft.com/office/powerpoint/2010/main" val="2526991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dirty="0">
                  <a:solidFill>
                    <a:srgbClr val="0C4A6D"/>
                  </a:solidFill>
                  <a:latin typeface="Arial" panose="020B0604020202020204" pitchFamily="34" charset="0"/>
                  <a:cs typeface="Arial" panose="020B0604020202020204" pitchFamily="34" charset="0"/>
                </a:rPr>
                <a:t>CALIFORNIA DEPARTMENT OF EDUCATION</a:t>
              </a:r>
            </a:p>
            <a:p>
              <a:pPr algn="ctr"/>
              <a:r>
                <a:rPr lang="en-US" sz="2400" dirty="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1683886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251570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516547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131053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5437290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slideLayout" Target="../slideLayouts/slideLayout16.xml"/><Relationship Id="rId1" Type="http://schemas.openxmlformats.org/officeDocument/2006/relationships/slideLayout" Target="../slideLayouts/slideLayout15.xml"/><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0.xml"/><Relationship Id="rId2" Type="http://schemas.openxmlformats.org/officeDocument/2006/relationships/slideLayout" Target="../slideLayouts/slideLayout19.xml"/><Relationship Id="rId1" Type="http://schemas.openxmlformats.org/officeDocument/2006/relationships/slideLayout" Target="../slideLayouts/slideLayout18.xml"/><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4" Type="http://schemas.openxmlformats.org/officeDocument/2006/relationships/theme" Target="../theme/theme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273882459"/>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Lst>
  <p:hf hdr="0" ftr="0" dt="0"/>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402199638"/>
      </p:ext>
    </p:extLst>
  </p:cSld>
  <p:clrMap bg1="lt1" tx1="dk1" bg2="lt2" tx2="dk2" accent1="accent1" accent2="accent2" accent3="accent3" accent4="accent4" accent5="accent5" accent6="accent6" hlink="hlink" folHlink="folHlink"/>
  <p:sldLayoutIdLst>
    <p:sldLayoutId id="2147483669" r:id="rId1"/>
    <p:sldLayoutId id="2147483661" r:id="rId2"/>
    <p:sldLayoutId id="2147483662" r:id="rId3"/>
    <p:sldLayoutId id="2147483663" r:id="rId4"/>
  </p:sldLayoutIdLst>
  <p:hf hdr="0" ftr="0" dt="0"/>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877708683"/>
      </p:ext>
    </p:extLst>
  </p:cSld>
  <p:clrMap bg1="lt1" tx1="dk1" bg2="lt2" tx2="dk2" accent1="accent1" accent2="accent2" accent3="accent3" accent4="accent4" accent5="accent5" accent6="accent6" hlink="hlink" folHlink="folHlink"/>
  <p:sldLayoutIdLst>
    <p:sldLayoutId id="2147483650" r:id="rId1"/>
    <p:sldLayoutId id="2147483652" r:id="rId2"/>
    <p:sldLayoutId id="2147483653" r:id="rId3"/>
  </p:sldLayoutIdLst>
  <p:hf hdr="0" ftr="0" dt="0"/>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0" y="0"/>
            <a:ext cx="152400" cy="6858000"/>
          </a:xfrm>
          <a:prstGeom prst="rect">
            <a:avLst/>
          </a:prstGeom>
          <a:solidFill>
            <a:srgbClr val="ED8B6F"/>
          </a:solidFill>
          <a:ln w="25400" cmpd="sng">
            <a:noFill/>
            <a:miter lim="800000"/>
            <a:extLst>
              <a:ext uri="{C807C97D-BFC1-408E-A445-0C87EB9F89A2}">
                <ask:lineSketchStyleProps xmln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956017735"/>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hf hdr="0" ftr="0" dt="0"/>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2039600" y="0"/>
            <a:ext cx="152400" cy="6858000"/>
          </a:xfrm>
          <a:prstGeom prst="rect">
            <a:avLst/>
          </a:prstGeom>
          <a:solidFill>
            <a:srgbClr val="ED8B6F"/>
          </a:solidFill>
          <a:ln w="25400" cmpd="sng">
            <a:noFill/>
            <a:miter lim="800000"/>
            <a:extLst>
              <a:ext uri="{C807C97D-BFC1-408E-A445-0C87EB9F89A2}">
                <ask:lineSketchStyleProps xmln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293969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hf hdr="0" ftr="0" dt="0"/>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 y="6654200"/>
            <a:ext cx="12192000" cy="203799"/>
          </a:xfrm>
          <a:prstGeom prst="rect">
            <a:avLst/>
          </a:prstGeom>
          <a:solidFill>
            <a:srgbClr val="ED8B6F"/>
          </a:solidFill>
          <a:ln w="25400" cmpd="sng">
            <a:noFill/>
            <a:miter lim="800000"/>
            <a:extLst>
              <a:ext uri="{C807C97D-BFC1-408E-A445-0C87EB9F89A2}">
                <ask:lineSketchStyleProps xmln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49843474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Lst>
  <p:hf hdr="0" ftr="0" dt="0"/>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 y="6654200"/>
            <a:ext cx="12192000" cy="203799"/>
          </a:xfrm>
          <a:prstGeom prst="rect">
            <a:avLst/>
          </a:prstGeom>
          <a:solidFill>
            <a:srgbClr val="ED8B6F"/>
          </a:solidFill>
          <a:ln w="25400" cmpd="sng">
            <a:noFill/>
            <a:miter lim="800000"/>
            <a:extLst>
              <a:ext uri="{C807C97D-BFC1-408E-A445-0C87EB9F89A2}">
                <ask:lineSketchStyleProps xmln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599010289"/>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Lst>
  <p:hf hdr="0" ftr="0" dt="0"/>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F287B-3956-4411-90CB-C098D6858A2F}"/>
              </a:ext>
            </a:extLst>
          </p:cNvPr>
          <p:cNvSpPr>
            <a:spLocks noGrp="1"/>
          </p:cNvSpPr>
          <p:nvPr>
            <p:ph type="ctrTitle"/>
          </p:nvPr>
        </p:nvSpPr>
        <p:spPr/>
        <p:txBody>
          <a:bodyPr>
            <a:normAutofit fontScale="90000"/>
          </a:bodyPr>
          <a:lstStyle/>
          <a:p>
            <a:r>
              <a:rPr lang="en-US" sz="4900" dirty="0"/>
              <a:t>Discretionary Authority of the County Committee</a:t>
            </a:r>
            <a:br>
              <a:rPr lang="en-US" sz="4400" dirty="0"/>
            </a:br>
            <a:br>
              <a:rPr lang="en-US" sz="2700" dirty="0"/>
            </a:br>
            <a:r>
              <a:rPr lang="en-US" sz="2700" dirty="0"/>
              <a:t>School District Organization Summit, October 2021</a:t>
            </a:r>
            <a:br>
              <a:rPr lang="en-US" sz="2700" dirty="0"/>
            </a:br>
            <a:br>
              <a:rPr lang="en-US" sz="2700" dirty="0"/>
            </a:br>
            <a:r>
              <a:rPr lang="en-US" sz="2700" dirty="0"/>
              <a:t>Larry Shirey &amp; Lindsay Valle</a:t>
            </a:r>
            <a:br>
              <a:rPr lang="en-US" sz="2700" dirty="0"/>
            </a:br>
            <a:r>
              <a:rPr lang="en-US" sz="2700" dirty="0"/>
              <a:t>School Facilities and Transportation Services Division</a:t>
            </a:r>
          </a:p>
        </p:txBody>
      </p:sp>
    </p:spTree>
    <p:extLst>
      <p:ext uri="{BB962C8B-B14F-4D97-AF65-F5344CB8AC3E}">
        <p14:creationId xmlns:p14="http://schemas.microsoft.com/office/powerpoint/2010/main" val="3682906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1D1C9-8B3F-4174-BF37-8CF0EBD0DB2E}"/>
              </a:ext>
            </a:extLst>
          </p:cNvPr>
          <p:cNvSpPr>
            <a:spLocks noGrp="1"/>
          </p:cNvSpPr>
          <p:nvPr>
            <p:ph type="title"/>
          </p:nvPr>
        </p:nvSpPr>
        <p:spPr/>
        <p:txBody>
          <a:bodyPr/>
          <a:lstStyle/>
          <a:p>
            <a:r>
              <a:rPr lang="en-US" dirty="0"/>
              <a:t>Unpacking the “Compelling Reason” Finding</a:t>
            </a:r>
          </a:p>
        </p:txBody>
      </p:sp>
      <p:sp>
        <p:nvSpPr>
          <p:cNvPr id="3" name="Content Placeholder 2">
            <a:extLst>
              <a:ext uri="{FF2B5EF4-FFF2-40B4-BE49-F238E27FC236}">
                <a16:creationId xmlns:a16="http://schemas.microsoft.com/office/drawing/2014/main" id="{E2294B4F-855B-409F-B4AB-A5F737F2F928}"/>
              </a:ext>
            </a:extLst>
          </p:cNvPr>
          <p:cNvSpPr>
            <a:spLocks noGrp="1"/>
          </p:cNvSpPr>
          <p:nvPr>
            <p:ph sz="half" idx="1"/>
          </p:nvPr>
        </p:nvSpPr>
        <p:spPr/>
        <p:txBody>
          <a:bodyPr/>
          <a:lstStyle/>
          <a:p>
            <a:pPr lvl="0"/>
            <a:r>
              <a:rPr lang="en-US" sz="4000" dirty="0"/>
              <a:t>Disapprove if either…</a:t>
            </a:r>
          </a:p>
          <a:p>
            <a:pPr lvl="1"/>
            <a:r>
              <a:rPr lang="en-US" dirty="0"/>
              <a:t>County Committee finds there is no compelling reason to approve, or</a:t>
            </a:r>
          </a:p>
          <a:p>
            <a:pPr lvl="1"/>
            <a:r>
              <a:rPr lang="en-US" dirty="0"/>
              <a:t>County Committee finds a compelling reason to disapprove (e.g., proposal exacerbates an existing educational concern or need or it creates a new concern or need).</a:t>
            </a:r>
          </a:p>
        </p:txBody>
      </p:sp>
      <p:sp>
        <p:nvSpPr>
          <p:cNvPr id="4" name="Content Placeholder 3">
            <a:extLst>
              <a:ext uri="{FF2B5EF4-FFF2-40B4-BE49-F238E27FC236}">
                <a16:creationId xmlns:a16="http://schemas.microsoft.com/office/drawing/2014/main" id="{518F9C50-5971-4757-9694-3BBFA6CCE48B}"/>
              </a:ext>
            </a:extLst>
          </p:cNvPr>
          <p:cNvSpPr>
            <a:spLocks noGrp="1"/>
          </p:cNvSpPr>
          <p:nvPr>
            <p:ph sz="half" idx="2"/>
          </p:nvPr>
        </p:nvSpPr>
        <p:spPr/>
        <p:txBody>
          <a:bodyPr/>
          <a:lstStyle/>
          <a:p>
            <a:pPr lvl="0"/>
            <a:r>
              <a:rPr lang="en-US" sz="4000" dirty="0"/>
              <a:t>Approve if…</a:t>
            </a:r>
          </a:p>
          <a:p>
            <a:pPr lvl="1"/>
            <a:r>
              <a:rPr lang="en-US" dirty="0"/>
              <a:t>County Committee finds there is a compelling reason to approve (i.e., proposal addresses education concern or need [EC Section 35500])</a:t>
            </a:r>
          </a:p>
        </p:txBody>
      </p:sp>
    </p:spTree>
    <p:extLst>
      <p:ext uri="{BB962C8B-B14F-4D97-AF65-F5344CB8AC3E}">
        <p14:creationId xmlns:p14="http://schemas.microsoft.com/office/powerpoint/2010/main" val="40381041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9E37F72-0774-4C87-9B29-6076B1202794}"/>
              </a:ext>
            </a:extLst>
          </p:cNvPr>
          <p:cNvSpPr>
            <a:spLocks noGrp="1"/>
          </p:cNvSpPr>
          <p:nvPr>
            <p:ph type="title"/>
          </p:nvPr>
        </p:nvSpPr>
        <p:spPr/>
        <p:txBody>
          <a:bodyPr/>
          <a:lstStyle/>
          <a:p>
            <a:r>
              <a:rPr lang="en-US" dirty="0"/>
              <a:t>What is a Compelling Reason?</a:t>
            </a:r>
          </a:p>
        </p:txBody>
      </p:sp>
      <p:sp>
        <p:nvSpPr>
          <p:cNvPr id="2" name="Content Placeholder 1">
            <a:extLst>
              <a:ext uri="{FF2B5EF4-FFF2-40B4-BE49-F238E27FC236}">
                <a16:creationId xmlns:a16="http://schemas.microsoft.com/office/drawing/2014/main" id="{1538EA49-97E7-4678-AFE6-82EB87EED6CA}"/>
              </a:ext>
            </a:extLst>
          </p:cNvPr>
          <p:cNvSpPr>
            <a:spLocks noGrp="1"/>
          </p:cNvSpPr>
          <p:nvPr>
            <p:ph idx="1"/>
          </p:nvPr>
        </p:nvSpPr>
        <p:spPr/>
        <p:txBody>
          <a:bodyPr/>
          <a:lstStyle/>
          <a:p>
            <a:pPr lvl="0">
              <a:spcAft>
                <a:spcPts val="1200"/>
              </a:spcAft>
              <a:buNone/>
            </a:pPr>
            <a:r>
              <a:rPr lang="en-US" dirty="0"/>
              <a:t>“Compelling reason” is not defined in statute or through regulation. However, it can be viewed in two ways:</a:t>
            </a:r>
          </a:p>
          <a:p>
            <a:pPr lvl="1" algn="l">
              <a:spcAft>
                <a:spcPts val="1200"/>
              </a:spcAft>
            </a:pPr>
            <a:r>
              <a:rPr lang="en-US" dirty="0"/>
              <a:t>The court in </a:t>
            </a:r>
            <a:r>
              <a:rPr lang="en-US" i="1" dirty="0"/>
              <a:t>Hamilton v. SBE </a:t>
            </a:r>
            <a:r>
              <a:rPr lang="en-US" dirty="0"/>
              <a:t>(1981) established it as a standard of legal principle.</a:t>
            </a:r>
          </a:p>
          <a:p>
            <a:pPr lvl="1" algn="l">
              <a:spcAft>
                <a:spcPts val="1200"/>
              </a:spcAft>
            </a:pPr>
            <a:r>
              <a:rPr lang="en-US" dirty="0"/>
              <a:t>As a value judgement—the County Committee can say to the petitioners that none of the reasons provided for the reorganization are compelling enough to support the proposal. The term compelling is like the words “sufficient,” or “adequate,” or “reasonable.”</a:t>
            </a:r>
          </a:p>
        </p:txBody>
      </p:sp>
    </p:spTree>
    <p:extLst>
      <p:ext uri="{BB962C8B-B14F-4D97-AF65-F5344CB8AC3E}">
        <p14:creationId xmlns:p14="http://schemas.microsoft.com/office/powerpoint/2010/main" val="37414804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149D39A-F1F2-4CAA-8DAE-2B3A1B2E5684}"/>
              </a:ext>
            </a:extLst>
          </p:cNvPr>
          <p:cNvSpPr>
            <a:spLocks noGrp="1"/>
          </p:cNvSpPr>
          <p:nvPr>
            <p:ph type="title"/>
          </p:nvPr>
        </p:nvSpPr>
        <p:spPr/>
        <p:txBody>
          <a:bodyPr/>
          <a:lstStyle/>
          <a:p>
            <a:r>
              <a:rPr lang="en-US" dirty="0"/>
              <a:t>Whose Needs and Concerns Should Be Considered?</a:t>
            </a:r>
          </a:p>
        </p:txBody>
      </p:sp>
      <p:sp>
        <p:nvSpPr>
          <p:cNvPr id="6" name="Content Placeholder 5">
            <a:extLst>
              <a:ext uri="{FF2B5EF4-FFF2-40B4-BE49-F238E27FC236}">
                <a16:creationId xmlns:a16="http://schemas.microsoft.com/office/drawing/2014/main" id="{1544A69A-39AC-483A-8150-DDD843E89ED7}"/>
              </a:ext>
            </a:extLst>
          </p:cNvPr>
          <p:cNvSpPr>
            <a:spLocks noGrp="1"/>
          </p:cNvSpPr>
          <p:nvPr>
            <p:ph idx="1"/>
          </p:nvPr>
        </p:nvSpPr>
        <p:spPr/>
        <p:txBody>
          <a:bodyPr/>
          <a:lstStyle/>
          <a:p>
            <a:pPr>
              <a:spcAft>
                <a:spcPts val="1200"/>
              </a:spcAft>
            </a:pPr>
            <a:r>
              <a:rPr lang="en-US" dirty="0"/>
              <a:t>County Committees should consider educational needs and concerns of all students in the territory over which is presides, not just the students in the area proposed for reorganization.</a:t>
            </a:r>
          </a:p>
          <a:p>
            <a:pPr>
              <a:spcAft>
                <a:spcPts val="1200"/>
              </a:spcAft>
            </a:pPr>
            <a:r>
              <a:rPr lang="en-US" dirty="0"/>
              <a:t>This concept is part of the Bylaws of most County Committees with such a document.</a:t>
            </a:r>
          </a:p>
        </p:txBody>
      </p:sp>
    </p:spTree>
    <p:extLst>
      <p:ext uri="{BB962C8B-B14F-4D97-AF65-F5344CB8AC3E}">
        <p14:creationId xmlns:p14="http://schemas.microsoft.com/office/powerpoint/2010/main" val="38233078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normAutofit fontScale="70000" lnSpcReduction="20000"/>
          </a:bodyPr>
          <a:lstStyle/>
          <a:p>
            <a:pPr>
              <a:lnSpc>
                <a:spcPct val="120000"/>
              </a:lnSpc>
              <a:spcBef>
                <a:spcPts val="0"/>
              </a:spcBef>
              <a:spcAft>
                <a:spcPts val="600"/>
              </a:spcAft>
            </a:pPr>
            <a:r>
              <a:rPr lang="en-US" dirty="0"/>
              <a:t>The Legislature has provided general direction regarding intent behind reorganization. It is the intent of the California Legislature that local educational needs and concerns serve as the basis for school district reorganization (</a:t>
            </a:r>
            <a:r>
              <a:rPr lang="en-US" i="1" dirty="0"/>
              <a:t>EC</a:t>
            </a:r>
            <a:r>
              <a:rPr lang="en-US" dirty="0"/>
              <a:t> Section 35500).</a:t>
            </a:r>
          </a:p>
          <a:p>
            <a:pPr>
              <a:lnSpc>
                <a:spcPct val="120000"/>
              </a:lnSpc>
              <a:spcBef>
                <a:spcPts val="0"/>
              </a:spcBef>
              <a:spcAft>
                <a:spcPts val="600"/>
              </a:spcAft>
            </a:pPr>
            <a:r>
              <a:rPr lang="en-US" dirty="0"/>
              <a:t>The conditions listed in </a:t>
            </a:r>
            <a:r>
              <a:rPr lang="en-US" i="1" dirty="0"/>
              <a:t>EC</a:t>
            </a:r>
            <a:r>
              <a:rPr lang="en-US" dirty="0"/>
              <a:t> Section 35753 (a) are minimum threshold standards; meeting these minimum standards does not compel approval (</a:t>
            </a:r>
            <a:r>
              <a:rPr lang="en-US" i="1" dirty="0"/>
              <a:t>Hamilton v. SBE</a:t>
            </a:r>
            <a:r>
              <a:rPr lang="en-US" dirty="0"/>
              <a:t>, 1981).</a:t>
            </a:r>
          </a:p>
          <a:p>
            <a:pPr>
              <a:lnSpc>
                <a:spcPct val="120000"/>
              </a:lnSpc>
              <a:spcBef>
                <a:spcPts val="0"/>
              </a:spcBef>
              <a:spcAft>
                <a:spcPts val="600"/>
              </a:spcAft>
            </a:pPr>
            <a:r>
              <a:rPr lang="en-US" dirty="0"/>
              <a:t>If the County Committee determines the conditions are substantially met, it may approve a proposal.</a:t>
            </a:r>
          </a:p>
          <a:p>
            <a:pPr>
              <a:lnSpc>
                <a:spcPct val="120000"/>
              </a:lnSpc>
              <a:spcBef>
                <a:spcPts val="0"/>
              </a:spcBef>
              <a:spcAft>
                <a:spcPts val="600"/>
              </a:spcAft>
            </a:pPr>
            <a:r>
              <a:rPr lang="en-US" dirty="0"/>
              <a:t>The County Committee may disapprove a proposal even if all minimum threshold standards set forth in </a:t>
            </a:r>
            <a:r>
              <a:rPr lang="en-US" i="1" dirty="0"/>
              <a:t>EC</a:t>
            </a:r>
            <a:r>
              <a:rPr lang="en-US" dirty="0"/>
              <a:t> Section 35753 (a) are substantially met.</a:t>
            </a:r>
          </a:p>
          <a:p>
            <a:pPr>
              <a:lnSpc>
                <a:spcPct val="120000"/>
              </a:lnSpc>
              <a:spcBef>
                <a:spcPts val="0"/>
              </a:spcBef>
              <a:spcAft>
                <a:spcPts val="600"/>
              </a:spcAft>
            </a:pPr>
            <a:r>
              <a:rPr lang="en-US" dirty="0"/>
              <a:t>The County Committee should disapprove the proposal if either: 1) the proposal does not substantially meet the minimum standards, or 2) there is no compelling reason to reorganize district, or 3) there is a compelling reason to disapprove the reorganization.</a:t>
            </a:r>
          </a:p>
        </p:txBody>
      </p:sp>
    </p:spTree>
    <p:extLst>
      <p:ext uri="{BB962C8B-B14F-4D97-AF65-F5344CB8AC3E}">
        <p14:creationId xmlns:p14="http://schemas.microsoft.com/office/powerpoint/2010/main" val="28835848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9B02B-AD7B-49F0-B166-923333F0C7ED}"/>
              </a:ext>
            </a:extLst>
          </p:cNvPr>
          <p:cNvSpPr>
            <a:spLocks noGrp="1"/>
          </p:cNvSpPr>
          <p:nvPr>
            <p:ph type="title"/>
          </p:nvPr>
        </p:nvSpPr>
        <p:spPr/>
        <p:txBody>
          <a:bodyPr/>
          <a:lstStyle/>
          <a:p>
            <a:r>
              <a:rPr lang="en-US" dirty="0"/>
              <a:t>Discretionary Authority is an Ally</a:t>
            </a:r>
          </a:p>
        </p:txBody>
      </p:sp>
      <p:sp>
        <p:nvSpPr>
          <p:cNvPr id="3" name="Content Placeholder 2">
            <a:extLst>
              <a:ext uri="{FF2B5EF4-FFF2-40B4-BE49-F238E27FC236}">
                <a16:creationId xmlns:a16="http://schemas.microsoft.com/office/drawing/2014/main" id="{4BFF7207-3607-4C43-B70C-1187BCFB54F4}"/>
              </a:ext>
            </a:extLst>
          </p:cNvPr>
          <p:cNvSpPr>
            <a:spLocks noGrp="1"/>
          </p:cNvSpPr>
          <p:nvPr>
            <p:ph idx="1"/>
          </p:nvPr>
        </p:nvSpPr>
        <p:spPr>
          <a:xfrm>
            <a:off x="579549" y="1638300"/>
            <a:ext cx="10998558" cy="5015901"/>
          </a:xfrm>
        </p:spPr>
        <p:txBody>
          <a:bodyPr/>
          <a:lstStyle/>
          <a:p>
            <a:pPr>
              <a:spcAft>
                <a:spcPts val="1200"/>
              </a:spcAft>
            </a:pPr>
            <a:r>
              <a:rPr lang="en-US" dirty="0"/>
              <a:t>Perhaps the strongest ally the County Committee has in making decisions on reorganization proposals is discretionary authority.</a:t>
            </a:r>
          </a:p>
          <a:p>
            <a:pPr>
              <a:spcAft>
                <a:spcPts val="1200"/>
              </a:spcAft>
            </a:pPr>
            <a:r>
              <a:rPr lang="en-US" dirty="0"/>
              <a:t>The courts have made it very clear that discretionary authority is at the heart of the district organization decision-making process.</a:t>
            </a:r>
          </a:p>
          <a:p>
            <a:r>
              <a:rPr lang="en-US" dirty="0"/>
              <a:t>However, County Committees often appear uncomfortable about embracing discretionary authority.</a:t>
            </a:r>
          </a:p>
        </p:txBody>
      </p:sp>
    </p:spTree>
    <p:extLst>
      <p:ext uri="{BB962C8B-B14F-4D97-AF65-F5344CB8AC3E}">
        <p14:creationId xmlns:p14="http://schemas.microsoft.com/office/powerpoint/2010/main" val="18667656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8ADE1-8C2E-4BC8-8856-FED233A14042}"/>
              </a:ext>
            </a:extLst>
          </p:cNvPr>
          <p:cNvSpPr>
            <a:spLocks noGrp="1"/>
          </p:cNvSpPr>
          <p:nvPr>
            <p:ph type="title"/>
          </p:nvPr>
        </p:nvSpPr>
        <p:spPr/>
        <p:txBody>
          <a:bodyPr/>
          <a:lstStyle/>
          <a:p>
            <a:r>
              <a:rPr lang="en-US" dirty="0"/>
              <a:t>Sequence of Actions</a:t>
            </a:r>
          </a:p>
        </p:txBody>
      </p:sp>
      <p:sp>
        <p:nvSpPr>
          <p:cNvPr id="3" name="Content Placeholder 2">
            <a:extLst>
              <a:ext uri="{FF2B5EF4-FFF2-40B4-BE49-F238E27FC236}">
                <a16:creationId xmlns:a16="http://schemas.microsoft.com/office/drawing/2014/main" id="{A5455707-FFEA-4DF1-AC65-ABD5FBF23325}"/>
              </a:ext>
            </a:extLst>
          </p:cNvPr>
          <p:cNvSpPr>
            <a:spLocks noGrp="1"/>
          </p:cNvSpPr>
          <p:nvPr>
            <p:ph idx="1"/>
          </p:nvPr>
        </p:nvSpPr>
        <p:spPr>
          <a:xfrm>
            <a:off x="711559" y="1638300"/>
            <a:ext cx="10763518" cy="5015901"/>
          </a:xfrm>
        </p:spPr>
        <p:txBody>
          <a:bodyPr/>
          <a:lstStyle/>
          <a:p>
            <a:pPr>
              <a:spcAft>
                <a:spcPts val="1800"/>
              </a:spcAft>
            </a:pPr>
            <a:r>
              <a:rPr lang="en-US" dirty="0"/>
              <a:t>Minimum threshold standards: A County Committee cannot approve a reorganization unless it finds all minimum standards are substantially met.</a:t>
            </a:r>
          </a:p>
          <a:p>
            <a:r>
              <a:rPr lang="en-US" dirty="0"/>
              <a:t>Compelling reason: Is there a local educational need or concern that is addressed by the proposed reorganization?</a:t>
            </a:r>
          </a:p>
          <a:p>
            <a:endParaRPr lang="en-US" dirty="0"/>
          </a:p>
        </p:txBody>
      </p:sp>
    </p:spTree>
    <p:extLst>
      <p:ext uri="{BB962C8B-B14F-4D97-AF65-F5344CB8AC3E}">
        <p14:creationId xmlns:p14="http://schemas.microsoft.com/office/powerpoint/2010/main" val="30050899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0025A-37C5-444A-9DAD-B7468CE1D2A9}"/>
              </a:ext>
            </a:extLst>
          </p:cNvPr>
          <p:cNvSpPr>
            <a:spLocks noGrp="1"/>
          </p:cNvSpPr>
          <p:nvPr>
            <p:ph type="title"/>
          </p:nvPr>
        </p:nvSpPr>
        <p:spPr/>
        <p:txBody>
          <a:bodyPr/>
          <a:lstStyle/>
          <a:p>
            <a:r>
              <a:rPr lang="en-US" dirty="0"/>
              <a:t>Review of Minimum Threshold Standards</a:t>
            </a:r>
          </a:p>
        </p:txBody>
      </p:sp>
      <p:sp>
        <p:nvSpPr>
          <p:cNvPr id="3" name="Content Placeholder 2">
            <a:extLst>
              <a:ext uri="{FF2B5EF4-FFF2-40B4-BE49-F238E27FC236}">
                <a16:creationId xmlns:a16="http://schemas.microsoft.com/office/drawing/2014/main" id="{131D62F1-646A-4BBD-B54F-A4EF981E783A}"/>
              </a:ext>
            </a:extLst>
          </p:cNvPr>
          <p:cNvSpPr>
            <a:spLocks noGrp="1"/>
          </p:cNvSpPr>
          <p:nvPr>
            <p:ph idx="1"/>
          </p:nvPr>
        </p:nvSpPr>
        <p:spPr>
          <a:xfrm>
            <a:off x="785612" y="1638300"/>
            <a:ext cx="11024316" cy="5015901"/>
          </a:xfrm>
        </p:spPr>
        <p:txBody>
          <a:bodyPr/>
          <a:lstStyle/>
          <a:p>
            <a:pPr>
              <a:spcAft>
                <a:spcPts val="1800"/>
              </a:spcAft>
            </a:pPr>
            <a:r>
              <a:rPr lang="en-US" dirty="0"/>
              <a:t>County superintendent determines how minimum threshold standards are examined and whether to provide a recommendation to the County Committee. Examination of the standards usually is through one of the following ways:</a:t>
            </a:r>
          </a:p>
          <a:p>
            <a:pPr lvl="1">
              <a:spcAft>
                <a:spcPts val="1200"/>
              </a:spcAft>
              <a:buFont typeface="Wingdings" panose="05000000000000000000" pitchFamily="2" charset="2"/>
              <a:buChar char="v"/>
            </a:pPr>
            <a:r>
              <a:rPr lang="en-US" dirty="0"/>
              <a:t>Outside consultant (typically contains a recommendation).</a:t>
            </a:r>
          </a:p>
          <a:p>
            <a:pPr lvl="1">
              <a:spcAft>
                <a:spcPts val="1200"/>
              </a:spcAft>
              <a:buFont typeface="Wingdings" panose="05000000000000000000" pitchFamily="2" charset="2"/>
              <a:buChar char="v"/>
            </a:pPr>
            <a:r>
              <a:rPr lang="en-US" dirty="0"/>
              <a:t>COE staff (with or without a recommendation).</a:t>
            </a:r>
          </a:p>
          <a:p>
            <a:pPr lvl="1">
              <a:buFont typeface="Wingdings" panose="05000000000000000000" pitchFamily="2" charset="2"/>
              <a:buChar char="v"/>
            </a:pPr>
            <a:r>
              <a:rPr lang="en-US" dirty="0"/>
              <a:t>No examination (let the County Committee sort through the issues on its own from public hearing, petitioner, and district presentations of information). </a:t>
            </a:r>
          </a:p>
          <a:p>
            <a:endParaRPr lang="en-US" dirty="0"/>
          </a:p>
        </p:txBody>
      </p:sp>
    </p:spTree>
    <p:extLst>
      <p:ext uri="{BB962C8B-B14F-4D97-AF65-F5344CB8AC3E}">
        <p14:creationId xmlns:p14="http://schemas.microsoft.com/office/powerpoint/2010/main" val="14852193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2D5F4-FDFD-4D57-8C0C-5097F6087F83}"/>
              </a:ext>
            </a:extLst>
          </p:cNvPr>
          <p:cNvSpPr>
            <a:spLocks noGrp="1"/>
          </p:cNvSpPr>
          <p:nvPr>
            <p:ph type="title"/>
          </p:nvPr>
        </p:nvSpPr>
        <p:spPr/>
        <p:txBody>
          <a:bodyPr/>
          <a:lstStyle/>
          <a:p>
            <a:r>
              <a:rPr lang="en-US" dirty="0"/>
              <a:t>Action on Minimum Threshold Standards</a:t>
            </a:r>
          </a:p>
        </p:txBody>
      </p:sp>
      <p:sp>
        <p:nvSpPr>
          <p:cNvPr id="3" name="Content Placeholder 2">
            <a:extLst>
              <a:ext uri="{FF2B5EF4-FFF2-40B4-BE49-F238E27FC236}">
                <a16:creationId xmlns:a16="http://schemas.microsoft.com/office/drawing/2014/main" id="{0907049C-283D-47EE-9807-77C88268544A}"/>
              </a:ext>
            </a:extLst>
          </p:cNvPr>
          <p:cNvSpPr>
            <a:spLocks noGrp="1"/>
          </p:cNvSpPr>
          <p:nvPr>
            <p:ph idx="1"/>
          </p:nvPr>
        </p:nvSpPr>
        <p:spPr>
          <a:xfrm>
            <a:off x="656823" y="1638300"/>
            <a:ext cx="11204619" cy="5015901"/>
          </a:xfrm>
        </p:spPr>
        <p:txBody>
          <a:bodyPr/>
          <a:lstStyle/>
          <a:p>
            <a:pPr>
              <a:spcAft>
                <a:spcPts val="1200"/>
              </a:spcAft>
            </a:pPr>
            <a:r>
              <a:rPr lang="en-US" dirty="0"/>
              <a:t>Regardless of what (or how) information on each standard is presented, the County Committee must determine if the standards are substantially met.</a:t>
            </a:r>
          </a:p>
          <a:p>
            <a:pPr>
              <a:spcAft>
                <a:spcPts val="1200"/>
              </a:spcAft>
            </a:pPr>
            <a:r>
              <a:rPr lang="en-US" dirty="0"/>
              <a:t>There is no statutory or regulatory requirement regarding how this is accomplished.</a:t>
            </a:r>
          </a:p>
          <a:p>
            <a:pPr>
              <a:spcAft>
                <a:spcPts val="1200"/>
              </a:spcAft>
            </a:pPr>
            <a:r>
              <a:rPr lang="en-US" dirty="0"/>
              <a:t>CDE recommends that each standard be a separate agenda item, with County Committee discussion and action.</a:t>
            </a:r>
          </a:p>
        </p:txBody>
      </p:sp>
    </p:spTree>
    <p:extLst>
      <p:ext uri="{BB962C8B-B14F-4D97-AF65-F5344CB8AC3E}">
        <p14:creationId xmlns:p14="http://schemas.microsoft.com/office/powerpoint/2010/main" val="32034980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BEF7C-E156-4E88-9614-B46FEA616367}"/>
              </a:ext>
            </a:extLst>
          </p:cNvPr>
          <p:cNvSpPr>
            <a:spLocks noGrp="1"/>
          </p:cNvSpPr>
          <p:nvPr>
            <p:ph type="title"/>
          </p:nvPr>
        </p:nvSpPr>
        <p:spPr/>
        <p:txBody>
          <a:bodyPr/>
          <a:lstStyle/>
          <a:p>
            <a:r>
              <a:rPr lang="en-US" dirty="0"/>
              <a:t>Compelling Reasons</a:t>
            </a:r>
          </a:p>
        </p:txBody>
      </p:sp>
      <p:sp>
        <p:nvSpPr>
          <p:cNvPr id="3" name="Content Placeholder 2">
            <a:extLst>
              <a:ext uri="{FF2B5EF4-FFF2-40B4-BE49-F238E27FC236}">
                <a16:creationId xmlns:a16="http://schemas.microsoft.com/office/drawing/2014/main" id="{DA1C0B2B-4320-48E0-99A1-79637B35C09D}"/>
              </a:ext>
            </a:extLst>
          </p:cNvPr>
          <p:cNvSpPr>
            <a:spLocks noGrp="1"/>
          </p:cNvSpPr>
          <p:nvPr>
            <p:ph idx="1"/>
          </p:nvPr>
        </p:nvSpPr>
        <p:spPr>
          <a:xfrm>
            <a:off x="850006" y="1638300"/>
            <a:ext cx="11024315" cy="5015901"/>
          </a:xfrm>
        </p:spPr>
        <p:txBody>
          <a:bodyPr/>
          <a:lstStyle/>
          <a:p>
            <a:pPr>
              <a:spcAft>
                <a:spcPts val="1200"/>
              </a:spcAft>
            </a:pPr>
            <a:r>
              <a:rPr lang="en-US" dirty="0"/>
              <a:t>If the County Committee determines that all nine minimum standards are substantially met, it must then determine if there is local educational need or concern that the reorganization addresses (Legislative intent).</a:t>
            </a:r>
          </a:p>
          <a:p>
            <a:r>
              <a:rPr lang="en-US" dirty="0"/>
              <a:t>The courts have made it clear that the determination that all of the standards are substantially met is not the compelling reason to approve a reorganization. However, that sometimes is the “easy way out” for the County Committee.</a:t>
            </a:r>
          </a:p>
        </p:txBody>
      </p:sp>
    </p:spTree>
    <p:extLst>
      <p:ext uri="{BB962C8B-B14F-4D97-AF65-F5344CB8AC3E}">
        <p14:creationId xmlns:p14="http://schemas.microsoft.com/office/powerpoint/2010/main" val="26235686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1AB01-3145-4DBF-A016-9C54C40E3AA2}"/>
              </a:ext>
            </a:extLst>
          </p:cNvPr>
          <p:cNvSpPr>
            <a:spLocks noGrp="1"/>
          </p:cNvSpPr>
          <p:nvPr>
            <p:ph type="title"/>
          </p:nvPr>
        </p:nvSpPr>
        <p:spPr/>
        <p:txBody>
          <a:bodyPr/>
          <a:lstStyle/>
          <a:p>
            <a:r>
              <a:rPr lang="en-US" dirty="0"/>
              <a:t>Establish Compelling Reason Foundation</a:t>
            </a:r>
          </a:p>
        </p:txBody>
      </p:sp>
      <p:sp>
        <p:nvSpPr>
          <p:cNvPr id="3" name="Content Placeholder 2">
            <a:extLst>
              <a:ext uri="{FF2B5EF4-FFF2-40B4-BE49-F238E27FC236}">
                <a16:creationId xmlns:a16="http://schemas.microsoft.com/office/drawing/2014/main" id="{B25715CD-D7D3-44F1-99E2-50FFE9C13DC4}"/>
              </a:ext>
            </a:extLst>
          </p:cNvPr>
          <p:cNvSpPr>
            <a:spLocks noGrp="1"/>
          </p:cNvSpPr>
          <p:nvPr>
            <p:ph idx="1"/>
          </p:nvPr>
        </p:nvSpPr>
        <p:spPr>
          <a:xfrm>
            <a:off x="605306" y="1638300"/>
            <a:ext cx="11062953" cy="5015901"/>
          </a:xfrm>
        </p:spPr>
        <p:txBody>
          <a:bodyPr>
            <a:normAutofit/>
          </a:bodyPr>
          <a:lstStyle/>
          <a:p>
            <a:pPr marL="0" indent="0">
              <a:buNone/>
            </a:pPr>
            <a:r>
              <a:rPr lang="en-US" dirty="0"/>
              <a:t>As part of the County Committee agenda item to either approve or disapprove a reorganization, COE staff could remind the Committee that:</a:t>
            </a:r>
          </a:p>
          <a:p>
            <a:r>
              <a:rPr lang="en-US" dirty="0"/>
              <a:t>Substantially meeting minimum standards is the initial hurdle that the reorganization proposal must clear before the County Committee can determine whether there is a compelling reason to reorganize districts.</a:t>
            </a:r>
          </a:p>
          <a:p>
            <a:r>
              <a:rPr lang="en-US" dirty="0"/>
              <a:t>There is legislative intent behind reorganizing school districts.</a:t>
            </a:r>
          </a:p>
        </p:txBody>
      </p:sp>
    </p:spTree>
    <p:extLst>
      <p:ext uri="{BB962C8B-B14F-4D97-AF65-F5344CB8AC3E}">
        <p14:creationId xmlns:p14="http://schemas.microsoft.com/office/powerpoint/2010/main" val="622746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3AF29-8653-45C1-BB00-1E8E882171D5}"/>
              </a:ext>
            </a:extLst>
          </p:cNvPr>
          <p:cNvSpPr>
            <a:spLocks noGrp="1"/>
          </p:cNvSpPr>
          <p:nvPr>
            <p:ph type="title"/>
          </p:nvPr>
        </p:nvSpPr>
        <p:spPr/>
        <p:txBody>
          <a:bodyPr/>
          <a:lstStyle/>
          <a:p>
            <a:r>
              <a:rPr lang="en-US" dirty="0"/>
              <a:t>Legal Reminder</a:t>
            </a:r>
          </a:p>
        </p:txBody>
      </p:sp>
      <p:sp>
        <p:nvSpPr>
          <p:cNvPr id="3" name="Content Placeholder 2">
            <a:extLst>
              <a:ext uri="{FF2B5EF4-FFF2-40B4-BE49-F238E27FC236}">
                <a16:creationId xmlns:a16="http://schemas.microsoft.com/office/drawing/2014/main" id="{AE625E13-849A-48CD-B849-43EA36324BFD}"/>
              </a:ext>
            </a:extLst>
          </p:cNvPr>
          <p:cNvSpPr>
            <a:spLocks noGrp="1"/>
          </p:cNvSpPr>
          <p:nvPr>
            <p:ph idx="1"/>
          </p:nvPr>
        </p:nvSpPr>
        <p:spPr/>
        <p:txBody>
          <a:bodyPr/>
          <a:lstStyle/>
          <a:p>
            <a:pPr marL="0" indent="0" algn="ctr">
              <a:buNone/>
            </a:pPr>
            <a:r>
              <a:rPr lang="en-US" dirty="0"/>
              <a:t>Advice/opinions offered in this presentation and by our staff today are not legal opinions nor do they necessarily represent official positions of the California Department of Education. Such advice/opinions are exemplary and are not binding on local educational agencies or other entities. Except for statutes, regulations, and court decisions that may be referenced herein, compliance is not mandatory. [</a:t>
            </a:r>
            <a:r>
              <a:rPr lang="en-US" i="1" dirty="0"/>
              <a:t>Education Code </a:t>
            </a:r>
            <a:r>
              <a:rPr lang="en-US" dirty="0"/>
              <a:t>Section 33308.5]</a:t>
            </a:r>
          </a:p>
        </p:txBody>
      </p:sp>
    </p:spTree>
    <p:extLst>
      <p:ext uri="{BB962C8B-B14F-4D97-AF65-F5344CB8AC3E}">
        <p14:creationId xmlns:p14="http://schemas.microsoft.com/office/powerpoint/2010/main" val="41554150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A5B6C-5612-498E-AA2F-BF1C1F01720B}"/>
              </a:ext>
            </a:extLst>
          </p:cNvPr>
          <p:cNvSpPr>
            <a:spLocks noGrp="1"/>
          </p:cNvSpPr>
          <p:nvPr>
            <p:ph type="title"/>
          </p:nvPr>
        </p:nvSpPr>
        <p:spPr/>
        <p:txBody>
          <a:bodyPr/>
          <a:lstStyle/>
          <a:p>
            <a:r>
              <a:rPr lang="en-US" dirty="0"/>
              <a:t>Examine Reasons for the Reorganization</a:t>
            </a:r>
          </a:p>
        </p:txBody>
      </p:sp>
      <p:sp>
        <p:nvSpPr>
          <p:cNvPr id="3" name="Content Placeholder 2">
            <a:extLst>
              <a:ext uri="{FF2B5EF4-FFF2-40B4-BE49-F238E27FC236}">
                <a16:creationId xmlns:a16="http://schemas.microsoft.com/office/drawing/2014/main" id="{768BDBFC-07EB-4BE9-ACB8-4D0B2CCCEA71}"/>
              </a:ext>
            </a:extLst>
          </p:cNvPr>
          <p:cNvSpPr>
            <a:spLocks noGrp="1"/>
          </p:cNvSpPr>
          <p:nvPr>
            <p:ph idx="1"/>
          </p:nvPr>
        </p:nvSpPr>
        <p:spPr>
          <a:xfrm>
            <a:off x="734096" y="1638300"/>
            <a:ext cx="11305504" cy="5015901"/>
          </a:xfrm>
        </p:spPr>
        <p:txBody>
          <a:bodyPr>
            <a:normAutofit/>
          </a:bodyPr>
          <a:lstStyle/>
          <a:p>
            <a:pPr marL="0" indent="0">
              <a:buNone/>
            </a:pPr>
            <a:r>
              <a:rPr lang="en-US" dirty="0"/>
              <a:t>Common reasons cited in reorganization proposals:</a:t>
            </a:r>
          </a:p>
          <a:p>
            <a:r>
              <a:rPr lang="en-US" dirty="0"/>
              <a:t>Community identity.</a:t>
            </a:r>
          </a:p>
          <a:p>
            <a:r>
              <a:rPr lang="en-US" dirty="0"/>
              <a:t>Safer commutes.</a:t>
            </a:r>
          </a:p>
          <a:p>
            <a:r>
              <a:rPr lang="en-US" dirty="0"/>
              <a:t>Access to schools with higher test scores or more programs.</a:t>
            </a:r>
          </a:p>
          <a:p>
            <a:pPr>
              <a:spcAft>
                <a:spcPts val="1200"/>
              </a:spcAft>
            </a:pPr>
            <a:r>
              <a:rPr lang="en-US" dirty="0"/>
              <a:t>Problems with current district.</a:t>
            </a:r>
          </a:p>
          <a:p>
            <a:pPr marL="0" indent="0">
              <a:buNone/>
            </a:pPr>
            <a:r>
              <a:rPr lang="en-US" dirty="0"/>
              <a:t>Are there compelling reasons to disapprove the proposal?</a:t>
            </a:r>
          </a:p>
          <a:p>
            <a:pPr>
              <a:spcAft>
                <a:spcPts val="1800"/>
              </a:spcAft>
            </a:pPr>
            <a:r>
              <a:rPr lang="en-US" dirty="0"/>
              <a:t>Examine reasons provided by those opposing the proposal.</a:t>
            </a:r>
          </a:p>
          <a:p>
            <a:pPr marL="0" indent="0">
              <a:spcAft>
                <a:spcPts val="1200"/>
              </a:spcAft>
              <a:buNone/>
            </a:pPr>
            <a:endParaRPr lang="en-US" dirty="0"/>
          </a:p>
          <a:p>
            <a:pPr>
              <a:spcAft>
                <a:spcPts val="1200"/>
              </a:spcAft>
            </a:pPr>
            <a:endParaRPr lang="en-US" dirty="0"/>
          </a:p>
        </p:txBody>
      </p:sp>
    </p:spTree>
    <p:extLst>
      <p:ext uri="{BB962C8B-B14F-4D97-AF65-F5344CB8AC3E}">
        <p14:creationId xmlns:p14="http://schemas.microsoft.com/office/powerpoint/2010/main" val="23938717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A5B6C-5612-498E-AA2F-BF1C1F01720B}"/>
              </a:ext>
            </a:extLst>
          </p:cNvPr>
          <p:cNvSpPr>
            <a:spLocks noGrp="1"/>
          </p:cNvSpPr>
          <p:nvPr>
            <p:ph type="title"/>
          </p:nvPr>
        </p:nvSpPr>
        <p:spPr/>
        <p:txBody>
          <a:bodyPr/>
          <a:lstStyle/>
          <a:p>
            <a:r>
              <a:rPr lang="en-US" dirty="0"/>
              <a:t>Remember!</a:t>
            </a:r>
          </a:p>
        </p:txBody>
      </p:sp>
      <p:sp>
        <p:nvSpPr>
          <p:cNvPr id="3" name="Content Placeholder 2">
            <a:extLst>
              <a:ext uri="{FF2B5EF4-FFF2-40B4-BE49-F238E27FC236}">
                <a16:creationId xmlns:a16="http://schemas.microsoft.com/office/drawing/2014/main" id="{768BDBFC-07EB-4BE9-ACB8-4D0B2CCCEA71}"/>
              </a:ext>
            </a:extLst>
          </p:cNvPr>
          <p:cNvSpPr>
            <a:spLocks noGrp="1"/>
          </p:cNvSpPr>
          <p:nvPr>
            <p:ph idx="1"/>
          </p:nvPr>
        </p:nvSpPr>
        <p:spPr>
          <a:xfrm>
            <a:off x="734096" y="1842099"/>
            <a:ext cx="11075831" cy="5015901"/>
          </a:xfrm>
        </p:spPr>
        <p:txBody>
          <a:bodyPr>
            <a:normAutofit/>
          </a:bodyPr>
          <a:lstStyle/>
          <a:p>
            <a:pPr marL="0" indent="0">
              <a:buNone/>
            </a:pPr>
            <a:r>
              <a:rPr lang="en-US" dirty="0"/>
              <a:t>District reorganization is a structural/administrative change. It is not a parental or school choice option like establishing a charter school. </a:t>
            </a:r>
          </a:p>
          <a:p>
            <a:r>
              <a:rPr lang="en-US" dirty="0"/>
              <a:t>Charter schools: Guidance is to approve unless there is a reason to disapprove.</a:t>
            </a:r>
          </a:p>
          <a:p>
            <a:pPr>
              <a:spcAft>
                <a:spcPts val="1200"/>
              </a:spcAft>
            </a:pPr>
            <a:r>
              <a:rPr lang="en-US" dirty="0"/>
              <a:t>District reorganization: Guidance is to disapprove unless there is a reason to approve.</a:t>
            </a:r>
          </a:p>
          <a:p>
            <a:pPr>
              <a:spcAft>
                <a:spcPts val="1200"/>
              </a:spcAft>
            </a:pPr>
            <a:endParaRPr lang="en-US" dirty="0"/>
          </a:p>
        </p:txBody>
      </p:sp>
    </p:spTree>
    <p:extLst>
      <p:ext uri="{BB962C8B-B14F-4D97-AF65-F5344CB8AC3E}">
        <p14:creationId xmlns:p14="http://schemas.microsoft.com/office/powerpoint/2010/main" val="2604346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7D4056F-0C30-441D-B2B9-8072E8AA66FF}"/>
              </a:ext>
            </a:extLst>
          </p:cNvPr>
          <p:cNvSpPr>
            <a:spLocks noGrp="1"/>
          </p:cNvSpPr>
          <p:nvPr>
            <p:ph type="title"/>
          </p:nvPr>
        </p:nvSpPr>
        <p:spPr/>
        <p:txBody>
          <a:bodyPr/>
          <a:lstStyle/>
          <a:p>
            <a:r>
              <a:rPr lang="en-US" dirty="0"/>
              <a:t>Today’s Agenda</a:t>
            </a:r>
          </a:p>
        </p:txBody>
      </p:sp>
      <p:sp>
        <p:nvSpPr>
          <p:cNvPr id="2" name="Content Placeholder 1">
            <a:extLst>
              <a:ext uri="{FF2B5EF4-FFF2-40B4-BE49-F238E27FC236}">
                <a16:creationId xmlns:a16="http://schemas.microsoft.com/office/drawing/2014/main" id="{A8FC8877-AD4E-41EC-B4F6-6592FB9F3453}"/>
              </a:ext>
            </a:extLst>
          </p:cNvPr>
          <p:cNvSpPr>
            <a:spLocks noGrp="1"/>
          </p:cNvSpPr>
          <p:nvPr>
            <p:ph idx="1"/>
          </p:nvPr>
        </p:nvSpPr>
        <p:spPr/>
        <p:txBody>
          <a:bodyPr/>
          <a:lstStyle/>
          <a:p>
            <a:pPr lvl="0"/>
            <a:r>
              <a:rPr lang="en-US" dirty="0">
                <a:solidFill>
                  <a:schemeClr val="bg1"/>
                </a:solidFill>
              </a:rPr>
              <a:t>Legislative Intent</a:t>
            </a:r>
          </a:p>
          <a:p>
            <a:pPr lvl="0"/>
            <a:r>
              <a:rPr lang="en-US" dirty="0">
                <a:solidFill>
                  <a:schemeClr val="bg1"/>
                </a:solidFill>
              </a:rPr>
              <a:t>Origin of Discretionary Authority</a:t>
            </a:r>
          </a:p>
          <a:p>
            <a:pPr lvl="0"/>
            <a:r>
              <a:rPr lang="en-US" dirty="0">
                <a:solidFill>
                  <a:schemeClr val="bg1"/>
                </a:solidFill>
              </a:rPr>
              <a:t>Discretionary Authority of the State Board of Education</a:t>
            </a:r>
          </a:p>
          <a:p>
            <a:pPr lvl="0"/>
            <a:r>
              <a:rPr lang="en-US" dirty="0">
                <a:solidFill>
                  <a:schemeClr val="bg1"/>
                </a:solidFill>
              </a:rPr>
              <a:t>Legal Challenges to Discretionary Authority</a:t>
            </a:r>
          </a:p>
          <a:p>
            <a:pPr lvl="0"/>
            <a:r>
              <a:rPr lang="en-US" dirty="0">
                <a:solidFill>
                  <a:schemeClr val="bg1"/>
                </a:solidFill>
              </a:rPr>
              <a:t>Discretionary Authority of the County Committee</a:t>
            </a:r>
          </a:p>
          <a:p>
            <a:pPr lvl="0"/>
            <a:r>
              <a:rPr lang="en-US" dirty="0">
                <a:solidFill>
                  <a:schemeClr val="bg1"/>
                </a:solidFill>
              </a:rPr>
              <a:t>Identification of Compelling Reasons</a:t>
            </a:r>
          </a:p>
          <a:p>
            <a:pPr lvl="0"/>
            <a:r>
              <a:rPr lang="en-US" dirty="0">
                <a:solidFill>
                  <a:schemeClr val="bg1"/>
                </a:solidFill>
              </a:rPr>
              <a:t>Who Matters?</a:t>
            </a:r>
          </a:p>
        </p:txBody>
      </p:sp>
    </p:spTree>
    <p:extLst>
      <p:ext uri="{BB962C8B-B14F-4D97-AF65-F5344CB8AC3E}">
        <p14:creationId xmlns:p14="http://schemas.microsoft.com/office/powerpoint/2010/main" val="3340098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32153-4195-4F81-BC8E-AB9DF054A29B}"/>
              </a:ext>
            </a:extLst>
          </p:cNvPr>
          <p:cNvSpPr>
            <a:spLocks noGrp="1"/>
          </p:cNvSpPr>
          <p:nvPr>
            <p:ph type="title"/>
          </p:nvPr>
        </p:nvSpPr>
        <p:spPr/>
        <p:txBody>
          <a:bodyPr/>
          <a:lstStyle/>
          <a:p>
            <a:r>
              <a:rPr lang="en-US" dirty="0"/>
              <a:t>Starting Point – Legislative Intent of School District Reorganization</a:t>
            </a:r>
          </a:p>
        </p:txBody>
      </p:sp>
      <p:sp>
        <p:nvSpPr>
          <p:cNvPr id="3" name="Content Placeholder 2">
            <a:extLst>
              <a:ext uri="{FF2B5EF4-FFF2-40B4-BE49-F238E27FC236}">
                <a16:creationId xmlns:a16="http://schemas.microsoft.com/office/drawing/2014/main" id="{B6DC1313-AC64-42FE-99DB-67D8321E55B2}"/>
              </a:ext>
            </a:extLst>
          </p:cNvPr>
          <p:cNvSpPr>
            <a:spLocks noGrp="1"/>
          </p:cNvSpPr>
          <p:nvPr>
            <p:ph idx="1"/>
          </p:nvPr>
        </p:nvSpPr>
        <p:spPr/>
        <p:txBody>
          <a:bodyPr/>
          <a:lstStyle/>
          <a:p>
            <a:r>
              <a:rPr lang="en-US" dirty="0"/>
              <a:t>The </a:t>
            </a:r>
            <a:r>
              <a:rPr lang="en-US" i="1" dirty="0"/>
              <a:t>Education Code </a:t>
            </a:r>
            <a:r>
              <a:rPr lang="en-US" dirty="0"/>
              <a:t>(</a:t>
            </a:r>
            <a:r>
              <a:rPr lang="en-US" i="1" dirty="0"/>
              <a:t>EC</a:t>
            </a:r>
            <a:r>
              <a:rPr lang="en-US" dirty="0"/>
              <a:t>) governs the process and requirements for school district organization and reorganization. </a:t>
            </a:r>
          </a:p>
          <a:p>
            <a:r>
              <a:rPr lang="en-US" i="1" dirty="0"/>
              <a:t>EC</a:t>
            </a:r>
            <a:r>
              <a:rPr lang="en-US" dirty="0"/>
              <a:t> Section 35500 establishes the legislative intent for school district reorganizations as follows: </a:t>
            </a:r>
          </a:p>
          <a:p>
            <a:pPr marL="457200" lvl="1" indent="0">
              <a:buNone/>
            </a:pPr>
            <a:endParaRPr lang="en-US" dirty="0"/>
          </a:p>
          <a:p>
            <a:pPr marL="457200" lvl="1" indent="0">
              <a:buNone/>
            </a:pPr>
            <a:r>
              <a:rPr lang="en-US" dirty="0"/>
              <a:t>“It is the intent of the Legislature to utilize the organization of districts as they existed on January 1, 1981, and </a:t>
            </a:r>
            <a:r>
              <a:rPr lang="en-US" b="1" i="1" dirty="0"/>
              <a:t>local educational needs and concerns shall serve as the basis for future reorganization of districts in each county.”</a:t>
            </a:r>
            <a:r>
              <a:rPr lang="en-US" i="1" dirty="0"/>
              <a:t> </a:t>
            </a:r>
            <a:r>
              <a:rPr lang="en-US" dirty="0"/>
              <a:t>[emphasis added]</a:t>
            </a:r>
          </a:p>
        </p:txBody>
      </p:sp>
    </p:spTree>
    <p:extLst>
      <p:ext uri="{BB962C8B-B14F-4D97-AF65-F5344CB8AC3E}">
        <p14:creationId xmlns:p14="http://schemas.microsoft.com/office/powerpoint/2010/main" val="451108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165A3-20E7-4E62-A229-070178B38834}"/>
              </a:ext>
            </a:extLst>
          </p:cNvPr>
          <p:cNvSpPr>
            <a:spLocks noGrp="1"/>
          </p:cNvSpPr>
          <p:nvPr>
            <p:ph type="title"/>
          </p:nvPr>
        </p:nvSpPr>
        <p:spPr/>
        <p:txBody>
          <a:bodyPr/>
          <a:lstStyle/>
          <a:p>
            <a:r>
              <a:rPr lang="en-US" dirty="0"/>
              <a:t>Origin of Discretionary Authority</a:t>
            </a:r>
          </a:p>
        </p:txBody>
      </p:sp>
      <p:sp>
        <p:nvSpPr>
          <p:cNvPr id="3" name="Content Placeholder 2">
            <a:extLst>
              <a:ext uri="{FF2B5EF4-FFF2-40B4-BE49-F238E27FC236}">
                <a16:creationId xmlns:a16="http://schemas.microsoft.com/office/drawing/2014/main" id="{485ECA3D-7891-4F36-A405-DF5E99886D3C}"/>
              </a:ext>
            </a:extLst>
          </p:cNvPr>
          <p:cNvSpPr>
            <a:spLocks noGrp="1"/>
          </p:cNvSpPr>
          <p:nvPr>
            <p:ph idx="1"/>
          </p:nvPr>
        </p:nvSpPr>
        <p:spPr/>
        <p:txBody>
          <a:bodyPr>
            <a:normAutofit/>
          </a:bodyPr>
          <a:lstStyle/>
          <a:p>
            <a:r>
              <a:rPr lang="en-US" dirty="0"/>
              <a:t>The </a:t>
            </a:r>
            <a:r>
              <a:rPr lang="en-US" i="1" dirty="0"/>
              <a:t>Education Code</a:t>
            </a:r>
            <a:r>
              <a:rPr lang="en-US" dirty="0"/>
              <a:t> provides discretionary authority through the language used (e.g., “may approve”, “substantially met”)</a:t>
            </a:r>
          </a:p>
          <a:p>
            <a:r>
              <a:rPr lang="en-US" dirty="0"/>
              <a:t>Provision of regulatory authority (5 CCR § 18573, </a:t>
            </a:r>
            <a:r>
              <a:rPr lang="en-US" i="1" dirty="0"/>
              <a:t>EC</a:t>
            </a:r>
            <a:r>
              <a:rPr lang="en-US" dirty="0"/>
              <a:t> Section 35750)</a:t>
            </a:r>
          </a:p>
          <a:p>
            <a:r>
              <a:rPr lang="en-US" dirty="0"/>
              <a:t>While the School District Organization Handbook, along with SBE regulations, provides a guide to evaluating some of the criteria, the SBE or County Committee determines whether each condition is substantially met based on its own analysis and judgement, within the context of the specific reorganization proposal.</a:t>
            </a:r>
          </a:p>
        </p:txBody>
      </p:sp>
    </p:spTree>
    <p:extLst>
      <p:ext uri="{BB962C8B-B14F-4D97-AF65-F5344CB8AC3E}">
        <p14:creationId xmlns:p14="http://schemas.microsoft.com/office/powerpoint/2010/main" val="3720319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FAA3D-6A44-45A3-85AE-C280EBFA401A}"/>
              </a:ext>
            </a:extLst>
          </p:cNvPr>
          <p:cNvSpPr>
            <a:spLocks noGrp="1"/>
          </p:cNvSpPr>
          <p:nvPr>
            <p:ph type="title"/>
          </p:nvPr>
        </p:nvSpPr>
        <p:spPr/>
        <p:txBody>
          <a:bodyPr/>
          <a:lstStyle/>
          <a:p>
            <a:r>
              <a:rPr lang="en-US" dirty="0"/>
              <a:t>Discretionary Authority of the SBE</a:t>
            </a:r>
          </a:p>
        </p:txBody>
      </p:sp>
      <p:sp>
        <p:nvSpPr>
          <p:cNvPr id="3" name="Content Placeholder 2">
            <a:extLst>
              <a:ext uri="{FF2B5EF4-FFF2-40B4-BE49-F238E27FC236}">
                <a16:creationId xmlns:a16="http://schemas.microsoft.com/office/drawing/2014/main" id="{C143166E-EA0C-4E39-95DE-BC85815533FF}"/>
              </a:ext>
            </a:extLst>
          </p:cNvPr>
          <p:cNvSpPr>
            <a:spLocks noGrp="1"/>
          </p:cNvSpPr>
          <p:nvPr>
            <p:ph idx="1"/>
          </p:nvPr>
        </p:nvSpPr>
        <p:spPr/>
        <p:txBody>
          <a:bodyPr>
            <a:normAutofit lnSpcReduction="10000"/>
          </a:bodyPr>
          <a:lstStyle/>
          <a:p>
            <a:pPr>
              <a:spcAft>
                <a:spcPts val="600"/>
              </a:spcAft>
            </a:pPr>
            <a:r>
              <a:rPr lang="en-US" dirty="0"/>
              <a:t>As discussed on the previous slide, the SBE is provided broad latitude to exercise discretionary authority in addressing school district organization matters.</a:t>
            </a:r>
          </a:p>
          <a:p>
            <a:pPr>
              <a:spcAft>
                <a:spcPts val="600"/>
              </a:spcAft>
            </a:pPr>
            <a:r>
              <a:rPr lang="en-US" dirty="0"/>
              <a:t>Statute further provides the SBE with the authority to waive any of the minimum threshold conditions if it finds “determines that it is not practical or possible to apply the criteria of this section literally, and that the circumstances with respect to the proposals provide an exceptional situation sufficient to justify approval of the proposals.” [</a:t>
            </a:r>
            <a:r>
              <a:rPr lang="en-US" i="1" dirty="0"/>
              <a:t>EC</a:t>
            </a:r>
            <a:r>
              <a:rPr lang="en-US" dirty="0"/>
              <a:t> Section 35753(b)]</a:t>
            </a:r>
          </a:p>
          <a:p>
            <a:pPr>
              <a:spcAft>
                <a:spcPts val="600"/>
              </a:spcAft>
            </a:pPr>
            <a:r>
              <a:rPr lang="en-US" dirty="0"/>
              <a:t>SBE discretionary authority has been challenged (unsuccessfully) in past decades. </a:t>
            </a:r>
          </a:p>
          <a:p>
            <a:pPr>
              <a:spcAft>
                <a:spcPts val="600"/>
              </a:spcAft>
            </a:pPr>
            <a:endParaRPr lang="en-US" dirty="0"/>
          </a:p>
          <a:p>
            <a:endParaRPr lang="en-US" dirty="0"/>
          </a:p>
        </p:txBody>
      </p:sp>
    </p:spTree>
    <p:extLst>
      <p:ext uri="{BB962C8B-B14F-4D97-AF65-F5344CB8AC3E}">
        <p14:creationId xmlns:p14="http://schemas.microsoft.com/office/powerpoint/2010/main" val="3463534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Legal Challenges to Discretionary Authority </a:t>
            </a:r>
          </a:p>
        </p:txBody>
      </p:sp>
      <p:sp>
        <p:nvSpPr>
          <p:cNvPr id="3" name="Content Placeholder 2"/>
          <p:cNvSpPr>
            <a:spLocks noGrp="1"/>
          </p:cNvSpPr>
          <p:nvPr>
            <p:ph idx="1"/>
          </p:nvPr>
        </p:nvSpPr>
        <p:spPr/>
        <p:txBody>
          <a:bodyPr/>
          <a:lstStyle/>
          <a:p>
            <a:pPr>
              <a:spcAft>
                <a:spcPts val="600"/>
              </a:spcAft>
            </a:pPr>
            <a:r>
              <a:rPr lang="en-US" dirty="0"/>
              <a:t>That authority has not only been upheld in court but, in certain cases, it has also expanded. </a:t>
            </a:r>
          </a:p>
          <a:p>
            <a:pPr>
              <a:spcAft>
                <a:spcPts val="600"/>
              </a:spcAft>
            </a:pPr>
            <a:r>
              <a:rPr lang="en-US" dirty="0"/>
              <a:t>Examples:</a:t>
            </a:r>
          </a:p>
          <a:p>
            <a:pPr lvl="1">
              <a:spcBef>
                <a:spcPts val="1200"/>
              </a:spcBef>
              <a:spcAft>
                <a:spcPts val="600"/>
              </a:spcAft>
              <a:buFont typeface="Wingdings" panose="05000000000000000000" pitchFamily="2" charset="2"/>
              <a:buChar char="§"/>
            </a:pPr>
            <a:r>
              <a:rPr lang="en-US" sz="3200" dirty="0"/>
              <a:t>Meeting minimum standards (</a:t>
            </a:r>
            <a:r>
              <a:rPr lang="en-US" sz="3200" i="1" dirty="0"/>
              <a:t>EC</a:t>
            </a:r>
            <a:r>
              <a:rPr lang="en-US" sz="3200" dirty="0"/>
              <a:t> Section 35753 conditions) does not compel approval (</a:t>
            </a:r>
            <a:r>
              <a:rPr lang="en-US" sz="3200" i="1" dirty="0"/>
              <a:t>Hamilton v. SBE</a:t>
            </a:r>
            <a:r>
              <a:rPr lang="en-US" sz="3200" dirty="0"/>
              <a:t>, 1981).</a:t>
            </a:r>
          </a:p>
          <a:p>
            <a:pPr lvl="1">
              <a:spcBef>
                <a:spcPts val="1200"/>
              </a:spcBef>
              <a:spcAft>
                <a:spcPts val="600"/>
              </a:spcAft>
              <a:buFont typeface="Wingdings" panose="05000000000000000000" pitchFamily="2" charset="2"/>
              <a:buChar char="§"/>
            </a:pPr>
            <a:r>
              <a:rPr lang="en-US" sz="3200" dirty="0"/>
              <a:t>SBE hearing of appeals is a </a:t>
            </a:r>
            <a:r>
              <a:rPr lang="en-US" sz="3200" i="1" dirty="0"/>
              <a:t>de novo</a:t>
            </a:r>
            <a:r>
              <a:rPr lang="en-US" sz="3200" dirty="0"/>
              <a:t> process (</a:t>
            </a:r>
            <a:r>
              <a:rPr lang="en-US" sz="3200" i="1" dirty="0"/>
              <a:t>San Rafael ESD v. SBE</a:t>
            </a:r>
            <a:r>
              <a:rPr lang="en-US" sz="3200" dirty="0"/>
              <a:t>, 1999).</a:t>
            </a:r>
          </a:p>
          <a:p>
            <a:endParaRPr lang="en-US" dirty="0"/>
          </a:p>
        </p:txBody>
      </p:sp>
    </p:spTree>
    <p:extLst>
      <p:ext uri="{BB962C8B-B14F-4D97-AF65-F5344CB8AC3E}">
        <p14:creationId xmlns:p14="http://schemas.microsoft.com/office/powerpoint/2010/main" val="2580304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FD3AB80-7233-468A-A675-A986E4A5EBD6}"/>
              </a:ext>
            </a:extLst>
          </p:cNvPr>
          <p:cNvSpPr>
            <a:spLocks noGrp="1"/>
          </p:cNvSpPr>
          <p:nvPr>
            <p:ph type="title"/>
          </p:nvPr>
        </p:nvSpPr>
        <p:spPr/>
        <p:txBody>
          <a:bodyPr/>
          <a:lstStyle/>
          <a:p>
            <a:r>
              <a:rPr lang="en-US" dirty="0"/>
              <a:t>Discretionary Authority of the County Committee</a:t>
            </a:r>
          </a:p>
        </p:txBody>
      </p:sp>
      <p:sp>
        <p:nvSpPr>
          <p:cNvPr id="3" name="Content Placeholder 2">
            <a:extLst>
              <a:ext uri="{FF2B5EF4-FFF2-40B4-BE49-F238E27FC236}">
                <a16:creationId xmlns:a16="http://schemas.microsoft.com/office/drawing/2014/main" id="{06687A28-8A23-48D5-BCC6-73073FD9DC45}"/>
              </a:ext>
            </a:extLst>
          </p:cNvPr>
          <p:cNvSpPr>
            <a:spLocks noGrp="1"/>
          </p:cNvSpPr>
          <p:nvPr>
            <p:ph idx="1"/>
          </p:nvPr>
        </p:nvSpPr>
        <p:spPr/>
        <p:txBody>
          <a:bodyPr>
            <a:normAutofit/>
          </a:bodyPr>
          <a:lstStyle/>
          <a:p>
            <a:pPr lvl="0">
              <a:spcAft>
                <a:spcPts val="1000"/>
              </a:spcAft>
            </a:pPr>
            <a:r>
              <a:rPr lang="en-US" sz="2800" i="1" dirty="0"/>
              <a:t>EC</a:t>
            </a:r>
            <a:r>
              <a:rPr lang="en-US" sz="2800" dirty="0"/>
              <a:t> sections 35500, 35709 and 35710 are the basis for County Committee school district reorganization proposal approvals. </a:t>
            </a:r>
          </a:p>
          <a:p>
            <a:pPr lvl="0">
              <a:spcAft>
                <a:spcPts val="1000"/>
              </a:spcAft>
            </a:pPr>
            <a:r>
              <a:rPr lang="en-US" sz="2800" i="1" dirty="0"/>
              <a:t>EC</a:t>
            </a:r>
            <a:r>
              <a:rPr lang="en-US" sz="2800" dirty="0"/>
              <a:t> sections 35709 and 35710 both state that the County Committee “may approve the petition” for which it has determined the minimum threshold standards of </a:t>
            </a:r>
            <a:r>
              <a:rPr lang="en-US" sz="2800" i="1" dirty="0"/>
              <a:t>EC</a:t>
            </a:r>
            <a:r>
              <a:rPr lang="en-US" sz="2800" dirty="0"/>
              <a:t> Section 35753 (a) are substantially met. </a:t>
            </a:r>
          </a:p>
          <a:p>
            <a:pPr lvl="0">
              <a:spcAft>
                <a:spcPts val="1000"/>
              </a:spcAft>
            </a:pPr>
            <a:r>
              <a:rPr lang="en-US" sz="2800" dirty="0"/>
              <a:t>The use of the word “may” in these subdivisions denotes discretion to approve.</a:t>
            </a:r>
          </a:p>
          <a:p>
            <a:pPr lvl="0">
              <a:spcAft>
                <a:spcPts val="1000"/>
              </a:spcAft>
            </a:pPr>
            <a:r>
              <a:rPr lang="en-US" sz="2800" dirty="0"/>
              <a:t>SBE authority to waive minimum threshold standards [</a:t>
            </a:r>
            <a:r>
              <a:rPr lang="en-US" sz="2800" i="1" dirty="0"/>
              <a:t>EC</a:t>
            </a:r>
            <a:r>
              <a:rPr lang="en-US" sz="2800" dirty="0"/>
              <a:t> Section 35753 (b)] does not apply to the County Committee. </a:t>
            </a:r>
          </a:p>
        </p:txBody>
      </p:sp>
    </p:spTree>
    <p:extLst>
      <p:ext uri="{BB962C8B-B14F-4D97-AF65-F5344CB8AC3E}">
        <p14:creationId xmlns:p14="http://schemas.microsoft.com/office/powerpoint/2010/main" val="2861482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68F91-01BA-4938-B1A9-D318AB9C2C8F}"/>
              </a:ext>
            </a:extLst>
          </p:cNvPr>
          <p:cNvSpPr>
            <a:spLocks noGrp="1"/>
          </p:cNvSpPr>
          <p:nvPr>
            <p:ph type="title"/>
          </p:nvPr>
        </p:nvSpPr>
        <p:spPr/>
        <p:txBody>
          <a:bodyPr/>
          <a:lstStyle/>
          <a:p>
            <a:r>
              <a:rPr lang="en-US" dirty="0"/>
              <a:t>Review of County Committee Discretionary Authority</a:t>
            </a:r>
          </a:p>
        </p:txBody>
      </p:sp>
      <p:sp>
        <p:nvSpPr>
          <p:cNvPr id="3" name="Content Placeholder 2">
            <a:extLst>
              <a:ext uri="{FF2B5EF4-FFF2-40B4-BE49-F238E27FC236}">
                <a16:creationId xmlns:a16="http://schemas.microsoft.com/office/drawing/2014/main" id="{7F434656-481E-49B6-A71F-2E3645858627}"/>
              </a:ext>
            </a:extLst>
          </p:cNvPr>
          <p:cNvSpPr>
            <a:spLocks noGrp="1"/>
          </p:cNvSpPr>
          <p:nvPr>
            <p:ph idx="1"/>
          </p:nvPr>
        </p:nvSpPr>
        <p:spPr/>
        <p:txBody>
          <a:bodyPr/>
          <a:lstStyle/>
          <a:p>
            <a:pPr marL="568325" indent="-568325">
              <a:buFont typeface="+mj-lt"/>
              <a:buAutoNum type="arabicPeriod"/>
            </a:pPr>
            <a:r>
              <a:rPr lang="en-US" dirty="0"/>
              <a:t>County Committee determines all EC Section 35753(a) criteria are substantially met? [EC 35709 or 35710]</a:t>
            </a:r>
          </a:p>
          <a:p>
            <a:pPr marL="1146175" lvl="1" indent="-568325">
              <a:buFont typeface="+mj-lt"/>
              <a:buAutoNum type="alphaLcPeriod"/>
            </a:pPr>
            <a:r>
              <a:rPr lang="en-US" dirty="0"/>
              <a:t>If one or more criteria is not substantially met, committee must disapprove petition.</a:t>
            </a:r>
          </a:p>
          <a:p>
            <a:pPr marL="1146175" lvl="1" indent="-568325">
              <a:buFont typeface="+mj-lt"/>
              <a:buAutoNum type="alphaLcPeriod"/>
            </a:pPr>
            <a:r>
              <a:rPr lang="en-US" dirty="0"/>
              <a:t>If all criteria are met, move to Step 2.</a:t>
            </a:r>
          </a:p>
          <a:p>
            <a:pPr marL="568325" indent="-568325">
              <a:buFont typeface="+mj-lt"/>
              <a:buAutoNum type="arabicPeriod"/>
            </a:pPr>
            <a:r>
              <a:rPr lang="en-US" dirty="0"/>
              <a:t>County Committee determines there is a compelling reason to approve? [EC 35500]</a:t>
            </a:r>
          </a:p>
          <a:p>
            <a:pPr marL="1146175" lvl="1" indent="-568325">
              <a:buFont typeface="+mj-lt"/>
              <a:buAutoNum type="alphaLcPeriod"/>
            </a:pPr>
            <a:r>
              <a:rPr lang="en-US" dirty="0"/>
              <a:t>If no, then committee must disapprove petition.</a:t>
            </a:r>
          </a:p>
          <a:p>
            <a:pPr marL="1146175" lvl="1" indent="-568325">
              <a:buFont typeface="+mj-lt"/>
              <a:buAutoNum type="alphaLcPeriod"/>
            </a:pPr>
            <a:r>
              <a:rPr lang="en-US" dirty="0"/>
              <a:t>If yes, then committee may approve petition.</a:t>
            </a:r>
          </a:p>
          <a:p>
            <a:pPr marL="0" indent="0">
              <a:buNone/>
            </a:pPr>
            <a:endParaRPr lang="en-US" dirty="0"/>
          </a:p>
        </p:txBody>
      </p:sp>
    </p:spTree>
    <p:extLst>
      <p:ext uri="{BB962C8B-B14F-4D97-AF65-F5344CB8AC3E}">
        <p14:creationId xmlns:p14="http://schemas.microsoft.com/office/powerpoint/2010/main" val="1314986051"/>
      </p:ext>
    </p:extLst>
  </p:cSld>
  <p:clrMapOvr>
    <a:masterClrMapping/>
  </p:clrMapOvr>
</p:sld>
</file>

<file path=ppt/theme/theme1.xml><?xml version="1.0" encoding="utf-8"?>
<a:theme xmlns:a="http://schemas.openxmlformats.org/drawingml/2006/main" name="CDE Set 1">
  <a:themeElements>
    <a:clrScheme name="CDE Set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DE Set 2">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DE Set 3">
  <a:themeElements>
    <a:clrScheme name="Custom 6">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DE Set 4">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CDE Set 5">
  <a:themeElements>
    <a:clrScheme name="Custom 6">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CDE Set 6">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CDE Set 7">
  <a:themeElements>
    <a:clrScheme name="CDE Set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1576</Words>
  <Application>Microsoft Office PowerPoint</Application>
  <PresentationFormat>Widescreen</PresentationFormat>
  <Paragraphs>104</Paragraphs>
  <Slides>21</Slides>
  <Notes>9</Notes>
  <HiddenSlides>0</HiddenSlides>
  <MMClips>0</MMClips>
  <ScaleCrop>false</ScaleCrop>
  <HeadingPairs>
    <vt:vector size="6" baseType="variant">
      <vt:variant>
        <vt:lpstr>Fonts Used</vt:lpstr>
      </vt:variant>
      <vt:variant>
        <vt:i4>3</vt:i4>
      </vt:variant>
      <vt:variant>
        <vt:lpstr>Theme</vt:lpstr>
      </vt:variant>
      <vt:variant>
        <vt:i4>7</vt:i4>
      </vt:variant>
      <vt:variant>
        <vt:lpstr>Slide Titles</vt:lpstr>
      </vt:variant>
      <vt:variant>
        <vt:i4>21</vt:i4>
      </vt:variant>
    </vt:vector>
  </HeadingPairs>
  <TitlesOfParts>
    <vt:vector size="31" baseType="lpstr">
      <vt:lpstr>Arial</vt:lpstr>
      <vt:lpstr>Calibri</vt:lpstr>
      <vt:lpstr>Wingdings</vt:lpstr>
      <vt:lpstr>CDE Set 1</vt:lpstr>
      <vt:lpstr>CDE Set 2</vt:lpstr>
      <vt:lpstr>CDE Set 3</vt:lpstr>
      <vt:lpstr>CDE Set 4</vt:lpstr>
      <vt:lpstr>CDE Set 5</vt:lpstr>
      <vt:lpstr>CDE Set 6</vt:lpstr>
      <vt:lpstr>CDE Set 7</vt:lpstr>
      <vt:lpstr>Discretionary Authority of the County Committee  School District Organization Summit, October 2021  Larry Shirey &amp; Lindsay Valle School Facilities and Transportation Services Division</vt:lpstr>
      <vt:lpstr>Legal Reminder</vt:lpstr>
      <vt:lpstr>Today’s Agenda</vt:lpstr>
      <vt:lpstr>Starting Point – Legislative Intent of School District Reorganization</vt:lpstr>
      <vt:lpstr>Origin of Discretionary Authority</vt:lpstr>
      <vt:lpstr>Discretionary Authority of the SBE</vt:lpstr>
      <vt:lpstr>Legal Challenges to Discretionary Authority </vt:lpstr>
      <vt:lpstr>Discretionary Authority of the County Committee</vt:lpstr>
      <vt:lpstr>Review of County Committee Discretionary Authority</vt:lpstr>
      <vt:lpstr>Unpacking the “Compelling Reason” Finding</vt:lpstr>
      <vt:lpstr>What is a Compelling Reason?</vt:lpstr>
      <vt:lpstr>Whose Needs and Concerns Should Be Considered?</vt:lpstr>
      <vt:lpstr>Summary</vt:lpstr>
      <vt:lpstr>Discretionary Authority is an Ally</vt:lpstr>
      <vt:lpstr>Sequence of Actions</vt:lpstr>
      <vt:lpstr>Review of Minimum Threshold Standards</vt:lpstr>
      <vt:lpstr>Action on Minimum Threshold Standards</vt:lpstr>
      <vt:lpstr>Compelling Reasons</vt:lpstr>
      <vt:lpstr>Establish Compelling Reason Foundation</vt:lpstr>
      <vt:lpstr>Examine Reasons for the Reorganization</vt:lpstr>
      <vt:lpstr>Remember!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CDE Discretionary Authority of the County Committee - School District Organization (CA Dept of Education) </dc:title>
  <dc:subject>This PowerPoint contains information regarding CDE Discretionary Authority of the County Committee.</dc:subject>
  <dc:creator/>
  <cp:keywords>School District Organization, SDO, Discretionary Authority, County Committee Authority</cp:keywords>
  <cp:lastModifiedBy/>
  <cp:revision>1</cp:revision>
  <dcterms:created xsi:type="dcterms:W3CDTF">2021-10-14T21:15:27Z</dcterms:created>
  <dcterms:modified xsi:type="dcterms:W3CDTF">2021-11-16T00:58:21Z</dcterms:modified>
  <cp:contentStatus/>
</cp:coreProperties>
</file>