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728" r:id="rId5"/>
    <p:sldMasterId id="2147483648" r:id="rId6"/>
    <p:sldMasterId id="2147483723" r:id="rId7"/>
    <p:sldMasterId id="2147483671" r:id="rId8"/>
    <p:sldMasterId id="2147483676" r:id="rId9"/>
    <p:sldMasterId id="2147483681" r:id="rId10"/>
    <p:sldMasterId id="2147483699" r:id="rId11"/>
    <p:sldMasterId id="2147483705" r:id="rId12"/>
    <p:sldMasterId id="2147483710" r:id="rId13"/>
    <p:sldMasterId id="2147483715" r:id="rId14"/>
    <p:sldMasterId id="2147483655" r:id="rId15"/>
    <p:sldMasterId id="2147483660" r:id="rId16"/>
  </p:sldMasterIdLst>
  <p:notesMasterIdLst>
    <p:notesMasterId r:id="rId31"/>
  </p:notesMasterIdLst>
  <p:handoutMasterIdLst>
    <p:handoutMasterId r:id="rId32"/>
  </p:handoutMasterIdLst>
  <p:sldIdLst>
    <p:sldId id="282" r:id="rId17"/>
    <p:sldId id="256" r:id="rId18"/>
    <p:sldId id="257" r:id="rId19"/>
    <p:sldId id="354" r:id="rId20"/>
    <p:sldId id="360" r:id="rId21"/>
    <p:sldId id="362" r:id="rId22"/>
    <p:sldId id="355" r:id="rId23"/>
    <p:sldId id="356" r:id="rId24"/>
    <p:sldId id="357" r:id="rId25"/>
    <p:sldId id="358" r:id="rId26"/>
    <p:sldId id="361" r:id="rId27"/>
    <p:sldId id="339" r:id="rId28"/>
    <p:sldId id="342" r:id="rId29"/>
    <p:sldId id="32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C3F33A-708E-1B43-C893-CD8FF36A412A}" name="Virginia Early" initials="VE" userId="S::vearly@cde.ca.gov::42929ea7-4389-4ffc-bd0b-f8133d7ef99f" providerId="AD"/>
  <p188:author id="{5FE3017A-E5DB-B171-9214-28469186A366}" name="Alana Andrade" initials="AA" userId="S::aandrade@cde.ca.gov::d336b2b8-3478-4328-8ca2-dbdae80dba75" providerId="AD"/>
  <p188:author id="{19A4E8D3-7556-E75D-58B0-40467B081C92}" name="Jordan Clegg" initials="JC" userId="S::jclegg@cde.ca.gov::337849d6-6fc7-4f05-a7ed-c724ee339b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Propheter" initials="SP" lastIdx="7" clrIdx="0">
    <p:extLst>
      <p:ext uri="{19B8F6BF-5375-455C-9EA6-DF929625EA0E}">
        <p15:presenceInfo xmlns:p15="http://schemas.microsoft.com/office/powerpoint/2012/main" userId="Stephen Propheter" providerId="None"/>
      </p:ext>
    </p:extLst>
  </p:cmAuthor>
  <p:cmAuthor id="2" name="Stephen Propheter" initials="SP [2]" lastIdx="1" clrIdx="1">
    <p:extLst>
      <p:ext uri="{19B8F6BF-5375-455C-9EA6-DF929625EA0E}">
        <p15:presenceInfo xmlns:p15="http://schemas.microsoft.com/office/powerpoint/2012/main" userId="S::spropheter@cde.ca.gov::11fb58e5-2f2b-4a13-b081-018d2675a5df" providerId="AD"/>
      </p:ext>
    </p:extLst>
  </p:cmAuthor>
  <p:cmAuthor id="3" name="Alana Andrade" initials="AA" lastIdx="15" clrIdx="2">
    <p:extLst>
      <p:ext uri="{19B8F6BF-5375-455C-9EA6-DF929625EA0E}">
        <p15:presenceInfo xmlns:p15="http://schemas.microsoft.com/office/powerpoint/2012/main" userId="S::aandrade@cde.ca.gov::d336b2b8-3478-4328-8ca2-dbdae80dba75" providerId="AD"/>
      </p:ext>
    </p:extLst>
  </p:cmAuthor>
  <p:cmAuthor id="4" name="Guadalupe Romo-Zendejas" initials="GR" lastIdx="4" clrIdx="3">
    <p:extLst>
      <p:ext uri="{19B8F6BF-5375-455C-9EA6-DF929625EA0E}">
        <p15:presenceInfo xmlns:p15="http://schemas.microsoft.com/office/powerpoint/2012/main" userId="S::gromozen@cde.ca.gov::5e4ed504-c1ee-4638-9087-8619f31f710a" providerId="AD"/>
      </p:ext>
    </p:extLst>
  </p:cmAuthor>
  <p:cmAuthor id="5" name="Barbara Lindsay" initials="BL" lastIdx="11" clrIdx="4">
    <p:extLst>
      <p:ext uri="{19B8F6BF-5375-455C-9EA6-DF929625EA0E}">
        <p15:presenceInfo xmlns:p15="http://schemas.microsoft.com/office/powerpoint/2012/main" userId="S::blindsay@cde.ca.gov::f58b8608-a674-4040-9f2a-f7fe56db570d" providerId="AD"/>
      </p:ext>
    </p:extLst>
  </p:cmAuthor>
  <p:cmAuthor id="6" name="Erica Otiono" initials="EO" lastIdx="5" clrIdx="5">
    <p:extLst>
      <p:ext uri="{19B8F6BF-5375-455C-9EA6-DF929625EA0E}">
        <p15:presenceInfo xmlns:p15="http://schemas.microsoft.com/office/powerpoint/2012/main" userId="S::eotiono@cde.ca.gov::e3afcc2f-f1f8-4d0d-baeb-5e275a816c2e" providerId="AD"/>
      </p:ext>
    </p:extLst>
  </p:cmAuthor>
  <p:cmAuthor id="7" name="Lisa Velarde" initials="LV" lastIdx="2" clrIdx="6">
    <p:extLst>
      <p:ext uri="{19B8F6BF-5375-455C-9EA6-DF929625EA0E}">
        <p15:presenceInfo xmlns:p15="http://schemas.microsoft.com/office/powerpoint/2012/main" userId="S::lvelarde@cde.ca.gov::b29271e0-9596-4652-8d1f-ee6415fef153" providerId="AD"/>
      </p:ext>
    </p:extLst>
  </p:cmAuthor>
  <p:cmAuthor id="8" name="Virginia Early" initials="VE" lastIdx="41" clrIdx="7">
    <p:extLst>
      <p:ext uri="{19B8F6BF-5375-455C-9EA6-DF929625EA0E}">
        <p15:presenceInfo xmlns:p15="http://schemas.microsoft.com/office/powerpoint/2012/main" userId="S::vearly@cde.ca.gov::42929ea7-4389-4ffc-bd0b-f8133d7ef99f" providerId="AD"/>
      </p:ext>
    </p:extLst>
  </p:cmAuthor>
  <p:cmAuthor id="9" name="Deborah Rawson" initials="DR" lastIdx="1" clrIdx="8">
    <p:extLst>
      <p:ext uri="{19B8F6BF-5375-455C-9EA6-DF929625EA0E}">
        <p15:presenceInfo xmlns:p15="http://schemas.microsoft.com/office/powerpoint/2012/main" userId="S::drawson@cde.ca.gov::2f0d460a-3495-447f-b659-97078766951f" providerId="AD"/>
      </p:ext>
    </p:extLst>
  </p:cmAuthor>
  <p:cmAuthor id="10" name="Crystal Devlin" initials="CD" lastIdx="7" clrIdx="9">
    <p:extLst>
      <p:ext uri="{19B8F6BF-5375-455C-9EA6-DF929625EA0E}">
        <p15:presenceInfo xmlns:p15="http://schemas.microsoft.com/office/powerpoint/2012/main" userId="S::cdevlin@cde.ca.gov::45766686-1411-4f66-8b4e-ae85f8cf4551" providerId="AD"/>
      </p:ext>
    </p:extLst>
  </p:cmAuthor>
  <p:cmAuthor id="11" name="Megan Jones" initials="MJ" lastIdx="1" clrIdx="10">
    <p:extLst>
      <p:ext uri="{19B8F6BF-5375-455C-9EA6-DF929625EA0E}">
        <p15:presenceInfo xmlns:p15="http://schemas.microsoft.com/office/powerpoint/2012/main" userId="S::mjones@cde.ca.gov::26e0f73b-59b4-4af8-9487-a9450b83a7d9" providerId="AD"/>
      </p:ext>
    </p:extLst>
  </p:cmAuthor>
  <p:cmAuthor id="12" name="Danielle Davis" initials="DD" lastIdx="10" clrIdx="11">
    <p:extLst>
      <p:ext uri="{19B8F6BF-5375-455C-9EA6-DF929625EA0E}">
        <p15:presenceInfo xmlns:p15="http://schemas.microsoft.com/office/powerpoint/2012/main" userId="S::ddavis@cde.ca.gov::ac010a00-31ad-49d6-9a54-e5464cd5e671" providerId="AD"/>
      </p:ext>
    </p:extLst>
  </p:cmAuthor>
  <p:cmAuthor id="13" name="Corey Khan" initials="CK" lastIdx="3" clrIdx="12">
    <p:extLst>
      <p:ext uri="{19B8F6BF-5375-455C-9EA6-DF929625EA0E}">
        <p15:presenceInfo xmlns:p15="http://schemas.microsoft.com/office/powerpoint/2012/main" userId="S::ckhan@cde.ca.gov::e39be4f5-a065-4613-a021-f6aa9124d380" providerId="AD"/>
      </p:ext>
    </p:extLst>
  </p:cmAuthor>
  <p:cmAuthor id="14" name="Eric Dunk" initials="ED" lastIdx="1" clrIdx="13">
    <p:extLst>
      <p:ext uri="{19B8F6BF-5375-455C-9EA6-DF929625EA0E}">
        <p15:presenceInfo xmlns:p15="http://schemas.microsoft.com/office/powerpoint/2012/main" userId="S::edunk@cde.ca.gov::f740d23c-4660-4899-b5d9-25b5387e26f8" providerId="AD"/>
      </p:ext>
    </p:extLst>
  </p:cmAuthor>
  <p:cmAuthor id="15" name="Cate Washington" initials="CW" lastIdx="2" clrIdx="14">
    <p:extLst>
      <p:ext uri="{19B8F6BF-5375-455C-9EA6-DF929625EA0E}">
        <p15:presenceInfo xmlns:p15="http://schemas.microsoft.com/office/powerpoint/2012/main" userId="S::cwashington@cde.ca.gov::42b3a7a3-9473-4b22-8cb9-952a88ec62bc" providerId="AD"/>
      </p:ext>
    </p:extLst>
  </p:cmAuthor>
  <p:cmAuthor id="16" name="Sarah Neville-Morgan" initials="SN" lastIdx="2" clrIdx="15">
    <p:extLst>
      <p:ext uri="{19B8F6BF-5375-455C-9EA6-DF929625EA0E}">
        <p15:presenceInfo xmlns:p15="http://schemas.microsoft.com/office/powerpoint/2012/main" userId="S::snevillemorgan@cde.ca.gov::fcd8e9e3-52df-4621-8ec0-319cc0a3db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0"/>
    <a:srgbClr val="0C4A6D"/>
    <a:srgbClr val="80FF80"/>
    <a:srgbClr val="ED8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D1AB8-B08A-3512-9DE3-84A102B0BE2F}" v="355" dt="2021-06-18T15:11:16.818"/>
    <p1510:client id="{1E5BEF17-8461-2E35-037C-6AC52DFC53FE}" v="244" dt="2021-06-17T19:11:37.646"/>
    <p1510:client id="{305C08FA-F3C5-F045-E269-31EA429202D9}" v="505" dt="2021-06-17T19:42:43.826"/>
    <p1510:client id="{4A21CB6A-F443-B8B5-0B02-44C0CA85F9FF}" v="468" dt="2021-06-17T21:51:37.871"/>
    <p1510:client id="{4BAB2AFC-DE49-455D-89A7-1C1204B61391}" v="169" dt="2021-06-17T21:59:31.618"/>
    <p1510:client id="{6B751CA3-A9A4-F15F-BC55-CF1A67520358}" v="36" dt="2021-06-18T00:08:49.236"/>
    <p1510:client id="{6C04D29C-B0E1-293F-9A72-1AE56BAC2FAA}" v="496" dt="2021-06-17T22:23:58.993"/>
    <p1510:client id="{7EB0C099-C966-48E0-9285-8C85DDAA4DB5}" v="79" dt="2021-06-17T19:44:44.744"/>
    <p1510:client id="{A4F08CFF-7AB9-461E-9440-E450E96803D7}" v="14" dt="2021-06-17T17:21:11.128"/>
    <p1510:client id="{A547A3C7-1B64-1752-6CBD-2E85AF9B16FA}" v="560" dt="2021-06-18T15:02:43.990"/>
    <p1510:client id="{D6DECD9D-8D88-60C2-B467-934ED47F3C3F}" v="33" dt="2021-06-17T23:28:03.331"/>
    <p1510:client id="{D8FBF379-9FC2-5300-ED16-D29FC5CC0F1C}" v="5" dt="2021-06-17T21:45:43.663"/>
    <p1510:client id="{DEDE4C76-DBA1-E63D-1C70-C737CEF6B0A7}" v="4" dt="2021-06-17T16:05:02.995"/>
    <p1510:client id="{E77E26BC-3C46-43D0-AD67-CF5C04679AF0}" v="7" dt="2021-06-18T03:38:18.191"/>
    <p1510:client id="{F4B315D1-62E3-D1C3-B929-52300D9E8FC7}" v="401" dt="2021-06-17T17:51:19.869"/>
    <p1510:client id="{FA0D1B04-A70E-440E-84EE-D6446E122EFB}" v="118" dt="2021-06-17T22:44:07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93" autoAdjust="0"/>
  </p:normalViewPr>
  <p:slideViewPr>
    <p:cSldViewPr snapToGrid="0">
      <p:cViewPr varScale="1">
        <p:scale>
          <a:sx n="50" d="100"/>
          <a:sy n="50" d="100"/>
        </p:scale>
        <p:origin x="13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2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81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8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5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1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2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2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4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0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5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=""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1"/>
            <a:ext cx="11680022" cy="147828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DEE983-71A8-42AF-8B02-DF032CB2DD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4475" y="1800225"/>
            <a:ext cx="9260205" cy="313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=""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4C23D04-3364-48A1-8C52-3E096EB1D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06ABE33-0FEF-4AEF-BB15-35E38E99C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=""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EED103B-1061-4ECB-8ABC-3201A14B7F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=""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5564E71-7449-4903-AD7B-86B66FDFD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F49501A-B345-47C2-B9AC-C16D979C7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=""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B0907EB-609B-4428-ACD3-90246188C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=""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EEB7F6-0C65-4A88-BD3C-24AC894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638300"/>
            <a:ext cx="5852160" cy="50159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1A1727-E17E-46EE-B40A-8B7F00CA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=""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4CF5B4F-051D-4897-BF09-E083248B0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=""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4B70A05-58F7-4F52-9875-CBBCA8B5E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A8645B7-F339-415C-9DE7-347D9B05E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9E7ADF-5D38-40A1-9364-DE3CA5509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=""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AC85D82-F00D-4AD9-9A23-92CD90EA7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=""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ECFF536-4803-4D5C-8502-AB818EA5A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C3DED18-332A-429B-A990-C9E1F271C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A4F0585-08F3-4740-8B27-11E3B730B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=""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19F78FC-3606-4592-8589-3CD4761A1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=""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e official seal of the California Department of Education">
            <a:extLst>
              <a:ext uri="{FF2B5EF4-FFF2-40B4-BE49-F238E27FC236}">
                <a16:creationId xmlns=""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555" y="2015632"/>
            <a:ext cx="2355839" cy="2380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4732" y="320530"/>
            <a:ext cx="6262536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4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342E7CEF-D6BE-404A-BE66-1210F77C8D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6479" y="1494205"/>
            <a:ext cx="1798266" cy="34356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F1E088-9862-4D49-B4FB-C4A8EB4E8B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65450" y="3998913"/>
            <a:ext cx="6261100" cy="641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3672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ED138C-049F-453B-89D6-4FE4E464A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="" xmlns:a16="http://schemas.microsoft.com/office/drawing/2014/main" id="{59DA1F0A-11FE-4048-9856-F99DA11F8AD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424" y="4298650"/>
            <a:ext cx="1209151" cy="24057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6D8E45E-5814-4922-8D60-6F04340A6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1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1"/>
            <a:ext cx="11887200" cy="44196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5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EC242D72-02E1-47EB-8FAF-3685D1108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6478" y="4586502"/>
            <a:ext cx="2043830" cy="20697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7EB8A22-0D02-45A6-83C4-BF53EB5C1C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6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32EFF30-79C0-43AC-B860-EE9CC409D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=""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ED01FDC-B69D-412F-A388-FAB53FDC0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=""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34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=""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=""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763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01563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7170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=""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94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=""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=""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=""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=""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=""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2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6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=""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1" y="3900878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3"/>
            <a:ext cx="847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2"/>
            <a:ext cx="9153525" cy="3347821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0618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2"/>
            <a:ext cx="11887200" cy="5015901"/>
          </a:xfrm>
        </p:spPr>
        <p:txBody>
          <a:bodyPr>
            <a:normAutofit/>
          </a:bodyPr>
          <a:lstStyle>
            <a:lvl1pPr>
              <a:defRPr sz="2400"/>
            </a:lvl1pPr>
            <a:lvl2pPr marL="514350" indent="-171450">
              <a:buFont typeface="Arial" panose="020B0604020202020204" pitchFamily="34" charset="0"/>
              <a:buChar char="‒"/>
              <a:defRPr sz="2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8BF773-23F0-4364-9FE7-8DF17AC8E5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FE55-11EB-4A68-B3FF-792ADFC6C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8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2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1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EE453EB-7918-4733-B182-9877DD864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FE55-11EB-4A68-B3FF-792ADFC6C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61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51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=""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2" y="2448363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BBDCC5-4B00-4098-9186-8E41EB8464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FE55-11EB-4A68-B3FF-792ADFC6C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65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628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540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39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=""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1849D08-6696-4DD8-8389-FE964538D7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8693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35ACD9-0DAA-478F-B516-11CD936CED7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6/18/2021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009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7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3D2AC5-D2D1-4593-881B-E17BEFD05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CCDC82-488F-49A3-92EE-BB31606E9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=""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C561E7B-5EF9-49CF-B66F-D2E8237E8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5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04" r:id="rId4"/>
    <p:sldLayoutId id="2147483727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11" r:id="rId5"/>
    <p:sldLayoutId id="2147483712" r:id="rId6"/>
    <p:sldLayoutId id="2147483713" r:id="rId7"/>
    <p:sldLayoutId id="2147483714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1"/>
            <a:ext cx="731520" cy="12191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2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602376-0ACC-400F-BB20-D37C3B8A6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16D5FE55-11EB-4A68-B3FF-792ADFC6C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2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TONY THURMOND</a:t>
            </a:r>
            <a: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  <a:t/>
            </a:r>
            <a:b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B3BEA52-1562-4A7C-84BB-21667EAB0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20" r:id="rId2"/>
    <p:sldLayoutId id="2147483721" r:id="rId3"/>
    <p:sldLayoutId id="2147483722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4623EC-2457-4914-A400-1D7284163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81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C6EDA0-B6A1-4573-BF3B-ADCA166C1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736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33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9B21DF1-DF34-4171-AB97-A671C010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6EA9887-BBF3-4C9A-A7D5-50596165F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81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E54025-CD00-4B2F-9506-BCDF1A80D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67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11AE943-1104-4299-9673-BEF3CACA3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23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6" r:id="rId2"/>
    <p:sldLayoutId id="2147483701" r:id="rId3"/>
    <p:sldLayoutId id="2147483698" r:id="rId4"/>
    <p:sldLayoutId id="2147483697" r:id="rId5"/>
    <p:sldLayoutId id="2147483702" r:id="rId6"/>
    <p:sldLayoutId id="2147483703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fg/aa/cd/faad.as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LCDAppeals@cde.c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re/elcdcovid19.as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ca.gov/sp/cd/ci/assignments.asp" TargetMode="External"/><Relationship Id="rId4" Type="http://schemas.openxmlformats.org/officeDocument/2006/relationships/hyperlink" Target="mailto:ELCDEmergency@cde.ca.go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078164-FF05-4824-A33D-D64C9249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2734"/>
            <a:ext cx="9144000" cy="330199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>
                <a:ea typeface="+mj-lt"/>
                <a:cs typeface="+mj-lt"/>
              </a:rPr>
              <a:t>This </a:t>
            </a:r>
            <a:r>
              <a:rPr lang="en-US" sz="3200">
                <a:ea typeface="+mj-lt"/>
                <a:cs typeface="+mj-lt"/>
              </a:rPr>
              <a:t>webinar</a:t>
            </a:r>
            <a:r>
              <a:rPr lang="en-US" sz="3200" b="1">
                <a:ea typeface="+mj-lt"/>
                <a:cs typeface="+mj-lt"/>
              </a:rPr>
              <a:t> </a:t>
            </a:r>
            <a:r>
              <a:rPr lang="en-US" sz="3200">
                <a:ea typeface="+mj-lt"/>
                <a:cs typeface="+mj-lt"/>
              </a:rPr>
              <a:t>will</a:t>
            </a:r>
            <a:r>
              <a:rPr lang="en-US" sz="3200" b="1">
                <a:ea typeface="+mj-lt"/>
                <a:cs typeface="+mj-lt"/>
              </a:rPr>
              <a:t> </a:t>
            </a:r>
            <a:r>
              <a:rPr lang="en-US" sz="3200">
                <a:ea typeface="+mj-lt"/>
                <a:cs typeface="+mj-lt"/>
              </a:rPr>
              <a:t>begin</a:t>
            </a:r>
            <a:r>
              <a:rPr lang="en-US" sz="3200" b="1">
                <a:ea typeface="+mj-lt"/>
                <a:cs typeface="+mj-lt"/>
              </a:rPr>
              <a:t> </a:t>
            </a:r>
            <a:r>
              <a:rPr lang="en-US" sz="3200">
                <a:ea typeface="+mj-lt"/>
                <a:cs typeface="+mj-lt"/>
              </a:rPr>
              <a:t>shortly</a:t>
            </a:r>
            <a:r>
              <a:rPr lang="en-US" sz="3200" b="1">
                <a:ea typeface="+mj-lt"/>
                <a:cs typeface="+mj-lt"/>
              </a:rPr>
              <a:t>.</a:t>
            </a:r>
            <a:br>
              <a:rPr lang="en-US" sz="3200" b="1">
                <a:ea typeface="+mj-lt"/>
                <a:cs typeface="+mj-lt"/>
              </a:rPr>
            </a:br>
            <a:r>
              <a:rPr lang="en-US" sz="3200" b="1">
                <a:ea typeface="+mj-lt"/>
                <a:cs typeface="+mj-lt"/>
              </a:rPr>
              <a:t/>
            </a:r>
            <a:br>
              <a:rPr lang="en-US" sz="3200" b="1">
                <a:ea typeface="+mj-lt"/>
                <a:cs typeface="+mj-lt"/>
              </a:rPr>
            </a:br>
            <a:r>
              <a:rPr lang="en-US" sz="3200" b="1">
                <a:ea typeface="+mj-lt"/>
                <a:cs typeface="+mj-lt"/>
              </a:rPr>
              <a:t>There will be no audio until the </a:t>
            </a:r>
            <a:r>
              <a:rPr lang="en-US" sz="3200">
                <a:ea typeface="+mj-lt"/>
                <a:cs typeface="+mj-lt"/>
              </a:rPr>
              <a:t>webinar</a:t>
            </a:r>
            <a:r>
              <a:rPr lang="en-US" sz="3200" b="1">
                <a:ea typeface="+mj-lt"/>
                <a:cs typeface="+mj-lt"/>
              </a:rPr>
              <a:t> begins at </a:t>
            </a:r>
            <a:r>
              <a:rPr lang="en-US" sz="3200">
                <a:ea typeface="+mj-lt"/>
                <a:cs typeface="+mj-lt"/>
              </a:rPr>
              <a:t>10:00 AM.</a:t>
            </a:r>
            <a:r>
              <a:rPr lang="en-US" sz="3200" b="1">
                <a:ea typeface="+mj-lt"/>
                <a:cs typeface="+mj-lt"/>
              </a:rPr>
              <a:t/>
            </a:r>
            <a:br>
              <a:rPr lang="en-US" sz="3200" b="1">
                <a:ea typeface="+mj-lt"/>
                <a:cs typeface="+mj-lt"/>
              </a:rPr>
            </a:br>
            <a:r>
              <a:rPr lang="en-US" sz="3200" b="1">
                <a:ea typeface="+mj-lt"/>
                <a:cs typeface="+mj-lt"/>
              </a:rPr>
              <a:t/>
            </a:r>
            <a:br>
              <a:rPr lang="en-US" sz="3200" b="1">
                <a:ea typeface="+mj-lt"/>
                <a:cs typeface="+mj-lt"/>
              </a:rPr>
            </a:br>
            <a:r>
              <a:rPr lang="en-US" sz="3200" b="1">
                <a:ea typeface="+mj-lt"/>
                <a:cs typeface="+mj-lt"/>
              </a:rPr>
              <a:t>Thank you for your patience.</a:t>
            </a:r>
            <a:br>
              <a:rPr lang="en-US" sz="3200" b="1">
                <a:ea typeface="+mj-lt"/>
                <a:cs typeface="+mj-lt"/>
              </a:rPr>
            </a:br>
            <a:endParaRPr lang="en-US" sz="3200">
              <a:ea typeface="+mj-lt"/>
              <a:cs typeface="+mj-lt"/>
            </a:endParaRPr>
          </a:p>
          <a:p>
            <a:endParaRPr lang="en-US" sz="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31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C2F95B-507D-4782-878A-1FF6BB25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Fiscal Updates – Analyst Assignments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82DDC9-7708-479C-9162-28D4022DB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Current Fiscal Analyst Assignments have been updated</a:t>
            </a:r>
          </a:p>
          <a:p>
            <a:pPr lvl="1"/>
            <a:r>
              <a:rPr lang="en-US" dirty="0">
                <a:ea typeface="+mn-lt"/>
                <a:cs typeface="+mn-lt"/>
              </a:rPr>
              <a:t>Child Development and Nutrition Fiscal Services (CDNFS)</a:t>
            </a:r>
            <a:r>
              <a:rPr lang="en-US" dirty="0">
                <a:cs typeface="Arial"/>
              </a:rPr>
              <a:t> Fiscal Apportionment Analyst Directory: 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u="sng" dirty="0">
                <a:solidFill>
                  <a:srgbClr val="FFFF80"/>
                </a:solidFill>
                <a:ea typeface="+mn-lt"/>
                <a:cs typeface="+mn-lt"/>
                <a:hlinkClick r:id="rId3" tooltip="Child Development and Nutrition Fiscal Services (CDNFS) Fiscal Apportionment Analyst Directory"/>
              </a:rPr>
              <a:t>https://www.cde.ca.gov/fg/aa/cd/faad.asp</a:t>
            </a:r>
            <a:endParaRPr lang="en-US" u="sng" dirty="0">
              <a:solidFill>
                <a:srgbClr val="FFFF80"/>
              </a:solidFill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Visible in CPARIS</a:t>
            </a:r>
          </a:p>
          <a:p>
            <a:r>
              <a:rPr lang="en-US" dirty="0">
                <a:ea typeface="+mn-lt"/>
                <a:cs typeface="+mn-lt"/>
              </a:rPr>
              <a:t>2021–22 Fiscal Analyst Assignments</a:t>
            </a:r>
          </a:p>
          <a:p>
            <a:pPr lvl="1"/>
            <a:r>
              <a:rPr lang="en-US" dirty="0">
                <a:ea typeface="+mn-lt"/>
                <a:cs typeface="+mn-lt"/>
              </a:rPr>
              <a:t>Only one fiscal analyst during the first quarter of 2021–22</a:t>
            </a:r>
          </a:p>
          <a:p>
            <a:pPr lvl="1"/>
            <a:r>
              <a:rPr lang="en-US" dirty="0">
                <a:ea typeface="+mn-lt"/>
                <a:cs typeface="+mn-lt"/>
              </a:rPr>
              <a:t>After the first quarter, CDNFS analyst assignments for CDE and CDSS contracts will be visible in CPARIS as well on our department web pages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FCF1BF-A249-4DC8-B5AB-F06A2EC0EB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2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64EC85-7630-4C88-A7BC-A6CE540E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Parent Appeals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49FD21-DCFE-4400-BD8D-858862E9C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38831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No change to the California State Preschool Program (CSPP) appeal process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Parents can continue to submit a CSPP appeal to </a:t>
            </a:r>
            <a:r>
              <a:rPr lang="en-US" u="sng" dirty="0">
                <a:solidFill>
                  <a:srgbClr val="FFFF80"/>
                </a:solidFill>
                <a:ea typeface="+mn-lt"/>
                <a:cs typeface="+mn-lt"/>
                <a:hlinkClick r:id="rId3" tooltip="ELCD Appeals email address"/>
              </a:rPr>
              <a:t>ELCDAppeals@cde.ca.gov</a:t>
            </a:r>
            <a:r>
              <a:rPr lang="en-US" dirty="0">
                <a:ea typeface="+mn-lt"/>
                <a:cs typeface="+mn-lt"/>
              </a:rPr>
              <a:t> or by fax at 916-323-6853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C32573-506E-4F51-8368-E9E60E6A88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62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E8503B-2397-4BBD-8E0A-0AA11529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394" y="2017272"/>
            <a:ext cx="3592011" cy="862576"/>
          </a:xfrm>
        </p:spPr>
        <p:txBody>
          <a:bodyPr>
            <a:normAutofit/>
          </a:bodyPr>
          <a:lstStyle/>
          <a:p>
            <a:r>
              <a:rPr lang="en-US">
                <a:cs typeface="Arial"/>
              </a:rPr>
              <a:t>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BF1B36E-31D8-4F6B-A342-9C9661356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5853" y="4978400"/>
            <a:ext cx="5068947" cy="1512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828800">
              <a:buNone/>
            </a:pPr>
            <a:r>
              <a:rPr lang="en-US" sz="2400" dirty="0">
                <a:ea typeface="+mn-lt"/>
                <a:cs typeface="+mn-lt"/>
              </a:rPr>
              <a:t>Photo Credit: Lighthouse for Children CDC; Fresno,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41A327-3A17-46EA-BDFD-7B15909AB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Content Placeholder 8" descr="Two children playing with a hula hoop.">
            <a:extLst>
              <a:ext uri="{FF2B5EF4-FFF2-40B4-BE49-F238E27FC236}">
                <a16:creationId xmlns="" xmlns:a16="http://schemas.microsoft.com/office/drawing/2014/main" id="{627D138C-718F-47A7-9ACB-E9D6B57F09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5880"/>
            <a:ext cx="6015580" cy="4866002"/>
          </a:xfrm>
        </p:spPr>
      </p:pic>
    </p:spTree>
    <p:extLst>
      <p:ext uri="{BB962C8B-B14F-4D97-AF65-F5344CB8AC3E}">
        <p14:creationId xmlns:p14="http://schemas.microsoft.com/office/powerpoint/2010/main" val="279437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165D0A-ACE7-4573-90AC-0580A207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1853"/>
            <a:ext cx="11887200" cy="842552"/>
          </a:xfrm>
        </p:spPr>
        <p:txBody>
          <a:bodyPr>
            <a:normAutofit/>
          </a:bodyPr>
          <a:lstStyle/>
          <a:p>
            <a:r>
              <a:rPr lang="en-US" b="1">
                <a:cs typeface="Arial"/>
              </a:rPr>
              <a:t>Resources</a:t>
            </a:r>
            <a:endParaRPr lang="en-US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1BAFC1-8BE9-4377-8016-60D03747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12903"/>
            <a:ext cx="11887200" cy="52899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ea typeface="+mn-lt"/>
                <a:cs typeface="+mn-lt"/>
              </a:rPr>
              <a:t>The ELCD COVID-19 Guidance web page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FFFF80"/>
                </a:solidFill>
                <a:ea typeface="+mn-lt"/>
                <a:cs typeface="+mn-lt"/>
                <a:hlinkClick r:id="rId3" tooltip="ELCD COVID-19 Guidance web page"/>
              </a:rPr>
              <a:t>https://www.cde.ca.gov/sp/cd/re/elcdcovid19.asp</a:t>
            </a:r>
            <a:endParaRPr lang="en-US" dirty="0">
              <a:solidFill>
                <a:srgbClr val="FFFF80"/>
              </a:solidFill>
              <a:ea typeface="+mn-lt"/>
              <a:cs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ea typeface="+mn-lt"/>
                <a:cs typeface="+mn-lt"/>
              </a:rPr>
              <a:t>Webinar slides, MBs, Frequently Asked Questions (FAQs)</a:t>
            </a:r>
            <a:endParaRPr lang="en-US" u="sng" dirty="0">
              <a:solidFill>
                <a:srgbClr val="FFFF80"/>
              </a:solidFill>
              <a:ea typeface="+mn-lt"/>
              <a:cs typeface="+mn-lt"/>
            </a:endParaRPr>
          </a:p>
          <a:p>
            <a:pPr>
              <a:buFont typeface="Arial"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800" b="1" dirty="0">
                <a:ea typeface="+mn-lt"/>
                <a:cs typeface="+mn-lt"/>
              </a:rPr>
              <a:t>The ELCD Emergency email inbox</a:t>
            </a:r>
            <a:endParaRPr lang="en-US" sz="2800" b="1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>
                <a:solidFill>
                  <a:srgbClr val="FFFF80"/>
                </a:solidFill>
                <a:ea typeface="+mn-lt"/>
                <a:cs typeface="+mn-lt"/>
                <a:hlinkClick r:id="rId4" tooltip="ELCD Emergency email address"/>
              </a:rPr>
              <a:t>ELCDEmergency@cde.ca.gov</a:t>
            </a:r>
            <a:endParaRPr lang="en-US" dirty="0">
              <a:solidFill>
                <a:srgbClr val="FFFF80"/>
              </a:solidFill>
              <a:ea typeface="+mn-lt"/>
              <a:cs typeface="+mn-lt"/>
            </a:endParaRPr>
          </a:p>
          <a:p>
            <a:pPr>
              <a:buFont typeface="Arial"/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800" b="1" dirty="0">
                <a:ea typeface="+mn-lt"/>
                <a:cs typeface="+mn-lt"/>
              </a:rPr>
              <a:t>The PQI Office Regional Consultants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u="sng" dirty="0">
              <a:solidFill>
                <a:srgbClr val="FFFF80"/>
              </a:solidFill>
              <a:cs typeface="Arial" panose="020B0604020202020204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en-US" u="sng" dirty="0">
                <a:solidFill>
                  <a:srgbClr val="FFFF80"/>
                </a:solidFill>
                <a:cs typeface="Arial" panose="020B0604020202020204"/>
                <a:hlinkClick r:id="rId5" tooltip="ELCD Consultant Regional Assignments web page"/>
              </a:rPr>
              <a:t>https://www.cde.ca.gov/sp/cd/ci/assignments.asp</a:t>
            </a:r>
            <a:endParaRPr lang="en-US" u="sng" dirty="0">
              <a:solidFill>
                <a:srgbClr val="FFFF80"/>
              </a:solidFill>
              <a:cs typeface="Arial" panose="020B0604020202020204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cs typeface="Arial" panose="020B0604020202020204"/>
              </a:rPr>
              <a:t>Consultants are most easily reached by email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cs typeface="Arial" panose="020B0604020202020204"/>
              </a:rPr>
              <a:t>or</a:t>
            </a:r>
            <a:r>
              <a:rPr lang="en-US" dirty="0">
                <a:ea typeface="+mn-lt"/>
                <a:cs typeface="+mn-lt"/>
              </a:rPr>
              <a:t> by phone at 916-322-6233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3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26FA7D-562D-4984-95BF-99CDB808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80" y="1887155"/>
            <a:ext cx="4685612" cy="708081"/>
          </a:xfrm>
        </p:spPr>
        <p:txBody>
          <a:bodyPr/>
          <a:lstStyle/>
          <a:p>
            <a:r>
              <a:rPr lang="en-US"/>
              <a:t>Closing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C8E2CA6-0A54-4186-A030-A4A26B5C9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273" y="5187304"/>
            <a:ext cx="5665175" cy="14614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828800">
              <a:buNone/>
            </a:pPr>
            <a:r>
              <a:rPr lang="en-US" sz="2400" dirty="0">
                <a:ea typeface="+mn-lt"/>
                <a:cs typeface="+mn-lt"/>
              </a:rPr>
              <a:t>Photo Credit: Lighthouse for Children CDC; Fresno, CA</a:t>
            </a:r>
          </a:p>
          <a:p>
            <a:pPr marL="0" indent="-1828800">
              <a:buNone/>
            </a:pPr>
            <a:endParaRPr lang="en-US" sz="2400" dirty="0">
              <a:ea typeface="+mn-lt"/>
              <a:cs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BDC38F1-3A0E-4DBB-BE0D-52FB51B22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dirty="0" smtClean="0"/>
              <a:pPr/>
              <a:t>14</a:t>
            </a:fld>
            <a:endParaRPr lang="en-US"/>
          </a:p>
        </p:txBody>
      </p:sp>
      <p:pic>
        <p:nvPicPr>
          <p:cNvPr id="13" name="Content Placeholder 12" descr="A child holding a football in a throwing position.">
            <a:extLst>
              <a:ext uri="{FF2B5EF4-FFF2-40B4-BE49-F238E27FC236}">
                <a16:creationId xmlns="" xmlns:a16="http://schemas.microsoft.com/office/drawing/2014/main" id="{A693AB96-16D2-4E87-BD1A-241F45DE78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27" y="283560"/>
            <a:ext cx="3564673" cy="5634483"/>
          </a:xfrm>
        </p:spPr>
      </p:pic>
    </p:spTree>
    <p:extLst>
      <p:ext uri="{BB962C8B-B14F-4D97-AF65-F5344CB8AC3E}">
        <p14:creationId xmlns:p14="http://schemas.microsoft.com/office/powerpoint/2010/main" val="173541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Webinar on COVID-19 Guidance for </a:t>
            </a:r>
            <a:r>
              <a:rPr lang="en-US" sz="3800">
                <a:cs typeface="Arial"/>
              </a:rPr>
              <a:t/>
            </a:r>
            <a:br>
              <a:rPr lang="en-US" sz="3800">
                <a:cs typeface="Arial"/>
              </a:rPr>
            </a:br>
            <a:r>
              <a:rPr lang="en-US" sz="3800" b="1"/>
              <a:t>Early Learning and Care Contractors</a:t>
            </a:r>
            <a:endParaRPr lang="en-US" sz="3800"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BE57D74-972F-4C24-B1AE-01E7E3D66C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b="1">
                <a:ea typeface="+mn-lt"/>
                <a:cs typeface="+mn-lt"/>
              </a:rPr>
              <a:t>Early Learning and Care Division and </a:t>
            </a:r>
          </a:p>
          <a:p>
            <a:pPr marL="0" indent="0" algn="ctr">
              <a:buNone/>
            </a:pPr>
            <a:r>
              <a:rPr lang="en-US" sz="2800" b="1">
                <a:ea typeface="+mn-lt"/>
                <a:cs typeface="+mn-lt"/>
              </a:rPr>
              <a:t>Fiscal and Administrative Services Division</a:t>
            </a:r>
            <a:endParaRPr lang="en-US" sz="2800" b="1">
              <a:cs typeface="Arial"/>
            </a:endParaRPr>
          </a:p>
          <a:p>
            <a:pPr algn="ctr"/>
            <a:endParaRPr lang="en-US" sz="2800" b="1">
              <a:cs typeface="Arial"/>
            </a:endParaRPr>
          </a:p>
          <a:p>
            <a:pPr marL="0" indent="0" algn="ctr">
              <a:buNone/>
            </a:pPr>
            <a:r>
              <a:rPr lang="en-US" sz="2800" b="1">
                <a:cs typeface="Arial"/>
              </a:rPr>
              <a:t>Date:  June 18, 2021</a:t>
            </a:r>
          </a:p>
          <a:p>
            <a:pPr marL="0" indent="0" algn="ctr">
              <a:buNone/>
            </a:pPr>
            <a:r>
              <a:rPr lang="en-US" sz="2800" b="1">
                <a:cs typeface="Arial"/>
              </a:rPr>
              <a:t>Time:  10:00 AM – 11:00 AM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5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>
                <a:cs typeface="Arial"/>
              </a:rPr>
              <a:t>Welcome and </a:t>
            </a:r>
            <a:r>
              <a:rPr lang="en-US">
                <a:cs typeface="Arial"/>
              </a:rPr>
              <a:t>Introductions</a:t>
            </a:r>
            <a:endParaRPr lang="en-US" sz="3800" b="1">
              <a:cs typeface="Arial"/>
            </a:endParaRPr>
          </a:p>
        </p:txBody>
      </p:sp>
      <p:pic>
        <p:nvPicPr>
          <p:cNvPr id="4" name="Picture 4" descr="A collage of children stating Everyone Belongs - Todos Somos Unidos">
            <a:extLst>
              <a:ext uri="{FF2B5EF4-FFF2-40B4-BE49-F238E27FC236}">
                <a16:creationId xmlns="" xmlns:a16="http://schemas.microsoft.com/office/drawing/2014/main" id="{AEEDEEF5-836A-479E-9CAA-0D355D04D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50" r="2037" b="3858"/>
          <a:stretch/>
        </p:blipFill>
        <p:spPr>
          <a:xfrm>
            <a:off x="2622742" y="1674726"/>
            <a:ext cx="6917719" cy="42542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E840DF-8C40-4D2D-A92A-4A7E3459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38445"/>
            <a:ext cx="11887200" cy="1325563"/>
          </a:xfrm>
        </p:spPr>
        <p:txBody>
          <a:bodyPr/>
          <a:lstStyle/>
          <a:p>
            <a:r>
              <a:rPr lang="en-US" dirty="0">
                <a:cs typeface="Arial"/>
              </a:rPr>
              <a:t>Meeting 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FF0244-2395-4134-B541-23E27C242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28" y="1050985"/>
            <a:ext cx="11703744" cy="50302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cs typeface="Arial"/>
              </a:rPr>
              <a:t>Introduction and Welcome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Arial"/>
              </a:rPr>
              <a:t>Policy Updates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>
                <a:ea typeface="+mn-lt"/>
                <a:cs typeface="+mn-lt"/>
              </a:rPr>
              <a:t>Transition-related Guidance</a:t>
            </a:r>
          </a:p>
          <a:p>
            <a:pPr>
              <a:spcAft>
                <a:spcPts val="1200"/>
              </a:spcAft>
            </a:pPr>
            <a:r>
              <a:rPr lang="en-US" dirty="0">
                <a:ea typeface="+mn-lt"/>
                <a:cs typeface="+mn-lt"/>
              </a:rPr>
              <a:t>Program Quality Implementation (PQI) Update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Arial"/>
              </a:rPr>
              <a:t>Fiscal Updates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Arial"/>
              </a:rPr>
              <a:t>Appeals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Arial"/>
              </a:rPr>
              <a:t>Questions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Arial"/>
              </a:rPr>
              <a:t>Closing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488E30A-77BC-44E5-9177-96565E15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01A66-1198-488D-A2CA-102DB4E9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1325563"/>
          </a:xfrm>
        </p:spPr>
        <p:txBody>
          <a:bodyPr/>
          <a:lstStyle/>
          <a:p>
            <a:r>
              <a:rPr lang="en-US" dirty="0">
                <a:cs typeface="Arial"/>
              </a:rPr>
              <a:t>Budget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A76DED-0A0E-43F9-B30F-DFCAEF7F6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1375"/>
            <a:ext cx="11887200" cy="50159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Legislative version of the budget (Assembly Bill 128) currently on the Governor's desk</a:t>
            </a:r>
          </a:p>
          <a:p>
            <a:r>
              <a:rPr lang="en-US" dirty="0">
                <a:cs typeface="Arial"/>
              </a:rPr>
              <a:t>Negotiations ongoing with the Governor and the Legislature</a:t>
            </a:r>
          </a:p>
          <a:p>
            <a:r>
              <a:rPr lang="en-US" dirty="0">
                <a:ea typeface="+mn-lt"/>
                <a:cs typeface="+mn-lt"/>
              </a:rPr>
              <a:t>The California Department of Education (CDE) is waiting for the budget to become law. As a result, full guidance around the following is not yet available:</a:t>
            </a:r>
            <a:endParaRPr lang="en-US" dirty="0">
              <a:cs typeface="Arial"/>
            </a:endParaRPr>
          </a:p>
          <a:p>
            <a:pPr lvl="1"/>
            <a:r>
              <a:rPr lang="en-US" dirty="0">
                <a:cs typeface="Arial"/>
              </a:rPr>
              <a:t>Reimbursement Rates</a:t>
            </a:r>
          </a:p>
          <a:p>
            <a:pPr lvl="1"/>
            <a:r>
              <a:rPr lang="en-US" dirty="0">
                <a:cs typeface="Arial"/>
              </a:rPr>
              <a:t>Distance Learning</a:t>
            </a:r>
          </a:p>
          <a:p>
            <a:pPr lvl="1"/>
            <a:r>
              <a:rPr lang="en-US" dirty="0">
                <a:cs typeface="Arial"/>
              </a:rPr>
              <a:t>Hold Harmless</a:t>
            </a:r>
          </a:p>
          <a:p>
            <a:pPr lvl="1"/>
            <a:r>
              <a:rPr lang="en-US" dirty="0">
                <a:cs typeface="Arial"/>
              </a:rPr>
              <a:t>Family Fees</a:t>
            </a:r>
          </a:p>
          <a:p>
            <a:pPr lvl="1"/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4BCC87B-F1B0-46C8-B03A-1B6195265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1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E3C3D2-E3A1-4A79-9C15-A9822DBC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2199"/>
            <a:ext cx="11887200" cy="1325563"/>
          </a:xfrm>
        </p:spPr>
        <p:txBody>
          <a:bodyPr/>
          <a:lstStyle/>
          <a:p>
            <a:r>
              <a:rPr lang="en-US" dirty="0">
                <a:cs typeface="Arial"/>
              </a:rPr>
              <a:t>Transition-Related Guidance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5C7892-DA33-45DA-B48C-DD5CB1729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27762"/>
            <a:ext cx="11887200" cy="5015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cs typeface="Arial"/>
              </a:rPr>
              <a:t>Joint transition guidance from the CDE and the California Department of Social Services (CDSS)</a:t>
            </a:r>
            <a:endParaRPr lang="en-US" dirty="0"/>
          </a:p>
          <a:p>
            <a:pPr marL="457200" indent="-457200"/>
            <a:r>
              <a:rPr lang="en-US" dirty="0">
                <a:cs typeface="Arial"/>
              </a:rPr>
              <a:t>Initial transition guidance released on June 16:</a:t>
            </a:r>
          </a:p>
          <a:p>
            <a:pPr lvl="1"/>
            <a:r>
              <a:rPr lang="en-US" dirty="0">
                <a:ea typeface="+mn-lt"/>
                <a:cs typeface="+mn-lt"/>
              </a:rPr>
              <a:t>Funding Terms and Conditions and Program Requirements</a:t>
            </a:r>
          </a:p>
          <a:p>
            <a:pPr lvl="1"/>
            <a:r>
              <a:rPr lang="en-US" dirty="0">
                <a:ea typeface="+mn-lt"/>
                <a:cs typeface="+mn-lt"/>
              </a:rPr>
              <a:t>12-Month Eligibility</a:t>
            </a:r>
          </a:p>
          <a:p>
            <a:pPr lvl="1"/>
            <a:r>
              <a:rPr lang="en-US" dirty="0">
                <a:ea typeface="+mn-lt"/>
                <a:cs typeface="+mn-lt"/>
              </a:rPr>
              <a:t>Licensing</a:t>
            </a:r>
          </a:p>
          <a:p>
            <a:pPr lvl="1"/>
            <a:r>
              <a:rPr lang="en-US" dirty="0">
                <a:ea typeface="+mn-lt"/>
                <a:cs typeface="+mn-lt"/>
              </a:rPr>
              <a:t>Fiscal Year 2021–22 Contracts</a:t>
            </a:r>
          </a:p>
          <a:p>
            <a:pPr lvl="1"/>
            <a:r>
              <a:rPr lang="en-US" dirty="0">
                <a:ea typeface="+mn-lt"/>
                <a:cs typeface="+mn-lt"/>
              </a:rPr>
              <a:t>Consultant Directories</a:t>
            </a:r>
            <a:endParaRPr lang="en-US" dirty="0"/>
          </a:p>
          <a:p>
            <a:pPr marL="457200" indent="-457200"/>
            <a:r>
              <a:rPr lang="en-US" dirty="0">
                <a:cs typeface="Arial"/>
              </a:rPr>
              <a:t>Upcoming Guidance</a:t>
            </a:r>
          </a:p>
          <a:p>
            <a:pPr marL="457200" lvl="1" indent="0">
              <a:buNone/>
            </a:pPr>
            <a:endParaRPr lang="en-US" dirty="0">
              <a:cs typeface="Arial"/>
            </a:endParaRPr>
          </a:p>
          <a:p>
            <a:pPr lvl="1"/>
            <a:endParaRPr lang="en-US" dirty="0">
              <a:cs typeface="Arial"/>
            </a:endParaRPr>
          </a:p>
          <a:p>
            <a:pPr lvl="1"/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F97EA1C-1C12-4199-842D-DD7C506894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2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BFCC4A-3559-4A08-B73A-7DBD92CE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Program Quality Implementation (PQI) Update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459A69-409D-496D-B8CF-5BE16A8D2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630" y="1455818"/>
            <a:ext cx="5852160" cy="4792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“You are Our Heroes” participation</a:t>
            </a:r>
          </a:p>
          <a:p>
            <a:pPr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Emails and phone calls </a:t>
            </a:r>
            <a:endParaRPr lang="en-US" dirty="0">
              <a:cs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End-of-year data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Arial" panose="020B0604020202020204"/>
              </a:rPr>
              <a:t>Consultant caseloads</a:t>
            </a:r>
          </a:p>
          <a:p>
            <a:pPr>
              <a:lnSpc>
                <a:spcPct val="150000"/>
              </a:lnSpc>
            </a:pPr>
            <a:endParaRPr lang="en-US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</p:txBody>
      </p:sp>
      <p:pic>
        <p:nvPicPr>
          <p:cNvPr id="6" name="Content Placeholder 4" descr="A teacher reading a book to a group of children.">
            <a:extLst>
              <a:ext uri="{FF2B5EF4-FFF2-40B4-BE49-F238E27FC236}">
                <a16:creationId xmlns="" xmlns:a16="http://schemas.microsoft.com/office/drawing/2014/main" id="{1E922C3D-3327-4522-A9BD-99038BBBC8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23" y="1455818"/>
            <a:ext cx="4910137" cy="3682604"/>
          </a:xfr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11544C1-D60B-4841-BBC3-35CD3A3BC6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23DF6EA-FC1E-453A-9D48-C119A76AF8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40475" y="5311458"/>
            <a:ext cx="5851525" cy="82518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Photo Credit: Jacobson Family Child Care; Camarillo, CA</a:t>
            </a:r>
          </a:p>
        </p:txBody>
      </p:sp>
    </p:spTree>
    <p:extLst>
      <p:ext uri="{BB962C8B-B14F-4D97-AF65-F5344CB8AC3E}">
        <p14:creationId xmlns:p14="http://schemas.microsoft.com/office/powerpoint/2010/main" val="298551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B5B49E-2804-4775-B5AF-651B0733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161"/>
            <a:ext cx="11887200" cy="1325563"/>
          </a:xfrm>
        </p:spPr>
        <p:txBody>
          <a:bodyPr/>
          <a:lstStyle/>
          <a:p>
            <a:r>
              <a:rPr lang="en-US" dirty="0">
                <a:cs typeface="Arial"/>
              </a:rPr>
              <a:t>Fiscal Updates – Reserve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3948C1-9CAD-44F9-8E0E-931749984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02335"/>
            <a:ext cx="11887200" cy="501590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2020</a:t>
            </a:r>
            <a:r>
              <a:rPr lang="en-US" dirty="0">
                <a:ea typeface="+mn-lt"/>
                <a:cs typeface="+mn-lt"/>
              </a:rPr>
              <a:t>–</a:t>
            </a:r>
            <a:r>
              <a:rPr lang="en-US" dirty="0">
                <a:cs typeface="Arial"/>
              </a:rPr>
              <a:t>21 Reserve Accounts</a:t>
            </a:r>
          </a:p>
          <a:p>
            <a:pPr lvl="1"/>
            <a:r>
              <a:rPr lang="en-US" dirty="0">
                <a:cs typeface="Arial"/>
              </a:rPr>
              <a:t>Calculation for all Reserve Accounts remain unchanged</a:t>
            </a:r>
          </a:p>
          <a:p>
            <a:pPr lvl="1"/>
            <a:r>
              <a:rPr lang="en-US" dirty="0">
                <a:cs typeface="Arial"/>
              </a:rPr>
              <a:t>All Reserve Account Activity Reports will be available in the </a:t>
            </a:r>
            <a:r>
              <a:rPr lang="en-US" dirty="0">
                <a:ea typeface="+mn-lt"/>
                <a:cs typeface="+mn-lt"/>
              </a:rPr>
              <a:t>Child Development Provider Accounting Reporting Information System (CPARIS</a:t>
            </a:r>
            <a:r>
              <a:rPr lang="en-US" dirty="0">
                <a:cs typeface="Arial"/>
              </a:rPr>
              <a:t>)</a:t>
            </a:r>
          </a:p>
          <a:p>
            <a:r>
              <a:rPr lang="en-US" dirty="0">
                <a:cs typeface="Arial"/>
              </a:rPr>
              <a:t>2021</a:t>
            </a:r>
            <a:r>
              <a:rPr lang="en-US" dirty="0">
                <a:ea typeface="+mn-lt"/>
                <a:cs typeface="+mn-lt"/>
              </a:rPr>
              <a:t>–</a:t>
            </a:r>
            <a:r>
              <a:rPr lang="en-US" dirty="0">
                <a:cs typeface="Arial"/>
              </a:rPr>
              <a:t>22 Reserve Account Updates </a:t>
            </a:r>
          </a:p>
          <a:p>
            <a:pPr lvl="1"/>
            <a:r>
              <a:rPr lang="en-US" dirty="0">
                <a:cs typeface="Arial"/>
              </a:rPr>
              <a:t>No need to spend Reserve Account funds by June 30, 2021</a:t>
            </a:r>
          </a:p>
          <a:p>
            <a:pPr lvl="1"/>
            <a:r>
              <a:rPr lang="en-US" dirty="0">
                <a:cs typeface="Arial"/>
              </a:rPr>
              <a:t>Transition Trailer Bill language has potential changes to Reserves:</a:t>
            </a:r>
            <a:endParaRPr lang="en-US" dirty="0"/>
          </a:p>
          <a:p>
            <a:pPr lvl="2"/>
            <a:r>
              <a:rPr lang="en-US" sz="2600" dirty="0">
                <a:cs typeface="Arial"/>
              </a:rPr>
              <a:t>Both Preschool and Child Development Contractors will be allowed Reserve Accounts equal to 15 percent of the sum of applicable Maximum Reimbursable Amounts or $2,000; whichever is greater</a:t>
            </a:r>
          </a:p>
          <a:p>
            <a:pPr lvl="2"/>
            <a:r>
              <a:rPr lang="en-US" sz="2600" dirty="0">
                <a:cs typeface="Arial"/>
              </a:rPr>
              <a:t>Removes the 10 percent professional development requirement for Direct Service Reserve Accounts</a:t>
            </a:r>
          </a:p>
          <a:p>
            <a:pPr lvl="1"/>
            <a:r>
              <a:rPr lang="en-US" dirty="0">
                <a:cs typeface="Arial"/>
              </a:rPr>
              <a:t>If changes are made in 2021</a:t>
            </a:r>
            <a:r>
              <a:rPr lang="en-US" dirty="0">
                <a:ea typeface="+mn-lt"/>
                <a:cs typeface="+mn-lt"/>
              </a:rPr>
              <a:t>–</a:t>
            </a:r>
            <a:r>
              <a:rPr lang="en-US" dirty="0">
                <a:cs typeface="Arial"/>
              </a:rPr>
              <a:t>22, they will not impact 2020</a:t>
            </a:r>
            <a:r>
              <a:rPr lang="en-US" dirty="0">
                <a:ea typeface="+mn-lt"/>
                <a:cs typeface="+mn-lt"/>
              </a:rPr>
              <a:t>–</a:t>
            </a:r>
            <a:r>
              <a:rPr lang="en-US" dirty="0">
                <a:cs typeface="Arial"/>
              </a:rPr>
              <a:t>21</a:t>
            </a:r>
          </a:p>
          <a:p>
            <a:pPr lvl="1"/>
            <a:endParaRPr lang="en-US" dirty="0">
              <a:cs typeface="Arial"/>
            </a:endParaRPr>
          </a:p>
          <a:p>
            <a:pPr lvl="1"/>
            <a:endParaRPr lang="en-US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E0EA5A-19D0-4FA5-B5A8-B46F7AFE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C83B93-DC72-47E1-9204-9817D49F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7443"/>
            <a:ext cx="11887200" cy="1325563"/>
          </a:xfrm>
        </p:spPr>
        <p:txBody>
          <a:bodyPr/>
          <a:lstStyle/>
          <a:p>
            <a:r>
              <a:rPr lang="en-US" dirty="0">
                <a:cs typeface="Arial"/>
              </a:rPr>
              <a:t>Fiscal Updates – Emergency Childcare Augmentations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D87701-7654-48D9-A6A2-67D9125B1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14436"/>
            <a:ext cx="11887200" cy="50159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cs typeface="Arial"/>
              </a:rPr>
              <a:t>Alternative Payment (CAPP) contractors were emailed around April 9 regarding a FY 2020</a:t>
            </a:r>
            <a:r>
              <a:rPr lang="en-US" sz="3000" dirty="0">
                <a:ea typeface="+mn-lt"/>
                <a:cs typeface="+mn-lt"/>
              </a:rPr>
              <a:t>–</a:t>
            </a:r>
            <a:r>
              <a:rPr lang="en-US" sz="3000" dirty="0">
                <a:cs typeface="Arial"/>
              </a:rPr>
              <a:t>21 augmentation/amendment for Emergency Childcare</a:t>
            </a:r>
          </a:p>
          <a:p>
            <a:r>
              <a:rPr lang="en-US" sz="3000" dirty="0">
                <a:cs typeface="Arial"/>
              </a:rPr>
              <a:t>By today, CAPP contractors will receive an email about an Advanced Apportionment for these Emergency Childcare funds</a:t>
            </a:r>
          </a:p>
          <a:p>
            <a:pPr lvl="1"/>
            <a:r>
              <a:rPr lang="en-US" sz="2600" dirty="0">
                <a:cs typeface="Arial"/>
              </a:rPr>
              <a:t>Represents 40.8 percent of the funds received in the recent augmentation</a:t>
            </a:r>
          </a:p>
          <a:p>
            <a:pPr lvl="1"/>
            <a:r>
              <a:rPr lang="en-US" sz="2600" dirty="0">
                <a:cs typeface="Arial"/>
              </a:rPr>
              <a:t>Ensures contractors have cash on hand to timely reimburse providers in order to continue currently enrolled Emergency Childcare families</a:t>
            </a:r>
          </a:p>
          <a:p>
            <a:pPr lvl="1"/>
            <a:r>
              <a:rPr lang="en-US" sz="2600" dirty="0">
                <a:cs typeface="Arial"/>
              </a:rPr>
              <a:t>Ensures contractors have cash on hand to timely reimburse providers for the enrollment of new Emergency Childcare families</a:t>
            </a:r>
          </a:p>
          <a:p>
            <a:pPr lvl="1"/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F8B4ABE-C946-40DF-BFE7-5A3F3C24EB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04166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DE Set 1">
  <a:themeElements>
    <a:clrScheme name="Custom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66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Blank Presentation">
  <a:themeElements>
    <a:clrScheme name="NSD Colors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00"/>
      </a:hlink>
      <a:folHlink>
        <a:srgbClr val="F39267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4ED83EA0B5E468033F72E96A6CA4D" ma:contentTypeVersion="13" ma:contentTypeDescription="Create a new document." ma:contentTypeScope="" ma:versionID="49f62b2206f98bf871ad1e4a34bc2a74">
  <xsd:schema xmlns:xsd="http://www.w3.org/2001/XMLSchema" xmlns:xs="http://www.w3.org/2001/XMLSchema" xmlns:p="http://schemas.microsoft.com/office/2006/metadata/properties" xmlns:ns2="f89dec18-d0c2-45d2-8a15-31051f2519f8" xmlns:ns3="1aae30ff-d7bc-47e3-882e-cd3423d00d62" targetNamespace="http://schemas.microsoft.com/office/2006/metadata/properties" ma:root="true" ma:fieldsID="8446f20f1897f438209d0e082267c937" ns2:_="" ns3:_="">
    <xsd:import namespace="f89dec18-d0c2-45d2-8a15-31051f2519f8"/>
    <xsd:import namespace="1aae30ff-d7bc-47e3-882e-cd3423d00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dec18-d0c2-45d2-8a15-31051f251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30ff-d7bc-47e3-882e-cd3423d00d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A24223-1B0F-4CD5-B668-16E6DC505D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E6D767-7591-483F-9195-F4A086038EB5}">
  <ds:schemaRefs>
    <ds:schemaRef ds:uri="1aae30ff-d7bc-47e3-882e-cd3423d00d62"/>
    <ds:schemaRef ds:uri="f89dec18-d0c2-45d2-8a15-31051f2519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0E1FD2-2660-4B81-9AF6-B47E34FB289B}">
  <ds:schemaRefs>
    <ds:schemaRef ds:uri="1aae30ff-d7bc-47e3-882e-cd3423d00d62"/>
    <ds:schemaRef ds:uri="http://schemas.microsoft.com/office/2006/documentManagement/types"/>
    <ds:schemaRef ds:uri="http://purl.org/dc/terms/"/>
    <ds:schemaRef ds:uri="f89dec18-d0c2-45d2-8a15-31051f2519f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398</Words>
  <Application>Microsoft Office PowerPoint</Application>
  <PresentationFormat>Widescreen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Calibri</vt:lpstr>
      <vt:lpstr>Courier New</vt:lpstr>
      <vt:lpstr>Times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CDE Set 1</vt:lpstr>
      <vt:lpstr>CDE Set 1</vt:lpstr>
      <vt:lpstr>CDE Set 1</vt:lpstr>
      <vt:lpstr>3_Blank Presentation</vt:lpstr>
      <vt:lpstr>This webinar will begin shortly.  There will be no audio until the webinar begins at 10:00 AM.  Thank you for your patience.  </vt:lpstr>
      <vt:lpstr>Webinar on COVID-19 Guidance for  Early Learning and Care Contractors</vt:lpstr>
      <vt:lpstr>Welcome and Introductions</vt:lpstr>
      <vt:lpstr>Meeting Agenda</vt:lpstr>
      <vt:lpstr>Budget Update</vt:lpstr>
      <vt:lpstr>Transition-Related Guidance</vt:lpstr>
      <vt:lpstr>Program Quality Implementation (PQI) Update</vt:lpstr>
      <vt:lpstr>Fiscal Updates – Reserve Accounts</vt:lpstr>
      <vt:lpstr>Fiscal Updates – Emergency Childcare Augmentations</vt:lpstr>
      <vt:lpstr>Fiscal Updates – Analyst Assignments</vt:lpstr>
      <vt:lpstr>Parent Appeals</vt:lpstr>
      <vt:lpstr>Questions</vt:lpstr>
      <vt:lpstr>Resources</vt:lpstr>
      <vt:lpstr>Closing</vt:lpstr>
    </vt:vector>
  </TitlesOfParts>
  <Company>California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Guidance 06/18 - Resources (CA Dept of Education)</dc:title>
  <dc:subject>Early Learning and Care Division Webinar on COVID-19 Guidance June 18, 2021.</dc:subject>
  <dc:creator>Eric Dunk</dc:creator>
  <cp:lastModifiedBy>Eric Dunk</cp:lastModifiedBy>
  <cp:revision>14</cp:revision>
  <dcterms:created xsi:type="dcterms:W3CDTF">2020-08-25T03:09:04Z</dcterms:created>
  <dcterms:modified xsi:type="dcterms:W3CDTF">2021-06-18T18:35:30Z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0x0101003534ED83EA0B5E468033F72E96A6CA4D</vt:lpwstr>
  </property>
</Properties>
</file>