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8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9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4"/>
    <p:sldMasterId id="2147483659" r:id="rId5"/>
    <p:sldMasterId id="2147483648" r:id="rId6"/>
    <p:sldMasterId id="2147483664" r:id="rId7"/>
    <p:sldMasterId id="2147483671" r:id="rId8"/>
    <p:sldMasterId id="2147483676" r:id="rId9"/>
    <p:sldMasterId id="2147483681" r:id="rId10"/>
    <p:sldMasterId id="2147483699" r:id="rId11"/>
    <p:sldMasterId id="2147483705" r:id="rId12"/>
    <p:sldMasterId id="2147483710" r:id="rId13"/>
  </p:sldMasterIdLst>
  <p:notesMasterIdLst>
    <p:notesMasterId r:id="rId31"/>
  </p:notesMasterIdLst>
  <p:handoutMasterIdLst>
    <p:handoutMasterId r:id="rId32"/>
  </p:handoutMasterIdLst>
  <p:sldIdLst>
    <p:sldId id="256" r:id="rId14"/>
    <p:sldId id="257" r:id="rId15"/>
    <p:sldId id="264" r:id="rId16"/>
    <p:sldId id="350" r:id="rId17"/>
    <p:sldId id="355" r:id="rId18"/>
    <p:sldId id="349" r:id="rId19"/>
    <p:sldId id="347" r:id="rId20"/>
    <p:sldId id="354" r:id="rId21"/>
    <p:sldId id="348" r:id="rId22"/>
    <p:sldId id="351" r:id="rId23"/>
    <p:sldId id="352" r:id="rId24"/>
    <p:sldId id="353" r:id="rId25"/>
    <p:sldId id="356" r:id="rId26"/>
    <p:sldId id="339" r:id="rId27"/>
    <p:sldId id="269" r:id="rId28"/>
    <p:sldId id="342" r:id="rId29"/>
    <p:sldId id="32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C3F33A-708E-1B43-C893-CD8FF36A412A}" name="Virginia Early" initials="VE" userId="S::vearly@cde.ca.gov::42929ea7-4389-4ffc-bd0b-f8133d7ef99f" providerId="AD"/>
  <p188:author id="{5FE3017A-E5DB-B171-9214-28469186A366}" name="Alana Andrade" initials="AA" userId="S::aandrade@cde.ca.gov::d336b2b8-3478-4328-8ca2-dbdae80dba75" providerId="AD"/>
  <p188:author id="{19A4E8D3-7556-E75D-58B0-40467B081C92}" name="Jordan Clegg" initials="JC" userId="S::jclegg@cde.ca.gov::337849d6-6fc7-4f05-a7ed-c724ee339b5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Lisa Velarde" initials="LV" lastIdx="2" clrIdx="6">
    <p:extLst>
      <p:ext uri="{19B8F6BF-5375-455C-9EA6-DF929625EA0E}">
        <p15:presenceInfo xmlns:p15="http://schemas.microsoft.com/office/powerpoint/2012/main" userId="S::lvelarde@cde.ca.gov::b29271e0-9596-4652-8d1f-ee6415fef153" providerId="AD"/>
      </p:ext>
    </p:extLst>
  </p:cmAuthor>
  <p:cmAuthor id="1" name="Stephen Propheter" initials="SP" lastIdx="6" clrIdx="0">
    <p:extLst>
      <p:ext uri="{19B8F6BF-5375-455C-9EA6-DF929625EA0E}">
        <p15:presenceInfo xmlns:p15="http://schemas.microsoft.com/office/powerpoint/2012/main" userId="Stephen Propheter" providerId="None"/>
      </p:ext>
    </p:extLst>
  </p:cmAuthor>
  <p:cmAuthor id="8" name="Virginia Early" initials="VE" lastIdx="5" clrIdx="7">
    <p:extLst>
      <p:ext uri="{19B8F6BF-5375-455C-9EA6-DF929625EA0E}">
        <p15:presenceInfo xmlns:p15="http://schemas.microsoft.com/office/powerpoint/2012/main" userId="S::vearly@cde.ca.gov::42929ea7-4389-4ffc-bd0b-f8133d7ef99f" providerId="AD"/>
      </p:ext>
    </p:extLst>
  </p:cmAuthor>
  <p:cmAuthor id="2" name="Stephen Propheter" initials="SP [2]" lastIdx="1" clrIdx="1">
    <p:extLst>
      <p:ext uri="{19B8F6BF-5375-455C-9EA6-DF929625EA0E}">
        <p15:presenceInfo xmlns:p15="http://schemas.microsoft.com/office/powerpoint/2012/main" userId="S::spropheter@cde.ca.gov::11fb58e5-2f2b-4a13-b081-018d2675a5df" providerId="AD"/>
      </p:ext>
    </p:extLst>
  </p:cmAuthor>
  <p:cmAuthor id="3" name="Alana Andrade" initials="AA" lastIdx="8" clrIdx="2">
    <p:extLst>
      <p:ext uri="{19B8F6BF-5375-455C-9EA6-DF929625EA0E}">
        <p15:presenceInfo xmlns:p15="http://schemas.microsoft.com/office/powerpoint/2012/main" userId="S::aandrade@cde.ca.gov::d336b2b8-3478-4328-8ca2-dbdae80dba75" providerId="AD"/>
      </p:ext>
    </p:extLst>
  </p:cmAuthor>
  <p:cmAuthor id="4" name="Guadalupe Romo-Zendejas" initials="GR" lastIdx="4" clrIdx="3">
    <p:extLst>
      <p:ext uri="{19B8F6BF-5375-455C-9EA6-DF929625EA0E}">
        <p15:presenceInfo xmlns:p15="http://schemas.microsoft.com/office/powerpoint/2012/main" userId="S::gromozen@cde.ca.gov::5e4ed504-c1ee-4638-9087-8619f31f710a" providerId="AD"/>
      </p:ext>
    </p:extLst>
  </p:cmAuthor>
  <p:cmAuthor id="5" name="Barbara Lindsay" initials="BL" lastIdx="7" clrIdx="4">
    <p:extLst>
      <p:ext uri="{19B8F6BF-5375-455C-9EA6-DF929625EA0E}">
        <p15:presenceInfo xmlns:p15="http://schemas.microsoft.com/office/powerpoint/2012/main" userId="S::blindsay@cde.ca.gov::f58b8608-a674-4040-9f2a-f7fe56db570d" providerId="AD"/>
      </p:ext>
    </p:extLst>
  </p:cmAuthor>
  <p:cmAuthor id="6" name="Erica Otiono" initials="EO" lastIdx="3" clrIdx="5">
    <p:extLst>
      <p:ext uri="{19B8F6BF-5375-455C-9EA6-DF929625EA0E}">
        <p15:presenceInfo xmlns:p15="http://schemas.microsoft.com/office/powerpoint/2012/main" userId="S::eotiono@cde.ca.gov::e3afcc2f-f1f8-4d0d-baeb-5e275a816c2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0"/>
    <a:srgbClr val="0C4A6D"/>
    <a:srgbClr val="80FF80"/>
    <a:srgbClr val="ED8B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814" autoAdjust="0"/>
    <p:restoredTop sz="96201" autoAdjust="0"/>
  </p:normalViewPr>
  <p:slideViewPr>
    <p:cSldViewPr snapToGrid="0">
      <p:cViewPr varScale="1">
        <p:scale>
          <a:sx n="109" d="100"/>
          <a:sy n="109" d="100"/>
        </p:scale>
        <p:origin x="14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ttany Sheffield" userId="ee7390c7-5e87-4f6a-a24c-5b4fceb747a0" providerId="ADAL" clId="{8FA88956-45CF-4807-98DF-3D53374CEBDE}"/>
    <pc:docChg chg="modSld">
      <pc:chgData name="Brittany Sheffield" userId="ee7390c7-5e87-4f6a-a24c-5b4fceb747a0" providerId="ADAL" clId="{8FA88956-45CF-4807-98DF-3D53374CEBDE}" dt="2020-12-04T17:42:12.956" v="5" actId="20577"/>
      <pc:docMkLst>
        <pc:docMk/>
      </pc:docMkLst>
      <pc:sldChg chg="modNotesTx">
        <pc:chgData name="Brittany Sheffield" userId="ee7390c7-5e87-4f6a-a24c-5b4fceb747a0" providerId="ADAL" clId="{8FA88956-45CF-4807-98DF-3D53374CEBDE}" dt="2020-12-04T17:42:12.956" v="5" actId="20577"/>
        <pc:sldMkLst>
          <pc:docMk/>
          <pc:sldMk cId="170769648" sldId="264"/>
        </pc:sldMkLst>
      </pc:sldChg>
    </pc:docChg>
  </pc:docChgLst>
  <pc:docChgLst>
    <pc:chgData name="Alana Andrade" userId="S::aandrade@cde.ca.gov::d336b2b8-3478-4328-8ca2-dbdae80dba75" providerId="AD" clId="Web-{7970BD07-861A-4090-9805-55647E66A44C}"/>
    <pc:docChg chg="modSld">
      <pc:chgData name="Alana Andrade" userId="S::aandrade@cde.ca.gov::d336b2b8-3478-4328-8ca2-dbdae80dba75" providerId="AD" clId="Web-{7970BD07-861A-4090-9805-55647E66A44C}" dt="2020-12-04T17:57:16.394" v="68"/>
      <pc:docMkLst>
        <pc:docMk/>
      </pc:docMkLst>
      <pc:sldChg chg="modNotes">
        <pc:chgData name="Alana Andrade" userId="S::aandrade@cde.ca.gov::d336b2b8-3478-4328-8ca2-dbdae80dba75" providerId="AD" clId="Web-{7970BD07-861A-4090-9805-55647E66A44C}" dt="2020-12-04T17:57:16.394" v="68"/>
        <pc:sldMkLst>
          <pc:docMk/>
          <pc:sldMk cId="3465662035" sldId="25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931343-2F6C-4EC9-9DC2-9270877BDB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7EEC52-11A2-463D-8A0E-792EF2BC21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8BE69-669F-416A-93EF-12E394687B13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C21C6-577A-414D-80D9-7CC98EBCB7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581264-43C8-4B2A-8249-E8564476D4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29019-704D-4805-9B43-8A1089A6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62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10321-FE7C-41D5-A6A6-9361CA1AFD5B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2AC79-A108-4FDF-A0BE-96CEB0D6F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69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21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40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65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59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02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85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11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11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16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92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01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/>
              <a:buNone/>
            </a:pP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66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79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17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81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4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60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41320" y="182881"/>
            <a:ext cx="11680022" cy="147828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EE983-71A8-42AF-8B02-DF032CB2DD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14475" y="1800225"/>
            <a:ext cx="9260205" cy="3136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585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23D04-3364-48A1-8C52-3E096EB1D0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AE4B-A7EE-4FB3-A75F-5EC0F3EAC8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29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ABE33-0FEF-4AEF-BB15-35E38E99C1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AE4B-A7EE-4FB3-A75F-5EC0F3EAC8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88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ED103B-1061-4ECB-8ABC-3201A14B7F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AE4B-A7EE-4FB3-A75F-5EC0F3EAC8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58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564E71-7449-4903-AD7B-86B66FDFDF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4B14C-B406-442F-8D71-668A674C5C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20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9501A-B345-47C2-B9AC-C16D979C72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4B14C-B406-442F-8D71-668A674C5C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07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54873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0907EB-609B-4428-ACD3-90246188C6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4B14C-B406-442F-8D71-668A674C5C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20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149D05-DD72-47E2-AC34-B09AF83C27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C4A6D"/>
                </a:solidFill>
              </a:defRPr>
            </a:lvl1pPr>
          </a:lstStyle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97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‒"/>
              <a:defRPr sz="28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3pPr>
            <a:lvl4pPr marL="1657350" indent="-2857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114550" indent="-285750">
              <a:buFont typeface="Wingdings" panose="05000000000000000000" pitchFamily="2" charset="2"/>
              <a:buChar char="v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EB7F6-0C65-4A88-BD3C-24AC894FE8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04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‒"/>
              <a:defRPr sz="28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4pPr>
            <a:lvl5pPr marL="2057400" indent="-228600">
              <a:buFont typeface="Wingdings" panose="05000000000000000000" pitchFamily="2" charset="2"/>
              <a:buChar char="v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52400" y="1638300"/>
            <a:ext cx="5852160" cy="501590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1A1727-E17E-46EE-B40A-8B7F00CA53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33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CF5B4F-051D-4897-BF09-E083248B0A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92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B70A05-58F7-4F52-9875-CBBCA8B5E9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27B01-A2D5-45F4-B454-68E183B7C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92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8645B7-F339-415C-9DE7-347D9B05EA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27B01-A2D5-45F4-B454-68E183B7C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466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9E7ADF-5D38-40A1-9364-DE3CA5509A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27B01-A2D5-45F4-B454-68E183B7C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44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C85D82-F00D-4AD9-9A23-92CD90EA7A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27B01-A2D5-45F4-B454-68E183B7C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716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CFF536-4803-4D5C-8502-AB818EA5A8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C4A6D"/>
                </a:solidFill>
              </a:defRPr>
            </a:lvl1pPr>
          </a:lstStyle>
          <a:p>
            <a:fld id="{297AC809-9834-4FA4-B6F7-B5523D881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378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DED18-332A-429B-A990-C9E1F271CF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AC809-9834-4FA4-B6F7-B5523D881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66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4F0585-08F3-4740-8B27-11E3B730B3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AC809-9834-4FA4-B6F7-B5523D881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687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9F78FC-3606-4592-8589-3CD4761A15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AC809-9834-4FA4-B6F7-B5523D881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00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6555" y="2015632"/>
            <a:ext cx="2355839" cy="23803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964732" y="320530"/>
            <a:ext cx="6262536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342E7CEF-D6BE-404A-BE66-1210F77C8D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66479" y="1494205"/>
            <a:ext cx="1798266" cy="343566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1E088-9862-4D49-B4FB-C4A8EB4E8B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65450" y="3998913"/>
            <a:ext cx="6261100" cy="641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36722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D138C-049F-453B-89D6-4FE4E464AB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608DE-72A6-4621-8C24-CDFC0FE1E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3" descr="See the source image">
            <a:extLst>
              <a:ext uri="{FF2B5EF4-FFF2-40B4-BE49-F238E27FC236}">
                <a16:creationId xmlns:a16="http://schemas.microsoft.com/office/drawing/2014/main" id="{59DA1F0A-11FE-4048-9856-F99DA11F8ADE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424" y="4298650"/>
            <a:ext cx="1209151" cy="24057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8E45E-5814-4922-8D60-6F04340A65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608DE-72A6-4621-8C24-CDFC0FE1E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511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1"/>
            <a:ext cx="11887200" cy="44196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EC242D72-02E1-47EB-8FAF-3685D1108D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66478" y="4586502"/>
            <a:ext cx="2043830" cy="206978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EB8A22-0D02-45A6-83C4-BF53EB5C1C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608DE-72A6-4621-8C24-CDFC0FE1E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660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2EFF30-79C0-43AC-B860-EE9CC409DD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608DE-72A6-4621-8C24-CDFC0FE1E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01FDC-B69D-412F-A388-FAB53FDC0D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608DE-72A6-4621-8C24-CDFC0FE1E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‒"/>
              <a:defRPr sz="28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4pPr>
            <a:lvl5pPr marL="2057400" indent="-228600">
              <a:buFont typeface="Wingdings" panose="05000000000000000000" pitchFamily="2" charset="2"/>
              <a:buChar char="v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2280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2280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1BA3769-9C0F-4F8D-A4FD-1D00A03775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4122738"/>
            <a:ext cx="5851525" cy="197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209AE68-C82E-40D7-A973-6A63226927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88075" y="4122738"/>
            <a:ext cx="5851525" cy="197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00345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849D08-6696-4DD8-8389-FE964538D7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A1055-459E-4AC3-ACE0-742A8878B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86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D2AC5-D2D1-4593-881B-E17BEFD057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A1055-459E-4AC3-ACE0-742A8878B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7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CCDC82-488F-49A3-92EE-BB31606E9B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A1055-459E-4AC3-ACE0-742A8878B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4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561E7B-5EF9-49CF-B66F-D2E8237E8E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A1055-459E-4AC3-ACE0-742A8878B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5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4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704" r:id="rId4"/>
    <p:sldLayoutId id="2147483658" r:id="rId5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52400" y="203800"/>
            <a:ext cx="11887200" cy="6450401"/>
          </a:xfrm>
          <a:prstGeom prst="rect">
            <a:avLst/>
          </a:prstGeom>
          <a:noFill/>
          <a:ln w="25400" cmpd="sng">
            <a:solidFill>
              <a:srgbClr val="ED8B6F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BEA52-1562-4A7C-84BB-21667EAB0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9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C4A6D"/>
                </a:solidFill>
              </a:defRPr>
            </a:lvl1pPr>
          </a:lstStyle>
          <a:p>
            <a:fld id="{0A2A1055-459E-4AC3-ACE0-742A8878B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9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1" r:id="rId2"/>
    <p:sldLayoutId id="2147483662" r:id="rId3"/>
    <p:sldLayoutId id="2147483663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rgbClr val="0C4A6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rgbClr val="0C4A6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rgbClr val="0C4A6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52400" y="203800"/>
            <a:ext cx="11887200" cy="6450401"/>
          </a:xfrm>
          <a:prstGeom prst="rect">
            <a:avLst/>
          </a:prstGeom>
          <a:noFill/>
          <a:ln w="25400" cmpd="sng">
            <a:solidFill>
              <a:srgbClr val="ED8B6F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623EC-2457-4914-A400-1D7284163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81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80F8AE4B-A7EE-4FB3-A75F-5EC0F3EAC8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0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6EDA0-B6A1-4573-BF3B-ADCA166C1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736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C4A6D"/>
                </a:solidFill>
              </a:defRPr>
            </a:lvl1pPr>
          </a:lstStyle>
          <a:p>
            <a:fld id="{33C4B14C-B406-442F-8D71-668A674C5C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1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6" r:id="rId2"/>
    <p:sldLayoutId id="2147483667" r:id="rId3"/>
    <p:sldLayoutId id="2147483668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rgbClr val="0C4A6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rgbClr val="0C4A6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rgbClr val="0C4A6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21DF1-DF34-4171-AB97-A671C0101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90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" y="6654200"/>
            <a:ext cx="12192000" cy="203799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A9887-BBF3-4C9A-A7D5-50596165F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81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C4A6D"/>
                </a:solidFill>
              </a:defRPr>
            </a:lvl1pPr>
          </a:lstStyle>
          <a:p>
            <a:fld id="{B6F27B01-A2D5-45F4-B454-68E183B7C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3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rgbClr val="0C4A6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rgbClr val="0C4A6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rgbClr val="0C4A6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" y="6654200"/>
            <a:ext cx="12192000" cy="203799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2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54025-CD00-4B2F-9506-BCDF1A80D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678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297AC809-9834-4FA4-B6F7-B5523D881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1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1AE943-1104-4299-9673-BEF3CACA3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236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614608DE-72A6-4621-8C24-CDFC0FE1E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6" r:id="rId2"/>
    <p:sldLayoutId id="2147483701" r:id="rId3"/>
    <p:sldLayoutId id="2147483698" r:id="rId4"/>
    <p:sldLayoutId id="2147483697" r:id="rId5"/>
    <p:sldLayoutId id="2147483702" r:id="rId6"/>
    <p:sldLayoutId id="2147483703" r:id="rId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sp/cd/re/elcdcovid19.asp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de.ca.gov/sp/cd/ci/assignments.asp" TargetMode="External"/><Relationship Id="rId4" Type="http://schemas.openxmlformats.org/officeDocument/2006/relationships/hyperlink" Target="mailto:ELCDEmergency@cde.ca.gov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800" b="1"/>
              <a:t>Webinar on COVID-19 Guidance for </a:t>
            </a:r>
            <a:br>
              <a:rPr lang="en-US" sz="3800">
                <a:cs typeface="Arial"/>
              </a:rPr>
            </a:br>
            <a:r>
              <a:rPr lang="en-US" sz="3800" b="1"/>
              <a:t>Early Learning and Care Contractors</a:t>
            </a:r>
            <a:endParaRPr lang="en-US" sz="3800">
              <a:cs typeface="Arial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E57D74-972F-4C24-B1AE-01E7E3D66C0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800" b="1">
                <a:ea typeface="+mn-lt"/>
                <a:cs typeface="+mn-lt"/>
              </a:rPr>
              <a:t>Early Learning and Care Division and </a:t>
            </a:r>
          </a:p>
          <a:p>
            <a:pPr marL="0" indent="0" algn="ctr">
              <a:buNone/>
            </a:pPr>
            <a:r>
              <a:rPr lang="en-US" sz="2800" b="1">
                <a:ea typeface="+mn-lt"/>
                <a:cs typeface="+mn-lt"/>
              </a:rPr>
              <a:t>Fiscal and Administrative Services Division</a:t>
            </a:r>
            <a:endParaRPr lang="en-US" sz="2800" b="1">
              <a:cs typeface="Arial"/>
            </a:endParaRPr>
          </a:p>
          <a:p>
            <a:pPr algn="ctr"/>
            <a:endParaRPr lang="en-US" sz="2800" b="1">
              <a:cs typeface="Arial"/>
            </a:endParaRPr>
          </a:p>
          <a:p>
            <a:pPr marL="0" indent="0" algn="ctr">
              <a:buNone/>
            </a:pPr>
            <a:r>
              <a:rPr lang="en-US" sz="2800" b="1">
                <a:cs typeface="Arial"/>
              </a:rPr>
              <a:t>Date:  December 4, 2020</a:t>
            </a:r>
          </a:p>
          <a:p>
            <a:pPr marL="0" indent="0" algn="ctr">
              <a:buNone/>
            </a:pPr>
            <a:r>
              <a:rPr lang="en-US" sz="2800" b="1">
                <a:cs typeface="Arial"/>
              </a:rPr>
              <a:t>Time:  10:00 AM–11:00 AM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58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07D15-6866-4C4D-BA15-5FF8E280E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694611"/>
            <a:ext cx="11887200" cy="829390"/>
          </a:xfrm>
        </p:spPr>
        <p:txBody>
          <a:bodyPr>
            <a:normAutofit fontScale="90000"/>
          </a:bodyPr>
          <a:lstStyle/>
          <a:p>
            <a:r>
              <a:rPr lang="en-US">
                <a:ea typeface="+mj-lt"/>
                <a:cs typeface="+mj-lt"/>
              </a:rPr>
              <a:t>Fiscal Updates: FY 2020-21 Days of Operation and Days of Enrollment Reporting Reminders</a:t>
            </a:r>
            <a:endParaRPr lang="en-US" b="0">
              <a:ea typeface="+mj-lt"/>
              <a:cs typeface="+mj-lt"/>
            </a:endParaRPr>
          </a:p>
          <a:p>
            <a:endParaRPr lang="en-US">
              <a:cs typeface="Arial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3B333DB-DE95-4A7A-847E-6402249F3C5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19933350"/>
              </p:ext>
            </p:extLst>
          </p:nvPr>
        </p:nvGraphicFramePr>
        <p:xfrm>
          <a:off x="703125" y="1443199"/>
          <a:ext cx="10919032" cy="4997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800">
                  <a:extLst>
                    <a:ext uri="{9D8B030D-6E8A-4147-A177-3AD203B41FA5}">
                      <a16:colId xmlns:a16="http://schemas.microsoft.com/office/drawing/2014/main" val="4082209061"/>
                    </a:ext>
                  </a:extLst>
                </a:gridCol>
                <a:gridCol w="8388232">
                  <a:extLst>
                    <a:ext uri="{9D8B030D-6E8A-4147-A177-3AD203B41FA5}">
                      <a16:colId xmlns:a16="http://schemas.microsoft.com/office/drawing/2014/main" val="1501187283"/>
                    </a:ext>
                  </a:extLst>
                </a:gridCol>
              </a:tblGrid>
              <a:tr h="384389"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Reporting Field ​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September 8 - June 30​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5452464"/>
                  </a:ext>
                </a:extLst>
              </a:tr>
              <a:tr h="2690720"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Days of Operation ​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Report days of operation that the program is: ​</a:t>
                      </a:r>
                      <a:endParaRPr lang="en-US" sz="2400">
                        <a:effectLst/>
                      </a:endParaRPr>
                    </a:p>
                    <a:p>
                      <a:pPr marL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(a) physically open and providing care or ​</a:t>
                      </a:r>
                      <a:endParaRPr lang="en-US" sz="2400">
                        <a:effectLst/>
                      </a:endParaRPr>
                    </a:p>
                    <a:p>
                      <a:pPr marL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(b) days the program is not physically open due to a written state or local public health order and guidance.​</a:t>
                      </a:r>
                      <a:endParaRPr lang="en-US" sz="2400">
                        <a:effectLst/>
                      </a:endParaRPr>
                    </a:p>
                    <a:p>
                      <a:pPr marL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​</a:t>
                      </a:r>
                      <a:endParaRPr lang="en-US" sz="2400">
                        <a:effectLst/>
                      </a:endParaRPr>
                    </a:p>
                    <a:p>
                      <a:pPr marL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Per Senate Bill (SB) 98, a contract’s Maximum Reimbursable Amount (MRA) will be pro-rated if (a) or (b) is not met. ​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55924405"/>
                  </a:ext>
                </a:extLst>
              </a:tr>
              <a:tr h="1921943"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Days of Enrollment ​</a:t>
                      </a:r>
                      <a:endParaRPr lang="en-US" sz="2400">
                        <a:effectLst/>
                      </a:endParaRPr>
                    </a:p>
                    <a:p>
                      <a:pPr marL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​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Report enrollment associated with days of operation only for enrollment on days where the program is: ​</a:t>
                      </a:r>
                      <a:endParaRPr lang="en-US" sz="2400">
                        <a:effectLst/>
                      </a:endParaRPr>
                    </a:p>
                    <a:p>
                      <a:pPr marL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(a) physically open and providing care or ​</a:t>
                      </a:r>
                      <a:endParaRPr lang="en-US" sz="2400">
                        <a:effectLst/>
                      </a:endParaRPr>
                    </a:p>
                    <a:p>
                      <a:pPr marL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(b) days the program is not physically open due to a written state or local public health order and guidance.​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758882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567CE-7A55-462A-A8D0-A4E1A1D03E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76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CC96F-05C7-481F-89C1-2E3850968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Fiscal Updates: Advance Payment to Alternative Payment (AP) Programs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5F7FC-B098-4875-A715-442530D9D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Arial"/>
              </a:rPr>
              <a:t>To ensure cashflow meets immediate cash needs for increased cost of care for school-age children requiring full-time care and the extension of emergency childcare enrollments, CDNFS will advance additional funds to AP contractors</a:t>
            </a:r>
          </a:p>
          <a:p>
            <a:r>
              <a:rPr lang="en-US">
                <a:cs typeface="Arial"/>
              </a:rPr>
              <a:t>January 2021 payments will incorporate an advance amount equivalent to the calculated payment for January, February and March 2021</a:t>
            </a:r>
            <a:endParaRPr lang="en-US"/>
          </a:p>
          <a:p>
            <a:r>
              <a:rPr lang="en-US">
                <a:cs typeface="Arial"/>
              </a:rPr>
              <a:t>October 2020 expenditure data will be used to determine the payment amount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04688-6753-42F0-A087-44222A0224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71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3F35F-60EE-4785-8478-C493E21BA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Fiscal Updates: Family Fees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4CE20-4F75-428A-81CA-58F252DA0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In previous months, Child Development and Nutrition Fiscal Services (CDNFS) subtracted the amount reported on the line </a:t>
            </a:r>
            <a:r>
              <a:rPr lang="en-US" i="1">
                <a:cs typeface="Calibri"/>
              </a:rPr>
              <a:t>Waived Family Fees for Certified Children (September through June) </a:t>
            </a:r>
            <a:r>
              <a:rPr lang="en-US">
                <a:cs typeface="Calibri"/>
              </a:rPr>
              <a:t>from contractor reimbursement.</a:t>
            </a:r>
            <a:endParaRPr lang="en-US">
              <a:ea typeface="+mn-lt"/>
              <a:cs typeface="+mn-lt"/>
            </a:endParaRPr>
          </a:p>
          <a:p>
            <a:r>
              <a:rPr lang="en-US">
                <a:cs typeface="Calibri"/>
              </a:rPr>
              <a:t>Beginning with the January 2021 payment, CDNFS will not reduce a contractor’s reimbursement based on the amount reported on this line. </a:t>
            </a:r>
            <a:endParaRPr lang="en-US">
              <a:ea typeface="+mn-lt"/>
              <a:cs typeface="+mn-lt"/>
            </a:endParaRPr>
          </a:p>
          <a:p>
            <a:r>
              <a:rPr lang="en-US">
                <a:cs typeface="Calibri"/>
              </a:rPr>
              <a:t>The amount reported on this line will be incorporated in the contractor's reimbursement calculation for all contract types.</a:t>
            </a:r>
            <a:endParaRPr lang="en-US" i="1">
              <a:cs typeface="Calibri"/>
            </a:endParaRPr>
          </a:p>
          <a:p>
            <a:endParaRPr lang="en-US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F0D65-BD07-4B2B-9089-2577C11531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13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B5D54-A378-426E-AEB4-3E2525BF5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Fiscal Updates: Stipends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9F0AF-B023-4ADE-B0AD-326D66888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Can the one-time provider stipends included in SB 820 be included as countable income in the 1099 tax forms?</a:t>
            </a:r>
            <a:endParaRPr lang="en-US"/>
          </a:p>
          <a:p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The CDE is not in a position to give advice on whether the Internal Revenue Service (IRS) will ultimately view it as wage replacement or qualified relief. Please seek tax advice from a qualified professional.</a:t>
            </a:r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0AD44-74E9-4DCF-8AC1-CF9DA170D4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08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8503B-2397-4BBD-8E0A-0AA11529F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9690" y="1959293"/>
            <a:ext cx="3592011" cy="862576"/>
          </a:xfrm>
        </p:spPr>
        <p:txBody>
          <a:bodyPr>
            <a:normAutofit/>
          </a:bodyPr>
          <a:lstStyle/>
          <a:p>
            <a:r>
              <a:rPr lang="en-US" dirty="0">
                <a:cs typeface="Arial"/>
              </a:rPr>
              <a:t>Questions</a:t>
            </a:r>
          </a:p>
        </p:txBody>
      </p:sp>
      <p:pic>
        <p:nvPicPr>
          <p:cNvPr id="9" name="Picture 8" descr="A toddler looking through two toy magnifying glasses.">
            <a:extLst>
              <a:ext uri="{FF2B5EF4-FFF2-40B4-BE49-F238E27FC236}">
                <a16:creationId xmlns:a16="http://schemas.microsoft.com/office/drawing/2014/main" id="{2B0A60A9-D0B2-4AE0-ADCA-F5DAE49BD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82" y="499207"/>
            <a:ext cx="5600982" cy="5004226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F1B36E-31D8-4F6B-A342-9C9661356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2292" y="4806493"/>
            <a:ext cx="6139708" cy="11052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>
                <a:cs typeface="Arial" panose="020B0604020202020204"/>
              </a:rPr>
              <a:t>Photo Credit: </a:t>
            </a:r>
            <a:r>
              <a:rPr lang="en-US" sz="2400">
                <a:ea typeface="+mn-lt"/>
                <a:cs typeface="+mn-lt"/>
              </a:rPr>
              <a:t>Wu Yee Children’s Services (Infant/Toddler); San Francisco, CA</a:t>
            </a:r>
            <a:endParaRPr lang="en-US" sz="2400">
              <a:cs typeface="Arial" panose="020B060402020202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1A327-3A17-46EA-BDFD-7B15909AB8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608DE-72A6-4621-8C24-CDFC0FE1ED3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78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65D0A-ACE7-4573-90AC-0580A2071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91853"/>
            <a:ext cx="11887200" cy="842552"/>
          </a:xfrm>
        </p:spPr>
        <p:txBody>
          <a:bodyPr>
            <a:normAutofit/>
          </a:bodyPr>
          <a:lstStyle/>
          <a:p>
            <a:r>
              <a:rPr lang="en-US" b="1">
                <a:cs typeface="Arial"/>
              </a:rPr>
              <a:t>Resources</a:t>
            </a:r>
            <a:endParaRPr lang="en-US">
              <a:cs typeface="Arial" panose="020B060402020202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BAFC1-8BE9-4377-8016-60D037472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14186"/>
            <a:ext cx="11887200" cy="508870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</a:pPr>
            <a:r>
              <a:rPr lang="en-US" sz="2400" dirty="0">
                <a:ea typeface="+mn-lt"/>
                <a:cs typeface="+mn-lt"/>
              </a:rPr>
              <a:t>Webinar slides, MBs, Frequently Asked Questions (FAQs), can be found on the ELCD COVID-19 Guidance web page at: 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u="sng" dirty="0">
                <a:ea typeface="+mn-lt"/>
                <a:cs typeface="+mn-lt"/>
                <a:hlinkClick r:id="rId3" tooltip="ELCD COVID-19 Guidance webpage"/>
              </a:rPr>
              <a:t>https://www.cde.ca.gov/sp/cd/re/elcdcovid19.asp</a:t>
            </a:r>
            <a:endParaRPr lang="en-US" sz="2400" dirty="0">
              <a:ea typeface="+mn-lt"/>
              <a:cs typeface="+mn-lt"/>
            </a:endParaRPr>
          </a:p>
          <a:p>
            <a:pPr>
              <a:buFont typeface="Arial"/>
            </a:pPr>
            <a:endParaRPr lang="en-US" sz="2400" dirty="0">
              <a:ea typeface="+mn-lt"/>
              <a:cs typeface="+mn-lt"/>
            </a:endParaRPr>
          </a:p>
          <a:p>
            <a:pPr>
              <a:buFont typeface="Arial"/>
            </a:pPr>
            <a:r>
              <a:rPr lang="en-US" sz="2400" dirty="0">
                <a:ea typeface="+mn-lt"/>
                <a:cs typeface="+mn-lt"/>
              </a:rPr>
              <a:t>You may submit additional questions to the ELCD Emergency email inbox at:</a:t>
            </a:r>
            <a:endParaRPr lang="en-US" sz="2400" dirty="0">
              <a:cs typeface="Arial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u="sng" dirty="0">
                <a:ea typeface="+mn-lt"/>
                <a:cs typeface="+mn-lt"/>
                <a:hlinkClick r:id="rId4" tooltip="ELCD Emegency Email"/>
              </a:rPr>
              <a:t>ELCDEmergency@cde.ca.gov</a:t>
            </a:r>
            <a:endParaRPr lang="en-US" sz="2400" dirty="0">
              <a:ea typeface="+mn-lt"/>
              <a:cs typeface="+mn-lt"/>
            </a:endParaRPr>
          </a:p>
          <a:p>
            <a:pPr>
              <a:buFont typeface="Arial"/>
            </a:pPr>
            <a:endParaRPr lang="en-US" sz="2400" dirty="0">
              <a:ea typeface="+mn-lt"/>
              <a:cs typeface="+mn-lt"/>
            </a:endParaRPr>
          </a:p>
          <a:p>
            <a:pPr>
              <a:buFont typeface="Arial"/>
            </a:pPr>
            <a:r>
              <a:rPr lang="en-US" sz="2400" dirty="0">
                <a:ea typeface="+mn-lt"/>
                <a:cs typeface="+mn-lt"/>
              </a:rPr>
              <a:t>To contact your assigned PQI Office Regional Consultant, a list of consultants can be found on the </a:t>
            </a:r>
            <a:r>
              <a:rPr lang="en-US" sz="2400" i="1" dirty="0">
                <a:ea typeface="+mn-lt"/>
                <a:cs typeface="+mn-lt"/>
              </a:rPr>
              <a:t>ELCD Consultant Regional Assignments</a:t>
            </a:r>
            <a:r>
              <a:rPr lang="en-US" sz="2400" dirty="0">
                <a:ea typeface="+mn-lt"/>
                <a:cs typeface="+mn-lt"/>
              </a:rPr>
              <a:t> web page at:</a:t>
            </a:r>
            <a:r>
              <a:rPr lang="en-US" sz="2400" dirty="0">
                <a:cs typeface="Arial" panose="020B0604020202020204"/>
              </a:rPr>
              <a:t> 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u="sng" dirty="0">
                <a:cs typeface="Arial" panose="020B0604020202020204"/>
                <a:hlinkClick r:id="rId5" tooltip="ELCD Consultant Regional Assignments web page"/>
              </a:rPr>
              <a:t>https://www.cde.ca.gov/sp/cd/ci/assignments.asp</a:t>
            </a:r>
            <a:endParaRPr lang="en-US" sz="2400" u="sng" dirty="0">
              <a:cs typeface="Arial" panose="020B0604020202020204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cs typeface="Arial" panose="020B0604020202020204"/>
              </a:rPr>
              <a:t>Consultants are most easily reached by email 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cs typeface="Arial" panose="020B0604020202020204"/>
              </a:rPr>
              <a:t>or</a:t>
            </a:r>
            <a:r>
              <a:rPr lang="en-US" sz="2400" dirty="0">
                <a:ea typeface="+mn-lt"/>
                <a:cs typeface="+mn-lt"/>
              </a:rPr>
              <a:t> by phone at 916-322-6233</a:t>
            </a:r>
            <a:endParaRPr lang="en-US" sz="2400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67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06E97-30F5-4F91-BF6E-C98F7B1A0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cs typeface="Arial"/>
              </a:rPr>
              <a:t>Resources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7667B-3874-437E-9D99-A1734A1E0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ea typeface="+mn-lt"/>
                <a:cs typeface="+mn-lt"/>
              </a:rPr>
              <a:t>To contact your Child and Adult Care Food Program County Analyst, a list can be found at: </a:t>
            </a:r>
            <a:endParaRPr lang="en-US" dirty="0"/>
          </a:p>
          <a:p>
            <a:pPr>
              <a:buFont typeface="Wingdings" panose="020B0604020202020204" pitchFamily="34" charset="0"/>
              <a:buChar char="Ø"/>
            </a:pPr>
            <a:r>
              <a:rPr lang="en-US" sz="2400" u="sng" strike="sngStrike" dirty="0">
                <a:ea typeface="+mn-lt"/>
                <a:cs typeface="+mn-lt"/>
              </a:rPr>
              <a:t>https://www.cde.ca.gov/ls/nu/cc/cacfpcontact.asp</a:t>
            </a:r>
            <a:r>
              <a:rPr lang="en-US" sz="2400" dirty="0">
                <a:ea typeface="+mn-lt"/>
                <a:cs typeface="+mn-lt"/>
              </a:rPr>
              <a:t> [Link no longer available]</a:t>
            </a:r>
            <a:endParaRPr lang="en-US" sz="2400" dirty="0">
              <a:cs typeface="Arial" panose="020B060402020202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71115-F472-4E06-8ED7-EDD5767FD2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92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6FA7D-562D-4984-95BF-99CDB8087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25" y="1511374"/>
            <a:ext cx="4685612" cy="708081"/>
          </a:xfrm>
        </p:spPr>
        <p:txBody>
          <a:bodyPr/>
          <a:lstStyle/>
          <a:p>
            <a:r>
              <a:rPr lang="en-US"/>
              <a:t>Closing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8E2CA6-0A54-4186-A030-A4A26B5C9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965" y="4228123"/>
            <a:ext cx="5546072" cy="9902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-1828800">
              <a:buNone/>
            </a:pPr>
            <a:r>
              <a:rPr lang="en-US" sz="2400">
                <a:cs typeface="Arial" panose="020B0604020202020204"/>
              </a:rPr>
              <a:t>Photo Credit: </a:t>
            </a:r>
            <a:r>
              <a:rPr lang="en-US" sz="2400">
                <a:ea typeface="+mn-lt"/>
                <a:cs typeface="+mn-lt"/>
              </a:rPr>
              <a:t>Tulare City School District</a:t>
            </a:r>
            <a:r>
              <a:rPr lang="en-US" sz="2400">
                <a:ea typeface="+mn-lt"/>
                <a:cs typeface="Arial" panose="020B0604020202020204"/>
              </a:rPr>
              <a:t>, Garden School;</a:t>
            </a:r>
            <a:r>
              <a:rPr lang="en-US" sz="2400">
                <a:cs typeface="Arial" panose="020B0604020202020204"/>
              </a:rPr>
              <a:t> Tulare, CA</a:t>
            </a:r>
          </a:p>
        </p:txBody>
      </p:sp>
      <p:pic>
        <p:nvPicPr>
          <p:cNvPr id="9" name="Content Placeholder 8" descr="Two young children are sitting at a desk, doing arts and crafts.">
            <a:extLst>
              <a:ext uri="{FF2B5EF4-FFF2-40B4-BE49-F238E27FC236}">
                <a16:creationId xmlns:a16="http://schemas.microsoft.com/office/drawing/2014/main" id="{CC601595-59C8-4CC4-8490-2BFF93FEDB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037" y="967131"/>
            <a:ext cx="5943600" cy="425123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C38F1-3A0E-4DBB-BE0D-52FB51B22D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14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B00A-8284-43BE-9BF1-6A79D9174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>
                <a:cs typeface="Arial"/>
              </a:rPr>
              <a:t>Welcome and Introductions</a:t>
            </a:r>
          </a:p>
        </p:txBody>
      </p:sp>
      <p:pic>
        <p:nvPicPr>
          <p:cNvPr id="4" name="Picture 4" descr="A picture containing a collage of children. ">
            <a:extLst>
              <a:ext uri="{FF2B5EF4-FFF2-40B4-BE49-F238E27FC236}">
                <a16:creationId xmlns:a16="http://schemas.microsoft.com/office/drawing/2014/main" id="{AEEDEEF5-836A-479E-9CAA-0D355D04D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850" r="2037" b="3858"/>
          <a:stretch/>
        </p:blipFill>
        <p:spPr>
          <a:xfrm>
            <a:off x="2622742" y="1674726"/>
            <a:ext cx="6917719" cy="425421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62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3AFC1-43B5-4C3E-9AC1-44AB5E1DD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Meeting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9FDF7-D849-46D6-A060-473F9A2E2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1"/>
            <a:ext cx="11887200" cy="450124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/>
              <a:t>Introduction and Director's Welcome</a:t>
            </a:r>
          </a:p>
          <a:p>
            <a:endParaRPr lang="en-US">
              <a:cs typeface="Arial"/>
            </a:endParaRPr>
          </a:p>
          <a:p>
            <a:r>
              <a:rPr lang="en-US">
                <a:cs typeface="Arial"/>
              </a:rPr>
              <a:t>Master Plan For Early Learning and Care (ELC)</a:t>
            </a:r>
          </a:p>
          <a:p>
            <a:endParaRPr lang="en-US"/>
          </a:p>
          <a:p>
            <a:r>
              <a:rPr lang="en-US"/>
              <a:t>CDE Guidance Work–What's New and What's Ahead</a:t>
            </a:r>
            <a:endParaRPr lang="en-US">
              <a:cs typeface="Arial"/>
            </a:endParaRPr>
          </a:p>
          <a:p>
            <a:endParaRPr lang="en-US"/>
          </a:p>
          <a:p>
            <a:r>
              <a:rPr lang="en-US"/>
              <a:t>Program Quality Implementation (PQI) Updates</a:t>
            </a:r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r>
              <a:rPr lang="en-US">
                <a:cs typeface="Arial"/>
              </a:rPr>
              <a:t>Fiscal Updates</a:t>
            </a:r>
          </a:p>
          <a:p>
            <a:endParaRPr lang="en-US">
              <a:cs typeface="Arial"/>
            </a:endParaRPr>
          </a:p>
          <a:p>
            <a:r>
              <a:rPr lang="en-US"/>
              <a:t>Questions</a:t>
            </a:r>
            <a:endParaRPr lang="en-US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9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C105B-8A47-42B0-898D-B7A86A29A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Master Plan for Early Learning and Care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2426F-C48C-4FCD-B73F-61F0D8BED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3243"/>
            <a:ext cx="11887200" cy="489419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>
                <a:cs typeface="Arial"/>
              </a:rPr>
              <a:t>The Master Plan was released on December 1, 2020. The key objectives:</a:t>
            </a:r>
          </a:p>
          <a:p>
            <a:pPr marL="1371600" indent="-457200">
              <a:buFont typeface="Wingdings" panose="020B0604020202020204" pitchFamily="34" charset="0"/>
              <a:buChar char="Ø"/>
            </a:pPr>
            <a:r>
              <a:rPr lang="en-US">
                <a:cs typeface="Arial"/>
              </a:rPr>
              <a:t>Improve the outcomes of infants and toddlers</a:t>
            </a:r>
          </a:p>
          <a:p>
            <a:pPr marL="1371600" indent="-457200">
              <a:buFont typeface="Wingdings" panose="020B0604020202020204" pitchFamily="34" charset="0"/>
              <a:buChar char="Ø"/>
            </a:pPr>
            <a:r>
              <a:rPr lang="en-US">
                <a:cs typeface="Arial"/>
              </a:rPr>
              <a:t>Make quality early learning and care available to diverse  populations</a:t>
            </a:r>
          </a:p>
          <a:p>
            <a:pPr marL="1371600" indent="-457200">
              <a:buFont typeface="Wingdings" panose="020B0604020202020204" pitchFamily="34" charset="0"/>
              <a:buChar char="Ø"/>
            </a:pPr>
            <a:r>
              <a:rPr lang="en-US">
                <a:cs typeface="Arial"/>
              </a:rPr>
              <a:t>Promote school readiness for all three-year-old children experiencing poverty and universally for all four-year-old children   </a:t>
            </a:r>
          </a:p>
          <a:p>
            <a:pPr marL="1371600" indent="-457200">
              <a:buFont typeface="Wingdings" panose="020B0604020202020204" pitchFamily="34" charset="0"/>
              <a:buChar char="Ø"/>
            </a:pPr>
            <a:r>
              <a:rPr lang="en-US">
                <a:cs typeface="Arial"/>
              </a:rPr>
              <a:t>Growing the quality, size and stability of the ELC workforce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F134C-73DC-4B89-B5F7-8F03FACE8F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40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F57C8-9B1B-4CE8-89CF-D71FEB1BF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Master Plan for Early Learning and Care (2)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75D1-CD86-4338-B749-D55B4776E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662"/>
            <a:ext cx="11887200" cy="46091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Arial"/>
              </a:rPr>
              <a:t>Master Plan Recommendations:</a:t>
            </a:r>
          </a:p>
          <a:p>
            <a:pPr marL="457200" indent="-457200"/>
            <a:r>
              <a:rPr lang="en-US" sz="2800">
                <a:cs typeface="Arial"/>
              </a:rPr>
              <a:t>Provide High-Quality Preschool</a:t>
            </a:r>
          </a:p>
          <a:p>
            <a:pPr marL="457200" indent="-457200"/>
            <a:r>
              <a:rPr lang="en-US" sz="2800">
                <a:cs typeface="Arial"/>
              </a:rPr>
              <a:t>Equitable Treatment of All Children</a:t>
            </a:r>
          </a:p>
          <a:p>
            <a:pPr marL="457200" indent="-457200"/>
            <a:r>
              <a:rPr lang="en-US" sz="2800">
                <a:cs typeface="Arial"/>
              </a:rPr>
              <a:t>Support Children's Learning and Development by Enhancing Educator Competencies</a:t>
            </a:r>
          </a:p>
          <a:p>
            <a:pPr marL="457200" indent="-457200"/>
            <a:r>
              <a:rPr lang="en-US" sz="2800">
                <a:cs typeface="Arial"/>
              </a:rPr>
              <a:t>Unify and Strengthen Programs and Services</a:t>
            </a:r>
          </a:p>
          <a:p>
            <a:pPr marL="457200" indent="-457200"/>
            <a:r>
              <a:rPr lang="en-US" sz="2800">
                <a:cs typeface="Arial"/>
              </a:rPr>
              <a:t>Unify Funding to Advance Equity and Opportunity</a:t>
            </a:r>
          </a:p>
          <a:p>
            <a:pPr marL="457200" indent="-457200"/>
            <a:r>
              <a:rPr lang="en-US" sz="2800">
                <a:cs typeface="Arial"/>
              </a:rPr>
              <a:t>Streamline Early Childhood Governance and Administration</a:t>
            </a:r>
          </a:p>
          <a:p>
            <a:pPr marL="0" indent="0">
              <a:buNone/>
            </a:pPr>
            <a:endParaRPr lang="en-US" sz="2800">
              <a:cs typeface="Arial"/>
            </a:endParaRPr>
          </a:p>
          <a:p>
            <a:pPr marL="0" indent="0">
              <a:buNone/>
            </a:pPr>
            <a:endParaRPr lang="en-US">
              <a:cs typeface="Arial"/>
            </a:endParaRPr>
          </a:p>
          <a:p>
            <a:pPr marL="0" indent="0">
              <a:buNone/>
            </a:pPr>
            <a:endParaRPr lang="en-US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68370-DA33-4B28-ADB5-2D9112A23C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69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58EF2-F15E-42F3-BE3D-64FBA61D4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CDE Recent and Upcoming Guidance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E12F8-FB8D-4DCA-A31C-C5304FA73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408425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spcBef>
                <a:spcPts val="0"/>
              </a:spcBef>
              <a:spcAft>
                <a:spcPts val="2600"/>
              </a:spcAft>
            </a:pPr>
            <a:r>
              <a:rPr lang="en-US">
                <a:cs typeface="Arial"/>
              </a:rPr>
              <a:t>November 23 Email To Distribution List</a:t>
            </a:r>
            <a:endParaRPr lang="en-US"/>
          </a:p>
          <a:p>
            <a:pPr>
              <a:spcBef>
                <a:spcPts val="0"/>
              </a:spcBef>
              <a:spcAft>
                <a:spcPts val="2600"/>
              </a:spcAft>
            </a:pPr>
            <a:r>
              <a:rPr lang="en-US">
                <a:cs typeface="Arial"/>
              </a:rPr>
              <a:t>California State Preschool Program (CSPP):  Transitional Kindergarten (TK) Eligible Children</a:t>
            </a:r>
          </a:p>
          <a:p>
            <a:pPr>
              <a:spcBef>
                <a:spcPts val="0"/>
              </a:spcBef>
              <a:spcAft>
                <a:spcPts val="2600"/>
              </a:spcAft>
            </a:pPr>
            <a:r>
              <a:rPr lang="en-US">
                <a:cs typeface="Arial"/>
              </a:rPr>
              <a:t>Guidance on Family Fees</a:t>
            </a: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</p:txBody>
      </p:sp>
      <p:pic>
        <p:nvPicPr>
          <p:cNvPr id="14" name="Content Placeholder 11" descr="A young boy is playing with dinosaur toys.">
            <a:extLst>
              <a:ext uri="{FF2B5EF4-FFF2-40B4-BE49-F238E27FC236}">
                <a16:creationId xmlns:a16="http://schemas.microsoft.com/office/drawing/2014/main" id="{69B54918-A1BD-4FC0-9613-0531332086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2" y="1320828"/>
            <a:ext cx="5638536" cy="3766366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E05C0AD-CE9D-417A-88AF-0E6B7FBF225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45596" y="5276571"/>
            <a:ext cx="5380382" cy="874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Photo Credit: St. Vincent’s Day Home; Oakland, 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280F64-CC46-4042-876A-A252CB3E18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18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DF715-3976-4B78-B814-712F4D0A0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Program Quality Implementation (PQI) Updates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D23824-4290-4F7A-AC53-852F54B5E8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855374"/>
            <a:ext cx="7563063" cy="48828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cs typeface="Arial"/>
              </a:rPr>
              <a:t>Continued Funding Application (CFA)</a:t>
            </a:r>
          </a:p>
          <a:p>
            <a:r>
              <a:rPr lang="en-US" sz="2800">
                <a:cs typeface="Arial"/>
              </a:rPr>
              <a:t>Program Quality Management Bulletin (MB)</a:t>
            </a:r>
          </a:p>
          <a:p>
            <a:r>
              <a:rPr lang="en-US" sz="2800">
                <a:cs typeface="Arial"/>
              </a:rPr>
              <a:t>Program Self-evaluation (PSE)</a:t>
            </a:r>
          </a:p>
          <a:p>
            <a:r>
              <a:rPr lang="en-US" sz="2800">
                <a:ea typeface="+mn-lt"/>
                <a:cs typeface="+mn-lt"/>
              </a:rPr>
              <a:t>Improper Elimination Payments Recovery Improvement Act (IPERIA)</a:t>
            </a:r>
          </a:p>
          <a:p>
            <a:r>
              <a:rPr lang="en-US" sz="2800">
                <a:cs typeface="Arial"/>
              </a:rPr>
              <a:t>Transition to the California Department of Social Services (CDSS)</a:t>
            </a:r>
          </a:p>
        </p:txBody>
      </p:sp>
      <p:pic>
        <p:nvPicPr>
          <p:cNvPr id="14" name="Content Placeholder 13" descr="Two young children painting on either side of a large easel.">
            <a:extLst>
              <a:ext uri="{FF2B5EF4-FFF2-40B4-BE49-F238E27FC236}">
                <a16:creationId xmlns:a16="http://schemas.microsoft.com/office/drawing/2014/main" id="{5A6311F4-289D-46FA-99B7-0633763E6C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836" y="1336645"/>
            <a:ext cx="3624167" cy="3564446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8AF3A6-A394-44F7-B993-8F1A1891970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01840" y="4960948"/>
            <a:ext cx="5090160" cy="9347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>
                <a:cs typeface="Arial" panose="020B0604020202020204"/>
              </a:rPr>
              <a:t>Photo Credit: </a:t>
            </a:r>
            <a:r>
              <a:rPr lang="en-US" sz="2400">
                <a:ea typeface="+mn-lt"/>
                <a:cs typeface="+mn-lt"/>
              </a:rPr>
              <a:t>University Preparation School at CSU Channel Islands; Camarillo, CA</a:t>
            </a:r>
            <a:endParaRPr lang="en-US" sz="2400">
              <a:cs typeface="Arial" panose="020B060402020202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B080A8-C137-4857-95EB-4079D9A4DE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AE4B-A7EE-4FB3-A75F-5EC0F3EAC8D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33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BBCE6-5A53-4CE1-8582-927C25DD7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94942"/>
            <a:ext cx="11887200" cy="1140506"/>
          </a:xfrm>
        </p:spPr>
        <p:txBody>
          <a:bodyPr/>
          <a:lstStyle/>
          <a:p>
            <a:r>
              <a:rPr lang="en-US">
                <a:cs typeface="Arial"/>
              </a:rPr>
              <a:t>COVID-19 Closures and Reimbursement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E8F0C-B106-48CA-87A5-BF02785D2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39586"/>
            <a:ext cx="11887200" cy="56363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ea typeface="+mn-lt"/>
                <a:cs typeface="+mn-lt"/>
              </a:rPr>
              <a:t>Direct Service Contractors with sites/classrooms not located on a Local Education Agency (LEA) Campus:</a:t>
            </a:r>
            <a:endParaRPr lang="en-US" sz="2800">
              <a:cs typeface="Arial" panose="020B0604020202020204"/>
            </a:endParaRPr>
          </a:p>
          <a:p>
            <a:pPr marL="0" indent="0">
              <a:buNone/>
            </a:pPr>
            <a:endParaRPr lang="en-US" sz="2600">
              <a:ea typeface="+mn-lt"/>
              <a:cs typeface="+mn-lt"/>
            </a:endParaRPr>
          </a:p>
          <a:p>
            <a:pPr lvl="1"/>
            <a:r>
              <a:rPr lang="en-US" sz="2400">
                <a:ea typeface="+mn-lt"/>
                <a:cs typeface="+mn-lt"/>
              </a:rPr>
              <a:t>A signed Notification of Closure Due to a Public Health Order template</a:t>
            </a:r>
            <a:endParaRPr lang="en-US" sz="2400">
              <a:cs typeface="Arial"/>
            </a:endParaRPr>
          </a:p>
          <a:p>
            <a:pPr lvl="1"/>
            <a:r>
              <a:rPr lang="en-US" sz="2400">
                <a:ea typeface="+mn-lt"/>
                <a:cs typeface="+mn-lt"/>
              </a:rPr>
              <a:t>A copy of the local or state public health order</a:t>
            </a:r>
            <a:endParaRPr lang="en-US" sz="2400">
              <a:cs typeface="Arial"/>
            </a:endParaRPr>
          </a:p>
          <a:p>
            <a:pPr lvl="1"/>
            <a:r>
              <a:rPr lang="en-US" sz="2400">
                <a:ea typeface="+mn-lt"/>
                <a:cs typeface="+mn-lt"/>
              </a:rPr>
              <a:t>Distance learning plan and services</a:t>
            </a:r>
          </a:p>
          <a:p>
            <a:pPr marL="457200" lvl="1" indent="0">
              <a:buNone/>
            </a:pPr>
            <a:endParaRPr lang="en-US" sz="2400">
              <a:ea typeface="+mn-lt"/>
              <a:cs typeface="+mn-lt"/>
            </a:endParaRPr>
          </a:p>
          <a:p>
            <a:r>
              <a:rPr lang="en-US" sz="2800">
                <a:ea typeface="+mn-lt"/>
                <a:cs typeface="+mn-lt"/>
              </a:rPr>
              <a:t>Direct Service Contractors with sites/classroom located on an LEA Campus:</a:t>
            </a:r>
          </a:p>
          <a:p>
            <a:pPr marL="0" indent="0">
              <a:buNone/>
            </a:pPr>
            <a:endParaRPr lang="en-US" sz="2600">
              <a:ea typeface="+mn-lt"/>
              <a:cs typeface="+mn-lt"/>
            </a:endParaRPr>
          </a:p>
          <a:p>
            <a:pPr lvl="1"/>
            <a:r>
              <a:rPr lang="en-US" sz="2400">
                <a:ea typeface="+mn-lt"/>
                <a:cs typeface="+mn-lt"/>
              </a:rPr>
              <a:t>Verification of Closures template, signed by the LEA governing authority </a:t>
            </a:r>
            <a:endParaRPr lang="en-US" sz="2400">
              <a:cs typeface="Arial"/>
            </a:endParaRPr>
          </a:p>
          <a:p>
            <a:pPr lvl="1"/>
            <a:r>
              <a:rPr lang="en-US" sz="2400">
                <a:cs typeface="Arial"/>
              </a:rPr>
              <a:t>Distance learning plan and services</a:t>
            </a:r>
          </a:p>
          <a:p>
            <a:pPr marL="457200" lvl="1" indent="0">
              <a:buNone/>
            </a:pPr>
            <a:endParaRPr lang="en-US" sz="2400">
              <a:cs typeface="Arial"/>
            </a:endParaRPr>
          </a:p>
          <a:p>
            <a:endParaRPr lang="en-US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90750-1722-4D3B-A4AF-E4BB650EF0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85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D851B-0B8D-4364-A35B-E4CADCF80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Fiscal Updates: FY 2020-21 Attendance Reporting Reminders</a:t>
            </a:r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3422F91-39E1-45D7-A6DB-59A1D46C7E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17180"/>
              </p:ext>
            </p:extLst>
          </p:nvPr>
        </p:nvGraphicFramePr>
        <p:xfrm>
          <a:off x="265043" y="1524564"/>
          <a:ext cx="11661913" cy="4714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9435">
                  <a:extLst>
                    <a:ext uri="{9D8B030D-6E8A-4147-A177-3AD203B41FA5}">
                      <a16:colId xmlns:a16="http://schemas.microsoft.com/office/drawing/2014/main" val="3698805517"/>
                    </a:ext>
                  </a:extLst>
                </a:gridCol>
                <a:gridCol w="3906971">
                  <a:extLst>
                    <a:ext uri="{9D8B030D-6E8A-4147-A177-3AD203B41FA5}">
                      <a16:colId xmlns:a16="http://schemas.microsoft.com/office/drawing/2014/main" val="121926056"/>
                    </a:ext>
                  </a:extLst>
                </a:gridCol>
                <a:gridCol w="4385507">
                  <a:extLst>
                    <a:ext uri="{9D8B030D-6E8A-4147-A177-3AD203B41FA5}">
                      <a16:colId xmlns:a16="http://schemas.microsoft.com/office/drawing/2014/main" val="1329737351"/>
                    </a:ext>
                  </a:extLst>
                </a:gridCol>
              </a:tblGrid>
              <a:tr h="1015322"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Scenarios ​</a:t>
                      </a:r>
                      <a:endParaRPr lang="en-US" sz="2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CDMIS: 801A Reporting ​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CDNFS: 8501/9500 Attendance Reporting ​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52857219"/>
                  </a:ext>
                </a:extLst>
              </a:tr>
              <a:tr h="2128600"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Child is receiving in-person services ​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No changes to reporting guidelines​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Report the days of attendance (including excused absences) for any child that was expected to physically attend the program. ​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90443804"/>
                  </a:ext>
                </a:extLst>
              </a:tr>
              <a:tr h="1488910"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Child is participating in distance learning activities  ​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Report the enrolled families on the CDD-801A who received distance learning services​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Do not report the days of attendance for any children participating in distance-learning activities​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084563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A5EF5-5A74-4B08-9BFE-F3ED8F1389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75339"/>
      </p:ext>
    </p:extLst>
  </p:cSld>
  <p:clrMapOvr>
    <a:masterClrMapping/>
  </p:clrMapOvr>
</p:sld>
</file>

<file path=ppt/theme/theme1.xml><?xml version="1.0" encoding="utf-8"?>
<a:theme xmlns:a="http://schemas.openxmlformats.org/drawingml/2006/main" name="CDE Set 1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1E180"/>
      </a:hlink>
      <a:folHlink>
        <a:srgbClr val="FFC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CDE Set 1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DE Set 2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DE Set 3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DE Set 4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DE Set 5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DE Set 6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DE Set 7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DE Set 1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DE Set 1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1E180"/>
      </a:hlink>
      <a:folHlink>
        <a:srgbClr val="FFC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34ED83EA0B5E468033F72E96A6CA4D" ma:contentTypeVersion="12" ma:contentTypeDescription="Create a new document." ma:contentTypeScope="" ma:versionID="3f12b9fb6a82d53c8f045e9df70566d4">
  <xsd:schema xmlns:xsd="http://www.w3.org/2001/XMLSchema" xmlns:xs="http://www.w3.org/2001/XMLSchema" xmlns:p="http://schemas.microsoft.com/office/2006/metadata/properties" xmlns:ns2="f89dec18-d0c2-45d2-8a15-31051f2519f8" xmlns:ns3="1aae30ff-d7bc-47e3-882e-cd3423d00d62" targetNamespace="http://schemas.microsoft.com/office/2006/metadata/properties" ma:root="true" ma:fieldsID="67c2e0de8315951159b03addbfd79343" ns2:_="" ns3:_="">
    <xsd:import namespace="f89dec18-d0c2-45d2-8a15-31051f2519f8"/>
    <xsd:import namespace="1aae30ff-d7bc-47e3-882e-cd3423d00d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9dec18-d0c2-45d2-8a15-31051f2519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30ff-d7bc-47e3-882e-cd3423d00d6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A24223-1B0F-4CD5-B668-16E6DC505D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0E1FD2-2660-4B81-9AF6-B47E34FB289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1aae30ff-d7bc-47e3-882e-cd3423d00d62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f89dec18-d0c2-45d2-8a15-31051f2519f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5BBE173-A3C3-46E9-B17F-C3B4B2202C3F}">
  <ds:schemaRefs>
    <ds:schemaRef ds:uri="1aae30ff-d7bc-47e3-882e-cd3423d00d62"/>
    <ds:schemaRef ds:uri="f89dec18-d0c2-45d2-8a15-31051f2519f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1075</Words>
  <Application>Microsoft Office PowerPoint</Application>
  <PresentationFormat>Widescreen</PresentationFormat>
  <Paragraphs>144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Calibri</vt:lpstr>
      <vt:lpstr>Courier New</vt:lpstr>
      <vt:lpstr>Wingdings</vt:lpstr>
      <vt:lpstr>CDE Set 1</vt:lpstr>
      <vt:lpstr>CDE Set 2</vt:lpstr>
      <vt:lpstr>CDE Set 3</vt:lpstr>
      <vt:lpstr>CDE Set 4</vt:lpstr>
      <vt:lpstr>CDE Set 5</vt:lpstr>
      <vt:lpstr>CDE Set 6</vt:lpstr>
      <vt:lpstr>CDE Set 7</vt:lpstr>
      <vt:lpstr>CDE Set 1</vt:lpstr>
      <vt:lpstr>CDE Set 1</vt:lpstr>
      <vt:lpstr>CDE Set 1</vt:lpstr>
      <vt:lpstr>Webinar on COVID-19 Guidance for  Early Learning and Care Contractors</vt:lpstr>
      <vt:lpstr>Welcome and Introductions</vt:lpstr>
      <vt:lpstr>Meeting Agenda</vt:lpstr>
      <vt:lpstr>Master Plan for Early Learning and Care</vt:lpstr>
      <vt:lpstr>Master Plan for Early Learning and Care (2)</vt:lpstr>
      <vt:lpstr>CDE Recent and Upcoming Guidance</vt:lpstr>
      <vt:lpstr>Program Quality Implementation (PQI) Updates</vt:lpstr>
      <vt:lpstr>COVID-19 Closures and Reimbursement </vt:lpstr>
      <vt:lpstr>Fiscal Updates: FY 2020-21 Attendance Reporting Reminders</vt:lpstr>
      <vt:lpstr>Fiscal Updates: FY 2020-21 Days of Operation and Days of Enrollment Reporting Reminders </vt:lpstr>
      <vt:lpstr>Fiscal Updates: Advance Payment to Alternative Payment (AP) Programs</vt:lpstr>
      <vt:lpstr>Fiscal Updates: Family Fees</vt:lpstr>
      <vt:lpstr>Fiscal Updates: Stipends</vt:lpstr>
      <vt:lpstr>Questions</vt:lpstr>
      <vt:lpstr>Resources</vt:lpstr>
      <vt:lpstr>Resources (2)</vt:lpstr>
      <vt:lpstr>Closing</vt:lpstr>
    </vt:vector>
  </TitlesOfParts>
  <Company>California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 Guidance 12/04 - Resource (CA Dept of Education</dc:title>
  <dc:subject>Early Learning and Care Division Webinar on COVID-19 Guidance December 04 2020.</dc:subject>
  <dc:creator>Eric Dunk</dc:creator>
  <cp:lastModifiedBy>Alice Ludwig</cp:lastModifiedBy>
  <cp:revision>10</cp:revision>
  <dcterms:created xsi:type="dcterms:W3CDTF">2020-08-25T03:09:04Z</dcterms:created>
  <dcterms:modified xsi:type="dcterms:W3CDTF">2023-11-17T17:12:19Z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0x0101003534ED83EA0B5E468033F72E96A6CA4D</vt:lpwstr>
  </property>
</Properties>
</file>