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1"/>
    <p:sldMasterId id="2147483739" r:id="rId2"/>
    <p:sldMasterId id="2147483782" r:id="rId3"/>
    <p:sldMasterId id="2147483661" r:id="rId4"/>
  </p:sldMasterIdLst>
  <p:notesMasterIdLst>
    <p:notesMasterId r:id="rId18"/>
  </p:notesMasterIdLst>
  <p:sldIdLst>
    <p:sldId id="258" r:id="rId5"/>
    <p:sldId id="601" r:id="rId6"/>
    <p:sldId id="603" r:id="rId7"/>
    <p:sldId id="604" r:id="rId8"/>
    <p:sldId id="605" r:id="rId9"/>
    <p:sldId id="518" r:id="rId10"/>
    <p:sldId id="606" r:id="rId11"/>
    <p:sldId id="607" r:id="rId12"/>
    <p:sldId id="608" r:id="rId13"/>
    <p:sldId id="552" r:id="rId14"/>
    <p:sldId id="535" r:id="rId15"/>
    <p:sldId id="286" r:id="rId16"/>
    <p:sldId id="29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12E1C7-DD41-4711-A754-0B7B787E762D}" v="3" dt="2025-06-30T22:44:20.394"/>
    <p1510:client id="{79A85B82-28DF-37CB-B95B-A199E064B857}" v="1" dt="2025-06-30T23:21:58.438"/>
    <p1510:client id="{92D5DB39-64FC-FA43-65D9-19AC0356EDAF}" v="63" dt="2025-06-30T22:35:08.29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304" autoAdjust="0"/>
  </p:normalViewPr>
  <p:slideViewPr>
    <p:cSldViewPr snapToGrid="0">
      <p:cViewPr varScale="1">
        <p:scale>
          <a:sx n="59" d="100"/>
          <a:sy n="59" d="100"/>
        </p:scale>
        <p:origin x="94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386CB-D6FB-4F19-952D-356EEBF1E98B}" type="datetimeFigureOut">
              <a:t>7/8/2025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F6E7D6-2E86-402D-9F32-6E72606BE399}" type="slidenum">
              <a:t>‹#›</a:t>
            </a:fld>
            <a:endParaRPr lang="en-US"/>
          </a:p>
        </p:txBody>
      </p:sp>
    </p:spTree>
    <p:extLst>
      <p:ext uri="{BB962C8B-B14F-4D97-AF65-F5344CB8AC3E}">
        <p14:creationId xmlns:p14="http://schemas.microsoft.com/office/powerpoint/2010/main" val="355675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3858418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10</a:t>
            </a:fld>
            <a:endParaRPr lang="en-US"/>
          </a:p>
        </p:txBody>
      </p:sp>
    </p:spTree>
    <p:extLst>
      <p:ext uri="{BB962C8B-B14F-4D97-AF65-F5344CB8AC3E}">
        <p14:creationId xmlns:p14="http://schemas.microsoft.com/office/powerpoint/2010/main" val="3830196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11</a:t>
            </a:fld>
            <a:endParaRPr lang="en-US"/>
          </a:p>
        </p:txBody>
      </p:sp>
    </p:spTree>
    <p:extLst>
      <p:ext uri="{BB962C8B-B14F-4D97-AF65-F5344CB8AC3E}">
        <p14:creationId xmlns:p14="http://schemas.microsoft.com/office/powerpoint/2010/main" val="2739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12</a:t>
            </a:fld>
            <a:endParaRPr lang="en-US"/>
          </a:p>
        </p:txBody>
      </p:sp>
    </p:spTree>
    <p:extLst>
      <p:ext uri="{BB962C8B-B14F-4D97-AF65-F5344CB8AC3E}">
        <p14:creationId xmlns:p14="http://schemas.microsoft.com/office/powerpoint/2010/main" val="8699437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13</a:t>
            </a:fld>
            <a:endParaRPr lang="en-US"/>
          </a:p>
        </p:txBody>
      </p:sp>
    </p:spTree>
    <p:extLst>
      <p:ext uri="{BB962C8B-B14F-4D97-AF65-F5344CB8AC3E}">
        <p14:creationId xmlns:p14="http://schemas.microsoft.com/office/powerpoint/2010/main" val="576612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7AA05B-868E-B0E2-83CD-87A9137096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777649-CEC4-177A-81F1-75991F58F9C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7CF8DD-A442-CCE8-4EAB-FF6FA9FFD1B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077E377-FF79-9D43-FDA8-1A7721F5129D}"/>
              </a:ext>
            </a:extLst>
          </p:cNvPr>
          <p:cNvSpPr>
            <a:spLocks noGrp="1"/>
          </p:cNvSpPr>
          <p:nvPr>
            <p:ph type="sldNum" sz="quarter" idx="5"/>
          </p:nvPr>
        </p:nvSpPr>
        <p:spPr/>
        <p:txBody>
          <a:bodyPr/>
          <a:lstStyle/>
          <a:p>
            <a:fld id="{2AF6E7D6-2E86-402D-9F32-6E72606BE399}" type="slidenum">
              <a:rPr lang="en-US" smtClean="0"/>
              <a:t>2</a:t>
            </a:fld>
            <a:endParaRPr lang="en-US"/>
          </a:p>
        </p:txBody>
      </p:sp>
    </p:spTree>
    <p:extLst>
      <p:ext uri="{BB962C8B-B14F-4D97-AF65-F5344CB8AC3E}">
        <p14:creationId xmlns:p14="http://schemas.microsoft.com/office/powerpoint/2010/main" val="3999741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11282-A1C7-0AAD-B745-48C1A82107A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A3A73B-C980-5C21-C77E-CD1E80C76F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B29A513-82BD-DE83-DD17-7BB245CFE633}"/>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8264651-9464-A9D3-06AF-E4ECDE247FDA}"/>
              </a:ext>
            </a:extLst>
          </p:cNvPr>
          <p:cNvSpPr>
            <a:spLocks noGrp="1"/>
          </p:cNvSpPr>
          <p:nvPr>
            <p:ph type="sldNum" sz="quarter" idx="5"/>
          </p:nvPr>
        </p:nvSpPr>
        <p:spPr/>
        <p:txBody>
          <a:bodyPr/>
          <a:lstStyle/>
          <a:p>
            <a:fld id="{2AF6E7D6-2E86-402D-9F32-6E72606BE399}" type="slidenum">
              <a:rPr lang="en-US" smtClean="0"/>
              <a:t>3</a:t>
            </a:fld>
            <a:endParaRPr lang="en-US"/>
          </a:p>
        </p:txBody>
      </p:sp>
    </p:spTree>
    <p:extLst>
      <p:ext uri="{BB962C8B-B14F-4D97-AF65-F5344CB8AC3E}">
        <p14:creationId xmlns:p14="http://schemas.microsoft.com/office/powerpoint/2010/main" val="2927403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F49880-6149-5220-CDE2-B4DA556854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4740E5-8B8A-29A1-CCC8-DA2D4B7EA73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EC4C58-7AB5-5157-D21F-838BA0C066E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89871B6-A3D8-3D85-B177-A8A1BE45A4CA}"/>
              </a:ext>
            </a:extLst>
          </p:cNvPr>
          <p:cNvSpPr>
            <a:spLocks noGrp="1"/>
          </p:cNvSpPr>
          <p:nvPr>
            <p:ph type="sldNum" sz="quarter" idx="5"/>
          </p:nvPr>
        </p:nvSpPr>
        <p:spPr/>
        <p:txBody>
          <a:bodyPr/>
          <a:lstStyle/>
          <a:p>
            <a:fld id="{2AF6E7D6-2E86-402D-9F32-6E72606BE399}" type="slidenum">
              <a:rPr lang="en-US" smtClean="0"/>
              <a:t>4</a:t>
            </a:fld>
            <a:endParaRPr lang="en-US"/>
          </a:p>
        </p:txBody>
      </p:sp>
    </p:spTree>
    <p:extLst>
      <p:ext uri="{BB962C8B-B14F-4D97-AF65-F5344CB8AC3E}">
        <p14:creationId xmlns:p14="http://schemas.microsoft.com/office/powerpoint/2010/main" val="3312390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585A12-3C56-889C-B992-5F2B61C1E8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1C51C7-4D07-E90C-93B7-ED452BF6CFF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A57D549-CACC-43FC-2249-F9D75E5CD4DB}"/>
              </a:ext>
            </a:extLst>
          </p:cNvPr>
          <p:cNvSpPr>
            <a:spLocks noGrp="1"/>
          </p:cNvSpPr>
          <p:nvPr>
            <p:ph type="body" idx="1"/>
          </p:nvPr>
        </p:nvSpPr>
        <p:spPr/>
        <p:txBody>
          <a:bodyPr/>
          <a:lstStyle/>
          <a:p>
            <a:endParaRPr lang="en-US">
              <a:ea typeface="Calibri"/>
              <a:cs typeface="Calibri"/>
            </a:endParaRPr>
          </a:p>
        </p:txBody>
      </p:sp>
      <p:sp>
        <p:nvSpPr>
          <p:cNvPr id="4" name="Slide Number Placeholder 3">
            <a:extLst>
              <a:ext uri="{FF2B5EF4-FFF2-40B4-BE49-F238E27FC236}">
                <a16:creationId xmlns:a16="http://schemas.microsoft.com/office/drawing/2014/main" id="{AE4C4F01-8199-546C-41FE-FE1F2271C923}"/>
              </a:ext>
            </a:extLst>
          </p:cNvPr>
          <p:cNvSpPr>
            <a:spLocks noGrp="1"/>
          </p:cNvSpPr>
          <p:nvPr>
            <p:ph type="sldNum" sz="quarter" idx="5"/>
          </p:nvPr>
        </p:nvSpPr>
        <p:spPr/>
        <p:txBody>
          <a:bodyPr/>
          <a:lstStyle/>
          <a:p>
            <a:fld id="{2AF6E7D6-2E86-402D-9F32-6E72606BE399}" type="slidenum">
              <a:rPr lang="en-US" smtClean="0"/>
              <a:t>5</a:t>
            </a:fld>
            <a:endParaRPr lang="en-US"/>
          </a:p>
        </p:txBody>
      </p:sp>
    </p:spTree>
    <p:extLst>
      <p:ext uri="{BB962C8B-B14F-4D97-AF65-F5344CB8AC3E}">
        <p14:creationId xmlns:p14="http://schemas.microsoft.com/office/powerpoint/2010/main" val="1451996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F6E7D6-2E86-402D-9F32-6E72606BE399}" type="slidenum">
              <a:rPr lang="en-US" smtClean="0"/>
              <a:t>6</a:t>
            </a:fld>
            <a:endParaRPr lang="en-US"/>
          </a:p>
        </p:txBody>
      </p:sp>
    </p:spTree>
    <p:extLst>
      <p:ext uri="{BB962C8B-B14F-4D97-AF65-F5344CB8AC3E}">
        <p14:creationId xmlns:p14="http://schemas.microsoft.com/office/powerpoint/2010/main" val="1232269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325BAE-316A-8F84-817E-13B2453A74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188D9C-2AE3-489A-9F35-ED9E8531604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68F8396-4D3E-3B35-5610-CBEE5F393505}"/>
              </a:ext>
            </a:extLst>
          </p:cNvPr>
          <p:cNvSpPr>
            <a:spLocks noGrp="1"/>
          </p:cNvSpPr>
          <p:nvPr>
            <p:ph type="body" idx="1"/>
          </p:nvPr>
        </p:nvSpPr>
        <p:spPr/>
        <p:txBody>
          <a:bodyPr/>
          <a:lstStyle/>
          <a:p>
            <a:pPr marL="171450" indent="-171450">
              <a:lnSpc>
                <a:spcPct val="90000"/>
              </a:lnSpc>
              <a:spcBef>
                <a:spcPts val="1000"/>
              </a:spcBef>
              <a:spcAft>
                <a:spcPts val="1200"/>
              </a:spcAft>
              <a:buFont typeface="Arial"/>
              <a:buChar char="•"/>
            </a:pPr>
            <a:endParaRPr lang="en-US"/>
          </a:p>
        </p:txBody>
      </p:sp>
      <p:sp>
        <p:nvSpPr>
          <p:cNvPr id="4" name="Slide Number Placeholder 3">
            <a:extLst>
              <a:ext uri="{FF2B5EF4-FFF2-40B4-BE49-F238E27FC236}">
                <a16:creationId xmlns:a16="http://schemas.microsoft.com/office/drawing/2014/main" id="{5F017D40-6B0B-8669-AB0C-EFD85C16244B}"/>
              </a:ext>
            </a:extLst>
          </p:cNvPr>
          <p:cNvSpPr>
            <a:spLocks noGrp="1"/>
          </p:cNvSpPr>
          <p:nvPr>
            <p:ph type="sldNum" sz="quarter" idx="5"/>
          </p:nvPr>
        </p:nvSpPr>
        <p:spPr/>
        <p:txBody>
          <a:bodyPr/>
          <a:lstStyle/>
          <a:p>
            <a:fld id="{2AF6E7D6-2E86-402D-9F32-6E72606BE399}" type="slidenum">
              <a:rPr lang="en-US" smtClean="0"/>
              <a:t>7</a:t>
            </a:fld>
            <a:endParaRPr lang="en-US"/>
          </a:p>
        </p:txBody>
      </p:sp>
    </p:spTree>
    <p:extLst>
      <p:ext uri="{BB962C8B-B14F-4D97-AF65-F5344CB8AC3E}">
        <p14:creationId xmlns:p14="http://schemas.microsoft.com/office/powerpoint/2010/main" val="854416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DC5D24-7F8E-FCEA-E24D-1A53D6888F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10B569-CEEA-4464-7914-5B893D9A8CA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BD78F27-C5CA-4090-CA5B-10C3DB698C78}"/>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F4BB852-EA54-3A5C-240E-5AE62B66DC88}"/>
              </a:ext>
            </a:extLst>
          </p:cNvPr>
          <p:cNvSpPr>
            <a:spLocks noGrp="1"/>
          </p:cNvSpPr>
          <p:nvPr>
            <p:ph type="sldNum" sz="quarter" idx="5"/>
          </p:nvPr>
        </p:nvSpPr>
        <p:spPr/>
        <p:txBody>
          <a:bodyPr/>
          <a:lstStyle/>
          <a:p>
            <a:fld id="{2AF6E7D6-2E86-402D-9F32-6E72606BE399}" type="slidenum">
              <a:rPr lang="en-US" smtClean="0"/>
              <a:t>8</a:t>
            </a:fld>
            <a:endParaRPr lang="en-US"/>
          </a:p>
        </p:txBody>
      </p:sp>
    </p:spTree>
    <p:extLst>
      <p:ext uri="{BB962C8B-B14F-4D97-AF65-F5344CB8AC3E}">
        <p14:creationId xmlns:p14="http://schemas.microsoft.com/office/powerpoint/2010/main" val="2560148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B4F8BE-ECE9-7756-ABE4-DDB775018E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47E9EA-60BD-9F65-12A7-1BE86998F8F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8C68B6-8792-F577-E5C6-3161F969CF5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7048CCE-93C8-B9C9-2516-56D5DC377876}"/>
              </a:ext>
            </a:extLst>
          </p:cNvPr>
          <p:cNvSpPr>
            <a:spLocks noGrp="1"/>
          </p:cNvSpPr>
          <p:nvPr>
            <p:ph type="sldNum" sz="quarter" idx="5"/>
          </p:nvPr>
        </p:nvSpPr>
        <p:spPr/>
        <p:txBody>
          <a:bodyPr/>
          <a:lstStyle/>
          <a:p>
            <a:fld id="{2AF6E7D6-2E86-402D-9F32-6E72606BE399}" type="slidenum">
              <a:rPr lang="en-US" smtClean="0"/>
              <a:t>9</a:t>
            </a:fld>
            <a:endParaRPr lang="en-US"/>
          </a:p>
        </p:txBody>
      </p:sp>
    </p:spTree>
    <p:extLst>
      <p:ext uri="{BB962C8B-B14F-4D97-AF65-F5344CB8AC3E}">
        <p14:creationId xmlns:p14="http://schemas.microsoft.com/office/powerpoint/2010/main" val="41930045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normAutofit/>
          </a:bodyPr>
          <a:lstStyle>
            <a:lvl1pPr>
              <a:defRPr sz="3800"/>
            </a:lvl1pPr>
          </a:lstStyle>
          <a:p>
            <a:r>
              <a:rPr lang="en-US"/>
              <a:t>Click to edit Master title style</a:t>
            </a:r>
          </a:p>
        </p:txBody>
      </p:sp>
      <p:sp>
        <p:nvSpPr>
          <p:cNvPr id="5" name="Content Placeholder 4">
            <a:extLst>
              <a:ext uri="{FF2B5EF4-FFF2-40B4-BE49-F238E27FC236}">
                <a16:creationId xmlns:a16="http://schemas.microsoft.com/office/drawing/2014/main" id="{B1E7C28D-135E-4B02-B4F1-7CDE15AF0DB7}"/>
              </a:ext>
            </a:extLst>
          </p:cNvPr>
          <p:cNvSpPr>
            <a:spLocks noGrp="1"/>
          </p:cNvSpPr>
          <p:nvPr>
            <p:ph sz="quarter" idx="10"/>
          </p:nvPr>
        </p:nvSpPr>
        <p:spPr>
          <a:xfrm>
            <a:off x="340822" y="1795550"/>
            <a:ext cx="11851178" cy="4289366"/>
          </a:xfrm>
        </p:spPr>
        <p:txBody>
          <a:bodyPr/>
          <a:lstStyle>
            <a:lvl1pPr>
              <a:defRPr sz="3800"/>
            </a:lvl1pPr>
            <a:lvl2pPr>
              <a:defRPr sz="3200"/>
            </a:lvl2pPr>
            <a:lvl3pPr>
              <a:defRPr sz="2800">
                <a:solidFill>
                  <a:schemeClr val="bg1"/>
                </a:solidFill>
              </a:defRPr>
            </a:lvl3pPr>
            <a:lvl4pPr>
              <a:defRPr sz="2400">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6" name="Slide Number Placeholder 5">
            <a:extLst>
              <a:ext uri="{FF2B5EF4-FFF2-40B4-BE49-F238E27FC236}">
                <a16:creationId xmlns:a16="http://schemas.microsoft.com/office/drawing/2014/main" id="{C542189E-7392-48F0-B5D7-BE45364960B9}"/>
              </a:ext>
            </a:extLst>
          </p:cNvPr>
          <p:cNvSpPr>
            <a:spLocks noGrp="1"/>
          </p:cNvSpPr>
          <p:nvPr>
            <p:ph type="sldNum" sz="quarter" idx="11"/>
          </p:nvPr>
        </p:nvSpPr>
        <p:spPr/>
        <p:txBody>
          <a:bodyPr/>
          <a:lstStyle/>
          <a:p>
            <a:r>
              <a:rPr lang="en-US"/>
              <a:t>1</a:t>
            </a:r>
          </a:p>
        </p:txBody>
      </p:sp>
    </p:spTree>
    <p:extLst>
      <p:ext uri="{BB962C8B-B14F-4D97-AF65-F5344CB8AC3E}">
        <p14:creationId xmlns:p14="http://schemas.microsoft.com/office/powerpoint/2010/main" val="4642060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24522240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310198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70049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9541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 name="Footer Placeholder 7"/>
          <p:cNvSpPr>
            <a:spLocks noGrp="1"/>
          </p:cNvSpPr>
          <p:nvPr>
            <p:ph type="ftr" sz="quarter" idx="11"/>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 name="Slide Number Placeholder 8"/>
          <p:cNvSpPr>
            <a:spLocks noGrp="1"/>
          </p:cNvSpPr>
          <p:nvPr>
            <p:ph type="sldNum" sz="quarter" idx="12"/>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3C7184D-C61D-4B79-BF46-66BFE5DB1C1D}" type="slidenum">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81875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5" Type="http://schemas.openxmlformats.org/officeDocument/2006/relationships/theme" Target="../theme/theme2.xml"/><Relationship Id="rId4" Type="http://schemas.openxmlformats.org/officeDocument/2006/relationships/slideLayout" Target="../slideLayouts/slideLayout3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theme" Target="../theme/theme4.xml"/><Relationship Id="rId5" Type="http://schemas.openxmlformats.org/officeDocument/2006/relationships/slideLayout" Target="../slideLayouts/slideLayout50.xml"/><Relationship Id="rId4"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2" r:id="rId5"/>
    <p:sldLayoutId id="2147483773" r:id="rId6"/>
    <p:sldLayoutId id="2147483774" r:id="rId7"/>
    <p:sldLayoutId id="2147483779" r:id="rId8"/>
    <p:sldLayoutId id="2147483766" r:id="rId9"/>
    <p:sldLayoutId id="2147483780" r:id="rId10"/>
    <p:sldLayoutId id="2147483767" r:id="rId11"/>
    <p:sldLayoutId id="2147483771" r:id="rId12"/>
    <p:sldLayoutId id="2147483781" r:id="rId13"/>
    <p:sldLayoutId id="2147483753" r:id="rId14"/>
    <p:sldLayoutId id="2147483687" r:id="rId15"/>
    <p:sldLayoutId id="2147483752" r:id="rId16"/>
    <p:sldLayoutId id="2147483688" r:id="rId17"/>
    <p:sldLayoutId id="2147483689" r:id="rId18"/>
    <p:sldLayoutId id="2147483745" r:id="rId19"/>
    <p:sldLayoutId id="2147483746" r:id="rId20"/>
    <p:sldLayoutId id="2147483751" r:id="rId21"/>
    <p:sldLayoutId id="2147483703" r:id="rId22"/>
    <p:sldLayoutId id="2147483690" r:id="rId23"/>
    <p:sldLayoutId id="2147483736" r:id="rId24"/>
    <p:sldLayoutId id="2147483691" r:id="rId25"/>
    <p:sldLayoutId id="2147483744" r:id="rId26"/>
    <p:sldLayoutId id="2147483692" r:id="rId27"/>
    <p:sldLayoutId id="2147483796" r:id="rId28"/>
  </p:sldLayoutIdLst>
  <p:hf hd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82507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sldNum="0"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apsdac.org/"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hyperlink" Target="https://www.cde.ca.gov/sp/cd/ci/servicenow.asp" TargetMode="External"/><Relationship Id="rId4" Type="http://schemas.openxmlformats.org/officeDocument/2006/relationships/hyperlink" Target="https://www.cde.ca.gov/sp/cd/ci/capsdacsupportlanding.as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cde.ca.gov/sp/cd/ci/capsdacwebinars.asp"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www.cde.ca.gov/sp/cd/ci/capsdacchanges.asp"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3EB5-52DB-3A87-4E5A-8BF18FC65EE5}"/>
              </a:ext>
            </a:extLst>
          </p:cNvPr>
          <p:cNvSpPr>
            <a:spLocks noGrp="1"/>
          </p:cNvSpPr>
          <p:nvPr>
            <p:ph type="ctrTitle"/>
          </p:nvPr>
        </p:nvSpPr>
        <p:spPr>
          <a:xfrm>
            <a:off x="-223835" y="778465"/>
            <a:ext cx="12415835" cy="1329610"/>
          </a:xfrm>
        </p:spPr>
        <p:txBody>
          <a:bodyPr vert="horz" lIns="91440" tIns="45720" rIns="91440" bIns="45720" rtlCol="0" anchor="ctr">
            <a:noAutofit/>
          </a:bodyPr>
          <a:lstStyle/>
          <a:p>
            <a:r>
              <a:rPr lang="en-US" sz="3600">
                <a:solidFill>
                  <a:schemeClr val="bg1"/>
                </a:solidFill>
                <a:ea typeface="+mj-lt"/>
                <a:cs typeface="+mj-lt"/>
              </a:rPr>
              <a:t> California Preschool Data Collection (CAPSDAC) Contractor Training Webinar</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3D3EDB00-97B2-E5B2-FB4A-CF57994B5B1A}"/>
              </a:ext>
            </a:extLst>
          </p:cNvPr>
          <p:cNvSpPr>
            <a:spLocks noGrp="1"/>
          </p:cNvSpPr>
          <p:nvPr>
            <p:ph sz="quarter" idx="10"/>
          </p:nvPr>
        </p:nvSpPr>
        <p:spPr>
          <a:xfrm>
            <a:off x="676891" y="2108075"/>
            <a:ext cx="10838218" cy="3171825"/>
          </a:xfrm>
        </p:spPr>
        <p:txBody>
          <a:bodyPr vert="horz" lIns="91440" tIns="45720" rIns="91440" bIns="45720" rtlCol="0" anchor="t">
            <a:normAutofit lnSpcReduction="10000"/>
          </a:bodyPr>
          <a:lstStyle/>
          <a:p>
            <a:pPr marL="0" indent="0" algn="ctr">
              <a:buNone/>
            </a:pPr>
            <a:endParaRPr lang="en-US" sz="2900" b="1" dirty="0">
              <a:ea typeface="+mn-lt"/>
              <a:cs typeface="+mn-lt"/>
            </a:endParaRPr>
          </a:p>
          <a:p>
            <a:pPr marL="0" indent="0" algn="ctr">
              <a:buNone/>
            </a:pPr>
            <a:r>
              <a:rPr lang="en-US" sz="2900" b="1" dirty="0">
                <a:ea typeface="+mn-lt"/>
                <a:cs typeface="+mn-lt"/>
              </a:rPr>
              <a:t>Applied Data Research and Evaluation Office </a:t>
            </a:r>
            <a:endParaRPr lang="en-US" dirty="0"/>
          </a:p>
          <a:p>
            <a:pPr marL="0" indent="0" algn="ctr">
              <a:buNone/>
            </a:pPr>
            <a:r>
              <a:rPr lang="en-US" sz="2900" b="1" dirty="0">
                <a:ea typeface="+mn-lt"/>
                <a:cs typeface="+mn-lt"/>
              </a:rPr>
              <a:t>California Department of Education (CDE) </a:t>
            </a:r>
            <a:endParaRPr lang="en-US" sz="2900" dirty="0">
              <a:cs typeface="Arial"/>
            </a:endParaRPr>
          </a:p>
          <a:p>
            <a:pPr marL="0" indent="0" algn="ctr">
              <a:buNone/>
            </a:pPr>
            <a:endParaRPr lang="en-US" b="1" dirty="0">
              <a:ea typeface="+mn-lt"/>
              <a:cs typeface="+mn-lt"/>
            </a:endParaRPr>
          </a:p>
          <a:p>
            <a:pPr marL="0" indent="0" algn="ctr">
              <a:buNone/>
            </a:pPr>
            <a:r>
              <a:rPr lang="en-US" b="1" dirty="0">
                <a:ea typeface="+mn-lt"/>
                <a:cs typeface="+mn-lt"/>
              </a:rPr>
              <a:t>Date: July 8, 2025</a:t>
            </a:r>
            <a:endParaRPr lang="en-US" dirty="0">
              <a:ea typeface="+mn-lt"/>
              <a:cs typeface="+mn-lt"/>
            </a:endParaRPr>
          </a:p>
          <a:p>
            <a:pPr marL="0" indent="0" algn="ctr">
              <a:buNone/>
            </a:pPr>
            <a:r>
              <a:rPr lang="en-US" b="1" dirty="0">
                <a:ea typeface="+mn-lt"/>
                <a:cs typeface="+mn-lt"/>
              </a:rPr>
              <a:t>Time: 10 – 11:30 a.m.</a:t>
            </a:r>
            <a:endParaRPr lang="en-US" dirty="0">
              <a:cs typeface="Arial" panose="020B0604020202020204"/>
            </a:endParaRPr>
          </a:p>
        </p:txBody>
      </p:sp>
    </p:spTree>
    <p:extLst>
      <p:ext uri="{BB962C8B-B14F-4D97-AF65-F5344CB8AC3E}">
        <p14:creationId xmlns:p14="http://schemas.microsoft.com/office/powerpoint/2010/main" val="214023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E2079-ED98-B723-F85C-0F8F270FDCB8}"/>
              </a:ext>
            </a:extLst>
          </p:cNvPr>
          <p:cNvSpPr>
            <a:spLocks noGrp="1"/>
          </p:cNvSpPr>
          <p:nvPr>
            <p:ph type="title"/>
          </p:nvPr>
        </p:nvSpPr>
        <p:spPr/>
        <p:txBody>
          <a:bodyPr/>
          <a:lstStyle/>
          <a:p>
            <a:r>
              <a:rPr lang="en-US" sz="4000">
                <a:solidFill>
                  <a:schemeClr val="bg1"/>
                </a:solidFill>
              </a:rPr>
              <a:t>CAPSDAC: Resources (1) </a:t>
            </a:r>
            <a:endParaRPr lang="en-US">
              <a:solidFill>
                <a:schemeClr val="bg1"/>
              </a:solidFill>
            </a:endParaRPr>
          </a:p>
        </p:txBody>
      </p:sp>
      <p:sp>
        <p:nvSpPr>
          <p:cNvPr id="3" name="Content Placeholder 2">
            <a:extLst>
              <a:ext uri="{FF2B5EF4-FFF2-40B4-BE49-F238E27FC236}">
                <a16:creationId xmlns:a16="http://schemas.microsoft.com/office/drawing/2014/main" id="{410A1758-9B86-F51B-B127-8C8B0CA05A23}"/>
              </a:ext>
            </a:extLst>
          </p:cNvPr>
          <p:cNvSpPr>
            <a:spLocks noGrp="1"/>
          </p:cNvSpPr>
          <p:nvPr>
            <p:ph idx="1"/>
          </p:nvPr>
        </p:nvSpPr>
        <p:spPr/>
        <p:txBody>
          <a:bodyPr vert="horz" lIns="91440" tIns="45720" rIns="91440" bIns="45720" rtlCol="0" anchor="t">
            <a:normAutofit/>
          </a:bodyPr>
          <a:lstStyle/>
          <a:p>
            <a:pPr marL="0" indent="0">
              <a:buNone/>
            </a:pPr>
            <a:r>
              <a:rPr lang="en-US" b="1" dirty="0"/>
              <a:t>Resources</a:t>
            </a:r>
          </a:p>
          <a:p>
            <a:pPr>
              <a:spcAft>
                <a:spcPts val="1200"/>
              </a:spcAft>
            </a:pPr>
            <a:r>
              <a:rPr lang="en-US" sz="2400" dirty="0">
                <a:cs typeface="Arial" panose="020B0604020202020204"/>
              </a:rPr>
              <a:t>CAPSDAC Online Portal: </a:t>
            </a:r>
            <a:r>
              <a:rPr lang="en-US" sz="2400" dirty="0">
                <a:cs typeface="Arial" panose="020B0604020202020204"/>
                <a:hlinkClick r:id="rId3" tooltip="CAPSDAC Online Portal"/>
              </a:rPr>
              <a:t>https://www.capsdac.org/</a:t>
            </a:r>
            <a:endParaRPr lang="en-US" sz="2400" dirty="0">
              <a:cs typeface="Arial" panose="020B0604020202020204"/>
            </a:endParaRPr>
          </a:p>
          <a:p>
            <a:pPr>
              <a:spcAft>
                <a:spcPts val="1200"/>
              </a:spcAft>
            </a:pPr>
            <a:r>
              <a:rPr lang="en-US" sz="2400" dirty="0">
                <a:cs typeface="Arial" panose="020B0604020202020204"/>
              </a:rPr>
              <a:t>CDE CAPSDAC Support Web Page: </a:t>
            </a:r>
            <a:r>
              <a:rPr lang="en-US" sz="2400" dirty="0">
                <a:cs typeface="Arial" panose="020B0604020202020204"/>
                <a:hlinkClick r:id="rId4" tooltip="CAPSDAC Support Landing Page"/>
              </a:rPr>
              <a:t>https://www.cde.ca.gov/sp/cd/ci/capsdacsupportlanding.asp</a:t>
            </a:r>
            <a:r>
              <a:rPr lang="en-US" sz="2400" b="1" dirty="0">
                <a:cs typeface="Arial" panose="020B0604020202020204"/>
              </a:rPr>
              <a:t> </a:t>
            </a:r>
            <a:endParaRPr lang="en-US" sz="2400" dirty="0">
              <a:cs typeface="Arial" panose="020B0604020202020204"/>
            </a:endParaRPr>
          </a:p>
          <a:p>
            <a:pPr>
              <a:spcAft>
                <a:spcPts val="1200"/>
              </a:spcAft>
            </a:pPr>
            <a:r>
              <a:rPr lang="en-US" sz="2400" dirty="0">
                <a:cs typeface="Arial" panose="020B0604020202020204"/>
              </a:rPr>
              <a:t>CAPSDAC Customer Support Training PowerPoint Slide Deck and Training Video have been posted on the CDE CAPSDAC Customer Support Resource Page: </a:t>
            </a:r>
            <a:r>
              <a:rPr lang="en-US" sz="2400" dirty="0">
                <a:cs typeface="Arial" panose="020B0604020202020204"/>
                <a:hlinkClick r:id="rId5" tooltip="CAPSDAC Service Now"/>
              </a:rPr>
              <a:t>https://www.cde.ca.gov/sp/cd/ci/servicenow.asp</a:t>
            </a:r>
            <a:endParaRPr lang="en-US" sz="2400" dirty="0">
              <a:cs typeface="Arial" panose="020B0604020202020204"/>
            </a:endParaRPr>
          </a:p>
          <a:p>
            <a:r>
              <a:rPr lang="en-US" sz="2400" dirty="0">
                <a:cs typeface="Arial" panose="020B0604020202020204"/>
              </a:rPr>
              <a:t>Individual or small group training can be provided by the CDE CAPSDAC Support Team upon requests</a:t>
            </a:r>
          </a:p>
          <a:p>
            <a:endParaRPr lang="en-US" dirty="0">
              <a:cs typeface="Arial" panose="020B0604020202020204"/>
            </a:endParaRPr>
          </a:p>
          <a:p>
            <a:pPr>
              <a:spcAft>
                <a:spcPts val="1200"/>
              </a:spcAft>
            </a:pPr>
            <a:endParaRPr lang="en-US" dirty="0">
              <a:cs typeface="Arial" panose="020B0604020202020204"/>
            </a:endParaRPr>
          </a:p>
          <a:p>
            <a:pPr>
              <a:spcAft>
                <a:spcPts val="1200"/>
              </a:spcAft>
            </a:pPr>
            <a:endParaRPr lang="en-US" dirty="0">
              <a:cs typeface="Arial" panose="020B0604020202020204"/>
            </a:endParaRPr>
          </a:p>
        </p:txBody>
      </p:sp>
      <p:sp>
        <p:nvSpPr>
          <p:cNvPr id="4" name="Slide Number Placeholder 3">
            <a:extLst>
              <a:ext uri="{FF2B5EF4-FFF2-40B4-BE49-F238E27FC236}">
                <a16:creationId xmlns:a16="http://schemas.microsoft.com/office/drawing/2014/main" id="{BC1CF9FA-DAE3-3954-7F18-24120445973F}"/>
              </a:ext>
            </a:extLst>
          </p:cNvPr>
          <p:cNvSpPr>
            <a:spLocks noGrp="1"/>
          </p:cNvSpPr>
          <p:nvPr>
            <p:ph type="sldNum" sz="quarter" idx="10"/>
          </p:nvPr>
        </p:nvSpPr>
        <p:spPr/>
        <p:txBody>
          <a:bodyPr/>
          <a:lstStyle/>
          <a:p>
            <a:fld id="{432ED76D-8188-4B28-B316-CD85396F47B0}" type="slidenum">
              <a:rPr lang="en-US" smtClean="0"/>
              <a:pPr/>
              <a:t>10</a:t>
            </a:fld>
            <a:endParaRPr lang="en-US"/>
          </a:p>
        </p:txBody>
      </p:sp>
    </p:spTree>
    <p:extLst>
      <p:ext uri="{BB962C8B-B14F-4D97-AF65-F5344CB8AC3E}">
        <p14:creationId xmlns:p14="http://schemas.microsoft.com/office/powerpoint/2010/main" val="3892165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47931"/>
            <a:ext cx="11887200" cy="1325563"/>
          </a:xfrm>
        </p:spPr>
        <p:txBody>
          <a:bodyPr>
            <a:normAutofit/>
          </a:bodyPr>
          <a:lstStyle/>
          <a:p>
            <a:r>
              <a:rPr lang="en-US" sz="4000">
                <a:solidFill>
                  <a:schemeClr val="bg1"/>
                </a:solidFill>
                <a:cs typeface="Arial"/>
              </a:rPr>
              <a:t>Upcoming Monthly Webinars</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678180" y="1367087"/>
            <a:ext cx="10835640" cy="4998919"/>
          </a:xfrm>
        </p:spPr>
        <p:txBody>
          <a:bodyPr vert="horz" lIns="91440" tIns="45720" rIns="91440" bIns="45720" rtlCol="0" anchor="t">
            <a:normAutofit/>
          </a:bodyPr>
          <a:lstStyle/>
          <a:p>
            <a:pPr marL="0" indent="0">
              <a:lnSpc>
                <a:spcPct val="135000"/>
              </a:lnSpc>
              <a:spcBef>
                <a:spcPts val="1200"/>
              </a:spcBef>
              <a:buNone/>
            </a:pPr>
            <a:r>
              <a:rPr lang="en-US" b="1">
                <a:ea typeface="+mn-lt"/>
                <a:cs typeface="+mn-lt"/>
              </a:rPr>
              <a:t>Webinars:</a:t>
            </a:r>
            <a:endParaRPr lang="en-US">
              <a:ea typeface="+mn-lt"/>
              <a:cs typeface="+mn-lt"/>
            </a:endParaRPr>
          </a:p>
          <a:p>
            <a:pPr marL="457200">
              <a:lnSpc>
                <a:spcPct val="125000"/>
              </a:lnSpc>
              <a:spcBef>
                <a:spcPts val="1200"/>
              </a:spcBef>
              <a:spcAft>
                <a:spcPts val="1200"/>
              </a:spcAft>
              <a:buFont typeface="Arial,Sans-Serif"/>
              <a:buChar char="•"/>
            </a:pPr>
            <a:r>
              <a:rPr lang="en-US">
                <a:ea typeface="+mn-lt"/>
                <a:cs typeface="+mn-lt"/>
              </a:rPr>
              <a:t>August 12, 2025, 10 to 11:30 a.m.</a:t>
            </a:r>
            <a:endParaRPr lang="en-US"/>
          </a:p>
          <a:p>
            <a:pPr marL="457200">
              <a:lnSpc>
                <a:spcPct val="125000"/>
              </a:lnSpc>
              <a:spcBef>
                <a:spcPts val="1200"/>
              </a:spcBef>
              <a:spcAft>
                <a:spcPts val="1200"/>
              </a:spcAft>
              <a:buFont typeface="Arial,Sans-Serif"/>
              <a:buChar char="•"/>
            </a:pPr>
            <a:r>
              <a:rPr lang="en-US">
                <a:ea typeface="+mn-lt"/>
                <a:cs typeface="+mn-lt"/>
              </a:rPr>
              <a:t>September 16, 2025, 10 to 11:30 a.m.</a:t>
            </a:r>
          </a:p>
          <a:p>
            <a:pPr indent="0">
              <a:lnSpc>
                <a:spcPct val="125000"/>
              </a:lnSpc>
              <a:spcBef>
                <a:spcPts val="1200"/>
              </a:spcBef>
              <a:buNone/>
            </a:pPr>
            <a:r>
              <a:rPr lang="en-US">
                <a:ea typeface="+mn-lt"/>
                <a:cs typeface="+mn-lt"/>
              </a:rPr>
              <a:t>More information is available at: </a:t>
            </a:r>
            <a:r>
              <a:rPr lang="en-US">
                <a:ea typeface="+mn-lt"/>
                <a:cs typeface="+mn-lt"/>
                <a:hlinkClick r:id="rId3" tooltip="CAPSDAC Webinars &amp; Office Hours"/>
              </a:rPr>
              <a:t>https://www.cde.ca.gov/sp/cd/ci/capsdacwebinars.asp</a:t>
            </a:r>
            <a:r>
              <a:rPr lang="en-US">
                <a:ea typeface="+mn-lt"/>
                <a:cs typeface="+mn-lt"/>
              </a:rPr>
              <a:t> </a:t>
            </a: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11</a:t>
            </a:fld>
            <a:endParaRPr lang="en-US"/>
          </a:p>
        </p:txBody>
      </p:sp>
    </p:spTree>
    <p:extLst>
      <p:ext uri="{BB962C8B-B14F-4D97-AF65-F5344CB8AC3E}">
        <p14:creationId xmlns:p14="http://schemas.microsoft.com/office/powerpoint/2010/main" val="204547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2AC6-F2EA-9FB4-FADF-82E53A3D932A}"/>
              </a:ext>
            </a:extLst>
          </p:cNvPr>
          <p:cNvSpPr>
            <a:spLocks noGrp="1"/>
          </p:cNvSpPr>
          <p:nvPr>
            <p:ph type="title"/>
          </p:nvPr>
        </p:nvSpPr>
        <p:spPr>
          <a:xfrm>
            <a:off x="7523621" y="2180408"/>
            <a:ext cx="4515979" cy="1325563"/>
          </a:xfrm>
        </p:spPr>
        <p:txBody>
          <a:bodyPr/>
          <a:lstStyle/>
          <a:p>
            <a:r>
              <a:rPr lang="en-US">
                <a:solidFill>
                  <a:schemeClr val="bg1"/>
                </a:solidFill>
                <a:cs typeface="Arial"/>
              </a:rPr>
              <a:t>Questions and Answers</a:t>
            </a:r>
            <a:endParaRPr lang="en-US"/>
          </a:p>
        </p:txBody>
      </p:sp>
      <p:pic>
        <p:nvPicPr>
          <p:cNvPr id="7" name="Content Placeholder 6" descr="A young child playing with water.">
            <a:extLst>
              <a:ext uri="{FF2B5EF4-FFF2-40B4-BE49-F238E27FC236}">
                <a16:creationId xmlns:a16="http://schemas.microsoft.com/office/drawing/2014/main" id="{4A948A06-C8AA-2E05-CD8D-FC6D1C43E69C}"/>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39833" y="548324"/>
            <a:ext cx="6891027" cy="45897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75097999-4ADD-739D-F556-9BEA885AD643}"/>
              </a:ext>
            </a:extLst>
          </p:cNvPr>
          <p:cNvSpPr>
            <a:spLocks noGrp="1"/>
          </p:cNvSpPr>
          <p:nvPr>
            <p:ph sz="half" idx="2"/>
          </p:nvPr>
        </p:nvSpPr>
        <p:spPr>
          <a:xfrm>
            <a:off x="152400" y="5285330"/>
            <a:ext cx="5738950" cy="1024346"/>
          </a:xfrm>
        </p:spPr>
        <p:txBody>
          <a:bodyPr>
            <a:normAutofit/>
          </a:bodyPr>
          <a:lstStyle/>
          <a:p>
            <a:pPr marL="0" indent="0">
              <a:buNone/>
            </a:pPr>
            <a:r>
              <a:rPr lang="en-US" sz="2400">
                <a:ea typeface="+mn-lt"/>
                <a:cs typeface="+mn-lt"/>
              </a:rPr>
              <a:t>Photo Credit: </a:t>
            </a:r>
            <a:r>
              <a:rPr lang="en-US" sz="2400" err="1">
                <a:ea typeface="+mn-lt"/>
                <a:cs typeface="+mn-lt"/>
              </a:rPr>
              <a:t>Kidango</a:t>
            </a:r>
            <a:r>
              <a:rPr lang="en-US" sz="2400">
                <a:ea typeface="+mn-lt"/>
                <a:cs typeface="+mn-lt"/>
              </a:rPr>
              <a:t> </a:t>
            </a:r>
            <a:r>
              <a:rPr lang="en-US" sz="2400" err="1">
                <a:ea typeface="+mn-lt"/>
                <a:cs typeface="+mn-lt"/>
              </a:rPr>
              <a:t>Decoto</a:t>
            </a:r>
            <a:r>
              <a:rPr lang="en-US" sz="2400">
                <a:ea typeface="+mn-lt"/>
                <a:cs typeface="+mn-lt"/>
              </a:rPr>
              <a:t> Center; Union City, CA </a:t>
            </a:r>
          </a:p>
        </p:txBody>
      </p:sp>
      <p:sp>
        <p:nvSpPr>
          <p:cNvPr id="5" name="Slide Number Placeholder 4">
            <a:extLst>
              <a:ext uri="{FF2B5EF4-FFF2-40B4-BE49-F238E27FC236}">
                <a16:creationId xmlns:a16="http://schemas.microsoft.com/office/drawing/2014/main" id="{0DA76D5C-8186-369C-AF48-5C8CCC418779}"/>
              </a:ext>
            </a:extLst>
          </p:cNvPr>
          <p:cNvSpPr>
            <a:spLocks noGrp="1"/>
          </p:cNvSpPr>
          <p:nvPr>
            <p:ph type="sldNum" sz="quarter" idx="10"/>
          </p:nvPr>
        </p:nvSpPr>
        <p:spPr/>
        <p:txBody>
          <a:bodyPr/>
          <a:lstStyle/>
          <a:p>
            <a:fld id="{432ED76D-8188-4B28-B316-CD85396F47B0}" type="slidenum">
              <a:rPr lang="en-US" smtClean="0"/>
              <a:pPr/>
              <a:t>12</a:t>
            </a:fld>
            <a:endParaRPr lang="en-US"/>
          </a:p>
        </p:txBody>
      </p:sp>
    </p:spTree>
    <p:extLst>
      <p:ext uri="{BB962C8B-B14F-4D97-AF65-F5344CB8AC3E}">
        <p14:creationId xmlns:p14="http://schemas.microsoft.com/office/powerpoint/2010/main" val="2542023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b="1">
                <a:solidFill>
                  <a:schemeClr val="bg1"/>
                </a:solidFill>
                <a:cs typeface="Arial"/>
              </a:rPr>
              <a:t>Thank you!</a:t>
            </a:r>
            <a:endParaRPr lang="en-US">
              <a:solidFill>
                <a:schemeClr val="bg1"/>
              </a:solidFill>
            </a:endParaRPr>
          </a:p>
        </p:txBody>
      </p:sp>
    </p:spTree>
    <p:extLst>
      <p:ext uri="{BB962C8B-B14F-4D97-AF65-F5344CB8AC3E}">
        <p14:creationId xmlns:p14="http://schemas.microsoft.com/office/powerpoint/2010/main" val="2671731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E0B335-8530-8584-0105-3D701BC2AA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E35C50-B7A5-7584-F9CE-2CC62454E685}"/>
              </a:ext>
            </a:extLst>
          </p:cNvPr>
          <p:cNvSpPr>
            <a:spLocks noGrp="1"/>
          </p:cNvSpPr>
          <p:nvPr>
            <p:ph type="title"/>
          </p:nvPr>
        </p:nvSpPr>
        <p:spPr>
          <a:xfrm>
            <a:off x="152400" y="-143549"/>
            <a:ext cx="11887200" cy="1325563"/>
          </a:xfrm>
        </p:spPr>
        <p:txBody>
          <a:bodyPr/>
          <a:lstStyle/>
          <a:p>
            <a:r>
              <a:rPr lang="en-US" sz="4000" dirty="0">
                <a:solidFill>
                  <a:schemeClr val="bg1"/>
                </a:solidFill>
              </a:rPr>
              <a:t>Agenda</a:t>
            </a:r>
            <a:endParaRPr lang="en-US" dirty="0">
              <a:solidFill>
                <a:schemeClr val="bg1"/>
              </a:solidFill>
            </a:endParaRPr>
          </a:p>
        </p:txBody>
      </p:sp>
      <p:sp>
        <p:nvSpPr>
          <p:cNvPr id="3" name="Content Placeholder 2">
            <a:extLst>
              <a:ext uri="{FF2B5EF4-FFF2-40B4-BE49-F238E27FC236}">
                <a16:creationId xmlns:a16="http://schemas.microsoft.com/office/drawing/2014/main" id="{A48C37A4-DE61-BB0D-586D-486DD3DF7E0E}"/>
              </a:ext>
            </a:extLst>
          </p:cNvPr>
          <p:cNvSpPr>
            <a:spLocks noGrp="1"/>
          </p:cNvSpPr>
          <p:nvPr>
            <p:ph idx="1"/>
          </p:nvPr>
        </p:nvSpPr>
        <p:spPr>
          <a:xfrm>
            <a:off x="152400" y="1030760"/>
            <a:ext cx="11887200" cy="4422866"/>
          </a:xfrm>
        </p:spPr>
        <p:txBody>
          <a:bodyPr vert="horz" lIns="91440" tIns="45720" rIns="91440" bIns="45720" rtlCol="0" anchor="t">
            <a:noAutofit/>
          </a:bodyPr>
          <a:lstStyle/>
          <a:p>
            <a:pPr>
              <a:spcAft>
                <a:spcPts val="1200"/>
              </a:spcAft>
            </a:pPr>
            <a:r>
              <a:rPr lang="en-US" sz="2400" dirty="0">
                <a:cs typeface="Arial" panose="020B0604020202020204"/>
              </a:rPr>
              <a:t>Child, Family, Staff Last Name Field in CAPSDAC Second Iteration Update </a:t>
            </a:r>
          </a:p>
          <a:p>
            <a:pPr>
              <a:spcAft>
                <a:spcPts val="1200"/>
              </a:spcAft>
            </a:pPr>
            <a:r>
              <a:rPr lang="en-US" sz="2400" dirty="0">
                <a:cs typeface="Arial" panose="020B0604020202020204"/>
              </a:rPr>
              <a:t>Timeline to Finalize Data Fields, Domains, and Certifications</a:t>
            </a:r>
          </a:p>
          <a:p>
            <a:pPr>
              <a:spcAft>
                <a:spcPts val="1200"/>
              </a:spcAft>
            </a:pPr>
            <a:r>
              <a:rPr lang="en-US" sz="2400" dirty="0">
                <a:cs typeface="Arial" panose="020B0604020202020204"/>
              </a:rPr>
              <a:t>Managing Site Information for CAPSDAC</a:t>
            </a:r>
          </a:p>
          <a:p>
            <a:pPr>
              <a:spcAft>
                <a:spcPts val="1200"/>
              </a:spcAft>
            </a:pPr>
            <a:r>
              <a:rPr lang="en-US" sz="2400" dirty="0">
                <a:cs typeface="Arial" panose="020B0604020202020204"/>
              </a:rPr>
              <a:t>CAPSDAC California State Preschool Program Identification Number (CSPPID) Field Details</a:t>
            </a:r>
          </a:p>
          <a:p>
            <a:pPr>
              <a:spcAft>
                <a:spcPts val="1200"/>
              </a:spcAft>
            </a:pPr>
            <a:r>
              <a:rPr lang="en-US" sz="2400" dirty="0">
                <a:cs typeface="Arial" panose="020B0604020202020204"/>
              </a:rPr>
              <a:t>CAPSDAC Responsibility Matrix Tool</a:t>
            </a:r>
          </a:p>
          <a:p>
            <a:pPr>
              <a:spcAft>
                <a:spcPts val="1200"/>
              </a:spcAft>
            </a:pPr>
            <a:r>
              <a:rPr lang="en-US" sz="2400" dirty="0">
                <a:cs typeface="Arial" panose="020B0604020202020204"/>
              </a:rPr>
              <a:t>Upcoming CAPSDAC Customer Service Request Form</a:t>
            </a:r>
          </a:p>
          <a:p>
            <a:pPr>
              <a:spcAft>
                <a:spcPts val="1200"/>
              </a:spcAft>
            </a:pPr>
            <a:r>
              <a:rPr lang="en-US" sz="2400" dirty="0">
                <a:cs typeface="Arial" panose="020B0604020202020204"/>
              </a:rPr>
              <a:t>CAPSDAC Resources and Upcoming Webinar Reminder</a:t>
            </a:r>
          </a:p>
          <a:p>
            <a:pPr>
              <a:spcAft>
                <a:spcPts val="1200"/>
              </a:spcAft>
            </a:pPr>
            <a:r>
              <a:rPr lang="en-US" sz="2400" dirty="0">
                <a:cs typeface="Arial" panose="020B0604020202020204"/>
              </a:rPr>
              <a:t>Question and Answer Session</a:t>
            </a:r>
            <a:endParaRPr lang="en-US" sz="2400" dirty="0"/>
          </a:p>
          <a:p>
            <a:pPr>
              <a:spcAft>
                <a:spcPts val="1200"/>
              </a:spcAft>
            </a:pPr>
            <a:endParaRPr lang="en-US" dirty="0">
              <a:cs typeface="Arial" panose="020B0604020202020204"/>
            </a:endParaRPr>
          </a:p>
          <a:p>
            <a:pPr marL="0" indent="0">
              <a:spcAft>
                <a:spcPts val="1200"/>
              </a:spcAft>
              <a:buNone/>
            </a:pPr>
            <a:endParaRPr lang="en-US" dirty="0">
              <a:cs typeface="Arial" panose="020B0604020202020204"/>
            </a:endParaRPr>
          </a:p>
          <a:p>
            <a:pPr>
              <a:spcAft>
                <a:spcPts val="1200"/>
              </a:spcAft>
            </a:pPr>
            <a:endParaRPr lang="en-US" dirty="0">
              <a:cs typeface="Arial" panose="020B0604020202020204"/>
            </a:endParaRPr>
          </a:p>
        </p:txBody>
      </p:sp>
      <p:sp>
        <p:nvSpPr>
          <p:cNvPr id="4" name="Slide Number Placeholder 3">
            <a:extLst>
              <a:ext uri="{FF2B5EF4-FFF2-40B4-BE49-F238E27FC236}">
                <a16:creationId xmlns:a16="http://schemas.microsoft.com/office/drawing/2014/main" id="{B10F9170-4F29-F70D-200F-1B64D380EF21}"/>
              </a:ext>
            </a:extLst>
          </p:cNvPr>
          <p:cNvSpPr>
            <a:spLocks noGrp="1"/>
          </p:cNvSpPr>
          <p:nvPr>
            <p:ph type="sldNum" sz="quarter" idx="10"/>
          </p:nvPr>
        </p:nvSpPr>
        <p:spPr/>
        <p:txBody>
          <a:bodyPr/>
          <a:lstStyle/>
          <a:p>
            <a:fld id="{432ED76D-8188-4B28-B316-CD85396F47B0}" type="slidenum">
              <a:rPr lang="en-US" smtClean="0"/>
              <a:pPr/>
              <a:t>2</a:t>
            </a:fld>
            <a:endParaRPr lang="en-US"/>
          </a:p>
        </p:txBody>
      </p:sp>
    </p:spTree>
    <p:extLst>
      <p:ext uri="{BB962C8B-B14F-4D97-AF65-F5344CB8AC3E}">
        <p14:creationId xmlns:p14="http://schemas.microsoft.com/office/powerpoint/2010/main" val="2436456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4349D-DC2E-5836-8E36-3F0378F656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064930-6D2E-0DF4-CA9F-3A5AC62DFCD2}"/>
              </a:ext>
            </a:extLst>
          </p:cNvPr>
          <p:cNvSpPr>
            <a:spLocks noGrp="1"/>
          </p:cNvSpPr>
          <p:nvPr>
            <p:ph type="title"/>
          </p:nvPr>
        </p:nvSpPr>
        <p:spPr/>
        <p:txBody>
          <a:bodyPr>
            <a:normAutofit/>
          </a:bodyPr>
          <a:lstStyle/>
          <a:p>
            <a:r>
              <a:rPr lang="en-US" sz="4000">
                <a:solidFill>
                  <a:schemeClr val="bg1"/>
                </a:solidFill>
              </a:rPr>
              <a:t>Child, Family, Staff Last Name Field in CAPSDAC Second Iteration Update</a:t>
            </a:r>
          </a:p>
        </p:txBody>
      </p:sp>
      <p:sp>
        <p:nvSpPr>
          <p:cNvPr id="3" name="Content Placeholder 2">
            <a:extLst>
              <a:ext uri="{FF2B5EF4-FFF2-40B4-BE49-F238E27FC236}">
                <a16:creationId xmlns:a16="http://schemas.microsoft.com/office/drawing/2014/main" id="{97167FF1-E428-D215-95CC-9B1F6F954CA2}"/>
              </a:ext>
            </a:extLst>
          </p:cNvPr>
          <p:cNvSpPr>
            <a:spLocks noGrp="1"/>
          </p:cNvSpPr>
          <p:nvPr>
            <p:ph idx="1"/>
          </p:nvPr>
        </p:nvSpPr>
        <p:spPr/>
        <p:txBody>
          <a:bodyPr vert="horz" lIns="91440" tIns="45720" rIns="91440" bIns="45720" rtlCol="0" anchor="t">
            <a:normAutofit fontScale="92500" lnSpcReduction="10000"/>
          </a:bodyPr>
          <a:lstStyle/>
          <a:p>
            <a:pPr>
              <a:spcAft>
                <a:spcPts val="1200"/>
              </a:spcAft>
            </a:pPr>
            <a:r>
              <a:rPr lang="en-US" dirty="0">
                <a:cs typeface="Arial" panose="020B0604020202020204"/>
              </a:rPr>
              <a:t>In the previously shared draft of the CAPSDAC Data Domains, Fields, and Certification Frequency workbook, the Child, Family (Head of Household), and Staff Last Name fields were separated as LastName1 and LastName2</a:t>
            </a:r>
          </a:p>
          <a:p>
            <a:pPr>
              <a:spcAft>
                <a:spcPts val="1200"/>
              </a:spcAft>
            </a:pPr>
            <a:r>
              <a:rPr lang="en-US" dirty="0">
                <a:cs typeface="Arial" panose="020B0604020202020204"/>
              </a:rPr>
              <a:t>The California Department of Education (CDE) is modifying these last name fields to combine into one field: </a:t>
            </a:r>
            <a:r>
              <a:rPr lang="en-US" dirty="0" err="1">
                <a:cs typeface="Arial" panose="020B0604020202020204"/>
              </a:rPr>
              <a:t>ChildLastName</a:t>
            </a:r>
            <a:r>
              <a:rPr lang="en-US" dirty="0">
                <a:cs typeface="Arial" panose="020B0604020202020204"/>
              </a:rPr>
              <a:t>, HeadofHousehold1LastName, HeadofHousehold2LastName, and </a:t>
            </a:r>
            <a:r>
              <a:rPr lang="en-US" dirty="0" err="1">
                <a:cs typeface="Arial" panose="020B0604020202020204"/>
              </a:rPr>
              <a:t>StaffLegalLastName</a:t>
            </a:r>
            <a:endParaRPr lang="en-US" dirty="0">
              <a:cs typeface="Arial" panose="020B0604020202020204"/>
            </a:endParaRPr>
          </a:p>
          <a:p>
            <a:pPr>
              <a:spcAft>
                <a:spcPts val="1200"/>
              </a:spcAft>
            </a:pPr>
            <a:r>
              <a:rPr lang="en-US" dirty="0">
                <a:cs typeface="Arial" panose="020B0604020202020204"/>
              </a:rPr>
              <a:t>Will allow up to 50 characters in the last name fields</a:t>
            </a:r>
          </a:p>
          <a:p>
            <a:pPr>
              <a:spcAft>
                <a:spcPts val="1200"/>
              </a:spcAft>
            </a:pPr>
            <a:endParaRPr lang="en-US" dirty="0">
              <a:cs typeface="Arial" panose="020B0604020202020204"/>
            </a:endParaRPr>
          </a:p>
          <a:p>
            <a:pPr marL="0" indent="0">
              <a:spcAft>
                <a:spcPts val="1200"/>
              </a:spcAft>
              <a:buNone/>
            </a:pPr>
            <a:endParaRPr lang="en-US" dirty="0">
              <a:cs typeface="Arial" panose="020B0604020202020204"/>
            </a:endParaRPr>
          </a:p>
          <a:p>
            <a:pPr>
              <a:spcAft>
                <a:spcPts val="1200"/>
              </a:spcAft>
            </a:pPr>
            <a:endParaRPr lang="en-US" dirty="0">
              <a:cs typeface="Arial" panose="020B0604020202020204"/>
            </a:endParaRPr>
          </a:p>
        </p:txBody>
      </p:sp>
      <p:sp>
        <p:nvSpPr>
          <p:cNvPr id="4" name="Slide Number Placeholder 3">
            <a:extLst>
              <a:ext uri="{FF2B5EF4-FFF2-40B4-BE49-F238E27FC236}">
                <a16:creationId xmlns:a16="http://schemas.microsoft.com/office/drawing/2014/main" id="{AFA2ED2F-5BE0-5874-4550-CB374B1B6FA0}"/>
              </a:ext>
            </a:extLst>
          </p:cNvPr>
          <p:cNvSpPr>
            <a:spLocks noGrp="1"/>
          </p:cNvSpPr>
          <p:nvPr>
            <p:ph type="sldNum" sz="quarter" idx="10"/>
          </p:nvPr>
        </p:nvSpPr>
        <p:spPr/>
        <p:txBody>
          <a:bodyPr/>
          <a:lstStyle/>
          <a:p>
            <a:fld id="{432ED76D-8188-4B28-B316-CD85396F47B0}" type="slidenum">
              <a:rPr lang="en-US" smtClean="0"/>
              <a:pPr/>
              <a:t>3</a:t>
            </a:fld>
            <a:endParaRPr lang="en-US"/>
          </a:p>
        </p:txBody>
      </p:sp>
    </p:spTree>
    <p:extLst>
      <p:ext uri="{BB962C8B-B14F-4D97-AF65-F5344CB8AC3E}">
        <p14:creationId xmlns:p14="http://schemas.microsoft.com/office/powerpoint/2010/main" val="3344100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51CE7D-068B-1FCF-3518-57016EFCC0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7BCE37-08C9-8928-DC1A-96F8CB34226E}"/>
              </a:ext>
            </a:extLst>
          </p:cNvPr>
          <p:cNvSpPr>
            <a:spLocks noGrp="1"/>
          </p:cNvSpPr>
          <p:nvPr>
            <p:ph type="title"/>
          </p:nvPr>
        </p:nvSpPr>
        <p:spPr/>
        <p:txBody>
          <a:bodyPr>
            <a:normAutofit/>
          </a:bodyPr>
          <a:lstStyle/>
          <a:p>
            <a:r>
              <a:rPr lang="en-US" sz="4000">
                <a:solidFill>
                  <a:schemeClr val="bg1"/>
                </a:solidFill>
                <a:ea typeface="+mj-lt"/>
                <a:cs typeface="+mj-lt"/>
              </a:rPr>
              <a:t>Timeline to Finalize Data Fields, Domains, and Certifications for Second Iteration of CAPSDAC</a:t>
            </a:r>
            <a:endParaRPr lang="en-US">
              <a:solidFill>
                <a:schemeClr val="bg1"/>
              </a:solidFill>
              <a:ea typeface="+mj-lt"/>
              <a:cs typeface="+mj-lt"/>
            </a:endParaRPr>
          </a:p>
        </p:txBody>
      </p:sp>
      <p:sp>
        <p:nvSpPr>
          <p:cNvPr id="3" name="Content Placeholder 2">
            <a:extLst>
              <a:ext uri="{FF2B5EF4-FFF2-40B4-BE49-F238E27FC236}">
                <a16:creationId xmlns:a16="http://schemas.microsoft.com/office/drawing/2014/main" id="{CB855627-7AE5-EE11-2A80-6EC700AD14EA}"/>
              </a:ext>
            </a:extLst>
          </p:cNvPr>
          <p:cNvSpPr>
            <a:spLocks noGrp="1"/>
          </p:cNvSpPr>
          <p:nvPr>
            <p:ph idx="1"/>
          </p:nvPr>
        </p:nvSpPr>
        <p:spPr/>
        <p:txBody>
          <a:bodyPr vert="horz" lIns="91440" tIns="45720" rIns="91440" bIns="45720" rtlCol="0" anchor="t">
            <a:normAutofit fontScale="92500" lnSpcReduction="10000"/>
          </a:bodyPr>
          <a:lstStyle/>
          <a:p>
            <a:pPr>
              <a:spcAft>
                <a:spcPts val="1200"/>
              </a:spcAft>
            </a:pPr>
            <a:r>
              <a:rPr lang="en-US" dirty="0">
                <a:cs typeface="Arial" panose="020B0604020202020204"/>
              </a:rPr>
              <a:t>The CDE is continuing to review the completed domain files and applicable code sets</a:t>
            </a:r>
          </a:p>
          <a:p>
            <a:pPr lvl="1">
              <a:spcAft>
                <a:spcPts val="1200"/>
              </a:spcAft>
              <a:buFont typeface="Wingdings" panose="020B0604020202020204" pitchFamily="34" charset="0"/>
              <a:buChar char="§"/>
            </a:pPr>
            <a:r>
              <a:rPr lang="en-US" dirty="0">
                <a:cs typeface="Arial" panose="020B0604020202020204"/>
              </a:rPr>
              <a:t>Completed review: Attendance, Child, Classroom, Classroom Enrollment, and Education Programs domains</a:t>
            </a:r>
          </a:p>
          <a:p>
            <a:pPr>
              <a:spcAft>
                <a:spcPts val="1200"/>
              </a:spcAft>
            </a:pPr>
            <a:r>
              <a:rPr lang="en-US" dirty="0">
                <a:cs typeface="Arial" panose="020B0604020202020204"/>
              </a:rPr>
              <a:t>When the code set is finalized, the CDE will schedule two interest holder meetings: one for local educational agencies (LEAs), and one for software vendors</a:t>
            </a:r>
          </a:p>
          <a:p>
            <a:pPr>
              <a:spcAft>
                <a:spcPts val="1200"/>
              </a:spcAft>
            </a:pPr>
            <a:r>
              <a:rPr lang="en-US" dirty="0">
                <a:cs typeface="Arial" panose="020B0604020202020204"/>
              </a:rPr>
              <a:t>The CDE is planning to have everything finalized and sent to LEAs and software vendors by December 2025</a:t>
            </a:r>
          </a:p>
          <a:p>
            <a:pPr marL="0" indent="0">
              <a:spcAft>
                <a:spcPts val="1200"/>
              </a:spcAft>
              <a:buNone/>
            </a:pPr>
            <a:endParaRPr lang="en-US" dirty="0">
              <a:cs typeface="Arial" panose="020B0604020202020204"/>
            </a:endParaRPr>
          </a:p>
          <a:p>
            <a:pPr>
              <a:spcAft>
                <a:spcPts val="1200"/>
              </a:spcAft>
            </a:pPr>
            <a:endParaRPr lang="en-US" dirty="0">
              <a:cs typeface="Arial" panose="020B0604020202020204"/>
            </a:endParaRPr>
          </a:p>
        </p:txBody>
      </p:sp>
      <p:sp>
        <p:nvSpPr>
          <p:cNvPr id="4" name="Slide Number Placeholder 3">
            <a:extLst>
              <a:ext uri="{FF2B5EF4-FFF2-40B4-BE49-F238E27FC236}">
                <a16:creationId xmlns:a16="http://schemas.microsoft.com/office/drawing/2014/main" id="{260EC476-E1D2-3DE1-B4B9-995DE75A99D1}"/>
              </a:ext>
            </a:extLst>
          </p:cNvPr>
          <p:cNvSpPr>
            <a:spLocks noGrp="1"/>
          </p:cNvSpPr>
          <p:nvPr>
            <p:ph type="sldNum" sz="quarter" idx="10"/>
          </p:nvPr>
        </p:nvSpPr>
        <p:spPr/>
        <p:txBody>
          <a:bodyPr/>
          <a:lstStyle/>
          <a:p>
            <a:fld id="{432ED76D-8188-4B28-B316-CD85396F47B0}" type="slidenum">
              <a:rPr lang="en-US" smtClean="0"/>
              <a:pPr/>
              <a:t>4</a:t>
            </a:fld>
            <a:endParaRPr lang="en-US"/>
          </a:p>
        </p:txBody>
      </p:sp>
    </p:spTree>
    <p:extLst>
      <p:ext uri="{BB962C8B-B14F-4D97-AF65-F5344CB8AC3E}">
        <p14:creationId xmlns:p14="http://schemas.microsoft.com/office/powerpoint/2010/main" val="466403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843D4-C543-4083-65D0-1468BE9C60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D288F2-EC31-3FC1-5227-FAA2925C6B3E}"/>
              </a:ext>
            </a:extLst>
          </p:cNvPr>
          <p:cNvSpPr>
            <a:spLocks noGrp="1"/>
          </p:cNvSpPr>
          <p:nvPr>
            <p:ph type="title"/>
          </p:nvPr>
        </p:nvSpPr>
        <p:spPr>
          <a:xfrm>
            <a:off x="152400" y="134052"/>
            <a:ext cx="11887200" cy="1325563"/>
          </a:xfrm>
        </p:spPr>
        <p:txBody>
          <a:bodyPr/>
          <a:lstStyle/>
          <a:p>
            <a:r>
              <a:rPr lang="en-US" sz="4000" dirty="0">
                <a:solidFill>
                  <a:schemeClr val="bg1"/>
                </a:solidFill>
              </a:rPr>
              <a:t>Managing Site Information</a:t>
            </a:r>
            <a:endParaRPr lang="en-US" dirty="0">
              <a:solidFill>
                <a:schemeClr val="bg1"/>
              </a:solidFill>
              <a:cs typeface="Arial"/>
            </a:endParaRPr>
          </a:p>
        </p:txBody>
      </p:sp>
      <p:sp>
        <p:nvSpPr>
          <p:cNvPr id="3" name="Content Placeholder 2">
            <a:extLst>
              <a:ext uri="{FF2B5EF4-FFF2-40B4-BE49-F238E27FC236}">
                <a16:creationId xmlns:a16="http://schemas.microsoft.com/office/drawing/2014/main" id="{80EEE70D-6093-EBAB-1A3D-85621EFB8D2F}"/>
              </a:ext>
            </a:extLst>
          </p:cNvPr>
          <p:cNvSpPr>
            <a:spLocks noGrp="1"/>
          </p:cNvSpPr>
          <p:nvPr>
            <p:ph idx="1"/>
          </p:nvPr>
        </p:nvSpPr>
        <p:spPr>
          <a:xfrm>
            <a:off x="152400" y="1400129"/>
            <a:ext cx="11887200" cy="5092109"/>
          </a:xfrm>
        </p:spPr>
        <p:txBody>
          <a:bodyPr vert="horz" lIns="91440" tIns="45720" rIns="91440" bIns="45720" rtlCol="0" anchor="t">
            <a:normAutofit/>
          </a:bodyPr>
          <a:lstStyle/>
          <a:p>
            <a:pPr lvl="1">
              <a:spcAft>
                <a:spcPts val="1200"/>
              </a:spcAft>
              <a:buFont typeface="Arial" panose="020B0604020202020204" pitchFamily="34" charset="0"/>
              <a:buChar char="•"/>
            </a:pPr>
            <a:r>
              <a:rPr lang="en-US" sz="3200" dirty="0">
                <a:cs typeface="Arial" panose="020B0604020202020204"/>
              </a:rPr>
              <a:t>All California State Preschool Program (CSPP) contractors must continue to manage their site information in the Child Development Management Information System (CDMIS)</a:t>
            </a:r>
          </a:p>
          <a:p>
            <a:pPr lvl="1">
              <a:spcAft>
                <a:spcPts val="1200"/>
              </a:spcAft>
              <a:buFont typeface="Arial" panose="020B0604020202020204" pitchFamily="34" charset="0"/>
              <a:buChar char="•"/>
            </a:pPr>
            <a:r>
              <a:rPr lang="en-US" sz="3200" dirty="0">
                <a:cs typeface="Arial" panose="020B0604020202020204"/>
              </a:rPr>
              <a:t>This includes entering and updating site details such as site name, address, setting type, and site supervisor contact information</a:t>
            </a:r>
          </a:p>
          <a:p>
            <a:pPr lvl="1">
              <a:spcAft>
                <a:spcPts val="1200"/>
              </a:spcAft>
              <a:buFont typeface="Arial" panose="020B0604020202020204" pitchFamily="34" charset="0"/>
              <a:buChar char="•"/>
            </a:pPr>
            <a:r>
              <a:rPr lang="en-US" sz="3200" dirty="0">
                <a:cs typeface="Arial" panose="020B0604020202020204"/>
              </a:rPr>
              <a:t>This includes sites operating under both licensed and unlicensed capacities, as well as those in Center-Based and Family Child Care Home settings.</a:t>
            </a:r>
          </a:p>
        </p:txBody>
      </p:sp>
      <p:sp>
        <p:nvSpPr>
          <p:cNvPr id="4" name="Slide Number Placeholder 3">
            <a:extLst>
              <a:ext uri="{FF2B5EF4-FFF2-40B4-BE49-F238E27FC236}">
                <a16:creationId xmlns:a16="http://schemas.microsoft.com/office/drawing/2014/main" id="{4586FCFF-51DB-DE90-6C39-B23828535375}"/>
              </a:ext>
            </a:extLst>
          </p:cNvPr>
          <p:cNvSpPr>
            <a:spLocks noGrp="1"/>
          </p:cNvSpPr>
          <p:nvPr>
            <p:ph type="sldNum" sz="quarter" idx="10"/>
          </p:nvPr>
        </p:nvSpPr>
        <p:spPr/>
        <p:txBody>
          <a:bodyPr/>
          <a:lstStyle/>
          <a:p>
            <a:fld id="{432ED76D-8188-4B28-B316-CD85396F47B0}" type="slidenum">
              <a:rPr lang="en-US" smtClean="0"/>
              <a:pPr/>
              <a:t>5</a:t>
            </a:fld>
            <a:endParaRPr lang="en-US"/>
          </a:p>
        </p:txBody>
      </p:sp>
    </p:spTree>
    <p:extLst>
      <p:ext uri="{BB962C8B-B14F-4D97-AF65-F5344CB8AC3E}">
        <p14:creationId xmlns:p14="http://schemas.microsoft.com/office/powerpoint/2010/main" val="2494962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65BE7-7FAF-8835-93D8-738EA9B24F63}"/>
              </a:ext>
            </a:extLst>
          </p:cNvPr>
          <p:cNvSpPr>
            <a:spLocks noGrp="1"/>
          </p:cNvSpPr>
          <p:nvPr>
            <p:ph type="title"/>
          </p:nvPr>
        </p:nvSpPr>
        <p:spPr>
          <a:xfrm>
            <a:off x="152400" y="146678"/>
            <a:ext cx="11887200" cy="1325563"/>
          </a:xfrm>
        </p:spPr>
        <p:txBody>
          <a:bodyPr>
            <a:normAutofit/>
          </a:bodyPr>
          <a:lstStyle/>
          <a:p>
            <a:r>
              <a:rPr lang="en-US" sz="4000" dirty="0">
                <a:solidFill>
                  <a:schemeClr val="bg1"/>
                </a:solidFill>
                <a:cs typeface="Arial"/>
              </a:rPr>
              <a:t>Updating Agency Information (Demo)</a:t>
            </a:r>
            <a:endParaRPr lang="en-US" sz="4000" dirty="0">
              <a:solidFill>
                <a:schemeClr val="bg1"/>
              </a:solidFill>
            </a:endParaRPr>
          </a:p>
        </p:txBody>
      </p:sp>
      <p:sp>
        <p:nvSpPr>
          <p:cNvPr id="4" name="Content Placeholder 3">
            <a:extLst>
              <a:ext uri="{FF2B5EF4-FFF2-40B4-BE49-F238E27FC236}">
                <a16:creationId xmlns:a16="http://schemas.microsoft.com/office/drawing/2014/main" id="{7B7CBB9A-4935-15C0-3223-0656A6233F2B}"/>
              </a:ext>
            </a:extLst>
          </p:cNvPr>
          <p:cNvSpPr>
            <a:spLocks noGrp="1"/>
          </p:cNvSpPr>
          <p:nvPr>
            <p:ph sz="quarter" idx="11"/>
          </p:nvPr>
        </p:nvSpPr>
        <p:spPr>
          <a:xfrm>
            <a:off x="225973" y="1529362"/>
            <a:ext cx="5742674" cy="3856397"/>
          </a:xfrm>
        </p:spPr>
        <p:txBody>
          <a:bodyPr>
            <a:normAutofit lnSpcReduction="10000"/>
          </a:bodyPr>
          <a:lstStyle/>
          <a:p>
            <a:pPr marL="0" indent="0">
              <a:buNone/>
            </a:pPr>
            <a:r>
              <a:rPr lang="en-US" b="1" dirty="0">
                <a:cs typeface="Arial"/>
              </a:rPr>
              <a:t>Live Demonstration: </a:t>
            </a:r>
          </a:p>
          <a:p>
            <a:r>
              <a:rPr lang="en-US" dirty="0">
                <a:cs typeface="Arial"/>
              </a:rPr>
              <a:t>During this portion of the webinar, a team member will share their screen to walk through how to update agency information in the CDMIS, with a focus on adding, updating, and removing sites.</a:t>
            </a:r>
          </a:p>
        </p:txBody>
      </p:sp>
      <p:pic>
        <p:nvPicPr>
          <p:cNvPr id="8" name="Content Placeholder 7" descr="A young children playing in a play area&#10;&#10;Description automatically generated">
            <a:extLst>
              <a:ext uri="{FF2B5EF4-FFF2-40B4-BE49-F238E27FC236}">
                <a16:creationId xmlns:a16="http://schemas.microsoft.com/office/drawing/2014/main" id="{54AA9A89-78C9-555C-2928-7A3B9C3249D0}"/>
              </a:ext>
            </a:extLst>
          </p:cNvPr>
          <p:cNvPicPr>
            <a:picLocks noGrp="1" noChangeAspect="1"/>
          </p:cNvPicPr>
          <p:nvPr>
            <p:ph sz="quarter" idx="12"/>
          </p:nvPr>
        </p:nvPicPr>
        <p:blipFill>
          <a:blip r:embed="rId3" cstate="print">
            <a:extLst>
              <a:ext uri="{28A0092B-C50C-407E-A947-70E740481C1C}">
                <a14:useLocalDpi xmlns:a14="http://schemas.microsoft.com/office/drawing/2010/main" val="0"/>
              </a:ext>
            </a:extLst>
          </a:blip>
          <a:stretch>
            <a:fillRect/>
          </a:stretch>
        </p:blipFill>
        <p:spPr>
          <a:xfrm>
            <a:off x="6379033" y="1700948"/>
            <a:ext cx="5092768" cy="339517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Content Placeholder 5">
            <a:extLst>
              <a:ext uri="{FF2B5EF4-FFF2-40B4-BE49-F238E27FC236}">
                <a16:creationId xmlns:a16="http://schemas.microsoft.com/office/drawing/2014/main" id="{3BB26E5D-BA11-1A46-8001-49E6937FD446}"/>
              </a:ext>
            </a:extLst>
          </p:cNvPr>
          <p:cNvSpPr>
            <a:spLocks noGrp="1"/>
          </p:cNvSpPr>
          <p:nvPr>
            <p:ph sz="quarter" idx="13"/>
          </p:nvPr>
        </p:nvSpPr>
        <p:spPr>
          <a:xfrm>
            <a:off x="6368143" y="5363987"/>
            <a:ext cx="5658835" cy="819098"/>
          </a:xfrm>
        </p:spPr>
        <p:txBody>
          <a:bodyPr>
            <a:normAutofit/>
          </a:bodyPr>
          <a:lstStyle/>
          <a:p>
            <a:pPr marL="0" indent="0">
              <a:buNone/>
            </a:pPr>
            <a:r>
              <a:rPr lang="en-US" sz="2000" b="1">
                <a:cs typeface="Arial"/>
              </a:rPr>
              <a:t>Photo Credit: </a:t>
            </a:r>
            <a:r>
              <a:rPr lang="en-US" sz="2000">
                <a:cs typeface="Arial"/>
              </a:rPr>
              <a:t>Breed St. Elementary, Deaf &amp; Hard of Hearing Program</a:t>
            </a:r>
          </a:p>
        </p:txBody>
      </p:sp>
      <p:sp>
        <p:nvSpPr>
          <p:cNvPr id="3" name="Slide Number Placeholder 2">
            <a:extLst>
              <a:ext uri="{FF2B5EF4-FFF2-40B4-BE49-F238E27FC236}">
                <a16:creationId xmlns:a16="http://schemas.microsoft.com/office/drawing/2014/main" id="{236C732F-BFAE-9745-14A6-A7F77B76A559}"/>
              </a:ext>
            </a:extLst>
          </p:cNvPr>
          <p:cNvSpPr>
            <a:spLocks noGrp="1"/>
          </p:cNvSpPr>
          <p:nvPr>
            <p:ph type="sldNum" sz="quarter" idx="10"/>
          </p:nvPr>
        </p:nvSpPr>
        <p:spPr/>
        <p:txBody>
          <a:bodyPr/>
          <a:lstStyle/>
          <a:p>
            <a:fld id="{432ED76D-8188-4B28-B316-CD85396F47B0}" type="slidenum">
              <a:rPr lang="en-US" smtClean="0"/>
              <a:pPr/>
              <a:t>6</a:t>
            </a:fld>
            <a:endParaRPr lang="en-US"/>
          </a:p>
        </p:txBody>
      </p:sp>
    </p:spTree>
    <p:extLst>
      <p:ext uri="{BB962C8B-B14F-4D97-AF65-F5344CB8AC3E}">
        <p14:creationId xmlns:p14="http://schemas.microsoft.com/office/powerpoint/2010/main" val="3153226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C7F211-4365-2B71-C762-191CD91935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322A51-D08F-DE26-3330-E921FB0D3A25}"/>
              </a:ext>
            </a:extLst>
          </p:cNvPr>
          <p:cNvSpPr>
            <a:spLocks noGrp="1"/>
          </p:cNvSpPr>
          <p:nvPr>
            <p:ph type="title"/>
          </p:nvPr>
        </p:nvSpPr>
        <p:spPr/>
        <p:txBody>
          <a:bodyPr/>
          <a:lstStyle/>
          <a:p>
            <a:r>
              <a:rPr lang="en-US" sz="4000">
                <a:solidFill>
                  <a:schemeClr val="bg1"/>
                </a:solidFill>
                <a:cs typeface="Arial"/>
              </a:rPr>
              <a:t>CSPPID Field Details</a:t>
            </a:r>
          </a:p>
        </p:txBody>
      </p:sp>
      <p:sp>
        <p:nvSpPr>
          <p:cNvPr id="3" name="Content Placeholder 2">
            <a:extLst>
              <a:ext uri="{FF2B5EF4-FFF2-40B4-BE49-F238E27FC236}">
                <a16:creationId xmlns:a16="http://schemas.microsoft.com/office/drawing/2014/main" id="{A6678E01-657C-4BD3-52E8-84E908FD6CB9}"/>
              </a:ext>
            </a:extLst>
          </p:cNvPr>
          <p:cNvSpPr>
            <a:spLocks noGrp="1"/>
          </p:cNvSpPr>
          <p:nvPr>
            <p:ph idx="1"/>
          </p:nvPr>
        </p:nvSpPr>
        <p:spPr/>
        <p:txBody>
          <a:bodyPr vert="horz" lIns="91440" tIns="45720" rIns="91440" bIns="45720" rtlCol="0" anchor="t">
            <a:normAutofit/>
          </a:bodyPr>
          <a:lstStyle/>
          <a:p>
            <a:pPr>
              <a:spcAft>
                <a:spcPts val="1200"/>
              </a:spcAft>
            </a:pPr>
            <a:r>
              <a:rPr lang="en-US" dirty="0">
                <a:cs typeface="Arial" panose="020B0604020202020204"/>
              </a:rPr>
              <a:t>CAPSDAC </a:t>
            </a:r>
            <a:r>
              <a:rPr lang="en-US" dirty="0">
                <a:solidFill>
                  <a:srgbClr val="FFFFFF"/>
                </a:solidFill>
                <a:latin typeface="Arial"/>
                <a:cs typeface="Arial" panose="020B0604020202020204"/>
              </a:rPr>
              <a:t>CSPPID</a:t>
            </a:r>
            <a:r>
              <a:rPr lang="en-US" dirty="0">
                <a:cs typeface="Arial" panose="020B0604020202020204"/>
              </a:rPr>
              <a:t> Field: Statewide unique ID issued by the CDE to all LEA CSPP students</a:t>
            </a:r>
          </a:p>
          <a:p>
            <a:pPr>
              <a:spcAft>
                <a:spcPts val="1200"/>
              </a:spcAft>
            </a:pPr>
            <a:r>
              <a:rPr lang="en-US" dirty="0">
                <a:cs typeface="Arial" panose="020B0604020202020204"/>
              </a:rPr>
              <a:t>If the child is new to the CSPP program, please submit a blank field and CAPDAC will assign a CSPP or find a near match for the LEA to resolve</a:t>
            </a:r>
          </a:p>
          <a:p>
            <a:pPr>
              <a:spcAft>
                <a:spcPts val="1200"/>
              </a:spcAft>
            </a:pPr>
            <a:r>
              <a:rPr lang="en-US" dirty="0">
                <a:cs typeface="Arial" panose="020B0604020202020204"/>
              </a:rPr>
              <a:t>Allowed values: 10 digits, all numeric values 0-9</a:t>
            </a:r>
          </a:p>
          <a:p>
            <a:pPr>
              <a:spcAft>
                <a:spcPts val="1200"/>
              </a:spcAft>
            </a:pPr>
            <a:endParaRPr lang="en-US" dirty="0">
              <a:cs typeface="Arial" panose="020B0604020202020204"/>
            </a:endParaRPr>
          </a:p>
          <a:p>
            <a:pPr marL="0" indent="0">
              <a:spcAft>
                <a:spcPts val="1200"/>
              </a:spcAft>
              <a:buNone/>
            </a:pPr>
            <a:endParaRPr lang="en-US" dirty="0">
              <a:cs typeface="Arial" panose="020B0604020202020204"/>
            </a:endParaRPr>
          </a:p>
          <a:p>
            <a:pPr>
              <a:spcAft>
                <a:spcPts val="1200"/>
              </a:spcAft>
            </a:pPr>
            <a:endParaRPr lang="en-US" dirty="0">
              <a:cs typeface="Arial" panose="020B0604020202020204"/>
            </a:endParaRPr>
          </a:p>
        </p:txBody>
      </p:sp>
      <p:sp>
        <p:nvSpPr>
          <p:cNvPr id="4" name="Slide Number Placeholder 3">
            <a:extLst>
              <a:ext uri="{FF2B5EF4-FFF2-40B4-BE49-F238E27FC236}">
                <a16:creationId xmlns:a16="http://schemas.microsoft.com/office/drawing/2014/main" id="{084CE1BB-BDB7-19DA-B1D5-D1D1564F5EAD}"/>
              </a:ext>
            </a:extLst>
          </p:cNvPr>
          <p:cNvSpPr>
            <a:spLocks noGrp="1"/>
          </p:cNvSpPr>
          <p:nvPr>
            <p:ph type="sldNum" sz="quarter" idx="10"/>
          </p:nvPr>
        </p:nvSpPr>
        <p:spPr/>
        <p:txBody>
          <a:bodyPr/>
          <a:lstStyle/>
          <a:p>
            <a:fld id="{432ED76D-8188-4B28-B316-CD85396F47B0}" type="slidenum">
              <a:rPr lang="en-US" smtClean="0"/>
              <a:pPr/>
              <a:t>7</a:t>
            </a:fld>
            <a:endParaRPr lang="en-US"/>
          </a:p>
        </p:txBody>
      </p:sp>
    </p:spTree>
    <p:extLst>
      <p:ext uri="{BB962C8B-B14F-4D97-AF65-F5344CB8AC3E}">
        <p14:creationId xmlns:p14="http://schemas.microsoft.com/office/powerpoint/2010/main" val="3838923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1B55B-14FE-2A78-9493-D22F43E5ED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FAC90B-94C6-4A94-B71D-34B345F6164C}"/>
              </a:ext>
            </a:extLst>
          </p:cNvPr>
          <p:cNvSpPr>
            <a:spLocks noGrp="1"/>
          </p:cNvSpPr>
          <p:nvPr>
            <p:ph type="title"/>
          </p:nvPr>
        </p:nvSpPr>
        <p:spPr/>
        <p:txBody>
          <a:bodyPr/>
          <a:lstStyle/>
          <a:p>
            <a:r>
              <a:rPr lang="en-US" sz="4000">
                <a:solidFill>
                  <a:schemeClr val="bg1"/>
                </a:solidFill>
              </a:rPr>
              <a:t>CAPSDAC Responsibility Matrix Tool </a:t>
            </a:r>
            <a:endParaRPr lang="en-US">
              <a:solidFill>
                <a:schemeClr val="bg1"/>
              </a:solidFill>
              <a:cs typeface="Arial"/>
            </a:endParaRPr>
          </a:p>
        </p:txBody>
      </p:sp>
      <p:sp>
        <p:nvSpPr>
          <p:cNvPr id="3" name="Content Placeholder 2">
            <a:extLst>
              <a:ext uri="{FF2B5EF4-FFF2-40B4-BE49-F238E27FC236}">
                <a16:creationId xmlns:a16="http://schemas.microsoft.com/office/drawing/2014/main" id="{13D3FA78-FD2E-C050-B970-D60C34851E0B}"/>
              </a:ext>
            </a:extLst>
          </p:cNvPr>
          <p:cNvSpPr>
            <a:spLocks noGrp="1"/>
          </p:cNvSpPr>
          <p:nvPr>
            <p:ph idx="1"/>
          </p:nvPr>
        </p:nvSpPr>
        <p:spPr>
          <a:xfrm>
            <a:off x="152400" y="1209005"/>
            <a:ext cx="11887200" cy="4852161"/>
          </a:xfrm>
        </p:spPr>
        <p:txBody>
          <a:bodyPr vert="horz" lIns="91440" tIns="45720" rIns="91440" bIns="45720" rtlCol="0" anchor="t">
            <a:noAutofit/>
          </a:bodyPr>
          <a:lstStyle/>
          <a:p>
            <a:pPr>
              <a:spcAft>
                <a:spcPts val="800"/>
              </a:spcAft>
            </a:pPr>
            <a:r>
              <a:rPr lang="en-US" sz="2400" dirty="0">
                <a:cs typeface="Arial" panose="020B0604020202020204"/>
              </a:rPr>
              <a:t>CAPSDAC responsibility matrix tool the CAPSDAC Responsible, Accountable, Consulted, and Informed (RACI) Chart in </a:t>
            </a:r>
            <a:r>
              <a:rPr lang="en-US" sz="2400" dirty="0">
                <a:ea typeface="+mn-lt"/>
                <a:cs typeface="+mn-lt"/>
              </a:rPr>
              <a:t>the CAPSDAC Planning Resources for Upcoming Release</a:t>
            </a:r>
            <a:r>
              <a:rPr lang="en-US" sz="2400" dirty="0">
                <a:cs typeface="Arial" panose="020B0604020202020204"/>
              </a:rPr>
              <a:t> webpage:  </a:t>
            </a:r>
            <a:r>
              <a:rPr lang="en-US" sz="2400" dirty="0">
                <a:cs typeface="Arial" panose="020B0604020202020204"/>
                <a:hlinkClick r:id="rId3" tooltip="CAPSDAC RACI Chart"/>
              </a:rPr>
              <a:t>https://www.cde.ca.gov/sp/cd/ci/capsdacchanges.asp</a:t>
            </a:r>
            <a:endParaRPr lang="en-US" sz="2400" dirty="0">
              <a:cs typeface="Arial" panose="020B0604020202020204"/>
            </a:endParaRPr>
          </a:p>
          <a:p>
            <a:pPr>
              <a:spcAft>
                <a:spcPts val="800"/>
              </a:spcAft>
            </a:pPr>
            <a:r>
              <a:rPr lang="en-US" sz="2400" dirty="0">
                <a:cs typeface="Arial" panose="020B0604020202020204"/>
              </a:rPr>
              <a:t>A project</a:t>
            </a:r>
            <a:r>
              <a:rPr lang="en-US" sz="2400" dirty="0">
                <a:ea typeface="+mn-lt"/>
                <a:cs typeface="+mn-lt"/>
              </a:rPr>
              <a:t> management tool that suggests who fills what role for each task involved in developing a CAPSDAC Data Team and local CAPSDAC Data governance policy. An example is provided but each agency may choose their own tools or assign different tasks and roles based on the needs of their organization.</a:t>
            </a:r>
            <a:r>
              <a:rPr lang="en-US" sz="2400" dirty="0">
                <a:cs typeface="Arial" panose="020B0604020202020204"/>
              </a:rPr>
              <a:t> </a:t>
            </a:r>
          </a:p>
          <a:p>
            <a:pPr>
              <a:spcAft>
                <a:spcPts val="800"/>
              </a:spcAft>
            </a:pPr>
            <a:r>
              <a:rPr lang="en-US" sz="2400" dirty="0">
                <a:cs typeface="Arial" panose="020B0604020202020204"/>
              </a:rPr>
              <a:t>Also includes </a:t>
            </a:r>
            <a:r>
              <a:rPr lang="en-US" sz="2400" dirty="0">
                <a:ea typeface="+mn-lt"/>
                <a:cs typeface="+mn-lt"/>
              </a:rPr>
              <a:t>a Contacts list with an example of personnel that could comprise an agencies CAPSDAC data team, and Definitions and Quick Tips to support an agency in developing their CAPSDAC data team and assigning roles for the RACI.</a:t>
            </a:r>
            <a:endParaRPr lang="en-US" sz="2400" dirty="0">
              <a:cs typeface="Arial" panose="020B0604020202020204"/>
            </a:endParaRPr>
          </a:p>
          <a:p>
            <a:pPr>
              <a:spcAft>
                <a:spcPts val="800"/>
              </a:spcAft>
            </a:pPr>
            <a:r>
              <a:rPr lang="en-US" sz="2400" dirty="0">
                <a:cs typeface="Arial" panose="020B0604020202020204"/>
              </a:rPr>
              <a:t>Agencies may find it a beneficial tool to support the planning for the transition to the updated CAPSDAC</a:t>
            </a:r>
          </a:p>
          <a:p>
            <a:pPr lvl="1">
              <a:spcAft>
                <a:spcPts val="1200"/>
              </a:spcAft>
              <a:buChar char="•"/>
            </a:pPr>
            <a:endParaRPr lang="en-US" sz="2400" dirty="0">
              <a:cs typeface="Arial" panose="020B0604020202020204"/>
            </a:endParaRPr>
          </a:p>
          <a:p>
            <a:pPr marL="0" indent="0">
              <a:spcAft>
                <a:spcPts val="1200"/>
              </a:spcAft>
              <a:buNone/>
            </a:pPr>
            <a:endParaRPr lang="en-US" sz="2400" dirty="0">
              <a:cs typeface="Arial" panose="020B0604020202020204"/>
            </a:endParaRPr>
          </a:p>
          <a:p>
            <a:pPr>
              <a:spcAft>
                <a:spcPts val="1200"/>
              </a:spcAft>
            </a:pPr>
            <a:endParaRPr lang="en-US" sz="2400" dirty="0">
              <a:cs typeface="Arial" panose="020B0604020202020204"/>
            </a:endParaRPr>
          </a:p>
        </p:txBody>
      </p:sp>
      <p:sp>
        <p:nvSpPr>
          <p:cNvPr id="4" name="Slide Number Placeholder 3">
            <a:extLst>
              <a:ext uri="{FF2B5EF4-FFF2-40B4-BE49-F238E27FC236}">
                <a16:creationId xmlns:a16="http://schemas.microsoft.com/office/drawing/2014/main" id="{79F74DC6-8C86-17A6-3456-5832C74FE547}"/>
              </a:ext>
            </a:extLst>
          </p:cNvPr>
          <p:cNvSpPr>
            <a:spLocks noGrp="1"/>
          </p:cNvSpPr>
          <p:nvPr>
            <p:ph type="sldNum" sz="quarter" idx="10"/>
          </p:nvPr>
        </p:nvSpPr>
        <p:spPr/>
        <p:txBody>
          <a:bodyPr/>
          <a:lstStyle/>
          <a:p>
            <a:fld id="{432ED76D-8188-4B28-B316-CD85396F47B0}" type="slidenum">
              <a:rPr lang="en-US" smtClean="0"/>
              <a:pPr/>
              <a:t>8</a:t>
            </a:fld>
            <a:endParaRPr lang="en-US"/>
          </a:p>
        </p:txBody>
      </p:sp>
    </p:spTree>
    <p:extLst>
      <p:ext uri="{BB962C8B-B14F-4D97-AF65-F5344CB8AC3E}">
        <p14:creationId xmlns:p14="http://schemas.microsoft.com/office/powerpoint/2010/main" val="31367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1C55B-72BD-4CAD-C79E-33A0D66A77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2C6820-FC1D-F0D8-8CDF-E35409822FA5}"/>
              </a:ext>
            </a:extLst>
          </p:cNvPr>
          <p:cNvSpPr>
            <a:spLocks noGrp="1"/>
          </p:cNvSpPr>
          <p:nvPr>
            <p:ph type="title"/>
          </p:nvPr>
        </p:nvSpPr>
        <p:spPr/>
        <p:txBody>
          <a:bodyPr>
            <a:normAutofit/>
          </a:bodyPr>
          <a:lstStyle/>
          <a:p>
            <a:r>
              <a:rPr lang="en-US" sz="4000">
                <a:solidFill>
                  <a:schemeClr val="bg1"/>
                </a:solidFill>
              </a:rPr>
              <a:t>Upcoming </a:t>
            </a:r>
            <a:r>
              <a:rPr lang="en-US" sz="4000">
                <a:solidFill>
                  <a:schemeClr val="bg1"/>
                </a:solidFill>
                <a:ea typeface="+mj-lt"/>
                <a:cs typeface="+mj-lt"/>
              </a:rPr>
              <a:t>CAPSDAC Customer Service Request Form</a:t>
            </a:r>
            <a:endParaRPr lang="en-US">
              <a:solidFill>
                <a:schemeClr val="bg1"/>
              </a:solidFill>
              <a:cs typeface="Arial" panose="020B0604020202020204"/>
            </a:endParaRPr>
          </a:p>
        </p:txBody>
      </p:sp>
      <p:sp>
        <p:nvSpPr>
          <p:cNvPr id="3" name="Content Placeholder 2">
            <a:extLst>
              <a:ext uri="{FF2B5EF4-FFF2-40B4-BE49-F238E27FC236}">
                <a16:creationId xmlns:a16="http://schemas.microsoft.com/office/drawing/2014/main" id="{5FD4EFD2-E7B9-FAFC-42B8-3FD8065F0F3B}"/>
              </a:ext>
            </a:extLst>
          </p:cNvPr>
          <p:cNvSpPr>
            <a:spLocks noGrp="1"/>
          </p:cNvSpPr>
          <p:nvPr>
            <p:ph idx="1"/>
          </p:nvPr>
        </p:nvSpPr>
        <p:spPr/>
        <p:txBody>
          <a:bodyPr vert="horz" lIns="91440" tIns="45720" rIns="91440" bIns="45720" rtlCol="0" anchor="t">
            <a:normAutofit lnSpcReduction="10000"/>
          </a:bodyPr>
          <a:lstStyle/>
          <a:p>
            <a:pPr>
              <a:spcAft>
                <a:spcPts val="1200"/>
              </a:spcAft>
            </a:pPr>
            <a:r>
              <a:rPr lang="en-US">
                <a:cs typeface="Arial" panose="020B0604020202020204"/>
              </a:rPr>
              <a:t>The CAPSDAC Customer Service Request Form will be used exclusively for those who do not already have a CAPSDAC account and are at an LEA with no active CAPSDAC users, to request the creation of their account. </a:t>
            </a:r>
          </a:p>
          <a:p>
            <a:pPr>
              <a:spcAft>
                <a:spcPts val="1200"/>
              </a:spcAft>
            </a:pPr>
            <a:r>
              <a:rPr lang="en-US">
                <a:cs typeface="Arial" panose="020B0604020202020204"/>
              </a:rPr>
              <a:t>Required information when filling out the form: First Name, Last Name, Agency Name, Agency Vendor Number, Phone Number, and Email Address.</a:t>
            </a:r>
          </a:p>
          <a:p>
            <a:pPr>
              <a:spcAft>
                <a:spcPts val="1200"/>
              </a:spcAft>
            </a:pPr>
            <a:r>
              <a:rPr lang="en-US">
                <a:cs typeface="Arial" panose="020B0604020202020204"/>
              </a:rPr>
              <a:t>Once the form is submitted, the CAPSDAC Support Team will reach out to you regarding the creation of your account.</a:t>
            </a:r>
          </a:p>
          <a:p>
            <a:pPr>
              <a:spcAft>
                <a:spcPts val="1200"/>
              </a:spcAft>
            </a:pPr>
            <a:endParaRPr lang="en-US">
              <a:cs typeface="Arial" panose="020B0604020202020204"/>
            </a:endParaRPr>
          </a:p>
          <a:p>
            <a:pPr>
              <a:spcAft>
                <a:spcPts val="1200"/>
              </a:spcAft>
            </a:pPr>
            <a:endParaRPr lang="en-US">
              <a:cs typeface="Arial" panose="020B0604020202020204"/>
            </a:endParaRPr>
          </a:p>
          <a:p>
            <a:pPr marL="0" indent="0">
              <a:spcAft>
                <a:spcPts val="1200"/>
              </a:spcAft>
              <a:buNone/>
            </a:pPr>
            <a:endParaRPr lang="en-US">
              <a:cs typeface="Arial" panose="020B0604020202020204"/>
            </a:endParaRPr>
          </a:p>
          <a:p>
            <a:pPr>
              <a:spcAft>
                <a:spcPts val="1200"/>
              </a:spcAft>
            </a:pPr>
            <a:endParaRPr lang="en-US">
              <a:cs typeface="Arial" panose="020B0604020202020204"/>
            </a:endParaRPr>
          </a:p>
        </p:txBody>
      </p:sp>
      <p:sp>
        <p:nvSpPr>
          <p:cNvPr id="4" name="Slide Number Placeholder 3">
            <a:extLst>
              <a:ext uri="{FF2B5EF4-FFF2-40B4-BE49-F238E27FC236}">
                <a16:creationId xmlns:a16="http://schemas.microsoft.com/office/drawing/2014/main" id="{534116DD-6819-589D-02DF-A274F7D7EE80}"/>
              </a:ext>
            </a:extLst>
          </p:cNvPr>
          <p:cNvSpPr>
            <a:spLocks noGrp="1"/>
          </p:cNvSpPr>
          <p:nvPr>
            <p:ph type="sldNum" sz="quarter" idx="10"/>
          </p:nvPr>
        </p:nvSpPr>
        <p:spPr/>
        <p:txBody>
          <a:bodyPr/>
          <a:lstStyle/>
          <a:p>
            <a:fld id="{432ED76D-8188-4B28-B316-CD85396F47B0}" type="slidenum">
              <a:rPr lang="en-US" smtClean="0"/>
              <a:pPr/>
              <a:t>9</a:t>
            </a:fld>
            <a:endParaRPr lang="en-US"/>
          </a:p>
        </p:txBody>
      </p:sp>
    </p:spTree>
    <p:extLst>
      <p:ext uri="{BB962C8B-B14F-4D97-AF65-F5344CB8AC3E}">
        <p14:creationId xmlns:p14="http://schemas.microsoft.com/office/powerpoint/2010/main" val="1775775985"/>
      </p:ext>
    </p:extLst>
  </p:cSld>
  <p:clrMapOvr>
    <a:masterClrMapping/>
  </p:clrMapOvr>
</p:sld>
</file>

<file path=ppt/theme/theme1.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c4736a4b-8644-46a4-997c-74e935c07282}" enabled="0" method="" siteId="{c4736a4b-8644-46a4-997c-74e935c07282}" removed="1"/>
</clbl:labelList>
</file>

<file path=docProps/app.xml><?xml version="1.0" encoding="utf-8"?>
<Properties xmlns="http://schemas.openxmlformats.org/officeDocument/2006/extended-properties" xmlns:vt="http://schemas.openxmlformats.org/officeDocument/2006/docPropsVTypes">
  <Template>office theme</Template>
  <TotalTime>0</TotalTime>
  <Words>932</Words>
  <Application>Microsoft Office PowerPoint</Application>
  <PresentationFormat>Widescreen</PresentationFormat>
  <Paragraphs>91</Paragraphs>
  <Slides>13</Slides>
  <Notes>13</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13</vt:i4>
      </vt:variant>
    </vt:vector>
  </HeadingPairs>
  <TitlesOfParts>
    <vt:vector size="22" baseType="lpstr">
      <vt:lpstr>Arial</vt:lpstr>
      <vt:lpstr>Arial,Sans-Serif</vt:lpstr>
      <vt:lpstr>Calibri</vt:lpstr>
      <vt:lpstr>Courier New</vt:lpstr>
      <vt:lpstr>Wingdings</vt:lpstr>
      <vt:lpstr>CDE Set 1</vt:lpstr>
      <vt:lpstr>CDE Set 1</vt:lpstr>
      <vt:lpstr>CDE Set 1</vt:lpstr>
      <vt:lpstr>2_CDE Set 2</vt:lpstr>
      <vt:lpstr> California Preschool Data Collection (CAPSDAC) Contractor Training Webinar</vt:lpstr>
      <vt:lpstr>Agenda</vt:lpstr>
      <vt:lpstr>Child, Family, Staff Last Name Field in CAPSDAC Second Iteration Update</vt:lpstr>
      <vt:lpstr>Timeline to Finalize Data Fields, Domains, and Certifications for Second Iteration of CAPSDAC</vt:lpstr>
      <vt:lpstr>Managing Site Information</vt:lpstr>
      <vt:lpstr>Updating Agency Information (Demo)</vt:lpstr>
      <vt:lpstr>CSPPID Field Details</vt:lpstr>
      <vt:lpstr>CAPSDAC Responsibility Matrix Tool </vt:lpstr>
      <vt:lpstr>Upcoming CAPSDAC Customer Service Request Form</vt:lpstr>
      <vt:lpstr>CAPSDAC: Resources (1) </vt:lpstr>
      <vt:lpstr>Upcoming Monthly Webinars</vt:lpstr>
      <vt:lpstr>Questions and Answers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CAPSDAC TA Training Webinar - Child Development (CA Dept of Education)</dc:title>
  <dc:subject>California Preschool Data Collection (CAPSDAC) Technical Assistance (TA) Training Webinar Training for contractors.</dc:subject>
  <dc:creator/>
  <cp:lastModifiedBy/>
  <cp:revision>1</cp:revision>
  <dcterms:created xsi:type="dcterms:W3CDTF">2025-07-03T17:37:57Z</dcterms:created>
  <dcterms:modified xsi:type="dcterms:W3CDTF">2025-07-08T16:21:01Z</dcterms:modified>
</cp:coreProperties>
</file>