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6" r:id="rId1"/>
  </p:sldMasterIdLst>
  <p:notesMasterIdLst>
    <p:notesMasterId r:id="rId10"/>
  </p:notesMasterIdLst>
  <p:sldIdLst>
    <p:sldId id="258" r:id="rId2"/>
    <p:sldId id="284" r:id="rId3"/>
    <p:sldId id="296" r:id="rId4"/>
    <p:sldId id="288" r:id="rId5"/>
    <p:sldId id="292" r:id="rId6"/>
    <p:sldId id="293" r:id="rId7"/>
    <p:sldId id="294" r:id="rId8"/>
    <p:sldId id="29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2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7C865E-D80A-BE05-C9F0-0C231BA82CA5}" v="6" dt="2025-10-20T16:35:18.3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2E372-5573-471B-852F-D88364F8E2D0}" type="datetimeFigureOut"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807C9-772A-4D25-88AD-22A5243F643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85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18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10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2586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96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43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12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E7C28D-135E-4B02-B4F1-7CDE15AF0DB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0822" y="1795550"/>
            <a:ext cx="11851178" cy="4289366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2189E-7392-48F0-B5D7-BE45364960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3789082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1"/>
            <a:ext cx="11887200" cy="4488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94452-BD1E-480D-83DF-78B1FFBA8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096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4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2" r:id="rId5"/>
    <p:sldLayoutId id="2147483773" r:id="rId6"/>
    <p:sldLayoutId id="2147483774" r:id="rId7"/>
    <p:sldLayoutId id="2147483779" r:id="rId8"/>
    <p:sldLayoutId id="2147483766" r:id="rId9"/>
    <p:sldLayoutId id="2147483780" r:id="rId10"/>
    <p:sldLayoutId id="2147483767" r:id="rId11"/>
    <p:sldLayoutId id="2147483771" r:id="rId12"/>
    <p:sldLayoutId id="2147483781" r:id="rId13"/>
    <p:sldLayoutId id="2147483753" r:id="rId14"/>
    <p:sldLayoutId id="2147483687" r:id="rId15"/>
    <p:sldLayoutId id="2147483752" r:id="rId16"/>
    <p:sldLayoutId id="2147483688" r:id="rId17"/>
    <p:sldLayoutId id="2147483689" r:id="rId18"/>
    <p:sldLayoutId id="2147483745" r:id="rId19"/>
    <p:sldLayoutId id="2147483746" r:id="rId20"/>
    <p:sldLayoutId id="2147483751" r:id="rId21"/>
    <p:sldLayoutId id="2147483703" r:id="rId22"/>
    <p:sldLayoutId id="2147483690" r:id="rId23"/>
    <p:sldLayoutId id="2147483736" r:id="rId24"/>
    <p:sldLayoutId id="2147483691" r:id="rId25"/>
    <p:sldLayoutId id="2147483744" r:id="rId26"/>
    <p:sldLayoutId id="2147483692" r:id="rId27"/>
    <p:sldLayoutId id="2147483798" r:id="rId2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99FF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30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psdac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cde.ca.gov/sp/cd/ci/capsdacportalsupport.asp" TargetMode="External"/><Relationship Id="rId4" Type="http://schemas.openxmlformats.org/officeDocument/2006/relationships/hyperlink" Target="https://www.cde.ca.gov/sp/cd/ci/capsdacsupportlanding.asp&#160;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ca.gov/sp/cd/ci/capsdacwebinars.as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3EB5-52DB-3A87-4E5A-8BF18FC65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3835" y="778465"/>
            <a:ext cx="12415835" cy="132961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>
                <a:solidFill>
                  <a:schemeClr val="bg1"/>
                </a:solidFill>
                <a:ea typeface="+mj-lt"/>
                <a:cs typeface="+mj-lt"/>
              </a:rPr>
              <a:t> California Preschool Data Collection (CAPSDAC) Contractor Training Webinar</a:t>
            </a:r>
            <a:endParaRPr lang="en-US" sz="360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EDB00-97B2-E5B2-FB4A-CF57994B5B1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76891" y="2108075"/>
            <a:ext cx="10838218" cy="317182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endParaRPr lang="en-US" sz="2900" b="1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sz="2900" b="1" dirty="0">
                <a:ea typeface="+mn-lt"/>
                <a:cs typeface="+mn-lt"/>
              </a:rPr>
              <a:t>Applied Data Research and Evaluation Office </a:t>
            </a:r>
            <a:endParaRPr lang="en-US" dirty="0"/>
          </a:p>
          <a:p>
            <a:pPr marL="0" indent="0" algn="ctr">
              <a:buNone/>
            </a:pPr>
            <a:r>
              <a:rPr lang="en-US" sz="2900" b="1" dirty="0">
                <a:ea typeface="+mn-lt"/>
                <a:cs typeface="+mn-lt"/>
              </a:rPr>
              <a:t>California Department of Education (CDE) </a:t>
            </a:r>
            <a:endParaRPr lang="en-US" sz="2900" dirty="0">
              <a:cs typeface="Arial"/>
            </a:endParaRPr>
          </a:p>
          <a:p>
            <a:pPr marL="0" indent="0" algn="ctr">
              <a:buNone/>
            </a:pPr>
            <a:endParaRPr lang="en-US" b="1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 dirty="0">
                <a:ea typeface="+mn-lt"/>
                <a:cs typeface="+mn-lt"/>
              </a:rPr>
              <a:t>Date: October 21, 2025</a:t>
            </a:r>
            <a:endParaRPr lang="en-US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 dirty="0">
                <a:ea typeface="+mn-lt"/>
                <a:cs typeface="+mn-lt"/>
              </a:rPr>
              <a:t>Time: 10 – 11:30 a.m.</a:t>
            </a:r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40234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A93A7D41-0046-33D5-EE26-C3177ACB5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" y="69291"/>
            <a:ext cx="11887200" cy="100690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Agenda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5C7692-6665-A8E1-B6C2-59639C3E3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64" y="1251372"/>
            <a:ext cx="11082069" cy="4365357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2800" dirty="0">
                <a:cs typeface="Arial" panose="020B0604020202020204"/>
              </a:rPr>
              <a:t>California Preschool Data Collection (CAPSDAC) 2.0 CSPPID Field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2800" dirty="0">
                <a:cs typeface="Arial" panose="020B0604020202020204"/>
              </a:rPr>
              <a:t>Planned CAPSDAC 2.0 Release Schedule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2800" dirty="0">
                <a:cs typeface="Arial" panose="020B0604020202020204"/>
              </a:rPr>
              <a:t>CAPSDAC Resources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2800" dirty="0">
                <a:cs typeface="Arial" panose="020B0604020202020204"/>
              </a:rPr>
              <a:t>Upcoming Monthly Webinar Schedule</a:t>
            </a:r>
            <a:endParaRPr lang="en-US" dirty="0"/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2800" dirty="0">
                <a:cs typeface="Arial" panose="020B0604020202020204"/>
              </a:rPr>
              <a:t>Question and Answer Session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8A0EB1-44A1-237B-DDBF-C6C047AA01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81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CBBCD-B192-B2F9-2952-9A1A719EC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83199"/>
            <a:ext cx="11887200" cy="883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CAPSDAC 2.0: CSPPID Field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FCDF5B-913F-7971-3E17-874A49EA5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7374" y="873282"/>
            <a:ext cx="11433302" cy="529341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b="1" dirty="0"/>
              <a:t>California State Preschool Program Identification (CSPPID) Variable</a:t>
            </a:r>
            <a:r>
              <a:rPr lang="en-US" dirty="0"/>
              <a:t>: 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CSPPID status changed to Optional across all 10 applicable domains (See example below)</a:t>
            </a:r>
            <a:endParaRPr lang="en-US" dirty="0">
              <a:cs typeface="Arial"/>
            </a:endParaRP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If CSPPID is not included in a child record, the system first performs an Local Educational Agency(LEA)-specific lookup using the Child Identification Case Number (CICN) or </a:t>
            </a:r>
            <a:r>
              <a:rPr lang="en-US" dirty="0" err="1"/>
              <a:t>LocalChildID</a:t>
            </a:r>
            <a:r>
              <a:rPr lang="en-US" dirty="0"/>
              <a:t> to find the child’s previously assigned CSPPID. If a match is found, that CSPPID is used and assigned to the record.</a:t>
            </a:r>
            <a:endParaRPr lang="en-US" dirty="0">
              <a:cs typeface="Arial"/>
            </a:endParaRP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If the CICN/</a:t>
            </a:r>
            <a:r>
              <a:rPr lang="en-US" dirty="0" err="1"/>
              <a:t>LocalChildID</a:t>
            </a:r>
            <a:r>
              <a:rPr lang="en-US" dirty="0"/>
              <a:t> lookup does not find a CSPPID, the system issues a new CSPPID only for the Child Domain. For any other record type without a found CSPPID, the system returns an error.</a:t>
            </a:r>
            <a:endParaRPr lang="en-US" dirty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8743AC-D7BB-7C44-8BCD-A1F52EAC89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4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0B850-1081-C6B1-0B8A-D222A1378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Arial"/>
              </a:rPr>
              <a:t>Planned CAPSDAC 2.0 Release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5BF79-17E2-1563-B237-EF8CC8F11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Please note that </a:t>
            </a:r>
            <a:r>
              <a:rPr lang="en-US" b="1"/>
              <a:t>the key testing dates have been moved from October to November</a:t>
            </a:r>
            <a:r>
              <a:rPr lang="en-US"/>
              <a:t> to allow additional preparation time:</a:t>
            </a:r>
            <a:endParaRPr lang="en-US" b="1"/>
          </a:p>
          <a:p>
            <a:r>
              <a:rPr lang="en-US" b="1"/>
              <a:t>Beta Tester Training:</a:t>
            </a:r>
            <a:r>
              <a:rPr lang="en-US"/>
              <a:t> November 19 – November 25, 2025</a:t>
            </a:r>
          </a:p>
          <a:p>
            <a:r>
              <a:rPr lang="en-US" b="1"/>
              <a:t>Estimated Beta 1 Go Live:</a:t>
            </a:r>
            <a:r>
              <a:rPr lang="en-US"/>
              <a:t> November 26, 2025</a:t>
            </a:r>
          </a:p>
          <a:p>
            <a:r>
              <a:rPr lang="en-US" b="1"/>
              <a:t>CAPSDAC User Beta Testing Period:</a:t>
            </a:r>
            <a:r>
              <a:rPr lang="en-US"/>
              <a:t> Begins November 28, 2025 (ongoing)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9EEC5-91A4-76B3-6A8B-71B38E685A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50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E2079-ED98-B723-F85C-0F8F270F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bg1"/>
                </a:solidFill>
              </a:rPr>
              <a:t>CAPSDAC Resources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A1758-9B86-F51B-B127-8C8B0CA05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08362"/>
            <a:ext cx="11887200" cy="442286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Resources</a:t>
            </a:r>
          </a:p>
          <a:p>
            <a:pPr>
              <a:spcAft>
                <a:spcPts val="1200"/>
              </a:spcAft>
            </a:pPr>
            <a:r>
              <a:rPr lang="en-US" sz="2400" b="1" dirty="0">
                <a:cs typeface="Arial" panose="020B0604020202020204"/>
              </a:rPr>
              <a:t>CAPSDAC Online Portal</a:t>
            </a:r>
            <a:r>
              <a:rPr lang="en-US" sz="2400" dirty="0">
                <a:cs typeface="Arial" panose="020B0604020202020204"/>
              </a:rPr>
              <a:t>: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cs typeface="Arial" panose="020B0604020202020204"/>
                <a:hlinkClick r:id="rId3" tooltip="CAPSDAC Online Portal"/>
              </a:rPr>
              <a:t>https://www.capsdac.org/</a:t>
            </a:r>
            <a:endParaRPr lang="en-US" sz="2400" dirty="0">
              <a:cs typeface="Arial" panose="020B0604020202020204"/>
            </a:endParaRPr>
          </a:p>
          <a:p>
            <a:r>
              <a:rPr lang="en-US" sz="2400" b="1" dirty="0">
                <a:cs typeface="Arial" panose="020B0604020202020204"/>
              </a:rPr>
              <a:t>CDE CAPSDAC Support web page:</a:t>
            </a:r>
          </a:p>
          <a:p>
            <a:pPr marL="0" indent="0">
              <a:buNone/>
            </a:pPr>
            <a:r>
              <a:rPr lang="en-US" sz="2400" dirty="0">
                <a:cs typeface="Arial" panose="020B0604020202020204"/>
                <a:hlinkClick r:id="rId4" tooltip="CAPSDAC Support Webpage"/>
              </a:rPr>
              <a:t>https://www.cde.ca.gov/sp/cd/ci/capsdacsupportlanding.asp</a:t>
            </a:r>
            <a:r>
              <a:rPr lang="en-US" sz="2400" b="1" dirty="0">
                <a:cs typeface="Arial" panose="020B0604020202020204"/>
                <a:hlinkClick r:id="rId4" tooltip="CAPSDAC Support Webpage"/>
              </a:rPr>
              <a:t> </a:t>
            </a:r>
            <a:endParaRPr lang="en-US" sz="2400" dirty="0">
              <a:cs typeface="Arial" panose="020B0604020202020204"/>
            </a:endParaRPr>
          </a:p>
          <a:p>
            <a:r>
              <a:rPr lang="en-US" sz="2400" dirty="0">
                <a:cs typeface="Arial" panose="020B0604020202020204"/>
              </a:rPr>
              <a:t>CAPSDAC Customer Support Training PowerPoint Slide Deck and Training Video have been posted on the CDE CAPSDAC Customer Support Resource Page:</a:t>
            </a: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  <a:hlinkClick r:id="rId5" tooltip="CAPSDAC Support Portal"/>
              </a:rPr>
              <a:t>https://www.cde.ca.gov/sp/cd/ci/capsdacportalsupport.asp</a:t>
            </a:r>
            <a:endParaRPr lang="en-US" sz="2400" dirty="0">
              <a:cs typeface="Arial" panose="020B0604020202020204"/>
            </a:endParaRPr>
          </a:p>
          <a:p>
            <a:r>
              <a:rPr lang="en-US" sz="2400" dirty="0">
                <a:cs typeface="Arial" panose="020B0604020202020204"/>
              </a:rPr>
              <a:t>Individual or small group training can be provided by the CDE CAPSDAC Support Team upon requests</a:t>
            </a:r>
          </a:p>
          <a:p>
            <a:endParaRPr lang="en-US" dirty="0">
              <a:cs typeface="Arial" panose="020B0604020202020204"/>
            </a:endParaRPr>
          </a:p>
          <a:p>
            <a:pPr>
              <a:spcAft>
                <a:spcPts val="1200"/>
              </a:spcAft>
            </a:pPr>
            <a:endParaRPr lang="en-US" dirty="0">
              <a:cs typeface="Arial" panose="020B0604020202020204"/>
            </a:endParaRPr>
          </a:p>
          <a:p>
            <a:pPr>
              <a:spcAft>
                <a:spcPts val="1200"/>
              </a:spcAft>
            </a:pPr>
            <a:endParaRPr lang="en-US" dirty="0">
              <a:cs typeface="Arial" panose="020B060402020202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CF9FA-DAE3-3954-7F18-2412044597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65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9F66-8B15-A737-333F-5F69CEAC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7931"/>
            <a:ext cx="11887200" cy="1325563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Upcoming Monthly Webinars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EDEC5-6A77-31EB-B0F1-B8DD63200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180" y="1367087"/>
            <a:ext cx="10835640" cy="49989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35000"/>
              </a:lnSpc>
              <a:spcBef>
                <a:spcPts val="1200"/>
              </a:spcBef>
            </a:pPr>
            <a:r>
              <a:rPr lang="en-US">
                <a:ea typeface="+mn-lt"/>
                <a:cs typeface="+mn-lt"/>
              </a:rPr>
              <a:t>Tuesday, November 18, 2025, 10 to 11:30 a.m.</a:t>
            </a:r>
            <a:endParaRPr lang="en-US"/>
          </a:p>
          <a:p>
            <a:pPr marL="457200" indent="-457200">
              <a:lnSpc>
                <a:spcPct val="135000"/>
              </a:lnSpc>
              <a:spcBef>
                <a:spcPts val="1200"/>
              </a:spcBef>
            </a:pPr>
            <a:r>
              <a:rPr lang="en-US">
                <a:ea typeface="+mn-lt"/>
                <a:cs typeface="+mn-lt"/>
              </a:rPr>
              <a:t>Thursday, December 11, 2025, 10 to 11:30 a.m.</a:t>
            </a:r>
          </a:p>
          <a:p>
            <a:pPr marL="457200" indent="-457200">
              <a:lnSpc>
                <a:spcPct val="135000"/>
              </a:lnSpc>
              <a:spcBef>
                <a:spcPts val="1200"/>
              </a:spcBef>
            </a:pPr>
            <a:r>
              <a:rPr lang="en-US">
                <a:ea typeface="+mn-lt"/>
                <a:cs typeface="+mn-lt"/>
              </a:rPr>
              <a:t>More information is available at: </a:t>
            </a:r>
            <a:r>
              <a:rPr lang="en-US">
                <a:ea typeface="+mn-lt"/>
                <a:cs typeface="+mn-lt"/>
                <a:hlinkClick r:id="rId3" tooltip="CAPSDAC Webinars &amp; Office Hours"/>
              </a:rPr>
              <a:t>https://www.cde.ca.gov/sp/cd/ci/capsdacwebinars.asp</a:t>
            </a:r>
            <a:r>
              <a:rPr lang="en-US">
                <a:ea typeface="+mn-lt"/>
                <a:cs typeface="+mn-lt"/>
              </a:rPr>
              <a:t> 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30CF4-A593-D84A-2AE9-3ECD97FEC6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7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12AC6-F2EA-9FB4-FADF-82E53A3D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3621" y="2180408"/>
            <a:ext cx="4515979" cy="1325563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Question and Answer Session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7" name="Content Placeholder 6" descr="A young child playing with water.">
            <a:extLst>
              <a:ext uri="{FF2B5EF4-FFF2-40B4-BE49-F238E27FC236}">
                <a16:creationId xmlns:a16="http://schemas.microsoft.com/office/drawing/2014/main" id="{4A948A06-C8AA-2E05-CD8D-FC6D1C43E69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33" y="548324"/>
            <a:ext cx="6891027" cy="45897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97999-4ADD-739D-F556-9BEA885AD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400" y="5285330"/>
            <a:ext cx="5738950" cy="1024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>
                <a:ea typeface="+mn-lt"/>
                <a:cs typeface="+mn-lt"/>
              </a:rPr>
              <a:t>Photo Credit: </a:t>
            </a:r>
            <a:r>
              <a:rPr lang="en-US" sz="2400" err="1">
                <a:ea typeface="+mn-lt"/>
                <a:cs typeface="+mn-lt"/>
              </a:rPr>
              <a:t>Kidango</a:t>
            </a:r>
            <a:r>
              <a:rPr lang="en-US" sz="240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Decoto</a:t>
            </a:r>
            <a:r>
              <a:rPr lang="en-US" sz="2400">
                <a:ea typeface="+mn-lt"/>
                <a:cs typeface="+mn-lt"/>
              </a:rPr>
              <a:t> Center; Union City, CA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A76D5C-8186-369C-AF48-5C8CCC4187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2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07F6-86D8-49A7-A2B3-B6853421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bg1"/>
                </a:solidFill>
                <a:cs typeface="Arial"/>
              </a:rPr>
              <a:t>Thank you!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34578F-4DC1-FF4D-7947-50A12A54B2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31242"/>
      </p:ext>
    </p:extLst>
  </p:cSld>
  <p:clrMapOvr>
    <a:masterClrMapping/>
  </p:clrMapOvr>
</p:sld>
</file>

<file path=ppt/theme/theme1.xml><?xml version="1.0" encoding="utf-8"?>
<a:theme xmlns:a="http://schemas.openxmlformats.org/drawingml/2006/main" name="CDE Set 1">
  <a:themeElements>
    <a:clrScheme name="Custom 20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66"/>
      </a:hlink>
      <a:folHlink>
        <a:srgbClr val="FFC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438</Words>
  <Application>Microsoft Office PowerPoint</Application>
  <PresentationFormat>Widescreen</PresentationFormat>
  <Paragraphs>54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Wingdings</vt:lpstr>
      <vt:lpstr>CDE Set 1</vt:lpstr>
      <vt:lpstr> California Preschool Data Collection (CAPSDAC) Contractor Training Webinar</vt:lpstr>
      <vt:lpstr>Agenda</vt:lpstr>
      <vt:lpstr>CAPSDAC 2.0: CSPPID Field</vt:lpstr>
      <vt:lpstr>Planned CAPSDAC 2.0 Release Schedule</vt:lpstr>
      <vt:lpstr>CAPSDAC Resources </vt:lpstr>
      <vt:lpstr>Upcoming Monthly Webinars</vt:lpstr>
      <vt:lpstr>Question and Answer Session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CAPSDAC TA Training Webinar - Child Development (CA Dept of Education)</dc:title>
  <dc:subject>California Preschool Data Collection (CAPSDAC) Technical Assistance (TA) Training Webinar Training for contractors.</dc:subject>
  <dc:creator/>
  <cp:lastModifiedBy/>
  <cp:revision>1</cp:revision>
  <dcterms:created xsi:type="dcterms:W3CDTF">2025-10-20T17:14:34Z</dcterms:created>
  <dcterms:modified xsi:type="dcterms:W3CDTF">2025-10-20T19:43:25Z</dcterms:modified>
</cp:coreProperties>
</file>