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6" r:id="rId4"/>
    <p:sldMasterId id="2147483739" r:id="rId5"/>
    <p:sldMasterId id="2147483782" r:id="rId6"/>
    <p:sldMasterId id="2147483661" r:id="rId7"/>
  </p:sldMasterIdLst>
  <p:notesMasterIdLst>
    <p:notesMasterId r:id="rId22"/>
  </p:notesMasterIdLst>
  <p:sldIdLst>
    <p:sldId id="258" r:id="rId8"/>
    <p:sldId id="282" r:id="rId9"/>
    <p:sldId id="570" r:id="rId10"/>
    <p:sldId id="573" r:id="rId11"/>
    <p:sldId id="572" r:id="rId12"/>
    <p:sldId id="574" r:id="rId13"/>
    <p:sldId id="553" r:id="rId14"/>
    <p:sldId id="564" r:id="rId15"/>
    <p:sldId id="567" r:id="rId16"/>
    <p:sldId id="554" r:id="rId17"/>
    <p:sldId id="552" r:id="rId18"/>
    <p:sldId id="535" r:id="rId19"/>
    <p:sldId id="286" r:id="rId20"/>
    <p:sldId id="29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5F7C41-EF2E-CCCA-91F3-EA4D325CEAA4}" v="14" dt="2025-02-26T21:37:45.361"/>
    <p1510:client id="{539A4BA0-1FDE-C4F8-CA56-B171B254FA32}" v="16" dt="2025-02-28T15:38:50.815"/>
    <p1510:client id="{58CB23A9-71EA-5808-7E35-E25C4305399B}" v="2" dt="2025-02-26T21:41:19.327"/>
    <p1510:client id="{B8118151-AF6F-36E7-D46D-FF01E3A77A19}" v="129" dt="2025-02-26T16:15:48.518"/>
    <p1510:client id="{E17FC650-7234-4221-AFEE-892C814A4F4F}" v="148" dt="2025-02-26T21:49:11.598"/>
    <p1510:client id="{E349827F-F76B-F6A3-8C07-7E44746FC96B}" v="40" dt="2025-02-26T18:36:22.711"/>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presProps" Target="presProps.xml"/><Relationship Id="rId28" Type="http://schemas.microsoft.com/office/2018/10/relationships/authors" Target="author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notesMaster" Target="notesMasters/notesMaster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D386CB-D6FB-4F19-952D-356EEBF1E98B}" type="datetimeFigureOut">
              <a:t>3/4/2025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F6E7D6-2E86-402D-9F32-6E72606BE399}" type="slidenum">
              <a:t>‹#›</a:t>
            </a:fld>
            <a:endParaRPr lang="en-US"/>
          </a:p>
        </p:txBody>
      </p:sp>
    </p:spTree>
    <p:extLst>
      <p:ext uri="{BB962C8B-B14F-4D97-AF65-F5344CB8AC3E}">
        <p14:creationId xmlns:p14="http://schemas.microsoft.com/office/powerpoint/2010/main" val="3556753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1</a:t>
            </a:fld>
            <a:endParaRPr lang="en-US"/>
          </a:p>
        </p:txBody>
      </p:sp>
    </p:spTree>
    <p:extLst>
      <p:ext uri="{BB962C8B-B14F-4D97-AF65-F5344CB8AC3E}">
        <p14:creationId xmlns:p14="http://schemas.microsoft.com/office/powerpoint/2010/main" val="38584187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11</a:t>
            </a:fld>
            <a:endParaRPr lang="en-US"/>
          </a:p>
        </p:txBody>
      </p:sp>
    </p:spTree>
    <p:extLst>
      <p:ext uri="{BB962C8B-B14F-4D97-AF65-F5344CB8AC3E}">
        <p14:creationId xmlns:p14="http://schemas.microsoft.com/office/powerpoint/2010/main" val="3830196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12</a:t>
            </a:fld>
            <a:endParaRPr lang="en-US"/>
          </a:p>
        </p:txBody>
      </p:sp>
    </p:spTree>
    <p:extLst>
      <p:ext uri="{BB962C8B-B14F-4D97-AF65-F5344CB8AC3E}">
        <p14:creationId xmlns:p14="http://schemas.microsoft.com/office/powerpoint/2010/main" val="2739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13</a:t>
            </a:fld>
            <a:endParaRPr lang="en-US"/>
          </a:p>
        </p:txBody>
      </p:sp>
    </p:spTree>
    <p:extLst>
      <p:ext uri="{BB962C8B-B14F-4D97-AF65-F5344CB8AC3E}">
        <p14:creationId xmlns:p14="http://schemas.microsoft.com/office/powerpoint/2010/main" val="8699437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14</a:t>
            </a:fld>
            <a:endParaRPr lang="en-US"/>
          </a:p>
        </p:txBody>
      </p:sp>
    </p:spTree>
    <p:extLst>
      <p:ext uri="{BB962C8B-B14F-4D97-AF65-F5344CB8AC3E}">
        <p14:creationId xmlns:p14="http://schemas.microsoft.com/office/powerpoint/2010/main" val="576612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2</a:t>
            </a:fld>
            <a:endParaRPr lang="en-US"/>
          </a:p>
        </p:txBody>
      </p:sp>
    </p:spTree>
    <p:extLst>
      <p:ext uri="{BB962C8B-B14F-4D97-AF65-F5344CB8AC3E}">
        <p14:creationId xmlns:p14="http://schemas.microsoft.com/office/powerpoint/2010/main" val="451110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3</a:t>
            </a:fld>
            <a:endParaRPr lang="en-US"/>
          </a:p>
        </p:txBody>
      </p:sp>
    </p:spTree>
    <p:extLst>
      <p:ext uri="{BB962C8B-B14F-4D97-AF65-F5344CB8AC3E}">
        <p14:creationId xmlns:p14="http://schemas.microsoft.com/office/powerpoint/2010/main" val="787084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4</a:t>
            </a:fld>
            <a:endParaRPr lang="en-US"/>
          </a:p>
        </p:txBody>
      </p:sp>
    </p:spTree>
    <p:extLst>
      <p:ext uri="{BB962C8B-B14F-4D97-AF65-F5344CB8AC3E}">
        <p14:creationId xmlns:p14="http://schemas.microsoft.com/office/powerpoint/2010/main" val="3009343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5</a:t>
            </a:fld>
            <a:endParaRPr lang="en-US"/>
          </a:p>
        </p:txBody>
      </p:sp>
    </p:spTree>
    <p:extLst>
      <p:ext uri="{BB962C8B-B14F-4D97-AF65-F5344CB8AC3E}">
        <p14:creationId xmlns:p14="http://schemas.microsoft.com/office/powerpoint/2010/main" val="2830998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a:ea typeface="Calibri"/>
              <a:cs typeface="Calibri"/>
            </a:endParaRPr>
          </a:p>
        </p:txBody>
      </p:sp>
      <p:sp>
        <p:nvSpPr>
          <p:cNvPr id="4" name="Slide Number Placeholder 3"/>
          <p:cNvSpPr>
            <a:spLocks noGrp="1"/>
          </p:cNvSpPr>
          <p:nvPr>
            <p:ph type="sldNum" sz="quarter" idx="5"/>
          </p:nvPr>
        </p:nvSpPr>
        <p:spPr/>
        <p:txBody>
          <a:bodyPr/>
          <a:lstStyle/>
          <a:p>
            <a:fld id="{2AF6E7D6-2E86-402D-9F32-6E72606BE399}" type="slidenum">
              <a:rPr lang="en-US" smtClean="0"/>
              <a:t>7</a:t>
            </a:fld>
            <a:endParaRPr lang="en-US"/>
          </a:p>
        </p:txBody>
      </p:sp>
    </p:spTree>
    <p:extLst>
      <p:ext uri="{BB962C8B-B14F-4D97-AF65-F5344CB8AC3E}">
        <p14:creationId xmlns:p14="http://schemas.microsoft.com/office/powerpoint/2010/main" val="6114307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a:ea typeface="Calibri"/>
              <a:cs typeface="Calibri"/>
            </a:endParaRPr>
          </a:p>
        </p:txBody>
      </p:sp>
      <p:sp>
        <p:nvSpPr>
          <p:cNvPr id="4" name="Slide Number Placeholder 3"/>
          <p:cNvSpPr>
            <a:spLocks noGrp="1"/>
          </p:cNvSpPr>
          <p:nvPr>
            <p:ph type="sldNum" sz="quarter" idx="5"/>
          </p:nvPr>
        </p:nvSpPr>
        <p:spPr/>
        <p:txBody>
          <a:bodyPr/>
          <a:lstStyle/>
          <a:p>
            <a:fld id="{2AF6E7D6-2E86-402D-9F32-6E72606BE399}" type="slidenum">
              <a:rPr lang="en-US" smtClean="0"/>
              <a:t>8</a:t>
            </a:fld>
            <a:endParaRPr lang="en-US"/>
          </a:p>
        </p:txBody>
      </p:sp>
    </p:spTree>
    <p:extLst>
      <p:ext uri="{BB962C8B-B14F-4D97-AF65-F5344CB8AC3E}">
        <p14:creationId xmlns:p14="http://schemas.microsoft.com/office/powerpoint/2010/main" val="28216207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a:ea typeface="Calibri"/>
              <a:cs typeface="Calibri"/>
            </a:endParaRPr>
          </a:p>
        </p:txBody>
      </p:sp>
      <p:sp>
        <p:nvSpPr>
          <p:cNvPr id="4" name="Slide Number Placeholder 3"/>
          <p:cNvSpPr>
            <a:spLocks noGrp="1"/>
          </p:cNvSpPr>
          <p:nvPr>
            <p:ph type="sldNum" sz="quarter" idx="5"/>
          </p:nvPr>
        </p:nvSpPr>
        <p:spPr/>
        <p:txBody>
          <a:bodyPr/>
          <a:lstStyle/>
          <a:p>
            <a:fld id="{2AF6E7D6-2E86-402D-9F32-6E72606BE399}" type="slidenum">
              <a:rPr lang="en-US" smtClean="0"/>
              <a:t>9</a:t>
            </a:fld>
            <a:endParaRPr lang="en-US"/>
          </a:p>
        </p:txBody>
      </p:sp>
    </p:spTree>
    <p:extLst>
      <p:ext uri="{BB962C8B-B14F-4D97-AF65-F5344CB8AC3E}">
        <p14:creationId xmlns:p14="http://schemas.microsoft.com/office/powerpoint/2010/main" val="23969788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a:ea typeface="Calibri"/>
              <a:cs typeface="Calibri"/>
            </a:endParaRPr>
          </a:p>
        </p:txBody>
      </p:sp>
      <p:sp>
        <p:nvSpPr>
          <p:cNvPr id="4" name="Slide Number Placeholder 3"/>
          <p:cNvSpPr>
            <a:spLocks noGrp="1"/>
          </p:cNvSpPr>
          <p:nvPr>
            <p:ph type="sldNum" sz="quarter" idx="5"/>
          </p:nvPr>
        </p:nvSpPr>
        <p:spPr/>
        <p:txBody>
          <a:bodyPr/>
          <a:lstStyle/>
          <a:p>
            <a:fld id="{2AF6E7D6-2E86-402D-9F32-6E72606BE399}" type="slidenum">
              <a:rPr lang="en-US" smtClean="0"/>
              <a:t>10</a:t>
            </a:fld>
            <a:endParaRPr lang="en-US"/>
          </a:p>
        </p:txBody>
      </p:sp>
    </p:spTree>
    <p:extLst>
      <p:ext uri="{BB962C8B-B14F-4D97-AF65-F5344CB8AC3E}">
        <p14:creationId xmlns:p14="http://schemas.microsoft.com/office/powerpoint/2010/main" val="34052766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normAutofit/>
          </a:bodyPr>
          <a:lstStyle>
            <a:lvl1pPr>
              <a:defRPr sz="3800"/>
            </a:lvl1pPr>
          </a:lstStyle>
          <a:p>
            <a:r>
              <a:rPr lang="en-US"/>
              <a:t>Click to edit Master title style</a:t>
            </a:r>
          </a:p>
        </p:txBody>
      </p:sp>
      <p:sp>
        <p:nvSpPr>
          <p:cNvPr id="5" name="Content Placeholder 4">
            <a:extLst>
              <a:ext uri="{FF2B5EF4-FFF2-40B4-BE49-F238E27FC236}">
                <a16:creationId xmlns:a16="http://schemas.microsoft.com/office/drawing/2014/main" id="{B1E7C28D-135E-4B02-B4F1-7CDE15AF0DB7}"/>
              </a:ext>
            </a:extLst>
          </p:cNvPr>
          <p:cNvSpPr>
            <a:spLocks noGrp="1"/>
          </p:cNvSpPr>
          <p:nvPr>
            <p:ph sz="quarter" idx="10"/>
          </p:nvPr>
        </p:nvSpPr>
        <p:spPr>
          <a:xfrm>
            <a:off x="340822" y="1795550"/>
            <a:ext cx="11851178" cy="4289366"/>
          </a:xfrm>
        </p:spPr>
        <p:txBody>
          <a:bodyPr/>
          <a:lstStyle>
            <a:lvl1pPr>
              <a:defRPr sz="3800"/>
            </a:lvl1pPr>
            <a:lvl2pPr>
              <a:defRPr sz="3200"/>
            </a:lvl2pPr>
            <a:lvl3pPr>
              <a:defRPr sz="2800">
                <a:solidFill>
                  <a:schemeClr val="bg1"/>
                </a:solidFill>
              </a:defRPr>
            </a:lvl3pPr>
            <a:lvl4pPr>
              <a:defRPr sz="2400">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6" name="Slide Number Placeholder 5">
            <a:extLst>
              <a:ext uri="{FF2B5EF4-FFF2-40B4-BE49-F238E27FC236}">
                <a16:creationId xmlns:a16="http://schemas.microsoft.com/office/drawing/2014/main" id="{C542189E-7392-48F0-B5D7-BE45364960B9}"/>
              </a:ext>
            </a:extLst>
          </p:cNvPr>
          <p:cNvSpPr>
            <a:spLocks noGrp="1"/>
          </p:cNvSpPr>
          <p:nvPr>
            <p:ph type="sldNum" sz="quarter" idx="11"/>
          </p:nvPr>
        </p:nvSpPr>
        <p:spPr/>
        <p:txBody>
          <a:bodyPr/>
          <a:lstStyle/>
          <a:p>
            <a:r>
              <a:rPr lang="en-US"/>
              <a:t>1</a:t>
            </a:r>
          </a:p>
        </p:txBody>
      </p:sp>
    </p:spTree>
    <p:extLst>
      <p:ext uri="{BB962C8B-B14F-4D97-AF65-F5344CB8AC3E}">
        <p14:creationId xmlns:p14="http://schemas.microsoft.com/office/powerpoint/2010/main" val="4642060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96593856"/>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90796489"/>
      </p:ext>
    </p:extLst>
  </p:cSld>
  <p:clrMapOvr>
    <a:masterClrMapping/>
  </p:clrMapOvr>
  <p:hf hdr="0" dt="0"/>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054048436"/>
      </p:ext>
    </p:extLst>
  </p:cSld>
  <p:clrMapOvr>
    <a:masterClrMapping/>
  </p:clrMapOvr>
  <p:hf hd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24522240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23101982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51700493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9541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3"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 name="Footer Placeholder 7"/>
          <p:cNvSpPr>
            <a:spLocks noGrp="1"/>
          </p:cNvSpPr>
          <p:nvPr>
            <p:ph type="ftr" sz="quarter" idx="11"/>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9" name="Slide Number Placeholder 8"/>
          <p:cNvSpPr>
            <a:spLocks noGrp="1"/>
          </p:cNvSpPr>
          <p:nvPr>
            <p:ph type="sldNum" sz="quarter" idx="12"/>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A3C7184D-C61D-4B79-BF46-66BFE5DB1C1D}" type="slidenum">
              <a:rPr kumimoji="0" lang="en-US" sz="1800" b="0" i="0" u="none" strike="noStrike" kern="1200" cap="none" spc="0" normalizeH="0" baseline="0" noProof="0">
                <a:ln>
                  <a:noFill/>
                </a:ln>
                <a:solidFill>
                  <a:prstClr val="black"/>
                </a:solidFill>
                <a:effectLst/>
                <a:uLnTx/>
                <a:uFillTx/>
                <a:latin typeface="Arial" panose="020B060402020202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81875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5" Type="http://schemas.openxmlformats.org/officeDocument/2006/relationships/theme" Target="../theme/theme2.xml"/><Relationship Id="rId4" Type="http://schemas.openxmlformats.org/officeDocument/2006/relationships/slideLayout" Target="../slideLayouts/slideLayout3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48.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theme" Target="../theme/theme4.xml"/><Relationship Id="rId5" Type="http://schemas.openxmlformats.org/officeDocument/2006/relationships/slideLayout" Target="../slideLayouts/slideLayout50.xml"/><Relationship Id="rId4"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2" r:id="rId5"/>
    <p:sldLayoutId id="2147483773" r:id="rId6"/>
    <p:sldLayoutId id="2147483774" r:id="rId7"/>
    <p:sldLayoutId id="2147483779" r:id="rId8"/>
    <p:sldLayoutId id="2147483766" r:id="rId9"/>
    <p:sldLayoutId id="2147483780" r:id="rId10"/>
    <p:sldLayoutId id="2147483767" r:id="rId11"/>
    <p:sldLayoutId id="2147483771" r:id="rId12"/>
    <p:sldLayoutId id="2147483781" r:id="rId13"/>
    <p:sldLayoutId id="2147483753" r:id="rId14"/>
    <p:sldLayoutId id="2147483687" r:id="rId15"/>
    <p:sldLayoutId id="2147483752" r:id="rId16"/>
    <p:sldLayoutId id="2147483688" r:id="rId17"/>
    <p:sldLayoutId id="2147483689" r:id="rId18"/>
    <p:sldLayoutId id="2147483745" r:id="rId19"/>
    <p:sldLayoutId id="2147483746" r:id="rId20"/>
    <p:sldLayoutId id="2147483751" r:id="rId21"/>
    <p:sldLayoutId id="2147483703" r:id="rId22"/>
    <p:sldLayoutId id="2147483690" r:id="rId23"/>
    <p:sldLayoutId id="2147483736" r:id="rId24"/>
    <p:sldLayoutId id="2147483691" r:id="rId25"/>
    <p:sldLayoutId id="2147483744" r:id="rId26"/>
    <p:sldLayoutId id="2147483692" r:id="rId27"/>
    <p:sldLayoutId id="2147483796" r:id="rId28"/>
  </p:sldLayoutIdLst>
  <p:hf hd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743" r:id="rId1"/>
    <p:sldLayoutId id="2147483742" r:id="rId2"/>
    <p:sldLayoutId id="2147483741" r:id="rId3"/>
    <p:sldLayoutId id="2147483740" r:id="rId4"/>
  </p:sldLayoutIdLst>
  <p:hf hd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Lst>
  <p:hf hdr="0" ft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825079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sldNum="0"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capsdac.org/"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 Id="rId5" Type="http://schemas.openxmlformats.org/officeDocument/2006/relationships/hyperlink" Target="mailto:CAPSDAC@cde.ca.gov" TargetMode="External"/><Relationship Id="rId4" Type="http://schemas.openxmlformats.org/officeDocument/2006/relationships/hyperlink" Target="https://www.cde.ca.gov/sp/cd/ci/capsdacsupportlanding.as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cde.ca.gov/sp/cd/ci/capsdacwebinars.asp" TargetMode="External"/><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F3EB5-52DB-3A87-4E5A-8BF18FC65EE5}"/>
              </a:ext>
            </a:extLst>
          </p:cNvPr>
          <p:cNvSpPr>
            <a:spLocks noGrp="1"/>
          </p:cNvSpPr>
          <p:nvPr>
            <p:ph type="ctrTitle"/>
          </p:nvPr>
        </p:nvSpPr>
        <p:spPr>
          <a:xfrm>
            <a:off x="-223835" y="778465"/>
            <a:ext cx="12415835" cy="1329610"/>
          </a:xfrm>
        </p:spPr>
        <p:txBody>
          <a:bodyPr vert="horz" lIns="91440" tIns="45720" rIns="91440" bIns="45720" rtlCol="0" anchor="ctr">
            <a:noAutofit/>
          </a:bodyPr>
          <a:lstStyle/>
          <a:p>
            <a:r>
              <a:rPr lang="en-US" sz="3600" dirty="0">
                <a:solidFill>
                  <a:schemeClr val="bg1"/>
                </a:solidFill>
                <a:ea typeface="+mj-lt"/>
                <a:cs typeface="+mj-lt"/>
              </a:rPr>
              <a:t> California Preschool Data Collection</a:t>
            </a:r>
            <a:r>
              <a:rPr lang="en-US" sz="4000" dirty="0">
                <a:solidFill>
                  <a:schemeClr val="bg1"/>
                </a:solidFill>
                <a:ea typeface="+mj-lt"/>
                <a:cs typeface="+mj-lt"/>
              </a:rPr>
              <a:t> </a:t>
            </a:r>
            <a:br>
              <a:rPr lang="en-US" sz="4000" dirty="0">
                <a:solidFill>
                  <a:schemeClr val="bg1"/>
                </a:solidFill>
                <a:ea typeface="+mj-lt"/>
                <a:cs typeface="+mj-lt"/>
              </a:rPr>
            </a:br>
            <a:r>
              <a:rPr lang="en-US" sz="3600" dirty="0">
                <a:solidFill>
                  <a:schemeClr val="bg1"/>
                </a:solidFill>
                <a:ea typeface="+mj-lt"/>
                <a:cs typeface="+mj-lt"/>
              </a:rPr>
              <a:t>Contractor Training Webinar</a:t>
            </a:r>
            <a:endParaRPr lang="en-US" sz="3600" dirty="0">
              <a:solidFill>
                <a:schemeClr val="bg1"/>
              </a:solidFill>
              <a:cs typeface="Arial"/>
            </a:endParaRPr>
          </a:p>
        </p:txBody>
      </p:sp>
      <p:sp>
        <p:nvSpPr>
          <p:cNvPr id="3" name="Content Placeholder 2">
            <a:extLst>
              <a:ext uri="{FF2B5EF4-FFF2-40B4-BE49-F238E27FC236}">
                <a16:creationId xmlns:a16="http://schemas.microsoft.com/office/drawing/2014/main" id="{3D3EDB00-97B2-E5B2-FB4A-CF57994B5B1A}"/>
              </a:ext>
            </a:extLst>
          </p:cNvPr>
          <p:cNvSpPr>
            <a:spLocks noGrp="1"/>
          </p:cNvSpPr>
          <p:nvPr>
            <p:ph sz="quarter" idx="10"/>
          </p:nvPr>
        </p:nvSpPr>
        <p:spPr>
          <a:xfrm>
            <a:off x="676891" y="2108075"/>
            <a:ext cx="10838218" cy="3171825"/>
          </a:xfrm>
        </p:spPr>
        <p:txBody>
          <a:bodyPr vert="horz" lIns="91440" tIns="45720" rIns="91440" bIns="45720" rtlCol="0" anchor="t">
            <a:normAutofit lnSpcReduction="10000"/>
          </a:bodyPr>
          <a:lstStyle/>
          <a:p>
            <a:pPr marL="0" indent="0" algn="ctr">
              <a:buNone/>
            </a:pPr>
            <a:endParaRPr lang="en-US" sz="2900" b="1" dirty="0">
              <a:ea typeface="+mn-lt"/>
              <a:cs typeface="+mn-lt"/>
            </a:endParaRPr>
          </a:p>
          <a:p>
            <a:pPr marL="0" indent="0" algn="ctr">
              <a:buNone/>
            </a:pPr>
            <a:r>
              <a:rPr lang="en-US" sz="2900" b="1" dirty="0">
                <a:ea typeface="+mn-lt"/>
                <a:cs typeface="+mn-lt"/>
              </a:rPr>
              <a:t>Applied Data Research and Evaluation Office </a:t>
            </a:r>
            <a:endParaRPr lang="en-US" dirty="0"/>
          </a:p>
          <a:p>
            <a:pPr marL="0" indent="0" algn="ctr">
              <a:buNone/>
            </a:pPr>
            <a:r>
              <a:rPr lang="en-US" sz="2900" b="1" dirty="0">
                <a:ea typeface="+mn-lt"/>
                <a:cs typeface="+mn-lt"/>
              </a:rPr>
              <a:t>California Department of Education </a:t>
            </a:r>
            <a:endParaRPr lang="en-US" sz="2900" dirty="0">
              <a:cs typeface="Arial"/>
            </a:endParaRPr>
          </a:p>
          <a:p>
            <a:pPr marL="0" indent="0" algn="ctr">
              <a:buNone/>
            </a:pPr>
            <a:endParaRPr lang="en-US" b="1" dirty="0">
              <a:ea typeface="+mn-lt"/>
              <a:cs typeface="+mn-lt"/>
            </a:endParaRPr>
          </a:p>
          <a:p>
            <a:pPr marL="0" indent="0" algn="ctr">
              <a:buNone/>
            </a:pPr>
            <a:r>
              <a:rPr lang="en-US" b="1" dirty="0">
                <a:ea typeface="+mn-lt"/>
                <a:cs typeface="+mn-lt"/>
              </a:rPr>
              <a:t>Date: March 6, 2025</a:t>
            </a:r>
            <a:endParaRPr lang="en-US" dirty="0">
              <a:ea typeface="+mn-lt"/>
              <a:cs typeface="+mn-lt"/>
            </a:endParaRPr>
          </a:p>
          <a:p>
            <a:pPr marL="0" indent="0" algn="ctr">
              <a:buNone/>
            </a:pPr>
            <a:r>
              <a:rPr lang="en-US" b="1" dirty="0">
                <a:ea typeface="+mn-lt"/>
                <a:cs typeface="+mn-lt"/>
              </a:rPr>
              <a:t>Time: 10 – 11:30 a.m.</a:t>
            </a:r>
            <a:endParaRPr lang="en-US" dirty="0">
              <a:cs typeface="Arial" panose="020B0604020202020204"/>
            </a:endParaRPr>
          </a:p>
        </p:txBody>
      </p:sp>
    </p:spTree>
    <p:extLst>
      <p:ext uri="{BB962C8B-B14F-4D97-AF65-F5344CB8AC3E}">
        <p14:creationId xmlns:p14="http://schemas.microsoft.com/office/powerpoint/2010/main" val="2140234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B27D6-9899-443E-7FB5-E8DEEA773A2D}"/>
              </a:ext>
            </a:extLst>
          </p:cNvPr>
          <p:cNvSpPr>
            <a:spLocks noGrp="1"/>
          </p:cNvSpPr>
          <p:nvPr>
            <p:ph type="title"/>
          </p:nvPr>
        </p:nvSpPr>
        <p:spPr>
          <a:xfrm>
            <a:off x="152400" y="203799"/>
            <a:ext cx="11887200" cy="817281"/>
          </a:xfrm>
        </p:spPr>
        <p:txBody>
          <a:bodyPr>
            <a:normAutofit/>
          </a:bodyPr>
          <a:lstStyle/>
          <a:p>
            <a:r>
              <a:rPr lang="en-US" sz="4000">
                <a:solidFill>
                  <a:schemeClr val="bg1"/>
                </a:solidFill>
                <a:cs typeface="Arial"/>
              </a:rPr>
              <a:t>Preparation for CAPSDAC Second Iteration</a:t>
            </a:r>
          </a:p>
        </p:txBody>
      </p:sp>
      <p:sp>
        <p:nvSpPr>
          <p:cNvPr id="3" name="Content Placeholder 2">
            <a:extLst>
              <a:ext uri="{FF2B5EF4-FFF2-40B4-BE49-F238E27FC236}">
                <a16:creationId xmlns:a16="http://schemas.microsoft.com/office/drawing/2014/main" id="{32F06E70-27D6-B973-8013-64B21BCA45A1}"/>
              </a:ext>
            </a:extLst>
          </p:cNvPr>
          <p:cNvSpPr>
            <a:spLocks noGrp="1"/>
          </p:cNvSpPr>
          <p:nvPr>
            <p:ph idx="1"/>
          </p:nvPr>
        </p:nvSpPr>
        <p:spPr>
          <a:xfrm>
            <a:off x="152400" y="1158240"/>
            <a:ext cx="11887200" cy="4795770"/>
          </a:xfrm>
        </p:spPr>
        <p:txBody>
          <a:bodyPr vert="horz" lIns="91440" tIns="45720" rIns="91440" bIns="45720" rtlCol="0" anchor="t">
            <a:noAutofit/>
          </a:bodyPr>
          <a:lstStyle/>
          <a:p>
            <a:r>
              <a:rPr lang="en-US" sz="2700">
                <a:ea typeface="+mn-lt"/>
                <a:cs typeface="+mn-lt"/>
              </a:rPr>
              <a:t>The second iteration of CAPSDAC will have around 13 files that closely mimic CALPADS. Some of these files, to give an example, will be:</a:t>
            </a:r>
            <a:endParaRPr lang="en-US" sz="2700">
              <a:cs typeface="Arial"/>
            </a:endParaRPr>
          </a:p>
          <a:p>
            <a:pPr lvl="1"/>
            <a:r>
              <a:rPr lang="en-US" sz="2700">
                <a:cs typeface="Arial"/>
              </a:rPr>
              <a:t>Classroom, staff, child, family, enrollment, suspension, attendance, education program, language, and more.</a:t>
            </a:r>
          </a:p>
          <a:p>
            <a:r>
              <a:rPr lang="en-US" sz="2700">
                <a:cs typeface="Arial"/>
              </a:rPr>
              <a:t>In preparation, the CDE recommends that agencies consider utilizing a student information system (SIS), similar to how LEAs collect their transitional kindergarten </a:t>
            </a:r>
            <a:r>
              <a:rPr lang="en-US" sz="2700">
                <a:ea typeface="+mn-lt"/>
                <a:cs typeface="+mn-lt"/>
              </a:rPr>
              <a:t>through grade </a:t>
            </a:r>
            <a:r>
              <a:rPr lang="en-US" sz="2700">
                <a:cs typeface="Arial"/>
              </a:rPr>
              <a:t>12 (TK-12) student, staff, class data.</a:t>
            </a:r>
            <a:endParaRPr lang="en-US">
              <a:cs typeface="Arial" panose="020B0604020202020204"/>
            </a:endParaRPr>
          </a:p>
          <a:p>
            <a:r>
              <a:rPr lang="en-US" sz="2700">
                <a:cs typeface="Arial"/>
              </a:rPr>
              <a:t>Further, the CDE strongly recommends that the LEA collaborate with their TK-12 SIS data team in including data collection requirements for California State Preschool Program. The requirements from AB 22 mimic the requirements for TK</a:t>
            </a:r>
            <a:r>
              <a:rPr lang="en-US" sz="2700">
                <a:ea typeface="+mn-lt"/>
                <a:cs typeface="+mn-lt"/>
              </a:rPr>
              <a:t>-</a:t>
            </a:r>
            <a:r>
              <a:rPr lang="en-US" sz="2700">
                <a:cs typeface="Arial"/>
              </a:rPr>
              <a:t>12 as closely as possible for preschool.</a:t>
            </a:r>
            <a:endParaRPr lang="en-US">
              <a:cs typeface="Arial"/>
            </a:endParaRPr>
          </a:p>
        </p:txBody>
      </p:sp>
      <p:sp>
        <p:nvSpPr>
          <p:cNvPr id="4" name="Slide Number Placeholder 3">
            <a:extLst>
              <a:ext uri="{FF2B5EF4-FFF2-40B4-BE49-F238E27FC236}">
                <a16:creationId xmlns:a16="http://schemas.microsoft.com/office/drawing/2014/main" id="{1FA091EB-FB96-088C-7735-9F58F43249F3}"/>
              </a:ext>
            </a:extLst>
          </p:cNvPr>
          <p:cNvSpPr>
            <a:spLocks noGrp="1"/>
          </p:cNvSpPr>
          <p:nvPr>
            <p:ph type="sldNum" sz="quarter" idx="10"/>
          </p:nvPr>
        </p:nvSpPr>
        <p:spPr/>
        <p:txBody>
          <a:bodyPr/>
          <a:lstStyle/>
          <a:p>
            <a:fld id="{432ED76D-8188-4B28-B316-CD85396F47B0}" type="slidenum">
              <a:rPr lang="en-US" smtClean="0"/>
              <a:pPr/>
              <a:t>10</a:t>
            </a:fld>
            <a:endParaRPr lang="en-US"/>
          </a:p>
        </p:txBody>
      </p:sp>
    </p:spTree>
    <p:extLst>
      <p:ext uri="{BB962C8B-B14F-4D97-AF65-F5344CB8AC3E}">
        <p14:creationId xmlns:p14="http://schemas.microsoft.com/office/powerpoint/2010/main" val="2113154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E2079-ED98-B723-F85C-0F8F270FDCB8}"/>
              </a:ext>
            </a:extLst>
          </p:cNvPr>
          <p:cNvSpPr>
            <a:spLocks noGrp="1"/>
          </p:cNvSpPr>
          <p:nvPr>
            <p:ph type="title"/>
          </p:nvPr>
        </p:nvSpPr>
        <p:spPr/>
        <p:txBody>
          <a:bodyPr/>
          <a:lstStyle/>
          <a:p>
            <a:r>
              <a:rPr lang="en-US" sz="4000">
                <a:solidFill>
                  <a:schemeClr val="bg1"/>
                </a:solidFill>
              </a:rPr>
              <a:t>CAPSDAC: Resources &amp; Contact Information</a:t>
            </a:r>
            <a:endParaRPr lang="en-US"/>
          </a:p>
        </p:txBody>
      </p:sp>
      <p:sp>
        <p:nvSpPr>
          <p:cNvPr id="3" name="Content Placeholder 2">
            <a:extLst>
              <a:ext uri="{FF2B5EF4-FFF2-40B4-BE49-F238E27FC236}">
                <a16:creationId xmlns:a16="http://schemas.microsoft.com/office/drawing/2014/main" id="{410A1758-9B86-F51B-B127-8C8B0CA05A23}"/>
              </a:ext>
            </a:extLst>
          </p:cNvPr>
          <p:cNvSpPr>
            <a:spLocks noGrp="1"/>
          </p:cNvSpPr>
          <p:nvPr>
            <p:ph idx="1"/>
          </p:nvPr>
        </p:nvSpPr>
        <p:spPr/>
        <p:txBody>
          <a:bodyPr vert="horz" lIns="91440" tIns="45720" rIns="91440" bIns="45720" rtlCol="0" anchor="t">
            <a:normAutofit/>
          </a:bodyPr>
          <a:lstStyle/>
          <a:p>
            <a:pPr marL="0" indent="0">
              <a:buNone/>
            </a:pPr>
            <a:r>
              <a:rPr lang="en-US" b="1"/>
              <a:t>Resources</a:t>
            </a:r>
          </a:p>
          <a:p>
            <a:pPr>
              <a:spcAft>
                <a:spcPts val="1200"/>
              </a:spcAft>
            </a:pPr>
            <a:r>
              <a:rPr lang="en-US"/>
              <a:t>CAPSDAC Online Portal: </a:t>
            </a:r>
            <a:r>
              <a:rPr lang="en-US">
                <a:hlinkClick r:id="rId3" tooltip="CAPSDAC Online Portal"/>
              </a:rPr>
              <a:t>https://www.capsdac.org/</a:t>
            </a:r>
            <a:endParaRPr lang="en-US"/>
          </a:p>
          <a:p>
            <a:pPr>
              <a:spcAft>
                <a:spcPts val="1200"/>
              </a:spcAft>
            </a:pPr>
            <a:r>
              <a:rPr lang="en-US"/>
              <a:t>CAPSAC Support Page: </a:t>
            </a:r>
            <a:r>
              <a:rPr lang="en-US">
                <a:hlinkClick r:id="rId4" tooltip="CAPSDAC Support Page"/>
              </a:rPr>
              <a:t>https://www.cde.ca.gov/sp/cd/ci/capsdacsupportlanding.asp</a:t>
            </a:r>
            <a:endParaRPr lang="en-US"/>
          </a:p>
          <a:p>
            <a:pPr marL="0" indent="0">
              <a:buNone/>
            </a:pPr>
            <a:r>
              <a:rPr lang="en-US" b="1"/>
              <a:t>Contact Information</a:t>
            </a:r>
          </a:p>
          <a:p>
            <a:r>
              <a:rPr lang="en-US"/>
              <a:t>CAPSDAC Support Team: </a:t>
            </a:r>
            <a:r>
              <a:rPr lang="en-US">
                <a:hlinkClick r:id="rId5"/>
              </a:rPr>
              <a:t>CAPSDAC@cde.ca.gov</a:t>
            </a:r>
            <a:endParaRPr lang="en-US">
              <a:cs typeface="Arial"/>
            </a:endParaRPr>
          </a:p>
        </p:txBody>
      </p:sp>
      <p:sp>
        <p:nvSpPr>
          <p:cNvPr id="4" name="Slide Number Placeholder 3">
            <a:extLst>
              <a:ext uri="{FF2B5EF4-FFF2-40B4-BE49-F238E27FC236}">
                <a16:creationId xmlns:a16="http://schemas.microsoft.com/office/drawing/2014/main" id="{BC1CF9FA-DAE3-3954-7F18-24120445973F}"/>
              </a:ext>
            </a:extLst>
          </p:cNvPr>
          <p:cNvSpPr>
            <a:spLocks noGrp="1"/>
          </p:cNvSpPr>
          <p:nvPr>
            <p:ph type="sldNum" sz="quarter" idx="10"/>
          </p:nvPr>
        </p:nvSpPr>
        <p:spPr/>
        <p:txBody>
          <a:bodyPr/>
          <a:lstStyle/>
          <a:p>
            <a:fld id="{432ED76D-8188-4B28-B316-CD85396F47B0}" type="slidenum">
              <a:rPr lang="en-US" smtClean="0"/>
              <a:pPr/>
              <a:t>11</a:t>
            </a:fld>
            <a:endParaRPr lang="en-US"/>
          </a:p>
        </p:txBody>
      </p:sp>
    </p:spTree>
    <p:extLst>
      <p:ext uri="{BB962C8B-B14F-4D97-AF65-F5344CB8AC3E}">
        <p14:creationId xmlns:p14="http://schemas.microsoft.com/office/powerpoint/2010/main" val="3892165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79F66-8B15-A737-333F-5F69CEACEB82}"/>
              </a:ext>
            </a:extLst>
          </p:cNvPr>
          <p:cNvSpPr>
            <a:spLocks noGrp="1"/>
          </p:cNvSpPr>
          <p:nvPr>
            <p:ph type="title"/>
          </p:nvPr>
        </p:nvSpPr>
        <p:spPr>
          <a:xfrm>
            <a:off x="152400" y="47931"/>
            <a:ext cx="11887200" cy="1325563"/>
          </a:xfrm>
        </p:spPr>
        <p:txBody>
          <a:bodyPr>
            <a:normAutofit/>
          </a:bodyPr>
          <a:lstStyle/>
          <a:p>
            <a:r>
              <a:rPr lang="en-US" sz="4000">
                <a:solidFill>
                  <a:schemeClr val="bg1"/>
                </a:solidFill>
                <a:cs typeface="Arial"/>
              </a:rPr>
              <a:t>Upcoming Office Hours and Webinars</a:t>
            </a:r>
          </a:p>
        </p:txBody>
      </p:sp>
      <p:sp>
        <p:nvSpPr>
          <p:cNvPr id="3" name="Content Placeholder 2">
            <a:extLst>
              <a:ext uri="{FF2B5EF4-FFF2-40B4-BE49-F238E27FC236}">
                <a16:creationId xmlns:a16="http://schemas.microsoft.com/office/drawing/2014/main" id="{6B7EDEC5-6A77-31EB-B0F1-B8DD632007B5}"/>
              </a:ext>
            </a:extLst>
          </p:cNvPr>
          <p:cNvSpPr>
            <a:spLocks noGrp="1"/>
          </p:cNvSpPr>
          <p:nvPr>
            <p:ph idx="1"/>
          </p:nvPr>
        </p:nvSpPr>
        <p:spPr>
          <a:xfrm>
            <a:off x="678180" y="1367087"/>
            <a:ext cx="10835640" cy="4998919"/>
          </a:xfrm>
        </p:spPr>
        <p:txBody>
          <a:bodyPr vert="horz" lIns="91440" tIns="45720" rIns="91440" bIns="45720" rtlCol="0" anchor="t">
            <a:normAutofit lnSpcReduction="10000"/>
          </a:bodyPr>
          <a:lstStyle/>
          <a:p>
            <a:pPr marL="0" indent="0">
              <a:lnSpc>
                <a:spcPct val="135000"/>
              </a:lnSpc>
              <a:spcBef>
                <a:spcPts val="1200"/>
              </a:spcBef>
              <a:buNone/>
            </a:pPr>
            <a:r>
              <a:rPr lang="en-US" b="1" dirty="0">
                <a:ea typeface="+mn-lt"/>
                <a:cs typeface="+mn-lt"/>
              </a:rPr>
              <a:t>Office Hours:</a:t>
            </a:r>
            <a:endParaRPr lang="en-US" dirty="0">
              <a:ea typeface="+mn-lt"/>
              <a:cs typeface="+mn-lt"/>
            </a:endParaRPr>
          </a:p>
          <a:p>
            <a:pPr marL="457200">
              <a:lnSpc>
                <a:spcPct val="125000"/>
              </a:lnSpc>
              <a:spcBef>
                <a:spcPts val="1200"/>
              </a:spcBef>
              <a:spcAft>
                <a:spcPts val="2400"/>
              </a:spcAft>
              <a:buFont typeface="Arial"/>
              <a:buChar char="•"/>
            </a:pPr>
            <a:r>
              <a:rPr lang="en-US" dirty="0">
                <a:ea typeface="+mn-lt"/>
                <a:cs typeface="+mn-lt"/>
              </a:rPr>
              <a:t>March 11, 2025, 10 to 11 a.m.</a:t>
            </a:r>
          </a:p>
          <a:p>
            <a:pPr marL="0" indent="0">
              <a:lnSpc>
                <a:spcPct val="135000"/>
              </a:lnSpc>
              <a:spcBef>
                <a:spcPts val="1200"/>
              </a:spcBef>
              <a:buNone/>
            </a:pPr>
            <a:r>
              <a:rPr lang="en-US" b="1" dirty="0">
                <a:ea typeface="+mn-lt"/>
                <a:cs typeface="+mn-lt"/>
              </a:rPr>
              <a:t>Webinars:</a:t>
            </a:r>
            <a:endParaRPr lang="en-US" dirty="0">
              <a:ea typeface="+mn-lt"/>
              <a:cs typeface="+mn-lt"/>
            </a:endParaRPr>
          </a:p>
          <a:p>
            <a:pPr marL="457200">
              <a:lnSpc>
                <a:spcPct val="125000"/>
              </a:lnSpc>
              <a:spcBef>
                <a:spcPts val="1200"/>
              </a:spcBef>
              <a:spcAft>
                <a:spcPts val="2400"/>
              </a:spcAft>
              <a:buFont typeface="Arial,Sans-Serif"/>
              <a:buChar char="•"/>
            </a:pPr>
            <a:r>
              <a:rPr lang="en-US" dirty="0">
                <a:ea typeface="+mn-lt"/>
                <a:cs typeface="+mn-lt"/>
              </a:rPr>
              <a:t>April 8, 2025, 10 to 11:30 a.m.</a:t>
            </a:r>
            <a:endParaRPr lang="en-US" dirty="0"/>
          </a:p>
          <a:p>
            <a:pPr indent="0">
              <a:lnSpc>
                <a:spcPct val="125000"/>
              </a:lnSpc>
              <a:spcBef>
                <a:spcPts val="1200"/>
              </a:spcBef>
              <a:buNone/>
            </a:pPr>
            <a:r>
              <a:rPr lang="en-US" dirty="0">
                <a:ea typeface="+mn-lt"/>
                <a:cs typeface="+mn-lt"/>
              </a:rPr>
              <a:t>Also found at </a:t>
            </a:r>
            <a:r>
              <a:rPr lang="en-US" dirty="0">
                <a:ea typeface="+mn-lt"/>
                <a:cs typeface="+mn-lt"/>
                <a:hlinkClick r:id="rId3" tooltip="CAPSDAC Webinars &amp; Office Hours"/>
              </a:rPr>
              <a:t>https://www.cde.ca.gov/sp/cd/ci/capsdacwebinars.asp</a:t>
            </a:r>
            <a:r>
              <a:rPr lang="en-US" dirty="0">
                <a:ea typeface="+mn-lt"/>
                <a:cs typeface="+mn-lt"/>
              </a:rPr>
              <a:t> </a:t>
            </a:r>
          </a:p>
        </p:txBody>
      </p:sp>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12</a:t>
            </a:fld>
            <a:endParaRPr lang="en-US"/>
          </a:p>
        </p:txBody>
      </p:sp>
    </p:spTree>
    <p:extLst>
      <p:ext uri="{BB962C8B-B14F-4D97-AF65-F5344CB8AC3E}">
        <p14:creationId xmlns:p14="http://schemas.microsoft.com/office/powerpoint/2010/main" val="204547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12AC6-F2EA-9FB4-FADF-82E53A3D932A}"/>
              </a:ext>
            </a:extLst>
          </p:cNvPr>
          <p:cNvSpPr>
            <a:spLocks noGrp="1"/>
          </p:cNvSpPr>
          <p:nvPr>
            <p:ph type="title"/>
          </p:nvPr>
        </p:nvSpPr>
        <p:spPr>
          <a:xfrm>
            <a:off x="7523621" y="2180408"/>
            <a:ext cx="4515979" cy="1325563"/>
          </a:xfrm>
        </p:spPr>
        <p:txBody>
          <a:bodyPr/>
          <a:lstStyle/>
          <a:p>
            <a:r>
              <a:rPr lang="en-US">
                <a:solidFill>
                  <a:schemeClr val="bg1"/>
                </a:solidFill>
                <a:cs typeface="Arial"/>
              </a:rPr>
              <a:t>Questions and Answers</a:t>
            </a:r>
            <a:endParaRPr lang="en-US"/>
          </a:p>
        </p:txBody>
      </p:sp>
      <p:pic>
        <p:nvPicPr>
          <p:cNvPr id="7" name="Content Placeholder 6" descr="A young child playing with water.">
            <a:extLst>
              <a:ext uri="{FF2B5EF4-FFF2-40B4-BE49-F238E27FC236}">
                <a16:creationId xmlns:a16="http://schemas.microsoft.com/office/drawing/2014/main" id="{4A948A06-C8AA-2E05-CD8D-FC6D1C43E69C}"/>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39833" y="548324"/>
            <a:ext cx="6891027" cy="458973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Content Placeholder 3">
            <a:extLst>
              <a:ext uri="{FF2B5EF4-FFF2-40B4-BE49-F238E27FC236}">
                <a16:creationId xmlns:a16="http://schemas.microsoft.com/office/drawing/2014/main" id="{75097999-4ADD-739D-F556-9BEA885AD643}"/>
              </a:ext>
            </a:extLst>
          </p:cNvPr>
          <p:cNvSpPr>
            <a:spLocks noGrp="1"/>
          </p:cNvSpPr>
          <p:nvPr>
            <p:ph sz="half" idx="2"/>
          </p:nvPr>
        </p:nvSpPr>
        <p:spPr>
          <a:xfrm>
            <a:off x="152400" y="5285330"/>
            <a:ext cx="5738950" cy="1024346"/>
          </a:xfrm>
        </p:spPr>
        <p:txBody>
          <a:bodyPr vert="horz" lIns="91440" tIns="45720" rIns="91440" bIns="45720" rtlCol="0" anchor="t">
            <a:normAutofit/>
          </a:bodyPr>
          <a:lstStyle/>
          <a:p>
            <a:pPr marL="0" indent="0">
              <a:buNone/>
            </a:pPr>
            <a:r>
              <a:rPr lang="en-US" sz="2400" dirty="0">
                <a:ea typeface="+mn-lt"/>
                <a:cs typeface="+mn-lt"/>
              </a:rPr>
              <a:t>Photo Credit: </a:t>
            </a:r>
            <a:r>
              <a:rPr lang="en-US" sz="2400" dirty="0" err="1">
                <a:ea typeface="+mn-lt"/>
                <a:cs typeface="+mn-lt"/>
              </a:rPr>
              <a:t>Kidango</a:t>
            </a:r>
            <a:r>
              <a:rPr lang="en-US" sz="2400" dirty="0">
                <a:ea typeface="+mn-lt"/>
                <a:cs typeface="+mn-lt"/>
              </a:rPr>
              <a:t> </a:t>
            </a:r>
            <a:r>
              <a:rPr lang="en-US" sz="2400" dirty="0" err="1">
                <a:ea typeface="+mn-lt"/>
                <a:cs typeface="+mn-lt"/>
              </a:rPr>
              <a:t>Decoto</a:t>
            </a:r>
            <a:r>
              <a:rPr lang="en-US" sz="2400" dirty="0">
                <a:ea typeface="+mn-lt"/>
                <a:cs typeface="+mn-lt"/>
              </a:rPr>
              <a:t> Center</a:t>
            </a:r>
          </a:p>
        </p:txBody>
      </p:sp>
      <p:sp>
        <p:nvSpPr>
          <p:cNvPr id="5" name="Slide Number Placeholder 4">
            <a:extLst>
              <a:ext uri="{FF2B5EF4-FFF2-40B4-BE49-F238E27FC236}">
                <a16:creationId xmlns:a16="http://schemas.microsoft.com/office/drawing/2014/main" id="{0DA76D5C-8186-369C-AF48-5C8CCC418779}"/>
              </a:ext>
            </a:extLst>
          </p:cNvPr>
          <p:cNvSpPr>
            <a:spLocks noGrp="1"/>
          </p:cNvSpPr>
          <p:nvPr>
            <p:ph type="sldNum" sz="quarter" idx="10"/>
          </p:nvPr>
        </p:nvSpPr>
        <p:spPr/>
        <p:txBody>
          <a:bodyPr/>
          <a:lstStyle/>
          <a:p>
            <a:fld id="{432ED76D-8188-4B28-B316-CD85396F47B0}" type="slidenum">
              <a:rPr lang="en-US" smtClean="0"/>
              <a:pPr/>
              <a:t>13</a:t>
            </a:fld>
            <a:endParaRPr lang="en-US"/>
          </a:p>
        </p:txBody>
      </p:sp>
    </p:spTree>
    <p:extLst>
      <p:ext uri="{BB962C8B-B14F-4D97-AF65-F5344CB8AC3E}">
        <p14:creationId xmlns:p14="http://schemas.microsoft.com/office/powerpoint/2010/main" val="2542023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07F6-86D8-49A7-A2B3-B68534219701}"/>
              </a:ext>
            </a:extLst>
          </p:cNvPr>
          <p:cNvSpPr>
            <a:spLocks noGrp="1"/>
          </p:cNvSpPr>
          <p:nvPr>
            <p:ph type="title"/>
          </p:nvPr>
        </p:nvSpPr>
        <p:spPr/>
        <p:txBody>
          <a:bodyPr/>
          <a:lstStyle/>
          <a:p>
            <a:r>
              <a:rPr lang="en-US" b="1">
                <a:solidFill>
                  <a:schemeClr val="bg1"/>
                </a:solidFill>
                <a:cs typeface="Arial"/>
              </a:rPr>
              <a:t>Thank you!</a:t>
            </a:r>
            <a:endParaRPr lang="en-US">
              <a:solidFill>
                <a:schemeClr val="bg1"/>
              </a:solidFill>
            </a:endParaRPr>
          </a:p>
        </p:txBody>
      </p:sp>
    </p:spTree>
    <p:extLst>
      <p:ext uri="{BB962C8B-B14F-4D97-AF65-F5344CB8AC3E}">
        <p14:creationId xmlns:p14="http://schemas.microsoft.com/office/powerpoint/2010/main" val="2671731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79F66-8B15-A737-333F-5F69CEACEB82}"/>
              </a:ext>
            </a:extLst>
          </p:cNvPr>
          <p:cNvSpPr>
            <a:spLocks noGrp="1"/>
          </p:cNvSpPr>
          <p:nvPr>
            <p:ph type="title"/>
          </p:nvPr>
        </p:nvSpPr>
        <p:spPr>
          <a:xfrm>
            <a:off x="152400" y="269788"/>
            <a:ext cx="11887200" cy="720802"/>
          </a:xfrm>
        </p:spPr>
        <p:txBody>
          <a:bodyPr>
            <a:normAutofit/>
          </a:bodyPr>
          <a:lstStyle/>
          <a:p>
            <a:r>
              <a:rPr lang="en-US" sz="4000">
                <a:solidFill>
                  <a:schemeClr val="bg1"/>
                </a:solidFill>
                <a:cs typeface="Arial"/>
              </a:rPr>
              <a:t>Agenda</a:t>
            </a:r>
          </a:p>
        </p:txBody>
      </p:sp>
      <p:sp>
        <p:nvSpPr>
          <p:cNvPr id="3" name="Content Placeholder 2">
            <a:extLst>
              <a:ext uri="{FF2B5EF4-FFF2-40B4-BE49-F238E27FC236}">
                <a16:creationId xmlns:a16="http://schemas.microsoft.com/office/drawing/2014/main" id="{6B7EDEC5-6A77-31EB-B0F1-B8DD632007B5}"/>
              </a:ext>
            </a:extLst>
          </p:cNvPr>
          <p:cNvSpPr>
            <a:spLocks noGrp="1"/>
          </p:cNvSpPr>
          <p:nvPr>
            <p:ph idx="1"/>
          </p:nvPr>
        </p:nvSpPr>
        <p:spPr>
          <a:xfrm>
            <a:off x="71718" y="994295"/>
            <a:ext cx="12120282" cy="4630750"/>
          </a:xfrm>
        </p:spPr>
        <p:txBody>
          <a:bodyPr vert="horz" lIns="91440" tIns="45720" rIns="91440" bIns="45720" rtlCol="0" anchor="t">
            <a:noAutofit/>
          </a:bodyPr>
          <a:lstStyle/>
          <a:p>
            <a:pPr>
              <a:lnSpc>
                <a:spcPct val="100000"/>
              </a:lnSpc>
              <a:spcBef>
                <a:spcPts val="0"/>
              </a:spcBef>
              <a:spcAft>
                <a:spcPts val="600"/>
              </a:spcAft>
            </a:pPr>
            <a:r>
              <a:rPr lang="en-US" sz="3000" dirty="0">
                <a:ea typeface="+mn-lt"/>
                <a:cs typeface="+mn-lt"/>
              </a:rPr>
              <a:t>California Preschool Data Collection </a:t>
            </a:r>
            <a:r>
              <a:rPr lang="en-US" sz="3000" dirty="0">
                <a:cs typeface="Arial" panose="020B0604020202020204"/>
              </a:rPr>
              <a:t>(CAPSDAC) Update: </a:t>
            </a:r>
            <a:r>
              <a:rPr lang="en-US" sz="3000" dirty="0">
                <a:ea typeface="+mn-lt"/>
                <a:cs typeface="+mn-lt"/>
              </a:rPr>
              <a:t>Introducing ServiceNow </a:t>
            </a:r>
            <a:endParaRPr lang="en-US" sz="3000" dirty="0">
              <a:cs typeface="Arial" panose="020B0604020202020204"/>
            </a:endParaRPr>
          </a:p>
          <a:p>
            <a:pPr>
              <a:lnSpc>
                <a:spcPct val="100000"/>
              </a:lnSpc>
              <a:spcBef>
                <a:spcPts val="0"/>
              </a:spcBef>
              <a:spcAft>
                <a:spcPts val="600"/>
              </a:spcAft>
            </a:pPr>
            <a:r>
              <a:rPr lang="en-US" sz="3000" dirty="0">
                <a:ea typeface="+mn-lt"/>
                <a:cs typeface="+mn-lt"/>
              </a:rPr>
              <a:t>Transition from CAPSDAC Inbox to ServiceNow</a:t>
            </a:r>
          </a:p>
          <a:p>
            <a:pPr>
              <a:lnSpc>
                <a:spcPct val="100000"/>
              </a:lnSpc>
              <a:spcBef>
                <a:spcPts val="0"/>
              </a:spcBef>
              <a:spcAft>
                <a:spcPts val="600"/>
              </a:spcAft>
            </a:pPr>
            <a:r>
              <a:rPr lang="en-US" sz="3000" dirty="0">
                <a:ea typeface="+mn-lt"/>
                <a:cs typeface="+mn-lt"/>
              </a:rPr>
              <a:t>CAPSDAC Development Phases</a:t>
            </a:r>
          </a:p>
          <a:p>
            <a:pPr>
              <a:lnSpc>
                <a:spcPct val="100000"/>
              </a:lnSpc>
              <a:spcBef>
                <a:spcPts val="0"/>
              </a:spcBef>
              <a:spcAft>
                <a:spcPts val="600"/>
              </a:spcAft>
            </a:pPr>
            <a:r>
              <a:rPr lang="en-US" sz="3000" dirty="0">
                <a:ea typeface="+mn-lt"/>
                <a:cs typeface="+mn-lt"/>
              </a:rPr>
              <a:t>Preparation for the Second Iteration of CAPSDAC</a:t>
            </a:r>
          </a:p>
          <a:p>
            <a:pPr>
              <a:lnSpc>
                <a:spcPct val="100000"/>
              </a:lnSpc>
              <a:spcBef>
                <a:spcPts val="0"/>
              </a:spcBef>
              <a:spcAft>
                <a:spcPts val="600"/>
              </a:spcAft>
            </a:pPr>
            <a:r>
              <a:rPr lang="en-US" sz="3000" dirty="0">
                <a:cs typeface="Arial" panose="020B0604020202020204"/>
              </a:rPr>
              <a:t>Information Input: Survey of Local Educational Agencies (LEAs) Data Systems</a:t>
            </a:r>
          </a:p>
          <a:p>
            <a:pPr>
              <a:lnSpc>
                <a:spcPct val="100000"/>
              </a:lnSpc>
              <a:spcBef>
                <a:spcPts val="0"/>
              </a:spcBef>
              <a:spcAft>
                <a:spcPts val="600"/>
              </a:spcAft>
            </a:pPr>
            <a:r>
              <a:rPr lang="en-US" sz="3000" dirty="0">
                <a:ea typeface="+mn-lt"/>
                <a:cs typeface="+mn-lt"/>
              </a:rPr>
              <a:t>Resources and Contact Information</a:t>
            </a:r>
          </a:p>
          <a:p>
            <a:pPr>
              <a:lnSpc>
                <a:spcPct val="100000"/>
              </a:lnSpc>
              <a:spcBef>
                <a:spcPts val="0"/>
              </a:spcBef>
              <a:spcAft>
                <a:spcPts val="600"/>
              </a:spcAft>
            </a:pPr>
            <a:r>
              <a:rPr lang="en-US" sz="3000" dirty="0">
                <a:ea typeface="+mn-lt"/>
                <a:cs typeface="+mn-lt"/>
              </a:rPr>
              <a:t>Upcoming Office Hours</a:t>
            </a:r>
          </a:p>
          <a:p>
            <a:pPr>
              <a:lnSpc>
                <a:spcPct val="100000"/>
              </a:lnSpc>
              <a:spcBef>
                <a:spcPts val="0"/>
              </a:spcBef>
              <a:spcAft>
                <a:spcPts val="600"/>
              </a:spcAft>
            </a:pPr>
            <a:r>
              <a:rPr lang="en-US" sz="3000" dirty="0">
                <a:ea typeface="+mn-lt"/>
                <a:cs typeface="+mn-lt"/>
              </a:rPr>
              <a:t>Questions and Answers</a:t>
            </a:r>
            <a:endParaRPr lang="en-US" dirty="0">
              <a:ea typeface="+mn-lt"/>
              <a:cs typeface="+mn-lt"/>
            </a:endParaRPr>
          </a:p>
        </p:txBody>
      </p:sp>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2</a:t>
            </a:fld>
            <a:endParaRPr lang="en-US"/>
          </a:p>
        </p:txBody>
      </p:sp>
    </p:spTree>
    <p:extLst>
      <p:ext uri="{BB962C8B-B14F-4D97-AF65-F5344CB8AC3E}">
        <p14:creationId xmlns:p14="http://schemas.microsoft.com/office/powerpoint/2010/main" val="2743700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2A7DD9-2C84-778A-B6C0-DCC9B2739C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16B3F8-A497-EEF0-277F-C75E8A0503F2}"/>
              </a:ext>
            </a:extLst>
          </p:cNvPr>
          <p:cNvSpPr>
            <a:spLocks noGrp="1"/>
          </p:cNvSpPr>
          <p:nvPr>
            <p:ph type="title"/>
          </p:nvPr>
        </p:nvSpPr>
        <p:spPr/>
        <p:txBody>
          <a:bodyPr>
            <a:normAutofit/>
          </a:bodyPr>
          <a:lstStyle/>
          <a:p>
            <a:r>
              <a:rPr lang="en-US" sz="4000">
                <a:solidFill>
                  <a:srgbClr val="FFFFFF"/>
                </a:solidFill>
                <a:ea typeface="+mj-lt"/>
                <a:cs typeface="+mj-lt"/>
              </a:rPr>
              <a:t>What is ServiceNow</a:t>
            </a:r>
            <a:endParaRPr lang="en-US" sz="4000">
              <a:solidFill>
                <a:srgbClr val="FFFFFF"/>
              </a:solidFill>
              <a:cs typeface="Arial"/>
            </a:endParaRPr>
          </a:p>
        </p:txBody>
      </p:sp>
      <p:sp>
        <p:nvSpPr>
          <p:cNvPr id="3" name="Content Placeholder 2">
            <a:extLst>
              <a:ext uri="{FF2B5EF4-FFF2-40B4-BE49-F238E27FC236}">
                <a16:creationId xmlns:a16="http://schemas.microsoft.com/office/drawing/2014/main" id="{70B33CD1-5431-01CE-4E94-0EC73F367E87}"/>
              </a:ext>
            </a:extLst>
          </p:cNvPr>
          <p:cNvSpPr>
            <a:spLocks noGrp="1"/>
          </p:cNvSpPr>
          <p:nvPr>
            <p:ph idx="1"/>
          </p:nvPr>
        </p:nvSpPr>
        <p:spPr>
          <a:xfrm>
            <a:off x="152400" y="1214967"/>
            <a:ext cx="11887200" cy="4422866"/>
          </a:xfrm>
        </p:spPr>
        <p:txBody>
          <a:bodyPr vert="horz" lIns="91440" tIns="45720" rIns="91440" bIns="45720" rtlCol="0" anchor="t">
            <a:noAutofit/>
          </a:bodyPr>
          <a:lstStyle/>
          <a:p>
            <a:pPr>
              <a:lnSpc>
                <a:spcPct val="100000"/>
              </a:lnSpc>
            </a:pPr>
            <a:r>
              <a:rPr lang="en-US">
                <a:ea typeface="+mn-lt"/>
                <a:cs typeface="+mn-lt"/>
              </a:rPr>
              <a:t>Cloud-based service management platform designed for handling and tracking support requests.</a:t>
            </a:r>
            <a:endParaRPr lang="en-US">
              <a:cs typeface="Arial" panose="020B0604020202020204"/>
            </a:endParaRPr>
          </a:p>
          <a:p>
            <a:pPr>
              <a:lnSpc>
                <a:spcPct val="120000"/>
              </a:lnSpc>
            </a:pPr>
            <a:r>
              <a:rPr lang="en-US">
                <a:ea typeface="+mn-lt"/>
                <a:cs typeface="+mn-lt"/>
              </a:rPr>
              <a:t>Key Features:</a:t>
            </a:r>
          </a:p>
          <a:p>
            <a:pPr lvl="1">
              <a:spcAft>
                <a:spcPts val="600"/>
              </a:spcAft>
              <a:buChar char="•"/>
            </a:pPr>
            <a:r>
              <a:rPr lang="en-US" sz="3200">
                <a:ea typeface="+mn-lt"/>
                <a:cs typeface="+mn-lt"/>
              </a:rPr>
              <a:t>Centralized request management: All requests in one place.</a:t>
            </a:r>
            <a:endParaRPr lang="en-US">
              <a:cs typeface="Arial" panose="020B0604020202020204"/>
            </a:endParaRPr>
          </a:p>
          <a:p>
            <a:pPr lvl="1">
              <a:spcAft>
                <a:spcPts val="600"/>
              </a:spcAft>
              <a:buChar char="•"/>
            </a:pPr>
            <a:r>
              <a:rPr lang="en-US" sz="3200">
                <a:ea typeface="+mn-lt"/>
                <a:cs typeface="+mn-lt"/>
              </a:rPr>
              <a:t>Automated routing &amp; tracking: Faster resolutions. </a:t>
            </a:r>
            <a:endParaRPr lang="en-US">
              <a:ea typeface="+mn-lt"/>
              <a:cs typeface="+mn-lt"/>
            </a:endParaRPr>
          </a:p>
          <a:p>
            <a:pPr lvl="1">
              <a:spcAft>
                <a:spcPts val="600"/>
              </a:spcAft>
              <a:buChar char="•"/>
            </a:pPr>
            <a:r>
              <a:rPr lang="en-US" sz="3200">
                <a:ea typeface="+mn-lt"/>
                <a:cs typeface="+mn-lt"/>
              </a:rPr>
              <a:t>Self-service portal: Submit, track, and update requests anytime.</a:t>
            </a:r>
            <a:endParaRPr lang="en-US">
              <a:cs typeface="Arial"/>
            </a:endParaRPr>
          </a:p>
          <a:p>
            <a:pPr lvl="1">
              <a:spcAft>
                <a:spcPts val="600"/>
              </a:spcAft>
              <a:buChar char="•"/>
            </a:pPr>
            <a:r>
              <a:rPr lang="en-US" sz="3200">
                <a:ea typeface="+mn-lt"/>
                <a:cs typeface="+mn-lt"/>
              </a:rPr>
              <a:t>Reporting &amp; analytics: Identifies trends to improve support.</a:t>
            </a:r>
            <a:endParaRPr lang="en-US" sz="3200">
              <a:cs typeface="Arial" panose="020B0604020202020204"/>
            </a:endParaRPr>
          </a:p>
        </p:txBody>
      </p:sp>
      <p:sp>
        <p:nvSpPr>
          <p:cNvPr id="4" name="Slide Number Placeholder 3">
            <a:extLst>
              <a:ext uri="{FF2B5EF4-FFF2-40B4-BE49-F238E27FC236}">
                <a16:creationId xmlns:a16="http://schemas.microsoft.com/office/drawing/2014/main" id="{EFB0C1D9-C695-0D9C-36E1-411D89EEE8E7}"/>
              </a:ext>
            </a:extLst>
          </p:cNvPr>
          <p:cNvSpPr>
            <a:spLocks noGrp="1"/>
          </p:cNvSpPr>
          <p:nvPr>
            <p:ph type="sldNum" sz="quarter" idx="10"/>
          </p:nvPr>
        </p:nvSpPr>
        <p:spPr/>
        <p:txBody>
          <a:bodyPr/>
          <a:lstStyle/>
          <a:p>
            <a:fld id="{432ED76D-8188-4B28-B316-CD85396F47B0}" type="slidenum">
              <a:rPr lang="en-US" smtClean="0"/>
              <a:pPr/>
              <a:t>3</a:t>
            </a:fld>
            <a:endParaRPr lang="en-US"/>
          </a:p>
        </p:txBody>
      </p:sp>
    </p:spTree>
    <p:extLst>
      <p:ext uri="{BB962C8B-B14F-4D97-AF65-F5344CB8AC3E}">
        <p14:creationId xmlns:p14="http://schemas.microsoft.com/office/powerpoint/2010/main" val="362236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333B8-581D-2633-0B21-85B0B83C89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9A7401-44EE-24AB-C1D6-275B20171927}"/>
              </a:ext>
            </a:extLst>
          </p:cNvPr>
          <p:cNvSpPr>
            <a:spLocks noGrp="1"/>
          </p:cNvSpPr>
          <p:nvPr>
            <p:ph type="title"/>
          </p:nvPr>
        </p:nvSpPr>
        <p:spPr/>
        <p:txBody>
          <a:bodyPr>
            <a:normAutofit/>
          </a:bodyPr>
          <a:lstStyle/>
          <a:p>
            <a:r>
              <a:rPr lang="en-US" sz="4000">
                <a:solidFill>
                  <a:srgbClr val="FFFFFF"/>
                </a:solidFill>
                <a:ea typeface="+mj-lt"/>
                <a:cs typeface="+mj-lt"/>
              </a:rPr>
              <a:t>How ServiceNow Works</a:t>
            </a:r>
            <a:endParaRPr lang="en-US" sz="4000">
              <a:solidFill>
                <a:srgbClr val="FFFFFF"/>
              </a:solidFill>
              <a:cs typeface="Arial"/>
            </a:endParaRPr>
          </a:p>
        </p:txBody>
      </p:sp>
      <p:sp>
        <p:nvSpPr>
          <p:cNvPr id="3" name="Content Placeholder 2">
            <a:extLst>
              <a:ext uri="{FF2B5EF4-FFF2-40B4-BE49-F238E27FC236}">
                <a16:creationId xmlns:a16="http://schemas.microsoft.com/office/drawing/2014/main" id="{82F9D6EC-11FF-3BBE-D771-2E159291C3F1}"/>
              </a:ext>
            </a:extLst>
          </p:cNvPr>
          <p:cNvSpPr>
            <a:spLocks noGrp="1"/>
          </p:cNvSpPr>
          <p:nvPr>
            <p:ph idx="1"/>
          </p:nvPr>
        </p:nvSpPr>
        <p:spPr>
          <a:xfrm>
            <a:off x="152400" y="1049596"/>
            <a:ext cx="11887200" cy="4422866"/>
          </a:xfrm>
        </p:spPr>
        <p:txBody>
          <a:bodyPr vert="horz" lIns="91440" tIns="45720" rIns="91440" bIns="45720" rtlCol="0" anchor="t">
            <a:noAutofit/>
          </a:bodyPr>
          <a:lstStyle/>
          <a:p>
            <a:pPr marL="0" indent="0">
              <a:lnSpc>
                <a:spcPct val="120000"/>
              </a:lnSpc>
              <a:buNone/>
            </a:pPr>
            <a:r>
              <a:rPr lang="en-US">
                <a:cs typeface="Arial"/>
              </a:rPr>
              <a:t>How It Works:</a:t>
            </a:r>
            <a:endParaRPr lang="en-US">
              <a:ea typeface="+mn-lt"/>
              <a:cs typeface="+mn-lt"/>
            </a:endParaRPr>
          </a:p>
          <a:p>
            <a:pPr marL="514350" indent="-514350">
              <a:lnSpc>
                <a:spcPct val="120000"/>
              </a:lnSpc>
              <a:buAutoNum type="arabicPeriod"/>
            </a:pPr>
            <a:r>
              <a:rPr lang="en-US">
                <a:cs typeface="Arial"/>
              </a:rPr>
              <a:t>User submits a request via the portal.</a:t>
            </a:r>
            <a:endParaRPr lang="en-US" sz="2700">
              <a:cs typeface="Arial"/>
            </a:endParaRPr>
          </a:p>
          <a:p>
            <a:pPr marL="514350" indent="-514350">
              <a:lnSpc>
                <a:spcPct val="120000"/>
              </a:lnSpc>
              <a:buAutoNum type="arabicPeriod"/>
            </a:pPr>
            <a:r>
              <a:rPr lang="en-US">
                <a:cs typeface="Arial"/>
              </a:rPr>
              <a:t>The request is automatically routed to the appropriate team.</a:t>
            </a:r>
            <a:endParaRPr lang="en-US" sz="2700">
              <a:cs typeface="Arial"/>
            </a:endParaRPr>
          </a:p>
          <a:p>
            <a:pPr marL="514350" indent="-514350">
              <a:lnSpc>
                <a:spcPct val="120000"/>
              </a:lnSpc>
              <a:buAutoNum type="arabicPeriod"/>
            </a:pPr>
            <a:r>
              <a:rPr lang="en-US">
                <a:cs typeface="Arial"/>
              </a:rPr>
              <a:t>User receives updates on request progress.</a:t>
            </a:r>
            <a:endParaRPr lang="en-US" sz="2700">
              <a:cs typeface="Arial"/>
            </a:endParaRPr>
          </a:p>
          <a:p>
            <a:pPr marL="514350" indent="-514350">
              <a:lnSpc>
                <a:spcPct val="120000"/>
              </a:lnSpc>
              <a:buAutoNum type="arabicPeriod"/>
            </a:pPr>
            <a:r>
              <a:rPr lang="en-US">
                <a:cs typeface="Arial"/>
              </a:rPr>
              <a:t>Issue is resolved and feedback can be provided.</a:t>
            </a:r>
            <a:endParaRPr lang="en-US" sz="2700">
              <a:cs typeface="Arial"/>
            </a:endParaRPr>
          </a:p>
        </p:txBody>
      </p:sp>
      <p:sp>
        <p:nvSpPr>
          <p:cNvPr id="4" name="Slide Number Placeholder 3">
            <a:extLst>
              <a:ext uri="{FF2B5EF4-FFF2-40B4-BE49-F238E27FC236}">
                <a16:creationId xmlns:a16="http://schemas.microsoft.com/office/drawing/2014/main" id="{E8BDFE2C-1686-4631-FFC9-0D41B3C57795}"/>
              </a:ext>
            </a:extLst>
          </p:cNvPr>
          <p:cNvSpPr>
            <a:spLocks noGrp="1"/>
          </p:cNvSpPr>
          <p:nvPr>
            <p:ph type="sldNum" sz="quarter" idx="10"/>
          </p:nvPr>
        </p:nvSpPr>
        <p:spPr/>
        <p:txBody>
          <a:bodyPr/>
          <a:lstStyle/>
          <a:p>
            <a:fld id="{432ED76D-8188-4B28-B316-CD85396F47B0}" type="slidenum">
              <a:rPr lang="en-US" smtClean="0"/>
              <a:pPr/>
              <a:t>4</a:t>
            </a:fld>
            <a:endParaRPr lang="en-US"/>
          </a:p>
        </p:txBody>
      </p:sp>
    </p:spTree>
    <p:extLst>
      <p:ext uri="{BB962C8B-B14F-4D97-AF65-F5344CB8AC3E}">
        <p14:creationId xmlns:p14="http://schemas.microsoft.com/office/powerpoint/2010/main" val="4030561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79E04F-2BEC-7E05-717E-8AC3289ED4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7D589B-8C29-9DE6-2892-678351B173B7}"/>
              </a:ext>
            </a:extLst>
          </p:cNvPr>
          <p:cNvSpPr>
            <a:spLocks noGrp="1"/>
          </p:cNvSpPr>
          <p:nvPr>
            <p:ph type="title"/>
          </p:nvPr>
        </p:nvSpPr>
        <p:spPr/>
        <p:txBody>
          <a:bodyPr>
            <a:normAutofit/>
          </a:bodyPr>
          <a:lstStyle/>
          <a:p>
            <a:r>
              <a:rPr lang="en-US" sz="4000">
                <a:solidFill>
                  <a:srgbClr val="FFFFFF"/>
                </a:solidFill>
                <a:ea typeface="+mj-lt"/>
                <a:cs typeface="+mj-lt"/>
              </a:rPr>
              <a:t>Why ServiceNow</a:t>
            </a:r>
            <a:endParaRPr lang="en-US" sz="4000"/>
          </a:p>
        </p:txBody>
      </p:sp>
      <p:sp>
        <p:nvSpPr>
          <p:cNvPr id="3" name="Content Placeholder 2">
            <a:extLst>
              <a:ext uri="{FF2B5EF4-FFF2-40B4-BE49-F238E27FC236}">
                <a16:creationId xmlns:a16="http://schemas.microsoft.com/office/drawing/2014/main" id="{DE2AFB66-4717-F499-7509-6C22ED8BE8AE}"/>
              </a:ext>
            </a:extLst>
          </p:cNvPr>
          <p:cNvSpPr>
            <a:spLocks noGrp="1"/>
          </p:cNvSpPr>
          <p:nvPr>
            <p:ph idx="1"/>
          </p:nvPr>
        </p:nvSpPr>
        <p:spPr/>
        <p:txBody>
          <a:bodyPr vert="horz" lIns="91440" tIns="45720" rIns="91440" bIns="45720" rtlCol="0" anchor="t">
            <a:normAutofit fontScale="92500" lnSpcReduction="10000"/>
          </a:bodyPr>
          <a:lstStyle/>
          <a:p>
            <a:r>
              <a:rPr lang="en-US" b="1" dirty="0">
                <a:ea typeface="+mn-lt"/>
                <a:cs typeface="+mn-lt"/>
              </a:rPr>
              <a:t>Efficiency:</a:t>
            </a:r>
            <a:r>
              <a:rPr lang="en-US" dirty="0">
                <a:ea typeface="+mn-lt"/>
                <a:cs typeface="+mn-lt"/>
              </a:rPr>
              <a:t> Requests are automatically routed and tracked, reducing delays.</a:t>
            </a:r>
            <a:endParaRPr lang="en-US" dirty="0">
              <a:cs typeface="Arial" panose="020B0604020202020204"/>
            </a:endParaRPr>
          </a:p>
          <a:p>
            <a:r>
              <a:rPr lang="en-US" b="1" dirty="0">
                <a:ea typeface="+mn-lt"/>
                <a:cs typeface="+mn-lt"/>
              </a:rPr>
              <a:t>Transparency:</a:t>
            </a:r>
            <a:r>
              <a:rPr lang="en-US" dirty="0">
                <a:ea typeface="+mn-lt"/>
                <a:cs typeface="+mn-lt"/>
              </a:rPr>
              <a:t> Users can track their requests and receive real-time updates.</a:t>
            </a:r>
            <a:endParaRPr lang="en-US" dirty="0"/>
          </a:p>
          <a:p>
            <a:r>
              <a:rPr lang="en-US" b="1" dirty="0">
                <a:ea typeface="+mn-lt"/>
                <a:cs typeface="+mn-lt"/>
              </a:rPr>
              <a:t>Consistency:</a:t>
            </a:r>
            <a:r>
              <a:rPr lang="en-US" dirty="0">
                <a:ea typeface="+mn-lt"/>
                <a:cs typeface="+mn-lt"/>
              </a:rPr>
              <a:t> Standardized processes ensure fairness in prioritization and response times.</a:t>
            </a:r>
            <a:endParaRPr lang="en-US" dirty="0"/>
          </a:p>
          <a:p>
            <a:r>
              <a:rPr lang="en-US" b="1" dirty="0">
                <a:ea typeface="+mn-lt"/>
                <a:cs typeface="+mn-lt"/>
              </a:rPr>
              <a:t>Scalability:</a:t>
            </a:r>
            <a:r>
              <a:rPr lang="en-US" dirty="0">
                <a:ea typeface="+mn-lt"/>
                <a:cs typeface="+mn-lt"/>
              </a:rPr>
              <a:t> Handles increasing volumes of requests more effectively than email.</a:t>
            </a:r>
            <a:endParaRPr lang="en-US" dirty="0"/>
          </a:p>
          <a:p>
            <a:r>
              <a:rPr lang="en-US" b="1" dirty="0">
                <a:ea typeface="+mn-lt"/>
                <a:cs typeface="+mn-lt"/>
              </a:rPr>
              <a:t>Better User Experience:</a:t>
            </a:r>
            <a:r>
              <a:rPr lang="en-US" dirty="0">
                <a:ea typeface="+mn-lt"/>
                <a:cs typeface="+mn-lt"/>
              </a:rPr>
              <a:t> Self-service options empower users to find answers and submit requests easily.</a:t>
            </a:r>
            <a:endParaRPr lang="en-US" dirty="0"/>
          </a:p>
        </p:txBody>
      </p:sp>
      <p:sp>
        <p:nvSpPr>
          <p:cNvPr id="4" name="Slide Number Placeholder 3">
            <a:extLst>
              <a:ext uri="{FF2B5EF4-FFF2-40B4-BE49-F238E27FC236}">
                <a16:creationId xmlns:a16="http://schemas.microsoft.com/office/drawing/2014/main" id="{DDDE949E-4C4B-00F2-F257-57A04499D863}"/>
              </a:ext>
            </a:extLst>
          </p:cNvPr>
          <p:cNvSpPr>
            <a:spLocks noGrp="1"/>
          </p:cNvSpPr>
          <p:nvPr>
            <p:ph type="sldNum" sz="quarter" idx="10"/>
          </p:nvPr>
        </p:nvSpPr>
        <p:spPr/>
        <p:txBody>
          <a:bodyPr/>
          <a:lstStyle/>
          <a:p>
            <a:fld id="{432ED76D-8188-4B28-B316-CD85396F47B0}" type="slidenum">
              <a:rPr lang="en-US" smtClean="0"/>
              <a:pPr/>
              <a:t>5</a:t>
            </a:fld>
            <a:endParaRPr lang="en-US"/>
          </a:p>
        </p:txBody>
      </p:sp>
    </p:spTree>
    <p:extLst>
      <p:ext uri="{BB962C8B-B14F-4D97-AF65-F5344CB8AC3E}">
        <p14:creationId xmlns:p14="http://schemas.microsoft.com/office/powerpoint/2010/main" val="1524951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297217-9C0A-F13F-AEA8-940CD59BD5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9A18BA-640E-D4F7-A4AF-AE79789582E6}"/>
              </a:ext>
            </a:extLst>
          </p:cNvPr>
          <p:cNvSpPr>
            <a:spLocks noGrp="1"/>
          </p:cNvSpPr>
          <p:nvPr>
            <p:ph type="title"/>
          </p:nvPr>
        </p:nvSpPr>
        <p:spPr/>
        <p:txBody>
          <a:bodyPr>
            <a:normAutofit/>
          </a:bodyPr>
          <a:lstStyle/>
          <a:p>
            <a:r>
              <a:rPr lang="en-US" sz="4000">
                <a:solidFill>
                  <a:srgbClr val="FFFFFF"/>
                </a:solidFill>
                <a:ea typeface="+mj-lt"/>
                <a:cs typeface="+mj-lt"/>
              </a:rPr>
              <a:t>ServiceNow Timeline</a:t>
            </a:r>
            <a:endParaRPr lang="en-US" sz="4000">
              <a:solidFill>
                <a:srgbClr val="FFFFFF"/>
              </a:solidFill>
              <a:cs typeface="Arial"/>
            </a:endParaRPr>
          </a:p>
        </p:txBody>
      </p:sp>
      <p:sp>
        <p:nvSpPr>
          <p:cNvPr id="3" name="Content Placeholder 2">
            <a:extLst>
              <a:ext uri="{FF2B5EF4-FFF2-40B4-BE49-F238E27FC236}">
                <a16:creationId xmlns:a16="http://schemas.microsoft.com/office/drawing/2014/main" id="{7B82788E-7BC3-4136-E744-F3388A1BA43A}"/>
              </a:ext>
            </a:extLst>
          </p:cNvPr>
          <p:cNvSpPr>
            <a:spLocks noGrp="1"/>
          </p:cNvSpPr>
          <p:nvPr>
            <p:ph idx="1"/>
          </p:nvPr>
        </p:nvSpPr>
        <p:spPr/>
        <p:txBody>
          <a:bodyPr vert="horz" lIns="91440" tIns="45720" rIns="91440" bIns="45720" rtlCol="0" anchor="t">
            <a:normAutofit fontScale="92500" lnSpcReduction="20000"/>
          </a:bodyPr>
          <a:lstStyle/>
          <a:p>
            <a:pPr>
              <a:buNone/>
            </a:pPr>
            <a:r>
              <a:rPr lang="en-US" b="1">
                <a:ea typeface="+mn-lt"/>
                <a:cs typeface="+mn-lt"/>
              </a:rPr>
              <a:t>Stage 1 – Testing &amp; Feedback (Now – March 2025)</a:t>
            </a:r>
            <a:endParaRPr lang="en-US"/>
          </a:p>
          <a:p>
            <a:pPr>
              <a:buFont typeface="Arial"/>
              <a:buChar char="•"/>
            </a:pPr>
            <a:r>
              <a:rPr lang="en-US">
                <a:ea typeface="+mn-lt"/>
                <a:cs typeface="+mn-lt"/>
              </a:rPr>
              <a:t>Internal testing and User Acceptance Testing (UAT) with volunteers.</a:t>
            </a:r>
          </a:p>
          <a:p>
            <a:pPr marL="0" indent="0">
              <a:buNone/>
            </a:pPr>
            <a:r>
              <a:rPr lang="en-US" b="1">
                <a:ea typeface="+mn-lt"/>
                <a:cs typeface="+mn-lt"/>
              </a:rPr>
              <a:t>Stage 2 – ServiceNow Launch (April 2, 2025)</a:t>
            </a:r>
            <a:endParaRPr lang="en-US">
              <a:cs typeface="Arial"/>
            </a:endParaRPr>
          </a:p>
          <a:p>
            <a:pPr>
              <a:buFont typeface="Arial"/>
              <a:buChar char="•"/>
            </a:pPr>
            <a:r>
              <a:rPr lang="en-US">
                <a:ea typeface="+mn-lt"/>
                <a:cs typeface="+mn-lt"/>
              </a:rPr>
              <a:t>Official rollout for all CAPSDAC-related support requests.</a:t>
            </a:r>
          </a:p>
          <a:p>
            <a:pPr marL="0" indent="0">
              <a:buNone/>
            </a:pPr>
            <a:r>
              <a:rPr lang="en-US" b="1">
                <a:ea typeface="+mn-lt"/>
                <a:cs typeface="+mn-lt"/>
              </a:rPr>
              <a:t>Stage 3 – Post-Launch Support (April 2 – Ongoing)</a:t>
            </a:r>
            <a:endParaRPr lang="en-US">
              <a:cs typeface="Arial" panose="020B0604020202020204"/>
            </a:endParaRPr>
          </a:p>
          <a:p>
            <a:pPr>
              <a:buFont typeface="Arial"/>
              <a:buChar char="•"/>
            </a:pPr>
            <a:r>
              <a:rPr lang="en-US">
                <a:ea typeface="+mn-lt"/>
                <a:cs typeface="+mn-lt"/>
              </a:rPr>
              <a:t>Continued training, improvements, and monitoring based on user feedback.</a:t>
            </a:r>
            <a:endParaRPr lang="en-US"/>
          </a:p>
          <a:p>
            <a:pPr marL="0" indent="0">
              <a:buNone/>
            </a:pPr>
            <a:r>
              <a:rPr lang="en-US" sz="3000" b="1">
                <a:cs typeface="Arial" panose="020B0604020202020204"/>
              </a:rPr>
              <a:t>Stage 4 – Retiring CAPSDAC Inbox (May 31, 2025)</a:t>
            </a:r>
            <a:endParaRPr lang="en-US" sz="3000">
              <a:cs typeface="Arial" panose="020B0604020202020204"/>
            </a:endParaRPr>
          </a:p>
          <a:p>
            <a:pPr>
              <a:buFont typeface="Arial,Sans-Serif"/>
              <a:buChar char="•"/>
            </a:pPr>
            <a:r>
              <a:rPr lang="en-US" sz="3000">
                <a:cs typeface="Arial" panose="020B0604020202020204"/>
              </a:rPr>
              <a:t>The CAPSDAC email inbox stop accepting new technical assistance requests.</a:t>
            </a:r>
            <a:endParaRPr lang="en-US"/>
          </a:p>
        </p:txBody>
      </p:sp>
      <p:sp>
        <p:nvSpPr>
          <p:cNvPr id="4" name="Slide Number Placeholder 3">
            <a:extLst>
              <a:ext uri="{FF2B5EF4-FFF2-40B4-BE49-F238E27FC236}">
                <a16:creationId xmlns:a16="http://schemas.microsoft.com/office/drawing/2014/main" id="{710E2F7F-DA94-8E84-4A25-F824DB718863}"/>
              </a:ext>
            </a:extLst>
          </p:cNvPr>
          <p:cNvSpPr>
            <a:spLocks noGrp="1"/>
          </p:cNvSpPr>
          <p:nvPr>
            <p:ph type="sldNum" sz="quarter" idx="10"/>
          </p:nvPr>
        </p:nvSpPr>
        <p:spPr/>
        <p:txBody>
          <a:bodyPr/>
          <a:lstStyle/>
          <a:p>
            <a:fld id="{432ED76D-8188-4B28-B316-CD85396F47B0}" type="slidenum">
              <a:rPr lang="en-US" smtClean="0"/>
              <a:pPr/>
              <a:t>6</a:t>
            </a:fld>
            <a:endParaRPr lang="en-US"/>
          </a:p>
        </p:txBody>
      </p:sp>
    </p:spTree>
    <p:extLst>
      <p:ext uri="{BB962C8B-B14F-4D97-AF65-F5344CB8AC3E}">
        <p14:creationId xmlns:p14="http://schemas.microsoft.com/office/powerpoint/2010/main" val="2547964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B27D6-9899-443E-7FB5-E8DEEA773A2D}"/>
              </a:ext>
            </a:extLst>
          </p:cNvPr>
          <p:cNvSpPr>
            <a:spLocks noGrp="1"/>
          </p:cNvSpPr>
          <p:nvPr>
            <p:ph type="title"/>
          </p:nvPr>
        </p:nvSpPr>
        <p:spPr>
          <a:xfrm>
            <a:off x="152400" y="-179177"/>
            <a:ext cx="11887200" cy="1325563"/>
          </a:xfrm>
        </p:spPr>
        <p:txBody>
          <a:bodyPr>
            <a:normAutofit/>
          </a:bodyPr>
          <a:lstStyle/>
          <a:p>
            <a:r>
              <a:rPr lang="en-US" sz="4000" dirty="0">
                <a:solidFill>
                  <a:schemeClr val="bg1"/>
                </a:solidFill>
                <a:cs typeface="Arial"/>
              </a:rPr>
              <a:t>CAPSDAC Development Phases (1)</a:t>
            </a:r>
          </a:p>
        </p:txBody>
      </p:sp>
      <p:sp>
        <p:nvSpPr>
          <p:cNvPr id="3" name="Content Placeholder 2">
            <a:extLst>
              <a:ext uri="{FF2B5EF4-FFF2-40B4-BE49-F238E27FC236}">
                <a16:creationId xmlns:a16="http://schemas.microsoft.com/office/drawing/2014/main" id="{32F06E70-27D6-B973-8013-64B21BCA45A1}"/>
              </a:ext>
            </a:extLst>
          </p:cNvPr>
          <p:cNvSpPr>
            <a:spLocks noGrp="1"/>
          </p:cNvSpPr>
          <p:nvPr>
            <p:ph idx="1"/>
          </p:nvPr>
        </p:nvSpPr>
        <p:spPr>
          <a:xfrm>
            <a:off x="152400" y="919566"/>
            <a:ext cx="11887200" cy="5461779"/>
          </a:xfrm>
        </p:spPr>
        <p:txBody>
          <a:bodyPr vert="horz" lIns="91440" tIns="45720" rIns="91440" bIns="45720" rtlCol="0" anchor="t">
            <a:normAutofit lnSpcReduction="10000"/>
          </a:bodyPr>
          <a:lstStyle/>
          <a:p>
            <a:pPr>
              <a:spcAft>
                <a:spcPts val="1200"/>
              </a:spcAft>
            </a:pPr>
            <a:r>
              <a:rPr lang="en-US" sz="2800" dirty="0"/>
              <a:t>Phase 1 (Start of development through January 2025)</a:t>
            </a:r>
            <a:endParaRPr lang="en-US" sz="2800" dirty="0">
              <a:cs typeface="Arial"/>
            </a:endParaRPr>
          </a:p>
          <a:p>
            <a:pPr lvl="1">
              <a:spcAft>
                <a:spcPts val="1200"/>
              </a:spcAft>
            </a:pPr>
            <a:r>
              <a:rPr lang="en-US" sz="2400" dirty="0">
                <a:cs typeface="Arial"/>
              </a:rPr>
              <a:t>First iteration of CAPSDAC launched with limited required data files (Class, Staff, Child).</a:t>
            </a:r>
          </a:p>
          <a:p>
            <a:pPr lvl="1">
              <a:spcAft>
                <a:spcPts val="1200"/>
              </a:spcAft>
            </a:pPr>
            <a:r>
              <a:rPr lang="en-US" sz="2400" dirty="0">
                <a:cs typeface="Arial"/>
              </a:rPr>
              <a:t>Data for all three files submitted and certified monthly by the LEA.</a:t>
            </a:r>
          </a:p>
          <a:p>
            <a:pPr lvl="1">
              <a:spcAft>
                <a:spcPts val="1200"/>
              </a:spcAft>
            </a:pPr>
            <a:r>
              <a:rPr lang="en-US" sz="2400" dirty="0">
                <a:cs typeface="Arial"/>
              </a:rPr>
              <a:t>Development team move to second iteration of CAPSDAC.</a:t>
            </a:r>
          </a:p>
          <a:p>
            <a:pPr>
              <a:spcAft>
                <a:spcPts val="1200"/>
              </a:spcAft>
            </a:pPr>
            <a:r>
              <a:rPr lang="en-US" sz="2800" dirty="0">
                <a:cs typeface="Arial"/>
              </a:rPr>
              <a:t>Phase 2 (January 2025 through July 2025)</a:t>
            </a:r>
          </a:p>
          <a:p>
            <a:pPr lvl="1">
              <a:spcAft>
                <a:spcPts val="1200"/>
              </a:spcAft>
            </a:pPr>
            <a:r>
              <a:rPr lang="en-US" sz="2400" dirty="0">
                <a:cs typeface="Arial"/>
              </a:rPr>
              <a:t>Ongoing development of second iteration of CAPSDAC to include the rest of the data files required by Assembly Bill (AB) 22.</a:t>
            </a:r>
          </a:p>
          <a:p>
            <a:pPr lvl="1">
              <a:spcAft>
                <a:spcPts val="1200"/>
              </a:spcAft>
            </a:pPr>
            <a:r>
              <a:rPr lang="en-US" sz="2400" dirty="0">
                <a:cs typeface="Arial"/>
              </a:rPr>
              <a:t>Once data files and fields are finalized for the requirements, they will be shared with agencies and vendors.</a:t>
            </a:r>
          </a:p>
          <a:p>
            <a:pPr lvl="1">
              <a:spcAft>
                <a:spcPts val="1200"/>
              </a:spcAft>
            </a:pPr>
            <a:r>
              <a:rPr lang="en-US" sz="2400" dirty="0">
                <a:cs typeface="Arial"/>
              </a:rPr>
              <a:t>LEAs continue to submit and certify data for Class, Staff, and Child files monthly while the second iteration of CAPSDAC is developed.</a:t>
            </a:r>
          </a:p>
        </p:txBody>
      </p:sp>
      <p:sp>
        <p:nvSpPr>
          <p:cNvPr id="4" name="Slide Number Placeholder 3">
            <a:extLst>
              <a:ext uri="{FF2B5EF4-FFF2-40B4-BE49-F238E27FC236}">
                <a16:creationId xmlns:a16="http://schemas.microsoft.com/office/drawing/2014/main" id="{1FA091EB-FB96-088C-7735-9F58F43249F3}"/>
              </a:ext>
            </a:extLst>
          </p:cNvPr>
          <p:cNvSpPr>
            <a:spLocks noGrp="1"/>
          </p:cNvSpPr>
          <p:nvPr>
            <p:ph type="sldNum" sz="quarter" idx="10"/>
          </p:nvPr>
        </p:nvSpPr>
        <p:spPr/>
        <p:txBody>
          <a:bodyPr/>
          <a:lstStyle/>
          <a:p>
            <a:fld id="{432ED76D-8188-4B28-B316-CD85396F47B0}" type="slidenum">
              <a:rPr lang="en-US" smtClean="0"/>
              <a:pPr/>
              <a:t>7</a:t>
            </a:fld>
            <a:endParaRPr lang="en-US"/>
          </a:p>
        </p:txBody>
      </p:sp>
    </p:spTree>
    <p:extLst>
      <p:ext uri="{BB962C8B-B14F-4D97-AF65-F5344CB8AC3E}">
        <p14:creationId xmlns:p14="http://schemas.microsoft.com/office/powerpoint/2010/main" val="177318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B27D6-9899-443E-7FB5-E8DEEA773A2D}"/>
              </a:ext>
            </a:extLst>
          </p:cNvPr>
          <p:cNvSpPr>
            <a:spLocks noGrp="1"/>
          </p:cNvSpPr>
          <p:nvPr>
            <p:ph type="title"/>
          </p:nvPr>
        </p:nvSpPr>
        <p:spPr/>
        <p:txBody>
          <a:bodyPr>
            <a:normAutofit/>
          </a:bodyPr>
          <a:lstStyle/>
          <a:p>
            <a:r>
              <a:rPr lang="en-US" sz="4000">
                <a:solidFill>
                  <a:schemeClr val="bg1"/>
                </a:solidFill>
                <a:cs typeface="Arial"/>
              </a:rPr>
              <a:t>CAPSDAC Development Phases (2)</a:t>
            </a:r>
            <a:endParaRPr lang="en-US">
              <a:solidFill>
                <a:schemeClr val="bg1"/>
              </a:solidFill>
            </a:endParaRPr>
          </a:p>
        </p:txBody>
      </p:sp>
      <p:sp>
        <p:nvSpPr>
          <p:cNvPr id="3" name="Content Placeholder 2">
            <a:extLst>
              <a:ext uri="{FF2B5EF4-FFF2-40B4-BE49-F238E27FC236}">
                <a16:creationId xmlns:a16="http://schemas.microsoft.com/office/drawing/2014/main" id="{32F06E70-27D6-B973-8013-64B21BCA45A1}"/>
              </a:ext>
            </a:extLst>
          </p:cNvPr>
          <p:cNvSpPr>
            <a:spLocks noGrp="1"/>
          </p:cNvSpPr>
          <p:nvPr>
            <p:ph idx="1"/>
          </p:nvPr>
        </p:nvSpPr>
        <p:spPr/>
        <p:txBody>
          <a:bodyPr vert="horz" lIns="91440" tIns="45720" rIns="91440" bIns="45720" rtlCol="0" anchor="t">
            <a:normAutofit fontScale="92500" lnSpcReduction="20000"/>
          </a:bodyPr>
          <a:lstStyle/>
          <a:p>
            <a:r>
              <a:rPr lang="en-US">
                <a:cs typeface="Arial"/>
              </a:rPr>
              <a:t>Phase 3 (July 2025 through December 2025)</a:t>
            </a:r>
            <a:endParaRPr lang="en-US"/>
          </a:p>
          <a:p>
            <a:pPr lvl="1">
              <a:spcAft>
                <a:spcPts val="600"/>
              </a:spcAft>
            </a:pPr>
            <a:r>
              <a:rPr lang="en-US">
                <a:cs typeface="Arial"/>
              </a:rPr>
              <a:t>Beta Testing and ongoing development of the archetype second iteration of CAPSDAC.</a:t>
            </a:r>
          </a:p>
          <a:p>
            <a:pPr lvl="1">
              <a:spcAft>
                <a:spcPts val="600"/>
              </a:spcAft>
            </a:pPr>
            <a:r>
              <a:rPr lang="en-US">
                <a:cs typeface="Arial"/>
              </a:rPr>
              <a:t>Training and Technical Assistance on second iteration of CAPSDAC.</a:t>
            </a:r>
          </a:p>
          <a:p>
            <a:pPr lvl="1">
              <a:spcAft>
                <a:spcPts val="600"/>
              </a:spcAft>
            </a:pPr>
            <a:r>
              <a:rPr lang="en-US">
                <a:cs typeface="Arial"/>
              </a:rPr>
              <a:t>LEA continues to submit and certify data for Class, Staff, and Child files monthly while the second iteration of CAPSDAC is developed.</a:t>
            </a:r>
          </a:p>
          <a:p>
            <a:r>
              <a:rPr lang="en-US">
                <a:cs typeface="Arial"/>
              </a:rPr>
              <a:t>Phase 4 (December 2025 and after)</a:t>
            </a:r>
          </a:p>
          <a:p>
            <a:pPr lvl="1">
              <a:spcAft>
                <a:spcPts val="600"/>
              </a:spcAft>
            </a:pPr>
            <a:r>
              <a:rPr lang="en-US">
                <a:cs typeface="Arial"/>
              </a:rPr>
              <a:t>Roll out of the second iteration of CAPSDAC.</a:t>
            </a:r>
          </a:p>
          <a:p>
            <a:pPr lvl="1">
              <a:spcAft>
                <a:spcPts val="600"/>
              </a:spcAft>
            </a:pPr>
            <a:r>
              <a:rPr lang="en-US">
                <a:cs typeface="Arial"/>
              </a:rPr>
              <a:t>Ongoing training and technical assistance.</a:t>
            </a:r>
          </a:p>
          <a:p>
            <a:pPr lvl="1">
              <a:spcAft>
                <a:spcPts val="600"/>
              </a:spcAft>
            </a:pPr>
            <a:r>
              <a:rPr lang="en-US">
                <a:cs typeface="Arial"/>
              </a:rPr>
              <a:t>LEA moves to annual submission of most new file types, and monthly submission of only some required file types.</a:t>
            </a:r>
          </a:p>
          <a:p>
            <a:pPr lvl="1"/>
            <a:endParaRPr lang="en-US">
              <a:cs typeface="Arial"/>
            </a:endParaRPr>
          </a:p>
        </p:txBody>
      </p:sp>
      <p:sp>
        <p:nvSpPr>
          <p:cNvPr id="4" name="Slide Number Placeholder 3">
            <a:extLst>
              <a:ext uri="{FF2B5EF4-FFF2-40B4-BE49-F238E27FC236}">
                <a16:creationId xmlns:a16="http://schemas.microsoft.com/office/drawing/2014/main" id="{1FA091EB-FB96-088C-7735-9F58F43249F3}"/>
              </a:ext>
            </a:extLst>
          </p:cNvPr>
          <p:cNvSpPr>
            <a:spLocks noGrp="1"/>
          </p:cNvSpPr>
          <p:nvPr>
            <p:ph type="sldNum" sz="quarter" idx="10"/>
          </p:nvPr>
        </p:nvSpPr>
        <p:spPr/>
        <p:txBody>
          <a:bodyPr/>
          <a:lstStyle/>
          <a:p>
            <a:fld id="{432ED76D-8188-4B28-B316-CD85396F47B0}" type="slidenum">
              <a:rPr lang="en-US" smtClean="0"/>
              <a:pPr/>
              <a:t>8</a:t>
            </a:fld>
            <a:endParaRPr lang="en-US"/>
          </a:p>
        </p:txBody>
      </p:sp>
    </p:spTree>
    <p:extLst>
      <p:ext uri="{BB962C8B-B14F-4D97-AF65-F5344CB8AC3E}">
        <p14:creationId xmlns:p14="http://schemas.microsoft.com/office/powerpoint/2010/main" val="3223078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B27D6-9899-443E-7FB5-E8DEEA773A2D}"/>
              </a:ext>
            </a:extLst>
          </p:cNvPr>
          <p:cNvSpPr>
            <a:spLocks noGrp="1"/>
          </p:cNvSpPr>
          <p:nvPr>
            <p:ph type="title"/>
          </p:nvPr>
        </p:nvSpPr>
        <p:spPr/>
        <p:txBody>
          <a:bodyPr>
            <a:normAutofit/>
          </a:bodyPr>
          <a:lstStyle/>
          <a:p>
            <a:r>
              <a:rPr lang="en-US" sz="4000">
                <a:solidFill>
                  <a:schemeClr val="bg1"/>
                </a:solidFill>
                <a:cs typeface="Arial"/>
              </a:rPr>
              <a:t>CAPSDAC Development Phases (3)</a:t>
            </a:r>
            <a:endParaRPr lang="en-US">
              <a:solidFill>
                <a:schemeClr val="bg1"/>
              </a:solidFill>
            </a:endParaRPr>
          </a:p>
        </p:txBody>
      </p:sp>
      <p:sp>
        <p:nvSpPr>
          <p:cNvPr id="3" name="Content Placeholder 2">
            <a:extLst>
              <a:ext uri="{FF2B5EF4-FFF2-40B4-BE49-F238E27FC236}">
                <a16:creationId xmlns:a16="http://schemas.microsoft.com/office/drawing/2014/main" id="{32F06E70-27D6-B973-8013-64B21BCA45A1}"/>
              </a:ext>
            </a:extLst>
          </p:cNvPr>
          <p:cNvSpPr>
            <a:spLocks noGrp="1"/>
          </p:cNvSpPr>
          <p:nvPr>
            <p:ph idx="1"/>
          </p:nvPr>
        </p:nvSpPr>
        <p:spPr/>
        <p:txBody>
          <a:bodyPr vert="horz" lIns="91440" tIns="45720" rIns="91440" bIns="45720" rtlCol="0" anchor="t">
            <a:normAutofit/>
          </a:bodyPr>
          <a:lstStyle/>
          <a:p>
            <a:r>
              <a:rPr lang="en-US">
                <a:cs typeface="Arial"/>
              </a:rPr>
              <a:t>Current Phase</a:t>
            </a:r>
            <a:endParaRPr lang="en-US"/>
          </a:p>
          <a:p>
            <a:pPr lvl="1">
              <a:spcAft>
                <a:spcPts val="600"/>
              </a:spcAft>
            </a:pPr>
            <a:r>
              <a:rPr lang="en-US" sz="3100">
                <a:cs typeface="Arial"/>
              </a:rPr>
              <a:t>We are currently in Phase 2. Phase 2 is supposed to run from January 2025 through to July 2025. </a:t>
            </a:r>
          </a:p>
          <a:p>
            <a:pPr lvl="1">
              <a:spcAft>
                <a:spcPts val="600"/>
              </a:spcAft>
            </a:pPr>
            <a:r>
              <a:rPr lang="en-US" sz="3100">
                <a:cs typeface="Arial"/>
              </a:rPr>
              <a:t>Within this time period, the California Department of Education (CDE) development team is planning to share the finalized set of files and data fields required for the second iteration of CAPSDAC. These new files and data fields will closely mimic what the California Longitudinal Pupil Achievement Data System (CALPADS) currently collects.</a:t>
            </a:r>
            <a:endParaRPr lang="en-US" sz="3500">
              <a:cs typeface="Arial"/>
            </a:endParaRPr>
          </a:p>
          <a:p>
            <a:pPr lvl="1"/>
            <a:endParaRPr lang="en-US">
              <a:cs typeface="Arial"/>
            </a:endParaRPr>
          </a:p>
        </p:txBody>
      </p:sp>
      <p:sp>
        <p:nvSpPr>
          <p:cNvPr id="4" name="Slide Number Placeholder 3">
            <a:extLst>
              <a:ext uri="{FF2B5EF4-FFF2-40B4-BE49-F238E27FC236}">
                <a16:creationId xmlns:a16="http://schemas.microsoft.com/office/drawing/2014/main" id="{1FA091EB-FB96-088C-7735-9F58F43249F3}"/>
              </a:ext>
            </a:extLst>
          </p:cNvPr>
          <p:cNvSpPr>
            <a:spLocks noGrp="1"/>
          </p:cNvSpPr>
          <p:nvPr>
            <p:ph type="sldNum" sz="quarter" idx="10"/>
          </p:nvPr>
        </p:nvSpPr>
        <p:spPr/>
        <p:txBody>
          <a:bodyPr/>
          <a:lstStyle/>
          <a:p>
            <a:fld id="{432ED76D-8188-4B28-B316-CD85396F47B0}" type="slidenum">
              <a:rPr lang="en-US" smtClean="0"/>
              <a:pPr/>
              <a:t>9</a:t>
            </a:fld>
            <a:endParaRPr lang="en-US"/>
          </a:p>
        </p:txBody>
      </p:sp>
    </p:spTree>
    <p:extLst>
      <p:ext uri="{BB962C8B-B14F-4D97-AF65-F5344CB8AC3E}">
        <p14:creationId xmlns:p14="http://schemas.microsoft.com/office/powerpoint/2010/main" val="317945050"/>
      </p:ext>
    </p:extLst>
  </p:cSld>
  <p:clrMapOvr>
    <a:masterClrMapping/>
  </p:clrMapOvr>
</p:sld>
</file>

<file path=ppt/theme/theme1.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1aae30ff-d7bc-47e3-882e-cd3423d00d62" xsi:nil="true"/>
    <lcf76f155ced4ddcb4097134ff3c332f xmlns="f89dec18-d0c2-45d2-8a15-31051f2519f8">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534ED83EA0B5E468033F72E96A6CA4D" ma:contentTypeVersion="17" ma:contentTypeDescription="Create a new document." ma:contentTypeScope="" ma:versionID="9b0006cd2d3bab86a5a856b2170b0e2f">
  <xsd:schema xmlns:xsd="http://www.w3.org/2001/XMLSchema" xmlns:xs="http://www.w3.org/2001/XMLSchema" xmlns:p="http://schemas.microsoft.com/office/2006/metadata/properties" xmlns:ns2="f89dec18-d0c2-45d2-8a15-31051f2519f8" xmlns:ns3="1aae30ff-d7bc-47e3-882e-cd3423d00d62" targetNamespace="http://schemas.microsoft.com/office/2006/metadata/properties" ma:root="true" ma:fieldsID="89e289bae9cb03e2fcb2c5ea44b64d5a" ns2:_="" ns3:_="">
    <xsd:import namespace="f89dec18-d0c2-45d2-8a15-31051f2519f8"/>
    <xsd:import namespace="1aae30ff-d7bc-47e3-882e-cd3423d00d6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lcf76f155ced4ddcb4097134ff3c332f" minOccurs="0"/>
                <xsd:element ref="ns3:TaxCatchAll" minOccurs="0"/>
                <xsd:element ref="ns2:MediaServiceObjectDetectorVersions"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9dec18-d0c2-45d2-8a15-31051f2519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c2487d89-012e-44bc-975c-10dd49798f8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aae30ff-d7bc-47e3-882e-cd3423d00d62"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bebe0979-3c60-4eea-ade9-6a8540296730}" ma:internalName="TaxCatchAll" ma:showField="CatchAllData" ma:web="1aae30ff-d7bc-47e3-882e-cd3423d00d6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DFA0D1-701E-4DF0-9B73-CA03D92906DA}">
  <ds:schemaRefs>
    <ds:schemaRef ds:uri="http://schemas.microsoft.com/sharepoint/v3/contenttype/forms"/>
  </ds:schemaRefs>
</ds:datastoreItem>
</file>

<file path=customXml/itemProps2.xml><?xml version="1.0" encoding="utf-8"?>
<ds:datastoreItem xmlns:ds="http://schemas.openxmlformats.org/officeDocument/2006/customXml" ds:itemID="{8CE77CC0-1D40-45BC-8A3F-D20D030BF5C1}">
  <ds:schemaRefs>
    <ds:schemaRef ds:uri="http://purl.org/dc/dcmitype/"/>
    <ds:schemaRef ds:uri="http://schemas.microsoft.com/office/infopath/2007/PartnerControls"/>
    <ds:schemaRef ds:uri="http://purl.org/dc/elements/1.1/"/>
    <ds:schemaRef ds:uri="http://schemas.microsoft.com/office/2006/documentManagement/types"/>
    <ds:schemaRef ds:uri="1aae30ff-d7bc-47e3-882e-cd3423d00d62"/>
    <ds:schemaRef ds:uri="http://purl.org/dc/terms/"/>
    <ds:schemaRef ds:uri="http://schemas.openxmlformats.org/package/2006/metadata/core-properties"/>
    <ds:schemaRef ds:uri="f89dec18-d0c2-45d2-8a15-31051f2519f8"/>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FD362F39-A2F0-4B83-801C-4E0E0B1C690F}">
  <ds:schemaRefs>
    <ds:schemaRef ds:uri="1aae30ff-d7bc-47e3-882e-cd3423d00d62"/>
    <ds:schemaRef ds:uri="f89dec18-d0c2-45d2-8a15-31051f2519f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953</Words>
  <Application>Microsoft Office PowerPoint</Application>
  <PresentationFormat>Widescreen</PresentationFormat>
  <Paragraphs>111</Paragraphs>
  <Slides>14</Slides>
  <Notes>13</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14</vt:i4>
      </vt:variant>
    </vt:vector>
  </HeadingPairs>
  <TitlesOfParts>
    <vt:vector size="23" baseType="lpstr">
      <vt:lpstr>Arial</vt:lpstr>
      <vt:lpstr>Arial,Sans-Serif</vt:lpstr>
      <vt:lpstr>Calibri</vt:lpstr>
      <vt:lpstr>Courier New</vt:lpstr>
      <vt:lpstr>Wingdings</vt:lpstr>
      <vt:lpstr>CDE Set 1</vt:lpstr>
      <vt:lpstr>CDE Set 1</vt:lpstr>
      <vt:lpstr>CDE Set 1</vt:lpstr>
      <vt:lpstr>2_CDE Set 2</vt:lpstr>
      <vt:lpstr> California Preschool Data Collection  Contractor Training Webinar</vt:lpstr>
      <vt:lpstr>Agenda</vt:lpstr>
      <vt:lpstr>What is ServiceNow</vt:lpstr>
      <vt:lpstr>How ServiceNow Works</vt:lpstr>
      <vt:lpstr>Why ServiceNow</vt:lpstr>
      <vt:lpstr>ServiceNow Timeline</vt:lpstr>
      <vt:lpstr>CAPSDAC Development Phases (1)</vt:lpstr>
      <vt:lpstr>CAPSDAC Development Phases (2)</vt:lpstr>
      <vt:lpstr>CAPSDAC Development Phases (3)</vt:lpstr>
      <vt:lpstr>Preparation for CAPSDAC Second Iteration</vt:lpstr>
      <vt:lpstr>CAPSDAC: Resources &amp; Contact Information</vt:lpstr>
      <vt:lpstr>Upcoming Office Hours and Webinars</vt:lpstr>
      <vt:lpstr>Questions and Answers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CAPSDAC TA Training Webinar - Child Development (CA Dept of Education)</dc:title>
  <dc:subject>California Preschool Data Collection (CAPSDAC) Technical Assistance (TA) Training Webinar Training for contractors.</dc:subject>
  <dc:creator/>
  <cp:revision>3</cp:revision>
  <dcterms:created xsi:type="dcterms:W3CDTF">2025-02-26T19:35:14Z</dcterms:created>
  <dcterms:modified xsi:type="dcterms:W3CDTF">2025-03-04T23:38:36Z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0x0101003534ED83EA0B5E468033F72E96A6CA4D</vt:lpwstr>
  </property>
  <property fmtid="{D5CDD505-2E9C-101B-9397-08002B2CF9AE}" pid="3" name="MediaServiceImageTags">
    <vt:lpwstr/>
  </property>
</Properties>
</file>