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3.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6" r:id="rId1"/>
    <p:sldMasterId id="2147483739" r:id="rId2"/>
    <p:sldMasterId id="2147483782" r:id="rId3"/>
    <p:sldMasterId id="2147483661" r:id="rId4"/>
  </p:sldMasterIdLst>
  <p:notesMasterIdLst>
    <p:notesMasterId r:id="rId19"/>
  </p:notesMasterIdLst>
  <p:sldIdLst>
    <p:sldId id="258" r:id="rId5"/>
    <p:sldId id="282" r:id="rId6"/>
    <p:sldId id="525" r:id="rId7"/>
    <p:sldId id="521" r:id="rId8"/>
    <p:sldId id="524" r:id="rId9"/>
    <p:sldId id="528" r:id="rId10"/>
    <p:sldId id="522" r:id="rId11"/>
    <p:sldId id="519" r:id="rId12"/>
    <p:sldId id="520" r:id="rId13"/>
    <p:sldId id="526" r:id="rId14"/>
    <p:sldId id="527" r:id="rId15"/>
    <p:sldId id="518" r:id="rId16"/>
    <p:sldId id="286" r:id="rId17"/>
    <p:sldId id="29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B4FFE4-14AC-B7E1-26AC-F773294F55BD}" v="108" dt="2024-06-06T20:17:39.961"/>
    <p1510:client id="{3C7880E5-7540-E261-034A-FBA79281450F}" v="3" dt="2024-06-04T22:34:56.960"/>
    <p1510:client id="{60303915-8385-2985-B788-81CF1A4F15B2}" v="4" dt="2024-06-05T16:16:54.473"/>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90" autoAdjust="0"/>
    <p:restoredTop sz="91097" autoAdjust="0"/>
  </p:normalViewPr>
  <p:slideViewPr>
    <p:cSldViewPr snapToGrid="0">
      <p:cViewPr varScale="1">
        <p:scale>
          <a:sx n="76" d="100"/>
          <a:sy n="76" d="100"/>
        </p:scale>
        <p:origin x="523"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D386CB-D6FB-4F19-952D-356EEBF1E98B}" type="datetimeFigureOut">
              <a:t>6/10/2024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F6E7D6-2E86-402D-9F32-6E72606BE399}" type="slidenum">
              <a:t>‹#›</a:t>
            </a:fld>
            <a:endParaRPr lang="en-US"/>
          </a:p>
        </p:txBody>
      </p:sp>
    </p:spTree>
    <p:extLst>
      <p:ext uri="{BB962C8B-B14F-4D97-AF65-F5344CB8AC3E}">
        <p14:creationId xmlns:p14="http://schemas.microsoft.com/office/powerpoint/2010/main" val="3556753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1</a:t>
            </a:fld>
            <a:endParaRPr lang="en-US"/>
          </a:p>
        </p:txBody>
      </p:sp>
    </p:spTree>
    <p:extLst>
      <p:ext uri="{BB962C8B-B14F-4D97-AF65-F5344CB8AC3E}">
        <p14:creationId xmlns:p14="http://schemas.microsoft.com/office/powerpoint/2010/main" val="3858418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10</a:t>
            </a:fld>
            <a:endParaRPr lang="en-US"/>
          </a:p>
        </p:txBody>
      </p:sp>
    </p:spTree>
    <p:extLst>
      <p:ext uri="{BB962C8B-B14F-4D97-AF65-F5344CB8AC3E}">
        <p14:creationId xmlns:p14="http://schemas.microsoft.com/office/powerpoint/2010/main" val="2397881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11</a:t>
            </a:fld>
            <a:endParaRPr lang="en-US"/>
          </a:p>
        </p:txBody>
      </p:sp>
    </p:spTree>
    <p:extLst>
      <p:ext uri="{BB962C8B-B14F-4D97-AF65-F5344CB8AC3E}">
        <p14:creationId xmlns:p14="http://schemas.microsoft.com/office/powerpoint/2010/main" val="24788663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12</a:t>
            </a:fld>
            <a:endParaRPr lang="en-US"/>
          </a:p>
        </p:txBody>
      </p:sp>
    </p:spTree>
    <p:extLst>
      <p:ext uri="{BB962C8B-B14F-4D97-AF65-F5344CB8AC3E}">
        <p14:creationId xmlns:p14="http://schemas.microsoft.com/office/powerpoint/2010/main" val="1232269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13</a:t>
            </a:fld>
            <a:endParaRPr lang="en-US"/>
          </a:p>
        </p:txBody>
      </p:sp>
    </p:spTree>
    <p:extLst>
      <p:ext uri="{BB962C8B-B14F-4D97-AF65-F5344CB8AC3E}">
        <p14:creationId xmlns:p14="http://schemas.microsoft.com/office/powerpoint/2010/main" val="8699437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14</a:t>
            </a:fld>
            <a:endParaRPr lang="en-US"/>
          </a:p>
        </p:txBody>
      </p:sp>
    </p:spTree>
    <p:extLst>
      <p:ext uri="{BB962C8B-B14F-4D97-AF65-F5344CB8AC3E}">
        <p14:creationId xmlns:p14="http://schemas.microsoft.com/office/powerpoint/2010/main" val="576612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AF6E7D6-2E86-402D-9F32-6E72606BE399}" type="slidenum">
              <a:rPr lang="en-US"/>
              <a:t>2</a:t>
            </a:fld>
            <a:endParaRPr lang="en-US"/>
          </a:p>
        </p:txBody>
      </p:sp>
    </p:spTree>
    <p:extLst>
      <p:ext uri="{BB962C8B-B14F-4D97-AF65-F5344CB8AC3E}">
        <p14:creationId xmlns:p14="http://schemas.microsoft.com/office/powerpoint/2010/main" val="451110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3</a:t>
            </a:fld>
            <a:endParaRPr lang="en-US"/>
          </a:p>
        </p:txBody>
      </p:sp>
    </p:spTree>
    <p:extLst>
      <p:ext uri="{BB962C8B-B14F-4D97-AF65-F5344CB8AC3E}">
        <p14:creationId xmlns:p14="http://schemas.microsoft.com/office/powerpoint/2010/main" val="339362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4</a:t>
            </a:fld>
            <a:endParaRPr lang="en-US"/>
          </a:p>
        </p:txBody>
      </p:sp>
    </p:spTree>
    <p:extLst>
      <p:ext uri="{BB962C8B-B14F-4D97-AF65-F5344CB8AC3E}">
        <p14:creationId xmlns:p14="http://schemas.microsoft.com/office/powerpoint/2010/main" val="26263972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AF6E7D6-2E86-402D-9F32-6E72606BE399}" type="slidenum">
              <a:rPr lang="en-US"/>
              <a:t>5</a:t>
            </a:fld>
            <a:endParaRPr lang="en-US"/>
          </a:p>
        </p:txBody>
      </p:sp>
    </p:spTree>
    <p:extLst>
      <p:ext uri="{BB962C8B-B14F-4D97-AF65-F5344CB8AC3E}">
        <p14:creationId xmlns:p14="http://schemas.microsoft.com/office/powerpoint/2010/main" val="2403502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6</a:t>
            </a:fld>
            <a:endParaRPr lang="en-US"/>
          </a:p>
        </p:txBody>
      </p:sp>
    </p:spTree>
    <p:extLst>
      <p:ext uri="{BB962C8B-B14F-4D97-AF65-F5344CB8AC3E}">
        <p14:creationId xmlns:p14="http://schemas.microsoft.com/office/powerpoint/2010/main" val="3821656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AF6E7D6-2E86-402D-9F32-6E72606BE399}" type="slidenum">
              <a:rPr lang="en-US" smtClean="0"/>
              <a:t>7</a:t>
            </a:fld>
            <a:endParaRPr lang="en-US"/>
          </a:p>
        </p:txBody>
      </p:sp>
    </p:spTree>
    <p:extLst>
      <p:ext uri="{BB962C8B-B14F-4D97-AF65-F5344CB8AC3E}">
        <p14:creationId xmlns:p14="http://schemas.microsoft.com/office/powerpoint/2010/main" val="4320541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8</a:t>
            </a:fld>
            <a:endParaRPr lang="en-US"/>
          </a:p>
        </p:txBody>
      </p:sp>
    </p:spTree>
    <p:extLst>
      <p:ext uri="{BB962C8B-B14F-4D97-AF65-F5344CB8AC3E}">
        <p14:creationId xmlns:p14="http://schemas.microsoft.com/office/powerpoint/2010/main" val="25699300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9</a:t>
            </a:fld>
            <a:endParaRPr lang="en-US"/>
          </a:p>
        </p:txBody>
      </p:sp>
    </p:spTree>
    <p:extLst>
      <p:ext uri="{BB962C8B-B14F-4D97-AF65-F5344CB8AC3E}">
        <p14:creationId xmlns:p14="http://schemas.microsoft.com/office/powerpoint/2010/main" val="21860490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hf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96593856"/>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90796489"/>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054048436"/>
      </p:ext>
    </p:extLst>
  </p:cSld>
  <p:clrMapOvr>
    <a:masterClrMapping/>
  </p:clrMapOvr>
  <p:hf hd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24522240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23101982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1700493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9541476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 name="Footer Placeholder 7"/>
          <p:cNvSpPr>
            <a:spLocks noGrp="1"/>
          </p:cNvSpPr>
          <p:nvPr>
            <p:ph type="ftr" sz="quarter" idx="11"/>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9" name="Slide Number Placeholder 8"/>
          <p:cNvSpPr>
            <a:spLocks noGrp="1"/>
          </p:cNvSpPr>
          <p:nvPr>
            <p:ph type="sldNum" sz="quarter" idx="12"/>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A3C7184D-C61D-4B79-BF46-66BFE5DB1C1D}" type="slidenum">
              <a:rPr kumimoji="0" lang="en-US" sz="1800" b="0" i="0" u="none" strike="noStrike" kern="1200" cap="none" spc="0" normalizeH="0" baseline="0" noProof="0">
                <a:ln>
                  <a:noFill/>
                </a:ln>
                <a:solidFill>
                  <a:prstClr val="black"/>
                </a:solidFill>
                <a:effectLst/>
                <a:uLnTx/>
                <a:uFillTx/>
                <a:latin typeface="Arial" panose="020B060402020202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81875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theme" Target="../theme/theme2.xml"/><Relationship Id="rId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13" Type="http://schemas.openxmlformats.org/officeDocument/2006/relationships/slideLayout" Target="../slideLayouts/slideLayout44.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slideLayout" Target="../slideLayouts/slideLayout4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47.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theme" Target="../theme/theme4.xml"/><Relationship Id="rId5" Type="http://schemas.openxmlformats.org/officeDocument/2006/relationships/slideLayout" Target="../slideLayouts/slideLayout49.xml"/><Relationship Id="rId4"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2" r:id="rId5"/>
    <p:sldLayoutId id="2147483773" r:id="rId6"/>
    <p:sldLayoutId id="2147483774" r:id="rId7"/>
    <p:sldLayoutId id="2147483779" r:id="rId8"/>
    <p:sldLayoutId id="2147483766" r:id="rId9"/>
    <p:sldLayoutId id="2147483780" r:id="rId10"/>
    <p:sldLayoutId id="2147483767" r:id="rId11"/>
    <p:sldLayoutId id="2147483771" r:id="rId12"/>
    <p:sldLayoutId id="2147483781" r:id="rId13"/>
    <p:sldLayoutId id="2147483753" r:id="rId14"/>
    <p:sldLayoutId id="2147483687" r:id="rId15"/>
    <p:sldLayoutId id="2147483752" r:id="rId16"/>
    <p:sldLayoutId id="2147483688" r:id="rId17"/>
    <p:sldLayoutId id="2147483689" r:id="rId18"/>
    <p:sldLayoutId id="2147483745" r:id="rId19"/>
    <p:sldLayoutId id="2147483746" r:id="rId20"/>
    <p:sldLayoutId id="2147483751" r:id="rId21"/>
    <p:sldLayoutId id="2147483703" r:id="rId22"/>
    <p:sldLayoutId id="2147483690" r:id="rId23"/>
    <p:sldLayoutId id="2147483736" r:id="rId24"/>
    <p:sldLayoutId id="2147483691" r:id="rId25"/>
    <p:sldLayoutId id="2147483744" r:id="rId26"/>
    <p:sldLayoutId id="2147483692" r:id="rId27"/>
  </p:sldLayoutIdLst>
  <p:hf hd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743" r:id="rId1"/>
    <p:sldLayoutId id="2147483742" r:id="rId2"/>
    <p:sldLayoutId id="2147483741" r:id="rId3"/>
    <p:sldLayoutId id="2147483740" r:id="rId4"/>
  </p:sldLayoutIdLst>
  <p:hf hd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Lst>
  <p:hf hdr="0" ft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82507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sldNum="0"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s://surveys3.cde.ca.gov/go/capsdacdatasubmission.asp"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ecsorganizations.ctc.ca.gov/Account/Login?ReturnUrl=%2FSEIDLookup"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hyperlink" Target="https://www.ctc.ca.gov/credentials/assignment-resources/SEID-FAQs"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F3EB5-52DB-3A87-4E5A-8BF18FC65EE5}"/>
              </a:ext>
            </a:extLst>
          </p:cNvPr>
          <p:cNvSpPr>
            <a:spLocks noGrp="1"/>
          </p:cNvSpPr>
          <p:nvPr>
            <p:ph type="ctrTitle"/>
          </p:nvPr>
        </p:nvSpPr>
        <p:spPr>
          <a:xfrm>
            <a:off x="-223835" y="778465"/>
            <a:ext cx="12415835" cy="1329610"/>
          </a:xfrm>
        </p:spPr>
        <p:txBody>
          <a:bodyPr vert="horz" lIns="91440" tIns="45720" rIns="91440" bIns="45720" rtlCol="0" anchor="ctr">
            <a:noAutofit/>
          </a:bodyPr>
          <a:lstStyle/>
          <a:p>
            <a:r>
              <a:rPr lang="en-US" sz="3600" dirty="0">
                <a:solidFill>
                  <a:schemeClr val="bg1"/>
                </a:solidFill>
                <a:ea typeface="+mj-lt"/>
                <a:cs typeface="+mj-lt"/>
              </a:rPr>
              <a:t> California Preschool Data Collection</a:t>
            </a:r>
            <a:r>
              <a:rPr lang="en-US" sz="4000" dirty="0">
                <a:solidFill>
                  <a:schemeClr val="bg1"/>
                </a:solidFill>
                <a:ea typeface="+mj-lt"/>
                <a:cs typeface="+mj-lt"/>
              </a:rPr>
              <a:t> </a:t>
            </a:r>
            <a:r>
              <a:rPr lang="en-US" sz="3600" dirty="0">
                <a:solidFill>
                  <a:schemeClr val="bg1"/>
                </a:solidFill>
                <a:ea typeface="+mj-lt"/>
                <a:cs typeface="+mj-lt"/>
              </a:rPr>
              <a:t>(CAPSDAC) Demonstration and Q&amp;A</a:t>
            </a:r>
            <a:endParaRPr lang="en-US" sz="3600" dirty="0">
              <a:solidFill>
                <a:schemeClr val="bg1"/>
              </a:solidFill>
              <a:cs typeface="Arial"/>
            </a:endParaRPr>
          </a:p>
        </p:txBody>
      </p:sp>
      <p:sp>
        <p:nvSpPr>
          <p:cNvPr id="3" name="Content Placeholder 2">
            <a:extLst>
              <a:ext uri="{FF2B5EF4-FFF2-40B4-BE49-F238E27FC236}">
                <a16:creationId xmlns:a16="http://schemas.microsoft.com/office/drawing/2014/main" id="{3D3EDB00-97B2-E5B2-FB4A-CF57994B5B1A}"/>
              </a:ext>
            </a:extLst>
          </p:cNvPr>
          <p:cNvSpPr>
            <a:spLocks noGrp="1"/>
          </p:cNvSpPr>
          <p:nvPr>
            <p:ph sz="quarter" idx="10"/>
          </p:nvPr>
        </p:nvSpPr>
        <p:spPr>
          <a:xfrm>
            <a:off x="676891" y="2108075"/>
            <a:ext cx="10838218" cy="3171825"/>
          </a:xfrm>
        </p:spPr>
        <p:txBody>
          <a:bodyPr vert="horz" lIns="91440" tIns="45720" rIns="91440" bIns="45720" rtlCol="0" anchor="t">
            <a:normAutofit lnSpcReduction="10000"/>
          </a:bodyPr>
          <a:lstStyle/>
          <a:p>
            <a:pPr marL="0" indent="0" algn="ctr">
              <a:buNone/>
            </a:pPr>
            <a:endParaRPr lang="en-US" sz="2900" b="1">
              <a:ea typeface="+mn-lt"/>
              <a:cs typeface="+mn-lt"/>
            </a:endParaRPr>
          </a:p>
          <a:p>
            <a:pPr marL="0" indent="0" algn="ctr">
              <a:buNone/>
            </a:pPr>
            <a:r>
              <a:rPr lang="en-US" sz="2900" b="1">
                <a:ea typeface="+mn-lt"/>
                <a:cs typeface="+mn-lt"/>
              </a:rPr>
              <a:t>Applied Data Research and Evaluation Office (ADRE)</a:t>
            </a:r>
            <a:endParaRPr lang="en-US"/>
          </a:p>
          <a:p>
            <a:pPr marL="0" indent="0" algn="ctr">
              <a:buNone/>
            </a:pPr>
            <a:r>
              <a:rPr lang="en-US" sz="2900" b="1">
                <a:ea typeface="+mn-lt"/>
                <a:cs typeface="+mn-lt"/>
              </a:rPr>
              <a:t>California Department of Education (CDE)</a:t>
            </a:r>
            <a:endParaRPr lang="en-US" sz="2900">
              <a:cs typeface="Arial"/>
            </a:endParaRPr>
          </a:p>
          <a:p>
            <a:pPr marL="0" indent="0" algn="ctr">
              <a:buNone/>
            </a:pPr>
            <a:endParaRPr lang="en-US" b="1">
              <a:ea typeface="+mn-lt"/>
              <a:cs typeface="+mn-lt"/>
            </a:endParaRPr>
          </a:p>
          <a:p>
            <a:pPr marL="0" indent="0" algn="ctr">
              <a:buNone/>
            </a:pPr>
            <a:r>
              <a:rPr lang="en-US" b="1">
                <a:ea typeface="+mn-lt"/>
                <a:cs typeface="+mn-lt"/>
              </a:rPr>
              <a:t>Date: June 11, 2024</a:t>
            </a:r>
            <a:endParaRPr lang="en-US">
              <a:ea typeface="+mn-lt"/>
              <a:cs typeface="+mn-lt"/>
            </a:endParaRPr>
          </a:p>
          <a:p>
            <a:pPr marL="0" indent="0" algn="ctr">
              <a:buNone/>
            </a:pPr>
            <a:r>
              <a:rPr lang="en-US" b="1">
                <a:ea typeface="+mn-lt"/>
                <a:cs typeface="+mn-lt"/>
              </a:rPr>
              <a:t>Time: 10 a.m. – 11:30 a.m.</a:t>
            </a:r>
            <a:endParaRPr lang="en-US">
              <a:cs typeface="Arial" panose="020B0604020202020204"/>
            </a:endParaRPr>
          </a:p>
        </p:txBody>
      </p:sp>
    </p:spTree>
    <p:extLst>
      <p:ext uri="{BB962C8B-B14F-4D97-AF65-F5344CB8AC3E}">
        <p14:creationId xmlns:p14="http://schemas.microsoft.com/office/powerpoint/2010/main" val="2140234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C43D6-CAE9-54B9-4F48-850E2DC1A49B}"/>
              </a:ext>
            </a:extLst>
          </p:cNvPr>
          <p:cNvSpPr>
            <a:spLocks noGrp="1"/>
          </p:cNvSpPr>
          <p:nvPr>
            <p:ph type="title"/>
          </p:nvPr>
        </p:nvSpPr>
        <p:spPr/>
        <p:txBody>
          <a:bodyPr/>
          <a:lstStyle/>
          <a:p>
            <a:r>
              <a:rPr lang="en-US" sz="4000">
                <a:solidFill>
                  <a:schemeClr val="bg1"/>
                </a:solidFill>
                <a:cs typeface="Arial"/>
              </a:rPr>
              <a:t>Pre-populated CSPP Sites in CAPSDAC (2)</a:t>
            </a:r>
            <a:endParaRPr lang="en-US">
              <a:solidFill>
                <a:schemeClr val="bg1"/>
              </a:solidFill>
            </a:endParaRPr>
          </a:p>
        </p:txBody>
      </p:sp>
      <p:sp>
        <p:nvSpPr>
          <p:cNvPr id="3" name="Content Placeholder 2">
            <a:extLst>
              <a:ext uri="{FF2B5EF4-FFF2-40B4-BE49-F238E27FC236}">
                <a16:creationId xmlns:a16="http://schemas.microsoft.com/office/drawing/2014/main" id="{B88B7011-F329-DB99-0AA7-2CEF4CA158E6}"/>
              </a:ext>
            </a:extLst>
          </p:cNvPr>
          <p:cNvSpPr>
            <a:spLocks noGrp="1"/>
          </p:cNvSpPr>
          <p:nvPr>
            <p:ph idx="1"/>
          </p:nvPr>
        </p:nvSpPr>
        <p:spPr>
          <a:xfrm>
            <a:off x="152400" y="1422889"/>
            <a:ext cx="11887200" cy="4886787"/>
          </a:xfrm>
        </p:spPr>
        <p:txBody>
          <a:bodyPr vert="horz" lIns="91440" tIns="45720" rIns="91440" bIns="45720" rtlCol="0" anchor="t">
            <a:normAutofit fontScale="92500" lnSpcReduction="10000"/>
          </a:bodyPr>
          <a:lstStyle/>
          <a:p>
            <a:r>
              <a:rPr lang="en-US" dirty="0">
                <a:ea typeface="+mn-lt"/>
                <a:cs typeface="+mn-lt"/>
              </a:rPr>
              <a:t>The user's LEA Site List in CAPSDAC, along with the corresponding CDS codes, is prepopulated based on the site information currently in the Child Development Management Information System (CDMIS).</a:t>
            </a:r>
            <a:endParaRPr lang="en-US" dirty="0"/>
          </a:p>
          <a:p>
            <a:pPr lvl="1"/>
            <a:r>
              <a:rPr lang="en-US" dirty="0"/>
              <a:t> </a:t>
            </a:r>
            <a:r>
              <a:rPr lang="en-US" b="1" dirty="0"/>
              <a:t>LEA Action Needed:</a:t>
            </a:r>
            <a:r>
              <a:rPr lang="en-US" dirty="0"/>
              <a:t>  </a:t>
            </a:r>
            <a:r>
              <a:rPr lang="en-US" dirty="0">
                <a:ea typeface="+mn-lt"/>
                <a:cs typeface="+mn-lt"/>
              </a:rPr>
              <a:t>LEAs will need to review their current site information in CDMIS for any inaccuracies and ensure that all sites are up-to-date.</a:t>
            </a:r>
          </a:p>
          <a:p>
            <a:pPr lvl="2">
              <a:buFont typeface="Wingdings" panose="020B0604020202020204" pitchFamily="34" charset="0"/>
              <a:buChar char="§"/>
            </a:pPr>
            <a:r>
              <a:rPr lang="en-US" dirty="0">
                <a:ea typeface="+mn-lt"/>
                <a:cs typeface="+mn-lt"/>
              </a:rPr>
              <a:t>If the information is incorrect in CDMIS, it will also be incorrect in the prepopulated sites with CDS codes in CAPSDAC, which can lead to errors and delays in data submission.</a:t>
            </a:r>
          </a:p>
          <a:p>
            <a:pPr lvl="2">
              <a:buFont typeface="Wingdings" panose="020B0604020202020204" pitchFamily="34" charset="0"/>
              <a:buChar char="§"/>
            </a:pPr>
            <a:r>
              <a:rPr lang="en-US" dirty="0">
                <a:cs typeface="Arial"/>
              </a:rPr>
              <a:t>Also, the CDE will compare the CDMIS site list and the CDS preschool list to consolidate. If corrections are needed the CDE will make the corrections and inform contractors and their PQI consultants.</a:t>
            </a:r>
          </a:p>
          <a:p>
            <a:pPr marL="0" indent="0">
              <a:buNone/>
            </a:pPr>
            <a:endParaRPr lang="en-US" dirty="0">
              <a:cs typeface="Arial"/>
            </a:endParaRPr>
          </a:p>
        </p:txBody>
      </p:sp>
      <p:sp>
        <p:nvSpPr>
          <p:cNvPr id="4" name="Slide Number Placeholder 3">
            <a:extLst>
              <a:ext uri="{FF2B5EF4-FFF2-40B4-BE49-F238E27FC236}">
                <a16:creationId xmlns:a16="http://schemas.microsoft.com/office/drawing/2014/main" id="{4EAE632B-B8D7-6D1F-8559-01F152AA31C5}"/>
              </a:ext>
            </a:extLst>
          </p:cNvPr>
          <p:cNvSpPr>
            <a:spLocks noGrp="1"/>
          </p:cNvSpPr>
          <p:nvPr>
            <p:ph type="sldNum" sz="quarter" idx="10"/>
          </p:nvPr>
        </p:nvSpPr>
        <p:spPr/>
        <p:txBody>
          <a:bodyPr/>
          <a:lstStyle/>
          <a:p>
            <a:fld id="{432ED76D-8188-4B28-B316-CD85396F47B0}" type="slidenum">
              <a:rPr lang="en-US" smtClean="0"/>
              <a:pPr/>
              <a:t>10</a:t>
            </a:fld>
            <a:endParaRPr lang="en-US"/>
          </a:p>
        </p:txBody>
      </p:sp>
    </p:spTree>
    <p:extLst>
      <p:ext uri="{BB962C8B-B14F-4D97-AF65-F5344CB8AC3E}">
        <p14:creationId xmlns:p14="http://schemas.microsoft.com/office/powerpoint/2010/main" val="75358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C43D6-CAE9-54B9-4F48-850E2DC1A49B}"/>
              </a:ext>
            </a:extLst>
          </p:cNvPr>
          <p:cNvSpPr>
            <a:spLocks noGrp="1"/>
          </p:cNvSpPr>
          <p:nvPr>
            <p:ph type="title"/>
          </p:nvPr>
        </p:nvSpPr>
        <p:spPr/>
        <p:txBody>
          <a:bodyPr/>
          <a:lstStyle/>
          <a:p>
            <a:r>
              <a:rPr lang="en-US" sz="4000">
                <a:solidFill>
                  <a:schemeClr val="bg1"/>
                </a:solidFill>
                <a:cs typeface="Arial"/>
              </a:rPr>
              <a:t>CAPSDAC Accounts</a:t>
            </a:r>
            <a:endParaRPr lang="en-US"/>
          </a:p>
        </p:txBody>
      </p:sp>
      <p:sp>
        <p:nvSpPr>
          <p:cNvPr id="3" name="Content Placeholder 2">
            <a:extLst>
              <a:ext uri="{FF2B5EF4-FFF2-40B4-BE49-F238E27FC236}">
                <a16:creationId xmlns:a16="http://schemas.microsoft.com/office/drawing/2014/main" id="{B88B7011-F329-DB99-0AA7-2CEF4CA158E6}"/>
              </a:ext>
            </a:extLst>
          </p:cNvPr>
          <p:cNvSpPr>
            <a:spLocks noGrp="1"/>
          </p:cNvSpPr>
          <p:nvPr>
            <p:ph idx="1"/>
          </p:nvPr>
        </p:nvSpPr>
        <p:spPr>
          <a:xfrm>
            <a:off x="152400" y="1235983"/>
            <a:ext cx="11887200" cy="4886787"/>
          </a:xfrm>
        </p:spPr>
        <p:txBody>
          <a:bodyPr vert="horz" lIns="91440" tIns="45720" rIns="91440" bIns="45720" rtlCol="0" anchor="t">
            <a:normAutofit lnSpcReduction="10000"/>
          </a:bodyPr>
          <a:lstStyle/>
          <a:p>
            <a:r>
              <a:rPr lang="en-US" dirty="0">
                <a:ea typeface="+mn-lt"/>
                <a:cs typeface="+mn-lt"/>
              </a:rPr>
              <a:t>CAPSDAC user accounts will be created for LEAs in the last </a:t>
            </a:r>
            <a:r>
              <a:rPr lang="en-US">
                <a:ea typeface="+mn-lt"/>
                <a:cs typeface="+mn-lt"/>
              </a:rPr>
              <a:t>two weeks of June. </a:t>
            </a:r>
          </a:p>
          <a:p>
            <a:r>
              <a:rPr lang="en-US" dirty="0">
                <a:ea typeface="+mn-lt"/>
                <a:cs typeface="+mn-lt"/>
              </a:rPr>
              <a:t>Two accounts will be created for each LEA:</a:t>
            </a:r>
            <a:endParaRPr lang="en-US" dirty="0">
              <a:cs typeface="Arial"/>
            </a:endParaRPr>
          </a:p>
          <a:p>
            <a:pPr lvl="1"/>
            <a:r>
              <a:rPr lang="en-US">
                <a:ea typeface="+mn-lt"/>
                <a:cs typeface="+mn-lt"/>
              </a:rPr>
              <a:t>The Executive Director will have an </a:t>
            </a:r>
            <a:r>
              <a:rPr lang="en-US" err="1">
                <a:ea typeface="+mn-lt"/>
                <a:cs typeface="+mn-lt"/>
              </a:rPr>
              <a:t>LEAAdmin</a:t>
            </a:r>
            <a:r>
              <a:rPr lang="en-US">
                <a:ea typeface="+mn-lt"/>
                <a:cs typeface="+mn-lt"/>
              </a:rPr>
              <a:t> account.</a:t>
            </a:r>
            <a:endParaRPr lang="en-US">
              <a:cs typeface="Arial"/>
            </a:endParaRPr>
          </a:p>
          <a:p>
            <a:pPr lvl="1"/>
            <a:r>
              <a:rPr lang="en-US">
                <a:ea typeface="+mn-lt"/>
                <a:cs typeface="+mn-lt"/>
              </a:rPr>
              <a:t>The Program Director will also have an </a:t>
            </a:r>
            <a:r>
              <a:rPr lang="en-US" err="1">
                <a:ea typeface="+mn-lt"/>
                <a:cs typeface="+mn-lt"/>
              </a:rPr>
              <a:t>LEAAdmin</a:t>
            </a:r>
            <a:r>
              <a:rPr lang="en-US">
                <a:ea typeface="+mn-lt"/>
                <a:cs typeface="+mn-lt"/>
              </a:rPr>
              <a:t> account.</a:t>
            </a:r>
          </a:p>
          <a:p>
            <a:pPr lvl="1"/>
            <a:r>
              <a:rPr lang="en-US">
                <a:ea typeface="+mn-lt"/>
                <a:cs typeface="+mn-lt"/>
              </a:rPr>
              <a:t>Both the Executive Director and the Program Director will be able to create </a:t>
            </a:r>
            <a:r>
              <a:rPr lang="en-US" err="1">
                <a:ea typeface="+mn-lt"/>
                <a:cs typeface="+mn-lt"/>
              </a:rPr>
              <a:t>AppUser</a:t>
            </a:r>
            <a:r>
              <a:rPr lang="en-US">
                <a:ea typeface="+mn-lt"/>
                <a:cs typeface="+mn-lt"/>
              </a:rPr>
              <a:t> accounts for LEA-designated personnel.</a:t>
            </a:r>
          </a:p>
          <a:p>
            <a:pPr lvl="1"/>
            <a:r>
              <a:rPr lang="en-US">
                <a:ea typeface="+mn-lt"/>
                <a:cs typeface="+mn-lt"/>
              </a:rPr>
              <a:t>After receiving an email regarding account creation with a default password, users will need to create a new password during their initial login. </a:t>
            </a:r>
          </a:p>
          <a:p>
            <a:pPr lvl="1"/>
            <a:r>
              <a:rPr lang="en-US">
                <a:ea typeface="+mn-lt"/>
                <a:cs typeface="+mn-lt"/>
              </a:rPr>
              <a:t>Once your account is established, we recommend reviewing every site listed for accuracy.</a:t>
            </a:r>
            <a:endParaRPr lang="en-US">
              <a:cs typeface="Arial"/>
            </a:endParaRPr>
          </a:p>
          <a:p>
            <a:pPr lvl="1"/>
            <a:endParaRPr lang="en-US">
              <a:cs typeface="Arial"/>
            </a:endParaRPr>
          </a:p>
          <a:p>
            <a:pPr lvl="1"/>
            <a:endParaRPr lang="en-US">
              <a:cs typeface="Arial"/>
            </a:endParaRPr>
          </a:p>
          <a:p>
            <a:pPr lvl="1"/>
            <a:endParaRPr lang="en-US">
              <a:cs typeface="Arial"/>
            </a:endParaRPr>
          </a:p>
          <a:p>
            <a:pPr marL="0" indent="0">
              <a:buNone/>
            </a:pPr>
            <a:endParaRPr lang="en-US">
              <a:cs typeface="Arial"/>
            </a:endParaRPr>
          </a:p>
        </p:txBody>
      </p:sp>
      <p:sp>
        <p:nvSpPr>
          <p:cNvPr id="4" name="Slide Number Placeholder 3">
            <a:extLst>
              <a:ext uri="{FF2B5EF4-FFF2-40B4-BE49-F238E27FC236}">
                <a16:creationId xmlns:a16="http://schemas.microsoft.com/office/drawing/2014/main" id="{4EAE632B-B8D7-6D1F-8559-01F152AA31C5}"/>
              </a:ext>
            </a:extLst>
          </p:cNvPr>
          <p:cNvSpPr>
            <a:spLocks noGrp="1"/>
          </p:cNvSpPr>
          <p:nvPr>
            <p:ph type="sldNum" sz="quarter" idx="10"/>
          </p:nvPr>
        </p:nvSpPr>
        <p:spPr/>
        <p:txBody>
          <a:bodyPr/>
          <a:lstStyle/>
          <a:p>
            <a:fld id="{432ED76D-8188-4B28-B316-CD85396F47B0}" type="slidenum">
              <a:rPr lang="en-US" smtClean="0"/>
              <a:pPr/>
              <a:t>11</a:t>
            </a:fld>
            <a:endParaRPr lang="en-US"/>
          </a:p>
        </p:txBody>
      </p:sp>
    </p:spTree>
    <p:extLst>
      <p:ext uri="{BB962C8B-B14F-4D97-AF65-F5344CB8AC3E}">
        <p14:creationId xmlns:p14="http://schemas.microsoft.com/office/powerpoint/2010/main" val="626276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65BE7-7FAF-8835-93D8-738EA9B24F63}"/>
              </a:ext>
            </a:extLst>
          </p:cNvPr>
          <p:cNvSpPr>
            <a:spLocks noGrp="1"/>
          </p:cNvSpPr>
          <p:nvPr>
            <p:ph type="title"/>
          </p:nvPr>
        </p:nvSpPr>
        <p:spPr/>
        <p:txBody>
          <a:bodyPr/>
          <a:lstStyle/>
          <a:p>
            <a:r>
              <a:rPr lang="en-US" sz="4000" dirty="0">
                <a:solidFill>
                  <a:schemeClr val="bg1"/>
                </a:solidFill>
                <a:latin typeface="Arial"/>
                <a:cs typeface="Arial"/>
              </a:rPr>
              <a:t>CAPSDAC 1.0 – Demonstration</a:t>
            </a:r>
            <a:endParaRPr lang="en-US" dirty="0"/>
          </a:p>
        </p:txBody>
      </p:sp>
      <p:sp>
        <p:nvSpPr>
          <p:cNvPr id="4" name="Content Placeholder 3">
            <a:extLst>
              <a:ext uri="{FF2B5EF4-FFF2-40B4-BE49-F238E27FC236}">
                <a16:creationId xmlns:a16="http://schemas.microsoft.com/office/drawing/2014/main" id="{7B7CBB9A-4935-15C0-3223-0656A6233F2B}"/>
              </a:ext>
            </a:extLst>
          </p:cNvPr>
          <p:cNvSpPr>
            <a:spLocks noGrp="1"/>
          </p:cNvSpPr>
          <p:nvPr>
            <p:ph sz="quarter" idx="11"/>
          </p:nvPr>
        </p:nvSpPr>
        <p:spPr>
          <a:xfrm>
            <a:off x="225973" y="1529362"/>
            <a:ext cx="5742674" cy="4490682"/>
          </a:xfrm>
        </p:spPr>
        <p:txBody>
          <a:bodyPr>
            <a:normAutofit/>
          </a:bodyPr>
          <a:lstStyle/>
          <a:p>
            <a:pPr marL="0" indent="0">
              <a:buNone/>
            </a:pPr>
            <a:r>
              <a:rPr lang="en-US" sz="2800" b="1" u="sng" dirty="0">
                <a:cs typeface="Arial"/>
              </a:rPr>
              <a:t>Live Demonstration: </a:t>
            </a:r>
          </a:p>
          <a:p>
            <a:r>
              <a:rPr lang="en-US" sz="2800" dirty="0">
                <a:cs typeface="Arial"/>
              </a:rPr>
              <a:t>During this portion of the webinar, a staff member will share their web browser to showcase the CAPSDAC Online Portal and the Manual Entry, Copy Forward, and Electronic File Data Submission options.</a:t>
            </a:r>
          </a:p>
        </p:txBody>
      </p:sp>
      <p:pic>
        <p:nvPicPr>
          <p:cNvPr id="8" name="Content Placeholder 7" descr="Two young children playing with toys outside of a preschool classroom">
            <a:extLst>
              <a:ext uri="{FF2B5EF4-FFF2-40B4-BE49-F238E27FC236}">
                <a16:creationId xmlns:a16="http://schemas.microsoft.com/office/drawing/2014/main" id="{54AA9A89-78C9-555C-2928-7A3B9C3249D0}"/>
              </a:ext>
            </a:extLst>
          </p:cNvPr>
          <p:cNvPicPr>
            <a:picLocks noGrp="1" noChangeAspect="1"/>
          </p:cNvPicPr>
          <p:nvPr>
            <p:ph sz="quarter" idx="12"/>
          </p:nvPr>
        </p:nvPicPr>
        <p:blipFill>
          <a:blip r:embed="rId3" cstate="print">
            <a:extLst>
              <a:ext uri="{28A0092B-C50C-407E-A947-70E740481C1C}">
                <a14:useLocalDpi xmlns:a14="http://schemas.microsoft.com/office/drawing/2010/main" val="0"/>
              </a:ext>
            </a:extLst>
          </a:blip>
          <a:stretch>
            <a:fillRect/>
          </a:stretch>
        </p:blipFill>
        <p:spPr>
          <a:xfrm>
            <a:off x="6379033" y="1700948"/>
            <a:ext cx="5092768" cy="339517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Content Placeholder 5">
            <a:extLst>
              <a:ext uri="{FF2B5EF4-FFF2-40B4-BE49-F238E27FC236}">
                <a16:creationId xmlns:a16="http://schemas.microsoft.com/office/drawing/2014/main" id="{3BB26E5D-BA11-1A46-8001-49E6937FD446}"/>
              </a:ext>
            </a:extLst>
          </p:cNvPr>
          <p:cNvSpPr>
            <a:spLocks noGrp="1"/>
          </p:cNvSpPr>
          <p:nvPr>
            <p:ph sz="quarter" idx="13"/>
          </p:nvPr>
        </p:nvSpPr>
        <p:spPr>
          <a:xfrm>
            <a:off x="6096000" y="5385759"/>
            <a:ext cx="5658835" cy="634285"/>
          </a:xfrm>
        </p:spPr>
        <p:txBody>
          <a:bodyPr>
            <a:normAutofit lnSpcReduction="10000"/>
          </a:bodyPr>
          <a:lstStyle/>
          <a:p>
            <a:pPr marL="0" indent="0">
              <a:buNone/>
            </a:pPr>
            <a:r>
              <a:rPr lang="en-US" sz="2000" b="1">
                <a:cs typeface="Arial"/>
              </a:rPr>
              <a:t>Photo Credit: Breed St. Elementary, Deaf &amp; Hard of Hearing Program</a:t>
            </a:r>
          </a:p>
        </p:txBody>
      </p:sp>
      <p:sp>
        <p:nvSpPr>
          <p:cNvPr id="3" name="Slide Number Placeholder 2">
            <a:extLst>
              <a:ext uri="{FF2B5EF4-FFF2-40B4-BE49-F238E27FC236}">
                <a16:creationId xmlns:a16="http://schemas.microsoft.com/office/drawing/2014/main" id="{236C732F-BFAE-9745-14A6-A7F77B76A559}"/>
              </a:ext>
            </a:extLst>
          </p:cNvPr>
          <p:cNvSpPr>
            <a:spLocks noGrp="1"/>
          </p:cNvSpPr>
          <p:nvPr>
            <p:ph type="sldNum" sz="quarter" idx="10"/>
          </p:nvPr>
        </p:nvSpPr>
        <p:spPr/>
        <p:txBody>
          <a:bodyPr/>
          <a:lstStyle/>
          <a:p>
            <a:fld id="{432ED76D-8188-4B28-B316-CD85396F47B0}" type="slidenum">
              <a:rPr lang="en-US" smtClean="0"/>
              <a:pPr/>
              <a:t>12</a:t>
            </a:fld>
            <a:endParaRPr lang="en-US"/>
          </a:p>
        </p:txBody>
      </p:sp>
    </p:spTree>
    <p:extLst>
      <p:ext uri="{BB962C8B-B14F-4D97-AF65-F5344CB8AC3E}">
        <p14:creationId xmlns:p14="http://schemas.microsoft.com/office/powerpoint/2010/main" val="3153226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12AC6-F2EA-9FB4-FADF-82E53A3D932A}"/>
              </a:ext>
            </a:extLst>
          </p:cNvPr>
          <p:cNvSpPr>
            <a:spLocks noGrp="1"/>
          </p:cNvSpPr>
          <p:nvPr>
            <p:ph type="title"/>
          </p:nvPr>
        </p:nvSpPr>
        <p:spPr>
          <a:xfrm>
            <a:off x="7523621" y="2180408"/>
            <a:ext cx="4515979" cy="1325563"/>
          </a:xfrm>
        </p:spPr>
        <p:txBody>
          <a:bodyPr/>
          <a:lstStyle/>
          <a:p>
            <a:r>
              <a:rPr lang="en-US">
                <a:solidFill>
                  <a:schemeClr val="bg1"/>
                </a:solidFill>
                <a:cs typeface="Arial"/>
              </a:rPr>
              <a:t>Questions and Answers</a:t>
            </a:r>
            <a:endParaRPr lang="en-US"/>
          </a:p>
        </p:txBody>
      </p:sp>
      <p:pic>
        <p:nvPicPr>
          <p:cNvPr id="7" name="Content Placeholder 6" descr="A young child playing with bubbles.">
            <a:extLst>
              <a:ext uri="{FF2B5EF4-FFF2-40B4-BE49-F238E27FC236}">
                <a16:creationId xmlns:a16="http://schemas.microsoft.com/office/drawing/2014/main" id="{4A948A06-C8AA-2E05-CD8D-FC6D1C43E69C}"/>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39833" y="548324"/>
            <a:ext cx="6891027" cy="458973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Content Placeholder 3">
            <a:extLst>
              <a:ext uri="{FF2B5EF4-FFF2-40B4-BE49-F238E27FC236}">
                <a16:creationId xmlns:a16="http://schemas.microsoft.com/office/drawing/2014/main" id="{75097999-4ADD-739D-F556-9BEA885AD643}"/>
              </a:ext>
            </a:extLst>
          </p:cNvPr>
          <p:cNvSpPr>
            <a:spLocks noGrp="1"/>
          </p:cNvSpPr>
          <p:nvPr>
            <p:ph sz="half" idx="2"/>
          </p:nvPr>
        </p:nvSpPr>
        <p:spPr>
          <a:xfrm>
            <a:off x="152400" y="5285330"/>
            <a:ext cx="5738950" cy="1024346"/>
          </a:xfrm>
        </p:spPr>
        <p:txBody>
          <a:bodyPr>
            <a:normAutofit/>
          </a:bodyPr>
          <a:lstStyle/>
          <a:p>
            <a:pPr marL="0" indent="0">
              <a:buNone/>
            </a:pPr>
            <a:r>
              <a:rPr lang="en-US" sz="2400">
                <a:ea typeface="+mn-lt"/>
                <a:cs typeface="+mn-lt"/>
              </a:rPr>
              <a:t>Photo Credit: </a:t>
            </a:r>
            <a:r>
              <a:rPr lang="en-US" sz="2400" err="1">
                <a:ea typeface="+mn-lt"/>
                <a:cs typeface="+mn-lt"/>
              </a:rPr>
              <a:t>Kidango</a:t>
            </a:r>
            <a:r>
              <a:rPr lang="en-US" sz="2400">
                <a:ea typeface="+mn-lt"/>
                <a:cs typeface="+mn-lt"/>
              </a:rPr>
              <a:t> </a:t>
            </a:r>
            <a:r>
              <a:rPr lang="en-US" sz="2400" err="1">
                <a:ea typeface="+mn-lt"/>
                <a:cs typeface="+mn-lt"/>
              </a:rPr>
              <a:t>Decoto</a:t>
            </a:r>
            <a:r>
              <a:rPr lang="en-US" sz="2400">
                <a:ea typeface="+mn-lt"/>
                <a:cs typeface="+mn-lt"/>
              </a:rPr>
              <a:t> Center; Union City, CA </a:t>
            </a:r>
          </a:p>
        </p:txBody>
      </p:sp>
      <p:sp>
        <p:nvSpPr>
          <p:cNvPr id="5" name="Slide Number Placeholder 4">
            <a:extLst>
              <a:ext uri="{FF2B5EF4-FFF2-40B4-BE49-F238E27FC236}">
                <a16:creationId xmlns:a16="http://schemas.microsoft.com/office/drawing/2014/main" id="{0DA76D5C-8186-369C-AF48-5C8CCC418779}"/>
              </a:ext>
            </a:extLst>
          </p:cNvPr>
          <p:cNvSpPr>
            <a:spLocks noGrp="1"/>
          </p:cNvSpPr>
          <p:nvPr>
            <p:ph type="sldNum" sz="quarter" idx="10"/>
          </p:nvPr>
        </p:nvSpPr>
        <p:spPr/>
        <p:txBody>
          <a:bodyPr/>
          <a:lstStyle/>
          <a:p>
            <a:fld id="{432ED76D-8188-4B28-B316-CD85396F47B0}" type="slidenum">
              <a:rPr lang="en-US" smtClean="0"/>
              <a:pPr/>
              <a:t>13</a:t>
            </a:fld>
            <a:endParaRPr lang="en-US"/>
          </a:p>
        </p:txBody>
      </p:sp>
    </p:spTree>
    <p:extLst>
      <p:ext uri="{BB962C8B-B14F-4D97-AF65-F5344CB8AC3E}">
        <p14:creationId xmlns:p14="http://schemas.microsoft.com/office/powerpoint/2010/main" val="2542023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07F6-86D8-49A7-A2B3-B68534219701}"/>
              </a:ext>
            </a:extLst>
          </p:cNvPr>
          <p:cNvSpPr>
            <a:spLocks noGrp="1"/>
          </p:cNvSpPr>
          <p:nvPr>
            <p:ph type="title"/>
          </p:nvPr>
        </p:nvSpPr>
        <p:spPr/>
        <p:txBody>
          <a:bodyPr/>
          <a:lstStyle/>
          <a:p>
            <a:r>
              <a:rPr lang="en-US" b="1">
                <a:solidFill>
                  <a:schemeClr val="bg1"/>
                </a:solidFill>
                <a:cs typeface="Arial"/>
              </a:rPr>
              <a:t>Thank you!</a:t>
            </a:r>
            <a:endParaRPr lang="en-US">
              <a:solidFill>
                <a:schemeClr val="bg1"/>
              </a:solidFill>
            </a:endParaRPr>
          </a:p>
        </p:txBody>
      </p:sp>
    </p:spTree>
    <p:extLst>
      <p:ext uri="{BB962C8B-B14F-4D97-AF65-F5344CB8AC3E}">
        <p14:creationId xmlns:p14="http://schemas.microsoft.com/office/powerpoint/2010/main" val="2671731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79F66-8B15-A737-333F-5F69CEACEB82}"/>
              </a:ext>
            </a:extLst>
          </p:cNvPr>
          <p:cNvSpPr>
            <a:spLocks noGrp="1"/>
          </p:cNvSpPr>
          <p:nvPr>
            <p:ph type="title"/>
          </p:nvPr>
        </p:nvSpPr>
        <p:spPr>
          <a:xfrm>
            <a:off x="152400" y="104994"/>
            <a:ext cx="11887200" cy="1325563"/>
          </a:xfrm>
        </p:spPr>
        <p:txBody>
          <a:bodyPr/>
          <a:lstStyle/>
          <a:p>
            <a:r>
              <a:rPr lang="en-US" dirty="0">
                <a:solidFill>
                  <a:schemeClr val="bg1"/>
                </a:solidFill>
                <a:cs typeface="Arial"/>
              </a:rPr>
              <a:t>Agenda</a:t>
            </a:r>
          </a:p>
        </p:txBody>
      </p:sp>
      <p:sp>
        <p:nvSpPr>
          <p:cNvPr id="3" name="Content Placeholder 2">
            <a:extLst>
              <a:ext uri="{FF2B5EF4-FFF2-40B4-BE49-F238E27FC236}">
                <a16:creationId xmlns:a16="http://schemas.microsoft.com/office/drawing/2014/main" id="{6B7EDEC5-6A77-31EB-B0F1-B8DD632007B5}"/>
              </a:ext>
            </a:extLst>
          </p:cNvPr>
          <p:cNvSpPr>
            <a:spLocks noGrp="1"/>
          </p:cNvSpPr>
          <p:nvPr>
            <p:ph idx="1"/>
          </p:nvPr>
        </p:nvSpPr>
        <p:spPr>
          <a:xfrm>
            <a:off x="152400" y="1193191"/>
            <a:ext cx="11452266" cy="4998919"/>
          </a:xfrm>
        </p:spPr>
        <p:txBody>
          <a:bodyPr vert="horz" lIns="91440" tIns="45720" rIns="91440" bIns="45720" rtlCol="0" anchor="t">
            <a:normAutofit fontScale="92500" lnSpcReduction="20000"/>
          </a:bodyPr>
          <a:lstStyle/>
          <a:p>
            <a:pPr>
              <a:lnSpc>
                <a:spcPct val="150000"/>
              </a:lnSpc>
            </a:pPr>
            <a:r>
              <a:rPr lang="en-US" sz="2800" dirty="0">
                <a:ea typeface="+mn-lt"/>
                <a:cs typeface="+mn-lt"/>
              </a:rPr>
              <a:t>CAPSDAC Data Submission Information Survey</a:t>
            </a:r>
            <a:endParaRPr lang="en-US" dirty="0">
              <a:cs typeface="Arial" panose="020B0604020202020204"/>
            </a:endParaRPr>
          </a:p>
          <a:p>
            <a:pPr>
              <a:lnSpc>
                <a:spcPct val="150000"/>
              </a:lnSpc>
            </a:pPr>
            <a:r>
              <a:rPr lang="en-US" sz="2800" dirty="0">
                <a:ea typeface="+mn-lt"/>
                <a:cs typeface="+mn-lt"/>
              </a:rPr>
              <a:t>CAPSDAC Staff Roles</a:t>
            </a:r>
            <a:endParaRPr lang="en-US" dirty="0">
              <a:cs typeface="Arial" panose="020B0604020202020204"/>
            </a:endParaRPr>
          </a:p>
          <a:p>
            <a:pPr>
              <a:lnSpc>
                <a:spcPct val="150000"/>
              </a:lnSpc>
            </a:pPr>
            <a:r>
              <a:rPr lang="en-US" sz="2800" dirty="0">
                <a:ea typeface="+mn-lt"/>
                <a:cs typeface="+mn-lt"/>
              </a:rPr>
              <a:t>CAPSDAC Classroom Language Characteristics</a:t>
            </a:r>
          </a:p>
          <a:p>
            <a:pPr>
              <a:lnSpc>
                <a:spcPct val="150000"/>
              </a:lnSpc>
            </a:pPr>
            <a:r>
              <a:rPr lang="en-US" sz="2800" dirty="0">
                <a:ea typeface="+mn-lt"/>
                <a:cs typeface="+mn-lt"/>
              </a:rPr>
              <a:t>CAPSDAC: Statewide Educator Identifier (SEID) FAQs</a:t>
            </a:r>
            <a:endParaRPr lang="en-US" dirty="0">
              <a:cs typeface="Arial" panose="020B0604020202020204"/>
            </a:endParaRPr>
          </a:p>
          <a:p>
            <a:pPr>
              <a:lnSpc>
                <a:spcPct val="150000"/>
              </a:lnSpc>
            </a:pPr>
            <a:r>
              <a:rPr lang="en-US" sz="2800" dirty="0">
                <a:ea typeface="+mn-lt"/>
                <a:cs typeface="+mn-lt"/>
              </a:rPr>
              <a:t> Preschool County-District-School (CDS) Codes and Pre-populated California State Preschool Program (CSPP) Sites in CAPSDAC</a:t>
            </a:r>
            <a:endParaRPr lang="en-US" dirty="0">
              <a:cs typeface="Arial" panose="020B0604020202020204"/>
            </a:endParaRPr>
          </a:p>
          <a:p>
            <a:pPr>
              <a:lnSpc>
                <a:spcPct val="150000"/>
              </a:lnSpc>
            </a:pPr>
            <a:r>
              <a:rPr lang="en-US" sz="2800" dirty="0">
                <a:ea typeface="+mn-lt"/>
                <a:cs typeface="+mn-lt"/>
              </a:rPr>
              <a:t>CAPSDAC Demonstration</a:t>
            </a:r>
            <a:endParaRPr lang="en-US" dirty="0">
              <a:cs typeface="Arial" panose="020B0604020202020204"/>
            </a:endParaRPr>
          </a:p>
          <a:p>
            <a:pPr>
              <a:lnSpc>
                <a:spcPct val="150000"/>
              </a:lnSpc>
            </a:pPr>
            <a:r>
              <a:rPr lang="en-US" sz="2800" dirty="0">
                <a:ea typeface="+mn-lt"/>
                <a:cs typeface="+mn-lt"/>
              </a:rPr>
              <a:t>Question and Answer</a:t>
            </a:r>
            <a:endParaRPr lang="en-US" dirty="0">
              <a:cs typeface="Arial" panose="020B0604020202020204"/>
            </a:endParaRPr>
          </a:p>
          <a:p>
            <a:endParaRPr lang="en-US"/>
          </a:p>
          <a:p>
            <a:endParaRPr lang="en-US" sz="2800">
              <a:cs typeface="Arial"/>
            </a:endParaRP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2</a:t>
            </a:fld>
            <a:endParaRPr lang="en-US"/>
          </a:p>
        </p:txBody>
      </p:sp>
    </p:spTree>
    <p:extLst>
      <p:ext uri="{BB962C8B-B14F-4D97-AF65-F5344CB8AC3E}">
        <p14:creationId xmlns:p14="http://schemas.microsoft.com/office/powerpoint/2010/main" val="2743700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312D8-CAE0-78F7-F7BF-7B1D51C38BF3}"/>
              </a:ext>
            </a:extLst>
          </p:cNvPr>
          <p:cNvSpPr>
            <a:spLocks noGrp="1"/>
          </p:cNvSpPr>
          <p:nvPr>
            <p:ph type="title"/>
          </p:nvPr>
        </p:nvSpPr>
        <p:spPr>
          <a:xfrm>
            <a:off x="152400" y="2093"/>
            <a:ext cx="11887200" cy="1325563"/>
          </a:xfrm>
        </p:spPr>
        <p:txBody>
          <a:bodyPr/>
          <a:lstStyle/>
          <a:p>
            <a:r>
              <a:rPr lang="en-US" dirty="0">
                <a:solidFill>
                  <a:schemeClr val="bg1"/>
                </a:solidFill>
                <a:cs typeface="Arial"/>
              </a:rPr>
              <a:t>CAPSDAC Data Submission Information Survey</a:t>
            </a:r>
          </a:p>
        </p:txBody>
      </p:sp>
      <p:sp>
        <p:nvSpPr>
          <p:cNvPr id="3" name="Content Placeholder 2">
            <a:extLst>
              <a:ext uri="{FF2B5EF4-FFF2-40B4-BE49-F238E27FC236}">
                <a16:creationId xmlns:a16="http://schemas.microsoft.com/office/drawing/2014/main" id="{4F4F81D1-E5DD-1F3F-915C-AC50670B6BE2}"/>
              </a:ext>
            </a:extLst>
          </p:cNvPr>
          <p:cNvSpPr>
            <a:spLocks noGrp="1"/>
          </p:cNvSpPr>
          <p:nvPr>
            <p:ph idx="1"/>
          </p:nvPr>
        </p:nvSpPr>
        <p:spPr>
          <a:xfrm>
            <a:off x="152400" y="1130300"/>
            <a:ext cx="11887200" cy="5422900"/>
          </a:xfrm>
        </p:spPr>
        <p:txBody>
          <a:bodyPr vert="horz" lIns="91440" tIns="45720" rIns="91440" bIns="45720" rtlCol="0" anchor="t">
            <a:normAutofit/>
          </a:bodyPr>
          <a:lstStyle/>
          <a:p>
            <a:r>
              <a:rPr lang="en-US" sz="2400" dirty="0">
                <a:cs typeface="Arial"/>
              </a:rPr>
              <a:t>The CAPSDAC Support Team has launched a survey to collect information from LEAs that operate a CSPP on anticipated data submission practices for the CAPSDAC</a:t>
            </a:r>
          </a:p>
          <a:p>
            <a:r>
              <a:rPr lang="en-US" sz="2400" dirty="0">
                <a:cs typeface="Arial"/>
              </a:rPr>
              <a:t>This survey has items including:</a:t>
            </a:r>
          </a:p>
          <a:p>
            <a:pPr lvl="1">
              <a:buFont typeface="Courier New" panose="020B0604020202020204" pitchFamily="34" charset="0"/>
              <a:buChar char="o"/>
            </a:pPr>
            <a:r>
              <a:rPr lang="en-US" sz="2400" dirty="0">
                <a:cs typeface="Arial"/>
              </a:rPr>
              <a:t>How agencies plan to submit the Monthly Data Submissions to the CAPSDAC (Manual Input, Electronic File Upload, Copy Forward)</a:t>
            </a:r>
          </a:p>
          <a:p>
            <a:pPr lvl="1">
              <a:buFont typeface="Courier New" panose="020B0604020202020204" pitchFamily="34" charset="0"/>
              <a:buChar char="o"/>
            </a:pPr>
            <a:r>
              <a:rPr lang="en-US" sz="2400" dirty="0">
                <a:cs typeface="Arial"/>
              </a:rPr>
              <a:t>If using Electronic File Upload and using a software vendor, which software vendor your agency uses</a:t>
            </a:r>
          </a:p>
          <a:p>
            <a:pPr lvl="1">
              <a:buFont typeface="Courier New" panose="020B0604020202020204" pitchFamily="34" charset="0"/>
              <a:buChar char="o"/>
            </a:pPr>
            <a:r>
              <a:rPr lang="en-US" sz="2400" dirty="0">
                <a:cs typeface="Arial"/>
              </a:rPr>
              <a:t>Preferred technical assistance</a:t>
            </a:r>
          </a:p>
          <a:p>
            <a:pPr lvl="1">
              <a:buFont typeface="Courier New" panose="020B0604020202020204" pitchFamily="34" charset="0"/>
              <a:buChar char="o"/>
            </a:pPr>
            <a:r>
              <a:rPr lang="en-US" sz="2400" dirty="0">
                <a:cs typeface="Arial"/>
              </a:rPr>
              <a:t>Role of staff that will be responsible for submitting the CAPSDAC Monthly Data Submission</a:t>
            </a:r>
          </a:p>
          <a:p>
            <a:r>
              <a:rPr lang="en-US" sz="2400" dirty="0">
                <a:cs typeface="Arial"/>
              </a:rPr>
              <a:t>This survey must be completed by Friday, June 14, 2024 </a:t>
            </a:r>
          </a:p>
          <a:p>
            <a:pPr lvl="1"/>
            <a:r>
              <a:rPr lang="en-US" sz="2400" dirty="0">
                <a:cs typeface="Arial"/>
                <a:hlinkClick r:id="rId3" tooltip="CAPSDAC Data Submission Information Survey"/>
              </a:rPr>
              <a:t>https://surveys3.cde.ca.gov/go/capsdacdatasubmission.asp</a:t>
            </a:r>
            <a:endParaRPr lang="en-US" sz="2400" dirty="0">
              <a:cs typeface="Arial"/>
            </a:endParaRPr>
          </a:p>
        </p:txBody>
      </p:sp>
      <p:sp>
        <p:nvSpPr>
          <p:cNvPr id="4" name="Slide Number Placeholder 3">
            <a:extLst>
              <a:ext uri="{FF2B5EF4-FFF2-40B4-BE49-F238E27FC236}">
                <a16:creationId xmlns:a16="http://schemas.microsoft.com/office/drawing/2014/main" id="{156C2AAE-E6A8-BFF3-98A0-3CF96FA576E4}"/>
              </a:ext>
            </a:extLst>
          </p:cNvPr>
          <p:cNvSpPr>
            <a:spLocks noGrp="1"/>
          </p:cNvSpPr>
          <p:nvPr>
            <p:ph type="sldNum" sz="quarter" idx="10"/>
          </p:nvPr>
        </p:nvSpPr>
        <p:spPr/>
        <p:txBody>
          <a:bodyPr/>
          <a:lstStyle/>
          <a:p>
            <a:fld id="{432ED76D-8188-4B28-B316-CD85396F47B0}" type="slidenum">
              <a:rPr lang="en-US" smtClean="0"/>
              <a:pPr/>
              <a:t>3</a:t>
            </a:fld>
            <a:endParaRPr lang="en-US"/>
          </a:p>
        </p:txBody>
      </p:sp>
    </p:spTree>
    <p:extLst>
      <p:ext uri="{BB962C8B-B14F-4D97-AF65-F5344CB8AC3E}">
        <p14:creationId xmlns:p14="http://schemas.microsoft.com/office/powerpoint/2010/main" val="902784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6FCFC-29D2-CA13-0799-AAB26A5551DD}"/>
              </a:ext>
            </a:extLst>
          </p:cNvPr>
          <p:cNvSpPr>
            <a:spLocks noGrp="1"/>
          </p:cNvSpPr>
          <p:nvPr>
            <p:ph type="title"/>
          </p:nvPr>
        </p:nvSpPr>
        <p:spPr/>
        <p:txBody>
          <a:bodyPr>
            <a:normAutofit/>
          </a:bodyPr>
          <a:lstStyle/>
          <a:p>
            <a:r>
              <a:rPr lang="en-US" sz="4000" dirty="0">
                <a:solidFill>
                  <a:schemeClr val="bg1"/>
                </a:solidFill>
              </a:rPr>
              <a:t>CAPSDAC Staff Role Updates </a:t>
            </a:r>
            <a:r>
              <a:rPr lang="en-US" sz="4000" b="0" dirty="0">
                <a:solidFill>
                  <a:schemeClr val="bg1"/>
                </a:solidFill>
                <a:ea typeface="+mj-lt"/>
                <a:cs typeface="+mj-lt"/>
              </a:rPr>
              <a:t>−</a:t>
            </a:r>
            <a:r>
              <a:rPr lang="en-US" sz="4000" dirty="0">
                <a:solidFill>
                  <a:schemeClr val="bg1"/>
                </a:solidFill>
              </a:rPr>
              <a:t> Teacher</a:t>
            </a:r>
            <a:endParaRPr lang="en-US" sz="4000" dirty="0">
              <a:solidFill>
                <a:schemeClr val="bg1"/>
              </a:solidFill>
              <a:cs typeface="Arial"/>
            </a:endParaRPr>
          </a:p>
        </p:txBody>
      </p:sp>
      <p:sp>
        <p:nvSpPr>
          <p:cNvPr id="3" name="Content Placeholder 2">
            <a:extLst>
              <a:ext uri="{FF2B5EF4-FFF2-40B4-BE49-F238E27FC236}">
                <a16:creationId xmlns:a16="http://schemas.microsoft.com/office/drawing/2014/main" id="{DF86FDD6-BFD4-ED97-340C-D463A5788DC3}"/>
              </a:ext>
            </a:extLst>
          </p:cNvPr>
          <p:cNvSpPr>
            <a:spLocks noGrp="1"/>
          </p:cNvSpPr>
          <p:nvPr>
            <p:ph idx="1"/>
          </p:nvPr>
        </p:nvSpPr>
        <p:spPr>
          <a:xfrm>
            <a:off x="152400" y="1396395"/>
            <a:ext cx="11887200" cy="4422866"/>
          </a:xfrm>
        </p:spPr>
        <p:txBody>
          <a:bodyPr vert="horz" lIns="91440" tIns="45720" rIns="91440" bIns="45720" rtlCol="0" anchor="t">
            <a:normAutofit/>
          </a:bodyPr>
          <a:lstStyle/>
          <a:p>
            <a:r>
              <a:rPr lang="en-US" dirty="0">
                <a:cs typeface="Arial"/>
              </a:rPr>
              <a:t>For the CAPSDAC Monthly Data Submission, in the Staff Records, only enter data for staff meeting one of the following definitions:</a:t>
            </a:r>
          </a:p>
          <a:p>
            <a:pPr lvl="1">
              <a:buFont typeface="Courier New" panose="020B0604020202020204" pitchFamily="34" charset="0"/>
              <a:buChar char="o"/>
            </a:pPr>
            <a:r>
              <a:rPr lang="en-US" dirty="0">
                <a:cs typeface="Arial"/>
              </a:rPr>
              <a:t>Teacher: The teacher means a person with the appropriate permit or credential issued by the California Commission on Teacher Credentialing (CTC) who is designated as an instructor and is responsible for the management, curriculum implementation, and daily operations of a specific classroom. This individual oversees the educational activities, supports other classroom staff, and ensures that the learning environment meets established standards and goals.</a:t>
            </a:r>
          </a:p>
        </p:txBody>
      </p:sp>
      <p:sp>
        <p:nvSpPr>
          <p:cNvPr id="4" name="Slide Number Placeholder 3">
            <a:extLst>
              <a:ext uri="{FF2B5EF4-FFF2-40B4-BE49-F238E27FC236}">
                <a16:creationId xmlns:a16="http://schemas.microsoft.com/office/drawing/2014/main" id="{42E4ED33-0970-0624-864F-90E3D436F743}"/>
              </a:ext>
            </a:extLst>
          </p:cNvPr>
          <p:cNvSpPr>
            <a:spLocks noGrp="1"/>
          </p:cNvSpPr>
          <p:nvPr>
            <p:ph type="sldNum" sz="quarter" idx="10"/>
          </p:nvPr>
        </p:nvSpPr>
        <p:spPr/>
        <p:txBody>
          <a:bodyPr/>
          <a:lstStyle/>
          <a:p>
            <a:fld id="{432ED76D-8188-4B28-B316-CD85396F47B0}" type="slidenum">
              <a:rPr lang="en-US" smtClean="0"/>
              <a:pPr/>
              <a:t>4</a:t>
            </a:fld>
            <a:endParaRPr lang="en-US"/>
          </a:p>
        </p:txBody>
      </p:sp>
    </p:spTree>
    <p:extLst>
      <p:ext uri="{BB962C8B-B14F-4D97-AF65-F5344CB8AC3E}">
        <p14:creationId xmlns:p14="http://schemas.microsoft.com/office/powerpoint/2010/main" val="2458817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6FCFC-29D2-CA13-0799-AAB26A5551DD}"/>
              </a:ext>
            </a:extLst>
          </p:cNvPr>
          <p:cNvSpPr>
            <a:spLocks noGrp="1"/>
          </p:cNvSpPr>
          <p:nvPr>
            <p:ph type="title"/>
          </p:nvPr>
        </p:nvSpPr>
        <p:spPr/>
        <p:txBody>
          <a:bodyPr>
            <a:normAutofit/>
          </a:bodyPr>
          <a:lstStyle/>
          <a:p>
            <a:r>
              <a:rPr lang="en-US" sz="4000" dirty="0">
                <a:solidFill>
                  <a:schemeClr val="bg1"/>
                </a:solidFill>
              </a:rPr>
              <a:t>CAPSDAC Staff Role Updates </a:t>
            </a:r>
            <a:r>
              <a:rPr lang="en-US" sz="4000" b="0" dirty="0">
                <a:solidFill>
                  <a:schemeClr val="bg1"/>
                </a:solidFill>
                <a:ea typeface="+mj-lt"/>
                <a:cs typeface="+mj-lt"/>
              </a:rPr>
              <a:t>−</a:t>
            </a:r>
            <a:r>
              <a:rPr lang="en-US" sz="4000" dirty="0">
                <a:solidFill>
                  <a:schemeClr val="bg1"/>
                </a:solidFill>
              </a:rPr>
              <a:t> Aide</a:t>
            </a:r>
          </a:p>
        </p:txBody>
      </p:sp>
      <p:sp>
        <p:nvSpPr>
          <p:cNvPr id="3" name="Content Placeholder 2">
            <a:extLst>
              <a:ext uri="{FF2B5EF4-FFF2-40B4-BE49-F238E27FC236}">
                <a16:creationId xmlns:a16="http://schemas.microsoft.com/office/drawing/2014/main" id="{DF86FDD6-BFD4-ED97-340C-D463A5788DC3}"/>
              </a:ext>
            </a:extLst>
          </p:cNvPr>
          <p:cNvSpPr>
            <a:spLocks noGrp="1"/>
          </p:cNvSpPr>
          <p:nvPr>
            <p:ph idx="1"/>
          </p:nvPr>
        </p:nvSpPr>
        <p:spPr>
          <a:xfrm>
            <a:off x="152400" y="1396395"/>
            <a:ext cx="11887200" cy="4422866"/>
          </a:xfrm>
        </p:spPr>
        <p:txBody>
          <a:bodyPr vert="horz" lIns="91440" tIns="45720" rIns="91440" bIns="45720" rtlCol="0" anchor="t">
            <a:normAutofit/>
          </a:bodyPr>
          <a:lstStyle/>
          <a:p>
            <a:r>
              <a:rPr lang="en-US" dirty="0">
                <a:cs typeface="Arial"/>
              </a:rPr>
              <a:t>In addition to Staff classified as Teachers, please also report Aides:</a:t>
            </a:r>
          </a:p>
          <a:p>
            <a:pPr lvl="1">
              <a:buFont typeface="Courier New" panose="020B0604020202020204" pitchFamily="34" charset="0"/>
              <a:buChar char="o"/>
            </a:pPr>
            <a:r>
              <a:rPr lang="en-US" dirty="0">
                <a:cs typeface="Arial"/>
              </a:rPr>
              <a:t>Aide: </a:t>
            </a:r>
            <a:r>
              <a:rPr lang="en-US" dirty="0">
                <a:ea typeface="+mn-lt"/>
                <a:cs typeface="+mn-lt"/>
              </a:rPr>
              <a:t>An individual specifically designated to assist within a classroom. This aide provides direct support to the classroom teacher and students, contributing to the educational and developmental goals of the classroom. The assigned aide may help with instructional activities, classroom management, and addressing the needs of individual students, ensuring a conducive learning environment.</a:t>
            </a:r>
          </a:p>
          <a:p>
            <a:r>
              <a:rPr lang="en-US" dirty="0">
                <a:ea typeface="+mn-lt"/>
                <a:cs typeface="+mn-lt"/>
              </a:rPr>
              <a:t>Only teachers and aides funded by CSPP must be included in the CAPSDAC Monthly Data Submission</a:t>
            </a:r>
          </a:p>
        </p:txBody>
      </p:sp>
      <p:sp>
        <p:nvSpPr>
          <p:cNvPr id="4" name="Slide Number Placeholder 3">
            <a:extLst>
              <a:ext uri="{FF2B5EF4-FFF2-40B4-BE49-F238E27FC236}">
                <a16:creationId xmlns:a16="http://schemas.microsoft.com/office/drawing/2014/main" id="{42E4ED33-0970-0624-864F-90E3D436F743}"/>
              </a:ext>
            </a:extLst>
          </p:cNvPr>
          <p:cNvSpPr>
            <a:spLocks noGrp="1"/>
          </p:cNvSpPr>
          <p:nvPr>
            <p:ph type="sldNum" sz="quarter" idx="10"/>
          </p:nvPr>
        </p:nvSpPr>
        <p:spPr/>
        <p:txBody>
          <a:bodyPr/>
          <a:lstStyle/>
          <a:p>
            <a:fld id="{432ED76D-8188-4B28-B316-CD85396F47B0}" type="slidenum">
              <a:rPr lang="en-US" smtClean="0"/>
              <a:pPr/>
              <a:t>5</a:t>
            </a:fld>
            <a:endParaRPr lang="en-US"/>
          </a:p>
        </p:txBody>
      </p:sp>
    </p:spTree>
    <p:extLst>
      <p:ext uri="{BB962C8B-B14F-4D97-AF65-F5344CB8AC3E}">
        <p14:creationId xmlns:p14="http://schemas.microsoft.com/office/powerpoint/2010/main" val="2912500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6FCFC-29D2-CA13-0799-AAB26A5551DD}"/>
              </a:ext>
            </a:extLst>
          </p:cNvPr>
          <p:cNvSpPr>
            <a:spLocks noGrp="1"/>
          </p:cNvSpPr>
          <p:nvPr>
            <p:ph type="title"/>
          </p:nvPr>
        </p:nvSpPr>
        <p:spPr/>
        <p:txBody>
          <a:bodyPr>
            <a:normAutofit/>
          </a:bodyPr>
          <a:lstStyle/>
          <a:p>
            <a:r>
              <a:rPr lang="en-US" sz="4000">
                <a:solidFill>
                  <a:schemeClr val="bg1"/>
                </a:solidFill>
              </a:rPr>
              <a:t>CAPSDAC Classroom Language Characteristics</a:t>
            </a:r>
          </a:p>
        </p:txBody>
      </p:sp>
      <p:sp>
        <p:nvSpPr>
          <p:cNvPr id="3" name="Content Placeholder 2">
            <a:extLst>
              <a:ext uri="{FF2B5EF4-FFF2-40B4-BE49-F238E27FC236}">
                <a16:creationId xmlns:a16="http://schemas.microsoft.com/office/drawing/2014/main" id="{DF86FDD6-BFD4-ED97-340C-D463A5788DC3}"/>
              </a:ext>
            </a:extLst>
          </p:cNvPr>
          <p:cNvSpPr>
            <a:spLocks noGrp="1"/>
          </p:cNvSpPr>
          <p:nvPr>
            <p:ph idx="1"/>
          </p:nvPr>
        </p:nvSpPr>
        <p:spPr>
          <a:xfrm>
            <a:off x="152400" y="1396395"/>
            <a:ext cx="11887200" cy="4422866"/>
          </a:xfrm>
        </p:spPr>
        <p:txBody>
          <a:bodyPr vert="horz" lIns="91440" tIns="45720" rIns="91440" bIns="45720" rtlCol="0" anchor="t">
            <a:normAutofit lnSpcReduction="10000"/>
          </a:bodyPr>
          <a:lstStyle/>
          <a:p>
            <a:r>
              <a:rPr lang="en-US" dirty="0">
                <a:cs typeface="Arial"/>
              </a:rPr>
              <a:t>To align with identified Staff Roles, the Classroom Languages Used and Languages Proficient have been updated to:</a:t>
            </a:r>
          </a:p>
          <a:p>
            <a:pPr lvl="1">
              <a:buFont typeface="Courier New" panose="020B0604020202020204" pitchFamily="34" charset="0"/>
              <a:buChar char="o"/>
            </a:pPr>
            <a:r>
              <a:rPr lang="en-US" dirty="0">
                <a:ea typeface="+mn-lt"/>
                <a:cs typeface="+mn-lt"/>
              </a:rPr>
              <a:t>Language(s) Used – Teacher(s)</a:t>
            </a:r>
          </a:p>
          <a:p>
            <a:pPr lvl="1">
              <a:buFont typeface="Courier New" panose="020B0604020202020204" pitchFamily="34" charset="0"/>
              <a:buChar char="o"/>
            </a:pPr>
            <a:r>
              <a:rPr lang="en-US" dirty="0">
                <a:ea typeface="+mn-lt"/>
                <a:cs typeface="+mn-lt"/>
              </a:rPr>
              <a:t>Language(s) Proficient – Teacher(s)</a:t>
            </a:r>
          </a:p>
          <a:p>
            <a:pPr lvl="1">
              <a:buFont typeface="Courier New" panose="020B0604020202020204" pitchFamily="34" charset="0"/>
              <a:buChar char="o"/>
            </a:pPr>
            <a:r>
              <a:rPr lang="en-US" dirty="0">
                <a:ea typeface="+mn-lt"/>
                <a:cs typeface="+mn-lt"/>
              </a:rPr>
              <a:t>Language(s) Used – Aide(s)</a:t>
            </a:r>
          </a:p>
          <a:p>
            <a:pPr lvl="1">
              <a:buFont typeface="Courier New" panose="020B0604020202020204" pitchFamily="34" charset="0"/>
              <a:buChar char="o"/>
            </a:pPr>
            <a:r>
              <a:rPr lang="en-US" dirty="0">
                <a:ea typeface="+mn-lt"/>
                <a:cs typeface="+mn-lt"/>
              </a:rPr>
              <a:t>Language(s) Proficient – Aide(s)</a:t>
            </a:r>
          </a:p>
          <a:p>
            <a:r>
              <a:rPr lang="en-US" dirty="0">
                <a:ea typeface="+mn-lt"/>
                <a:cs typeface="+mn-lt"/>
              </a:rPr>
              <a:t>Only consider the language characteristics of Teachers and Aides entered in the CAPSDAC Monthly Data Submission</a:t>
            </a:r>
          </a:p>
          <a:p>
            <a:r>
              <a:rPr lang="en-US" dirty="0">
                <a:ea typeface="+mn-lt"/>
                <a:cs typeface="+mn-lt"/>
              </a:rPr>
              <a:t>All corresponding documentation will be update accordingly; please ensure you are using templates with updated headers</a:t>
            </a:r>
          </a:p>
          <a:p>
            <a:pPr marL="0" indent="0">
              <a:buNone/>
            </a:pPr>
            <a:endParaRPr lang="en-US" dirty="0">
              <a:ea typeface="+mn-lt"/>
              <a:cs typeface="+mn-lt"/>
            </a:endParaRPr>
          </a:p>
        </p:txBody>
      </p:sp>
      <p:sp>
        <p:nvSpPr>
          <p:cNvPr id="4" name="Slide Number Placeholder 3">
            <a:extLst>
              <a:ext uri="{FF2B5EF4-FFF2-40B4-BE49-F238E27FC236}">
                <a16:creationId xmlns:a16="http://schemas.microsoft.com/office/drawing/2014/main" id="{42E4ED33-0970-0624-864F-90E3D436F743}"/>
              </a:ext>
            </a:extLst>
          </p:cNvPr>
          <p:cNvSpPr>
            <a:spLocks noGrp="1"/>
          </p:cNvSpPr>
          <p:nvPr>
            <p:ph type="sldNum" sz="quarter" idx="10"/>
          </p:nvPr>
        </p:nvSpPr>
        <p:spPr/>
        <p:txBody>
          <a:bodyPr/>
          <a:lstStyle/>
          <a:p>
            <a:fld id="{432ED76D-8188-4B28-B316-CD85396F47B0}" type="slidenum">
              <a:rPr lang="en-US" smtClean="0"/>
              <a:pPr/>
              <a:t>6</a:t>
            </a:fld>
            <a:endParaRPr lang="en-US"/>
          </a:p>
        </p:txBody>
      </p:sp>
    </p:spTree>
    <p:extLst>
      <p:ext uri="{BB962C8B-B14F-4D97-AF65-F5344CB8AC3E}">
        <p14:creationId xmlns:p14="http://schemas.microsoft.com/office/powerpoint/2010/main" val="3603286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A2D3D-AA68-0008-9ABC-7BD888648147}"/>
              </a:ext>
            </a:extLst>
          </p:cNvPr>
          <p:cNvSpPr>
            <a:spLocks noGrp="1"/>
          </p:cNvSpPr>
          <p:nvPr>
            <p:ph type="title"/>
          </p:nvPr>
        </p:nvSpPr>
        <p:spPr>
          <a:xfrm>
            <a:off x="152400" y="-26239"/>
            <a:ext cx="11887200" cy="980508"/>
          </a:xfrm>
        </p:spPr>
        <p:txBody>
          <a:bodyPr>
            <a:normAutofit/>
          </a:bodyPr>
          <a:lstStyle/>
          <a:p>
            <a:r>
              <a:rPr lang="en-US" sz="4000">
                <a:solidFill>
                  <a:schemeClr val="bg1"/>
                </a:solidFill>
              </a:rPr>
              <a:t>SEID FAQs</a:t>
            </a:r>
          </a:p>
        </p:txBody>
      </p:sp>
      <p:sp>
        <p:nvSpPr>
          <p:cNvPr id="3" name="Content Placeholder 2">
            <a:extLst>
              <a:ext uri="{FF2B5EF4-FFF2-40B4-BE49-F238E27FC236}">
                <a16:creationId xmlns:a16="http://schemas.microsoft.com/office/drawing/2014/main" id="{653CEB66-45C3-A063-DD6B-B55AA80F5633}"/>
              </a:ext>
            </a:extLst>
          </p:cNvPr>
          <p:cNvSpPr>
            <a:spLocks noGrp="1"/>
          </p:cNvSpPr>
          <p:nvPr>
            <p:ph idx="1"/>
          </p:nvPr>
        </p:nvSpPr>
        <p:spPr>
          <a:xfrm>
            <a:off x="0" y="693491"/>
            <a:ext cx="12203501" cy="5616185"/>
          </a:xfrm>
        </p:spPr>
        <p:txBody>
          <a:bodyPr vert="horz" lIns="91440" tIns="45720" rIns="91440" bIns="45720" rtlCol="0" anchor="t">
            <a:noAutofit/>
          </a:bodyPr>
          <a:lstStyle/>
          <a:p>
            <a:r>
              <a:rPr lang="en-US" sz="2400" dirty="0"/>
              <a:t>Where can I find the SEID for staff within our LEA?</a:t>
            </a:r>
            <a:endParaRPr lang="en-US" sz="2400" dirty="0">
              <a:cs typeface="Arial"/>
            </a:endParaRPr>
          </a:p>
          <a:p>
            <a:pPr lvl="1"/>
            <a:r>
              <a:rPr lang="en-US" sz="2400" dirty="0">
                <a:cs typeface="Arial"/>
              </a:rPr>
              <a:t>The SEID is typically accessed by authorized personnel within the LEAs Human Resources (HR) department through the CTC SEID Lookup Tool within the Educator Credentialing System (ECS), </a:t>
            </a:r>
            <a:r>
              <a:rPr lang="en-US" sz="2400" dirty="0">
                <a:cs typeface="Arial"/>
                <a:hlinkClick r:id="rId3"/>
              </a:rPr>
              <a:t>https://ecsorganizations.ctc.ca.gov/Account/Login?ReturnUrl=%2FSEIDLookup</a:t>
            </a:r>
            <a:r>
              <a:rPr lang="en-US" sz="2400" dirty="0">
                <a:cs typeface="Arial"/>
              </a:rPr>
              <a:t>.</a:t>
            </a:r>
          </a:p>
          <a:p>
            <a:r>
              <a:rPr lang="en-US" sz="2400" dirty="0">
                <a:cs typeface="Arial"/>
              </a:rPr>
              <a:t>Do all staff members need to have SEIDs?</a:t>
            </a:r>
          </a:p>
          <a:p>
            <a:pPr lvl="1"/>
            <a:r>
              <a:rPr lang="en-US" sz="2400" dirty="0">
                <a:cs typeface="Arial"/>
              </a:rPr>
              <a:t>No, not all staff members are issued SEIDs by the CTC. SEIDs are issued by CTC to all certificated staff (teaching and non-teaching) that have a valid application or hold a valid certificate, permit or credential maintained by CTC. Certificated staff are individuals that provide educational services including teachers, administrators, counselors, librarians, nurses, speech therapists, and others. </a:t>
            </a:r>
          </a:p>
          <a:p>
            <a:pPr marL="457200" lvl="1" indent="0">
              <a:buNone/>
            </a:pPr>
            <a:r>
              <a:rPr lang="en-US" sz="2400" dirty="0"/>
              <a:t>You can find further information regarding the SEID and access on the SEID FAQ page of the CTC, </a:t>
            </a:r>
            <a:r>
              <a:rPr lang="en-US" sz="2400" dirty="0">
                <a:hlinkClick r:id="rId4"/>
              </a:rPr>
              <a:t>https://www.ctc.ca.gov/credentials/assignment-resources/SEID-FAQs</a:t>
            </a:r>
            <a:r>
              <a:rPr lang="en-US" sz="2400" dirty="0"/>
              <a:t>.</a:t>
            </a:r>
            <a:endParaRPr lang="en-US" sz="2400" dirty="0">
              <a:cs typeface="Arial" panose="020B0604020202020204"/>
            </a:endParaRPr>
          </a:p>
        </p:txBody>
      </p:sp>
      <p:sp>
        <p:nvSpPr>
          <p:cNvPr id="4" name="Slide Number Placeholder 3">
            <a:extLst>
              <a:ext uri="{FF2B5EF4-FFF2-40B4-BE49-F238E27FC236}">
                <a16:creationId xmlns:a16="http://schemas.microsoft.com/office/drawing/2014/main" id="{2F40BCE2-3B0E-FEF4-A3A8-5072E7EE1154}"/>
              </a:ext>
            </a:extLst>
          </p:cNvPr>
          <p:cNvSpPr>
            <a:spLocks noGrp="1"/>
          </p:cNvSpPr>
          <p:nvPr>
            <p:ph type="sldNum" sz="quarter" idx="10"/>
          </p:nvPr>
        </p:nvSpPr>
        <p:spPr/>
        <p:txBody>
          <a:bodyPr/>
          <a:lstStyle/>
          <a:p>
            <a:fld id="{432ED76D-8188-4B28-B316-CD85396F47B0}" type="slidenum">
              <a:rPr lang="en-US" smtClean="0"/>
              <a:pPr/>
              <a:t>7</a:t>
            </a:fld>
            <a:endParaRPr lang="en-US"/>
          </a:p>
        </p:txBody>
      </p:sp>
    </p:spTree>
    <p:extLst>
      <p:ext uri="{BB962C8B-B14F-4D97-AF65-F5344CB8AC3E}">
        <p14:creationId xmlns:p14="http://schemas.microsoft.com/office/powerpoint/2010/main" val="44750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30265-9939-2D85-554F-DF6A20CF0A9C}"/>
              </a:ext>
            </a:extLst>
          </p:cNvPr>
          <p:cNvSpPr>
            <a:spLocks noGrp="1"/>
          </p:cNvSpPr>
          <p:nvPr>
            <p:ph type="title"/>
          </p:nvPr>
        </p:nvSpPr>
        <p:spPr>
          <a:xfrm>
            <a:off x="152400" y="183199"/>
            <a:ext cx="11887200" cy="1325563"/>
          </a:xfrm>
        </p:spPr>
        <p:txBody>
          <a:bodyPr>
            <a:normAutofit/>
          </a:bodyPr>
          <a:lstStyle/>
          <a:p>
            <a:r>
              <a:rPr lang="en-US" sz="4000" dirty="0">
                <a:solidFill>
                  <a:schemeClr val="bg1"/>
                </a:solidFill>
              </a:rPr>
              <a:t>Preschool CDS Codes</a:t>
            </a:r>
          </a:p>
        </p:txBody>
      </p:sp>
      <p:sp>
        <p:nvSpPr>
          <p:cNvPr id="3" name="Content Placeholder 2">
            <a:extLst>
              <a:ext uri="{FF2B5EF4-FFF2-40B4-BE49-F238E27FC236}">
                <a16:creationId xmlns:a16="http://schemas.microsoft.com/office/drawing/2014/main" id="{B602AFD8-9EAB-637E-F3CE-FC2A40EEFAF9}"/>
              </a:ext>
            </a:extLst>
          </p:cNvPr>
          <p:cNvSpPr>
            <a:spLocks noGrp="1"/>
          </p:cNvSpPr>
          <p:nvPr>
            <p:ph idx="1"/>
          </p:nvPr>
        </p:nvSpPr>
        <p:spPr>
          <a:xfrm>
            <a:off x="152400" y="1508762"/>
            <a:ext cx="11887200" cy="4469803"/>
          </a:xfrm>
        </p:spPr>
        <p:txBody>
          <a:bodyPr vert="horz" lIns="91440" tIns="45720" rIns="91440" bIns="45720" rtlCol="0" anchor="t">
            <a:normAutofit/>
          </a:bodyPr>
          <a:lstStyle/>
          <a:p>
            <a:pPr>
              <a:spcAft>
                <a:spcPts val="600"/>
              </a:spcAft>
            </a:pPr>
            <a:r>
              <a:rPr lang="en-US" sz="2600" dirty="0"/>
              <a:t>LEA operated CSPP have been issued CDS codes. They will be accessible on the CAPSDAC system. </a:t>
            </a:r>
            <a:endParaRPr lang="en-US" sz="2600" dirty="0">
              <a:cs typeface="Arial"/>
            </a:endParaRPr>
          </a:p>
          <a:p>
            <a:pPr lvl="1">
              <a:spcAft>
                <a:spcPts val="600"/>
              </a:spcAft>
            </a:pPr>
            <a:r>
              <a:rPr lang="en-US" sz="2600" dirty="0"/>
              <a:t>There is no action needed on the part of the LEA.</a:t>
            </a:r>
            <a:endParaRPr lang="en-US" sz="2600" dirty="0">
              <a:cs typeface="Arial"/>
            </a:endParaRPr>
          </a:p>
          <a:p>
            <a:pPr>
              <a:spcAft>
                <a:spcPts val="600"/>
              </a:spcAft>
            </a:pPr>
            <a:r>
              <a:rPr lang="en-US" sz="2600" dirty="0"/>
              <a:t>New LEA operated CSPP sites will need to obtain a CDS code.</a:t>
            </a:r>
            <a:endParaRPr lang="en-US" sz="2600" dirty="0">
              <a:cs typeface="Arial"/>
            </a:endParaRPr>
          </a:p>
          <a:p>
            <a:pPr lvl="1">
              <a:spcAft>
                <a:spcPts val="600"/>
              </a:spcAft>
            </a:pPr>
            <a:r>
              <a:rPr lang="en-US" sz="2600" dirty="0"/>
              <a:t>Additional guidance will be released on this process.</a:t>
            </a:r>
            <a:endParaRPr lang="en-US" sz="2600" dirty="0">
              <a:cs typeface="Arial"/>
            </a:endParaRPr>
          </a:p>
        </p:txBody>
      </p:sp>
      <p:sp>
        <p:nvSpPr>
          <p:cNvPr id="4" name="Slide Number Placeholder 3">
            <a:extLst>
              <a:ext uri="{FF2B5EF4-FFF2-40B4-BE49-F238E27FC236}">
                <a16:creationId xmlns:a16="http://schemas.microsoft.com/office/drawing/2014/main" id="{B73126D6-52E7-DE78-92C5-D92D0B028BE7}"/>
              </a:ext>
            </a:extLst>
          </p:cNvPr>
          <p:cNvSpPr>
            <a:spLocks noGrp="1"/>
          </p:cNvSpPr>
          <p:nvPr>
            <p:ph type="sldNum" sz="quarter" idx="10"/>
          </p:nvPr>
        </p:nvSpPr>
        <p:spPr/>
        <p:txBody>
          <a:bodyPr/>
          <a:lstStyle/>
          <a:p>
            <a:fld id="{432ED76D-8188-4B28-B316-CD85396F47B0}" type="slidenum">
              <a:rPr lang="en-US" smtClean="0"/>
              <a:pPr/>
              <a:t>8</a:t>
            </a:fld>
            <a:endParaRPr lang="en-US"/>
          </a:p>
        </p:txBody>
      </p:sp>
    </p:spTree>
    <p:extLst>
      <p:ext uri="{BB962C8B-B14F-4D97-AF65-F5344CB8AC3E}">
        <p14:creationId xmlns:p14="http://schemas.microsoft.com/office/powerpoint/2010/main" val="1368524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C43D6-CAE9-54B9-4F48-850E2DC1A49B}"/>
              </a:ext>
            </a:extLst>
          </p:cNvPr>
          <p:cNvSpPr>
            <a:spLocks noGrp="1"/>
          </p:cNvSpPr>
          <p:nvPr>
            <p:ph type="title"/>
          </p:nvPr>
        </p:nvSpPr>
        <p:spPr/>
        <p:txBody>
          <a:bodyPr/>
          <a:lstStyle/>
          <a:p>
            <a:r>
              <a:rPr lang="en-US" sz="4000" dirty="0">
                <a:solidFill>
                  <a:schemeClr val="bg1"/>
                </a:solidFill>
                <a:cs typeface="Arial"/>
              </a:rPr>
              <a:t>Pre-populated CSPP Sites in CAPSDAC (1)</a:t>
            </a:r>
            <a:endParaRPr lang="en-US" dirty="0">
              <a:solidFill>
                <a:schemeClr val="bg1"/>
              </a:solidFill>
            </a:endParaRPr>
          </a:p>
        </p:txBody>
      </p:sp>
      <p:sp>
        <p:nvSpPr>
          <p:cNvPr id="3" name="Content Placeholder 2">
            <a:extLst>
              <a:ext uri="{FF2B5EF4-FFF2-40B4-BE49-F238E27FC236}">
                <a16:creationId xmlns:a16="http://schemas.microsoft.com/office/drawing/2014/main" id="{B88B7011-F329-DB99-0AA7-2CEF4CA158E6}"/>
              </a:ext>
            </a:extLst>
          </p:cNvPr>
          <p:cNvSpPr>
            <a:spLocks noGrp="1"/>
          </p:cNvSpPr>
          <p:nvPr>
            <p:ph idx="1"/>
          </p:nvPr>
        </p:nvSpPr>
        <p:spPr>
          <a:xfrm>
            <a:off x="152400" y="1422889"/>
            <a:ext cx="11887200" cy="4886787"/>
          </a:xfrm>
        </p:spPr>
        <p:txBody>
          <a:bodyPr vert="horz" lIns="91440" tIns="45720" rIns="91440" bIns="45720" rtlCol="0" anchor="t">
            <a:normAutofit/>
          </a:bodyPr>
          <a:lstStyle/>
          <a:p>
            <a:r>
              <a:rPr lang="en-US" sz="2600" dirty="0">
                <a:ea typeface="+mn-lt"/>
                <a:cs typeface="+mn-lt"/>
              </a:rPr>
              <a:t>CAPSDAC users will be able to download their LEA's Site List along with the corresponding CDS codes directly from the system. This feature is accessible through a report titled "Information (including CDS Code) for each preschool site within this LEA."</a:t>
            </a:r>
            <a:endParaRPr lang="en-US" sz="2600" dirty="0"/>
          </a:p>
          <a:p>
            <a:r>
              <a:rPr lang="en-US" sz="2600" dirty="0">
                <a:ea typeface="+mn-lt"/>
                <a:cs typeface="+mn-lt"/>
              </a:rPr>
              <a:t>Users will have the flexibility to select sites when manually adding records for the monthly submission. The overview window will automatically populate the selected site's name and corresponding CDS code, ensuring accuracy and efficiency in data entry.</a:t>
            </a:r>
          </a:p>
        </p:txBody>
      </p:sp>
      <p:sp>
        <p:nvSpPr>
          <p:cNvPr id="4" name="Slide Number Placeholder 3">
            <a:extLst>
              <a:ext uri="{FF2B5EF4-FFF2-40B4-BE49-F238E27FC236}">
                <a16:creationId xmlns:a16="http://schemas.microsoft.com/office/drawing/2014/main" id="{4EAE632B-B8D7-6D1F-8559-01F152AA31C5}"/>
              </a:ext>
            </a:extLst>
          </p:cNvPr>
          <p:cNvSpPr>
            <a:spLocks noGrp="1"/>
          </p:cNvSpPr>
          <p:nvPr>
            <p:ph type="sldNum" sz="quarter" idx="10"/>
          </p:nvPr>
        </p:nvSpPr>
        <p:spPr/>
        <p:txBody>
          <a:bodyPr/>
          <a:lstStyle/>
          <a:p>
            <a:fld id="{432ED76D-8188-4B28-B316-CD85396F47B0}" type="slidenum">
              <a:rPr lang="en-US" smtClean="0"/>
              <a:pPr/>
              <a:t>9</a:t>
            </a:fld>
            <a:endParaRPr lang="en-US"/>
          </a:p>
        </p:txBody>
      </p:sp>
    </p:spTree>
    <p:extLst>
      <p:ext uri="{BB962C8B-B14F-4D97-AF65-F5344CB8AC3E}">
        <p14:creationId xmlns:p14="http://schemas.microsoft.com/office/powerpoint/2010/main" val="3380931719"/>
      </p:ext>
    </p:extLst>
  </p:cSld>
  <p:clrMapOvr>
    <a:masterClrMapping/>
  </p:clrMapOvr>
</p:sld>
</file>

<file path=ppt/theme/theme1.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1176</Words>
  <Application>Microsoft Office PowerPoint</Application>
  <PresentationFormat>Widescreen</PresentationFormat>
  <Paragraphs>101</Paragraphs>
  <Slides>14</Slides>
  <Notes>14</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14</vt:i4>
      </vt:variant>
    </vt:vector>
  </HeadingPairs>
  <TitlesOfParts>
    <vt:vector size="22" baseType="lpstr">
      <vt:lpstr>Arial</vt:lpstr>
      <vt:lpstr>Calibri</vt:lpstr>
      <vt:lpstr>Courier New</vt:lpstr>
      <vt:lpstr>Wingdings</vt:lpstr>
      <vt:lpstr>CDE Set 1</vt:lpstr>
      <vt:lpstr>CDE Set 1</vt:lpstr>
      <vt:lpstr>CDE Set 1</vt:lpstr>
      <vt:lpstr>2_CDE Set 2</vt:lpstr>
      <vt:lpstr> California Preschool Data Collection (CAPSDAC) Demonstration and Q&amp;A</vt:lpstr>
      <vt:lpstr>Agenda</vt:lpstr>
      <vt:lpstr>CAPSDAC Data Submission Information Survey</vt:lpstr>
      <vt:lpstr>CAPSDAC Staff Role Updates − Teacher</vt:lpstr>
      <vt:lpstr>CAPSDAC Staff Role Updates − Aide</vt:lpstr>
      <vt:lpstr>CAPSDAC Classroom Language Characteristics</vt:lpstr>
      <vt:lpstr>SEID FAQs</vt:lpstr>
      <vt:lpstr>Preschool CDS Codes</vt:lpstr>
      <vt:lpstr>Pre-populated CSPP Sites in CAPSDAC (1)</vt:lpstr>
      <vt:lpstr>Pre-populated CSPP Sites in CAPSDAC (2)</vt:lpstr>
      <vt:lpstr>CAPSDAC Accounts</vt:lpstr>
      <vt:lpstr>CAPSDAC 1.0 – Demonstration</vt:lpstr>
      <vt:lpstr>Questions and Answers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CAPSDAC TA Training Webinar - Child Development (CA Dept of Education)</dc:title>
  <dc:subject>California Preschool Data Collection (CAPSDAC) Technical Assistance (TA) Training Webinar Training for contractors.</dc:subject>
  <dc:creator/>
  <cp:revision>1</cp:revision>
  <dcterms:created xsi:type="dcterms:W3CDTF">2024-06-10T15:14:50Z</dcterms:created>
  <dcterms:modified xsi:type="dcterms:W3CDTF">2024-06-10T15:27:06Z</dcterms:modified>
</cp:coreProperties>
</file>