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23"/>
  </p:notesMasterIdLst>
  <p:sldIdLst>
    <p:sldId id="258" r:id="rId5"/>
    <p:sldId id="282" r:id="rId6"/>
    <p:sldId id="538" r:id="rId7"/>
    <p:sldId id="539" r:id="rId8"/>
    <p:sldId id="530" r:id="rId9"/>
    <p:sldId id="536" r:id="rId10"/>
    <p:sldId id="537" r:id="rId11"/>
    <p:sldId id="534" r:id="rId12"/>
    <p:sldId id="533" r:id="rId13"/>
    <p:sldId id="550" r:id="rId14"/>
    <p:sldId id="551" r:id="rId15"/>
    <p:sldId id="548" r:id="rId16"/>
    <p:sldId id="549" r:id="rId17"/>
    <p:sldId id="543" r:id="rId18"/>
    <p:sldId id="535" r:id="rId19"/>
    <p:sldId id="541" r:id="rId20"/>
    <p:sldId id="286" r:id="rId21"/>
    <p:sldId id="29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7/22/2024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12</a:t>
            </a:fld>
            <a:endParaRPr lang="en-US"/>
          </a:p>
        </p:txBody>
      </p:sp>
    </p:spTree>
    <p:extLst>
      <p:ext uri="{BB962C8B-B14F-4D97-AF65-F5344CB8AC3E}">
        <p14:creationId xmlns:p14="http://schemas.microsoft.com/office/powerpoint/2010/main" val="388096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13</a:t>
            </a:fld>
            <a:endParaRPr lang="en-US"/>
          </a:p>
        </p:txBody>
      </p:sp>
    </p:spTree>
    <p:extLst>
      <p:ext uri="{BB962C8B-B14F-4D97-AF65-F5344CB8AC3E}">
        <p14:creationId xmlns:p14="http://schemas.microsoft.com/office/powerpoint/2010/main" val="2385858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14</a:t>
            </a:fld>
            <a:endParaRPr lang="en-US"/>
          </a:p>
        </p:txBody>
      </p:sp>
    </p:spTree>
    <p:extLst>
      <p:ext uri="{BB962C8B-B14F-4D97-AF65-F5344CB8AC3E}">
        <p14:creationId xmlns:p14="http://schemas.microsoft.com/office/powerpoint/2010/main" val="2505561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15</a:t>
            </a:fld>
            <a:endParaRPr lang="en-US"/>
          </a:p>
        </p:txBody>
      </p:sp>
    </p:spTree>
    <p:extLst>
      <p:ext uri="{BB962C8B-B14F-4D97-AF65-F5344CB8AC3E}">
        <p14:creationId xmlns:p14="http://schemas.microsoft.com/office/powerpoint/2010/main" val="2739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16</a:t>
            </a:fld>
            <a:endParaRPr lang="en-US"/>
          </a:p>
        </p:txBody>
      </p:sp>
    </p:spTree>
    <p:extLst>
      <p:ext uri="{BB962C8B-B14F-4D97-AF65-F5344CB8AC3E}">
        <p14:creationId xmlns:p14="http://schemas.microsoft.com/office/powerpoint/2010/main" val="1875902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17</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18</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1699811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4</a:t>
            </a:fld>
            <a:endParaRPr lang="en-US"/>
          </a:p>
        </p:txBody>
      </p:sp>
    </p:spTree>
    <p:extLst>
      <p:ext uri="{BB962C8B-B14F-4D97-AF65-F5344CB8AC3E}">
        <p14:creationId xmlns:p14="http://schemas.microsoft.com/office/powerpoint/2010/main" val="1741665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5</a:t>
            </a:fld>
            <a:endParaRPr lang="en-US"/>
          </a:p>
        </p:txBody>
      </p:sp>
    </p:spTree>
    <p:extLst>
      <p:ext uri="{BB962C8B-B14F-4D97-AF65-F5344CB8AC3E}">
        <p14:creationId xmlns:p14="http://schemas.microsoft.com/office/powerpoint/2010/main" val="3832453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6</a:t>
            </a:fld>
            <a:endParaRPr lang="en-US"/>
          </a:p>
        </p:txBody>
      </p:sp>
    </p:spTree>
    <p:extLst>
      <p:ext uri="{BB962C8B-B14F-4D97-AF65-F5344CB8AC3E}">
        <p14:creationId xmlns:p14="http://schemas.microsoft.com/office/powerpoint/2010/main" val="2537441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7</a:t>
            </a:fld>
            <a:endParaRPr lang="en-US"/>
          </a:p>
        </p:txBody>
      </p:sp>
    </p:spTree>
    <p:extLst>
      <p:ext uri="{BB962C8B-B14F-4D97-AF65-F5344CB8AC3E}">
        <p14:creationId xmlns:p14="http://schemas.microsoft.com/office/powerpoint/2010/main" val="780004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8</a:t>
            </a:fld>
            <a:endParaRPr lang="en-US"/>
          </a:p>
        </p:txBody>
      </p:sp>
    </p:spTree>
    <p:extLst>
      <p:ext uri="{BB962C8B-B14F-4D97-AF65-F5344CB8AC3E}">
        <p14:creationId xmlns:p14="http://schemas.microsoft.com/office/powerpoint/2010/main" val="3938124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9</a:t>
            </a:fld>
            <a:endParaRPr lang="en-US"/>
          </a:p>
        </p:txBody>
      </p:sp>
    </p:spTree>
    <p:extLst>
      <p:ext uri="{BB962C8B-B14F-4D97-AF65-F5344CB8AC3E}">
        <p14:creationId xmlns:p14="http://schemas.microsoft.com/office/powerpoint/2010/main" val="26925931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464206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2.xml"/><Relationship Id="rId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6" r:id="rId28"/>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www.cde.ca.gov/sp/cd/ci/capsdacsupportlanding.asp"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www.capsdac.org/"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ca.gov/sp/cd/ci/capsdacsubmissonschedule.asp"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hyperlink" Target="https://www.cde.ca.gov/sp/cd/ci/plisreportingsched.asp" TargetMode="External"/><Relationship Id="rId4" Type="http://schemas.openxmlformats.org/officeDocument/2006/relationships/hyperlink" Target="https://www.cde.ca.gov/sp/cd/ci/archived.asp"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a:solidFill>
                  <a:schemeClr val="bg1"/>
                </a:solidFill>
                <a:ea typeface="+mj-lt"/>
                <a:cs typeface="+mj-lt"/>
              </a:rPr>
              <a:t> California Preschool Data Collection</a:t>
            </a:r>
            <a:r>
              <a:rPr lang="en-US" sz="4000">
                <a:solidFill>
                  <a:schemeClr val="bg1"/>
                </a:solidFill>
                <a:ea typeface="+mj-lt"/>
                <a:cs typeface="+mj-lt"/>
              </a:rPr>
              <a:t> </a:t>
            </a:r>
            <a:r>
              <a:rPr lang="en-US" sz="3600">
                <a:solidFill>
                  <a:schemeClr val="bg1"/>
                </a:solidFill>
                <a:ea typeface="+mj-lt"/>
                <a:cs typeface="+mj-lt"/>
              </a:rPr>
              <a:t>(CAPSDAC) Updates and Technical Assistance </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a:ea typeface="+mn-lt"/>
              <a:cs typeface="+mn-lt"/>
            </a:endParaRPr>
          </a:p>
          <a:p>
            <a:pPr marL="0" indent="0" algn="ctr">
              <a:buNone/>
            </a:pPr>
            <a:r>
              <a:rPr lang="en-US" sz="2900" b="1">
                <a:ea typeface="+mn-lt"/>
                <a:cs typeface="+mn-lt"/>
              </a:rPr>
              <a:t>Applied Data Research and Evaluation Office (ADRE)</a:t>
            </a:r>
            <a:endParaRPr lang="en-US"/>
          </a:p>
          <a:p>
            <a:pPr marL="0" indent="0" algn="ctr">
              <a:buNone/>
            </a:pPr>
            <a:r>
              <a:rPr lang="en-US" sz="2900" b="1">
                <a:ea typeface="+mn-lt"/>
                <a:cs typeface="+mn-lt"/>
              </a:rPr>
              <a:t>California Department of Education (CDE)</a:t>
            </a:r>
            <a:endParaRPr lang="en-US" sz="2900">
              <a:cs typeface="Arial"/>
            </a:endParaRPr>
          </a:p>
          <a:p>
            <a:pPr marL="0" indent="0" algn="ctr">
              <a:buNone/>
            </a:pPr>
            <a:endParaRPr lang="en-US" b="1">
              <a:ea typeface="+mn-lt"/>
              <a:cs typeface="+mn-lt"/>
            </a:endParaRPr>
          </a:p>
          <a:p>
            <a:pPr marL="0" indent="0" algn="ctr">
              <a:buNone/>
            </a:pPr>
            <a:r>
              <a:rPr lang="en-US" b="1">
                <a:ea typeface="+mn-lt"/>
                <a:cs typeface="+mn-lt"/>
              </a:rPr>
              <a:t>Date: July 16, 2024</a:t>
            </a:r>
            <a:endParaRPr lang="en-US">
              <a:ea typeface="+mn-lt"/>
              <a:cs typeface="+mn-lt"/>
            </a:endParaRPr>
          </a:p>
          <a:p>
            <a:pPr marL="0" indent="0" algn="ctr">
              <a:buNone/>
            </a:pPr>
            <a:r>
              <a:rPr lang="en-US" b="1">
                <a:ea typeface="+mn-lt"/>
                <a:cs typeface="+mn-lt"/>
              </a:rPr>
              <a:t>Time: 10 a.m. – 11:30 a.m.</a:t>
            </a:r>
            <a:endParaRPr lang="en-US">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7E868-339B-F5A6-6F75-AE6EDEA6168B}"/>
              </a:ext>
            </a:extLst>
          </p:cNvPr>
          <p:cNvSpPr>
            <a:spLocks noGrp="1"/>
          </p:cNvSpPr>
          <p:nvPr>
            <p:ph type="title"/>
          </p:nvPr>
        </p:nvSpPr>
        <p:spPr>
          <a:xfrm>
            <a:off x="-170234" y="-55340"/>
            <a:ext cx="12532468" cy="1325563"/>
          </a:xfrm>
        </p:spPr>
        <p:txBody>
          <a:bodyPr>
            <a:normAutofit/>
          </a:bodyPr>
          <a:lstStyle/>
          <a:p>
            <a:r>
              <a:rPr lang="en-US" sz="3600" dirty="0">
                <a:solidFill>
                  <a:schemeClr val="bg1"/>
                </a:solidFill>
                <a:cs typeface="Arial"/>
              </a:rPr>
              <a:t>CAPSDAC Data Submission Information Survey (1)</a:t>
            </a:r>
            <a:endParaRPr lang="en-US" sz="3600" dirty="0"/>
          </a:p>
        </p:txBody>
      </p:sp>
      <p:sp>
        <p:nvSpPr>
          <p:cNvPr id="3" name="Content Placeholder 2">
            <a:extLst>
              <a:ext uri="{FF2B5EF4-FFF2-40B4-BE49-F238E27FC236}">
                <a16:creationId xmlns:a16="http://schemas.microsoft.com/office/drawing/2014/main" id="{7D6E944E-B089-E832-04BE-F34E0B9C231B}"/>
              </a:ext>
            </a:extLst>
          </p:cNvPr>
          <p:cNvSpPr>
            <a:spLocks noGrp="1"/>
          </p:cNvSpPr>
          <p:nvPr>
            <p:ph sz="half" idx="1"/>
          </p:nvPr>
        </p:nvSpPr>
        <p:spPr>
          <a:xfrm>
            <a:off x="284922" y="1053361"/>
            <a:ext cx="11754678" cy="1959665"/>
          </a:xfrm>
        </p:spPr>
        <p:txBody>
          <a:bodyPr>
            <a:normAutofit fontScale="92500"/>
          </a:bodyPr>
          <a:lstStyle/>
          <a:p>
            <a:pPr>
              <a:lnSpc>
                <a:spcPts val="3840"/>
              </a:lnSpc>
            </a:pPr>
            <a:r>
              <a:rPr lang="en-US" sz="3200" dirty="0">
                <a:ea typeface="+mn-lt"/>
                <a:cs typeface="+mn-lt"/>
              </a:rPr>
              <a:t>The CAPSDAC Data Submission Information survey was open to all CAPSDAC Agencies from May 30 through June 25, 2024.</a:t>
            </a:r>
          </a:p>
          <a:p>
            <a:pPr>
              <a:lnSpc>
                <a:spcPts val="3840"/>
              </a:lnSpc>
            </a:pPr>
            <a:r>
              <a:rPr lang="en-US" sz="3200" dirty="0">
                <a:ea typeface="+mn-lt"/>
                <a:cs typeface="+mn-lt"/>
              </a:rPr>
              <a:t>The survey received responses from 341 agencies.</a:t>
            </a:r>
          </a:p>
        </p:txBody>
      </p:sp>
      <p:graphicFrame>
        <p:nvGraphicFramePr>
          <p:cNvPr id="6" name="Content Placeholder 5" descr="This table provides data from the CAPSDAC Data Submission Information Survey, including method of data submission, number of responses, and percentage of responses.">
            <a:extLst>
              <a:ext uri="{FF2B5EF4-FFF2-40B4-BE49-F238E27FC236}">
                <a16:creationId xmlns:a16="http://schemas.microsoft.com/office/drawing/2014/main" id="{A865DB6D-DD66-A5DA-D37C-ADBE3DC7F700}"/>
              </a:ext>
            </a:extLst>
          </p:cNvPr>
          <p:cNvGraphicFramePr>
            <a:graphicFrameLocks noGrp="1"/>
          </p:cNvGraphicFramePr>
          <p:nvPr>
            <p:ph sz="half" idx="2"/>
            <p:extLst>
              <p:ext uri="{D42A27DB-BD31-4B8C-83A1-F6EECF244321}">
                <p14:modId xmlns:p14="http://schemas.microsoft.com/office/powerpoint/2010/main" val="1430277124"/>
              </p:ext>
            </p:extLst>
          </p:nvPr>
        </p:nvGraphicFramePr>
        <p:xfrm>
          <a:off x="453197" y="2771359"/>
          <a:ext cx="10420212" cy="3267865"/>
        </p:xfrm>
        <a:graphic>
          <a:graphicData uri="http://schemas.openxmlformats.org/drawingml/2006/table">
            <a:tbl>
              <a:tblPr firstRow="1" bandRow="1">
                <a:tableStyleId>{5C22544A-7EE6-4342-B048-85BDC9FD1C3A}</a:tableStyleId>
              </a:tblPr>
              <a:tblGrid>
                <a:gridCol w="4794664">
                  <a:extLst>
                    <a:ext uri="{9D8B030D-6E8A-4147-A177-3AD203B41FA5}">
                      <a16:colId xmlns:a16="http://schemas.microsoft.com/office/drawing/2014/main" val="425745625"/>
                    </a:ext>
                  </a:extLst>
                </a:gridCol>
                <a:gridCol w="2152144">
                  <a:extLst>
                    <a:ext uri="{9D8B030D-6E8A-4147-A177-3AD203B41FA5}">
                      <a16:colId xmlns:a16="http://schemas.microsoft.com/office/drawing/2014/main" val="2876218790"/>
                    </a:ext>
                  </a:extLst>
                </a:gridCol>
                <a:gridCol w="3473404">
                  <a:extLst>
                    <a:ext uri="{9D8B030D-6E8A-4147-A177-3AD203B41FA5}">
                      <a16:colId xmlns:a16="http://schemas.microsoft.com/office/drawing/2014/main" val="3400332325"/>
                    </a:ext>
                  </a:extLst>
                </a:gridCol>
              </a:tblGrid>
              <a:tr h="488981">
                <a:tc>
                  <a:txBody>
                    <a:bodyPr/>
                    <a:lstStyle/>
                    <a:p>
                      <a:pPr algn="ctr"/>
                      <a:r>
                        <a:rPr lang="en-US" sz="2400" dirty="0"/>
                        <a:t>Method of Data Submission</a:t>
                      </a:r>
                    </a:p>
                  </a:txBody>
                  <a:tcPr/>
                </a:tc>
                <a:tc>
                  <a:txBody>
                    <a:bodyPr/>
                    <a:lstStyle/>
                    <a:p>
                      <a:pPr algn="ctr"/>
                      <a:r>
                        <a:rPr lang="en-US" sz="2400" dirty="0"/>
                        <a:t>Number of </a:t>
                      </a:r>
                    </a:p>
                    <a:p>
                      <a:pPr lvl="0" algn="ctr">
                        <a:buNone/>
                      </a:pPr>
                      <a:r>
                        <a:rPr lang="en-US" sz="2400" dirty="0"/>
                        <a:t>Responses</a:t>
                      </a:r>
                    </a:p>
                  </a:txBody>
                  <a:tcPr/>
                </a:tc>
                <a:tc>
                  <a:txBody>
                    <a:bodyPr/>
                    <a:lstStyle/>
                    <a:p>
                      <a:pPr algn="ctr"/>
                      <a:r>
                        <a:rPr lang="en-US" sz="2400"/>
                        <a:t>Percentage of Responses</a:t>
                      </a:r>
                    </a:p>
                  </a:txBody>
                  <a:tcPr/>
                </a:tc>
                <a:extLst>
                  <a:ext uri="{0D108BD9-81ED-4DB2-BD59-A6C34878D82A}">
                    <a16:rowId xmlns:a16="http://schemas.microsoft.com/office/drawing/2014/main" val="2656174447"/>
                  </a:ext>
                </a:extLst>
              </a:tr>
              <a:tr h="488981">
                <a:tc>
                  <a:txBody>
                    <a:bodyPr/>
                    <a:lstStyle/>
                    <a:p>
                      <a:r>
                        <a:rPr lang="en-US" sz="2400" dirty="0">
                          <a:solidFill>
                            <a:srgbClr val="000000"/>
                          </a:solidFill>
                        </a:rPr>
                        <a:t>Manual Input</a:t>
                      </a:r>
                    </a:p>
                  </a:txBody>
                  <a:tcPr/>
                </a:tc>
                <a:tc>
                  <a:txBody>
                    <a:bodyPr/>
                    <a:lstStyle/>
                    <a:p>
                      <a:pPr algn="ctr"/>
                      <a:r>
                        <a:rPr lang="en-US" sz="2400">
                          <a:solidFill>
                            <a:srgbClr val="000000"/>
                          </a:solidFill>
                        </a:rPr>
                        <a:t>48</a:t>
                      </a:r>
                    </a:p>
                  </a:txBody>
                  <a:tcPr/>
                </a:tc>
                <a:tc>
                  <a:txBody>
                    <a:bodyPr/>
                    <a:lstStyle/>
                    <a:p>
                      <a:pPr algn="ctr"/>
                      <a:r>
                        <a:rPr lang="en-US" sz="2400" dirty="0">
                          <a:solidFill>
                            <a:srgbClr val="000000"/>
                          </a:solidFill>
                        </a:rPr>
                        <a:t>14%</a:t>
                      </a:r>
                    </a:p>
                  </a:txBody>
                  <a:tcPr/>
                </a:tc>
                <a:extLst>
                  <a:ext uri="{0D108BD9-81ED-4DB2-BD59-A6C34878D82A}">
                    <a16:rowId xmlns:a16="http://schemas.microsoft.com/office/drawing/2014/main" val="73454741"/>
                  </a:ext>
                </a:extLst>
              </a:tr>
              <a:tr h="488981">
                <a:tc>
                  <a:txBody>
                    <a:bodyPr/>
                    <a:lstStyle/>
                    <a:p>
                      <a:r>
                        <a:rPr lang="en-US" sz="2400" dirty="0">
                          <a:solidFill>
                            <a:srgbClr val="000000"/>
                          </a:solidFill>
                        </a:rPr>
                        <a:t>Electronic File Upload</a:t>
                      </a:r>
                    </a:p>
                  </a:txBody>
                  <a:tcPr/>
                </a:tc>
                <a:tc>
                  <a:txBody>
                    <a:bodyPr/>
                    <a:lstStyle/>
                    <a:p>
                      <a:pPr algn="ctr"/>
                      <a:r>
                        <a:rPr lang="en-US" sz="2400" dirty="0">
                          <a:solidFill>
                            <a:srgbClr val="000000"/>
                          </a:solidFill>
                        </a:rPr>
                        <a:t>126</a:t>
                      </a:r>
                    </a:p>
                  </a:txBody>
                  <a:tcPr/>
                </a:tc>
                <a:tc>
                  <a:txBody>
                    <a:bodyPr/>
                    <a:lstStyle/>
                    <a:p>
                      <a:pPr algn="ctr"/>
                      <a:r>
                        <a:rPr lang="en-US" sz="2400">
                          <a:solidFill>
                            <a:srgbClr val="000000"/>
                          </a:solidFill>
                        </a:rPr>
                        <a:t>37%</a:t>
                      </a:r>
                    </a:p>
                  </a:txBody>
                  <a:tcPr/>
                </a:tc>
                <a:extLst>
                  <a:ext uri="{0D108BD9-81ED-4DB2-BD59-A6C34878D82A}">
                    <a16:rowId xmlns:a16="http://schemas.microsoft.com/office/drawing/2014/main" val="4200615838"/>
                  </a:ext>
                </a:extLst>
              </a:tr>
              <a:tr h="488981">
                <a:tc>
                  <a:txBody>
                    <a:bodyPr/>
                    <a:lstStyle/>
                    <a:p>
                      <a:pPr lvl="0">
                        <a:buNone/>
                      </a:pPr>
                      <a:r>
                        <a:rPr lang="en-US" sz="2400">
                          <a:solidFill>
                            <a:srgbClr val="000000"/>
                          </a:solidFill>
                        </a:rPr>
                        <a:t>Combination/Copy Forward</a:t>
                      </a:r>
                    </a:p>
                  </a:txBody>
                  <a:tcPr/>
                </a:tc>
                <a:tc>
                  <a:txBody>
                    <a:bodyPr/>
                    <a:lstStyle/>
                    <a:p>
                      <a:pPr lvl="0" algn="ctr">
                        <a:buNone/>
                      </a:pPr>
                      <a:r>
                        <a:rPr lang="en-US" sz="2400" dirty="0">
                          <a:solidFill>
                            <a:srgbClr val="000000"/>
                          </a:solidFill>
                        </a:rPr>
                        <a:t>167</a:t>
                      </a:r>
                    </a:p>
                  </a:txBody>
                  <a:tcPr/>
                </a:tc>
                <a:tc>
                  <a:txBody>
                    <a:bodyPr/>
                    <a:lstStyle/>
                    <a:p>
                      <a:pPr lvl="0" algn="ctr">
                        <a:buNone/>
                      </a:pPr>
                      <a:r>
                        <a:rPr lang="en-US" sz="2400" dirty="0">
                          <a:solidFill>
                            <a:srgbClr val="000000"/>
                          </a:solidFill>
                        </a:rPr>
                        <a:t>49%</a:t>
                      </a:r>
                    </a:p>
                  </a:txBody>
                  <a:tcPr/>
                </a:tc>
                <a:extLst>
                  <a:ext uri="{0D108BD9-81ED-4DB2-BD59-A6C34878D82A}">
                    <a16:rowId xmlns:a16="http://schemas.microsoft.com/office/drawing/2014/main" val="197597346"/>
                  </a:ext>
                </a:extLst>
              </a:tr>
              <a:tr h="488981">
                <a:tc>
                  <a:txBody>
                    <a:bodyPr/>
                    <a:lstStyle/>
                    <a:p>
                      <a:pPr lvl="0">
                        <a:buNone/>
                      </a:pPr>
                      <a:r>
                        <a:rPr lang="en-US" sz="2400">
                          <a:solidFill>
                            <a:srgbClr val="000000"/>
                          </a:solidFill>
                        </a:rPr>
                        <a:t>Use a Software Vendor</a:t>
                      </a:r>
                    </a:p>
                  </a:txBody>
                  <a:tcPr/>
                </a:tc>
                <a:tc>
                  <a:txBody>
                    <a:bodyPr/>
                    <a:lstStyle/>
                    <a:p>
                      <a:pPr lvl="0" algn="ctr">
                        <a:buNone/>
                      </a:pPr>
                      <a:r>
                        <a:rPr lang="en-US" sz="2400">
                          <a:solidFill>
                            <a:srgbClr val="000000"/>
                          </a:solidFill>
                        </a:rPr>
                        <a:t>136</a:t>
                      </a:r>
                      <a:endParaRPr lang="en-US">
                        <a:solidFill>
                          <a:srgbClr val="000000"/>
                        </a:solidFill>
                      </a:endParaRPr>
                    </a:p>
                  </a:txBody>
                  <a:tcPr/>
                </a:tc>
                <a:tc>
                  <a:txBody>
                    <a:bodyPr/>
                    <a:lstStyle/>
                    <a:p>
                      <a:pPr lvl="0" algn="ctr">
                        <a:buNone/>
                      </a:pPr>
                      <a:r>
                        <a:rPr lang="en-US" sz="2400" dirty="0">
                          <a:solidFill>
                            <a:srgbClr val="000000"/>
                          </a:solidFill>
                        </a:rPr>
                        <a:t>40%</a:t>
                      </a:r>
                    </a:p>
                  </a:txBody>
                  <a:tcPr/>
                </a:tc>
                <a:extLst>
                  <a:ext uri="{0D108BD9-81ED-4DB2-BD59-A6C34878D82A}">
                    <a16:rowId xmlns:a16="http://schemas.microsoft.com/office/drawing/2014/main" val="2080869580"/>
                  </a:ext>
                </a:extLst>
              </a:tr>
              <a:tr h="488981">
                <a:tc>
                  <a:txBody>
                    <a:bodyPr/>
                    <a:lstStyle/>
                    <a:p>
                      <a:pPr lvl="0">
                        <a:buNone/>
                      </a:pPr>
                      <a:r>
                        <a:rPr lang="en-US" sz="2400">
                          <a:solidFill>
                            <a:srgbClr val="000000"/>
                          </a:solidFill>
                        </a:rPr>
                        <a:t>Plan to Use a Software Vendor</a:t>
                      </a:r>
                    </a:p>
                  </a:txBody>
                  <a:tcPr/>
                </a:tc>
                <a:tc>
                  <a:txBody>
                    <a:bodyPr/>
                    <a:lstStyle/>
                    <a:p>
                      <a:pPr lvl="0" algn="ctr">
                        <a:buNone/>
                      </a:pPr>
                      <a:r>
                        <a:rPr lang="en-US" sz="2400">
                          <a:solidFill>
                            <a:srgbClr val="000000"/>
                          </a:solidFill>
                        </a:rPr>
                        <a:t>94</a:t>
                      </a:r>
                    </a:p>
                  </a:txBody>
                  <a:tcPr/>
                </a:tc>
                <a:tc>
                  <a:txBody>
                    <a:bodyPr/>
                    <a:lstStyle/>
                    <a:p>
                      <a:pPr lvl="0" algn="ctr">
                        <a:buNone/>
                      </a:pPr>
                      <a:r>
                        <a:rPr lang="en-US" sz="2400" dirty="0">
                          <a:solidFill>
                            <a:srgbClr val="000000"/>
                          </a:solidFill>
                        </a:rPr>
                        <a:t>27%</a:t>
                      </a:r>
                    </a:p>
                  </a:txBody>
                  <a:tcPr/>
                </a:tc>
                <a:extLst>
                  <a:ext uri="{0D108BD9-81ED-4DB2-BD59-A6C34878D82A}">
                    <a16:rowId xmlns:a16="http://schemas.microsoft.com/office/drawing/2014/main" val="288399702"/>
                  </a:ext>
                </a:extLst>
              </a:tr>
            </a:tbl>
          </a:graphicData>
        </a:graphic>
      </p:graphicFrame>
      <p:sp>
        <p:nvSpPr>
          <p:cNvPr id="5" name="Slide Number Placeholder 4">
            <a:extLst>
              <a:ext uri="{FF2B5EF4-FFF2-40B4-BE49-F238E27FC236}">
                <a16:creationId xmlns:a16="http://schemas.microsoft.com/office/drawing/2014/main" id="{C28EB3E9-DAC4-C002-2356-6BC1DF858254}"/>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3896392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41D2F-7732-5BE9-D5D2-A2C4A5C88762}"/>
              </a:ext>
            </a:extLst>
          </p:cNvPr>
          <p:cNvSpPr>
            <a:spLocks noGrp="1"/>
          </p:cNvSpPr>
          <p:nvPr>
            <p:ph type="title"/>
          </p:nvPr>
        </p:nvSpPr>
        <p:spPr>
          <a:xfrm>
            <a:off x="152400" y="-300105"/>
            <a:ext cx="11887200" cy="1325563"/>
          </a:xfrm>
        </p:spPr>
        <p:txBody>
          <a:bodyPr>
            <a:normAutofit/>
          </a:bodyPr>
          <a:lstStyle/>
          <a:p>
            <a:r>
              <a:rPr lang="en-US" sz="3600" dirty="0">
                <a:solidFill>
                  <a:schemeClr val="bg1"/>
                </a:solidFill>
                <a:cs typeface="Arial"/>
              </a:rPr>
              <a:t>CAPSDAC Data Submission Information Survey (2)</a:t>
            </a:r>
            <a:endParaRPr lang="en-US" sz="3600" dirty="0"/>
          </a:p>
        </p:txBody>
      </p:sp>
      <p:sp>
        <p:nvSpPr>
          <p:cNvPr id="3" name="Content Placeholder 2">
            <a:extLst>
              <a:ext uri="{FF2B5EF4-FFF2-40B4-BE49-F238E27FC236}">
                <a16:creationId xmlns:a16="http://schemas.microsoft.com/office/drawing/2014/main" id="{13601893-B25B-E079-E462-6CE3FF38900B}"/>
              </a:ext>
            </a:extLst>
          </p:cNvPr>
          <p:cNvSpPr>
            <a:spLocks noGrp="1"/>
          </p:cNvSpPr>
          <p:nvPr>
            <p:ph sz="half" idx="1"/>
          </p:nvPr>
        </p:nvSpPr>
        <p:spPr>
          <a:xfrm>
            <a:off x="152400" y="704446"/>
            <a:ext cx="10956587" cy="1571828"/>
          </a:xfrm>
        </p:spPr>
        <p:txBody>
          <a:bodyPr>
            <a:normAutofit fontScale="77500" lnSpcReduction="20000"/>
          </a:bodyPr>
          <a:lstStyle/>
          <a:p>
            <a:pPr marL="285750" indent="-285750">
              <a:buFont typeface="Arial"/>
              <a:buChar char="•"/>
            </a:pPr>
            <a:r>
              <a:rPr lang="en-US" sz="3200" dirty="0">
                <a:cs typeface="Arial" panose="020B0604020202020204"/>
              </a:rPr>
              <a:t>36% (124 agencies) agree or strongly agree that the released CAPSDAC specifications are effective in supporting CAPSDAC data submission</a:t>
            </a:r>
          </a:p>
          <a:p>
            <a:pPr marL="285750" indent="-285750">
              <a:buFont typeface="Arial"/>
              <a:buChar char="•"/>
            </a:pPr>
            <a:r>
              <a:rPr lang="en-US" sz="3200" dirty="0">
                <a:cs typeface="Arial" panose="020B0604020202020204"/>
              </a:rPr>
              <a:t>55% (188 agencies) felt neutral, and 8% (27 agencies) disagree or strongly disagreed.</a:t>
            </a:r>
          </a:p>
          <a:p>
            <a:endParaRPr lang="en-US" dirty="0"/>
          </a:p>
        </p:txBody>
      </p:sp>
      <p:graphicFrame>
        <p:nvGraphicFramePr>
          <p:cNvPr id="6" name="Content Placeholder 5" descr="This table provides data from the CAPSDAC Data Submission Information Survey, including best methods of CAPSDAC Support, number of responses, and percentage of responses.">
            <a:extLst>
              <a:ext uri="{FF2B5EF4-FFF2-40B4-BE49-F238E27FC236}">
                <a16:creationId xmlns:a16="http://schemas.microsoft.com/office/drawing/2014/main" id="{A8C36E8C-6C59-1829-DB5B-D82D4D8C1C6E}"/>
              </a:ext>
            </a:extLst>
          </p:cNvPr>
          <p:cNvGraphicFramePr>
            <a:graphicFrameLocks noGrp="1"/>
          </p:cNvGraphicFramePr>
          <p:nvPr>
            <p:ph sz="half" idx="2"/>
            <p:extLst>
              <p:ext uri="{D42A27DB-BD31-4B8C-83A1-F6EECF244321}">
                <p14:modId xmlns:p14="http://schemas.microsoft.com/office/powerpoint/2010/main" val="1145993270"/>
              </p:ext>
            </p:extLst>
          </p:nvPr>
        </p:nvGraphicFramePr>
        <p:xfrm>
          <a:off x="352458" y="2276274"/>
          <a:ext cx="11487084" cy="3762798"/>
        </p:xfrm>
        <a:graphic>
          <a:graphicData uri="http://schemas.openxmlformats.org/drawingml/2006/table">
            <a:tbl>
              <a:tblPr firstRow="1" bandRow="1">
                <a:tableStyleId>{5C22544A-7EE6-4342-B048-85BDC9FD1C3A}</a:tableStyleId>
              </a:tblPr>
              <a:tblGrid>
                <a:gridCol w="5893680">
                  <a:extLst>
                    <a:ext uri="{9D8B030D-6E8A-4147-A177-3AD203B41FA5}">
                      <a16:colId xmlns:a16="http://schemas.microsoft.com/office/drawing/2014/main" val="2999814808"/>
                    </a:ext>
                  </a:extLst>
                </a:gridCol>
                <a:gridCol w="2821021">
                  <a:extLst>
                    <a:ext uri="{9D8B030D-6E8A-4147-A177-3AD203B41FA5}">
                      <a16:colId xmlns:a16="http://schemas.microsoft.com/office/drawing/2014/main" val="2262589442"/>
                    </a:ext>
                  </a:extLst>
                </a:gridCol>
                <a:gridCol w="2772383">
                  <a:extLst>
                    <a:ext uri="{9D8B030D-6E8A-4147-A177-3AD203B41FA5}">
                      <a16:colId xmlns:a16="http://schemas.microsoft.com/office/drawing/2014/main" val="3203686611"/>
                    </a:ext>
                  </a:extLst>
                </a:gridCol>
              </a:tblGrid>
              <a:tr h="489973">
                <a:tc>
                  <a:txBody>
                    <a:bodyPr/>
                    <a:lstStyle/>
                    <a:p>
                      <a:pPr lvl="0" algn="ctr">
                        <a:buNone/>
                      </a:pPr>
                      <a:r>
                        <a:rPr lang="en-US" sz="2400" dirty="0"/>
                        <a:t>Best Methods of CAPSDAC Support</a:t>
                      </a:r>
                    </a:p>
                  </a:txBody>
                  <a:tcPr/>
                </a:tc>
                <a:tc>
                  <a:txBody>
                    <a:bodyPr/>
                    <a:lstStyle/>
                    <a:p>
                      <a:pPr algn="ctr"/>
                      <a:r>
                        <a:rPr lang="en-US" sz="2400" dirty="0"/>
                        <a:t>Number of </a:t>
                      </a:r>
                    </a:p>
                    <a:p>
                      <a:pPr lvl="0" algn="ctr">
                        <a:buNone/>
                      </a:pPr>
                      <a:r>
                        <a:rPr lang="en-US" sz="2400" dirty="0"/>
                        <a:t>Responses</a:t>
                      </a:r>
                    </a:p>
                  </a:txBody>
                  <a:tcPr/>
                </a:tc>
                <a:tc>
                  <a:txBody>
                    <a:bodyPr/>
                    <a:lstStyle/>
                    <a:p>
                      <a:pPr algn="ctr"/>
                      <a:r>
                        <a:rPr lang="en-US" sz="2400"/>
                        <a:t>Percentage of Responses</a:t>
                      </a:r>
                      <a:endParaRPr lang="en-US" sz="2400" err="1"/>
                    </a:p>
                  </a:txBody>
                  <a:tcPr/>
                </a:tc>
                <a:extLst>
                  <a:ext uri="{0D108BD9-81ED-4DB2-BD59-A6C34878D82A}">
                    <a16:rowId xmlns:a16="http://schemas.microsoft.com/office/drawing/2014/main" val="1059975970"/>
                  </a:ext>
                </a:extLst>
              </a:tr>
              <a:tr h="489973">
                <a:tc>
                  <a:txBody>
                    <a:bodyPr/>
                    <a:lstStyle/>
                    <a:p>
                      <a:r>
                        <a:rPr lang="en-US" sz="2400" dirty="0">
                          <a:solidFill>
                            <a:srgbClr val="000000"/>
                          </a:solidFill>
                        </a:rPr>
                        <a:t>Email Support</a:t>
                      </a:r>
                    </a:p>
                  </a:txBody>
                  <a:tcPr/>
                </a:tc>
                <a:tc>
                  <a:txBody>
                    <a:bodyPr/>
                    <a:lstStyle/>
                    <a:p>
                      <a:r>
                        <a:rPr lang="en-US" sz="2400">
                          <a:solidFill>
                            <a:srgbClr val="000000"/>
                          </a:solidFill>
                        </a:rPr>
                        <a:t>264</a:t>
                      </a:r>
                    </a:p>
                  </a:txBody>
                  <a:tcPr/>
                </a:tc>
                <a:tc>
                  <a:txBody>
                    <a:bodyPr/>
                    <a:lstStyle/>
                    <a:p>
                      <a:pPr lvl="0">
                        <a:buNone/>
                      </a:pPr>
                      <a:r>
                        <a:rPr lang="en-US" sz="2400">
                          <a:solidFill>
                            <a:srgbClr val="000000"/>
                          </a:solidFill>
                        </a:rPr>
                        <a:t>77%</a:t>
                      </a:r>
                    </a:p>
                  </a:txBody>
                  <a:tcPr/>
                </a:tc>
                <a:extLst>
                  <a:ext uri="{0D108BD9-81ED-4DB2-BD59-A6C34878D82A}">
                    <a16:rowId xmlns:a16="http://schemas.microsoft.com/office/drawing/2014/main" val="3983133858"/>
                  </a:ext>
                </a:extLst>
              </a:tr>
              <a:tr h="489973">
                <a:tc>
                  <a:txBody>
                    <a:bodyPr/>
                    <a:lstStyle/>
                    <a:p>
                      <a:pPr lvl="0">
                        <a:buNone/>
                      </a:pPr>
                      <a:r>
                        <a:rPr lang="en-US" sz="2400">
                          <a:solidFill>
                            <a:srgbClr val="000000"/>
                          </a:solidFill>
                        </a:rPr>
                        <a:t>Monthly Webinars</a:t>
                      </a:r>
                    </a:p>
                  </a:txBody>
                  <a:tcPr/>
                </a:tc>
                <a:tc>
                  <a:txBody>
                    <a:bodyPr/>
                    <a:lstStyle/>
                    <a:p>
                      <a:r>
                        <a:rPr lang="en-US" sz="2400" dirty="0">
                          <a:solidFill>
                            <a:srgbClr val="000000"/>
                          </a:solidFill>
                        </a:rPr>
                        <a:t>251</a:t>
                      </a:r>
                    </a:p>
                  </a:txBody>
                  <a:tcPr/>
                </a:tc>
                <a:tc>
                  <a:txBody>
                    <a:bodyPr/>
                    <a:lstStyle/>
                    <a:p>
                      <a:pPr lvl="0">
                        <a:buNone/>
                      </a:pPr>
                      <a:r>
                        <a:rPr lang="en-US" sz="2400">
                          <a:solidFill>
                            <a:srgbClr val="000000"/>
                          </a:solidFill>
                        </a:rPr>
                        <a:t>74%</a:t>
                      </a:r>
                    </a:p>
                  </a:txBody>
                  <a:tcPr/>
                </a:tc>
                <a:extLst>
                  <a:ext uri="{0D108BD9-81ED-4DB2-BD59-A6C34878D82A}">
                    <a16:rowId xmlns:a16="http://schemas.microsoft.com/office/drawing/2014/main" val="2211169820"/>
                  </a:ext>
                </a:extLst>
              </a:tr>
              <a:tr h="489973">
                <a:tc>
                  <a:txBody>
                    <a:bodyPr/>
                    <a:lstStyle/>
                    <a:p>
                      <a:pPr lvl="0">
                        <a:buNone/>
                      </a:pPr>
                      <a:r>
                        <a:rPr lang="en-US" sz="2400">
                          <a:solidFill>
                            <a:srgbClr val="000000"/>
                          </a:solidFill>
                        </a:rPr>
                        <a:t>Targeted Technical Assistance</a:t>
                      </a:r>
                    </a:p>
                  </a:txBody>
                  <a:tcPr/>
                </a:tc>
                <a:tc>
                  <a:txBody>
                    <a:bodyPr/>
                    <a:lstStyle/>
                    <a:p>
                      <a:pPr lvl="0">
                        <a:buNone/>
                      </a:pPr>
                      <a:r>
                        <a:rPr lang="en-US" sz="2400" dirty="0">
                          <a:solidFill>
                            <a:srgbClr val="000000"/>
                          </a:solidFill>
                        </a:rPr>
                        <a:t>246</a:t>
                      </a:r>
                    </a:p>
                  </a:txBody>
                  <a:tcPr/>
                </a:tc>
                <a:tc>
                  <a:txBody>
                    <a:bodyPr/>
                    <a:lstStyle/>
                    <a:p>
                      <a:pPr lvl="0">
                        <a:buNone/>
                      </a:pPr>
                      <a:r>
                        <a:rPr lang="en-US" sz="2400">
                          <a:solidFill>
                            <a:srgbClr val="000000"/>
                          </a:solidFill>
                        </a:rPr>
                        <a:t>72%</a:t>
                      </a:r>
                      <a:endParaRPr lang="en-US" sz="2400"/>
                    </a:p>
                  </a:txBody>
                  <a:tcPr/>
                </a:tc>
                <a:extLst>
                  <a:ext uri="{0D108BD9-81ED-4DB2-BD59-A6C34878D82A}">
                    <a16:rowId xmlns:a16="http://schemas.microsoft.com/office/drawing/2014/main" val="1491207221"/>
                  </a:ext>
                </a:extLst>
              </a:tr>
              <a:tr h="489973">
                <a:tc>
                  <a:txBody>
                    <a:bodyPr/>
                    <a:lstStyle/>
                    <a:p>
                      <a:pPr lvl="0">
                        <a:buNone/>
                      </a:pPr>
                      <a:r>
                        <a:rPr lang="en-US" sz="2400" b="0" i="0" u="none" strike="noStrike" noProof="0">
                          <a:solidFill>
                            <a:srgbClr val="000000"/>
                          </a:solidFill>
                          <a:latin typeface="Arial"/>
                        </a:rPr>
                        <a:t>User Manuals</a:t>
                      </a:r>
                      <a:endParaRPr lang="en-US"/>
                    </a:p>
                  </a:txBody>
                  <a:tcPr/>
                </a:tc>
                <a:tc>
                  <a:txBody>
                    <a:bodyPr/>
                    <a:lstStyle/>
                    <a:p>
                      <a:pPr lvl="0">
                        <a:buNone/>
                      </a:pPr>
                      <a:r>
                        <a:rPr lang="en-US" sz="2400">
                          <a:solidFill>
                            <a:srgbClr val="000000"/>
                          </a:solidFill>
                        </a:rPr>
                        <a:t>244</a:t>
                      </a:r>
                    </a:p>
                  </a:txBody>
                  <a:tcPr/>
                </a:tc>
                <a:tc>
                  <a:txBody>
                    <a:bodyPr/>
                    <a:lstStyle/>
                    <a:p>
                      <a:pPr lvl="0">
                        <a:buNone/>
                      </a:pPr>
                      <a:r>
                        <a:rPr lang="en-US" sz="2400" dirty="0">
                          <a:solidFill>
                            <a:srgbClr val="000000"/>
                          </a:solidFill>
                        </a:rPr>
                        <a:t>72%</a:t>
                      </a:r>
                    </a:p>
                  </a:txBody>
                  <a:tcPr/>
                </a:tc>
                <a:extLst>
                  <a:ext uri="{0D108BD9-81ED-4DB2-BD59-A6C34878D82A}">
                    <a16:rowId xmlns:a16="http://schemas.microsoft.com/office/drawing/2014/main" val="1605657440"/>
                  </a:ext>
                </a:extLst>
              </a:tr>
              <a:tr h="489973">
                <a:tc>
                  <a:txBody>
                    <a:bodyPr/>
                    <a:lstStyle/>
                    <a:p>
                      <a:pPr lvl="0">
                        <a:buNone/>
                      </a:pPr>
                      <a:r>
                        <a:rPr lang="en-US" sz="2400">
                          <a:solidFill>
                            <a:srgbClr val="000000"/>
                          </a:solidFill>
                        </a:rPr>
                        <a:t>Frequently Asked Questions webpage</a:t>
                      </a:r>
                    </a:p>
                  </a:txBody>
                  <a:tcPr/>
                </a:tc>
                <a:tc>
                  <a:txBody>
                    <a:bodyPr/>
                    <a:lstStyle/>
                    <a:p>
                      <a:pPr lvl="0">
                        <a:buNone/>
                      </a:pPr>
                      <a:r>
                        <a:rPr lang="en-US" sz="2400">
                          <a:solidFill>
                            <a:srgbClr val="000000"/>
                          </a:solidFill>
                        </a:rPr>
                        <a:t>243</a:t>
                      </a:r>
                    </a:p>
                  </a:txBody>
                  <a:tcPr/>
                </a:tc>
                <a:tc>
                  <a:txBody>
                    <a:bodyPr/>
                    <a:lstStyle/>
                    <a:p>
                      <a:pPr lvl="0">
                        <a:buNone/>
                      </a:pPr>
                      <a:r>
                        <a:rPr lang="en-US" sz="2400" dirty="0">
                          <a:solidFill>
                            <a:srgbClr val="000000"/>
                          </a:solidFill>
                        </a:rPr>
                        <a:t>71%</a:t>
                      </a:r>
                    </a:p>
                  </a:txBody>
                  <a:tcPr/>
                </a:tc>
                <a:extLst>
                  <a:ext uri="{0D108BD9-81ED-4DB2-BD59-A6C34878D82A}">
                    <a16:rowId xmlns:a16="http://schemas.microsoft.com/office/drawing/2014/main" val="2925554485"/>
                  </a:ext>
                </a:extLst>
              </a:tr>
              <a:tr h="489973">
                <a:tc>
                  <a:txBody>
                    <a:bodyPr/>
                    <a:lstStyle/>
                    <a:p>
                      <a:pPr lvl="0">
                        <a:buNone/>
                      </a:pPr>
                      <a:r>
                        <a:rPr lang="en-US" sz="2400">
                          <a:solidFill>
                            <a:srgbClr val="000000"/>
                          </a:solidFill>
                        </a:rPr>
                        <a:t>Management Bulletin</a:t>
                      </a:r>
                    </a:p>
                  </a:txBody>
                  <a:tcPr/>
                </a:tc>
                <a:tc>
                  <a:txBody>
                    <a:bodyPr/>
                    <a:lstStyle/>
                    <a:p>
                      <a:pPr lvl="0">
                        <a:buNone/>
                      </a:pPr>
                      <a:r>
                        <a:rPr lang="en-US" sz="2400">
                          <a:solidFill>
                            <a:srgbClr val="000000"/>
                          </a:solidFill>
                        </a:rPr>
                        <a:t>181</a:t>
                      </a:r>
                    </a:p>
                  </a:txBody>
                  <a:tcPr/>
                </a:tc>
                <a:tc>
                  <a:txBody>
                    <a:bodyPr/>
                    <a:lstStyle/>
                    <a:p>
                      <a:pPr lvl="0">
                        <a:buNone/>
                      </a:pPr>
                      <a:r>
                        <a:rPr lang="en-US" sz="2400" dirty="0">
                          <a:solidFill>
                            <a:srgbClr val="000000"/>
                          </a:solidFill>
                        </a:rPr>
                        <a:t>53%</a:t>
                      </a:r>
                    </a:p>
                  </a:txBody>
                  <a:tcPr/>
                </a:tc>
                <a:extLst>
                  <a:ext uri="{0D108BD9-81ED-4DB2-BD59-A6C34878D82A}">
                    <a16:rowId xmlns:a16="http://schemas.microsoft.com/office/drawing/2014/main" val="1650564848"/>
                  </a:ext>
                </a:extLst>
              </a:tr>
            </a:tbl>
          </a:graphicData>
        </a:graphic>
      </p:graphicFrame>
      <p:sp>
        <p:nvSpPr>
          <p:cNvPr id="5" name="Slide Number Placeholder 4">
            <a:extLst>
              <a:ext uri="{FF2B5EF4-FFF2-40B4-BE49-F238E27FC236}">
                <a16:creationId xmlns:a16="http://schemas.microsoft.com/office/drawing/2014/main" id="{CF014B44-14DB-8D28-D653-AF6C21459B21}"/>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640876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A058FE3-3642-0CA8-D2A3-AE316065468F}"/>
              </a:ext>
            </a:extLst>
          </p:cNvPr>
          <p:cNvSpPr>
            <a:spLocks noGrp="1"/>
          </p:cNvSpPr>
          <p:nvPr>
            <p:ph type="title"/>
          </p:nvPr>
        </p:nvSpPr>
        <p:spPr>
          <a:xfrm>
            <a:off x="152400" y="238576"/>
            <a:ext cx="11887200" cy="1083659"/>
          </a:xfrm>
        </p:spPr>
        <p:txBody>
          <a:bodyPr>
            <a:normAutofit fontScale="90000"/>
          </a:bodyPr>
          <a:lstStyle/>
          <a:p>
            <a:r>
              <a:rPr lang="en-US" sz="4000">
                <a:solidFill>
                  <a:schemeClr val="bg1"/>
                </a:solidFill>
                <a:cs typeface="Arial"/>
              </a:rPr>
              <a:t>Supporting Data Submission within a Shortened Timeline (1)</a:t>
            </a:r>
            <a:endParaRPr lang="en-US">
              <a:solidFill>
                <a:schemeClr val="bg1"/>
              </a:solidFill>
            </a:endParaRPr>
          </a:p>
        </p:txBody>
      </p:sp>
      <p:sp>
        <p:nvSpPr>
          <p:cNvPr id="10" name="Content Placeholder 9">
            <a:extLst>
              <a:ext uri="{FF2B5EF4-FFF2-40B4-BE49-F238E27FC236}">
                <a16:creationId xmlns:a16="http://schemas.microsoft.com/office/drawing/2014/main" id="{FA758B8D-F318-50E9-2F34-FABCB5BF5BF1}"/>
              </a:ext>
            </a:extLst>
          </p:cNvPr>
          <p:cNvSpPr>
            <a:spLocks noGrp="1"/>
          </p:cNvSpPr>
          <p:nvPr>
            <p:ph idx="1"/>
          </p:nvPr>
        </p:nvSpPr>
        <p:spPr>
          <a:xfrm>
            <a:off x="152400" y="1391055"/>
            <a:ext cx="11887200" cy="4357992"/>
          </a:xfrm>
        </p:spPr>
        <p:txBody>
          <a:bodyPr vert="horz" lIns="91440" tIns="45720" rIns="91440" bIns="45720" rtlCol="0" anchor="t">
            <a:normAutofit fontScale="85000" lnSpcReduction="20000"/>
          </a:bodyPr>
          <a:lstStyle/>
          <a:p>
            <a:endParaRPr lang="en-US" dirty="0">
              <a:ea typeface="+mn-lt"/>
              <a:cs typeface="+mn-lt"/>
            </a:endParaRPr>
          </a:p>
          <a:p>
            <a:pPr marL="457200" indent="-457200">
              <a:spcAft>
                <a:spcPts val="800"/>
              </a:spcAft>
              <a:buFont typeface="Arial"/>
              <a:buChar char="•"/>
            </a:pPr>
            <a:r>
              <a:rPr lang="en-US" sz="3200" dirty="0"/>
              <a:t>Due to technology constraints, the CAPSDAC has a one-month data submission window.</a:t>
            </a:r>
            <a:endParaRPr lang="en-US" sz="3200" dirty="0">
              <a:cs typeface="Arial"/>
            </a:endParaRPr>
          </a:p>
          <a:p>
            <a:pPr marL="457200" indent="-457200">
              <a:spcAft>
                <a:spcPts val="800"/>
              </a:spcAft>
              <a:buFont typeface="Arial"/>
              <a:buChar char="•"/>
            </a:pPr>
            <a:r>
              <a:rPr lang="en-US" sz="3200" dirty="0">
                <a:cs typeface="Arial"/>
              </a:rPr>
              <a:t>No data submission updates can be made once the calendar turns to a new month.</a:t>
            </a:r>
          </a:p>
          <a:p>
            <a:pPr marL="457200" indent="-457200">
              <a:spcAft>
                <a:spcPts val="800"/>
              </a:spcAft>
              <a:buFont typeface="Arial"/>
              <a:buChar char="•"/>
            </a:pPr>
            <a:r>
              <a:rPr lang="en-US" sz="3200" dirty="0"/>
              <a:t>The</a:t>
            </a:r>
            <a:r>
              <a:rPr lang="en-US" sz="3200" dirty="0">
                <a:cs typeface="Arial"/>
              </a:rPr>
              <a:t> CAPSDAC Support Team and Program Quality Implementation consultants will support agencies in completing the data submission with any technical assistance needed.</a:t>
            </a:r>
          </a:p>
          <a:p>
            <a:pPr marL="457200" indent="-457200">
              <a:spcAft>
                <a:spcPts val="800"/>
              </a:spcAft>
              <a:buFont typeface="Arial"/>
              <a:buChar char="•"/>
            </a:pPr>
            <a:r>
              <a:rPr lang="en-US" sz="3200" dirty="0">
                <a:cs typeface="Arial"/>
              </a:rPr>
              <a:t>Agencies that have concerns about meeting the deadlines regarding the initial certification deadlines and certification lock dates should reach out to the CAPSDAC Support Team directly.</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206846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A058FE3-3642-0CA8-D2A3-AE316065468F}"/>
              </a:ext>
            </a:extLst>
          </p:cNvPr>
          <p:cNvSpPr>
            <a:spLocks noGrp="1"/>
          </p:cNvSpPr>
          <p:nvPr>
            <p:ph type="title"/>
          </p:nvPr>
        </p:nvSpPr>
        <p:spPr>
          <a:xfrm>
            <a:off x="152400" y="238576"/>
            <a:ext cx="11887200" cy="1083659"/>
          </a:xfrm>
        </p:spPr>
        <p:txBody>
          <a:bodyPr>
            <a:normAutofit/>
          </a:bodyPr>
          <a:lstStyle/>
          <a:p>
            <a:r>
              <a:rPr lang="en-US" sz="3600">
                <a:solidFill>
                  <a:schemeClr val="bg1"/>
                </a:solidFill>
                <a:cs typeface="Arial"/>
              </a:rPr>
              <a:t>Supporting Data Submission within a Shortened Timeline (2)</a:t>
            </a:r>
            <a:endParaRPr lang="en-US">
              <a:solidFill>
                <a:schemeClr val="bg1"/>
              </a:solidFill>
            </a:endParaRPr>
          </a:p>
        </p:txBody>
      </p:sp>
      <p:sp>
        <p:nvSpPr>
          <p:cNvPr id="10" name="Content Placeholder 9">
            <a:extLst>
              <a:ext uri="{FF2B5EF4-FFF2-40B4-BE49-F238E27FC236}">
                <a16:creationId xmlns:a16="http://schemas.microsoft.com/office/drawing/2014/main" id="{FA758B8D-F318-50E9-2F34-FABCB5BF5BF1}"/>
              </a:ext>
            </a:extLst>
          </p:cNvPr>
          <p:cNvSpPr>
            <a:spLocks noGrp="1"/>
          </p:cNvSpPr>
          <p:nvPr>
            <p:ph idx="1"/>
          </p:nvPr>
        </p:nvSpPr>
        <p:spPr>
          <a:xfrm>
            <a:off x="74578" y="1436557"/>
            <a:ext cx="11887200" cy="4980123"/>
          </a:xfrm>
        </p:spPr>
        <p:txBody>
          <a:bodyPr vert="horz" lIns="91440" tIns="45720" rIns="91440" bIns="45720" rtlCol="0" anchor="t">
            <a:normAutofit fontScale="92500" lnSpcReduction="10000"/>
          </a:bodyPr>
          <a:lstStyle/>
          <a:p>
            <a:pPr marL="457200" indent="-457200">
              <a:spcAft>
                <a:spcPts val="800"/>
              </a:spcAft>
              <a:buFont typeface="Arial"/>
              <a:buChar char="•"/>
            </a:pPr>
            <a:r>
              <a:rPr lang="en-US" sz="3200" dirty="0">
                <a:cs typeface="Arial"/>
              </a:rPr>
              <a:t>LEAs can utilize July as a practice period to test data submission with June data. This allows for early detection of data submission issues and contact for outreach from the CDE.</a:t>
            </a:r>
            <a:endParaRPr lang="en-US" dirty="0">
              <a:cs typeface="Arial"/>
            </a:endParaRPr>
          </a:p>
          <a:p>
            <a:pPr marL="457200" indent="-457200">
              <a:spcAft>
                <a:spcPts val="800"/>
              </a:spcAft>
              <a:buFont typeface="Arial"/>
              <a:buChar char="•"/>
            </a:pPr>
            <a:r>
              <a:rPr lang="en-US" sz="3200" dirty="0">
                <a:cs typeface="Arial"/>
              </a:rPr>
              <a:t>If an LEA has missed the data submission, the CDE will reach out to the LEA to provide targeted support for the next month's data submission because the missing month's data can no longer be accepted by the CAPSDAC.</a:t>
            </a:r>
          </a:p>
          <a:p>
            <a:pPr marL="457200" indent="-457200">
              <a:spcAft>
                <a:spcPts val="800"/>
              </a:spcAft>
              <a:buFont typeface="Arial"/>
              <a:buChar char="•"/>
            </a:pPr>
            <a:r>
              <a:rPr lang="en-US" sz="3200" dirty="0">
                <a:cs typeface="Arial"/>
              </a:rPr>
              <a:t>Missing data has significant impact on program planning at the local and state levels; LEAs are encouraged to work with the CAPSDAC Support Team to ensure all Monthly Data Submissions are complete.</a:t>
            </a:r>
            <a:endParaRPr lang="en-US" dirty="0">
              <a:ea typeface="+mn-lt"/>
              <a:cs typeface="+mn-lt"/>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845457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A058FE3-3642-0CA8-D2A3-AE316065468F}"/>
              </a:ext>
            </a:extLst>
          </p:cNvPr>
          <p:cNvSpPr>
            <a:spLocks noGrp="1"/>
          </p:cNvSpPr>
          <p:nvPr>
            <p:ph type="title"/>
          </p:nvPr>
        </p:nvSpPr>
        <p:spPr>
          <a:xfrm>
            <a:off x="152400" y="2093"/>
            <a:ext cx="11887200" cy="1083659"/>
          </a:xfrm>
        </p:spPr>
        <p:txBody>
          <a:bodyPr>
            <a:normAutofit/>
          </a:bodyPr>
          <a:lstStyle/>
          <a:p>
            <a:r>
              <a:rPr lang="en-US" sz="4000">
                <a:solidFill>
                  <a:schemeClr val="bg1"/>
                </a:solidFill>
                <a:cs typeface="Arial"/>
              </a:rPr>
              <a:t>Commitment to Collaboration and Support</a:t>
            </a:r>
            <a:endParaRPr lang="en-US"/>
          </a:p>
        </p:txBody>
      </p:sp>
      <p:sp>
        <p:nvSpPr>
          <p:cNvPr id="6" name="Content Placeholder 9">
            <a:extLst>
              <a:ext uri="{FF2B5EF4-FFF2-40B4-BE49-F238E27FC236}">
                <a16:creationId xmlns:a16="http://schemas.microsoft.com/office/drawing/2014/main" id="{35DA05A5-C915-6EEC-B7EE-113986F6E22E}"/>
              </a:ext>
            </a:extLst>
          </p:cNvPr>
          <p:cNvSpPr txBox="1">
            <a:spLocks/>
          </p:cNvSpPr>
          <p:nvPr/>
        </p:nvSpPr>
        <p:spPr>
          <a:xfrm>
            <a:off x="152400" y="1329553"/>
            <a:ext cx="11887200" cy="614020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ea typeface="+mn-lt"/>
                <a:cs typeface="+mn-lt"/>
              </a:rPr>
              <a:t>Monthly Data Submission Window</a:t>
            </a:r>
            <a:r>
              <a:rPr lang="en-US" dirty="0">
                <a:ea typeface="+mn-lt"/>
                <a:cs typeface="+mn-lt"/>
              </a:rPr>
              <a:t>: The current process is a Minimum Viable Product (MVP) solution. We are proposing the CDMIS model for CAPSDAC 2.0.</a:t>
            </a:r>
          </a:p>
          <a:p>
            <a:r>
              <a:rPr lang="en-US" b="1" dirty="0">
                <a:ea typeface="+mn-lt"/>
                <a:cs typeface="+mn-lt"/>
              </a:rPr>
              <a:t>Ongoing Support</a:t>
            </a:r>
            <a:r>
              <a:rPr lang="en-US" dirty="0">
                <a:ea typeface="+mn-lt"/>
                <a:cs typeface="+mn-lt"/>
              </a:rPr>
              <a:t>:</a:t>
            </a:r>
            <a:endParaRPr lang="en-US" dirty="0"/>
          </a:p>
          <a:p>
            <a:pPr lvl="1">
              <a:buFont typeface="Wingdings" panose="020B0604020202020204" pitchFamily="34" charset="0"/>
              <a:buChar char="§"/>
            </a:pPr>
            <a:r>
              <a:rPr lang="en-US" dirty="0">
                <a:ea typeface="+mn-lt"/>
                <a:cs typeface="+mn-lt"/>
              </a:rPr>
              <a:t>Continue providing monthly webinars and hosting office hours</a:t>
            </a:r>
            <a:endParaRPr lang="en-US" dirty="0">
              <a:cs typeface="Arial" panose="020B0604020202020204"/>
            </a:endParaRPr>
          </a:p>
          <a:p>
            <a:pPr lvl="1">
              <a:buFont typeface="Wingdings" panose="020B0604020202020204" pitchFamily="34" charset="0"/>
              <a:buChar char="§"/>
            </a:pPr>
            <a:r>
              <a:rPr lang="en-US" dirty="0">
                <a:ea typeface="+mn-lt"/>
                <a:cs typeface="+mn-lt"/>
              </a:rPr>
              <a:t>Respond to your email within 24 hours</a:t>
            </a:r>
          </a:p>
          <a:p>
            <a:pPr lvl="1">
              <a:buFont typeface="Wingdings" panose="020B0604020202020204" pitchFamily="34" charset="0"/>
              <a:buChar char="§"/>
            </a:pPr>
            <a:r>
              <a:rPr lang="en-US" dirty="0">
                <a:ea typeface="+mn-lt"/>
                <a:cs typeface="+mn-lt"/>
              </a:rPr>
              <a:t>Update online resources regularly found on the CAPSDAC Support Webpage </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1601098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04994"/>
            <a:ext cx="11887200" cy="1325563"/>
          </a:xfrm>
        </p:spPr>
        <p:txBody>
          <a:bodyPr/>
          <a:lstStyle/>
          <a:p>
            <a:r>
              <a:rPr lang="en-US">
                <a:solidFill>
                  <a:schemeClr val="bg1"/>
                </a:solidFill>
                <a:cs typeface="Arial"/>
              </a:rPr>
              <a:t>Upcoming Webinars and Office Hours</a:t>
            </a:r>
            <a:endParaRPr lang="en-US" err="1">
              <a:solidFill>
                <a:schemeClr val="bg1"/>
              </a:solidFill>
              <a:cs typeface="Arial"/>
            </a:endParaRP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594360" y="1148368"/>
            <a:ext cx="10835640" cy="4998919"/>
          </a:xfrm>
        </p:spPr>
        <p:txBody>
          <a:bodyPr vert="horz" lIns="91440" tIns="45720" rIns="91440" bIns="45720" rtlCol="0" anchor="t">
            <a:normAutofit/>
          </a:bodyPr>
          <a:lstStyle/>
          <a:p>
            <a:pPr marL="0" indent="0">
              <a:lnSpc>
                <a:spcPct val="135000"/>
              </a:lnSpc>
              <a:spcBef>
                <a:spcPts val="1200"/>
              </a:spcBef>
              <a:buNone/>
            </a:pPr>
            <a:r>
              <a:rPr lang="en-US" sz="2800" b="1" dirty="0">
                <a:ea typeface="+mn-lt"/>
                <a:cs typeface="+mn-lt"/>
              </a:rPr>
              <a:t>Webinars:</a:t>
            </a:r>
          </a:p>
          <a:p>
            <a:pPr marL="457200">
              <a:lnSpc>
                <a:spcPct val="125000"/>
              </a:lnSpc>
              <a:spcBef>
                <a:spcPts val="1200"/>
              </a:spcBef>
            </a:pPr>
            <a:r>
              <a:rPr lang="en-US" sz="2800" dirty="0">
                <a:ea typeface="+mn-lt"/>
                <a:cs typeface="+mn-lt"/>
              </a:rPr>
              <a:t>August 27, 2024, 10:00 a.m. to</a:t>
            </a:r>
            <a:r>
              <a:rPr lang="en-US" sz="2800" b="1" dirty="0">
                <a:ea typeface="+mn-lt"/>
                <a:cs typeface="+mn-lt"/>
              </a:rPr>
              <a:t> </a:t>
            </a:r>
            <a:r>
              <a:rPr lang="en-US" sz="2800" dirty="0">
                <a:ea typeface="+mn-lt"/>
                <a:cs typeface="+mn-lt"/>
              </a:rPr>
              <a:t>11:30 a.m.</a:t>
            </a:r>
          </a:p>
          <a:p>
            <a:pPr marL="457200">
              <a:lnSpc>
                <a:spcPct val="125000"/>
              </a:lnSpc>
              <a:spcBef>
                <a:spcPts val="1200"/>
              </a:spcBef>
            </a:pPr>
            <a:r>
              <a:rPr lang="en-US" sz="2800" dirty="0">
                <a:ea typeface="+mn-lt"/>
                <a:cs typeface="+mn-lt"/>
              </a:rPr>
              <a:t>September 17, 2024, 10:00 a.m. to 11:30 a.m.</a:t>
            </a:r>
          </a:p>
          <a:p>
            <a:pPr marL="0" indent="0">
              <a:lnSpc>
                <a:spcPct val="135000"/>
              </a:lnSpc>
              <a:spcBef>
                <a:spcPts val="1200"/>
              </a:spcBef>
              <a:buNone/>
            </a:pPr>
            <a:r>
              <a:rPr lang="en-US" sz="2800" b="1" dirty="0">
                <a:ea typeface="+mn-lt"/>
                <a:cs typeface="+mn-lt"/>
              </a:rPr>
              <a:t>Office Hours:</a:t>
            </a:r>
          </a:p>
          <a:p>
            <a:pPr marL="457200">
              <a:lnSpc>
                <a:spcPct val="125000"/>
              </a:lnSpc>
              <a:spcBef>
                <a:spcPts val="1200"/>
              </a:spcBef>
            </a:pPr>
            <a:r>
              <a:rPr lang="en-US" sz="2800" dirty="0">
                <a:ea typeface="+mn-lt"/>
                <a:cs typeface="+mn-lt"/>
              </a:rPr>
              <a:t>July 23, 2024, 10:00 a.m. to 11:00 a.m.</a:t>
            </a:r>
          </a:p>
          <a:p>
            <a:pPr marL="457200">
              <a:lnSpc>
                <a:spcPct val="125000"/>
              </a:lnSpc>
              <a:spcBef>
                <a:spcPts val="1200"/>
              </a:spcBef>
            </a:pPr>
            <a:r>
              <a:rPr lang="en-US" sz="2800" dirty="0">
                <a:ea typeface="+mn-lt"/>
                <a:cs typeface="+mn-lt"/>
              </a:rPr>
              <a:t>August 7, 2024, 1:30 p.m. to 2:30 p.m. </a:t>
            </a:r>
          </a:p>
          <a:p>
            <a:pPr marL="457200">
              <a:lnSpc>
                <a:spcPct val="125000"/>
              </a:lnSpc>
              <a:spcBef>
                <a:spcPts val="1200"/>
              </a:spcBef>
            </a:pPr>
            <a:r>
              <a:rPr lang="en-US" sz="2800" dirty="0">
                <a:ea typeface="+mn-lt"/>
                <a:cs typeface="+mn-lt"/>
              </a:rPr>
              <a:t>August 13, 2024, 1:30 p.m. to 2:30 p.m. </a:t>
            </a:r>
            <a:endParaRPr lang="en-US" sz="2400" dirty="0">
              <a:ea typeface="+mn-lt"/>
              <a:cs typeface="+mn-lt"/>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204547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A058FE3-3642-0CA8-D2A3-AE316065468F}"/>
              </a:ext>
            </a:extLst>
          </p:cNvPr>
          <p:cNvSpPr>
            <a:spLocks noGrp="1"/>
          </p:cNvSpPr>
          <p:nvPr>
            <p:ph type="title"/>
          </p:nvPr>
        </p:nvSpPr>
        <p:spPr>
          <a:xfrm>
            <a:off x="152400" y="2093"/>
            <a:ext cx="11887200" cy="1325563"/>
          </a:xfrm>
        </p:spPr>
        <p:txBody>
          <a:bodyPr>
            <a:normAutofit/>
          </a:bodyPr>
          <a:lstStyle/>
          <a:p>
            <a:r>
              <a:rPr lang="en-US" sz="4000" dirty="0">
                <a:solidFill>
                  <a:schemeClr val="bg1"/>
                </a:solidFill>
                <a:cs typeface="Arial"/>
              </a:rPr>
              <a:t>Resources: CAPSDAC Support Web Page</a:t>
            </a:r>
            <a:endParaRPr lang="en-US" dirty="0">
              <a:solidFill>
                <a:schemeClr val="bg1"/>
              </a:solidFill>
            </a:endParaRPr>
          </a:p>
        </p:txBody>
      </p:sp>
      <p:sp>
        <p:nvSpPr>
          <p:cNvPr id="10" name="Content Placeholder 9">
            <a:extLst>
              <a:ext uri="{FF2B5EF4-FFF2-40B4-BE49-F238E27FC236}">
                <a16:creationId xmlns:a16="http://schemas.microsoft.com/office/drawing/2014/main" id="{FA758B8D-F318-50E9-2F34-FABCB5BF5BF1}"/>
              </a:ext>
            </a:extLst>
          </p:cNvPr>
          <p:cNvSpPr>
            <a:spLocks noGrp="1"/>
          </p:cNvSpPr>
          <p:nvPr>
            <p:ph idx="1"/>
          </p:nvPr>
        </p:nvSpPr>
        <p:spPr>
          <a:xfrm>
            <a:off x="152400" y="1094229"/>
            <a:ext cx="11887200" cy="6140208"/>
          </a:xfrm>
        </p:spPr>
        <p:txBody>
          <a:bodyPr vert="horz" lIns="91440" tIns="45720" rIns="91440" bIns="45720" rtlCol="0" anchor="t">
            <a:normAutofit/>
          </a:bodyPr>
          <a:lstStyle/>
          <a:p>
            <a:pPr>
              <a:lnSpc>
                <a:spcPts val="3840"/>
              </a:lnSpc>
              <a:buFont typeface="Wingdings,Sans-Serif" panose="020B0604020202020204" pitchFamily="34" charset="0"/>
              <a:buChar char="Ø"/>
            </a:pPr>
            <a:r>
              <a:rPr lang="en-US" dirty="0">
                <a:cs typeface="Arial"/>
              </a:rPr>
              <a:t>CAPSDAC Support Web Page:</a:t>
            </a:r>
          </a:p>
          <a:p>
            <a:pPr lvl="1">
              <a:lnSpc>
                <a:spcPts val="3840"/>
              </a:lnSpc>
              <a:buFont typeface="Wingdings,Sans-Serif" panose="020B0604020202020204" pitchFamily="34" charset="0"/>
              <a:buChar char="Ø"/>
            </a:pPr>
            <a:r>
              <a:rPr lang="en-US" sz="3200" dirty="0">
                <a:solidFill>
                  <a:schemeClr val="accent4">
                    <a:lumMod val="60000"/>
                    <a:lumOff val="40000"/>
                  </a:schemeClr>
                </a:solidFill>
                <a:cs typeface="Arial"/>
                <a:hlinkClick r:id="rId3" tooltip="CAPSDAC Support Webpage">
                  <a:extLst>
                    <a:ext uri="{A12FA001-AC4F-418D-AE19-62706E023703}">
                      <ahyp:hlinkClr xmlns:ahyp="http://schemas.microsoft.com/office/drawing/2018/hyperlinkcolor" val="tx"/>
                    </a:ext>
                  </a:extLst>
                </a:hlinkClick>
              </a:rPr>
              <a:t>https://www.cde.ca.gov/sp/cd/ci/capsdacsupportlanding.asp</a:t>
            </a:r>
            <a:endParaRPr lang="en-US" sz="3200" dirty="0">
              <a:solidFill>
                <a:schemeClr val="accent4">
                  <a:lumMod val="60000"/>
                  <a:lumOff val="40000"/>
                </a:schemeClr>
              </a:solidFill>
              <a:cs typeface="Arial"/>
            </a:endParaRPr>
          </a:p>
          <a:p>
            <a:pPr>
              <a:lnSpc>
                <a:spcPts val="3840"/>
              </a:lnSpc>
              <a:buFont typeface="Wingdings,Sans-Serif" panose="020B0604020202020204" pitchFamily="34" charset="0"/>
              <a:buChar char="Ø"/>
            </a:pPr>
            <a:r>
              <a:rPr lang="en-US" sz="3600" dirty="0">
                <a:ea typeface="+mn-lt"/>
                <a:cs typeface="+mn-lt"/>
              </a:rPr>
              <a:t>Information on</a:t>
            </a:r>
          </a:p>
          <a:p>
            <a:pPr lvl="1">
              <a:lnSpc>
                <a:spcPts val="3840"/>
              </a:lnSpc>
              <a:buFont typeface="Wingdings,Sans-Serif" panose="020B0604020202020204" pitchFamily="34" charset="0"/>
              <a:buChar char="Ø"/>
            </a:pPr>
            <a:r>
              <a:rPr lang="en-US" sz="3200" dirty="0">
                <a:ea typeface="+mn-lt"/>
                <a:cs typeface="+mn-lt"/>
              </a:rPr>
              <a:t>CAPSDAC User Manual </a:t>
            </a:r>
          </a:p>
          <a:p>
            <a:pPr lvl="1">
              <a:lnSpc>
                <a:spcPts val="3840"/>
              </a:lnSpc>
              <a:buFont typeface="Wingdings,Sans-Serif" panose="020B0604020202020204" pitchFamily="34" charset="0"/>
              <a:buChar char="Ø"/>
            </a:pPr>
            <a:r>
              <a:rPr lang="en-US" sz="3200" dirty="0">
                <a:ea typeface="+mn-lt"/>
                <a:cs typeface="+mn-lt"/>
              </a:rPr>
              <a:t>Reporting Schedule</a:t>
            </a:r>
          </a:p>
          <a:p>
            <a:pPr lvl="1">
              <a:lnSpc>
                <a:spcPts val="3840"/>
              </a:lnSpc>
              <a:buFont typeface="Wingdings,Sans-Serif" panose="020B0604020202020204" pitchFamily="34" charset="0"/>
              <a:buChar char="Ø"/>
            </a:pPr>
            <a:r>
              <a:rPr lang="en-US" sz="3200" dirty="0">
                <a:ea typeface="+mn-lt"/>
                <a:cs typeface="+mn-lt"/>
              </a:rPr>
              <a:t>Data Submission Electronic File Template</a:t>
            </a:r>
          </a:p>
          <a:p>
            <a:pPr lvl="1">
              <a:lnSpc>
                <a:spcPts val="3840"/>
              </a:lnSpc>
              <a:buFont typeface="Wingdings,Sans-Serif" panose="020B0604020202020204" pitchFamily="34" charset="0"/>
              <a:buChar char="Ø"/>
            </a:pPr>
            <a:r>
              <a:rPr lang="en-US" sz="3200" dirty="0">
                <a:ea typeface="+mn-lt"/>
                <a:cs typeface="+mn-lt"/>
              </a:rPr>
              <a:t>CAPSDAC Frequently Asked Questions (FAQs), first batch released on July 3, 2024</a:t>
            </a:r>
          </a:p>
          <a:p>
            <a:pPr lvl="1">
              <a:lnSpc>
                <a:spcPts val="3840"/>
              </a:lnSpc>
              <a:buFont typeface="Wingdings,Sans-Serif" panose="020B0604020202020204" pitchFamily="34" charset="0"/>
              <a:buChar char="Ø"/>
            </a:pPr>
            <a:r>
              <a:rPr lang="en-US" sz="3200" dirty="0">
                <a:ea typeface="+mn-lt"/>
                <a:cs typeface="+mn-lt"/>
              </a:rPr>
              <a:t>CAPSDAC Webinar Slides</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1655904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2542023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39911"/>
            <a:ext cx="11887200" cy="720802"/>
          </a:xfrm>
        </p:spPr>
        <p:txBody>
          <a:bodyPr/>
          <a:lstStyle/>
          <a:p>
            <a:r>
              <a:rPr lang="en-US">
                <a:solidFill>
                  <a:schemeClr val="bg1"/>
                </a:solidFill>
                <a:cs typeface="Arial"/>
              </a:rPr>
              <a:t>Agenda</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771299" y="996928"/>
            <a:ext cx="4564839" cy="4863225"/>
          </a:xfrm>
        </p:spPr>
        <p:txBody>
          <a:bodyPr vert="horz" lIns="91440" tIns="45720" rIns="91440" bIns="45720" rtlCol="0" anchor="t">
            <a:noAutofit/>
          </a:bodyPr>
          <a:lstStyle/>
          <a:p>
            <a:pPr>
              <a:lnSpc>
                <a:spcPct val="100000"/>
              </a:lnSpc>
            </a:pPr>
            <a:r>
              <a:rPr lang="en-US" sz="2800">
                <a:ea typeface="+mn-lt"/>
                <a:cs typeface="+mn-lt"/>
              </a:rPr>
              <a:t>CAPSDAC is Live</a:t>
            </a:r>
            <a:endParaRPr lang="en-US" sz="2800">
              <a:cs typeface="Arial"/>
            </a:endParaRPr>
          </a:p>
          <a:p>
            <a:pPr>
              <a:lnSpc>
                <a:spcPct val="100000"/>
              </a:lnSpc>
            </a:pPr>
            <a:r>
              <a:rPr lang="en-US" sz="2800">
                <a:ea typeface="+mn-lt"/>
                <a:cs typeface="+mn-lt"/>
              </a:rPr>
              <a:t>Account Management</a:t>
            </a:r>
          </a:p>
          <a:p>
            <a:pPr>
              <a:lnSpc>
                <a:spcPct val="100000"/>
              </a:lnSpc>
            </a:pPr>
            <a:r>
              <a:rPr lang="en-US" sz="2800">
                <a:ea typeface="+mn-lt"/>
                <a:cs typeface="+mn-lt"/>
              </a:rPr>
              <a:t>Community Colleges Reminder</a:t>
            </a:r>
            <a:endParaRPr lang="en-US" sz="2800">
              <a:cs typeface="Arial" panose="020B0604020202020204"/>
            </a:endParaRPr>
          </a:p>
          <a:p>
            <a:pPr>
              <a:lnSpc>
                <a:spcPct val="100000"/>
              </a:lnSpc>
            </a:pPr>
            <a:r>
              <a:rPr lang="en-US" sz="2800">
                <a:cs typeface="Arial" panose="020B0604020202020204"/>
              </a:rPr>
              <a:t>Data Systems and Programs Data Submission Visual</a:t>
            </a:r>
          </a:p>
          <a:p>
            <a:pPr>
              <a:lnSpc>
                <a:spcPct val="100000"/>
              </a:lnSpc>
            </a:pPr>
            <a:r>
              <a:rPr lang="en-US" sz="2800">
                <a:ea typeface="+mn-lt"/>
                <a:cs typeface="+mn-lt"/>
              </a:rPr>
              <a:t>Data Systems' Timelines</a:t>
            </a:r>
          </a:p>
          <a:p>
            <a:pPr>
              <a:lnSpc>
                <a:spcPct val="100000"/>
              </a:lnSpc>
            </a:pPr>
            <a:r>
              <a:rPr lang="en-US" sz="2800">
                <a:ea typeface="+mn-lt"/>
                <a:cs typeface="+mn-lt"/>
              </a:rPr>
              <a:t>CAPSDAC New Language Codes</a:t>
            </a:r>
          </a:p>
        </p:txBody>
      </p:sp>
      <p:sp>
        <p:nvSpPr>
          <p:cNvPr id="6" name="Content Placeholder 2">
            <a:extLst>
              <a:ext uri="{FF2B5EF4-FFF2-40B4-BE49-F238E27FC236}">
                <a16:creationId xmlns:a16="http://schemas.microsoft.com/office/drawing/2014/main" id="{E5AE225E-AAE4-1861-FCCA-591B2BD85C33}"/>
              </a:ext>
            </a:extLst>
          </p:cNvPr>
          <p:cNvSpPr txBox="1">
            <a:spLocks/>
          </p:cNvSpPr>
          <p:nvPr/>
        </p:nvSpPr>
        <p:spPr>
          <a:xfrm>
            <a:off x="6257699" y="1005554"/>
            <a:ext cx="4564839" cy="4863225"/>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800">
                <a:ea typeface="+mn-lt"/>
                <a:cs typeface="+mn-lt"/>
              </a:rPr>
              <a:t>CAPSDAC Data Submission Information Survey Results</a:t>
            </a:r>
            <a:endParaRPr lang="en-US"/>
          </a:p>
          <a:p>
            <a:pPr>
              <a:lnSpc>
                <a:spcPct val="100000"/>
              </a:lnSpc>
            </a:pPr>
            <a:r>
              <a:rPr lang="en-US" sz="2800">
                <a:ea typeface="+mn-lt"/>
                <a:cs typeface="+mn-lt"/>
              </a:rPr>
              <a:t>Upcoming Office Hours and Future Webinars</a:t>
            </a:r>
          </a:p>
          <a:p>
            <a:pPr>
              <a:lnSpc>
                <a:spcPct val="100000"/>
              </a:lnSpc>
            </a:pPr>
            <a:r>
              <a:rPr lang="en-US" sz="2800">
                <a:ea typeface="+mn-lt"/>
                <a:cs typeface="+mn-lt"/>
              </a:rPr>
              <a:t>CAPSDAC Resources</a:t>
            </a:r>
          </a:p>
          <a:p>
            <a:pPr>
              <a:lnSpc>
                <a:spcPct val="100000"/>
              </a:lnSpc>
            </a:pPr>
            <a:r>
              <a:rPr lang="en-US" sz="2800">
                <a:ea typeface="+mn-lt"/>
                <a:cs typeface="+mn-lt"/>
              </a:rPr>
              <a:t>Question and Answer</a:t>
            </a:r>
            <a:endParaRPr lang="en-US" sz="2800">
              <a:cs typeface="Arial" panose="020B0604020202020204"/>
            </a:endParaRPr>
          </a:p>
          <a:p>
            <a:pPr>
              <a:lnSpc>
                <a:spcPct val="100000"/>
              </a:lnSpc>
            </a:pPr>
            <a:r>
              <a:rPr lang="en-US" sz="2800">
                <a:cs typeface="Arial" panose="020B0604020202020204"/>
              </a:rPr>
              <a:t>Contact Information</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6F871-29BC-9F0B-D1EC-12070DD87BA2}"/>
              </a:ext>
            </a:extLst>
          </p:cNvPr>
          <p:cNvSpPr>
            <a:spLocks noGrp="1"/>
          </p:cNvSpPr>
          <p:nvPr>
            <p:ph type="title"/>
          </p:nvPr>
        </p:nvSpPr>
        <p:spPr>
          <a:xfrm>
            <a:off x="152400" y="-1820"/>
            <a:ext cx="11887200" cy="1325563"/>
          </a:xfrm>
        </p:spPr>
        <p:txBody>
          <a:bodyPr/>
          <a:lstStyle/>
          <a:p>
            <a:r>
              <a:rPr lang="en-US">
                <a:solidFill>
                  <a:schemeClr val="bg1"/>
                </a:solidFill>
                <a:cs typeface="Arial"/>
              </a:rPr>
              <a:t>CAPSDAC is Live</a:t>
            </a:r>
          </a:p>
        </p:txBody>
      </p:sp>
      <p:sp>
        <p:nvSpPr>
          <p:cNvPr id="3" name="Content Placeholder 2">
            <a:extLst>
              <a:ext uri="{FF2B5EF4-FFF2-40B4-BE49-F238E27FC236}">
                <a16:creationId xmlns:a16="http://schemas.microsoft.com/office/drawing/2014/main" id="{9AFD5051-8C6F-D15B-A523-5C28009DD488}"/>
              </a:ext>
            </a:extLst>
          </p:cNvPr>
          <p:cNvSpPr>
            <a:spLocks noGrp="1"/>
          </p:cNvSpPr>
          <p:nvPr>
            <p:ph idx="1"/>
          </p:nvPr>
        </p:nvSpPr>
        <p:spPr>
          <a:xfrm>
            <a:off x="155108" y="1030032"/>
            <a:ext cx="11887200" cy="5139374"/>
          </a:xfrm>
        </p:spPr>
        <p:txBody>
          <a:bodyPr vert="horz" lIns="91440" tIns="45720" rIns="91440" bIns="45720" rtlCol="0" anchor="t">
            <a:normAutofit fontScale="92500" lnSpcReduction="10000"/>
          </a:bodyPr>
          <a:lstStyle/>
          <a:p>
            <a:pPr marL="0" indent="0" algn="ctr">
              <a:buNone/>
            </a:pPr>
            <a:r>
              <a:rPr lang="en-US" sz="3600" b="1" dirty="0">
                <a:cs typeface="Arial"/>
              </a:rPr>
              <a:t>Web address: </a:t>
            </a:r>
            <a:r>
              <a:rPr lang="en-US" sz="3600" dirty="0">
                <a:solidFill>
                  <a:schemeClr val="accent4">
                    <a:lumMod val="60000"/>
                    <a:lumOff val="40000"/>
                  </a:schemeClr>
                </a:solidFill>
                <a:cs typeface="Arial"/>
                <a:hlinkClick r:id="rId3" tooltip="CAPSDAC Online Portal">
                  <a:extLst>
                    <a:ext uri="{A12FA001-AC4F-418D-AE19-62706E023703}">
                      <ahyp:hlinkClr xmlns:ahyp="http://schemas.microsoft.com/office/drawing/2018/hyperlinkcolor" val="tx"/>
                    </a:ext>
                  </a:extLst>
                </a:hlinkClick>
              </a:rPr>
              <a:t>www.capsdac.org</a:t>
            </a:r>
            <a:endParaRPr lang="en-US" sz="3600" dirty="0">
              <a:solidFill>
                <a:schemeClr val="accent4">
                  <a:lumMod val="60000"/>
                  <a:lumOff val="40000"/>
                </a:schemeClr>
              </a:solidFill>
              <a:cs typeface="Arial"/>
            </a:endParaRPr>
          </a:p>
          <a:p>
            <a:r>
              <a:rPr lang="en-US" dirty="0">
                <a:cs typeface="Arial"/>
              </a:rPr>
              <a:t>CAPSDAC was launched on July 1, 2024 pursuant to Assembly Bill (AB) 22, </a:t>
            </a:r>
            <a:r>
              <a:rPr lang="en-US" i="1" dirty="0">
                <a:cs typeface="Arial"/>
              </a:rPr>
              <a:t>Education Code (EC) </a:t>
            </a:r>
            <a:r>
              <a:rPr lang="en-US" dirty="0">
                <a:cs typeface="Arial"/>
              </a:rPr>
              <a:t>Section 60910.</a:t>
            </a:r>
          </a:p>
          <a:p>
            <a:r>
              <a:rPr lang="en-US" dirty="0">
                <a:cs typeface="Arial"/>
              </a:rPr>
              <a:t>Each California State Preschool Programs (CSPP) contracted local educational agency (LEA) should have received two login accounts:</a:t>
            </a:r>
          </a:p>
          <a:p>
            <a:pPr lvl="1">
              <a:buFont typeface="Wingdings" panose="020B0604020202020204" pitchFamily="34" charset="0"/>
              <a:buChar char="§"/>
            </a:pPr>
            <a:r>
              <a:rPr lang="en-US" dirty="0">
                <a:cs typeface="Arial"/>
              </a:rPr>
              <a:t>Program director</a:t>
            </a:r>
          </a:p>
          <a:p>
            <a:pPr lvl="1">
              <a:buFont typeface="Wingdings" panose="020B0604020202020204" pitchFamily="34" charset="0"/>
              <a:buChar char="§"/>
            </a:pPr>
            <a:r>
              <a:rPr lang="en-US" dirty="0">
                <a:cs typeface="Arial"/>
              </a:rPr>
              <a:t>Executive director</a:t>
            </a:r>
            <a:endParaRPr lang="en-US" dirty="0"/>
          </a:p>
          <a:p>
            <a:r>
              <a:rPr lang="en-US" dirty="0">
                <a:cs typeface="Arial"/>
              </a:rPr>
              <a:t>If you are a program director or executive director and have not received the account notification, please contact us.</a:t>
            </a:r>
          </a:p>
          <a:p>
            <a:r>
              <a:rPr lang="en-US" dirty="0">
                <a:cs typeface="Arial"/>
              </a:rPr>
              <a:t>If you are a CAPSDAC user needing an account, please contact your agency program director or executive director.</a:t>
            </a:r>
          </a:p>
        </p:txBody>
      </p:sp>
      <p:sp>
        <p:nvSpPr>
          <p:cNvPr id="4" name="Slide Number Placeholder 3">
            <a:extLst>
              <a:ext uri="{FF2B5EF4-FFF2-40B4-BE49-F238E27FC236}">
                <a16:creationId xmlns:a16="http://schemas.microsoft.com/office/drawing/2014/main" id="{2398E4E1-1968-BF56-43A2-C4F8BA1996E7}"/>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265405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04994"/>
            <a:ext cx="11887200" cy="1325563"/>
          </a:xfrm>
        </p:spPr>
        <p:txBody>
          <a:bodyPr/>
          <a:lstStyle/>
          <a:p>
            <a:r>
              <a:rPr lang="en-US">
                <a:solidFill>
                  <a:schemeClr val="bg1"/>
                </a:solidFill>
                <a:cs typeface="Arial"/>
              </a:rPr>
              <a:t>Account Management</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570016" y="1193191"/>
            <a:ext cx="11034650" cy="4863225"/>
          </a:xfrm>
        </p:spPr>
        <p:txBody>
          <a:bodyPr vert="horz" lIns="91440" tIns="45720" rIns="91440" bIns="45720" rtlCol="0" anchor="t">
            <a:normAutofit/>
          </a:bodyPr>
          <a:lstStyle/>
          <a:p>
            <a:pPr>
              <a:lnSpc>
                <a:spcPct val="150000"/>
              </a:lnSpc>
            </a:pPr>
            <a:r>
              <a:rPr lang="en-US" sz="2800" dirty="0">
                <a:ea typeface="+mn-lt"/>
                <a:cs typeface="+mn-lt"/>
              </a:rPr>
              <a:t>Two types of accounts</a:t>
            </a:r>
          </a:p>
          <a:p>
            <a:pPr lvl="1">
              <a:lnSpc>
                <a:spcPct val="150000"/>
              </a:lnSpc>
              <a:buFont typeface="Wingdings" panose="020B0604020202020204" pitchFamily="34" charset="0"/>
              <a:buChar char="§"/>
            </a:pPr>
            <a:r>
              <a:rPr lang="en-US" sz="2400" dirty="0">
                <a:ea typeface="+mn-lt"/>
                <a:cs typeface="+mn-lt"/>
              </a:rPr>
              <a:t>LEA Admin: Can create, edit, and deactivate accounts within the agency</a:t>
            </a:r>
          </a:p>
          <a:p>
            <a:pPr lvl="1">
              <a:lnSpc>
                <a:spcPct val="150000"/>
              </a:lnSpc>
              <a:buFont typeface="Wingdings" panose="020B0604020202020204" pitchFamily="34" charset="0"/>
              <a:buChar char="§"/>
            </a:pPr>
            <a:r>
              <a:rPr lang="en-US" sz="2400" dirty="0">
                <a:ea typeface="+mn-lt"/>
                <a:cs typeface="+mn-lt"/>
              </a:rPr>
              <a:t>App User: Cannot create, edit, or deactivate accounts within the agency</a:t>
            </a:r>
          </a:p>
          <a:p>
            <a:pPr>
              <a:lnSpc>
                <a:spcPct val="150000"/>
              </a:lnSpc>
            </a:pPr>
            <a:r>
              <a:rPr lang="en-US" sz="2800" dirty="0">
                <a:ea typeface="+mn-lt"/>
                <a:cs typeface="+mn-lt"/>
              </a:rPr>
              <a:t>All program directors and executive directors are given an LEA Admin account</a:t>
            </a:r>
            <a:endParaRPr lang="en-US" dirty="0">
              <a:cs typeface="Arial" panose="020B0604020202020204"/>
            </a:endParaRPr>
          </a:p>
          <a:p>
            <a:pPr lvl="1">
              <a:lnSpc>
                <a:spcPct val="150000"/>
              </a:lnSpc>
              <a:buFont typeface="Wingdings" panose="020B0604020202020204" pitchFamily="34" charset="0"/>
              <a:buChar char="§"/>
            </a:pPr>
            <a:r>
              <a:rPr lang="en-US" sz="2400" dirty="0">
                <a:cs typeface="Arial" panose="020B0604020202020204"/>
              </a:rPr>
              <a:t>It is up to the local agency to decide who should have what level of account privilege. </a:t>
            </a:r>
            <a:endParaRPr lang="en-US" sz="2800" dirty="0">
              <a:cs typeface="Arial" panose="020B0604020202020204"/>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3624951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04994"/>
            <a:ext cx="11887200" cy="1325563"/>
          </a:xfrm>
        </p:spPr>
        <p:txBody>
          <a:bodyPr/>
          <a:lstStyle/>
          <a:p>
            <a:r>
              <a:rPr lang="en-US">
                <a:solidFill>
                  <a:schemeClr val="bg1"/>
                </a:solidFill>
                <a:cs typeface="Arial"/>
              </a:rPr>
              <a:t>Community Colleges Reminder</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566530" y="1148368"/>
            <a:ext cx="11062253" cy="5141209"/>
          </a:xfrm>
        </p:spPr>
        <p:txBody>
          <a:bodyPr vert="horz" lIns="91440" tIns="45720" rIns="91440" bIns="45720" rtlCol="0" anchor="t">
            <a:normAutofit fontScale="92500" lnSpcReduction="20000"/>
          </a:bodyPr>
          <a:lstStyle/>
          <a:p>
            <a:pPr>
              <a:lnSpc>
                <a:spcPct val="135000"/>
              </a:lnSpc>
              <a:spcBef>
                <a:spcPts val="1200"/>
              </a:spcBef>
            </a:pPr>
            <a:r>
              <a:rPr lang="en-US" sz="2800" dirty="0">
                <a:ea typeface="+mn-lt"/>
                <a:cs typeface="+mn-lt"/>
              </a:rPr>
              <a:t>Reminder: Community colleges will continue using the Child Development Management Information System (CDMIS) and Preschool Language Information System (PLIS) Data Submission instead of transitioning to the California Preschool Data Collection (CAPSDAC) System. </a:t>
            </a:r>
            <a:endParaRPr lang="en-US" dirty="0">
              <a:ea typeface="+mn-lt"/>
              <a:cs typeface="+mn-lt"/>
            </a:endParaRPr>
          </a:p>
          <a:p>
            <a:pPr>
              <a:lnSpc>
                <a:spcPct val="135000"/>
              </a:lnSpc>
              <a:spcBef>
                <a:spcPts val="1200"/>
              </a:spcBef>
            </a:pPr>
            <a:r>
              <a:rPr lang="en-US" sz="2800" dirty="0">
                <a:ea typeface="+mn-lt"/>
                <a:cs typeface="+mn-lt"/>
              </a:rPr>
              <a:t>Although community colleges are considered LEAs under </a:t>
            </a:r>
            <a:r>
              <a:rPr lang="en-US" sz="2800" i="1" dirty="0">
                <a:ea typeface="+mn-lt"/>
                <a:cs typeface="+mn-lt"/>
              </a:rPr>
              <a:t>EC</a:t>
            </a:r>
            <a:r>
              <a:rPr lang="en-US" sz="2800" dirty="0">
                <a:ea typeface="+mn-lt"/>
                <a:cs typeface="+mn-lt"/>
              </a:rPr>
              <a:t> Section 8205 for CSPPs, the CDE has determined they are exempt from submitting CSPP data to CAPSDAC. This decision aligns with the legislative intent of Assembly Bill 22, focusing on developing a longitudinal data system for students enrolled in CSPP.</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306314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8270"/>
            <a:ext cx="11887200" cy="719954"/>
          </a:xfrm>
        </p:spPr>
        <p:txBody>
          <a:bodyPr>
            <a:normAutofit fontScale="90000"/>
          </a:bodyPr>
          <a:lstStyle/>
          <a:p>
            <a:r>
              <a:rPr lang="en-US" dirty="0">
                <a:solidFill>
                  <a:schemeClr val="bg1"/>
                </a:solidFill>
                <a:cs typeface="Arial"/>
              </a:rPr>
              <a:t>Data Systems and Programs Data Submission Visual (1)</a:t>
            </a:r>
            <a:endParaRPr lang="en-US" dirty="0">
              <a:solidFill>
                <a:schemeClr val="bg1"/>
              </a:solidFill>
            </a:endParaRPr>
          </a:p>
        </p:txBody>
      </p:sp>
      <p:graphicFrame>
        <p:nvGraphicFramePr>
          <p:cNvPr id="5" name="Content Placeholder 4" descr="This table lists the early education data systems, the early education program types, the start or end date, the contractors who would submit data and the frequency of data submission.">
            <a:extLst>
              <a:ext uri="{FF2B5EF4-FFF2-40B4-BE49-F238E27FC236}">
                <a16:creationId xmlns:a16="http://schemas.microsoft.com/office/drawing/2014/main" id="{69FD1F95-AEB9-BF43-59D1-F1F999349EF2}"/>
              </a:ext>
            </a:extLst>
          </p:cNvPr>
          <p:cNvGraphicFramePr>
            <a:graphicFrameLocks noGrp="1"/>
          </p:cNvGraphicFramePr>
          <p:nvPr>
            <p:ph idx="1"/>
            <p:extLst>
              <p:ext uri="{D42A27DB-BD31-4B8C-83A1-F6EECF244321}">
                <p14:modId xmlns:p14="http://schemas.microsoft.com/office/powerpoint/2010/main" val="2963526405"/>
              </p:ext>
            </p:extLst>
          </p:nvPr>
        </p:nvGraphicFramePr>
        <p:xfrm>
          <a:off x="72571" y="653142"/>
          <a:ext cx="12097536" cy="5303520"/>
        </p:xfrm>
        <a:graphic>
          <a:graphicData uri="http://schemas.openxmlformats.org/drawingml/2006/table">
            <a:tbl>
              <a:tblPr firstRow="1" bandRow="1">
                <a:tableStyleId>{5C22544A-7EE6-4342-B048-85BDC9FD1C3A}</a:tableStyleId>
              </a:tblPr>
              <a:tblGrid>
                <a:gridCol w="1703066">
                  <a:extLst>
                    <a:ext uri="{9D8B030D-6E8A-4147-A177-3AD203B41FA5}">
                      <a16:colId xmlns:a16="http://schemas.microsoft.com/office/drawing/2014/main" val="3127931037"/>
                    </a:ext>
                  </a:extLst>
                </a:gridCol>
                <a:gridCol w="3476847">
                  <a:extLst>
                    <a:ext uri="{9D8B030D-6E8A-4147-A177-3AD203B41FA5}">
                      <a16:colId xmlns:a16="http://schemas.microsoft.com/office/drawing/2014/main" val="2897575636"/>
                    </a:ext>
                  </a:extLst>
                </a:gridCol>
                <a:gridCol w="5167423">
                  <a:extLst>
                    <a:ext uri="{9D8B030D-6E8A-4147-A177-3AD203B41FA5}">
                      <a16:colId xmlns:a16="http://schemas.microsoft.com/office/drawing/2014/main" val="1424368793"/>
                    </a:ext>
                  </a:extLst>
                </a:gridCol>
                <a:gridCol w="1750200">
                  <a:extLst>
                    <a:ext uri="{9D8B030D-6E8A-4147-A177-3AD203B41FA5}">
                      <a16:colId xmlns:a16="http://schemas.microsoft.com/office/drawing/2014/main" val="538260545"/>
                    </a:ext>
                  </a:extLst>
                </a:gridCol>
              </a:tblGrid>
              <a:tr h="644030">
                <a:tc>
                  <a:txBody>
                    <a:bodyPr/>
                    <a:lstStyle/>
                    <a:p>
                      <a:r>
                        <a:rPr lang="en-US" sz="2200" dirty="0"/>
                        <a:t>Data System</a:t>
                      </a:r>
                    </a:p>
                  </a:txBody>
                  <a:tcPr/>
                </a:tc>
                <a:tc>
                  <a:txBody>
                    <a:bodyPr/>
                    <a:lstStyle/>
                    <a:p>
                      <a:r>
                        <a:rPr lang="en-US" sz="2200"/>
                        <a:t>Program Type</a:t>
                      </a:r>
                    </a:p>
                    <a:p>
                      <a:r>
                        <a:rPr lang="en-US" sz="2200"/>
                        <a:t>Start/End Date</a:t>
                      </a:r>
                    </a:p>
                  </a:txBody>
                  <a:tcPr/>
                </a:tc>
                <a:tc>
                  <a:txBody>
                    <a:bodyPr/>
                    <a:lstStyle/>
                    <a:p>
                      <a:r>
                        <a:rPr lang="en-US" sz="2200"/>
                        <a:t>Contractors to Submit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a:t>Frequency</a:t>
                      </a:r>
                    </a:p>
                  </a:txBody>
                  <a:tcPr/>
                </a:tc>
                <a:extLst>
                  <a:ext uri="{0D108BD9-81ED-4DB2-BD59-A6C34878D82A}">
                    <a16:rowId xmlns:a16="http://schemas.microsoft.com/office/drawing/2014/main" val="3937494267"/>
                  </a:ext>
                </a:extLst>
              </a:tr>
              <a:tr h="1175657">
                <a:tc>
                  <a:txBody>
                    <a:bodyPr/>
                    <a:lstStyle/>
                    <a:p>
                      <a:r>
                        <a:rPr lang="en-US" sz="2200">
                          <a:solidFill>
                            <a:schemeClr val="tx2"/>
                          </a:solidFill>
                        </a:rPr>
                        <a:t>CAPSDAC</a:t>
                      </a:r>
                    </a:p>
                  </a:txBody>
                  <a:tcPr/>
                </a:tc>
                <a:tc>
                  <a:txBody>
                    <a:bodyPr/>
                    <a:lstStyle/>
                    <a:p>
                      <a:pPr marL="0" indent="0">
                        <a:buNone/>
                      </a:pPr>
                      <a:r>
                        <a:rPr lang="en-US" sz="2200">
                          <a:solidFill>
                            <a:schemeClr val="tx2"/>
                          </a:solidFill>
                        </a:rPr>
                        <a:t>CSPP.</a:t>
                      </a:r>
                      <a:endParaRPr lang="en-US" sz="2200"/>
                    </a:p>
                    <a:p>
                      <a:pPr marL="0" lvl="0" indent="0">
                        <a:buNone/>
                      </a:pPr>
                      <a:r>
                        <a:rPr lang="en-US" sz="2200">
                          <a:solidFill>
                            <a:schemeClr val="tx2"/>
                          </a:solidFill>
                        </a:rPr>
                        <a:t>Starting in August 2024.</a:t>
                      </a:r>
                    </a:p>
                  </a:txBody>
                  <a:tcPr/>
                </a:tc>
                <a:tc>
                  <a:txBody>
                    <a:bodyPr/>
                    <a:lstStyle/>
                    <a:p>
                      <a:pPr marL="0" indent="0">
                        <a:buNone/>
                      </a:pPr>
                      <a:r>
                        <a:rPr lang="en-US" sz="2200" dirty="0">
                          <a:solidFill>
                            <a:schemeClr val="tx2"/>
                          </a:solidFill>
                        </a:rPr>
                        <a:t>County Office of Education, School District, Charter School (CAPSDAC Users). First data submission will be July 2024 data due by August 15, 2024.</a:t>
                      </a:r>
                    </a:p>
                  </a:txBody>
                  <a:tcPr/>
                </a:tc>
                <a:tc>
                  <a:txBody>
                    <a:bodyPr/>
                    <a:lstStyle/>
                    <a:p>
                      <a:r>
                        <a:rPr lang="en-US" sz="2200">
                          <a:solidFill>
                            <a:schemeClr val="tx2"/>
                          </a:solidFill>
                        </a:rPr>
                        <a:t>Monthly</a:t>
                      </a:r>
                    </a:p>
                  </a:txBody>
                  <a:tcPr/>
                </a:tc>
                <a:extLst>
                  <a:ext uri="{0D108BD9-81ED-4DB2-BD59-A6C34878D82A}">
                    <a16:rowId xmlns:a16="http://schemas.microsoft.com/office/drawing/2014/main" val="2392895854"/>
                  </a:ext>
                </a:extLst>
              </a:tr>
              <a:tr h="2110908">
                <a:tc>
                  <a:txBody>
                    <a:bodyPr/>
                    <a:lstStyle/>
                    <a:p>
                      <a:r>
                        <a:rPr lang="en-US" sz="2200">
                          <a:solidFill>
                            <a:schemeClr val="tx2"/>
                          </a:solidFill>
                        </a:rPr>
                        <a:t>CDE-CDMIS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i="0" u="none" strike="noStrike" kern="1200" noProof="0">
                          <a:solidFill>
                            <a:schemeClr val="tx2"/>
                          </a:solidFill>
                          <a:latin typeface="Arial"/>
                        </a:rPr>
                        <a:t>CSPP and California Department of Social Services (CDSS) programs currently using CDMIS.</a:t>
                      </a:r>
                      <a:endParaRPr lang="en-US" sz="2200"/>
                    </a:p>
                    <a:p>
                      <a:pPr marL="0" lvl="0" indent="0">
                        <a:buNone/>
                      </a:pPr>
                      <a:r>
                        <a:rPr lang="en-US" sz="2200" b="0" i="0" u="none" strike="noStrike" kern="1200" noProof="0">
                          <a:solidFill>
                            <a:schemeClr val="tx2"/>
                          </a:solidFill>
                          <a:latin typeface="Arial"/>
                        </a:rPr>
                        <a:t>CAPSDAC users end date is July 2024.</a:t>
                      </a:r>
                      <a:endParaRPr lang="en-US" sz="2200"/>
                    </a:p>
                    <a:p>
                      <a:pPr marL="0" lvl="0" indent="0">
                        <a:buNone/>
                      </a:pPr>
                      <a:r>
                        <a:rPr lang="en-US" sz="2200" b="0" i="0" u="none" strike="noStrike" kern="1200" noProof="0">
                          <a:solidFill>
                            <a:schemeClr val="tx2"/>
                          </a:solidFill>
                          <a:latin typeface="Arial"/>
                        </a:rPr>
                        <a:t>CDSS programs end date is September 30, 2024.</a:t>
                      </a:r>
                      <a:endParaRPr lang="en-US" sz="2200"/>
                    </a:p>
                  </a:txBody>
                  <a:tcPr/>
                </a:tc>
                <a:tc>
                  <a:txBody>
                    <a:bodyPr/>
                    <a:lstStyle/>
                    <a:p>
                      <a:pPr marL="0" indent="0">
                        <a:buNone/>
                      </a:pPr>
                      <a:r>
                        <a:rPr lang="en-US" sz="2200" kern="1200" noProof="0">
                          <a:solidFill>
                            <a:schemeClr val="tx2"/>
                          </a:solidFill>
                          <a:latin typeface="+mn-lt"/>
                          <a:ea typeface="+mn-ea"/>
                          <a:cs typeface="+mn-cs"/>
                        </a:rPr>
                        <a:t>CSPP contractors except CAPSDAC Users. CAPSDAC Users' final submission will be June 2024 data in July 2024.</a:t>
                      </a:r>
                    </a:p>
                    <a:p>
                      <a:pPr marL="0" lvl="0" indent="0">
                        <a:buNone/>
                      </a:pPr>
                      <a:r>
                        <a:rPr lang="en-US" sz="2200" kern="1200" noProof="0">
                          <a:solidFill>
                            <a:schemeClr val="tx2"/>
                          </a:solidFill>
                          <a:latin typeface="+mn-lt"/>
                          <a:ea typeface="+mn-ea"/>
                          <a:cs typeface="+mn-cs"/>
                        </a:rPr>
                        <a:t>All CDSS contractors currently using CDE-CDMIS will continue until October 2024. T</a:t>
                      </a:r>
                      <a:r>
                        <a:rPr lang="en-US" sz="2200" kern="1200">
                          <a:solidFill>
                            <a:schemeClr val="tx2"/>
                          </a:solidFill>
                          <a:latin typeface="+mn-lt"/>
                          <a:ea typeface="+mn-ea"/>
                          <a:cs typeface="+mn-cs"/>
                        </a:rPr>
                        <a:t>he last data submission for CDSS program types will be August 2024 data due by September 30, 2024</a:t>
                      </a:r>
                      <a:r>
                        <a:rPr lang="en-US" sz="2200">
                          <a:solidFill>
                            <a:schemeClr val="tx2"/>
                          </a:solidFill>
                        </a:rPr>
                        <a:t>.</a:t>
                      </a:r>
                      <a:endParaRPr lang="en-US" sz="2200">
                        <a:solidFill>
                          <a:schemeClr val="tx2"/>
                        </a:solidFill>
                        <a:highlight>
                          <a:srgbClr val="FFFF00"/>
                        </a:highlight>
                      </a:endParaRPr>
                    </a:p>
                  </a:txBody>
                  <a:tcPr/>
                </a:tc>
                <a:tc>
                  <a:txBody>
                    <a:bodyPr/>
                    <a:lstStyle/>
                    <a:p>
                      <a:r>
                        <a:rPr lang="en-US" sz="2200" dirty="0">
                          <a:solidFill>
                            <a:schemeClr val="tx2"/>
                          </a:solidFill>
                        </a:rPr>
                        <a:t>Monthly</a:t>
                      </a:r>
                    </a:p>
                  </a:txBody>
                  <a:tcPr/>
                </a:tc>
                <a:extLst>
                  <a:ext uri="{0D108BD9-81ED-4DB2-BD59-A6C34878D82A}">
                    <a16:rowId xmlns:a16="http://schemas.microsoft.com/office/drawing/2014/main" val="1859817849"/>
                  </a:ext>
                </a:extLst>
              </a:tr>
            </a:tbl>
          </a:graphicData>
        </a:graphic>
      </p:graphicFrame>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427470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40305" y="5920"/>
            <a:ext cx="11887200" cy="719954"/>
          </a:xfrm>
        </p:spPr>
        <p:txBody>
          <a:bodyPr>
            <a:normAutofit fontScale="90000"/>
          </a:bodyPr>
          <a:lstStyle/>
          <a:p>
            <a:r>
              <a:rPr lang="en-US">
                <a:solidFill>
                  <a:schemeClr val="bg1"/>
                </a:solidFill>
                <a:cs typeface="Arial"/>
              </a:rPr>
              <a:t>Data Systems and Programs Data Submission Visual (2)</a:t>
            </a:r>
            <a:endParaRPr lang="en-US">
              <a:solidFill>
                <a:schemeClr val="bg1"/>
              </a:solidFill>
            </a:endParaRPr>
          </a:p>
        </p:txBody>
      </p:sp>
      <p:graphicFrame>
        <p:nvGraphicFramePr>
          <p:cNvPr id="5" name="Content Placeholder 4" descr="This table lists the early education data systems, the early education program types, the start or end date, the contractors who would submit data and the frequency of data submission.">
            <a:extLst>
              <a:ext uri="{FF2B5EF4-FFF2-40B4-BE49-F238E27FC236}">
                <a16:creationId xmlns:a16="http://schemas.microsoft.com/office/drawing/2014/main" id="{69FD1F95-AEB9-BF43-59D1-F1F999349EF2}"/>
              </a:ext>
            </a:extLst>
          </p:cNvPr>
          <p:cNvGraphicFramePr>
            <a:graphicFrameLocks noGrp="1"/>
          </p:cNvGraphicFramePr>
          <p:nvPr>
            <p:ph idx="1"/>
            <p:extLst>
              <p:ext uri="{D42A27DB-BD31-4B8C-83A1-F6EECF244321}">
                <p14:modId xmlns:p14="http://schemas.microsoft.com/office/powerpoint/2010/main" val="3346745050"/>
              </p:ext>
            </p:extLst>
          </p:nvPr>
        </p:nvGraphicFramePr>
        <p:xfrm>
          <a:off x="140304" y="862641"/>
          <a:ext cx="11899295" cy="4924635"/>
        </p:xfrm>
        <a:graphic>
          <a:graphicData uri="http://schemas.openxmlformats.org/drawingml/2006/table">
            <a:tbl>
              <a:tblPr firstRow="1" bandRow="1">
                <a:tableStyleId>{5C22544A-7EE6-4342-B048-85BDC9FD1C3A}</a:tableStyleId>
              </a:tblPr>
              <a:tblGrid>
                <a:gridCol w="1323874">
                  <a:extLst>
                    <a:ext uri="{9D8B030D-6E8A-4147-A177-3AD203B41FA5}">
                      <a16:colId xmlns:a16="http://schemas.microsoft.com/office/drawing/2014/main" val="3127931037"/>
                    </a:ext>
                  </a:extLst>
                </a:gridCol>
                <a:gridCol w="3264554">
                  <a:extLst>
                    <a:ext uri="{9D8B030D-6E8A-4147-A177-3AD203B41FA5}">
                      <a16:colId xmlns:a16="http://schemas.microsoft.com/office/drawing/2014/main" val="2897575636"/>
                    </a:ext>
                  </a:extLst>
                </a:gridCol>
                <a:gridCol w="4736713">
                  <a:extLst>
                    <a:ext uri="{9D8B030D-6E8A-4147-A177-3AD203B41FA5}">
                      <a16:colId xmlns:a16="http://schemas.microsoft.com/office/drawing/2014/main" val="1424368793"/>
                    </a:ext>
                  </a:extLst>
                </a:gridCol>
                <a:gridCol w="2574154">
                  <a:extLst>
                    <a:ext uri="{9D8B030D-6E8A-4147-A177-3AD203B41FA5}">
                      <a16:colId xmlns:a16="http://schemas.microsoft.com/office/drawing/2014/main" val="538260545"/>
                    </a:ext>
                  </a:extLst>
                </a:gridCol>
              </a:tblGrid>
              <a:tr h="1147902">
                <a:tc>
                  <a:txBody>
                    <a:bodyPr/>
                    <a:lstStyle/>
                    <a:p>
                      <a:r>
                        <a:rPr lang="en-US" sz="2400"/>
                        <a:t>Data System</a:t>
                      </a:r>
                    </a:p>
                  </a:txBody>
                  <a:tcPr/>
                </a:tc>
                <a:tc>
                  <a:txBody>
                    <a:bodyPr/>
                    <a:lstStyle/>
                    <a:p>
                      <a:pPr algn="l"/>
                      <a:r>
                        <a:rPr lang="en-US" sz="2400" b="1" i="0" u="none" strike="noStrike" noProof="0" dirty="0">
                          <a:solidFill>
                            <a:srgbClr val="FFFFFF"/>
                          </a:solidFill>
                          <a:latin typeface="Arial"/>
                        </a:rPr>
                        <a:t>Program Type</a:t>
                      </a:r>
                    </a:p>
                    <a:p>
                      <a:pPr algn="l"/>
                      <a:r>
                        <a:rPr lang="en-US" sz="2400" b="1" i="0" u="none" strike="noStrike" noProof="0" dirty="0">
                          <a:solidFill>
                            <a:srgbClr val="FFFFFF"/>
                          </a:solidFill>
                          <a:latin typeface="Arial"/>
                        </a:rPr>
                        <a:t>Start/End Date</a:t>
                      </a:r>
                    </a:p>
                  </a:txBody>
                  <a:tcPr/>
                </a:tc>
                <a:tc>
                  <a:txBody>
                    <a:bodyPr/>
                    <a:lstStyle/>
                    <a:p>
                      <a:r>
                        <a:rPr lang="en-US" sz="2400"/>
                        <a:t>Contractors to Submit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t>Frequency</a:t>
                      </a:r>
                    </a:p>
                  </a:txBody>
                  <a:tcPr/>
                </a:tc>
                <a:extLst>
                  <a:ext uri="{0D108BD9-81ED-4DB2-BD59-A6C34878D82A}">
                    <a16:rowId xmlns:a16="http://schemas.microsoft.com/office/drawing/2014/main" val="3937494267"/>
                  </a:ext>
                </a:extLst>
              </a:tr>
              <a:tr h="1502199">
                <a:tc>
                  <a:txBody>
                    <a:bodyPr/>
                    <a:lstStyle/>
                    <a:p>
                      <a:r>
                        <a:rPr lang="en-US" sz="2400">
                          <a:solidFill>
                            <a:schemeClr val="tx2"/>
                          </a:solidFill>
                        </a:rPr>
                        <a:t>PLIS</a:t>
                      </a:r>
                    </a:p>
                  </a:txBody>
                  <a:tcPr/>
                </a:tc>
                <a:tc>
                  <a:txBody>
                    <a:bodyPr/>
                    <a:lstStyle/>
                    <a:p>
                      <a:pPr lvl="0">
                        <a:buNone/>
                      </a:pPr>
                      <a:r>
                        <a:rPr lang="en-US" sz="2400" b="0" i="0" u="none" strike="noStrike" noProof="0" dirty="0">
                          <a:solidFill>
                            <a:schemeClr val="tx2"/>
                          </a:solidFill>
                          <a:latin typeface="Arial"/>
                        </a:rPr>
                        <a:t>CSPP.</a:t>
                      </a:r>
                      <a:endParaRPr lang="en-US" b="0" i="0" u="none" strike="noStrike" noProof="0" dirty="0">
                        <a:latin typeface="Arial"/>
                      </a:endParaRPr>
                    </a:p>
                    <a:p>
                      <a:pPr lvl="0">
                        <a:buNone/>
                      </a:pPr>
                      <a:r>
                        <a:rPr lang="en-US" sz="2400" b="0" i="0" u="none" strike="noStrike" noProof="0" dirty="0">
                          <a:solidFill>
                            <a:schemeClr val="tx2"/>
                          </a:solidFill>
                          <a:latin typeface="Arial"/>
                        </a:rPr>
                        <a:t>CAPSDAC Users end date is July 2024.</a:t>
                      </a:r>
                    </a:p>
                  </a:txBody>
                  <a:tcPr/>
                </a:tc>
                <a:tc>
                  <a:txBody>
                    <a:bodyPr/>
                    <a:lstStyle/>
                    <a:p>
                      <a:pPr lvl="0" algn="l">
                        <a:lnSpc>
                          <a:spcPct val="100000"/>
                        </a:lnSpc>
                        <a:spcBef>
                          <a:spcPts val="0"/>
                        </a:spcBef>
                        <a:spcAft>
                          <a:spcPts val="0"/>
                        </a:spcAft>
                        <a:buNone/>
                      </a:pPr>
                      <a:r>
                        <a:rPr lang="en-US" sz="2400" b="0" i="0" u="none" strike="noStrike" noProof="0" dirty="0">
                          <a:solidFill>
                            <a:schemeClr val="tx2"/>
                          </a:solidFill>
                        </a:rPr>
                        <a:t>All CSPP contractors except CAPSDAC Users. CAPSDAC Users will have their final submission be Quarter 4 of 2024, due July 22, 2024.</a:t>
                      </a:r>
                      <a:endParaRPr lang="en-US" sz="2400" b="0" i="0" u="none" strike="noStrike" noProof="0" dirty="0">
                        <a:solidFill>
                          <a:schemeClr val="tx2"/>
                        </a:solidFill>
                        <a:latin typeface="Arial"/>
                      </a:endParaRPr>
                    </a:p>
                  </a:txBody>
                  <a:tcPr/>
                </a:tc>
                <a:tc>
                  <a:txBody>
                    <a:bodyPr/>
                    <a:lstStyle/>
                    <a:p>
                      <a:r>
                        <a:rPr lang="en-US" sz="2400">
                          <a:solidFill>
                            <a:schemeClr val="tx2"/>
                          </a:solidFill>
                        </a:rPr>
                        <a:t>Quarterly</a:t>
                      </a:r>
                    </a:p>
                  </a:txBody>
                  <a:tcPr/>
                </a:tc>
                <a:extLst>
                  <a:ext uri="{0D108BD9-81ED-4DB2-BD59-A6C34878D82A}">
                    <a16:rowId xmlns:a16="http://schemas.microsoft.com/office/drawing/2014/main" val="462937251"/>
                  </a:ext>
                </a:extLst>
              </a:tr>
              <a:tr h="1856493">
                <a:tc>
                  <a:txBody>
                    <a:bodyPr/>
                    <a:lstStyle/>
                    <a:p>
                      <a:r>
                        <a:rPr lang="en-US" sz="2400">
                          <a:solidFill>
                            <a:schemeClr val="tx2"/>
                          </a:solidFill>
                        </a:rPr>
                        <a:t>CDSS-CDMIS</a:t>
                      </a:r>
                    </a:p>
                  </a:txBody>
                  <a:tcPr/>
                </a:tc>
                <a:tc>
                  <a:txBody>
                    <a:bodyPr/>
                    <a:lstStyle/>
                    <a:p>
                      <a:pPr lvl="0">
                        <a:buNone/>
                      </a:pPr>
                      <a:r>
                        <a:rPr lang="en-US" sz="2400" b="0" i="0" u="none" strike="noStrike" noProof="0">
                          <a:solidFill>
                            <a:schemeClr val="tx2"/>
                          </a:solidFill>
                          <a:latin typeface="Arial"/>
                        </a:rPr>
                        <a:t>CDSS Programs.</a:t>
                      </a:r>
                    </a:p>
                    <a:p>
                      <a:pPr lvl="0">
                        <a:buNone/>
                      </a:pPr>
                      <a:r>
                        <a:rPr lang="en-US" sz="2400" b="0" i="0" u="none" strike="noStrike" noProof="0">
                          <a:solidFill>
                            <a:schemeClr val="tx2"/>
                          </a:solidFill>
                          <a:latin typeface="Arial"/>
                        </a:rPr>
                        <a:t>Starting October 2024.</a:t>
                      </a:r>
                    </a:p>
                  </a:txBody>
                  <a:tcPr/>
                </a:tc>
                <a:tc>
                  <a:txBody>
                    <a:bodyPr/>
                    <a:lstStyle/>
                    <a:p>
                      <a:pPr lvl="0">
                        <a:buNone/>
                      </a:pPr>
                      <a:r>
                        <a:rPr lang="en-US" sz="2400" b="0" i="0" u="none" strike="noStrike" noProof="0">
                          <a:solidFill>
                            <a:schemeClr val="tx2"/>
                          </a:solidFill>
                          <a:latin typeface="Arial"/>
                        </a:rPr>
                        <a:t>Starting October 2024, all CDSS contractors will transition to the new reporting system.</a:t>
                      </a:r>
                      <a:endParaRPr lang="en-US" sz="2400">
                        <a:solidFill>
                          <a:schemeClr val="tx2"/>
                        </a:solidFill>
                      </a:endParaRPr>
                    </a:p>
                  </a:txBody>
                  <a:tcPr/>
                </a:tc>
                <a:tc>
                  <a:txBody>
                    <a:bodyPr/>
                    <a:lstStyle/>
                    <a:p>
                      <a:r>
                        <a:rPr lang="en-US" sz="2400" dirty="0">
                          <a:solidFill>
                            <a:schemeClr val="tx2"/>
                          </a:solidFill>
                        </a:rPr>
                        <a:t>Monthly</a:t>
                      </a:r>
                    </a:p>
                  </a:txBody>
                  <a:tcPr/>
                </a:tc>
                <a:extLst>
                  <a:ext uri="{0D108BD9-81ED-4DB2-BD59-A6C34878D82A}">
                    <a16:rowId xmlns:a16="http://schemas.microsoft.com/office/drawing/2014/main" val="1272322682"/>
                  </a:ext>
                </a:extLst>
              </a:tr>
            </a:tbl>
          </a:graphicData>
        </a:graphic>
      </p:graphicFrame>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1931765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04994"/>
            <a:ext cx="11887200" cy="1325563"/>
          </a:xfrm>
        </p:spPr>
        <p:txBody>
          <a:bodyPr/>
          <a:lstStyle/>
          <a:p>
            <a:r>
              <a:rPr lang="en-US">
                <a:solidFill>
                  <a:schemeClr val="bg1"/>
                </a:solidFill>
                <a:cs typeface="Arial"/>
              </a:rPr>
              <a:t>Data Systems Timelines</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365312" y="1148368"/>
            <a:ext cx="11452266" cy="4998919"/>
          </a:xfrm>
        </p:spPr>
        <p:txBody>
          <a:bodyPr vert="horz" lIns="91440" tIns="45720" rIns="91440" bIns="45720" rtlCol="0" anchor="t">
            <a:normAutofit/>
          </a:bodyPr>
          <a:lstStyle/>
          <a:p>
            <a:pPr marL="0" indent="0">
              <a:lnSpc>
                <a:spcPct val="150000"/>
              </a:lnSpc>
              <a:spcBef>
                <a:spcPts val="800"/>
              </a:spcBef>
              <a:buNone/>
            </a:pPr>
            <a:r>
              <a:rPr lang="en-US" sz="2800" dirty="0">
                <a:cs typeface="Arial" panose="020B0604020202020204"/>
              </a:rPr>
              <a:t>CAPSDAC Data Submission Schedule: </a:t>
            </a:r>
            <a:r>
              <a:rPr lang="en-US" sz="2800" dirty="0">
                <a:solidFill>
                  <a:schemeClr val="accent4">
                    <a:lumMod val="60000"/>
                    <a:lumOff val="40000"/>
                  </a:schemeClr>
                </a:solidFill>
                <a:cs typeface="Arial" panose="020B0604020202020204"/>
                <a:hlinkClick r:id="rId3" tooltip="CAPSDAC Data Submission Schedule">
                  <a:extLst>
                    <a:ext uri="{A12FA001-AC4F-418D-AE19-62706E023703}">
                      <ahyp:hlinkClr xmlns:ahyp="http://schemas.microsoft.com/office/drawing/2018/hyperlinkcolor" val="tx"/>
                    </a:ext>
                  </a:extLst>
                </a:hlinkClick>
              </a:rPr>
              <a:t>https://www.cde.ca.gov/sp/cd/ci/capsdacsubmissonschedule.asp</a:t>
            </a:r>
            <a:endParaRPr lang="en-US" dirty="0">
              <a:solidFill>
                <a:schemeClr val="accent4">
                  <a:lumMod val="60000"/>
                  <a:lumOff val="40000"/>
                </a:schemeClr>
              </a:solidFill>
            </a:endParaRPr>
          </a:p>
          <a:p>
            <a:pPr marL="0" indent="0">
              <a:lnSpc>
                <a:spcPct val="150000"/>
              </a:lnSpc>
              <a:spcBef>
                <a:spcPts val="800"/>
              </a:spcBef>
              <a:buNone/>
            </a:pPr>
            <a:r>
              <a:rPr lang="en-US" sz="2800" dirty="0">
                <a:cs typeface="Arial" panose="020B0604020202020204"/>
              </a:rPr>
              <a:t>CDD-801 Report Schedule (CDE – CDMIS): </a:t>
            </a:r>
            <a:r>
              <a:rPr lang="en-US" sz="2800" dirty="0">
                <a:solidFill>
                  <a:schemeClr val="accent4">
                    <a:lumMod val="60000"/>
                    <a:lumOff val="40000"/>
                  </a:schemeClr>
                </a:solidFill>
                <a:ea typeface="+mn-lt"/>
                <a:cs typeface="+mn-lt"/>
                <a:hlinkClick r:id="rId4" tooltip="CDD-801 Report Schedule (CDE – CDMIS)">
                  <a:extLst>
                    <a:ext uri="{A12FA001-AC4F-418D-AE19-62706E023703}">
                      <ahyp:hlinkClr xmlns:ahyp="http://schemas.microsoft.com/office/drawing/2018/hyperlinkcolor" val="tx"/>
                    </a:ext>
                  </a:extLst>
                </a:hlinkClick>
              </a:rPr>
              <a:t>https://www.cde.ca.gov/sp/cd/ci/archived.asp</a:t>
            </a:r>
            <a:endParaRPr lang="en-US" sz="2800" dirty="0">
              <a:solidFill>
                <a:schemeClr val="accent4">
                  <a:lumMod val="60000"/>
                  <a:lumOff val="40000"/>
                </a:schemeClr>
              </a:solidFill>
              <a:ea typeface="+mn-lt"/>
              <a:cs typeface="+mn-lt"/>
              <a:hlinkClick r:id="rId4">
                <a:extLst>
                  <a:ext uri="{A12FA001-AC4F-418D-AE19-62706E023703}">
                    <ahyp:hlinkClr xmlns:ahyp="http://schemas.microsoft.com/office/drawing/2018/hyperlinkcolor" val="tx"/>
                  </a:ext>
                </a:extLst>
              </a:hlinkClick>
            </a:endParaRPr>
          </a:p>
          <a:p>
            <a:pPr marL="0" indent="0">
              <a:lnSpc>
                <a:spcPct val="150000"/>
              </a:lnSpc>
              <a:spcBef>
                <a:spcPts val="800"/>
              </a:spcBef>
              <a:buNone/>
            </a:pPr>
            <a:r>
              <a:rPr lang="en-US" sz="2800" dirty="0">
                <a:ea typeface="+mn-lt"/>
                <a:cs typeface="+mn-lt"/>
              </a:rPr>
              <a:t>PLIS Data Reporting Schedule: </a:t>
            </a:r>
            <a:r>
              <a:rPr lang="en-US" sz="2800" dirty="0">
                <a:solidFill>
                  <a:schemeClr val="accent4">
                    <a:lumMod val="60000"/>
                    <a:lumOff val="40000"/>
                  </a:schemeClr>
                </a:solidFill>
                <a:ea typeface="+mn-lt"/>
                <a:cs typeface="+mn-lt"/>
                <a:hlinkClick r:id="rId5" tooltip="PLIS Data Reporting Schedule">
                  <a:extLst>
                    <a:ext uri="{A12FA001-AC4F-418D-AE19-62706E023703}">
                      <ahyp:hlinkClr xmlns:ahyp="http://schemas.microsoft.com/office/drawing/2018/hyperlinkcolor" val="tx"/>
                    </a:ext>
                  </a:extLst>
                </a:hlinkClick>
              </a:rPr>
              <a:t>https://www.cde.ca.gov/sp/cd/ci/plisreportingsched.asp</a:t>
            </a:r>
            <a:endParaRPr lang="en-US" dirty="0">
              <a:solidFill>
                <a:schemeClr val="accent4">
                  <a:lumMod val="60000"/>
                  <a:lumOff val="40000"/>
                </a:schemeClr>
              </a:solidFill>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393109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04994"/>
            <a:ext cx="11887200" cy="1325563"/>
          </a:xfrm>
        </p:spPr>
        <p:txBody>
          <a:bodyPr/>
          <a:lstStyle/>
          <a:p>
            <a:r>
              <a:rPr lang="en-US">
                <a:solidFill>
                  <a:schemeClr val="bg1"/>
                </a:solidFill>
                <a:cs typeface="Arial"/>
              </a:rPr>
              <a:t>CAPSDAC New Language Codes</a:t>
            </a:r>
            <a:endParaRPr lang="en-US" err="1">
              <a:solidFill>
                <a:schemeClr val="bg1"/>
              </a:solidFill>
              <a:cs typeface="Arial"/>
            </a:endParaRP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365312" y="1148368"/>
            <a:ext cx="11452266" cy="4998919"/>
          </a:xfrm>
        </p:spPr>
        <p:txBody>
          <a:bodyPr vert="horz" lIns="91440" tIns="45720" rIns="91440" bIns="45720" rtlCol="0" anchor="t">
            <a:normAutofit/>
          </a:bodyPr>
          <a:lstStyle/>
          <a:p>
            <a:pPr marL="0" indent="0">
              <a:lnSpc>
                <a:spcPct val="135000"/>
              </a:lnSpc>
              <a:spcBef>
                <a:spcPts val="1200"/>
              </a:spcBef>
              <a:buNone/>
            </a:pPr>
            <a:r>
              <a:rPr lang="en-US" sz="2800" dirty="0">
                <a:ea typeface="+mn-lt"/>
                <a:cs typeface="+mn-lt"/>
              </a:rPr>
              <a:t>Replacing SGN – Sign Languages, CAPSDAC will have the following new language codes:</a:t>
            </a:r>
          </a:p>
          <a:p>
            <a:pPr marL="457200">
              <a:lnSpc>
                <a:spcPct val="125000"/>
              </a:lnSpc>
              <a:spcBef>
                <a:spcPts val="1200"/>
              </a:spcBef>
            </a:pPr>
            <a:r>
              <a:rPr lang="en-US" sz="2800" dirty="0">
                <a:ea typeface="+mn-lt"/>
                <a:cs typeface="+mn-lt"/>
              </a:rPr>
              <a:t>ASL - American Sign Language</a:t>
            </a:r>
          </a:p>
          <a:p>
            <a:pPr marL="457200">
              <a:lnSpc>
                <a:spcPct val="125000"/>
              </a:lnSpc>
              <a:spcBef>
                <a:spcPts val="1200"/>
              </a:spcBef>
            </a:pPr>
            <a:r>
              <a:rPr lang="en-US" sz="2800" dirty="0">
                <a:ea typeface="+mn-lt"/>
                <a:cs typeface="+mn-lt"/>
              </a:rPr>
              <a:t>HSI - Home Signs</a:t>
            </a:r>
          </a:p>
          <a:p>
            <a:pPr marL="457200">
              <a:lnSpc>
                <a:spcPct val="125000"/>
              </a:lnSpc>
              <a:spcBef>
                <a:spcPts val="1200"/>
              </a:spcBef>
            </a:pPr>
            <a:r>
              <a:rPr lang="en-US" sz="2800" dirty="0">
                <a:ea typeface="+mn-lt"/>
                <a:cs typeface="+mn-lt"/>
              </a:rPr>
              <a:t>NSL - Non-American Sign Language</a:t>
            </a:r>
            <a:endParaRPr lang="en-US" dirty="0">
              <a:ea typeface="+mn-lt"/>
              <a:cs typeface="+mn-lt"/>
            </a:endParaRPr>
          </a:p>
          <a:p>
            <a:pPr marL="457200">
              <a:lnSpc>
                <a:spcPct val="125000"/>
              </a:lnSpc>
              <a:spcBef>
                <a:spcPts val="1200"/>
              </a:spcBef>
            </a:pPr>
            <a:r>
              <a:rPr lang="en-US" sz="2800" dirty="0">
                <a:ea typeface="+mn-lt"/>
                <a:cs typeface="+mn-lt"/>
              </a:rPr>
              <a:t>OFC - Other Forms of Communication</a:t>
            </a:r>
            <a:endParaRPr lang="en-US" dirty="0">
              <a:cs typeface="Arial"/>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3563034888"/>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1346</Words>
  <Application>Microsoft Office PowerPoint</Application>
  <PresentationFormat>Widescreen</PresentationFormat>
  <Paragraphs>195</Paragraphs>
  <Slides>18</Slides>
  <Notes>16</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18</vt:i4>
      </vt:variant>
    </vt:vector>
  </HeadingPairs>
  <TitlesOfParts>
    <vt:vector size="27" baseType="lpstr">
      <vt:lpstr>Arial</vt:lpstr>
      <vt:lpstr>Calibri</vt:lpstr>
      <vt:lpstr>Courier New</vt:lpstr>
      <vt:lpstr>Wingdings</vt:lpstr>
      <vt:lpstr>Wingdings,Sans-Serif</vt:lpstr>
      <vt:lpstr>CDE Set 1</vt:lpstr>
      <vt:lpstr>CDE Set 1</vt:lpstr>
      <vt:lpstr>CDE Set 1</vt:lpstr>
      <vt:lpstr>2_CDE Set 2</vt:lpstr>
      <vt:lpstr> California Preschool Data Collection (CAPSDAC) Updates and Technical Assistance </vt:lpstr>
      <vt:lpstr>Agenda</vt:lpstr>
      <vt:lpstr>CAPSDAC is Live</vt:lpstr>
      <vt:lpstr>Account Management</vt:lpstr>
      <vt:lpstr>Community Colleges Reminder</vt:lpstr>
      <vt:lpstr>Data Systems and Programs Data Submission Visual (1)</vt:lpstr>
      <vt:lpstr>Data Systems and Programs Data Submission Visual (2)</vt:lpstr>
      <vt:lpstr>Data Systems Timelines</vt:lpstr>
      <vt:lpstr>CAPSDAC New Language Codes</vt:lpstr>
      <vt:lpstr>CAPSDAC Data Submission Information Survey (1)</vt:lpstr>
      <vt:lpstr>CAPSDAC Data Submission Information Survey (2)</vt:lpstr>
      <vt:lpstr>Supporting Data Submission within a Shortened Timeline (1)</vt:lpstr>
      <vt:lpstr>Supporting Data Submission within a Shortened Timeline (2)</vt:lpstr>
      <vt:lpstr>Commitment to Collaboration and Support</vt:lpstr>
      <vt:lpstr>Upcoming Webinars and Office Hours</vt:lpstr>
      <vt:lpstr>Resources: CAPSDAC Support Web Page</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lastModifiedBy/>
  <cp:revision>1</cp:revision>
  <dcterms:created xsi:type="dcterms:W3CDTF">2024-07-16T18:37:05Z</dcterms:created>
  <dcterms:modified xsi:type="dcterms:W3CDTF">2024-07-22T17:23:50Z</dcterms:modified>
</cp:coreProperties>
</file>