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6" r:id="rId1"/>
  </p:sldMasterIdLst>
  <p:notesMasterIdLst>
    <p:notesMasterId r:id="rId17"/>
  </p:notesMasterIdLst>
  <p:sldIdLst>
    <p:sldId id="258" r:id="rId2"/>
    <p:sldId id="284" r:id="rId3"/>
    <p:sldId id="285" r:id="rId4"/>
    <p:sldId id="289" r:id="rId5"/>
    <p:sldId id="286" r:id="rId6"/>
    <p:sldId id="287" r:id="rId7"/>
    <p:sldId id="291" r:id="rId8"/>
    <p:sldId id="290" r:id="rId9"/>
    <p:sldId id="296" r:id="rId10"/>
    <p:sldId id="297" r:id="rId11"/>
    <p:sldId id="288" r:id="rId12"/>
    <p:sldId id="292" r:id="rId13"/>
    <p:sldId id="293" r:id="rId14"/>
    <p:sldId id="294"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41B38-C29A-C41F-EB90-764ADA43B276}" v="45" dt="2025-09-10T14:54:31.579"/>
    <p1510:client id="{816137E8-1565-526B-20FA-9A75F1002BCA}" v="3" dt="2025-09-10T17:49:26.074"/>
    <p1510:client id="{F9E78AF3-A433-A012-859A-77EF920FBB8A}" v="37" dt="2025-09-09T23:14:54.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91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B0B0FE-87AA-44C4-82ED-6E28CC5E74A9}" type="datetimeFigureOut">
              <a:t>9/16/2025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B147AC-A261-4ED1-8DD9-6B4296783B91}" type="slidenum">
              <a:t>‹#›</a:t>
            </a:fld>
            <a:endParaRPr lang="en-US"/>
          </a:p>
        </p:txBody>
      </p:sp>
    </p:spTree>
    <p:extLst>
      <p:ext uri="{BB962C8B-B14F-4D97-AF65-F5344CB8AC3E}">
        <p14:creationId xmlns:p14="http://schemas.microsoft.com/office/powerpoint/2010/main" val="2484698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760A2-AA21-6420-CDB9-B4A305C84C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72309D-FCBC-4E6F-437B-24DB3EDE5F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B29FA3-E59F-DEC5-D790-7AC4960F8541}"/>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46483966-D012-7B1A-5CB4-5E5815F759E8}"/>
              </a:ext>
            </a:extLst>
          </p:cNvPr>
          <p:cNvSpPr>
            <a:spLocks noGrp="1"/>
          </p:cNvSpPr>
          <p:nvPr>
            <p:ph type="sldNum" sz="quarter" idx="5"/>
          </p:nvPr>
        </p:nvSpPr>
        <p:spPr/>
        <p:txBody>
          <a:bodyPr/>
          <a:lstStyle/>
          <a:p>
            <a:fld id="{2AF6E7D6-2E86-402D-9F32-6E72606BE399}" type="slidenum">
              <a:rPr lang="en-US"/>
              <a:t>10</a:t>
            </a:fld>
            <a:endParaRPr lang="en-US"/>
          </a:p>
        </p:txBody>
      </p:sp>
    </p:spTree>
    <p:extLst>
      <p:ext uri="{BB962C8B-B14F-4D97-AF65-F5344CB8AC3E}">
        <p14:creationId xmlns:p14="http://schemas.microsoft.com/office/powerpoint/2010/main" val="3811919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F64B9-B2F4-4C84-20E3-9F2BFF5C46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1AFEF-47EA-9A70-06C1-7247BB3195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2216D8-633D-CB99-A687-721213D262E9}"/>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BB111CF7-4DF0-4B5A-AAD2-C3454790CFC2}"/>
              </a:ext>
            </a:extLst>
          </p:cNvPr>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8851466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14</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15</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F34DC-A6CA-A7E0-13E3-D1D742B5A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984B76-64CC-26B6-5480-A28862FE82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4E5A83-5EF2-6CC9-2A32-6F7AA072EF7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F666604-A0BA-C198-3A15-39CBDDE86A47}"/>
              </a:ext>
            </a:extLst>
          </p:cNvPr>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3390233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F79F6-C5F9-002C-F298-190802D807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9AE77-63E2-5C92-BAAC-0F127D63F1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DACB7D-A93C-61CF-9F55-852AAE5F8EF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011746B-2F42-FA7D-24B4-AA62331E7E75}"/>
              </a:ext>
            </a:extLst>
          </p:cNvPr>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3104710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23D1B-E4C5-C879-D177-F60938ED1E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04CAB8-E2F5-1BAD-E0F6-12E2C7557A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FC1AF-830F-9A23-1F61-9167D6A83458}"/>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F94A962C-2B08-1027-8716-7B7C400168B2}"/>
              </a:ext>
            </a:extLst>
          </p:cNvPr>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1622811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7D9CB-1B52-A7DD-E7E2-6FE7E99931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D5081-48C1-9556-8D29-3444718051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D85023-356E-6AF3-B536-5F134E3BBA3E}"/>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626AD422-5BE6-3B05-36FC-D21BC8C5124F}"/>
              </a:ext>
            </a:extLst>
          </p:cNvPr>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4083484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44628-2579-754A-90D5-3764B367F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C4D31E-739A-972B-4A61-F58A5444FE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DF6C10-536A-D13D-955B-E7B842F27FAC}"/>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0CB35422-42D2-448C-06F3-75BD44989300}"/>
              </a:ext>
            </a:extLst>
          </p:cNvPr>
          <p:cNvSpPr>
            <a:spLocks noGrp="1"/>
          </p:cNvSpPr>
          <p:nvPr>
            <p:ph type="sldNum" sz="quarter" idx="5"/>
          </p:nvPr>
        </p:nvSpPr>
        <p:spPr/>
        <p:txBody>
          <a:bodyPr/>
          <a:lstStyle/>
          <a:p>
            <a:fld id="{2AF6E7D6-2E86-402D-9F32-6E72606BE399}" type="slidenum">
              <a:rPr lang="en-US"/>
              <a:t>7</a:t>
            </a:fld>
            <a:endParaRPr lang="en-US"/>
          </a:p>
        </p:txBody>
      </p:sp>
    </p:spTree>
    <p:extLst>
      <p:ext uri="{BB962C8B-B14F-4D97-AF65-F5344CB8AC3E}">
        <p14:creationId xmlns:p14="http://schemas.microsoft.com/office/powerpoint/2010/main" val="4213286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0F8E6-109E-2073-10F0-D8B7096CFF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A147F8-219F-B7A3-C5FE-9DB1C4F7ED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CF662-ADFA-28D6-972B-D04444AD0082}"/>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650702BA-3263-DC71-E88D-59BD8A387B61}"/>
              </a:ext>
            </a:extLst>
          </p:cNvPr>
          <p:cNvSpPr>
            <a:spLocks noGrp="1"/>
          </p:cNvSpPr>
          <p:nvPr>
            <p:ph type="sldNum" sz="quarter" idx="5"/>
          </p:nvPr>
        </p:nvSpPr>
        <p:spPr/>
        <p:txBody>
          <a:bodyPr/>
          <a:lstStyle/>
          <a:p>
            <a:fld id="{2AF6E7D6-2E86-402D-9F32-6E72606BE399}" type="slidenum">
              <a:rPr lang="en-US"/>
              <a:t>8</a:t>
            </a:fld>
            <a:endParaRPr lang="en-US"/>
          </a:p>
        </p:txBody>
      </p:sp>
    </p:spTree>
    <p:extLst>
      <p:ext uri="{BB962C8B-B14F-4D97-AF65-F5344CB8AC3E}">
        <p14:creationId xmlns:p14="http://schemas.microsoft.com/office/powerpoint/2010/main" val="2206749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E070B-ADC7-2E3D-7728-96417E68D4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2AE0F-8D33-4468-D003-D54CDFE5A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35A491-F149-D9C0-66FE-C44BA4C81119}"/>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68B3D086-878F-142B-6970-5D34D069F382}"/>
              </a:ext>
            </a:extLst>
          </p:cNvPr>
          <p:cNvSpPr>
            <a:spLocks noGrp="1"/>
          </p:cNvSpPr>
          <p:nvPr>
            <p:ph type="sldNum" sz="quarter" idx="5"/>
          </p:nvPr>
        </p:nvSpPr>
        <p:spPr/>
        <p:txBody>
          <a:bodyPr/>
          <a:lstStyle/>
          <a:p>
            <a:fld id="{2AF6E7D6-2E86-402D-9F32-6E72606BE399}" type="slidenum">
              <a:rPr lang="en-US"/>
              <a:t>9</a:t>
            </a:fld>
            <a:endParaRPr lang="en-US"/>
          </a:p>
        </p:txBody>
      </p:sp>
    </p:spTree>
    <p:extLst>
      <p:ext uri="{BB962C8B-B14F-4D97-AF65-F5344CB8AC3E}">
        <p14:creationId xmlns:p14="http://schemas.microsoft.com/office/powerpoint/2010/main" val="1770918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11378908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8" r:id="rId28"/>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www.cde.ca.gov/sp/cd/ci/capsdacportalsupport.asp" TargetMode="External"/><Relationship Id="rId4" Type="http://schemas.openxmlformats.org/officeDocument/2006/relationships/hyperlink" Target="https://www.cde.ca.gov/sp/cd/ci/capsdacsupportlanding.as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de.ca.gov/sp/cd/ci/capsdacwebinars.asp"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mailto:CAPSDAC@cde.ca.gov"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www.cde.ca.gov/sp/cd/ci/documents/capsdaccodesetdraftv1.xlsx"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hyperlink" Target="https://www.cde.ca.gov/sp/cd/ci/documents/draftcapsdacfieldsv2.xlsx"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surveys3.cde.ca.gov/go/capsdacnewaccform.asp"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 (CAPSDAC) Contractor Training Webinar</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(CDE) </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September 16, 2025</a:t>
            </a:r>
            <a:endParaRPr lang="en-US" dirty="0">
              <a:ea typeface="+mn-lt"/>
              <a:cs typeface="+mn-lt"/>
            </a:endParaRPr>
          </a:p>
          <a:p>
            <a:pPr marL="0" indent="0" algn="ctr">
              <a:buNone/>
            </a:pPr>
            <a:r>
              <a:rPr lang="en-US" b="1" dirty="0">
                <a:ea typeface="+mn-lt"/>
                <a:cs typeface="+mn-lt"/>
              </a:rPr>
              <a:t>Time: 10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89DA5-E804-90F6-8143-5FD0C2A2D3BF}"/>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D331528A-3936-CE43-694C-86ACEF37A4D6}"/>
              </a:ext>
            </a:extLst>
          </p:cNvPr>
          <p:cNvSpPr>
            <a:spLocks noGrp="1"/>
          </p:cNvSpPr>
          <p:nvPr>
            <p:ph type="title"/>
          </p:nvPr>
        </p:nvSpPr>
        <p:spPr>
          <a:xfrm>
            <a:off x="152398" y="385593"/>
            <a:ext cx="11887200" cy="1006909"/>
          </a:xfrm>
        </p:spPr>
        <p:txBody>
          <a:bodyPr>
            <a:noAutofit/>
          </a:bodyPr>
          <a:lstStyle/>
          <a:p>
            <a:r>
              <a:rPr lang="en-US" sz="4000" dirty="0">
                <a:solidFill>
                  <a:schemeClr val="bg1"/>
                </a:solidFill>
                <a:ea typeface="+mj-lt"/>
                <a:cs typeface="+mj-lt"/>
              </a:rPr>
              <a:t>CAPSDAC 2.0 Data Domains and Fields </a:t>
            </a:r>
            <a:br>
              <a:rPr lang="en-US" sz="4000" dirty="0">
                <a:solidFill>
                  <a:schemeClr val="bg1"/>
                </a:solidFill>
                <a:ea typeface="+mj-lt"/>
                <a:cs typeface="+mj-lt"/>
              </a:rPr>
            </a:br>
            <a:r>
              <a:rPr lang="en-US" sz="4000" dirty="0">
                <a:solidFill>
                  <a:schemeClr val="bg1"/>
                </a:solidFill>
                <a:ea typeface="+mj-lt"/>
                <a:cs typeface="+mj-lt"/>
              </a:rPr>
              <a:t>Version 3 (3)</a:t>
            </a:r>
            <a:endParaRPr lang="en-US" dirty="0">
              <a:solidFill>
                <a:schemeClr val="bg1"/>
              </a:solidFill>
            </a:endParaRPr>
          </a:p>
        </p:txBody>
      </p:sp>
      <p:sp>
        <p:nvSpPr>
          <p:cNvPr id="6" name="Content Placeholder 5">
            <a:extLst>
              <a:ext uri="{FF2B5EF4-FFF2-40B4-BE49-F238E27FC236}">
                <a16:creationId xmlns:a16="http://schemas.microsoft.com/office/drawing/2014/main" id="{08D48DEA-3607-092B-1A03-16CF6C40B36A}"/>
              </a:ext>
            </a:extLst>
          </p:cNvPr>
          <p:cNvSpPr>
            <a:spLocks noGrp="1"/>
          </p:cNvSpPr>
          <p:nvPr>
            <p:ph idx="1"/>
          </p:nvPr>
        </p:nvSpPr>
        <p:spPr>
          <a:xfrm>
            <a:off x="322092" y="1581038"/>
            <a:ext cx="11082069" cy="4365357"/>
          </a:xfrm>
        </p:spPr>
        <p:txBody>
          <a:bodyPr vert="horz" lIns="91440" tIns="45720" rIns="91440" bIns="45720" rtlCol="0" anchor="t">
            <a:noAutofit/>
          </a:bodyPr>
          <a:lstStyle/>
          <a:p>
            <a:pPr marL="0" indent="0">
              <a:buNone/>
            </a:pPr>
            <a:r>
              <a:rPr lang="en-US" dirty="0">
                <a:cs typeface="Arial"/>
              </a:rPr>
              <a:t>Additional Changes to the File (continued):</a:t>
            </a:r>
          </a:p>
          <a:p>
            <a:endParaRPr lang="en-US" dirty="0">
              <a:cs typeface="Arial"/>
            </a:endParaRPr>
          </a:p>
          <a:p>
            <a:pPr lvl="1">
              <a:buFont typeface="Arial" panose="020B0604020202020204" pitchFamily="34" charset="0"/>
              <a:buChar char="•"/>
            </a:pPr>
            <a:r>
              <a:rPr lang="en-US" dirty="0">
                <a:cs typeface="Arial"/>
              </a:rPr>
              <a:t>Individualized Education Program (IEP) Individualized Family Service Plan (IFSP) Indicator field order moved in Child domain.</a:t>
            </a:r>
          </a:p>
          <a:p>
            <a:pPr lvl="1">
              <a:buFont typeface="Arial" panose="020B0604020202020204" pitchFamily="34" charset="0"/>
              <a:buChar char="•"/>
            </a:pPr>
            <a:r>
              <a:rPr lang="en-US" dirty="0">
                <a:cs typeface="Arial"/>
              </a:rPr>
              <a:t>Head of Household Written and Verbal Communication Preference fields changed to conditional</a:t>
            </a:r>
            <a:endParaRPr lang="en-US" dirty="0"/>
          </a:p>
          <a:p>
            <a:pPr lvl="1">
              <a:buFont typeface="Arial" panose="020B0604020202020204" pitchFamily="34" charset="0"/>
              <a:buChar char="•"/>
            </a:pPr>
            <a:r>
              <a:rPr lang="en-US" dirty="0">
                <a:cs typeface="Arial"/>
              </a:rPr>
              <a:t>Permit or Credential Type field added to the Staff domain.</a:t>
            </a:r>
            <a:endParaRPr lang="en-US" dirty="0"/>
          </a:p>
          <a:p>
            <a:pPr>
              <a:lnSpc>
                <a:spcPct val="100000"/>
              </a:lnSpc>
              <a:spcBef>
                <a:spcPts val="800"/>
              </a:spcBef>
            </a:pPr>
            <a:endParaRPr lang="en-US" sz="2800" dirty="0">
              <a:cs typeface="Arial"/>
            </a:endParaRPr>
          </a:p>
        </p:txBody>
      </p:sp>
      <p:sp>
        <p:nvSpPr>
          <p:cNvPr id="2" name="Slide Number Placeholder 1">
            <a:extLst>
              <a:ext uri="{FF2B5EF4-FFF2-40B4-BE49-F238E27FC236}">
                <a16:creationId xmlns:a16="http://schemas.microsoft.com/office/drawing/2014/main" id="{FE06C265-9DD5-32B1-B69E-1E2F6940721F}"/>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1780496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734E0-1AAC-F8D9-10B3-8D529EAF0904}"/>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203BB12-C3CD-C9F3-2934-7BC1C275F0E2}"/>
              </a:ext>
            </a:extLst>
          </p:cNvPr>
          <p:cNvSpPr>
            <a:spLocks noGrp="1"/>
          </p:cNvSpPr>
          <p:nvPr>
            <p:ph type="title"/>
          </p:nvPr>
        </p:nvSpPr>
        <p:spPr>
          <a:xfrm>
            <a:off x="152398" y="385593"/>
            <a:ext cx="11887200" cy="1006909"/>
          </a:xfrm>
        </p:spPr>
        <p:txBody>
          <a:bodyPr>
            <a:noAutofit/>
          </a:bodyPr>
          <a:lstStyle/>
          <a:p>
            <a:r>
              <a:rPr lang="en-US" sz="4000">
                <a:solidFill>
                  <a:schemeClr val="bg1"/>
                </a:solidFill>
                <a:ea typeface="+mj-lt"/>
                <a:cs typeface="+mj-lt"/>
              </a:rPr>
              <a:t>Planned CAPSDAC 2.0 Release Schedule</a:t>
            </a:r>
            <a:endParaRPr lang="en-US">
              <a:solidFill>
                <a:schemeClr val="bg1"/>
              </a:solidFill>
            </a:endParaRPr>
          </a:p>
        </p:txBody>
      </p:sp>
      <p:sp>
        <p:nvSpPr>
          <p:cNvPr id="6" name="Content Placeholder 5">
            <a:extLst>
              <a:ext uri="{FF2B5EF4-FFF2-40B4-BE49-F238E27FC236}">
                <a16:creationId xmlns:a16="http://schemas.microsoft.com/office/drawing/2014/main" id="{FBD7980A-CC36-AE9D-8286-C18319ECED44}"/>
              </a:ext>
            </a:extLst>
          </p:cNvPr>
          <p:cNvSpPr>
            <a:spLocks noGrp="1"/>
          </p:cNvSpPr>
          <p:nvPr>
            <p:ph idx="1"/>
          </p:nvPr>
        </p:nvSpPr>
        <p:spPr>
          <a:xfrm>
            <a:off x="554964" y="1711448"/>
            <a:ext cx="11082069" cy="4365357"/>
          </a:xfrm>
        </p:spPr>
        <p:txBody>
          <a:bodyPr vert="horz" lIns="91440" tIns="45720" rIns="91440" bIns="45720" rtlCol="0" anchor="t">
            <a:noAutofit/>
          </a:bodyPr>
          <a:lstStyle/>
          <a:p>
            <a:r>
              <a:rPr lang="en-US" sz="2800">
                <a:ea typeface="+mn-lt"/>
                <a:cs typeface="+mn-lt"/>
              </a:rPr>
              <a:t>Vendor training is scheduled for </a:t>
            </a:r>
            <a:r>
              <a:rPr lang="en-US" sz="2800" b="1">
                <a:ea typeface="+mn-lt"/>
                <a:cs typeface="+mn-lt"/>
              </a:rPr>
              <a:t>November 12–18, 2025</a:t>
            </a:r>
            <a:r>
              <a:rPr lang="en-US" sz="2800">
                <a:ea typeface="+mn-lt"/>
                <a:cs typeface="+mn-lt"/>
              </a:rPr>
              <a:t>.</a:t>
            </a:r>
            <a:endParaRPr lang="en-US">
              <a:ea typeface="+mn-lt"/>
              <a:cs typeface="+mn-lt"/>
            </a:endParaRPr>
          </a:p>
          <a:p>
            <a:r>
              <a:rPr lang="en-US" sz="2800">
                <a:ea typeface="+mn-lt"/>
                <a:cs typeface="+mn-lt"/>
              </a:rPr>
              <a:t>Beta testing is scheduled to go live on </a:t>
            </a:r>
            <a:r>
              <a:rPr lang="en-US" sz="2800" b="1">
                <a:ea typeface="+mn-lt"/>
                <a:cs typeface="+mn-lt"/>
              </a:rPr>
              <a:t>November 19, 2025</a:t>
            </a:r>
            <a:r>
              <a:rPr lang="en-US" sz="2800">
                <a:ea typeface="+mn-lt"/>
                <a:cs typeface="+mn-lt"/>
              </a:rPr>
              <a:t>.</a:t>
            </a:r>
            <a:endParaRPr lang="en-US">
              <a:ea typeface="+mn-lt"/>
              <a:cs typeface="+mn-lt"/>
            </a:endParaRPr>
          </a:p>
          <a:p>
            <a:r>
              <a:rPr lang="en-US" sz="2800">
                <a:ea typeface="+mn-lt"/>
                <a:cs typeface="+mn-lt"/>
              </a:rPr>
              <a:t>The formal release is planned for </a:t>
            </a:r>
            <a:r>
              <a:rPr lang="en-US" sz="2800" b="1">
                <a:ea typeface="+mn-lt"/>
                <a:cs typeface="+mn-lt"/>
              </a:rPr>
              <a:t>late December 2025 or early January 2026</a:t>
            </a:r>
            <a:r>
              <a:rPr lang="en-US" sz="2800">
                <a:ea typeface="+mn-lt"/>
                <a:cs typeface="+mn-lt"/>
              </a:rPr>
              <a:t>.</a:t>
            </a:r>
            <a:endParaRPr lang="en-US">
              <a:ea typeface="+mn-lt"/>
              <a:cs typeface="+mn-lt"/>
            </a:endParaRPr>
          </a:p>
          <a:p>
            <a:pPr>
              <a:lnSpc>
                <a:spcPct val="100000"/>
              </a:lnSpc>
              <a:spcBef>
                <a:spcPts val="800"/>
              </a:spcBef>
            </a:pPr>
            <a:endParaRPr lang="en-US" sz="2800">
              <a:cs typeface="Arial"/>
            </a:endParaRPr>
          </a:p>
        </p:txBody>
      </p:sp>
      <p:sp>
        <p:nvSpPr>
          <p:cNvPr id="2" name="Slide Number Placeholder 1">
            <a:extLst>
              <a:ext uri="{FF2B5EF4-FFF2-40B4-BE49-F238E27FC236}">
                <a16:creationId xmlns:a16="http://schemas.microsoft.com/office/drawing/2014/main" id="{364C4FF2-8960-399A-B8AF-7AABC217CD2C}"/>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3890462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a:solidFill>
                  <a:schemeClr val="bg1"/>
                </a:solidFill>
              </a:rPr>
              <a:t>CAPSDAC Resources </a:t>
            </a:r>
            <a:endParaRPr lang="en-US">
              <a:solidFill>
                <a:schemeClr val="bg1"/>
              </a:solidFill>
            </a:endParaRPr>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a:bodyPr>
          <a:lstStyle/>
          <a:p>
            <a:pPr marL="0" indent="0">
              <a:buNone/>
            </a:pPr>
            <a:r>
              <a:rPr lang="en-US" b="1" dirty="0"/>
              <a:t>Resources</a:t>
            </a:r>
          </a:p>
          <a:p>
            <a:pPr>
              <a:spcAft>
                <a:spcPts val="1200"/>
              </a:spcAft>
            </a:pPr>
            <a:r>
              <a:rPr lang="en-US" sz="2400" b="1" dirty="0">
                <a:cs typeface="Arial" panose="020B0604020202020204"/>
              </a:rPr>
              <a:t>CAPSDAC Online Portal</a:t>
            </a:r>
            <a:r>
              <a:rPr lang="en-US" sz="2400" dirty="0">
                <a:cs typeface="Arial" panose="020B0604020202020204"/>
              </a:rPr>
              <a:t>: </a:t>
            </a:r>
            <a:r>
              <a:rPr lang="en-US" sz="2400" dirty="0">
                <a:cs typeface="Arial" panose="020B0604020202020204"/>
                <a:hlinkClick r:id="rId3" tooltip="CAPSDAC Online Portal"/>
              </a:rPr>
              <a:t>https://www.capsdac.org/</a:t>
            </a:r>
            <a:endParaRPr lang="en-US" sz="2400" dirty="0">
              <a:cs typeface="Arial" panose="020B0604020202020204"/>
            </a:endParaRPr>
          </a:p>
          <a:p>
            <a:r>
              <a:rPr lang="en-US" sz="2400" b="1" dirty="0">
                <a:cs typeface="Arial" panose="020B0604020202020204"/>
              </a:rPr>
              <a:t>CDE CAPSDAC Support web page: </a:t>
            </a:r>
            <a:r>
              <a:rPr lang="en-US" sz="2400" dirty="0">
                <a:cs typeface="Arial" panose="020B0604020202020204"/>
                <a:hlinkClick r:id="rId4" tooltip="CDE CAPSDAC Support Web Page"/>
              </a:rPr>
              <a:t>https://www.cde.ca.gov/sp/cd/ci/capsdacsupportlanding.asp</a:t>
            </a:r>
            <a:r>
              <a:rPr lang="en-US" sz="2400" b="1" dirty="0">
                <a:cs typeface="Arial" panose="020B0604020202020204"/>
                <a:hlinkClick r:id="rId4" tooltip="CDE CAPSDAC Support Web Page"/>
              </a:rPr>
              <a:t> </a:t>
            </a:r>
            <a:endParaRPr lang="en-US" sz="2400" dirty="0">
              <a:cs typeface="Arial" panose="020B0604020202020204"/>
            </a:endParaRPr>
          </a:p>
          <a:p>
            <a:r>
              <a:rPr lang="en-US" sz="2400" dirty="0">
                <a:cs typeface="Arial" panose="020B0604020202020204"/>
              </a:rPr>
              <a:t>CAPSDAC Customer Support Training PowerPoint Slide Deck and Training Video have been posted on the CDE CAPSDAC Customer Support Resource Page:</a:t>
            </a:r>
          </a:p>
          <a:p>
            <a:r>
              <a:rPr lang="en-US" sz="2400" dirty="0">
                <a:ea typeface="+mn-lt"/>
                <a:cs typeface="+mn-lt"/>
                <a:hlinkClick r:id="rId5" tooltip="CAPSDAC Support Portal"/>
              </a:rPr>
              <a:t>https://www.cde.ca.gov/sp/cd/ci/capsdacportalsupport.asp</a:t>
            </a:r>
            <a:endParaRPr lang="en-US" sz="2400" dirty="0">
              <a:cs typeface="Arial" panose="020B0604020202020204"/>
            </a:endParaRPr>
          </a:p>
          <a:p>
            <a:r>
              <a:rPr lang="en-US" sz="2400" dirty="0">
                <a:cs typeface="Arial" panose="020B0604020202020204"/>
              </a:rPr>
              <a:t>Individual or small group training can be provided by the CDE CAPSDAC Support Team upon requests</a:t>
            </a:r>
          </a:p>
          <a:p>
            <a:endParaRPr lang="en-US" dirty="0">
              <a:cs typeface="Arial" panose="020B0604020202020204"/>
            </a:endParaRPr>
          </a:p>
          <a:p>
            <a:pPr>
              <a:spcAft>
                <a:spcPts val="1200"/>
              </a:spcAft>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892165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47931"/>
            <a:ext cx="11887200" cy="1325563"/>
          </a:xfrm>
        </p:spPr>
        <p:txBody>
          <a:bodyPr>
            <a:normAutofit/>
          </a:bodyPr>
          <a:lstStyle/>
          <a:p>
            <a:r>
              <a:rPr lang="en-US" sz="4000">
                <a:solidFill>
                  <a:schemeClr val="bg1"/>
                </a:solidFill>
                <a:cs typeface="Arial"/>
              </a:rPr>
              <a:t>Upcoming Monthly Webinars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78180" y="1367087"/>
            <a:ext cx="10835640" cy="4998919"/>
          </a:xfrm>
        </p:spPr>
        <p:txBody>
          <a:bodyPr vert="horz" lIns="91440" tIns="45720" rIns="91440" bIns="45720" rtlCol="0" anchor="t">
            <a:normAutofit/>
          </a:bodyPr>
          <a:lstStyle/>
          <a:p>
            <a:pPr marL="457200" indent="-457200">
              <a:lnSpc>
                <a:spcPct val="135000"/>
              </a:lnSpc>
              <a:spcBef>
                <a:spcPts val="1200"/>
              </a:spcBef>
            </a:pPr>
            <a:r>
              <a:rPr lang="en-US">
                <a:ea typeface="+mn-lt"/>
                <a:cs typeface="+mn-lt"/>
              </a:rPr>
              <a:t>Tuesday, October 21, 2025, 10 to 11:30 a.m.</a:t>
            </a:r>
          </a:p>
          <a:p>
            <a:pPr marL="457200" indent="-457200">
              <a:lnSpc>
                <a:spcPct val="135000"/>
              </a:lnSpc>
              <a:spcBef>
                <a:spcPts val="1200"/>
              </a:spcBef>
            </a:pPr>
            <a:r>
              <a:rPr lang="en-US">
                <a:ea typeface="+mn-lt"/>
                <a:cs typeface="+mn-lt"/>
              </a:rPr>
              <a:t>Tuesday, November 18, 2025, 10 to 11:30 a.m.</a:t>
            </a:r>
          </a:p>
          <a:p>
            <a:pPr marL="457200" indent="-457200">
              <a:lnSpc>
                <a:spcPct val="135000"/>
              </a:lnSpc>
              <a:spcBef>
                <a:spcPts val="1200"/>
              </a:spcBef>
            </a:pPr>
            <a:r>
              <a:rPr lang="en-US">
                <a:ea typeface="+mn-lt"/>
                <a:cs typeface="+mn-lt"/>
              </a:rPr>
              <a:t>Thursday, December 11, 2025, 10 to 11:30 a.m.</a:t>
            </a:r>
          </a:p>
          <a:p>
            <a:pPr marL="457200" indent="-457200">
              <a:lnSpc>
                <a:spcPct val="135000"/>
              </a:lnSpc>
              <a:spcBef>
                <a:spcPts val="1200"/>
              </a:spcBef>
            </a:pPr>
            <a:r>
              <a:rPr lang="en-US">
                <a:ea typeface="+mn-lt"/>
                <a:cs typeface="+mn-lt"/>
              </a:rPr>
              <a:t>More information is available at: </a:t>
            </a:r>
            <a:r>
              <a:rPr lang="en-US">
                <a:ea typeface="+mn-lt"/>
                <a:cs typeface="+mn-lt"/>
                <a:hlinkClick r:id="rId3" tooltip="CAPSDAC Webinars &amp; Office Hours"/>
              </a:rPr>
              <a:t>https://www.cde.ca.gov/sp/cd/ci/capsdacwebinars.asp</a:t>
            </a:r>
            <a:r>
              <a:rPr lang="en-US">
                <a:ea typeface="+mn-lt"/>
                <a:cs typeface="+mn-lt"/>
              </a:rPr>
              <a:t> </a:t>
            </a:r>
            <a:endParaRPr lang="en-US"/>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04547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 and Answer Session</a:t>
            </a:r>
            <a:endParaRPr lang="en-US">
              <a:solidFill>
                <a:schemeClr val="bg1"/>
              </a:solidFill>
            </a:endParaRPr>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2542023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
        <p:nvSpPr>
          <p:cNvPr id="3" name="Slide Number Placeholder 2">
            <a:extLst>
              <a:ext uri="{FF2B5EF4-FFF2-40B4-BE49-F238E27FC236}">
                <a16:creationId xmlns:a16="http://schemas.microsoft.com/office/drawing/2014/main" id="{3734578F-4DC1-FF4D-7947-50A12A54B253}"/>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398" y="69291"/>
            <a:ext cx="11887200" cy="1006909"/>
          </a:xfrm>
        </p:spPr>
        <p:txBody>
          <a:bodyPr>
            <a:normAutofit/>
          </a:bodyPr>
          <a:lstStyle/>
          <a:p>
            <a:r>
              <a:rPr lang="en-US" sz="4000">
                <a:solidFill>
                  <a:schemeClr val="bg1"/>
                </a:solidFill>
                <a:cs typeface="Arial"/>
              </a:rPr>
              <a:t>Agenda</a:t>
            </a:r>
            <a:endParaRPr lang="en-US" sz="4000">
              <a:solidFill>
                <a:schemeClr val="bg1"/>
              </a:solidFill>
            </a:endParaRPr>
          </a:p>
        </p:txBody>
      </p:sp>
      <p:sp>
        <p:nvSpPr>
          <p:cNvPr id="6" name="Content Placeholder 5">
            <a:extLst>
              <a:ext uri="{FF2B5EF4-FFF2-40B4-BE49-F238E27FC236}">
                <a16:creationId xmlns:a16="http://schemas.microsoft.com/office/drawing/2014/main" id="{BA5C7692-6665-A8E1-B6C2-59639C3E3766}"/>
              </a:ext>
            </a:extLst>
          </p:cNvPr>
          <p:cNvSpPr>
            <a:spLocks noGrp="1"/>
          </p:cNvSpPr>
          <p:nvPr>
            <p:ph idx="1"/>
          </p:nvPr>
        </p:nvSpPr>
        <p:spPr>
          <a:xfrm>
            <a:off x="554964" y="1251372"/>
            <a:ext cx="11082069" cy="4365357"/>
          </a:xfrm>
        </p:spPr>
        <p:txBody>
          <a:bodyPr vert="horz" lIns="91440" tIns="45720" rIns="91440" bIns="45720" rtlCol="0" anchor="t">
            <a:noAutofit/>
          </a:bodyPr>
          <a:lstStyle/>
          <a:p>
            <a:pPr>
              <a:lnSpc>
                <a:spcPct val="100000"/>
              </a:lnSpc>
              <a:spcBef>
                <a:spcPts val="800"/>
              </a:spcBef>
            </a:pPr>
            <a:r>
              <a:rPr lang="en-US" sz="2800" dirty="0">
                <a:cs typeface="Arial"/>
              </a:rPr>
              <a:t>Information on Recruitment for CAPSDAC 2.0 </a:t>
            </a:r>
            <a:r>
              <a:rPr lang="en-US" sz="2800" dirty="0">
                <a:solidFill>
                  <a:srgbClr val="FFFFFF"/>
                </a:solidFill>
                <a:cs typeface="Arial"/>
              </a:rPr>
              <a:t>Beta Testing</a:t>
            </a:r>
            <a:endParaRPr lang="en-US" dirty="0">
              <a:solidFill>
                <a:srgbClr val="FFFFFF"/>
              </a:solidFill>
              <a:cs typeface="Arial"/>
            </a:endParaRPr>
          </a:p>
          <a:p>
            <a:pPr>
              <a:lnSpc>
                <a:spcPct val="100000"/>
              </a:lnSpc>
              <a:spcBef>
                <a:spcPts val="800"/>
              </a:spcBef>
            </a:pPr>
            <a:r>
              <a:rPr lang="en-US" sz="2800" dirty="0">
                <a:solidFill>
                  <a:srgbClr val="FFFFFF"/>
                </a:solidFill>
                <a:cs typeface="Arial"/>
              </a:rPr>
              <a:t>CAPSDAC 2.0 Code Sets</a:t>
            </a:r>
            <a:endParaRPr lang="en-US" sz="2800" dirty="0">
              <a:cs typeface="Arial" panose="020B0604020202020204"/>
            </a:endParaRPr>
          </a:p>
          <a:p>
            <a:pPr>
              <a:lnSpc>
                <a:spcPct val="100000"/>
              </a:lnSpc>
              <a:spcBef>
                <a:spcPts val="800"/>
              </a:spcBef>
            </a:pPr>
            <a:r>
              <a:rPr lang="en-US" sz="2800" dirty="0">
                <a:cs typeface="Arial" panose="020B0604020202020204"/>
              </a:rPr>
              <a:t>CAPSDAC Update #7</a:t>
            </a:r>
          </a:p>
          <a:p>
            <a:pPr>
              <a:lnSpc>
                <a:spcPct val="100000"/>
              </a:lnSpc>
              <a:spcBef>
                <a:spcPts val="800"/>
              </a:spcBef>
            </a:pPr>
            <a:r>
              <a:rPr lang="en-US" sz="2800" dirty="0">
                <a:cs typeface="Arial" panose="020B0604020202020204"/>
              </a:rPr>
              <a:t>CAPSDAC 2.0 Data Domains and Fields Version 3</a:t>
            </a:r>
          </a:p>
          <a:p>
            <a:pPr>
              <a:lnSpc>
                <a:spcPct val="100000"/>
              </a:lnSpc>
              <a:spcBef>
                <a:spcPts val="800"/>
              </a:spcBef>
            </a:pPr>
            <a:r>
              <a:rPr lang="en-US" sz="2800" dirty="0">
                <a:cs typeface="Arial" panose="020B0604020202020204"/>
              </a:rPr>
              <a:t>Planned CAPSDAC 2.0 Release Schedule</a:t>
            </a:r>
          </a:p>
          <a:p>
            <a:pPr>
              <a:lnSpc>
                <a:spcPct val="100000"/>
              </a:lnSpc>
              <a:spcBef>
                <a:spcPts val="800"/>
              </a:spcBef>
            </a:pPr>
            <a:r>
              <a:rPr lang="en-US" sz="2800" dirty="0">
                <a:cs typeface="Arial" panose="020B0604020202020204"/>
              </a:rPr>
              <a:t>CAPSDAC Resources</a:t>
            </a:r>
          </a:p>
          <a:p>
            <a:pPr>
              <a:lnSpc>
                <a:spcPct val="100000"/>
              </a:lnSpc>
              <a:spcBef>
                <a:spcPts val="800"/>
              </a:spcBef>
            </a:pPr>
            <a:r>
              <a:rPr lang="en-US" sz="2800" dirty="0">
                <a:cs typeface="Arial" panose="020B0604020202020204"/>
              </a:rPr>
              <a:t>Upcoming Monthly Webinar Schedule</a:t>
            </a:r>
            <a:endParaRPr lang="en-US" dirty="0"/>
          </a:p>
          <a:p>
            <a:pPr>
              <a:lnSpc>
                <a:spcPct val="100000"/>
              </a:lnSpc>
              <a:spcBef>
                <a:spcPts val="800"/>
              </a:spcBef>
            </a:pPr>
            <a:r>
              <a:rPr lang="en-US" sz="2800" dirty="0">
                <a:cs typeface="Arial" panose="020B0604020202020204"/>
              </a:rPr>
              <a:t>Question and Answer Session</a:t>
            </a:r>
          </a:p>
        </p:txBody>
      </p:sp>
      <p:sp>
        <p:nvSpPr>
          <p:cNvPr id="2" name="Slide Number Placeholder 1">
            <a:extLst>
              <a:ext uri="{FF2B5EF4-FFF2-40B4-BE49-F238E27FC236}">
                <a16:creationId xmlns:a16="http://schemas.microsoft.com/office/drawing/2014/main" id="{3B8A0EB1-44A1-237B-DDBF-C6C047AA0181}"/>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4019481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AE0CD-25E1-725C-86E6-B819855CC4AA}"/>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2E74C6F-6715-34AD-A3C7-464E937E5703}"/>
              </a:ext>
            </a:extLst>
          </p:cNvPr>
          <p:cNvSpPr>
            <a:spLocks noGrp="1"/>
          </p:cNvSpPr>
          <p:nvPr>
            <p:ph type="title"/>
          </p:nvPr>
        </p:nvSpPr>
        <p:spPr>
          <a:xfrm>
            <a:off x="152398" y="385593"/>
            <a:ext cx="11887200" cy="1006909"/>
          </a:xfrm>
        </p:spPr>
        <p:txBody>
          <a:bodyPr>
            <a:noAutofit/>
          </a:bodyPr>
          <a:lstStyle/>
          <a:p>
            <a:r>
              <a:rPr lang="en-US" sz="4000" dirty="0">
                <a:solidFill>
                  <a:schemeClr val="bg1"/>
                </a:solidFill>
                <a:cs typeface="Arial"/>
              </a:rPr>
              <a:t>Information on Recruitment for CAPSDAC 2.0 Beta Testing (1)</a:t>
            </a:r>
            <a:endParaRPr lang="en-US" dirty="0">
              <a:solidFill>
                <a:schemeClr val="bg1"/>
              </a:solidFill>
            </a:endParaRPr>
          </a:p>
        </p:txBody>
      </p:sp>
      <p:sp>
        <p:nvSpPr>
          <p:cNvPr id="6" name="Content Placeholder 5">
            <a:extLst>
              <a:ext uri="{FF2B5EF4-FFF2-40B4-BE49-F238E27FC236}">
                <a16:creationId xmlns:a16="http://schemas.microsoft.com/office/drawing/2014/main" id="{F5C33C6B-4980-BD19-F2C0-15A00A646E6E}"/>
              </a:ext>
            </a:extLst>
          </p:cNvPr>
          <p:cNvSpPr>
            <a:spLocks noGrp="1"/>
          </p:cNvSpPr>
          <p:nvPr>
            <p:ph idx="1"/>
          </p:nvPr>
        </p:nvSpPr>
        <p:spPr>
          <a:xfrm>
            <a:off x="554964" y="1711448"/>
            <a:ext cx="11082069" cy="4365357"/>
          </a:xfrm>
        </p:spPr>
        <p:txBody>
          <a:bodyPr vert="horz" lIns="91440" tIns="45720" rIns="91440" bIns="45720" rtlCol="0" anchor="t">
            <a:noAutofit/>
          </a:bodyPr>
          <a:lstStyle/>
          <a:p>
            <a:pPr>
              <a:buNone/>
            </a:pPr>
            <a:r>
              <a:rPr lang="en-US" sz="2800" b="1" dirty="0">
                <a:solidFill>
                  <a:schemeClr val="tx1"/>
                </a:solidFill>
                <a:ea typeface="+mn-lt"/>
                <a:cs typeface="+mn-lt"/>
              </a:rPr>
              <a:t>Invitation to Participate in CAPSDAC 2.0 Beta Testing</a:t>
            </a:r>
          </a:p>
          <a:p>
            <a:pPr>
              <a:buFont typeface="Arial"/>
            </a:pPr>
            <a:r>
              <a:rPr lang="en-US" sz="2800" dirty="0">
                <a:solidFill>
                  <a:schemeClr val="tx1"/>
                </a:solidFill>
                <a:ea typeface="+mn-lt"/>
                <a:cs typeface="+mn-lt"/>
              </a:rPr>
              <a:t>New CAPSDAC 2.0 system launching </a:t>
            </a:r>
            <a:r>
              <a:rPr lang="en-US" sz="2800" b="1" dirty="0">
                <a:solidFill>
                  <a:schemeClr val="tx1"/>
                </a:solidFill>
                <a:ea typeface="+mn-lt"/>
                <a:cs typeface="+mn-lt"/>
              </a:rPr>
              <a:t>late December 2025 / early January 2026</a:t>
            </a:r>
            <a:endParaRPr lang="en-US" sz="2800" dirty="0">
              <a:solidFill>
                <a:schemeClr val="tx1"/>
              </a:solidFill>
              <a:ea typeface="+mn-lt"/>
              <a:cs typeface="+mn-lt"/>
            </a:endParaRPr>
          </a:p>
          <a:p>
            <a:pPr>
              <a:buFont typeface="Arial"/>
            </a:pPr>
            <a:r>
              <a:rPr lang="en-US" sz="2800" dirty="0">
                <a:solidFill>
                  <a:schemeClr val="tx1"/>
                </a:solidFill>
                <a:ea typeface="+mn-lt"/>
                <a:cs typeface="+mn-lt"/>
              </a:rPr>
              <a:t>Supports implementation of </a:t>
            </a:r>
            <a:r>
              <a:rPr lang="en-US" sz="2800" b="1" dirty="0">
                <a:solidFill>
                  <a:schemeClr val="tx1"/>
                </a:solidFill>
                <a:ea typeface="+mn-lt"/>
                <a:cs typeface="+mn-lt"/>
              </a:rPr>
              <a:t>Assembly Bill (AB) 22 (2022).</a:t>
            </a:r>
            <a:endParaRPr lang="en-US" sz="2800" dirty="0">
              <a:solidFill>
                <a:schemeClr val="tx1"/>
              </a:solidFill>
              <a:ea typeface="+mn-lt"/>
              <a:cs typeface="+mn-lt"/>
            </a:endParaRPr>
          </a:p>
          <a:p>
            <a:pPr>
              <a:buFont typeface="Arial"/>
            </a:pPr>
            <a:r>
              <a:rPr lang="en-US" sz="2800" dirty="0">
                <a:solidFill>
                  <a:schemeClr val="tx1"/>
                </a:solidFill>
                <a:ea typeface="+mn-lt"/>
                <a:cs typeface="+mn-lt"/>
              </a:rPr>
              <a:t>Aligns </a:t>
            </a:r>
            <a:r>
              <a:rPr lang="en-US" sz="2800" b="1" dirty="0">
                <a:solidFill>
                  <a:schemeClr val="tx1"/>
                </a:solidFill>
                <a:ea typeface="+mn-lt"/>
                <a:cs typeface="+mn-lt"/>
              </a:rPr>
              <a:t>California State Preschool Program (CSPP) data</a:t>
            </a:r>
            <a:r>
              <a:rPr lang="en-US" sz="2800" dirty="0">
                <a:solidFill>
                  <a:schemeClr val="tx1"/>
                </a:solidFill>
                <a:ea typeface="+mn-lt"/>
                <a:cs typeface="+mn-lt"/>
              </a:rPr>
              <a:t> with </a:t>
            </a:r>
            <a:r>
              <a:rPr lang="en-US" sz="2800" b="1" dirty="0">
                <a:solidFill>
                  <a:schemeClr val="tx1"/>
                </a:solidFill>
                <a:ea typeface="+mn-lt"/>
                <a:cs typeface="+mn-lt"/>
              </a:rPr>
              <a:t>Transitional Kindergarten (TK) data in California Longitudinal Pupil Achievement Data System (CALPADS).</a:t>
            </a:r>
            <a:endParaRPr lang="en-US" sz="2800" dirty="0">
              <a:solidFill>
                <a:schemeClr val="tx1"/>
              </a:solidFill>
              <a:ea typeface="+mn-lt"/>
              <a:cs typeface="+mn-lt"/>
            </a:endParaRPr>
          </a:p>
          <a:p>
            <a:pPr>
              <a:buFont typeface="Arial"/>
            </a:pPr>
            <a:r>
              <a:rPr lang="en-US" sz="2800" dirty="0">
                <a:solidFill>
                  <a:schemeClr val="tx1"/>
                </a:solidFill>
                <a:ea typeface="+mn-lt"/>
                <a:cs typeface="+mn-lt"/>
              </a:rPr>
              <a:t>Goal: Ensure a smooth transition by testing usability &amp; performance</a:t>
            </a:r>
          </a:p>
          <a:p>
            <a:pPr marL="0" indent="0">
              <a:lnSpc>
                <a:spcPct val="100000"/>
              </a:lnSpc>
              <a:spcBef>
                <a:spcPts val="800"/>
              </a:spcBef>
              <a:buNone/>
            </a:pPr>
            <a:endParaRPr lang="en-US" sz="1800" dirty="0">
              <a:solidFill>
                <a:schemeClr val="tx1"/>
              </a:solidFill>
              <a:cs typeface="Arial"/>
            </a:endParaRPr>
          </a:p>
        </p:txBody>
      </p:sp>
      <p:sp>
        <p:nvSpPr>
          <p:cNvPr id="2" name="Slide Number Placeholder 1">
            <a:extLst>
              <a:ext uri="{FF2B5EF4-FFF2-40B4-BE49-F238E27FC236}">
                <a16:creationId xmlns:a16="http://schemas.microsoft.com/office/drawing/2014/main" id="{DB64ED02-02E6-F96E-DDF8-4F3D2EFAC3DF}"/>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137951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DE4DB-A846-9500-A526-08481DE0198C}"/>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86499A7-E1B2-3A85-C461-C7CC8211815A}"/>
              </a:ext>
            </a:extLst>
          </p:cNvPr>
          <p:cNvSpPr>
            <a:spLocks noGrp="1"/>
          </p:cNvSpPr>
          <p:nvPr>
            <p:ph type="title"/>
          </p:nvPr>
        </p:nvSpPr>
        <p:spPr>
          <a:xfrm>
            <a:off x="304800" y="0"/>
            <a:ext cx="11887200" cy="1006909"/>
          </a:xfrm>
        </p:spPr>
        <p:txBody>
          <a:bodyPr>
            <a:noAutofit/>
          </a:bodyPr>
          <a:lstStyle/>
          <a:p>
            <a:r>
              <a:rPr lang="en-US" sz="3600" dirty="0">
                <a:solidFill>
                  <a:schemeClr val="bg1"/>
                </a:solidFill>
                <a:cs typeface="Arial"/>
              </a:rPr>
              <a:t>Information on Recruitment for CAPSDAC 2.0 Beta Testing (2)</a:t>
            </a:r>
            <a:endParaRPr lang="en-US" sz="3600" dirty="0">
              <a:solidFill>
                <a:schemeClr val="bg1"/>
              </a:solidFill>
            </a:endParaRPr>
          </a:p>
        </p:txBody>
      </p:sp>
      <p:sp>
        <p:nvSpPr>
          <p:cNvPr id="6" name="Content Placeholder 5">
            <a:extLst>
              <a:ext uri="{FF2B5EF4-FFF2-40B4-BE49-F238E27FC236}">
                <a16:creationId xmlns:a16="http://schemas.microsoft.com/office/drawing/2014/main" id="{B523442F-059C-3B9D-E265-BFEBBFEE713D}"/>
              </a:ext>
            </a:extLst>
          </p:cNvPr>
          <p:cNvSpPr>
            <a:spLocks noGrp="1"/>
          </p:cNvSpPr>
          <p:nvPr>
            <p:ph idx="1"/>
          </p:nvPr>
        </p:nvSpPr>
        <p:spPr>
          <a:xfrm>
            <a:off x="0" y="883642"/>
            <a:ext cx="12192000" cy="4365357"/>
          </a:xfrm>
        </p:spPr>
        <p:txBody>
          <a:bodyPr vert="horz" lIns="91440" tIns="45720" rIns="91440" bIns="45720" rtlCol="0" anchor="t">
            <a:noAutofit/>
          </a:bodyPr>
          <a:lstStyle/>
          <a:p>
            <a:pPr>
              <a:buNone/>
            </a:pPr>
            <a:r>
              <a:rPr lang="en-US" sz="2400" b="1" dirty="0">
                <a:ea typeface="+mn-lt"/>
                <a:cs typeface="+mn-lt"/>
              </a:rPr>
              <a:t>Who Should Participate</a:t>
            </a:r>
            <a:endParaRPr lang="en-US" sz="2400" dirty="0">
              <a:cs typeface="Arial"/>
            </a:endParaRPr>
          </a:p>
          <a:p>
            <a:pPr>
              <a:buFont typeface="Arial"/>
              <a:buChar char="•"/>
            </a:pPr>
            <a:r>
              <a:rPr lang="en-US" sz="2400" b="1" dirty="0">
                <a:ea typeface="+mn-lt"/>
                <a:cs typeface="+mn-lt"/>
              </a:rPr>
              <a:t>Non-Community College (CC) Local Educational Agency (LEA) staff</a:t>
            </a:r>
            <a:r>
              <a:rPr lang="en-US" sz="2400" dirty="0">
                <a:ea typeface="+mn-lt"/>
                <a:cs typeface="+mn-lt"/>
              </a:rPr>
              <a:t> involved in CAPSDAC reporting</a:t>
            </a:r>
            <a:endParaRPr lang="en-US" sz="2400" dirty="0">
              <a:cs typeface="Arial"/>
            </a:endParaRPr>
          </a:p>
          <a:p>
            <a:pPr>
              <a:buFont typeface="Arial"/>
              <a:buChar char="•"/>
            </a:pPr>
            <a:r>
              <a:rPr lang="en-US" sz="2400" b="1" dirty="0">
                <a:ea typeface="+mn-lt"/>
                <a:cs typeface="+mn-lt"/>
              </a:rPr>
              <a:t>Software vendors</a:t>
            </a:r>
            <a:r>
              <a:rPr lang="en-US" sz="2400" dirty="0">
                <a:ea typeface="+mn-lt"/>
                <a:cs typeface="+mn-lt"/>
              </a:rPr>
              <a:t> supporting LEA reporting</a:t>
            </a:r>
          </a:p>
          <a:p>
            <a:pPr marL="0" indent="0">
              <a:buNone/>
            </a:pPr>
            <a:r>
              <a:rPr lang="en-US" sz="2400" b="1" dirty="0">
                <a:ea typeface="+mn-lt"/>
                <a:cs typeface="+mn-lt"/>
              </a:rPr>
              <a:t>Key Dates</a:t>
            </a:r>
            <a:endParaRPr lang="en-US" sz="2400" dirty="0">
              <a:cs typeface="Arial"/>
            </a:endParaRPr>
          </a:p>
          <a:p>
            <a:pPr>
              <a:buFont typeface="Arial"/>
              <a:buChar char="•"/>
            </a:pPr>
            <a:r>
              <a:rPr lang="en-US" sz="2400" dirty="0">
                <a:ea typeface="+mn-lt"/>
                <a:cs typeface="+mn-lt"/>
              </a:rPr>
              <a:t>Software Vendor Training: </a:t>
            </a:r>
            <a:r>
              <a:rPr lang="en-US" sz="2400" b="1" dirty="0">
                <a:ea typeface="+mn-lt"/>
                <a:cs typeface="+mn-lt"/>
              </a:rPr>
              <a:t>November 19–25, 2025</a:t>
            </a:r>
            <a:endParaRPr lang="en-US" sz="2400" dirty="0">
              <a:cs typeface="Arial"/>
            </a:endParaRPr>
          </a:p>
          <a:p>
            <a:pPr>
              <a:buFont typeface="Arial"/>
              <a:buChar char="•"/>
            </a:pPr>
            <a:r>
              <a:rPr lang="en-US" sz="2400" dirty="0">
                <a:ea typeface="+mn-lt"/>
                <a:cs typeface="+mn-lt"/>
              </a:rPr>
              <a:t>Beta 1 Go Live: </a:t>
            </a:r>
            <a:r>
              <a:rPr lang="en-US" sz="2400" b="1" dirty="0">
                <a:ea typeface="+mn-lt"/>
                <a:cs typeface="+mn-lt"/>
              </a:rPr>
              <a:t>November 26, 2025</a:t>
            </a:r>
            <a:endParaRPr lang="en-US" sz="2400" dirty="0">
              <a:cs typeface="Arial"/>
            </a:endParaRPr>
          </a:p>
          <a:p>
            <a:pPr>
              <a:buFont typeface="Arial"/>
              <a:buChar char="•"/>
            </a:pPr>
            <a:r>
              <a:rPr lang="en-US" sz="2400" dirty="0">
                <a:ea typeface="+mn-lt"/>
                <a:cs typeface="+mn-lt"/>
              </a:rPr>
              <a:t>User Testing Period: </a:t>
            </a:r>
            <a:r>
              <a:rPr lang="en-US" sz="2400" b="1" dirty="0">
                <a:ea typeface="+mn-lt"/>
                <a:cs typeface="+mn-lt"/>
              </a:rPr>
              <a:t>Begins November 28, 2025 (ongoing)</a:t>
            </a:r>
            <a:endParaRPr lang="en-US" sz="2400" dirty="0">
              <a:ea typeface="+mn-lt"/>
              <a:cs typeface="+mn-lt"/>
            </a:endParaRPr>
          </a:p>
          <a:p>
            <a:pPr marL="0" indent="0">
              <a:buNone/>
            </a:pPr>
            <a:r>
              <a:rPr lang="en-US" sz="2400" b="1" dirty="0">
                <a:ea typeface="+mn-lt"/>
                <a:cs typeface="+mn-lt"/>
              </a:rPr>
              <a:t>How to Participate</a:t>
            </a:r>
            <a:endParaRPr lang="en-US" sz="2400" dirty="0">
              <a:ea typeface="+mn-lt"/>
              <a:cs typeface="+mn-lt"/>
            </a:endParaRPr>
          </a:p>
          <a:p>
            <a:pPr>
              <a:buFont typeface="Arial"/>
              <a:buChar char="•"/>
            </a:pPr>
            <a:r>
              <a:rPr lang="en-US" sz="2400" dirty="0">
                <a:solidFill>
                  <a:schemeClr val="tx1"/>
                </a:solidFill>
                <a:ea typeface="+mn-lt"/>
                <a:cs typeface="+mn-lt"/>
              </a:rPr>
              <a:t>Email announcement sent out on September 3, 2025</a:t>
            </a:r>
          </a:p>
          <a:p>
            <a:pPr>
              <a:buFont typeface="Arial"/>
              <a:buChar char="•"/>
            </a:pPr>
            <a:r>
              <a:rPr lang="en-US" sz="2400" dirty="0">
                <a:solidFill>
                  <a:schemeClr val="tx1"/>
                </a:solidFill>
                <a:ea typeface="+mn-lt"/>
                <a:cs typeface="+mn-lt"/>
              </a:rPr>
              <a:t>Reply</a:t>
            </a:r>
            <a:r>
              <a:rPr lang="en-US" sz="2400" dirty="0">
                <a:ea typeface="+mn-lt"/>
                <a:cs typeface="+mn-lt"/>
              </a:rPr>
              <a:t> to email / contact: </a:t>
            </a:r>
            <a:r>
              <a:rPr lang="en-US" sz="2400" dirty="0">
                <a:ea typeface="+mn-lt"/>
                <a:cs typeface="+mn-lt"/>
                <a:hlinkClick r:id="rId3"/>
              </a:rPr>
              <a:t>CAPSDAC@cde.ca.gov</a:t>
            </a:r>
            <a:endParaRPr lang="en-US" sz="2400" dirty="0">
              <a:cs typeface="Arial"/>
            </a:endParaRPr>
          </a:p>
          <a:p>
            <a:pPr>
              <a:buFont typeface="Arial"/>
              <a:buChar char="•"/>
            </a:pPr>
            <a:r>
              <a:rPr lang="en-US" sz="2400" dirty="0">
                <a:ea typeface="+mn-lt"/>
                <a:cs typeface="+mn-lt"/>
              </a:rPr>
              <a:t>Deadline: </a:t>
            </a:r>
            <a:r>
              <a:rPr lang="en-US" sz="2400" b="1" dirty="0">
                <a:ea typeface="+mn-lt"/>
                <a:cs typeface="+mn-lt"/>
              </a:rPr>
              <a:t>September 30, 2025</a:t>
            </a:r>
            <a:endParaRPr lang="en-US" sz="2400" dirty="0"/>
          </a:p>
          <a:p>
            <a:pPr marL="0" indent="0">
              <a:lnSpc>
                <a:spcPct val="100000"/>
              </a:lnSpc>
              <a:spcBef>
                <a:spcPts val="800"/>
              </a:spcBef>
              <a:buNone/>
            </a:pPr>
            <a:endParaRPr lang="en-US" sz="2800" dirty="0">
              <a:cs typeface="Arial"/>
            </a:endParaRPr>
          </a:p>
        </p:txBody>
      </p:sp>
      <p:sp>
        <p:nvSpPr>
          <p:cNvPr id="2" name="Slide Number Placeholder 1">
            <a:extLst>
              <a:ext uri="{FF2B5EF4-FFF2-40B4-BE49-F238E27FC236}">
                <a16:creationId xmlns:a16="http://schemas.microsoft.com/office/drawing/2014/main" id="{34D0EBE9-F259-9FF5-0729-BC71FC99EE4E}"/>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279540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750C9-77AE-EC82-218B-37A380903B38}"/>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F47CEECA-2F0B-8074-92A6-AFBAD613999B}"/>
              </a:ext>
            </a:extLst>
          </p:cNvPr>
          <p:cNvSpPr>
            <a:spLocks noGrp="1"/>
          </p:cNvSpPr>
          <p:nvPr>
            <p:ph type="title"/>
          </p:nvPr>
        </p:nvSpPr>
        <p:spPr>
          <a:xfrm>
            <a:off x="152398" y="385593"/>
            <a:ext cx="11887200" cy="1006909"/>
          </a:xfrm>
        </p:spPr>
        <p:txBody>
          <a:bodyPr>
            <a:noAutofit/>
          </a:bodyPr>
          <a:lstStyle/>
          <a:p>
            <a:r>
              <a:rPr lang="en-US" sz="4000">
                <a:solidFill>
                  <a:schemeClr val="bg1"/>
                </a:solidFill>
                <a:ea typeface="+mj-lt"/>
                <a:cs typeface="+mj-lt"/>
              </a:rPr>
              <a:t>CAPSDAC 2.0 Code Sets</a:t>
            </a:r>
            <a:endParaRPr lang="en-US"/>
          </a:p>
        </p:txBody>
      </p:sp>
      <p:sp>
        <p:nvSpPr>
          <p:cNvPr id="6" name="Content Placeholder 5">
            <a:extLst>
              <a:ext uri="{FF2B5EF4-FFF2-40B4-BE49-F238E27FC236}">
                <a16:creationId xmlns:a16="http://schemas.microsoft.com/office/drawing/2014/main" id="{5A7C4D51-383D-A42B-DD9D-B90199239C34}"/>
              </a:ext>
            </a:extLst>
          </p:cNvPr>
          <p:cNvSpPr>
            <a:spLocks noGrp="1"/>
          </p:cNvSpPr>
          <p:nvPr>
            <p:ph idx="1"/>
          </p:nvPr>
        </p:nvSpPr>
        <p:spPr>
          <a:xfrm>
            <a:off x="551897" y="1514172"/>
            <a:ext cx="11082069" cy="4579669"/>
          </a:xfrm>
        </p:spPr>
        <p:txBody>
          <a:bodyPr vert="horz" lIns="91440" tIns="45720" rIns="91440" bIns="45720" rtlCol="0" anchor="t">
            <a:noAutofit/>
          </a:bodyPr>
          <a:lstStyle/>
          <a:p>
            <a:pPr>
              <a:lnSpc>
                <a:spcPct val="100000"/>
              </a:lnSpc>
              <a:spcBef>
                <a:spcPts val="800"/>
              </a:spcBef>
            </a:pPr>
            <a:r>
              <a:rPr lang="en-US" sz="2800" dirty="0">
                <a:cs typeface="Arial"/>
              </a:rPr>
              <a:t>The first draft of the </a:t>
            </a:r>
            <a:r>
              <a:rPr lang="en-US" sz="2800" dirty="0">
                <a:cs typeface="Arial"/>
                <a:hlinkClick r:id="rId3"/>
              </a:rPr>
              <a:t>CAPSDAC 2.0 Code Sets</a:t>
            </a:r>
            <a:r>
              <a:rPr lang="en-US" sz="2800" dirty="0">
                <a:cs typeface="Arial"/>
              </a:rPr>
              <a:t> has been officially posted to the CAPSDAC Planning Resources for Upcoming Release web page on Friday, September 5, 2025.</a:t>
            </a:r>
          </a:p>
          <a:p>
            <a:pPr>
              <a:lnSpc>
                <a:spcPct val="100000"/>
              </a:lnSpc>
              <a:spcBef>
                <a:spcPts val="800"/>
              </a:spcBef>
            </a:pPr>
            <a:r>
              <a:rPr lang="en-US" sz="2800" dirty="0">
                <a:cs typeface="Arial"/>
              </a:rPr>
              <a:t>This document contains current code values referenced in the </a:t>
            </a:r>
            <a:r>
              <a:rPr lang="en-US" sz="2800" dirty="0">
                <a:cs typeface="Arial"/>
                <a:hlinkClick r:id="rId4"/>
              </a:rPr>
              <a:t>CAPSDAC Data Domains, Fields, and Certification Frequency (Draft Version 2)</a:t>
            </a:r>
            <a:r>
              <a:rPr lang="en-US" sz="2800" dirty="0">
                <a:cs typeface="Arial"/>
              </a:rPr>
              <a:t>.</a:t>
            </a:r>
          </a:p>
          <a:p>
            <a:pPr>
              <a:lnSpc>
                <a:spcPct val="100000"/>
              </a:lnSpc>
              <a:spcBef>
                <a:spcPts val="800"/>
              </a:spcBef>
            </a:pPr>
            <a:r>
              <a:rPr lang="en-US" sz="2800" b="1" dirty="0">
                <a:cs typeface="Arial"/>
              </a:rPr>
              <a:t>Some code sets remain under review and may change pending further investigation</a:t>
            </a:r>
            <a:r>
              <a:rPr lang="en-US" sz="2800" dirty="0">
                <a:cs typeface="Arial"/>
              </a:rPr>
              <a:t>. For example, the Permit/Credential Type list is under review to determine if additional code options should be added.</a:t>
            </a:r>
          </a:p>
        </p:txBody>
      </p:sp>
      <p:sp>
        <p:nvSpPr>
          <p:cNvPr id="2" name="Slide Number Placeholder 1">
            <a:extLst>
              <a:ext uri="{FF2B5EF4-FFF2-40B4-BE49-F238E27FC236}">
                <a16:creationId xmlns:a16="http://schemas.microsoft.com/office/drawing/2014/main" id="{8267701F-DA55-989C-FB4B-064D773E35E5}"/>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1661880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564D0-14DD-F5E3-0190-CA1C82A586A4}"/>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4E92EDF-5943-B04E-8D69-BE7729DC62E8}"/>
              </a:ext>
            </a:extLst>
          </p:cNvPr>
          <p:cNvSpPr>
            <a:spLocks noGrp="1"/>
          </p:cNvSpPr>
          <p:nvPr>
            <p:ph type="title"/>
          </p:nvPr>
        </p:nvSpPr>
        <p:spPr>
          <a:xfrm>
            <a:off x="152398" y="385593"/>
            <a:ext cx="11887200" cy="1006909"/>
          </a:xfrm>
        </p:spPr>
        <p:txBody>
          <a:bodyPr>
            <a:noAutofit/>
          </a:bodyPr>
          <a:lstStyle/>
          <a:p>
            <a:r>
              <a:rPr lang="en-US" sz="4000">
                <a:solidFill>
                  <a:schemeClr val="bg1"/>
                </a:solidFill>
                <a:ea typeface="+mj-lt"/>
                <a:cs typeface="+mj-lt"/>
              </a:rPr>
              <a:t>CAPSDAC Update #7 (1)</a:t>
            </a:r>
            <a:endParaRPr lang="en-US">
              <a:solidFill>
                <a:schemeClr val="bg1"/>
              </a:solidFill>
            </a:endParaRPr>
          </a:p>
        </p:txBody>
      </p:sp>
      <p:sp>
        <p:nvSpPr>
          <p:cNvPr id="6" name="Content Placeholder 5">
            <a:extLst>
              <a:ext uri="{FF2B5EF4-FFF2-40B4-BE49-F238E27FC236}">
                <a16:creationId xmlns:a16="http://schemas.microsoft.com/office/drawing/2014/main" id="{13AC503F-5D57-3791-A25C-ABA8600EAFBA}"/>
              </a:ext>
            </a:extLst>
          </p:cNvPr>
          <p:cNvSpPr>
            <a:spLocks noGrp="1"/>
          </p:cNvSpPr>
          <p:nvPr>
            <p:ph idx="1"/>
          </p:nvPr>
        </p:nvSpPr>
        <p:spPr>
          <a:xfrm>
            <a:off x="554964" y="1582799"/>
            <a:ext cx="11082069" cy="4365357"/>
          </a:xfrm>
        </p:spPr>
        <p:txBody>
          <a:bodyPr vert="horz" lIns="91440" tIns="45720" rIns="91440" bIns="45720" rtlCol="0" anchor="t">
            <a:noAutofit/>
          </a:bodyPr>
          <a:lstStyle/>
          <a:p>
            <a:pPr>
              <a:lnSpc>
                <a:spcPct val="100000"/>
              </a:lnSpc>
              <a:spcBef>
                <a:spcPts val="800"/>
              </a:spcBef>
            </a:pPr>
            <a:r>
              <a:rPr lang="en-US" sz="2800">
                <a:cs typeface="Arial"/>
              </a:rPr>
              <a:t>Responsibility Matrix Tool</a:t>
            </a:r>
          </a:p>
          <a:p>
            <a:pPr lvl="1">
              <a:lnSpc>
                <a:spcPct val="100000"/>
              </a:lnSpc>
              <a:spcBef>
                <a:spcPts val="800"/>
              </a:spcBef>
              <a:buFont typeface="Courier New" panose="020B0604020202020204" pitchFamily="34" charset="0"/>
              <a:buChar char="o"/>
            </a:pPr>
            <a:r>
              <a:rPr lang="en-US" sz="2400">
                <a:cs typeface="Arial"/>
              </a:rPr>
              <a:t>Introduced in June 2025 as the CAPSDAC Responsible, Accountable, Consulted, and Informed (RACI) Chart</a:t>
            </a:r>
          </a:p>
          <a:p>
            <a:pPr lvl="1">
              <a:lnSpc>
                <a:spcPct val="100000"/>
              </a:lnSpc>
              <a:spcBef>
                <a:spcPts val="800"/>
              </a:spcBef>
              <a:buFont typeface="Courier New" panose="020B0604020202020204" pitchFamily="34" charset="0"/>
              <a:buChar char="o"/>
            </a:pPr>
            <a:r>
              <a:rPr lang="en-US" sz="2400">
                <a:cs typeface="Arial"/>
              </a:rPr>
              <a:t>Intended to be used as a project management tool for LEAs to suggest which staff fulfills what role for each task involved in developing a CAPSDAC Data Team and local CAPSDAC Data Governance policy within each LEA</a:t>
            </a:r>
          </a:p>
          <a:p>
            <a:pPr>
              <a:lnSpc>
                <a:spcPct val="100000"/>
              </a:lnSpc>
              <a:spcBef>
                <a:spcPts val="800"/>
              </a:spcBef>
            </a:pPr>
            <a:r>
              <a:rPr lang="en-US" sz="2800">
                <a:cs typeface="Arial"/>
              </a:rPr>
              <a:t>CAPSDAC 2.0 Code Sets</a:t>
            </a:r>
          </a:p>
        </p:txBody>
      </p:sp>
      <p:sp>
        <p:nvSpPr>
          <p:cNvPr id="2" name="Slide Number Placeholder 1">
            <a:extLst>
              <a:ext uri="{FF2B5EF4-FFF2-40B4-BE49-F238E27FC236}">
                <a16:creationId xmlns:a16="http://schemas.microsoft.com/office/drawing/2014/main" id="{9B59066E-CE45-B38C-A29F-00DB26338165}"/>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559771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93173-E297-31E1-956A-0218FC1E94DB}"/>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8D5B8D32-D333-7A67-2819-23DC7C778D6D}"/>
              </a:ext>
            </a:extLst>
          </p:cNvPr>
          <p:cNvSpPr>
            <a:spLocks noGrp="1"/>
          </p:cNvSpPr>
          <p:nvPr>
            <p:ph type="title"/>
          </p:nvPr>
        </p:nvSpPr>
        <p:spPr>
          <a:xfrm>
            <a:off x="152398" y="385593"/>
            <a:ext cx="11887200" cy="1006909"/>
          </a:xfrm>
        </p:spPr>
        <p:txBody>
          <a:bodyPr>
            <a:noAutofit/>
          </a:bodyPr>
          <a:lstStyle/>
          <a:p>
            <a:r>
              <a:rPr lang="en-US" sz="4000" dirty="0">
                <a:solidFill>
                  <a:schemeClr val="bg1"/>
                </a:solidFill>
                <a:ea typeface="+mj-lt"/>
                <a:cs typeface="+mj-lt"/>
              </a:rPr>
              <a:t>CAPSDAC Issue #7 (2)</a:t>
            </a:r>
            <a:endParaRPr lang="en-US" dirty="0">
              <a:solidFill>
                <a:schemeClr val="bg1"/>
              </a:solidFill>
            </a:endParaRPr>
          </a:p>
        </p:txBody>
      </p:sp>
      <p:sp>
        <p:nvSpPr>
          <p:cNvPr id="6" name="Content Placeholder 5">
            <a:extLst>
              <a:ext uri="{FF2B5EF4-FFF2-40B4-BE49-F238E27FC236}">
                <a16:creationId xmlns:a16="http://schemas.microsoft.com/office/drawing/2014/main" id="{0960447C-0940-D027-0CA3-EAFAECFCA55C}"/>
              </a:ext>
            </a:extLst>
          </p:cNvPr>
          <p:cNvSpPr>
            <a:spLocks noGrp="1"/>
          </p:cNvSpPr>
          <p:nvPr>
            <p:ph idx="1"/>
          </p:nvPr>
        </p:nvSpPr>
        <p:spPr>
          <a:xfrm>
            <a:off x="554964" y="1582799"/>
            <a:ext cx="11082069" cy="4365357"/>
          </a:xfrm>
        </p:spPr>
        <p:txBody>
          <a:bodyPr vert="horz" lIns="91440" tIns="45720" rIns="91440" bIns="45720" rtlCol="0" anchor="t">
            <a:noAutofit/>
          </a:bodyPr>
          <a:lstStyle/>
          <a:p>
            <a:pPr>
              <a:lnSpc>
                <a:spcPct val="100000"/>
              </a:lnSpc>
              <a:spcBef>
                <a:spcPts val="800"/>
              </a:spcBef>
            </a:pPr>
            <a:r>
              <a:rPr lang="en-US" sz="2800" dirty="0">
                <a:cs typeface="Arial"/>
              </a:rPr>
              <a:t>CAPSDAC Customer Service Portal Assistance</a:t>
            </a:r>
          </a:p>
          <a:p>
            <a:pPr lvl="1">
              <a:lnSpc>
                <a:spcPct val="100000"/>
              </a:lnSpc>
              <a:spcBef>
                <a:spcPts val="800"/>
              </a:spcBef>
              <a:buFont typeface="Courier New,monospace" panose="020B0604020202020204" pitchFamily="34" charset="0"/>
              <a:buChar char="o"/>
            </a:pPr>
            <a:r>
              <a:rPr lang="en-US" sz="2400" dirty="0">
                <a:hlinkClick r:id="rId3" tooltip="CAPSDAC New Account Form"/>
              </a:rPr>
              <a:t>https://surveys3.cde.ca.gov/go/capsdacnewaccform.asp</a:t>
            </a:r>
            <a:endParaRPr lang="en-US" sz="2400" dirty="0"/>
          </a:p>
          <a:p>
            <a:pPr lvl="1">
              <a:lnSpc>
                <a:spcPct val="100000"/>
              </a:lnSpc>
              <a:spcBef>
                <a:spcPts val="800"/>
              </a:spcBef>
              <a:buFont typeface="Courier New,monospace" panose="020B0604020202020204" pitchFamily="34" charset="0"/>
              <a:buChar char="o"/>
            </a:pPr>
            <a:r>
              <a:rPr lang="en-US" sz="2400" dirty="0">
                <a:cs typeface="Arial"/>
              </a:rPr>
              <a:t>Introduced in July 2025 as a survey form to be used only by LEA users who do not have existing access to the CAPSDAC website or CAPSDAC Customer Service portal to be used only in the instance where there are no active CAPSDAC LEA Admin users to create new accounts</a:t>
            </a:r>
          </a:p>
          <a:p>
            <a:pPr lvl="1">
              <a:lnSpc>
                <a:spcPct val="100000"/>
              </a:lnSpc>
              <a:spcBef>
                <a:spcPts val="800"/>
              </a:spcBef>
              <a:buFont typeface="Courier New,monospace" panose="020B0604020202020204" pitchFamily="34" charset="0"/>
              <a:buChar char="o"/>
            </a:pPr>
            <a:r>
              <a:rPr lang="en-US" sz="2400" dirty="0">
                <a:cs typeface="Arial"/>
              </a:rPr>
              <a:t>The only other instance this survey should be used is when an active CAPSDAC user cannot access the CAPSDAC Customer Service Portal</a:t>
            </a:r>
          </a:p>
        </p:txBody>
      </p:sp>
      <p:sp>
        <p:nvSpPr>
          <p:cNvPr id="2" name="Slide Number Placeholder 1">
            <a:extLst>
              <a:ext uri="{FF2B5EF4-FFF2-40B4-BE49-F238E27FC236}">
                <a16:creationId xmlns:a16="http://schemas.microsoft.com/office/drawing/2014/main" id="{C42474C9-A1FA-AEFC-4EEE-86F37DA0CA18}"/>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00666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1515D-2C30-B542-5D5C-FFF23AB4F5A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627EAA7-04A4-6187-640F-B97A895FC3AE}"/>
              </a:ext>
            </a:extLst>
          </p:cNvPr>
          <p:cNvSpPr>
            <a:spLocks noGrp="1"/>
          </p:cNvSpPr>
          <p:nvPr>
            <p:ph type="title"/>
          </p:nvPr>
        </p:nvSpPr>
        <p:spPr>
          <a:xfrm>
            <a:off x="152398" y="385593"/>
            <a:ext cx="11887200" cy="1006909"/>
          </a:xfrm>
        </p:spPr>
        <p:txBody>
          <a:bodyPr>
            <a:noAutofit/>
          </a:bodyPr>
          <a:lstStyle/>
          <a:p>
            <a:r>
              <a:rPr lang="en-US" sz="4000" dirty="0">
                <a:solidFill>
                  <a:schemeClr val="bg1"/>
                </a:solidFill>
                <a:ea typeface="+mj-lt"/>
                <a:cs typeface="+mj-lt"/>
              </a:rPr>
              <a:t>CAPSDAC 2.0 Data Domains and Fields </a:t>
            </a:r>
            <a:br>
              <a:rPr lang="en-US" sz="4000" dirty="0">
                <a:solidFill>
                  <a:schemeClr val="bg1"/>
                </a:solidFill>
                <a:ea typeface="+mj-lt"/>
                <a:cs typeface="+mj-lt"/>
              </a:rPr>
            </a:br>
            <a:r>
              <a:rPr lang="en-US" sz="4000" dirty="0">
                <a:solidFill>
                  <a:schemeClr val="bg1"/>
                </a:solidFill>
                <a:ea typeface="+mj-lt"/>
                <a:cs typeface="+mj-lt"/>
              </a:rPr>
              <a:t>Version 3 (1)</a:t>
            </a:r>
            <a:endParaRPr lang="en-US" dirty="0">
              <a:solidFill>
                <a:schemeClr val="bg1"/>
              </a:solidFill>
            </a:endParaRPr>
          </a:p>
        </p:txBody>
      </p:sp>
      <p:sp>
        <p:nvSpPr>
          <p:cNvPr id="6" name="Content Placeholder 5">
            <a:extLst>
              <a:ext uri="{FF2B5EF4-FFF2-40B4-BE49-F238E27FC236}">
                <a16:creationId xmlns:a16="http://schemas.microsoft.com/office/drawing/2014/main" id="{E8782E7C-5E61-ABB7-C0C1-16F565483592}"/>
              </a:ext>
            </a:extLst>
          </p:cNvPr>
          <p:cNvSpPr>
            <a:spLocks noGrp="1"/>
          </p:cNvSpPr>
          <p:nvPr>
            <p:ph idx="1"/>
          </p:nvPr>
        </p:nvSpPr>
        <p:spPr>
          <a:xfrm>
            <a:off x="322092" y="1581038"/>
            <a:ext cx="11082069" cy="4365357"/>
          </a:xfrm>
        </p:spPr>
        <p:txBody>
          <a:bodyPr vert="horz" lIns="91440" tIns="45720" rIns="91440" bIns="45720" rtlCol="0" anchor="t">
            <a:noAutofit/>
          </a:bodyPr>
          <a:lstStyle/>
          <a:p>
            <a:pPr>
              <a:lnSpc>
                <a:spcPct val="100000"/>
              </a:lnSpc>
              <a:spcBef>
                <a:spcPts val="800"/>
              </a:spcBef>
            </a:pPr>
            <a:r>
              <a:rPr lang="en-US" sz="2800" dirty="0">
                <a:cs typeface="Arial"/>
              </a:rPr>
              <a:t>The CDE has removed the Certification Frequency Tab from the latest version of the </a:t>
            </a:r>
            <a:r>
              <a:rPr lang="en-US" sz="2800" dirty="0">
                <a:ea typeface="+mn-lt"/>
                <a:cs typeface="+mn-lt"/>
              </a:rPr>
              <a:t>CAPSDAC Data Domains and Fields</a:t>
            </a:r>
            <a:r>
              <a:rPr lang="en-US" sz="2800" dirty="0">
                <a:cs typeface="Arial"/>
              </a:rPr>
              <a:t>, as the previously published information has changed.  </a:t>
            </a:r>
          </a:p>
          <a:p>
            <a:pPr>
              <a:lnSpc>
                <a:spcPct val="100000"/>
              </a:lnSpc>
              <a:spcBef>
                <a:spcPts val="800"/>
              </a:spcBef>
            </a:pPr>
            <a:r>
              <a:rPr lang="en-US" sz="2800" dirty="0">
                <a:cs typeface="Arial"/>
              </a:rPr>
              <a:t>However, the CDE has not finalized what the certification frequency will be, or which domains will be included in the certifications for CAPSDAC 2.0; once this is decided, we will inform users and republish this information.</a:t>
            </a:r>
            <a:endParaRPr lang="en-US" dirty="0"/>
          </a:p>
          <a:p>
            <a:pPr>
              <a:lnSpc>
                <a:spcPct val="100000"/>
              </a:lnSpc>
              <a:spcBef>
                <a:spcPts val="800"/>
              </a:spcBef>
            </a:pPr>
            <a:endParaRPr lang="en-US" sz="2800" dirty="0">
              <a:cs typeface="Arial"/>
            </a:endParaRPr>
          </a:p>
        </p:txBody>
      </p:sp>
      <p:sp>
        <p:nvSpPr>
          <p:cNvPr id="2" name="Slide Number Placeholder 1">
            <a:extLst>
              <a:ext uri="{FF2B5EF4-FFF2-40B4-BE49-F238E27FC236}">
                <a16:creationId xmlns:a16="http://schemas.microsoft.com/office/drawing/2014/main" id="{A909CA1A-3E3C-3EE2-DF5E-E56F1EE5D1B2}"/>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268235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977B7-40DD-C5A3-5A5D-629A31FB5A00}"/>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17F20C2E-3988-D736-AF0A-2EE1F13AC093}"/>
              </a:ext>
            </a:extLst>
          </p:cNvPr>
          <p:cNvSpPr>
            <a:spLocks noGrp="1"/>
          </p:cNvSpPr>
          <p:nvPr>
            <p:ph type="title"/>
          </p:nvPr>
        </p:nvSpPr>
        <p:spPr>
          <a:xfrm>
            <a:off x="152398" y="385593"/>
            <a:ext cx="11887200" cy="1006909"/>
          </a:xfrm>
        </p:spPr>
        <p:txBody>
          <a:bodyPr>
            <a:noAutofit/>
          </a:bodyPr>
          <a:lstStyle/>
          <a:p>
            <a:r>
              <a:rPr lang="en-US" sz="4000" dirty="0">
                <a:solidFill>
                  <a:schemeClr val="bg1"/>
                </a:solidFill>
                <a:ea typeface="+mj-lt"/>
                <a:cs typeface="+mj-lt"/>
              </a:rPr>
              <a:t>CAPSDAC 2.0 Data Domains and Fields </a:t>
            </a:r>
            <a:br>
              <a:rPr lang="en-US" sz="4000" dirty="0">
                <a:solidFill>
                  <a:schemeClr val="bg1"/>
                </a:solidFill>
                <a:ea typeface="+mj-lt"/>
                <a:cs typeface="+mj-lt"/>
              </a:rPr>
            </a:br>
            <a:r>
              <a:rPr lang="en-US" sz="4000" dirty="0">
                <a:solidFill>
                  <a:schemeClr val="bg1"/>
                </a:solidFill>
                <a:ea typeface="+mj-lt"/>
                <a:cs typeface="+mj-lt"/>
              </a:rPr>
              <a:t>Version 3 (2)</a:t>
            </a:r>
            <a:endParaRPr lang="en-US" dirty="0">
              <a:solidFill>
                <a:schemeClr val="bg1"/>
              </a:solidFill>
            </a:endParaRPr>
          </a:p>
        </p:txBody>
      </p:sp>
      <p:sp>
        <p:nvSpPr>
          <p:cNvPr id="6" name="Content Placeholder 5">
            <a:extLst>
              <a:ext uri="{FF2B5EF4-FFF2-40B4-BE49-F238E27FC236}">
                <a16:creationId xmlns:a16="http://schemas.microsoft.com/office/drawing/2014/main" id="{1816E7C7-AFE2-0301-BD18-C50120426EAD}"/>
              </a:ext>
            </a:extLst>
          </p:cNvPr>
          <p:cNvSpPr>
            <a:spLocks noGrp="1"/>
          </p:cNvSpPr>
          <p:nvPr>
            <p:ph idx="1"/>
          </p:nvPr>
        </p:nvSpPr>
        <p:spPr>
          <a:xfrm>
            <a:off x="322092" y="1581038"/>
            <a:ext cx="11082069" cy="4365357"/>
          </a:xfrm>
        </p:spPr>
        <p:txBody>
          <a:bodyPr vert="horz" lIns="91440" tIns="45720" rIns="91440" bIns="45720" rtlCol="0" anchor="t">
            <a:noAutofit/>
          </a:bodyPr>
          <a:lstStyle/>
          <a:p>
            <a:pPr marL="0" indent="0">
              <a:buNone/>
            </a:pPr>
            <a:r>
              <a:rPr lang="en-US" dirty="0">
                <a:cs typeface="Arial"/>
              </a:rPr>
              <a:t>Additional Changes to the File:</a:t>
            </a:r>
          </a:p>
          <a:p>
            <a:endParaRPr lang="en-US" dirty="0">
              <a:cs typeface="Arial"/>
            </a:endParaRPr>
          </a:p>
          <a:p>
            <a:pPr lvl="1">
              <a:buFont typeface="Arial" panose="020B0604020202020204" pitchFamily="34" charset="0"/>
              <a:buChar char="•"/>
            </a:pPr>
            <a:r>
              <a:rPr lang="en-US" dirty="0">
                <a:cs typeface="Arial"/>
              </a:rPr>
              <a:t>California State Preschool Program Identification Number (CSPPID) made optional in all domains it is in.</a:t>
            </a:r>
          </a:p>
          <a:p>
            <a:pPr lvl="1">
              <a:buFont typeface="Arial" panose="020B0604020202020204" pitchFamily="34" charset="0"/>
              <a:buChar char="•"/>
            </a:pPr>
            <a:r>
              <a:rPr lang="en-US" dirty="0">
                <a:cs typeface="Arial"/>
              </a:rPr>
              <a:t>Contract Type field order moved in Enrollment domain.</a:t>
            </a:r>
          </a:p>
          <a:p>
            <a:pPr lvl="1">
              <a:buFont typeface="Arial" panose="020B0604020202020204" pitchFamily="34" charset="0"/>
              <a:buChar char="•"/>
            </a:pPr>
            <a:r>
              <a:rPr lang="en-US" dirty="0">
                <a:cs typeface="Arial"/>
              </a:rPr>
              <a:t>Statewide Student Identifier (SSID) field order moved in Child domain.</a:t>
            </a:r>
          </a:p>
          <a:p>
            <a:pPr>
              <a:lnSpc>
                <a:spcPct val="100000"/>
              </a:lnSpc>
              <a:spcBef>
                <a:spcPts val="800"/>
              </a:spcBef>
            </a:pPr>
            <a:endParaRPr lang="en-US" sz="2800" dirty="0">
              <a:cs typeface="Arial"/>
            </a:endParaRPr>
          </a:p>
        </p:txBody>
      </p:sp>
      <p:sp>
        <p:nvSpPr>
          <p:cNvPr id="2" name="Slide Number Placeholder 1">
            <a:extLst>
              <a:ext uri="{FF2B5EF4-FFF2-40B4-BE49-F238E27FC236}">
                <a16:creationId xmlns:a16="http://schemas.microsoft.com/office/drawing/2014/main" id="{E9797BE8-8037-2352-A743-43DA712AAEF5}"/>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4042477197"/>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977</Words>
  <Application>Microsoft Office PowerPoint</Application>
  <PresentationFormat>Widescreen</PresentationFormat>
  <Paragraphs>112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Courier New,monospace</vt:lpstr>
      <vt:lpstr>Wingdings</vt:lpstr>
      <vt:lpstr>CDE Set 1</vt:lpstr>
      <vt:lpstr> California Preschool Data Collection (CAPSDAC) Contractor Training Webinar</vt:lpstr>
      <vt:lpstr>Agenda</vt:lpstr>
      <vt:lpstr>Information on Recruitment for CAPSDAC 2.0 Beta Testing (1)</vt:lpstr>
      <vt:lpstr>Information on Recruitment for CAPSDAC 2.0 Beta Testing (2)</vt:lpstr>
      <vt:lpstr>CAPSDAC 2.0 Code Sets</vt:lpstr>
      <vt:lpstr>CAPSDAC Update #7 (1)</vt:lpstr>
      <vt:lpstr>CAPSDAC Issue #7 (2)</vt:lpstr>
      <vt:lpstr>CAPSDAC 2.0 Data Domains and Fields  Version 3 (1)</vt:lpstr>
      <vt:lpstr>CAPSDAC 2.0 Data Domains and Fields  Version 3 (2)</vt:lpstr>
      <vt:lpstr>CAPSDAC 2.0 Data Domains and Fields  Version 3 (3)</vt:lpstr>
      <vt:lpstr>Planned CAPSDAC 2.0 Release Schedule</vt:lpstr>
      <vt:lpstr>CAPSDAC Resources </vt:lpstr>
      <vt:lpstr>Upcoming Monthly Webinars</vt:lpstr>
      <vt:lpstr>Question and Answer Session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2025-09-11T16:23:42Z</dcterms:created>
  <dcterms:modified xsi:type="dcterms:W3CDTF">2025-09-16T17:16:00Z</dcterms:modified>
</cp:coreProperties>
</file>