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Lst>
  <p:notesMasterIdLst>
    <p:notesMasterId r:id="rId16"/>
  </p:notesMasterIdLst>
  <p:sldIdLst>
    <p:sldId id="258" r:id="rId2"/>
    <p:sldId id="284" r:id="rId3"/>
    <p:sldId id="300" r:id="rId4"/>
    <p:sldId id="301" r:id="rId5"/>
    <p:sldId id="302" r:id="rId6"/>
    <p:sldId id="303" r:id="rId7"/>
    <p:sldId id="304" r:id="rId8"/>
    <p:sldId id="305" r:id="rId9"/>
    <p:sldId id="306" r:id="rId10"/>
    <p:sldId id="299" r:id="rId11"/>
    <p:sldId id="307" r:id="rId12"/>
    <p:sldId id="292" r:id="rId13"/>
    <p:sldId id="294" r:id="rId14"/>
    <p:sldId id="29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FFBABD-56A8-E4AE-4414-3A4173BB8728}" v="2" dt="2025-12-11T17:50:32.264"/>
    <p1510:client id="{7310F06E-9DA3-4CC9-9F82-CC977D39C104}" v="163" dt="2025-12-11T00:08:18.975"/>
    <p1510:client id="{7D06B37D-0A99-EEB9-42B0-2022CC0913FF}" v="22" dt="2025-12-11T18:16:28.875"/>
    <p1510:client id="{843D2E8B-BF0F-D054-D345-1A6D17E7A4F0}" v="312" dt="2025-12-10T23:50:09.785"/>
    <p1510:client id="{919187CF-22BA-CB59-AFBC-6C7327E6894C}" v="79" dt="2025-12-10T21:45:13.271"/>
    <p1510:client id="{D0DA5921-2EAD-DA24-72B8-B6F30AE0672A}" v="58" dt="2025-12-11T17:04:14.498"/>
    <p1510:client id="{DC928FF3-B27C-4B2A-941A-0782B9F39173}" v="5" dt="2025-12-11T19:28:30.05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52E372-5573-471B-852F-D88364F8E2D0}" type="datetimeFigureOut">
              <a:t>12/12/2025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DB807C9-772A-4D25-88AD-22A5243F6433}" type="slidenum">
              <a:t>‹#›</a:t>
            </a:fld>
            <a:endParaRPr lang="en-US"/>
          </a:p>
        </p:txBody>
      </p:sp>
    </p:spTree>
    <p:extLst>
      <p:ext uri="{BB962C8B-B14F-4D97-AF65-F5344CB8AC3E}">
        <p14:creationId xmlns:p14="http://schemas.microsoft.com/office/powerpoint/2010/main" val="22362850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56D388-220B-03C6-4BAF-B2426EA65C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6FC72FF-8C62-CF63-4DF8-94E4676904E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9DC9F75-75FB-F3F0-D1D7-1EB2EA24B45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69F811B-13B4-D3BB-8A27-5D77AFB4B12D}"/>
              </a:ext>
            </a:extLst>
          </p:cNvPr>
          <p:cNvSpPr>
            <a:spLocks noGrp="1"/>
          </p:cNvSpPr>
          <p:nvPr>
            <p:ph type="sldNum" sz="quarter" idx="5"/>
          </p:nvPr>
        </p:nvSpPr>
        <p:spPr/>
        <p:txBody>
          <a:bodyPr/>
          <a:lstStyle/>
          <a:p>
            <a:fld id="{2AF6E7D6-2E86-402D-9F32-6E72606BE399}" type="slidenum">
              <a:rPr lang="en-US"/>
              <a:t>10</a:t>
            </a:fld>
            <a:endParaRPr lang="en-US"/>
          </a:p>
        </p:txBody>
      </p:sp>
    </p:spTree>
    <p:extLst>
      <p:ext uri="{BB962C8B-B14F-4D97-AF65-F5344CB8AC3E}">
        <p14:creationId xmlns:p14="http://schemas.microsoft.com/office/powerpoint/2010/main" val="28479440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4F18EC-302A-0E0B-8C42-8DB7567A4D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053691-418A-2EC7-C1A8-35C81A9BC8C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AEE5486-90F5-6FB5-74DA-BAD7CD7BB7B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8377BFD-F5EA-D2EF-310F-0A178EDF5347}"/>
              </a:ext>
            </a:extLst>
          </p:cNvPr>
          <p:cNvSpPr>
            <a:spLocks noGrp="1"/>
          </p:cNvSpPr>
          <p:nvPr>
            <p:ph type="sldNum" sz="quarter" idx="5"/>
          </p:nvPr>
        </p:nvSpPr>
        <p:spPr/>
        <p:txBody>
          <a:bodyPr/>
          <a:lstStyle/>
          <a:p>
            <a:fld id="{2AF6E7D6-2E86-402D-9F32-6E72606BE399}" type="slidenum">
              <a:rPr lang="en-US"/>
              <a:t>11</a:t>
            </a:fld>
            <a:endParaRPr lang="en-US"/>
          </a:p>
        </p:txBody>
      </p:sp>
    </p:spTree>
    <p:extLst>
      <p:ext uri="{BB962C8B-B14F-4D97-AF65-F5344CB8AC3E}">
        <p14:creationId xmlns:p14="http://schemas.microsoft.com/office/powerpoint/2010/main" val="6502228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12</a:t>
            </a:fld>
            <a:endParaRPr lang="en-US"/>
          </a:p>
        </p:txBody>
      </p:sp>
    </p:spTree>
    <p:extLst>
      <p:ext uri="{BB962C8B-B14F-4D97-AF65-F5344CB8AC3E}">
        <p14:creationId xmlns:p14="http://schemas.microsoft.com/office/powerpoint/2010/main" val="3830196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13</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14</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2</a:t>
            </a:fld>
            <a:endParaRPr lang="en-US"/>
          </a:p>
        </p:txBody>
      </p:sp>
    </p:spTree>
    <p:extLst>
      <p:ext uri="{BB962C8B-B14F-4D97-AF65-F5344CB8AC3E}">
        <p14:creationId xmlns:p14="http://schemas.microsoft.com/office/powerpoint/2010/main" val="4511104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3</a:t>
            </a:fld>
            <a:endParaRPr lang="en-US"/>
          </a:p>
        </p:txBody>
      </p:sp>
    </p:spTree>
    <p:extLst>
      <p:ext uri="{BB962C8B-B14F-4D97-AF65-F5344CB8AC3E}">
        <p14:creationId xmlns:p14="http://schemas.microsoft.com/office/powerpoint/2010/main" val="683534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4</a:t>
            </a:fld>
            <a:endParaRPr lang="en-US"/>
          </a:p>
        </p:txBody>
      </p:sp>
    </p:spTree>
    <p:extLst>
      <p:ext uri="{BB962C8B-B14F-4D97-AF65-F5344CB8AC3E}">
        <p14:creationId xmlns:p14="http://schemas.microsoft.com/office/powerpoint/2010/main" val="2213313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5</a:t>
            </a:fld>
            <a:endParaRPr lang="en-US"/>
          </a:p>
        </p:txBody>
      </p:sp>
    </p:spTree>
    <p:extLst>
      <p:ext uri="{BB962C8B-B14F-4D97-AF65-F5344CB8AC3E}">
        <p14:creationId xmlns:p14="http://schemas.microsoft.com/office/powerpoint/2010/main" val="2837182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6</a:t>
            </a:fld>
            <a:endParaRPr lang="en-US"/>
          </a:p>
        </p:txBody>
      </p:sp>
    </p:spTree>
    <p:extLst>
      <p:ext uri="{BB962C8B-B14F-4D97-AF65-F5344CB8AC3E}">
        <p14:creationId xmlns:p14="http://schemas.microsoft.com/office/powerpoint/2010/main" val="30273153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7</a:t>
            </a:fld>
            <a:endParaRPr lang="en-US"/>
          </a:p>
        </p:txBody>
      </p:sp>
    </p:spTree>
    <p:extLst>
      <p:ext uri="{BB962C8B-B14F-4D97-AF65-F5344CB8AC3E}">
        <p14:creationId xmlns:p14="http://schemas.microsoft.com/office/powerpoint/2010/main" val="39810469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8</a:t>
            </a:fld>
            <a:endParaRPr lang="en-US"/>
          </a:p>
        </p:txBody>
      </p:sp>
    </p:spTree>
    <p:extLst>
      <p:ext uri="{BB962C8B-B14F-4D97-AF65-F5344CB8AC3E}">
        <p14:creationId xmlns:p14="http://schemas.microsoft.com/office/powerpoint/2010/main" val="3744202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DB807C9-772A-4D25-88AD-22A5243F6433}" type="slidenum">
              <a:rPr lang="en-US"/>
              <a:t>9</a:t>
            </a:fld>
            <a:endParaRPr lang="en-US"/>
          </a:p>
        </p:txBody>
      </p:sp>
    </p:spTree>
    <p:extLst>
      <p:ext uri="{BB962C8B-B14F-4D97-AF65-F5344CB8AC3E}">
        <p14:creationId xmlns:p14="http://schemas.microsoft.com/office/powerpoint/2010/main" val="38541354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113789082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 id="2147483798" r:id="rId28"/>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CAPSDAC@cde.ca.gov"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https://www.capsdac.org/"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 Id="rId5" Type="http://schemas.openxmlformats.org/officeDocument/2006/relationships/hyperlink" Target="https://www.cde.ca.gov/sp/cd/ci/capsdacportalsupport.asp" TargetMode="External"/><Relationship Id="rId4" Type="http://schemas.openxmlformats.org/officeDocument/2006/relationships/hyperlink" Target="https://www.cde.ca.gov/sp/cd/ci/capsdacsupportlanding.asp"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223835" y="778465"/>
            <a:ext cx="12415835" cy="1329610"/>
          </a:xfrm>
        </p:spPr>
        <p:txBody>
          <a:bodyPr vert="horz" lIns="91440" tIns="45720" rIns="91440" bIns="45720" rtlCol="0" anchor="ctr">
            <a:noAutofit/>
          </a:bodyPr>
          <a:lstStyle/>
          <a:p>
            <a:r>
              <a:rPr lang="en-US" sz="3600" dirty="0">
                <a:solidFill>
                  <a:schemeClr val="bg1"/>
                </a:solidFill>
                <a:ea typeface="+mj-lt"/>
                <a:cs typeface="+mj-lt"/>
              </a:rPr>
              <a:t> California Preschool Data Collection (CAPSDAC) Contractor Training Webinar</a:t>
            </a:r>
            <a:endParaRPr lang="en-US" sz="3600" dirty="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dirty="0">
              <a:ea typeface="+mn-lt"/>
              <a:cs typeface="+mn-lt"/>
            </a:endParaRPr>
          </a:p>
          <a:p>
            <a:pPr marL="0" indent="0" algn="ctr">
              <a:buNone/>
            </a:pPr>
            <a:r>
              <a:rPr lang="en-US" sz="2900" b="1" dirty="0">
                <a:ea typeface="+mn-lt"/>
                <a:cs typeface="+mn-lt"/>
              </a:rPr>
              <a:t>Applied Data Research and Evaluation Office </a:t>
            </a:r>
            <a:endParaRPr lang="en-US" dirty="0"/>
          </a:p>
          <a:p>
            <a:pPr marL="0" indent="0" algn="ctr">
              <a:buNone/>
            </a:pPr>
            <a:r>
              <a:rPr lang="en-US" sz="2900" b="1" dirty="0">
                <a:ea typeface="+mn-lt"/>
                <a:cs typeface="+mn-lt"/>
              </a:rPr>
              <a:t>California Department of Education (CDE) </a:t>
            </a:r>
            <a:endParaRPr lang="en-US" sz="2900" dirty="0">
              <a:cs typeface="Arial"/>
            </a:endParaRPr>
          </a:p>
          <a:p>
            <a:pPr marL="0" indent="0" algn="ctr">
              <a:buNone/>
            </a:pPr>
            <a:endParaRPr lang="en-US" b="1" dirty="0">
              <a:ea typeface="+mn-lt"/>
              <a:cs typeface="+mn-lt"/>
            </a:endParaRPr>
          </a:p>
          <a:p>
            <a:pPr marL="0" indent="0" algn="ctr">
              <a:buNone/>
            </a:pPr>
            <a:r>
              <a:rPr lang="en-US" b="1" dirty="0">
                <a:ea typeface="+mn-lt"/>
                <a:cs typeface="+mn-lt"/>
              </a:rPr>
              <a:t>Date: December 11, 2025</a:t>
            </a:r>
            <a:endParaRPr lang="en-US" dirty="0">
              <a:ea typeface="+mn-lt"/>
              <a:cs typeface="+mn-lt"/>
            </a:endParaRPr>
          </a:p>
          <a:p>
            <a:pPr marL="0" indent="0" algn="ctr">
              <a:buNone/>
            </a:pPr>
            <a:r>
              <a:rPr lang="en-US" b="1" dirty="0">
                <a:ea typeface="+mn-lt"/>
                <a:cs typeface="+mn-lt"/>
              </a:rPr>
              <a:t>Time: 10:00am – 11:30 a.m.</a:t>
            </a:r>
            <a:endParaRPr lang="en-US" dirty="0">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4E126-63AA-94E7-65BC-A29AA3BD7AE0}"/>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CFA0E61A-8530-C8C0-6CC9-D50569ADCAD3}"/>
              </a:ext>
            </a:extLst>
          </p:cNvPr>
          <p:cNvSpPr>
            <a:spLocks noGrp="1"/>
          </p:cNvSpPr>
          <p:nvPr>
            <p:ph type="title"/>
          </p:nvPr>
        </p:nvSpPr>
        <p:spPr>
          <a:xfrm>
            <a:off x="152398" y="69291"/>
            <a:ext cx="11887200" cy="1006909"/>
          </a:xfrm>
        </p:spPr>
        <p:txBody>
          <a:bodyPr>
            <a:normAutofit/>
          </a:bodyPr>
          <a:lstStyle/>
          <a:p>
            <a:r>
              <a:rPr lang="en-US" sz="4000">
                <a:solidFill>
                  <a:schemeClr val="bg1"/>
                </a:solidFill>
                <a:cs typeface="Arial"/>
              </a:rPr>
              <a:t>Beta 2 User Testing Announcement</a:t>
            </a:r>
            <a:endParaRPr lang="en-US" sz="4000">
              <a:solidFill>
                <a:schemeClr val="bg1"/>
              </a:solidFill>
            </a:endParaRPr>
          </a:p>
        </p:txBody>
      </p:sp>
      <p:sp>
        <p:nvSpPr>
          <p:cNvPr id="6" name="Content Placeholder 5">
            <a:extLst>
              <a:ext uri="{FF2B5EF4-FFF2-40B4-BE49-F238E27FC236}">
                <a16:creationId xmlns:a16="http://schemas.microsoft.com/office/drawing/2014/main" id="{F660583A-4159-D557-518F-428B3372ABEA}"/>
              </a:ext>
            </a:extLst>
          </p:cNvPr>
          <p:cNvSpPr>
            <a:spLocks noGrp="1"/>
          </p:cNvSpPr>
          <p:nvPr>
            <p:ph idx="1"/>
          </p:nvPr>
        </p:nvSpPr>
        <p:spPr>
          <a:xfrm>
            <a:off x="556477" y="986748"/>
            <a:ext cx="11483121" cy="5234304"/>
          </a:xfrm>
        </p:spPr>
        <p:txBody>
          <a:bodyPr vert="horz" lIns="91440" tIns="45720" rIns="91440" bIns="45720" rtlCol="0" anchor="t">
            <a:noAutofit/>
          </a:bodyPr>
          <a:lstStyle/>
          <a:p>
            <a:r>
              <a:rPr lang="en-US" sz="2400" b="1" dirty="0"/>
              <a:t>Timeline</a:t>
            </a:r>
            <a:endParaRPr lang="en-US" sz="2400" b="1" dirty="0">
              <a:cs typeface="Arial"/>
            </a:endParaRPr>
          </a:p>
          <a:p>
            <a:pPr lvl="1"/>
            <a:r>
              <a:rPr lang="en-US" sz="2400" b="1" dirty="0"/>
              <a:t>Start:</a:t>
            </a:r>
            <a:r>
              <a:rPr lang="en-US" sz="2400" dirty="0"/>
              <a:t> </a:t>
            </a:r>
            <a:r>
              <a:rPr lang="en-US" sz="2400" b="1" dirty="0"/>
              <a:t>February 20, 2026</a:t>
            </a:r>
            <a:endParaRPr lang="en-US" sz="2400" dirty="0">
              <a:cs typeface="Arial"/>
            </a:endParaRPr>
          </a:p>
          <a:p>
            <a:pPr lvl="1"/>
            <a:r>
              <a:rPr lang="en-US" sz="2400" b="1" dirty="0"/>
              <a:t>End:</a:t>
            </a:r>
            <a:r>
              <a:rPr lang="en-US" sz="2400" dirty="0"/>
              <a:t> </a:t>
            </a:r>
            <a:r>
              <a:rPr lang="en-US" sz="2400" b="1" dirty="0"/>
              <a:t>May 14, 2026</a:t>
            </a:r>
            <a:endParaRPr lang="en-US" sz="2400" dirty="0">
              <a:cs typeface="Arial"/>
            </a:endParaRPr>
          </a:p>
          <a:p>
            <a:pPr lvl="1"/>
            <a:r>
              <a:rPr lang="en-US" sz="2400" b="1" dirty="0"/>
              <a:t>Duration:</a:t>
            </a:r>
            <a:r>
              <a:rPr lang="en-US" sz="2400" dirty="0"/>
              <a:t> ~ </a:t>
            </a:r>
            <a:r>
              <a:rPr lang="en-US" sz="2400" b="1" dirty="0"/>
              <a:t>3 months</a:t>
            </a:r>
            <a:endParaRPr lang="en-US" sz="2400" dirty="0">
              <a:cs typeface="Arial"/>
            </a:endParaRPr>
          </a:p>
          <a:p>
            <a:r>
              <a:rPr lang="en-US" sz="2400" b="1" dirty="0"/>
              <a:t>What Users Will Do</a:t>
            </a:r>
            <a:endParaRPr lang="en-US" sz="2400" b="1" dirty="0">
              <a:cs typeface="Arial"/>
            </a:endParaRPr>
          </a:p>
          <a:p>
            <a:pPr lvl="1"/>
            <a:r>
              <a:rPr lang="en-US" sz="2400" dirty="0"/>
              <a:t>Test manual data entry</a:t>
            </a:r>
            <a:endParaRPr lang="en-US" sz="2400" dirty="0">
              <a:cs typeface="Arial"/>
            </a:endParaRPr>
          </a:p>
          <a:p>
            <a:pPr lvl="1"/>
            <a:r>
              <a:rPr lang="en-US" sz="2400" dirty="0"/>
              <a:t>Continue testing electronic file upload</a:t>
            </a:r>
            <a:endParaRPr lang="en-US" sz="2400" dirty="0">
              <a:cs typeface="Arial"/>
            </a:endParaRPr>
          </a:p>
          <a:p>
            <a:r>
              <a:rPr lang="en-US" sz="2400" dirty="0"/>
              <a:t>Access</a:t>
            </a:r>
            <a:endParaRPr lang="en-US" sz="2400" dirty="0">
              <a:cs typeface="Arial"/>
            </a:endParaRPr>
          </a:p>
          <a:p>
            <a:pPr lvl="1"/>
            <a:r>
              <a:rPr lang="en-US" sz="2400" dirty="0"/>
              <a:t>Call for Beta 2 testing volunteers</a:t>
            </a:r>
            <a:endParaRPr lang="en-US" sz="2400" dirty="0">
              <a:cs typeface="Arial"/>
            </a:endParaRPr>
          </a:p>
          <a:p>
            <a:pPr lvl="1"/>
            <a:r>
              <a:rPr lang="en-US" sz="2400" dirty="0"/>
              <a:t>If you are Beta 1 testing volunteers, you will continue have the access to CAPSDAC Bata 2 release</a:t>
            </a:r>
            <a:endParaRPr lang="en-US" sz="2400" dirty="0">
              <a:cs typeface="Arial"/>
            </a:endParaRPr>
          </a:p>
          <a:p>
            <a:pPr lvl="1"/>
            <a:r>
              <a:rPr lang="en-US" sz="2400" dirty="0"/>
              <a:t>If you do not have the access to Beta 1 and wish to test Beta 2, please email </a:t>
            </a:r>
            <a:r>
              <a:rPr lang="en-US" sz="2400" dirty="0">
                <a:hlinkClick r:id="rId3"/>
              </a:rPr>
              <a:t>CAPSDAC@cde.ca.gov</a:t>
            </a:r>
            <a:r>
              <a:rPr lang="en-US" sz="2400" dirty="0"/>
              <a:t> by February 9, 2026</a:t>
            </a:r>
          </a:p>
        </p:txBody>
      </p:sp>
      <p:sp>
        <p:nvSpPr>
          <p:cNvPr id="2" name="Slide Number Placeholder 1">
            <a:extLst>
              <a:ext uri="{FF2B5EF4-FFF2-40B4-BE49-F238E27FC236}">
                <a16:creationId xmlns:a16="http://schemas.microsoft.com/office/drawing/2014/main" id="{C55000B7-E741-511D-1642-DFD93617426F}"/>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2728616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A3FC41-21AF-F00C-D8FD-29641BAF1693}"/>
            </a:ext>
          </a:extLst>
        </p:cNvPr>
        <p:cNvGrpSpPr/>
        <p:nvPr/>
      </p:nvGrpSpPr>
      <p:grpSpPr>
        <a:xfrm>
          <a:off x="0" y="0"/>
          <a:ext cx="0" cy="0"/>
          <a:chOff x="0" y="0"/>
          <a:chExt cx="0" cy="0"/>
        </a:xfrm>
      </p:grpSpPr>
      <p:sp>
        <p:nvSpPr>
          <p:cNvPr id="13" name="Title 12">
            <a:extLst>
              <a:ext uri="{FF2B5EF4-FFF2-40B4-BE49-F238E27FC236}">
                <a16:creationId xmlns:a16="http://schemas.microsoft.com/office/drawing/2014/main" id="{4F73FDDB-9EFE-83C6-D8B9-96CC96B9721B}"/>
              </a:ext>
            </a:extLst>
          </p:cNvPr>
          <p:cNvSpPr>
            <a:spLocks noGrp="1"/>
          </p:cNvSpPr>
          <p:nvPr>
            <p:ph type="title"/>
          </p:nvPr>
        </p:nvSpPr>
        <p:spPr>
          <a:xfrm>
            <a:off x="152398" y="69291"/>
            <a:ext cx="11887200" cy="1006909"/>
          </a:xfrm>
        </p:spPr>
        <p:txBody>
          <a:bodyPr>
            <a:normAutofit/>
          </a:bodyPr>
          <a:lstStyle/>
          <a:p>
            <a:r>
              <a:rPr lang="en-US" sz="4000">
                <a:solidFill>
                  <a:schemeClr val="bg1"/>
                </a:solidFill>
                <a:cs typeface="Arial"/>
              </a:rPr>
              <a:t>Upcoming Webinar Schedule</a:t>
            </a:r>
            <a:endParaRPr lang="en-US" sz="4000">
              <a:solidFill>
                <a:schemeClr val="bg1"/>
              </a:solidFill>
            </a:endParaRPr>
          </a:p>
        </p:txBody>
      </p:sp>
      <p:sp>
        <p:nvSpPr>
          <p:cNvPr id="6" name="Content Placeholder 5">
            <a:extLst>
              <a:ext uri="{FF2B5EF4-FFF2-40B4-BE49-F238E27FC236}">
                <a16:creationId xmlns:a16="http://schemas.microsoft.com/office/drawing/2014/main" id="{39575460-A8D9-A2C8-583F-0D9EF218C138}"/>
              </a:ext>
            </a:extLst>
          </p:cNvPr>
          <p:cNvSpPr>
            <a:spLocks noGrp="1"/>
          </p:cNvSpPr>
          <p:nvPr>
            <p:ph idx="1"/>
          </p:nvPr>
        </p:nvSpPr>
        <p:spPr>
          <a:xfrm>
            <a:off x="554963" y="1076200"/>
            <a:ext cx="11082069" cy="4365357"/>
          </a:xfrm>
        </p:spPr>
        <p:txBody>
          <a:bodyPr vert="horz" lIns="91440" tIns="45720" rIns="91440" bIns="45720" rtlCol="0" anchor="t">
            <a:noAutofit/>
          </a:bodyPr>
          <a:lstStyle/>
          <a:p>
            <a:r>
              <a:rPr lang="en-US" sz="2800" b="1">
                <a:cs typeface="Arial"/>
              </a:rPr>
              <a:t>January 6, 2026 (Tentative)</a:t>
            </a:r>
          </a:p>
          <a:p>
            <a:r>
              <a:rPr lang="en-US" sz="2800" b="1">
                <a:cs typeface="Arial"/>
              </a:rPr>
              <a:t>February 3, 2026 (Tentative)</a:t>
            </a:r>
          </a:p>
          <a:p>
            <a:r>
              <a:rPr lang="en-US" sz="2800" b="1">
                <a:cs typeface="Arial"/>
              </a:rPr>
              <a:t>March 17, 2026 (Tentative)</a:t>
            </a:r>
          </a:p>
          <a:p>
            <a:pPr marL="0">
              <a:buNone/>
            </a:pPr>
            <a:endParaRPr lang="en-US" sz="2000">
              <a:cs typeface="Arial"/>
            </a:endParaRPr>
          </a:p>
          <a:p>
            <a:pPr>
              <a:lnSpc>
                <a:spcPct val="100000"/>
              </a:lnSpc>
              <a:spcBef>
                <a:spcPts val="800"/>
              </a:spcBef>
            </a:pPr>
            <a:endParaRPr lang="en-US" sz="2800">
              <a:cs typeface="Arial"/>
            </a:endParaRPr>
          </a:p>
        </p:txBody>
      </p:sp>
      <p:sp>
        <p:nvSpPr>
          <p:cNvPr id="2" name="Slide Number Placeholder 1">
            <a:extLst>
              <a:ext uri="{FF2B5EF4-FFF2-40B4-BE49-F238E27FC236}">
                <a16:creationId xmlns:a16="http://schemas.microsoft.com/office/drawing/2014/main" id="{A4A7B6DD-3196-50B4-9556-778C8B16B7E9}"/>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20071261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E2079-ED98-B723-F85C-0F8F270FDCB8}"/>
              </a:ext>
            </a:extLst>
          </p:cNvPr>
          <p:cNvSpPr>
            <a:spLocks noGrp="1"/>
          </p:cNvSpPr>
          <p:nvPr>
            <p:ph type="title"/>
          </p:nvPr>
        </p:nvSpPr>
        <p:spPr/>
        <p:txBody>
          <a:bodyPr/>
          <a:lstStyle/>
          <a:p>
            <a:r>
              <a:rPr lang="en-US" sz="4000">
                <a:solidFill>
                  <a:schemeClr val="bg1"/>
                </a:solidFill>
              </a:rPr>
              <a:t>CAPSDAC Resources </a:t>
            </a:r>
            <a:endParaRPr lang="en-US">
              <a:solidFill>
                <a:schemeClr val="bg1"/>
              </a:solidFill>
            </a:endParaRPr>
          </a:p>
        </p:txBody>
      </p:sp>
      <p:sp>
        <p:nvSpPr>
          <p:cNvPr id="3" name="Content Placeholder 2">
            <a:extLst>
              <a:ext uri="{FF2B5EF4-FFF2-40B4-BE49-F238E27FC236}">
                <a16:creationId xmlns:a16="http://schemas.microsoft.com/office/drawing/2014/main" id="{410A1758-9B86-F51B-B127-8C8B0CA05A23}"/>
              </a:ext>
            </a:extLst>
          </p:cNvPr>
          <p:cNvSpPr>
            <a:spLocks noGrp="1"/>
          </p:cNvSpPr>
          <p:nvPr>
            <p:ph idx="1"/>
          </p:nvPr>
        </p:nvSpPr>
        <p:spPr/>
        <p:txBody>
          <a:bodyPr vert="horz" lIns="91440" tIns="45720" rIns="91440" bIns="45720" rtlCol="0" anchor="t">
            <a:normAutofit/>
          </a:bodyPr>
          <a:lstStyle/>
          <a:p>
            <a:pPr marL="0" indent="0">
              <a:buNone/>
            </a:pPr>
            <a:r>
              <a:rPr lang="en-US" b="1" dirty="0"/>
              <a:t>Resources</a:t>
            </a:r>
          </a:p>
          <a:p>
            <a:pPr>
              <a:spcAft>
                <a:spcPts val="1200"/>
              </a:spcAft>
            </a:pPr>
            <a:r>
              <a:rPr lang="en-US" sz="2400" b="1" dirty="0">
                <a:cs typeface="Arial" panose="020B0604020202020204"/>
              </a:rPr>
              <a:t>CAPSDAC Online Portal</a:t>
            </a:r>
            <a:r>
              <a:rPr lang="en-US" sz="2400" dirty="0">
                <a:cs typeface="Arial" panose="020B0604020202020204"/>
              </a:rPr>
              <a:t>: </a:t>
            </a:r>
            <a:r>
              <a:rPr lang="en-US" sz="2400" dirty="0">
                <a:cs typeface="Arial" panose="020B0604020202020204"/>
                <a:hlinkClick r:id="rId3" tooltip="CAPSDAC Online Portal"/>
              </a:rPr>
              <a:t>https://www.capsdac.org/</a:t>
            </a:r>
            <a:endParaRPr lang="en-US" sz="2400" dirty="0">
              <a:cs typeface="Arial" panose="020B0604020202020204"/>
            </a:endParaRPr>
          </a:p>
          <a:p>
            <a:r>
              <a:rPr lang="en-US" sz="2400" b="1" dirty="0">
                <a:cs typeface="Arial" panose="020B0604020202020204"/>
              </a:rPr>
              <a:t>CDE CAPSDAC Support web page: </a:t>
            </a:r>
            <a:r>
              <a:rPr lang="en-US" sz="2400" dirty="0">
                <a:cs typeface="Arial" panose="020B0604020202020204"/>
                <a:hlinkClick r:id="rId4" tooltip="CDE CAPSDAC Support web page"/>
              </a:rPr>
              <a:t>https://www.cde.ca.gov/sp/cd/ci/capsdacsupportlanding.asp</a:t>
            </a:r>
            <a:r>
              <a:rPr lang="en-US" sz="2400" b="1" dirty="0">
                <a:cs typeface="Arial" panose="020B0604020202020204"/>
                <a:hlinkClick r:id="rId4" tooltip="CDE CAPSDAC Support web page"/>
              </a:rPr>
              <a:t> </a:t>
            </a:r>
            <a:endParaRPr lang="en-US" sz="2400" dirty="0">
              <a:cs typeface="Arial" panose="020B0604020202020204"/>
            </a:endParaRPr>
          </a:p>
          <a:p>
            <a:r>
              <a:rPr lang="en-US" sz="2400" dirty="0">
                <a:cs typeface="Arial" panose="020B0604020202020204"/>
              </a:rPr>
              <a:t>CAPSDAC Customer Support Training PowerPoint Slide Deck and Training Video have been posted on the CDE CAPSDAC Customer Support Resource </a:t>
            </a:r>
            <a:r>
              <a:rPr lang="en-US" sz="2400">
                <a:cs typeface="Arial" panose="020B0604020202020204"/>
              </a:rPr>
              <a:t>Page: </a:t>
            </a:r>
            <a:r>
              <a:rPr lang="en-US" sz="2400">
                <a:ea typeface="+mn-lt"/>
                <a:cs typeface="+mn-lt"/>
                <a:hlinkClick r:id="rId5" tooltip="CDE CAPSDAC Customer Support Resource Page"/>
              </a:rPr>
              <a:t>https</a:t>
            </a:r>
            <a:r>
              <a:rPr lang="en-US" sz="2400" dirty="0">
                <a:ea typeface="+mn-lt"/>
                <a:cs typeface="+mn-lt"/>
                <a:hlinkClick r:id="rId5" tooltip="CDE CAPSDAC Customer Support Resource Page"/>
              </a:rPr>
              <a:t>://www.cde.ca.gov/sp/cd/ci/capsdacportalsupport.asp</a:t>
            </a:r>
            <a:endParaRPr lang="en-US" sz="2400" dirty="0">
              <a:cs typeface="Arial" panose="020B0604020202020204"/>
            </a:endParaRPr>
          </a:p>
          <a:p>
            <a:r>
              <a:rPr lang="en-US" sz="2400" dirty="0">
                <a:cs typeface="Arial" panose="020B0604020202020204"/>
              </a:rPr>
              <a:t>Individual or small group training can be provided by the CDE CAPSDAC Support Team upon requests</a:t>
            </a:r>
          </a:p>
          <a:p>
            <a:endParaRPr lang="en-US" dirty="0">
              <a:cs typeface="Arial" panose="020B0604020202020204"/>
            </a:endParaRPr>
          </a:p>
          <a:p>
            <a:pPr>
              <a:spcAft>
                <a:spcPts val="1200"/>
              </a:spcAft>
            </a:pPr>
            <a:endParaRPr lang="en-US" dirty="0">
              <a:cs typeface="Arial" panose="020B0604020202020204"/>
            </a:endParaRPr>
          </a:p>
          <a:p>
            <a:pPr>
              <a:spcAft>
                <a:spcPts val="1200"/>
              </a:spcAft>
            </a:pPr>
            <a:endParaRPr lang="en-US" dirty="0">
              <a:cs typeface="Arial" panose="020B0604020202020204"/>
            </a:endParaRPr>
          </a:p>
        </p:txBody>
      </p:sp>
      <p:sp>
        <p:nvSpPr>
          <p:cNvPr id="4" name="Slide Number Placeholder 3">
            <a:extLst>
              <a:ext uri="{FF2B5EF4-FFF2-40B4-BE49-F238E27FC236}">
                <a16:creationId xmlns:a16="http://schemas.microsoft.com/office/drawing/2014/main" id="{BC1CF9FA-DAE3-3954-7F18-24120445973F}"/>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3892165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 and Answer Session</a:t>
            </a:r>
            <a:endParaRPr lang="en-US">
              <a:solidFill>
                <a:schemeClr val="bg1"/>
              </a:solidFill>
            </a:endParaRPr>
          </a:p>
        </p:txBody>
      </p:sp>
      <p:pic>
        <p:nvPicPr>
          <p:cNvPr id="7" name="Content Placeholder 6" descr="A young child playing with water.">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13</a:t>
            </a:fld>
            <a:endParaRPr lang="en-US"/>
          </a:p>
        </p:txBody>
      </p:sp>
    </p:spTree>
    <p:extLst>
      <p:ext uri="{BB962C8B-B14F-4D97-AF65-F5344CB8AC3E}">
        <p14:creationId xmlns:p14="http://schemas.microsoft.com/office/powerpoint/2010/main" val="25420238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
        <p:nvSpPr>
          <p:cNvPr id="3" name="Slide Number Placeholder 2">
            <a:extLst>
              <a:ext uri="{FF2B5EF4-FFF2-40B4-BE49-F238E27FC236}">
                <a16:creationId xmlns:a16="http://schemas.microsoft.com/office/drawing/2014/main" id="{3734578F-4DC1-FF4D-7947-50A12A54B253}"/>
              </a:ext>
            </a:extLst>
          </p:cNvPr>
          <p:cNvSpPr>
            <a:spLocks noGrp="1"/>
          </p:cNvSpPr>
          <p:nvPr>
            <p:ph type="sldNum" sz="quarter" idx="10"/>
          </p:nvPr>
        </p:nvSpPr>
        <p:spPr/>
        <p:txBody>
          <a:bodyPr/>
          <a:lstStyle/>
          <a:p>
            <a:fld id="{432ED76D-8188-4B28-B316-CD85396F47B0}" type="slidenum">
              <a:rPr lang="en-US" smtClean="0"/>
              <a:pPr/>
              <a:t>14</a:t>
            </a:fld>
            <a:endParaRPr lang="en-US"/>
          </a:p>
        </p:txBody>
      </p:sp>
    </p:spTree>
    <p:extLst>
      <p:ext uri="{BB962C8B-B14F-4D97-AF65-F5344CB8AC3E}">
        <p14:creationId xmlns:p14="http://schemas.microsoft.com/office/powerpoint/2010/main" val="267173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A93A7D41-0046-33D5-EE26-C3177ACB59EE}"/>
              </a:ext>
            </a:extLst>
          </p:cNvPr>
          <p:cNvSpPr>
            <a:spLocks noGrp="1"/>
          </p:cNvSpPr>
          <p:nvPr>
            <p:ph type="title"/>
          </p:nvPr>
        </p:nvSpPr>
        <p:spPr>
          <a:xfrm>
            <a:off x="152398" y="69291"/>
            <a:ext cx="11887200" cy="1006909"/>
          </a:xfrm>
        </p:spPr>
        <p:txBody>
          <a:bodyPr>
            <a:normAutofit/>
          </a:bodyPr>
          <a:lstStyle/>
          <a:p>
            <a:r>
              <a:rPr lang="en-US" sz="4000">
                <a:solidFill>
                  <a:schemeClr val="bg1"/>
                </a:solidFill>
                <a:cs typeface="Arial"/>
              </a:rPr>
              <a:t>Agenda</a:t>
            </a:r>
            <a:endParaRPr lang="en-US" sz="4000">
              <a:solidFill>
                <a:schemeClr val="bg1"/>
              </a:solidFill>
            </a:endParaRPr>
          </a:p>
        </p:txBody>
      </p:sp>
      <p:sp>
        <p:nvSpPr>
          <p:cNvPr id="6" name="Content Placeholder 5">
            <a:extLst>
              <a:ext uri="{FF2B5EF4-FFF2-40B4-BE49-F238E27FC236}">
                <a16:creationId xmlns:a16="http://schemas.microsoft.com/office/drawing/2014/main" id="{BA5C7692-6665-A8E1-B6C2-59639C3E3766}"/>
              </a:ext>
            </a:extLst>
          </p:cNvPr>
          <p:cNvSpPr>
            <a:spLocks noGrp="1"/>
          </p:cNvSpPr>
          <p:nvPr>
            <p:ph idx="1"/>
          </p:nvPr>
        </p:nvSpPr>
        <p:spPr>
          <a:xfrm>
            <a:off x="554963" y="1076200"/>
            <a:ext cx="11082069" cy="4365357"/>
          </a:xfrm>
        </p:spPr>
        <p:txBody>
          <a:bodyPr vert="horz" lIns="91440" tIns="45720" rIns="91440" bIns="45720" rtlCol="0" anchor="t">
            <a:noAutofit/>
          </a:bodyPr>
          <a:lstStyle/>
          <a:p>
            <a:r>
              <a:rPr lang="en-US" sz="2800">
                <a:cs typeface="Arial" panose="020B0604020202020204"/>
              </a:rPr>
              <a:t>CAPSDAC 2.0 Data Domains and Fields Updates</a:t>
            </a:r>
          </a:p>
          <a:p>
            <a:r>
              <a:rPr lang="en-US" sz="2800">
                <a:cs typeface="Arial" panose="020B0604020202020204"/>
              </a:rPr>
              <a:t>Beta 2 Testing Announcement </a:t>
            </a:r>
          </a:p>
          <a:p>
            <a:r>
              <a:rPr lang="en-US" sz="2800">
                <a:cs typeface="Arial" panose="020B0604020202020204"/>
              </a:rPr>
              <a:t>Upcoming Webinar Schedule</a:t>
            </a:r>
          </a:p>
          <a:p>
            <a:r>
              <a:rPr lang="en-US" sz="2800">
                <a:cs typeface="Arial" panose="020B0604020202020204"/>
              </a:rPr>
              <a:t>CAPSDAC Resources</a:t>
            </a:r>
            <a:endParaRPr lang="en-US">
              <a:cs typeface="Arial" panose="020B0604020202020204"/>
            </a:endParaRPr>
          </a:p>
          <a:p>
            <a:r>
              <a:rPr lang="en-US" sz="2800">
                <a:cs typeface="Arial" panose="020B0604020202020204"/>
              </a:rPr>
              <a:t>Question and Answer Session</a:t>
            </a:r>
            <a:endParaRPr lang="en-US"/>
          </a:p>
          <a:p>
            <a:pPr>
              <a:lnSpc>
                <a:spcPct val="100000"/>
              </a:lnSpc>
              <a:spcBef>
                <a:spcPts val="800"/>
              </a:spcBef>
            </a:pPr>
            <a:endParaRPr lang="en-US" sz="2800">
              <a:cs typeface="Arial" panose="020B0604020202020204"/>
            </a:endParaRPr>
          </a:p>
        </p:txBody>
      </p:sp>
      <p:sp>
        <p:nvSpPr>
          <p:cNvPr id="2" name="Slide Number Placeholder 1">
            <a:extLst>
              <a:ext uri="{FF2B5EF4-FFF2-40B4-BE49-F238E27FC236}">
                <a16:creationId xmlns:a16="http://schemas.microsoft.com/office/drawing/2014/main" id="{3B8A0EB1-44A1-237B-DDBF-C6C047AA0181}"/>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4019481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3B4CF7-4F59-690B-1029-2564249331B0}"/>
              </a:ext>
            </a:extLst>
          </p:cNvPr>
          <p:cNvSpPr>
            <a:spLocks noGrp="1"/>
          </p:cNvSpPr>
          <p:nvPr>
            <p:ph type="title"/>
          </p:nvPr>
        </p:nvSpPr>
        <p:spPr>
          <a:xfrm>
            <a:off x="167639" y="183199"/>
            <a:ext cx="12039601" cy="1434501"/>
          </a:xfrm>
        </p:spPr>
        <p:txBody>
          <a:bodyPr>
            <a:normAutofit/>
          </a:bodyPr>
          <a:lstStyle/>
          <a:p>
            <a:r>
              <a:rPr lang="en-US" sz="3600" dirty="0">
                <a:solidFill>
                  <a:schemeClr val="bg1"/>
                </a:solidFill>
              </a:rPr>
              <a:t>CAPSDAC 2.0 Data Domains and Fields Updates (1):</a:t>
            </a:r>
            <a:br>
              <a:rPr lang="en-US" sz="3600" dirty="0">
                <a:solidFill>
                  <a:schemeClr val="bg1"/>
                </a:solidFill>
              </a:rPr>
            </a:br>
            <a:r>
              <a:rPr lang="en-US" sz="3600" dirty="0">
                <a:solidFill>
                  <a:schemeClr val="bg1"/>
                </a:solidFill>
              </a:rPr>
              <a:t>Attendance Domain Definition</a:t>
            </a:r>
          </a:p>
        </p:txBody>
      </p:sp>
      <p:sp>
        <p:nvSpPr>
          <p:cNvPr id="3" name="Content Placeholder 2">
            <a:extLst>
              <a:ext uri="{FF2B5EF4-FFF2-40B4-BE49-F238E27FC236}">
                <a16:creationId xmlns:a16="http://schemas.microsoft.com/office/drawing/2014/main" id="{356CB671-329B-CE5A-E19F-6AAFD90C84EA}"/>
              </a:ext>
            </a:extLst>
          </p:cNvPr>
          <p:cNvSpPr>
            <a:spLocks noGrp="1"/>
          </p:cNvSpPr>
          <p:nvPr>
            <p:ph sz="half" idx="1"/>
          </p:nvPr>
        </p:nvSpPr>
        <p:spPr>
          <a:xfrm>
            <a:off x="152399" y="1826652"/>
            <a:ext cx="11705617" cy="2476500"/>
          </a:xfrm>
        </p:spPr>
        <p:txBody>
          <a:bodyPr>
            <a:normAutofit/>
          </a:bodyPr>
          <a:lstStyle/>
          <a:p>
            <a:r>
              <a:rPr lang="en-US" sz="2800" dirty="0"/>
              <a:t>Updated the California State Preschool Program Identification number (CSPPID)  variable description in the ‘Attendance’ domain to align with the definition used across the other tabs in the CAPSDAC Data Domains and Fields document.</a:t>
            </a:r>
          </a:p>
        </p:txBody>
      </p:sp>
      <p:pic>
        <p:nvPicPr>
          <p:cNvPr id="7" name="Content Placeholder 6" descr="A table displaying Attendance data fields, including the California State Preschool Program Identification Number (CSPPID) with its type, length, and description, and the Child ID Case Number (CICN), along with their corresponding input validation rules.">
            <a:extLst>
              <a:ext uri="{FF2B5EF4-FFF2-40B4-BE49-F238E27FC236}">
                <a16:creationId xmlns:a16="http://schemas.microsoft.com/office/drawing/2014/main" id="{003E9CF8-1996-6EA9-DEB7-B258ED2039CF}"/>
              </a:ext>
            </a:extLst>
          </p:cNvPr>
          <p:cNvPicPr>
            <a:picLocks noGrp="1" noChangeAspect="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333984" y="3535319"/>
            <a:ext cx="11228043" cy="2152479"/>
          </a:xfrm>
        </p:spPr>
      </p:pic>
      <p:sp>
        <p:nvSpPr>
          <p:cNvPr id="5" name="Slide Number Placeholder 4">
            <a:extLst>
              <a:ext uri="{FF2B5EF4-FFF2-40B4-BE49-F238E27FC236}">
                <a16:creationId xmlns:a16="http://schemas.microsoft.com/office/drawing/2014/main" id="{D47BEA63-46B0-9C50-F366-317B28045DC1}"/>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40454792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A9EFA0-2C2F-33E7-6858-3E71266467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75BFFF-46E7-EC42-AE35-CE0705C8A6DE}"/>
              </a:ext>
            </a:extLst>
          </p:cNvPr>
          <p:cNvSpPr>
            <a:spLocks noGrp="1"/>
          </p:cNvSpPr>
          <p:nvPr>
            <p:ph type="title"/>
          </p:nvPr>
        </p:nvSpPr>
        <p:spPr>
          <a:xfrm>
            <a:off x="167639" y="183199"/>
            <a:ext cx="12039601" cy="1434501"/>
          </a:xfrm>
        </p:spPr>
        <p:txBody>
          <a:bodyPr>
            <a:normAutofit/>
          </a:bodyPr>
          <a:lstStyle/>
          <a:p>
            <a:r>
              <a:rPr lang="en-US" sz="3600">
                <a:solidFill>
                  <a:schemeClr val="bg1"/>
                </a:solidFill>
              </a:rPr>
              <a:t>CAPSDAC 2.0 Data Domains and Fields Updates (2):</a:t>
            </a:r>
            <a:br>
              <a:rPr lang="en-US" sz="3600">
                <a:solidFill>
                  <a:schemeClr val="bg1"/>
                </a:solidFill>
              </a:rPr>
            </a:br>
            <a:r>
              <a:rPr lang="en-US" sz="3600" err="1">
                <a:solidFill>
                  <a:schemeClr val="bg1"/>
                </a:solidFill>
              </a:rPr>
              <a:t>ClassroomID</a:t>
            </a:r>
            <a:r>
              <a:rPr lang="en-US" sz="3600">
                <a:solidFill>
                  <a:schemeClr val="bg1"/>
                </a:solidFill>
              </a:rPr>
              <a:t> Character Limit Update</a:t>
            </a:r>
          </a:p>
        </p:txBody>
      </p:sp>
      <p:sp>
        <p:nvSpPr>
          <p:cNvPr id="3" name="Content Placeholder 2">
            <a:extLst>
              <a:ext uri="{FF2B5EF4-FFF2-40B4-BE49-F238E27FC236}">
                <a16:creationId xmlns:a16="http://schemas.microsoft.com/office/drawing/2014/main" id="{D99E0932-527A-0214-D077-EE0B3F4A570A}"/>
              </a:ext>
            </a:extLst>
          </p:cNvPr>
          <p:cNvSpPr>
            <a:spLocks noGrp="1"/>
          </p:cNvSpPr>
          <p:nvPr>
            <p:ph sz="half" idx="1"/>
          </p:nvPr>
        </p:nvSpPr>
        <p:spPr>
          <a:xfrm>
            <a:off x="76198" y="1906382"/>
            <a:ext cx="12039601" cy="1434501"/>
          </a:xfrm>
        </p:spPr>
        <p:txBody>
          <a:bodyPr>
            <a:normAutofit/>
          </a:bodyPr>
          <a:lstStyle/>
          <a:p>
            <a:r>
              <a:rPr lang="en-US" sz="2800"/>
              <a:t>Updated ‘</a:t>
            </a:r>
            <a:r>
              <a:rPr lang="en-US" sz="2800" err="1"/>
              <a:t>ClassroomID</a:t>
            </a:r>
            <a:r>
              <a:rPr lang="en-US" sz="2800"/>
              <a:t>’ input validation rules maximum character count to 50 to align with CAPSDAC 1.0 across Classroom (CLRM), Classroom Enrollment (CLEN), and Staff Classroom Enrollment (SCLR).</a:t>
            </a:r>
          </a:p>
        </p:txBody>
      </p:sp>
      <p:pic>
        <p:nvPicPr>
          <p:cNvPr id="7" name="Content Placeholder 6" descr="A table showing the Classroom data domain, listing the field “ClassroomID” with type “Char,” a maximum length of 50 characters, and a description stating that each CSPP classroom must have a unique ID per site for each program year.">
            <a:extLst>
              <a:ext uri="{FF2B5EF4-FFF2-40B4-BE49-F238E27FC236}">
                <a16:creationId xmlns:a16="http://schemas.microsoft.com/office/drawing/2014/main" id="{1841313B-406D-6FA4-31FC-98B773C276FA}"/>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387779" y="3629566"/>
            <a:ext cx="11416441" cy="1847105"/>
          </a:xfrm>
        </p:spPr>
      </p:pic>
      <p:sp>
        <p:nvSpPr>
          <p:cNvPr id="5" name="Slide Number Placeholder 4">
            <a:extLst>
              <a:ext uri="{FF2B5EF4-FFF2-40B4-BE49-F238E27FC236}">
                <a16:creationId xmlns:a16="http://schemas.microsoft.com/office/drawing/2014/main" id="{C9FCBE33-34F0-F49E-7534-9F1164E41E2D}"/>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3691430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A4AECC-8D83-6F1B-BB0E-CB9D4A3687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2E20F85-74A7-541D-CA7A-DBEDC64F0C97}"/>
              </a:ext>
            </a:extLst>
          </p:cNvPr>
          <p:cNvSpPr>
            <a:spLocks noGrp="1"/>
          </p:cNvSpPr>
          <p:nvPr>
            <p:ph type="title"/>
          </p:nvPr>
        </p:nvSpPr>
        <p:spPr>
          <a:xfrm>
            <a:off x="167639" y="183199"/>
            <a:ext cx="12039601" cy="1434501"/>
          </a:xfrm>
        </p:spPr>
        <p:txBody>
          <a:bodyPr>
            <a:normAutofit/>
          </a:bodyPr>
          <a:lstStyle/>
          <a:p>
            <a:r>
              <a:rPr lang="en-US" sz="3600">
                <a:solidFill>
                  <a:schemeClr val="bg1"/>
                </a:solidFill>
              </a:rPr>
              <a:t>CAPSDAC 2.0 Data Domains and Fields Updates (3): Operational Keys</a:t>
            </a:r>
          </a:p>
        </p:txBody>
      </p:sp>
      <p:sp>
        <p:nvSpPr>
          <p:cNvPr id="3" name="Content Placeholder 2">
            <a:extLst>
              <a:ext uri="{FF2B5EF4-FFF2-40B4-BE49-F238E27FC236}">
                <a16:creationId xmlns:a16="http://schemas.microsoft.com/office/drawing/2014/main" id="{6A730023-37F6-50DC-2C39-2D083016FDE7}"/>
              </a:ext>
            </a:extLst>
          </p:cNvPr>
          <p:cNvSpPr>
            <a:spLocks noGrp="1"/>
          </p:cNvSpPr>
          <p:nvPr>
            <p:ph sz="half" idx="1"/>
          </p:nvPr>
        </p:nvSpPr>
        <p:spPr>
          <a:xfrm>
            <a:off x="76198" y="1610787"/>
            <a:ext cx="12039601" cy="2276034"/>
          </a:xfrm>
        </p:spPr>
        <p:txBody>
          <a:bodyPr>
            <a:normAutofit/>
          </a:bodyPr>
          <a:lstStyle/>
          <a:p>
            <a:pPr>
              <a:spcAft>
                <a:spcPts val="1200"/>
              </a:spcAft>
            </a:pPr>
            <a:r>
              <a:rPr lang="en-US" sz="2800"/>
              <a:t>Added the Operational Key variable to each domain to support consistent identification and alignment across records.</a:t>
            </a:r>
          </a:p>
          <a:p>
            <a:pPr lvl="1"/>
            <a:r>
              <a:rPr lang="en-US" sz="2600" b="1"/>
              <a:t>Operational Key Definition</a:t>
            </a:r>
            <a:r>
              <a:rPr lang="en-US" sz="2600"/>
              <a:t>: The set of fields that identify the record or records via batch to be processed depending on the type of processing associated with the record type</a:t>
            </a:r>
          </a:p>
        </p:txBody>
      </p:sp>
      <p:pic>
        <p:nvPicPr>
          <p:cNvPr id="25" name="Content Placeholder 24" descr="A table in the Child data domain showing Field 1.01, “FileType,” which is a required field but not an operational key.">
            <a:extLst>
              <a:ext uri="{FF2B5EF4-FFF2-40B4-BE49-F238E27FC236}">
                <a16:creationId xmlns:a16="http://schemas.microsoft.com/office/drawing/2014/main" id="{7202DF1A-2424-13F1-7270-99BD34725555}"/>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1036635" y="3916317"/>
            <a:ext cx="10118725" cy="1933800"/>
          </a:xfrm>
        </p:spPr>
      </p:pic>
      <p:sp>
        <p:nvSpPr>
          <p:cNvPr id="5" name="Slide Number Placeholder 4">
            <a:extLst>
              <a:ext uri="{FF2B5EF4-FFF2-40B4-BE49-F238E27FC236}">
                <a16:creationId xmlns:a16="http://schemas.microsoft.com/office/drawing/2014/main" id="{20A721CF-03E8-887A-9D18-A026DF0CADA2}"/>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588872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9A9C3-578D-6174-B7AE-F53BF3F56D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52917A-DFCC-5C4F-F2D2-58D17A937060}"/>
              </a:ext>
            </a:extLst>
          </p:cNvPr>
          <p:cNvSpPr>
            <a:spLocks noGrp="1"/>
          </p:cNvSpPr>
          <p:nvPr>
            <p:ph type="title"/>
          </p:nvPr>
        </p:nvSpPr>
        <p:spPr>
          <a:xfrm>
            <a:off x="167639" y="183199"/>
            <a:ext cx="12039601" cy="1434501"/>
          </a:xfrm>
        </p:spPr>
        <p:txBody>
          <a:bodyPr>
            <a:normAutofit/>
          </a:bodyPr>
          <a:lstStyle/>
          <a:p>
            <a:r>
              <a:rPr lang="en-US" sz="3600">
                <a:solidFill>
                  <a:schemeClr val="bg1"/>
                </a:solidFill>
              </a:rPr>
              <a:t>CAPSDAC 2.0 Data Domains and Fields Updates (4): Field Numbers</a:t>
            </a:r>
          </a:p>
        </p:txBody>
      </p:sp>
      <p:sp>
        <p:nvSpPr>
          <p:cNvPr id="3" name="Content Placeholder 2">
            <a:extLst>
              <a:ext uri="{FF2B5EF4-FFF2-40B4-BE49-F238E27FC236}">
                <a16:creationId xmlns:a16="http://schemas.microsoft.com/office/drawing/2014/main" id="{1D7D2FAD-AC09-3462-E425-26FF853F9526}"/>
              </a:ext>
            </a:extLst>
          </p:cNvPr>
          <p:cNvSpPr>
            <a:spLocks noGrp="1"/>
          </p:cNvSpPr>
          <p:nvPr>
            <p:ph sz="half" idx="1"/>
          </p:nvPr>
        </p:nvSpPr>
        <p:spPr>
          <a:xfrm>
            <a:off x="76199" y="1811936"/>
            <a:ext cx="12039601" cy="1434501"/>
          </a:xfrm>
        </p:spPr>
        <p:txBody>
          <a:bodyPr>
            <a:normAutofit/>
          </a:bodyPr>
          <a:lstStyle/>
          <a:p>
            <a:r>
              <a:rPr lang="en-US" sz="2800"/>
              <a:t>Aligned the CAPSDAC Data Domains and Fields document with CALPADS by adding a Field Number column at the start of each domain to match the CALPADS File Specifications.</a:t>
            </a:r>
          </a:p>
        </p:txBody>
      </p:sp>
      <p:pic>
        <p:nvPicPr>
          <p:cNvPr id="13" name="Content Placeholder 12" descr="A table listing Child data fields, including Field 1.01 (FileType) and Field 1.02 (TransactionCode), with their field types, maximum lengths, and definitions describing how each value is used in CAPSDAC submissions.">
            <a:extLst>
              <a:ext uri="{FF2B5EF4-FFF2-40B4-BE49-F238E27FC236}">
                <a16:creationId xmlns:a16="http://schemas.microsoft.com/office/drawing/2014/main" id="{4F0B8738-9CAC-B552-0EE2-74EB966D8113}"/>
              </a:ext>
            </a:extLst>
          </p:cNvPr>
          <p:cNvPicPr>
            <a:picLocks noGrp="1" noChangeAspect="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a:xfrm>
            <a:off x="651575" y="3429000"/>
            <a:ext cx="11071728" cy="2320047"/>
          </a:xfrm>
        </p:spPr>
      </p:pic>
      <p:sp>
        <p:nvSpPr>
          <p:cNvPr id="5" name="Slide Number Placeholder 4">
            <a:extLst>
              <a:ext uri="{FF2B5EF4-FFF2-40B4-BE49-F238E27FC236}">
                <a16:creationId xmlns:a16="http://schemas.microsoft.com/office/drawing/2014/main" id="{B82882C2-45F1-652C-9524-58E718B360F9}"/>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2888345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D56CD-380A-E941-6D53-B7B16087C5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C08BE3-3653-A0CE-FCC4-3CA337E4DEA5}"/>
              </a:ext>
            </a:extLst>
          </p:cNvPr>
          <p:cNvSpPr>
            <a:spLocks noGrp="1"/>
          </p:cNvSpPr>
          <p:nvPr>
            <p:ph type="title"/>
          </p:nvPr>
        </p:nvSpPr>
        <p:spPr>
          <a:xfrm>
            <a:off x="167639" y="183199"/>
            <a:ext cx="12039601" cy="1434501"/>
          </a:xfrm>
        </p:spPr>
        <p:txBody>
          <a:bodyPr>
            <a:normAutofit/>
          </a:bodyPr>
          <a:lstStyle/>
          <a:p>
            <a:r>
              <a:rPr lang="en-US" sz="3600">
                <a:solidFill>
                  <a:schemeClr val="bg1"/>
                </a:solidFill>
              </a:rPr>
              <a:t>CAPSDAC 2.0 Data Domains and Fields Updates (5): Field Titles</a:t>
            </a:r>
          </a:p>
        </p:txBody>
      </p:sp>
      <p:sp>
        <p:nvSpPr>
          <p:cNvPr id="3" name="Content Placeholder 2">
            <a:extLst>
              <a:ext uri="{FF2B5EF4-FFF2-40B4-BE49-F238E27FC236}">
                <a16:creationId xmlns:a16="http://schemas.microsoft.com/office/drawing/2014/main" id="{FE432915-2FCC-93D1-E8DC-D6DD24515466}"/>
              </a:ext>
            </a:extLst>
          </p:cNvPr>
          <p:cNvSpPr>
            <a:spLocks noGrp="1"/>
          </p:cNvSpPr>
          <p:nvPr>
            <p:ph sz="half" idx="1"/>
          </p:nvPr>
        </p:nvSpPr>
        <p:spPr>
          <a:xfrm>
            <a:off x="76198" y="2068297"/>
            <a:ext cx="12039601" cy="1434501"/>
          </a:xfrm>
        </p:spPr>
        <p:txBody>
          <a:bodyPr>
            <a:normAutofit/>
          </a:bodyPr>
          <a:lstStyle/>
          <a:p>
            <a:r>
              <a:rPr lang="en-US" sz="2800"/>
              <a:t>Updated field titles in the CAPSDAC Data Domains and Fields document to align with the CALPADS File Specifications for improved consistency across documentation.</a:t>
            </a:r>
          </a:p>
        </p:txBody>
      </p:sp>
      <p:pic>
        <p:nvPicPr>
          <p:cNvPr id="12" name="Content Placeholder 11" descr="A table displaying Child Field 1.01 (FileType) with its public name, character data type, maximum length of four, and a definition explaining that it specifies the file type being submitted.">
            <a:extLst>
              <a:ext uri="{FF2B5EF4-FFF2-40B4-BE49-F238E27FC236}">
                <a16:creationId xmlns:a16="http://schemas.microsoft.com/office/drawing/2014/main" id="{201D5151-481D-5480-6FAB-CC8CE86D18D4}"/>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488314" y="3768855"/>
            <a:ext cx="11215370" cy="1372973"/>
          </a:xfrm>
        </p:spPr>
      </p:pic>
      <p:sp>
        <p:nvSpPr>
          <p:cNvPr id="5" name="Slide Number Placeholder 4">
            <a:extLst>
              <a:ext uri="{FF2B5EF4-FFF2-40B4-BE49-F238E27FC236}">
                <a16:creationId xmlns:a16="http://schemas.microsoft.com/office/drawing/2014/main" id="{E9C2B25E-F8B1-1C71-333F-512721226D23}"/>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530617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B20B86-A548-80C2-0657-0306C24C60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125389-243D-F5AA-8E7A-F2660111E0F6}"/>
              </a:ext>
            </a:extLst>
          </p:cNvPr>
          <p:cNvSpPr>
            <a:spLocks noGrp="1"/>
          </p:cNvSpPr>
          <p:nvPr>
            <p:ph type="title"/>
          </p:nvPr>
        </p:nvSpPr>
        <p:spPr>
          <a:xfrm>
            <a:off x="167639" y="183199"/>
            <a:ext cx="12039601" cy="1434501"/>
          </a:xfrm>
        </p:spPr>
        <p:txBody>
          <a:bodyPr>
            <a:normAutofit/>
          </a:bodyPr>
          <a:lstStyle/>
          <a:p>
            <a:r>
              <a:rPr lang="en-US" sz="3600">
                <a:solidFill>
                  <a:schemeClr val="bg1"/>
                </a:solidFill>
              </a:rPr>
              <a:t>CAPSDAC 2.0 Data Domains and Fields Updates (6): </a:t>
            </a:r>
            <a:br>
              <a:rPr lang="en-US" sz="3600">
                <a:solidFill>
                  <a:schemeClr val="bg1"/>
                </a:solidFill>
              </a:rPr>
            </a:br>
            <a:r>
              <a:rPr lang="en-US" sz="3600">
                <a:solidFill>
                  <a:schemeClr val="bg1"/>
                </a:solidFill>
              </a:rPr>
              <a:t>Staff Domain – Preschool CDS Code</a:t>
            </a:r>
          </a:p>
        </p:txBody>
      </p:sp>
      <p:sp>
        <p:nvSpPr>
          <p:cNvPr id="3" name="Content Placeholder 2">
            <a:extLst>
              <a:ext uri="{FF2B5EF4-FFF2-40B4-BE49-F238E27FC236}">
                <a16:creationId xmlns:a16="http://schemas.microsoft.com/office/drawing/2014/main" id="{5B1D0E57-2619-28CB-EB94-B36AB6C53A1E}"/>
              </a:ext>
            </a:extLst>
          </p:cNvPr>
          <p:cNvSpPr>
            <a:spLocks noGrp="1"/>
          </p:cNvSpPr>
          <p:nvPr>
            <p:ph sz="half" idx="1"/>
          </p:nvPr>
        </p:nvSpPr>
        <p:spPr>
          <a:xfrm>
            <a:off x="76199" y="1811936"/>
            <a:ext cx="12039601" cy="1434501"/>
          </a:xfrm>
        </p:spPr>
        <p:txBody>
          <a:bodyPr>
            <a:normAutofit/>
          </a:bodyPr>
          <a:lstStyle/>
          <a:p>
            <a:r>
              <a:rPr lang="en-US" sz="2800"/>
              <a:t>Updated the CAPSDAC Data Domains and Fields document by removing the ‘</a:t>
            </a:r>
            <a:r>
              <a:rPr lang="en-US" sz="2800" err="1"/>
              <a:t>PreschoolCode</a:t>
            </a:r>
            <a:r>
              <a:rPr lang="en-US" sz="2800"/>
              <a:t>’ field from the Staff domain, with this change expected to be rolled out to the test environment sometime next week.</a:t>
            </a:r>
          </a:p>
        </p:txBody>
      </p:sp>
      <p:pic>
        <p:nvPicPr>
          <p:cNvPr id="8" name="Content Placeholder 7" descr="A table listing Staff data fields, including FileType, TransactionCode, Reporting LEA Code, PreschoolCode, and ProgramYear, with their character field types, maximum lengths, and definitions such as valid CDS school codes and required reporting identifiers.">
            <a:extLst>
              <a:ext uri="{FF2B5EF4-FFF2-40B4-BE49-F238E27FC236}">
                <a16:creationId xmlns:a16="http://schemas.microsoft.com/office/drawing/2014/main" id="{24561122-32DF-6F75-C25E-3F3A89D76BCC}"/>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1802240" y="3285361"/>
            <a:ext cx="7387155" cy="2547943"/>
          </a:xfrm>
        </p:spPr>
      </p:pic>
      <p:sp>
        <p:nvSpPr>
          <p:cNvPr id="5" name="Slide Number Placeholder 4">
            <a:extLst>
              <a:ext uri="{FF2B5EF4-FFF2-40B4-BE49-F238E27FC236}">
                <a16:creationId xmlns:a16="http://schemas.microsoft.com/office/drawing/2014/main" id="{345C35E0-EA9C-E1C1-0C32-FA01B15ABC0E}"/>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14800284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E4AE11-07AD-AF7F-8C35-7D19CC70D5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1FFB74-073D-EBFB-1DDC-88FF27FCB26A}"/>
              </a:ext>
            </a:extLst>
          </p:cNvPr>
          <p:cNvSpPr>
            <a:spLocks noGrp="1"/>
          </p:cNvSpPr>
          <p:nvPr>
            <p:ph type="title"/>
          </p:nvPr>
        </p:nvSpPr>
        <p:spPr>
          <a:xfrm>
            <a:off x="167639" y="183199"/>
            <a:ext cx="12039601" cy="1434501"/>
          </a:xfrm>
        </p:spPr>
        <p:txBody>
          <a:bodyPr>
            <a:normAutofit/>
          </a:bodyPr>
          <a:lstStyle/>
          <a:p>
            <a:r>
              <a:rPr lang="en-US" sz="3600">
                <a:solidFill>
                  <a:schemeClr val="bg1"/>
                </a:solidFill>
              </a:rPr>
              <a:t>CAPSDAC 2.0 Data Domains and Fields Updates (7): </a:t>
            </a:r>
            <a:br>
              <a:rPr lang="en-US" sz="3600">
                <a:solidFill>
                  <a:schemeClr val="bg1"/>
                </a:solidFill>
              </a:rPr>
            </a:br>
            <a:r>
              <a:rPr lang="en-US" sz="3600">
                <a:solidFill>
                  <a:schemeClr val="bg1"/>
                </a:solidFill>
              </a:rPr>
              <a:t>Classroom Enrollment Dates</a:t>
            </a:r>
          </a:p>
        </p:txBody>
      </p:sp>
      <p:sp>
        <p:nvSpPr>
          <p:cNvPr id="3" name="Content Placeholder 2">
            <a:extLst>
              <a:ext uri="{FF2B5EF4-FFF2-40B4-BE49-F238E27FC236}">
                <a16:creationId xmlns:a16="http://schemas.microsoft.com/office/drawing/2014/main" id="{E4AFF6DB-219F-8055-5B77-63EB617EFA1F}"/>
              </a:ext>
            </a:extLst>
          </p:cNvPr>
          <p:cNvSpPr>
            <a:spLocks noGrp="1"/>
          </p:cNvSpPr>
          <p:nvPr>
            <p:ph sz="half" idx="1"/>
          </p:nvPr>
        </p:nvSpPr>
        <p:spPr>
          <a:xfrm>
            <a:off x="76197" y="1769807"/>
            <a:ext cx="12039601" cy="2526890"/>
          </a:xfrm>
        </p:spPr>
        <p:txBody>
          <a:bodyPr>
            <a:normAutofit/>
          </a:bodyPr>
          <a:lstStyle/>
          <a:p>
            <a:r>
              <a:rPr lang="en-US" sz="2600"/>
              <a:t>Updated the CAPSDAC Data Domains and Fields document by adding </a:t>
            </a:r>
            <a:r>
              <a:rPr lang="en-US" sz="2600" b="1"/>
              <a:t>Classroom Enrollment Start Date</a:t>
            </a:r>
            <a:r>
              <a:rPr lang="en-US" sz="2600"/>
              <a:t> and </a:t>
            </a:r>
            <a:r>
              <a:rPr lang="en-US" sz="2600" b="1"/>
              <a:t>Classroom Enrollment End Date</a:t>
            </a:r>
            <a:r>
              <a:rPr lang="en-US" sz="2600"/>
              <a:t> fields to the Classroom Enrollment domain</a:t>
            </a:r>
            <a:r>
              <a:rPr lang="en-US" sz="2600" dirty="0"/>
              <a:t> with this change expected to be rolled out to the test environment sometime next week</a:t>
            </a:r>
            <a:r>
              <a:rPr lang="en-US" sz="2600"/>
              <a:t>.</a:t>
            </a:r>
          </a:p>
        </p:txBody>
      </p:sp>
      <p:pic>
        <p:nvPicPr>
          <p:cNvPr id="7" name="Content Placeholder 6" descr="A table listing Classroom Enrollment fields 10.09 and 10.10, showing ClassroomEnrollmentStart and ClassroomEnrollmentEnd as date fields with a maximum length of eight characters and definitions explaining the child’s enrollment and unenrollment dates.">
            <a:extLst>
              <a:ext uri="{FF2B5EF4-FFF2-40B4-BE49-F238E27FC236}">
                <a16:creationId xmlns:a16="http://schemas.microsoft.com/office/drawing/2014/main" id="{8C881038-7CF2-72E2-E652-A2C19E21A2B7}"/>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210468" y="3739082"/>
            <a:ext cx="11771060" cy="1675880"/>
          </a:xfrm>
        </p:spPr>
      </p:pic>
      <p:sp>
        <p:nvSpPr>
          <p:cNvPr id="5" name="Slide Number Placeholder 4">
            <a:extLst>
              <a:ext uri="{FF2B5EF4-FFF2-40B4-BE49-F238E27FC236}">
                <a16:creationId xmlns:a16="http://schemas.microsoft.com/office/drawing/2014/main" id="{E264CD9B-7DEE-5AF1-2C95-58A6BAAEF6D3}"/>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3022820415"/>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664</Words>
  <Application>Microsoft Office PowerPoint</Application>
  <PresentationFormat>Widescreen</PresentationFormat>
  <Paragraphs>81</Paragraphs>
  <Slides>14</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Courier New</vt:lpstr>
      <vt:lpstr>Wingdings</vt:lpstr>
      <vt:lpstr>CDE Set 1</vt:lpstr>
      <vt:lpstr> California Preschool Data Collection (CAPSDAC) Contractor Training Webinar</vt:lpstr>
      <vt:lpstr>Agenda</vt:lpstr>
      <vt:lpstr>CAPSDAC 2.0 Data Domains and Fields Updates (1): Attendance Domain Definition</vt:lpstr>
      <vt:lpstr>CAPSDAC 2.0 Data Domains and Fields Updates (2): ClassroomID Character Limit Update</vt:lpstr>
      <vt:lpstr>CAPSDAC 2.0 Data Domains and Fields Updates (3): Operational Keys</vt:lpstr>
      <vt:lpstr>CAPSDAC 2.0 Data Domains and Fields Updates (4): Field Numbers</vt:lpstr>
      <vt:lpstr>CAPSDAC 2.0 Data Domains and Fields Updates (5): Field Titles</vt:lpstr>
      <vt:lpstr>CAPSDAC 2.0 Data Domains and Fields Updates (6):  Staff Domain – Preschool CDS Code</vt:lpstr>
      <vt:lpstr>CAPSDAC 2.0 Data Domains and Fields Updates (7):  Classroom Enrollment Dates</vt:lpstr>
      <vt:lpstr>Beta 2 User Testing Announcement</vt:lpstr>
      <vt:lpstr>Upcoming Webinar Schedule</vt:lpstr>
      <vt:lpstr>CAPSDAC Resources </vt:lpstr>
      <vt:lpstr>Question and Answer Session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Webinar - Child Development (CA Dept of Education)</dc:title>
  <dc:subject>California Preschool Data Collection (CAPSDAC) Technical Assistance (TA) Training Webinar Training for contractors.</dc:subject>
  <dc:creator/>
  <cp:lastModifiedBy/>
  <cp:revision>1</cp:revision>
  <dcterms:created xsi:type="dcterms:W3CDTF">2025-12-11T21:51:32Z</dcterms:created>
  <dcterms:modified xsi:type="dcterms:W3CDTF">2025-12-12T22:37:15Z</dcterms:modified>
</cp:coreProperties>
</file>