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1.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693" r:id="rId2"/>
    <p:sldMasterId id="2147483763" r:id="rId3"/>
    <p:sldMasterId id="2147483753" r:id="rId4"/>
    <p:sldMasterId id="2147483664" r:id="rId5"/>
    <p:sldMasterId id="2147483671" r:id="rId6"/>
    <p:sldMasterId id="2147483676" r:id="rId7"/>
    <p:sldMasterId id="2147483681" r:id="rId8"/>
    <p:sldMasterId id="2147483758" r:id="rId9"/>
    <p:sldMasterId id="2147483737" r:id="rId10"/>
    <p:sldMasterId id="2147483739" r:id="rId11"/>
    <p:sldMasterId id="2147483738" r:id="rId12"/>
    <p:sldMasterId id="2147483741" r:id="rId13"/>
    <p:sldMasterId id="2147483776" r:id="rId14"/>
  </p:sldMasterIdLst>
  <p:notesMasterIdLst>
    <p:notesMasterId r:id="rId51"/>
  </p:notesMasterIdLst>
  <p:handoutMasterIdLst>
    <p:handoutMasterId r:id="rId52"/>
  </p:handoutMasterIdLst>
  <p:sldIdLst>
    <p:sldId id="519" r:id="rId15"/>
    <p:sldId id="576" r:id="rId16"/>
    <p:sldId id="622" r:id="rId17"/>
    <p:sldId id="609" r:id="rId18"/>
    <p:sldId id="641" r:id="rId19"/>
    <p:sldId id="554" r:id="rId20"/>
    <p:sldId id="555" r:id="rId21"/>
    <p:sldId id="582" r:id="rId22"/>
    <p:sldId id="564" r:id="rId23"/>
    <p:sldId id="621" r:id="rId24"/>
    <p:sldId id="516" r:id="rId25"/>
    <p:sldId id="598" r:id="rId26"/>
    <p:sldId id="608" r:id="rId27"/>
    <p:sldId id="642" r:id="rId28"/>
    <p:sldId id="643" r:id="rId29"/>
    <p:sldId id="620" r:id="rId30"/>
    <p:sldId id="603" r:id="rId31"/>
    <p:sldId id="635" r:id="rId32"/>
    <p:sldId id="644" r:id="rId33"/>
    <p:sldId id="646" r:id="rId34"/>
    <p:sldId id="645" r:id="rId35"/>
    <p:sldId id="647" r:id="rId36"/>
    <p:sldId id="648" r:id="rId37"/>
    <p:sldId id="649" r:id="rId38"/>
    <p:sldId id="650" r:id="rId39"/>
    <p:sldId id="638" r:id="rId40"/>
    <p:sldId id="592" r:id="rId41"/>
    <p:sldId id="594" r:id="rId42"/>
    <p:sldId id="595" r:id="rId43"/>
    <p:sldId id="593" r:id="rId44"/>
    <p:sldId id="639" r:id="rId45"/>
    <p:sldId id="617" r:id="rId46"/>
    <p:sldId id="640" r:id="rId47"/>
    <p:sldId id="556" r:id="rId48"/>
    <p:sldId id="563" r:id="rId49"/>
    <p:sldId id="578" r:id="rId50"/>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80FF80"/>
    <a:srgbClr val="00FFFF"/>
    <a:srgbClr val="99FF66"/>
    <a:srgbClr val="99FF33"/>
    <a:srgbClr val="66FF33"/>
    <a:srgbClr val="0000FF"/>
    <a:srgbClr val="CCFF66"/>
    <a:srgbClr val="FFFF66"/>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627D2-1521-845A-AD81-611F5C10EC5E}" v="4" dt="2023-05-12T16:39:22.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50" autoAdjust="0"/>
    <p:restoredTop sz="96283" autoAdjust="0"/>
  </p:normalViewPr>
  <p:slideViewPr>
    <p:cSldViewPr snapToGrid="0">
      <p:cViewPr varScale="1">
        <p:scale>
          <a:sx n="112" d="100"/>
          <a:sy n="112" d="100"/>
        </p:scale>
        <p:origin x="129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4/7/2025</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4/7/2025</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85841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66914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85844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464206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70186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418206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257775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121288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1480155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181593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306303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79593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a:p>
            <a:endParaRPr lang="en-US">
              <a:cs typeface="+mn-lt"/>
            </a:endParaRPr>
          </a:p>
          <a:p>
            <a:br>
              <a:rPr lang="en-US">
                <a:cs typeface="+mn-lt"/>
              </a:rPr>
            </a:b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39990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598632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239347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3</a:t>
            </a:fld>
            <a:endParaRPr lang="en-US"/>
          </a:p>
        </p:txBody>
      </p:sp>
      <p:sp>
        <p:nvSpPr>
          <p:cNvPr id="9" name="Slide Image Placeholder 8">
            <a:extLst>
              <a:ext uri="{FF2B5EF4-FFF2-40B4-BE49-F238E27FC236}">
                <a16:creationId xmlns:a16="http://schemas.microsoft.com/office/drawing/2014/main" id="{575F3113-3832-4943-A158-8D65E8EC31DA}"/>
              </a:ext>
            </a:extLst>
          </p:cNvPr>
          <p:cNvSpPr>
            <a:spLocks noGrp="1" noRot="1" noChangeAspect="1"/>
          </p:cNvSpPr>
          <p:nvPr>
            <p:ph type="sldImg"/>
          </p:nvPr>
        </p:nvSpPr>
        <p:spPr>
          <a:xfrm>
            <a:off x="1073150" y="457200"/>
            <a:ext cx="4876800" cy="2743200"/>
          </a:xfrm>
        </p:spPr>
      </p:sp>
      <p:sp>
        <p:nvSpPr>
          <p:cNvPr id="10" name="Notes Placeholder 9">
            <a:extLst>
              <a:ext uri="{FF2B5EF4-FFF2-40B4-BE49-F238E27FC236}">
                <a16:creationId xmlns:a16="http://schemas.microsoft.com/office/drawing/2014/main" id="{9C4D8084-0CF4-451C-A8FF-83CAF6A380FD}"/>
              </a:ext>
            </a:extLst>
          </p:cNvPr>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7302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197203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69265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47F9EACA-8C30-413D-A02A-C9602D480428}" type="slidenum">
              <a:rPr lang="en-US"/>
              <a:t>7</a:t>
            </a:fld>
            <a:endParaRPr lang="en-US"/>
          </a:p>
        </p:txBody>
      </p:sp>
    </p:spTree>
    <p:extLst>
      <p:ext uri="{BB962C8B-B14F-4D97-AF65-F5344CB8AC3E}">
        <p14:creationId xmlns:p14="http://schemas.microsoft.com/office/powerpoint/2010/main" val="98274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7F9EACA-8C30-413D-A02A-C9602D480428}" type="slidenum">
              <a:rPr lang="en-US"/>
              <a:t>8</a:t>
            </a:fld>
            <a:endParaRPr lang="en-US"/>
          </a:p>
        </p:txBody>
      </p:sp>
    </p:spTree>
    <p:extLst>
      <p:ext uri="{BB962C8B-B14F-4D97-AF65-F5344CB8AC3E}">
        <p14:creationId xmlns:p14="http://schemas.microsoft.com/office/powerpoint/2010/main" val="254688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3307400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687441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68820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82944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34794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30053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43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59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0796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457200" indent="-457200">
              <a:buFont typeface="Arial" panose="020B0604020202020204" pitchFamily="34" charset="0"/>
              <a:buChar char="•"/>
              <a:defRPr>
                <a:solidFill>
                  <a:schemeClr val="bg1"/>
                </a:solidFill>
              </a:defRPr>
            </a:lvl1pPr>
            <a:lvl2pPr marL="914400" indent="-457200">
              <a:buFont typeface="Arial" panose="020B0604020202020204" pitchFamily="34" charset="0"/>
              <a:buChar char="•"/>
              <a:defRPr sz="3000">
                <a:solidFill>
                  <a:schemeClr val="bg1"/>
                </a:solidFill>
              </a:defRPr>
            </a:lvl2pPr>
            <a:lvl3pPr marL="1371600" indent="-457200">
              <a:buFont typeface="Arial" panose="020B0604020202020204" pitchFamily="34" charset="0"/>
              <a:buChar char="•"/>
              <a:defRPr sz="2800">
                <a:solidFill>
                  <a:schemeClr val="bg1"/>
                </a:solidFill>
              </a:defRPr>
            </a:lvl3pPr>
            <a:lvl4pPr marL="1828800" indent="-457200">
              <a:buFont typeface="Arial" panose="020B0604020202020204" pitchFamily="34" charset="0"/>
              <a:buChar char="•"/>
              <a:defRPr sz="2600">
                <a:solidFill>
                  <a:schemeClr val="bg1"/>
                </a:solidFill>
              </a:defRPr>
            </a:lvl4pPr>
            <a:lvl5pPr marL="2171700" indent="-3429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442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36084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igh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ACE-3EC6-4CA1-8F2C-44F4F6912F2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4148F911-558A-4BE7-88E3-71EDDE3E9333}"/>
              </a:ext>
            </a:extLst>
          </p:cNvPr>
          <p:cNvSpPr>
            <a:spLocks noGrp="1"/>
          </p:cNvSpPr>
          <p:nvPr>
            <p:ph sz="quarter" idx="11"/>
          </p:nvPr>
        </p:nvSpPr>
        <p:spPr>
          <a:xfrm>
            <a:off x="152400" y="1673935"/>
            <a:ext cx="5943600" cy="1049810"/>
          </a:xfrm>
        </p:spPr>
        <p:txBody>
          <a:bodyPr/>
          <a:lstStyle/>
          <a:p>
            <a:pPr lvl="0"/>
            <a:r>
              <a:rPr lang="en-US"/>
              <a:t>Edit Master text styles</a:t>
            </a:r>
          </a:p>
        </p:txBody>
      </p:sp>
      <p:sp>
        <p:nvSpPr>
          <p:cNvPr id="7" name="Content Placeholder 6">
            <a:extLst>
              <a:ext uri="{FF2B5EF4-FFF2-40B4-BE49-F238E27FC236}">
                <a16:creationId xmlns:a16="http://schemas.microsoft.com/office/drawing/2014/main" id="{186C8EA1-F9F8-4EF3-A645-F009F97A1BCA}"/>
              </a:ext>
            </a:extLst>
          </p:cNvPr>
          <p:cNvSpPr>
            <a:spLocks noGrp="1"/>
          </p:cNvSpPr>
          <p:nvPr>
            <p:ph sz="quarter" idx="12"/>
          </p:nvPr>
        </p:nvSpPr>
        <p:spPr>
          <a:xfrm>
            <a:off x="152400" y="2887942"/>
            <a:ext cx="5943600" cy="81756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E267D586-4B3F-4F36-9A09-481F9427267F}"/>
              </a:ext>
            </a:extLst>
          </p:cNvPr>
          <p:cNvSpPr>
            <a:spLocks noGrp="1"/>
          </p:cNvSpPr>
          <p:nvPr>
            <p:ph sz="quarter" idx="13"/>
          </p:nvPr>
        </p:nvSpPr>
        <p:spPr>
          <a:xfrm>
            <a:off x="152400" y="3869701"/>
            <a:ext cx="5943600" cy="1031875"/>
          </a:xfrm>
        </p:spPr>
        <p:txBody>
          <a:bodyPr/>
          <a:lstStyle/>
          <a:p>
            <a:pPr lvl="0"/>
            <a:r>
              <a:rPr lang="en-US"/>
              <a:t>Edit Master text styles</a:t>
            </a:r>
          </a:p>
        </p:txBody>
      </p:sp>
      <p:sp>
        <p:nvSpPr>
          <p:cNvPr id="11" name="Content Placeholder 10">
            <a:extLst>
              <a:ext uri="{FF2B5EF4-FFF2-40B4-BE49-F238E27FC236}">
                <a16:creationId xmlns:a16="http://schemas.microsoft.com/office/drawing/2014/main" id="{F267A887-AD5A-45B1-82A4-1D18F46C1175}"/>
              </a:ext>
            </a:extLst>
          </p:cNvPr>
          <p:cNvSpPr>
            <a:spLocks noGrp="1"/>
          </p:cNvSpPr>
          <p:nvPr>
            <p:ph sz="quarter" idx="14"/>
          </p:nvPr>
        </p:nvSpPr>
        <p:spPr>
          <a:xfrm>
            <a:off x="152400" y="5065773"/>
            <a:ext cx="5943600" cy="954087"/>
          </a:xfrm>
        </p:spPr>
        <p:txBody>
          <a:bodyPr/>
          <a:lstStyle/>
          <a:p>
            <a:pPr lvl="0"/>
            <a:r>
              <a:rPr lang="en-US"/>
              <a:t>Edit Master text styles</a:t>
            </a:r>
          </a:p>
        </p:txBody>
      </p:sp>
      <p:sp>
        <p:nvSpPr>
          <p:cNvPr id="13" name="Content Placeholder 12">
            <a:extLst>
              <a:ext uri="{FF2B5EF4-FFF2-40B4-BE49-F238E27FC236}">
                <a16:creationId xmlns:a16="http://schemas.microsoft.com/office/drawing/2014/main" id="{08648E6A-DA17-4598-A93F-B2A4FADDF61E}"/>
              </a:ext>
            </a:extLst>
          </p:cNvPr>
          <p:cNvSpPr>
            <a:spLocks noGrp="1"/>
          </p:cNvSpPr>
          <p:nvPr>
            <p:ph sz="quarter" idx="15"/>
          </p:nvPr>
        </p:nvSpPr>
        <p:spPr>
          <a:xfrm>
            <a:off x="6361113" y="1673225"/>
            <a:ext cx="5678487" cy="1050925"/>
          </a:xfrm>
        </p:spPr>
        <p:txBody>
          <a:bodyPr/>
          <a:lstStyle/>
          <a:p>
            <a:pPr lvl="0"/>
            <a:r>
              <a:rPr lang="en-US"/>
              <a:t>Edit Master text styles</a:t>
            </a:r>
          </a:p>
        </p:txBody>
      </p:sp>
      <p:sp>
        <p:nvSpPr>
          <p:cNvPr id="17" name="Content Placeholder 16">
            <a:extLst>
              <a:ext uri="{FF2B5EF4-FFF2-40B4-BE49-F238E27FC236}">
                <a16:creationId xmlns:a16="http://schemas.microsoft.com/office/drawing/2014/main" id="{9C81D6EA-EB2C-4615-AF66-5CE68B30936E}"/>
              </a:ext>
            </a:extLst>
          </p:cNvPr>
          <p:cNvSpPr>
            <a:spLocks noGrp="1"/>
          </p:cNvSpPr>
          <p:nvPr>
            <p:ph sz="quarter" idx="16"/>
          </p:nvPr>
        </p:nvSpPr>
        <p:spPr>
          <a:xfrm>
            <a:off x="6361113" y="2887663"/>
            <a:ext cx="5678487" cy="817562"/>
          </a:xfrm>
        </p:spPr>
        <p:txBody>
          <a:bodyPr/>
          <a:lstStyle/>
          <a:p>
            <a:pPr lvl="0"/>
            <a:r>
              <a:rPr lang="en-US"/>
              <a:t>Edit Master text styles</a:t>
            </a:r>
          </a:p>
        </p:txBody>
      </p:sp>
      <p:sp>
        <p:nvSpPr>
          <p:cNvPr id="19" name="Content Placeholder 18">
            <a:extLst>
              <a:ext uri="{FF2B5EF4-FFF2-40B4-BE49-F238E27FC236}">
                <a16:creationId xmlns:a16="http://schemas.microsoft.com/office/drawing/2014/main" id="{361DA2D9-C19C-4165-961D-5F794C7AFA5C}"/>
              </a:ext>
            </a:extLst>
          </p:cNvPr>
          <p:cNvSpPr>
            <a:spLocks noGrp="1"/>
          </p:cNvSpPr>
          <p:nvPr>
            <p:ph sz="quarter" idx="17"/>
          </p:nvPr>
        </p:nvSpPr>
        <p:spPr>
          <a:xfrm>
            <a:off x="6361113" y="3870325"/>
            <a:ext cx="5678487" cy="1031875"/>
          </a:xfrm>
        </p:spPr>
        <p:txBody>
          <a:bodyPr/>
          <a:lstStyle/>
          <a:p>
            <a:pPr lvl="0"/>
            <a:r>
              <a:rPr lang="en-US"/>
              <a:t>Edit Master text styles</a:t>
            </a:r>
          </a:p>
        </p:txBody>
      </p:sp>
      <p:sp>
        <p:nvSpPr>
          <p:cNvPr id="21" name="Content Placeholder 20">
            <a:extLst>
              <a:ext uri="{FF2B5EF4-FFF2-40B4-BE49-F238E27FC236}">
                <a16:creationId xmlns:a16="http://schemas.microsoft.com/office/drawing/2014/main" id="{171EB081-C215-4FD8-81F8-0AAAD1232644}"/>
              </a:ext>
            </a:extLst>
          </p:cNvPr>
          <p:cNvSpPr>
            <a:spLocks noGrp="1"/>
          </p:cNvSpPr>
          <p:nvPr>
            <p:ph sz="quarter" idx="18"/>
          </p:nvPr>
        </p:nvSpPr>
        <p:spPr>
          <a:xfrm>
            <a:off x="6361113" y="5065713"/>
            <a:ext cx="5678487" cy="954087"/>
          </a:xfr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C3D4E522-1B55-431C-8CC0-6222E8ACE67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5154677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and Three Pict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D86A-33D0-47CB-9F96-7CC024797251}"/>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70AD8CC5-5634-49E6-B833-3E438EBD19DE}"/>
              </a:ext>
            </a:extLst>
          </p:cNvPr>
          <p:cNvSpPr>
            <a:spLocks noGrp="1"/>
          </p:cNvSpPr>
          <p:nvPr>
            <p:ph type="body" sz="quarter" idx="11"/>
          </p:nvPr>
        </p:nvSpPr>
        <p:spPr>
          <a:xfrm>
            <a:off x="152400" y="1673158"/>
            <a:ext cx="5943600" cy="4299626"/>
          </a:xfrm>
        </p:spPr>
        <p:txBody>
          <a:bodyPr/>
          <a:lstStyle/>
          <a:p>
            <a:pPr lvl="0"/>
            <a:r>
              <a:rPr lang="en-US"/>
              <a:t>Edit Master text styles</a:t>
            </a:r>
          </a:p>
        </p:txBody>
      </p:sp>
      <p:sp>
        <p:nvSpPr>
          <p:cNvPr id="13" name="Picture Placeholder 12">
            <a:extLst>
              <a:ext uri="{FF2B5EF4-FFF2-40B4-BE49-F238E27FC236}">
                <a16:creationId xmlns:a16="http://schemas.microsoft.com/office/drawing/2014/main" id="{11A35830-E263-4408-B61B-16B2A6DBAEC3}"/>
              </a:ext>
            </a:extLst>
          </p:cNvPr>
          <p:cNvSpPr>
            <a:spLocks noGrp="1"/>
          </p:cNvSpPr>
          <p:nvPr>
            <p:ph type="pic" sz="quarter" idx="12"/>
          </p:nvPr>
        </p:nvSpPr>
        <p:spPr>
          <a:xfrm>
            <a:off x="6264275" y="1673225"/>
            <a:ext cx="5775325" cy="1325563"/>
          </a:xfrm>
        </p:spPr>
        <p:txBody>
          <a:bodyPr/>
          <a:lstStyle/>
          <a:p>
            <a:endParaRPr lang="en-US"/>
          </a:p>
        </p:txBody>
      </p:sp>
      <p:sp>
        <p:nvSpPr>
          <p:cNvPr id="15" name="Picture Placeholder 14">
            <a:extLst>
              <a:ext uri="{FF2B5EF4-FFF2-40B4-BE49-F238E27FC236}">
                <a16:creationId xmlns:a16="http://schemas.microsoft.com/office/drawing/2014/main" id="{4CED931D-5696-41BB-97BA-C78F5147DE3D}"/>
              </a:ext>
            </a:extLst>
          </p:cNvPr>
          <p:cNvSpPr>
            <a:spLocks noGrp="1"/>
          </p:cNvSpPr>
          <p:nvPr>
            <p:ph type="pic" sz="quarter" idx="13"/>
          </p:nvPr>
        </p:nvSpPr>
        <p:spPr>
          <a:xfrm>
            <a:off x="6264275" y="3143250"/>
            <a:ext cx="5775325" cy="1359509"/>
          </a:xfrm>
        </p:spPr>
        <p:txBody>
          <a:bodyPr/>
          <a:lstStyle/>
          <a:p>
            <a:endParaRPr lang="en-US"/>
          </a:p>
        </p:txBody>
      </p:sp>
      <p:sp>
        <p:nvSpPr>
          <p:cNvPr id="17" name="Picture Placeholder 16">
            <a:extLst>
              <a:ext uri="{FF2B5EF4-FFF2-40B4-BE49-F238E27FC236}">
                <a16:creationId xmlns:a16="http://schemas.microsoft.com/office/drawing/2014/main" id="{714360E5-2E02-49DB-B2F8-2BF11569CF2B}"/>
              </a:ext>
            </a:extLst>
          </p:cNvPr>
          <p:cNvSpPr>
            <a:spLocks noGrp="1"/>
          </p:cNvSpPr>
          <p:nvPr>
            <p:ph type="pic" sz="quarter" idx="14"/>
          </p:nvPr>
        </p:nvSpPr>
        <p:spPr>
          <a:xfrm>
            <a:off x="6264275" y="4613275"/>
            <a:ext cx="5775325" cy="1359509"/>
          </a:xfrm>
        </p:spPr>
        <p:txBody>
          <a:bodyPr/>
          <a:lstStyle/>
          <a:p>
            <a:endParaRPr lang="en-US"/>
          </a:p>
        </p:txBody>
      </p:sp>
      <p:sp>
        <p:nvSpPr>
          <p:cNvPr id="3" name="Slide Number Placeholder 2">
            <a:extLst>
              <a:ext uri="{FF2B5EF4-FFF2-40B4-BE49-F238E27FC236}">
                <a16:creationId xmlns:a16="http://schemas.microsoft.com/office/drawing/2014/main" id="{1743B2B4-0F28-486C-8DB0-25DC47EB1555}"/>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83468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23315"/>
            <a:ext cx="3840480" cy="2286000"/>
          </a:xfrm>
        </p:spPr>
        <p:txBody>
          <a:bodyPr/>
          <a:lstStyle/>
          <a:p>
            <a:endParaRPr lang="en-US"/>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p:spPr>
        <p:txBody>
          <a:bodyPr/>
          <a:lstStyle/>
          <a:p>
            <a:endParaRPr lang="en-US"/>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p:spPr>
        <p:txBody>
          <a:bodyPr/>
          <a:lstStyle/>
          <a:p>
            <a:endParaRPr lang="en-US"/>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175961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792713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58900"/>
            <a:ext cx="5852160" cy="24036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hasCustomPrompt="1"/>
          </p:nvPr>
        </p:nvSpPr>
        <p:spPr>
          <a:xfrm>
            <a:off x="6187440" y="1638300"/>
            <a:ext cx="5852160" cy="2424250"/>
          </a:xfrm>
        </p:spPr>
        <p:txBody>
          <a:bodyPr/>
          <a:lstStyle/>
          <a:p>
            <a:pPr lvl="0"/>
            <a:r>
              <a:rPr lang="en-US"/>
              <a:t>Click to edit Master text styles</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8698941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58901"/>
            <a:ext cx="5852160" cy="1325564"/>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hasCustomPrompt="1"/>
          </p:nvPr>
        </p:nvSpPr>
        <p:spPr>
          <a:xfrm>
            <a:off x="6187440" y="1638300"/>
            <a:ext cx="5852160" cy="2424250"/>
          </a:xfrm>
        </p:spPr>
        <p:txBody>
          <a:bodyPr/>
          <a:lstStyle/>
          <a:p>
            <a:pPr lvl="0"/>
            <a:r>
              <a:rPr lang="en-US"/>
              <a:t>Click to edit Master text styles</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822865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9109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36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4134507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EE312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7"/>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52757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5"/>
            <a:ext cx="10123488" cy="3171825"/>
          </a:xfrm>
        </p:spPr>
        <p:txBody>
          <a:bodyPr/>
          <a:lstStyle>
            <a:lvl1pPr>
              <a:defRPr>
                <a:solidFill>
                  <a:schemeClr val="bg1"/>
                </a:solidFill>
              </a:defRPr>
            </a:lvl1pPr>
            <a:lvl2pPr marL="514350" indent="-171450">
              <a:buFont typeface="Arial" panose="020B0604020202020204" pitchFamily="34" charset="0"/>
              <a:buChar char="‒"/>
              <a:defRPr sz="2250">
                <a:solidFill>
                  <a:schemeClr val="bg1"/>
                </a:solidFill>
              </a:defRPr>
            </a:lvl2pPr>
            <a:lvl3pPr marL="857250" indent="-171450">
              <a:buFont typeface="Courier New" panose="02070309020205020404" pitchFamily="49" charset="0"/>
              <a:buChar char="o"/>
              <a:defRPr sz="2100">
                <a:solidFill>
                  <a:schemeClr val="bg1"/>
                </a:solidFill>
              </a:defRPr>
            </a:lvl3pPr>
            <a:lvl4pPr marL="1200150" indent="-171450">
              <a:buFont typeface="Wingdings" panose="05000000000000000000" pitchFamily="2" charset="2"/>
              <a:buChar char="§"/>
              <a:defRPr sz="1950">
                <a:solidFill>
                  <a:schemeClr val="bg1"/>
                </a:solidFill>
              </a:defRPr>
            </a:lvl4pPr>
            <a:lvl5pPr marL="1543050" indent="-171450">
              <a:buFont typeface="Wingdings" panose="05000000000000000000" pitchFamily="2" charset="2"/>
              <a:buChar char="v"/>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2400"/>
            </a:lvl1pPr>
            <a:lvl2pP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1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1.xml"/><Relationship Id="rId4"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1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7.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8.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752" r:id="rId2"/>
    <p:sldLayoutId id="2147483688" r:id="rId3"/>
    <p:sldLayoutId id="2147483689" r:id="rId4"/>
    <p:sldLayoutId id="2147483772" r:id="rId5"/>
    <p:sldLayoutId id="2147483773" r:id="rId6"/>
    <p:sldLayoutId id="2147483774" r:id="rId7"/>
    <p:sldLayoutId id="2147483703" r:id="rId8"/>
    <p:sldLayoutId id="2147483766" r:id="rId9"/>
    <p:sldLayoutId id="2147483736" r:id="rId10"/>
    <p:sldLayoutId id="2147483767" r:id="rId11"/>
    <p:sldLayoutId id="2147483771" r:id="rId12"/>
    <p:sldLayoutId id="2147483692" r:id="rId13"/>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10" r:id="rId5"/>
    <p:sldLayoutId id="2147483722"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70" r:id="rId1"/>
    <p:sldLayoutId id="2147483769" r:id="rId2"/>
    <p:sldLayoutId id="2147483768" r:id="rId3"/>
    <p:sldLayoutId id="2147483740"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35" r:id="rId1"/>
    <p:sldLayoutId id="2147483734" r:id="rId2"/>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39642925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65" r:id="rId11"/>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371600" indent="-4572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8"/>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Lst>
  <p:hf hdr="0" ftr="0" dt="0"/>
  <p:txStyles>
    <p:titleStyle>
      <a:lvl1pPr algn="ctr" defTabSz="685800" rtl="0" eaLnBrk="1" latinLnBrk="0" hangingPunct="1">
        <a:lnSpc>
          <a:spcPct val="90000"/>
        </a:lnSpc>
        <a:spcBef>
          <a:spcPct val="0"/>
        </a:spcBef>
        <a:buNone/>
        <a:defRPr sz="2850" b="1" kern="1200">
          <a:solidFill>
            <a:srgbClr val="99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250" kern="1200">
          <a:solidFill>
            <a:schemeClr val="bg1"/>
          </a:solidFill>
          <a:latin typeface="+mn-lt"/>
          <a:ea typeface="+mn-ea"/>
          <a:cs typeface="+mn-cs"/>
        </a:defRPr>
      </a:lvl2pPr>
      <a:lvl3pPr marL="942975" indent="-257175" algn="l" defTabSz="685800" rtl="0" eaLnBrk="1" latinLnBrk="0" hangingPunct="1">
        <a:lnSpc>
          <a:spcPct val="90000"/>
        </a:lnSpc>
        <a:spcBef>
          <a:spcPts val="375"/>
        </a:spcBef>
        <a:buFont typeface="Courier New" panose="02070309020205020404" pitchFamily="49" charset="0"/>
        <a:buChar char="o"/>
        <a:defRPr sz="21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
        <a:defRPr sz="1950" kern="1200">
          <a:solidFill>
            <a:schemeClr val="tx1"/>
          </a:solidFill>
          <a:latin typeface="+mn-lt"/>
          <a:ea typeface="+mn-ea"/>
          <a:cs typeface="+mn-cs"/>
        </a:defRPr>
      </a:lvl4pPr>
      <a:lvl5pPr marL="1628775" indent="-257175" algn="l" defTabSz="685800" rtl="0" eaLnBrk="1" latinLnBrk="0" hangingPunct="1">
        <a:lnSpc>
          <a:spcPct val="90000"/>
        </a:lnSpc>
        <a:spcBef>
          <a:spcPts val="375"/>
        </a:spcBef>
        <a:buFont typeface="Wingdings" panose="05000000000000000000" pitchFamily="2" charset="2"/>
        <a:buChar char="v"/>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64" r:id="rId2"/>
    <p:sldLayoutId id="2147483775"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mailto:jessica.gutierrez@fresnounified.org"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hyperlink" Target="https://www.multilinguallearningtoolkit.org/wp-content/uploads/2021/08/Support-Billingualism-Spanish-1.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eclkc.ohs.acf.hhs.gov/culture-language/article/importance-home-language-series" TargetMode="External"/><Relationship Id="rId5" Type="http://schemas.openxmlformats.org/officeDocument/2006/relationships/hyperlink" Target="https://ncela.ed.gov/sites/default/files/legacy/files/announcements/20200805-NCELAInfographic-508.pdf" TargetMode="External"/><Relationship Id="rId4" Type="http://schemas.openxmlformats.org/officeDocument/2006/relationships/hyperlink" Target="https://cmascanada.ca/2018/05/15/keeping-your-home-languag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de.ca.gov/sp/cd/ci/mb2303.asp"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cde.ca.gov/sp/cd/ci/plissupportlanding.asp" TargetMode="External"/><Relationship Id="rId4" Type="http://schemas.openxmlformats.org/officeDocument/2006/relationships/hyperlink" Target="https://www.cde.ca.gov/sp/cd/ci/csppdlltools.as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mailto:elpac@cde.ca.gov" TargetMode="External"/><Relationship Id="rId4" Type="http://schemas.openxmlformats.org/officeDocument/2006/relationships/hyperlink" Target="https://www.cde.ca.gov/fg/aa/cd/faad.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google.com/url?q=https://www.youtube.com/watch?v%3DSN9TGK0PvQE&amp;sa=D&amp;source=editors&amp;ust=1682722094437165&amp;usg=AOvVaw0SkpkZ4P-D5GRkke1S9YkI"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EB5-52DB-3A87-4E5A-8BF18FC65EE5}"/>
              </a:ext>
            </a:extLst>
          </p:cNvPr>
          <p:cNvSpPr>
            <a:spLocks noGrp="1"/>
          </p:cNvSpPr>
          <p:nvPr>
            <p:ph type="ctrTitle"/>
          </p:nvPr>
        </p:nvSpPr>
        <p:spPr>
          <a:xfrm>
            <a:off x="453079" y="495798"/>
            <a:ext cx="11636368" cy="1329610"/>
          </a:xfrm>
        </p:spPr>
        <p:txBody>
          <a:bodyPr vert="horz" lIns="91440" tIns="45720" rIns="91440" bIns="45720" rtlCol="0" anchor="ctr">
            <a:noAutofit/>
          </a:bodyPr>
          <a:lstStyle/>
          <a:p>
            <a:r>
              <a:rPr lang="en-US" sz="4800" dirty="0">
                <a:solidFill>
                  <a:schemeClr val="bg1"/>
                </a:solidFill>
                <a:ea typeface="+mj-lt"/>
                <a:cs typeface="+mj-lt"/>
              </a:rPr>
              <a:t>Identifying Dual Language Learners (DLLs) in California State Preschool Programs (CSPP)</a:t>
            </a:r>
          </a:p>
        </p:txBody>
      </p:sp>
      <p:sp>
        <p:nvSpPr>
          <p:cNvPr id="3" name="Content Placeholder 2">
            <a:extLst>
              <a:ext uri="{FF2B5EF4-FFF2-40B4-BE49-F238E27FC236}">
                <a16:creationId xmlns:a16="http://schemas.microsoft.com/office/drawing/2014/main" id="{3D3EDB00-97B2-E5B2-FB4A-CF57994B5B1A}"/>
              </a:ext>
            </a:extLst>
          </p:cNvPr>
          <p:cNvSpPr>
            <a:spLocks noGrp="1"/>
          </p:cNvSpPr>
          <p:nvPr>
            <p:ph sz="quarter" idx="10"/>
          </p:nvPr>
        </p:nvSpPr>
        <p:spPr>
          <a:xfrm>
            <a:off x="1899692" y="2622138"/>
            <a:ext cx="10123488" cy="3171825"/>
          </a:xfrm>
        </p:spPr>
        <p:txBody>
          <a:bodyPr vert="horz" lIns="91440" tIns="45720" rIns="91440" bIns="45720" rtlCol="0" anchor="t">
            <a:normAutofit/>
          </a:bodyPr>
          <a:lstStyle/>
          <a:p>
            <a:pPr marL="0" indent="0" algn="ctr">
              <a:buNone/>
            </a:pPr>
            <a:r>
              <a:rPr lang="en-US" sz="3600" b="1" dirty="0">
                <a:ea typeface="+mn-lt"/>
                <a:cs typeface="+mn-lt"/>
              </a:rPr>
              <a:t>Early Education Division (EED)</a:t>
            </a:r>
          </a:p>
          <a:p>
            <a:pPr marL="0" indent="0" algn="ctr">
              <a:buNone/>
            </a:pPr>
            <a:endParaRPr lang="en-US" sz="3600" b="1" dirty="0">
              <a:ea typeface="+mn-lt"/>
              <a:cs typeface="+mn-lt"/>
            </a:endParaRPr>
          </a:p>
          <a:p>
            <a:pPr marL="0" indent="0" algn="ctr">
              <a:buNone/>
            </a:pPr>
            <a:r>
              <a:rPr lang="en-US" sz="3600" b="1" dirty="0">
                <a:ea typeface="+mn-lt"/>
                <a:cs typeface="+mn-lt"/>
              </a:rPr>
              <a:t>Date: May 9, 2023</a:t>
            </a:r>
            <a:endParaRPr lang="en-US" sz="3600" dirty="0">
              <a:ea typeface="+mn-lt"/>
              <a:cs typeface="+mn-lt"/>
            </a:endParaRPr>
          </a:p>
          <a:p>
            <a:pPr marL="0" indent="0" algn="ctr">
              <a:buNone/>
            </a:pPr>
            <a:r>
              <a:rPr lang="en-US" sz="3600" b="1" dirty="0">
                <a:ea typeface="+mn-lt"/>
                <a:cs typeface="+mn-lt"/>
              </a:rPr>
              <a:t>Time: 3:00 - 4:30 p.m.</a:t>
            </a:r>
            <a:endParaRPr lang="en-US" sz="3600" b="1" dirty="0">
              <a:cs typeface="Arial" panose="020B0604020202020204"/>
            </a:endParaRPr>
          </a:p>
        </p:txBody>
      </p:sp>
    </p:spTree>
    <p:extLst>
      <p:ext uri="{BB962C8B-B14F-4D97-AF65-F5344CB8AC3E}">
        <p14:creationId xmlns:p14="http://schemas.microsoft.com/office/powerpoint/2010/main" val="22152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214-B46D-09E9-1A30-AD52EE7F2E28}"/>
              </a:ext>
            </a:extLst>
          </p:cNvPr>
          <p:cNvSpPr>
            <a:spLocks noGrp="1"/>
          </p:cNvSpPr>
          <p:nvPr>
            <p:ph type="title"/>
          </p:nvPr>
        </p:nvSpPr>
        <p:spPr>
          <a:xfrm>
            <a:off x="152400" y="175044"/>
            <a:ext cx="11887200" cy="1325563"/>
          </a:xfrm>
        </p:spPr>
        <p:txBody>
          <a:bodyPr>
            <a:normAutofit/>
          </a:bodyPr>
          <a:lstStyle/>
          <a:p>
            <a:r>
              <a:rPr lang="en-US" sz="4000">
                <a:solidFill>
                  <a:schemeClr val="bg1"/>
                </a:solidFill>
                <a:ea typeface="+mj-lt"/>
                <a:cs typeface="+mj-lt"/>
              </a:rPr>
              <a:t>DLL Identification for Dually Enrolled Children</a:t>
            </a:r>
            <a:endParaRPr lang="en-US">
              <a:solidFill>
                <a:schemeClr val="bg1"/>
              </a:solidFill>
            </a:endParaRPr>
          </a:p>
        </p:txBody>
      </p:sp>
      <p:sp>
        <p:nvSpPr>
          <p:cNvPr id="3" name="Content Placeholder 2">
            <a:extLst>
              <a:ext uri="{FF2B5EF4-FFF2-40B4-BE49-F238E27FC236}">
                <a16:creationId xmlns:a16="http://schemas.microsoft.com/office/drawing/2014/main" id="{9028F966-C392-7FDB-8234-F11C07F0C553}"/>
              </a:ext>
            </a:extLst>
          </p:cNvPr>
          <p:cNvSpPr>
            <a:spLocks noGrp="1"/>
          </p:cNvSpPr>
          <p:nvPr>
            <p:ph idx="1"/>
          </p:nvPr>
        </p:nvSpPr>
        <p:spPr>
          <a:xfrm>
            <a:off x="212231" y="1365130"/>
            <a:ext cx="11887200" cy="5299884"/>
          </a:xfrm>
        </p:spPr>
        <p:txBody>
          <a:bodyPr vert="horz" lIns="91440" tIns="45720" rIns="91440" bIns="45720" rtlCol="0" anchor="t">
            <a:noAutofit/>
          </a:bodyPr>
          <a:lstStyle/>
          <a:p>
            <a:pPr marL="0" indent="0">
              <a:buNone/>
            </a:pPr>
            <a:r>
              <a:rPr lang="en-US" sz="2400" dirty="0">
                <a:cs typeface="Arial" panose="020B0604020202020204"/>
              </a:rPr>
              <a:t>For children that are dually enrolled in CSPP for Extended Learning and Care around their Transitional Kindergarten or Kindergarten program day, CSPP contractors can seek to obtain the child's English Learner (EL) designation to determine DLL status by:</a:t>
            </a:r>
          </a:p>
          <a:p>
            <a:pPr marL="457200" indent="-457200"/>
            <a:r>
              <a:rPr lang="en-US" sz="2400" dirty="0">
                <a:cs typeface="Arial" panose="020B0604020202020204"/>
              </a:rPr>
              <a:t>Asking the families for the child’s English Language Proficiency Assessments for California (ELPAC) Student Score Report document,</a:t>
            </a:r>
          </a:p>
          <a:p>
            <a:pPr marL="457200" indent="-457200"/>
            <a:r>
              <a:rPr lang="en-US" sz="2400" dirty="0">
                <a:cs typeface="Arial" panose="020B0604020202020204"/>
              </a:rPr>
              <a:t>Having families sign a consent form to have the information directly shared with the contractor, or </a:t>
            </a:r>
          </a:p>
          <a:p>
            <a:pPr marL="457200" indent="-457200"/>
            <a:r>
              <a:rPr lang="en-US" sz="2400" dirty="0">
                <a:cs typeface="Arial" panose="020B0604020202020204"/>
              </a:rPr>
              <a:t>Having the contractor enter into a written agreement following Family Educational Rights and Privacy Act (FERPA) guidelines in order to share that information. </a:t>
            </a:r>
          </a:p>
          <a:p>
            <a:pPr marL="0" indent="0">
              <a:buNone/>
            </a:pPr>
            <a:r>
              <a:rPr lang="en-US" sz="2400" dirty="0">
                <a:cs typeface="Arial" panose="020B0604020202020204"/>
              </a:rPr>
              <a:t>If a contractor is unable to get the EL designation they must conduct the Family Language Instrument to determine the dual language learner status of the child. </a:t>
            </a:r>
          </a:p>
          <a:p>
            <a:pPr marL="0" indent="0">
              <a:buNone/>
            </a:pPr>
            <a:endParaRPr lang="en-US" dirty="0">
              <a:cs typeface="Arial" panose="020B0604020202020204"/>
            </a:endParaRPr>
          </a:p>
          <a:p>
            <a:pPr marL="0" indent="0">
              <a:buNone/>
            </a:pPr>
            <a:endParaRPr lang="en-US"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0D2C1134-3162-3750-3381-3984EFCF725C}"/>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135236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214-B46D-09E9-1A30-AD52EE7F2E28}"/>
              </a:ext>
            </a:extLst>
          </p:cNvPr>
          <p:cNvSpPr>
            <a:spLocks noGrp="1"/>
          </p:cNvSpPr>
          <p:nvPr>
            <p:ph type="title"/>
          </p:nvPr>
        </p:nvSpPr>
        <p:spPr>
          <a:xfrm>
            <a:off x="152400" y="-112503"/>
            <a:ext cx="11887200" cy="1325563"/>
          </a:xfrm>
        </p:spPr>
        <p:txBody>
          <a:bodyPr>
            <a:normAutofit/>
          </a:bodyPr>
          <a:lstStyle/>
          <a:p>
            <a:r>
              <a:rPr lang="en-US" sz="4000">
                <a:solidFill>
                  <a:schemeClr val="bg1"/>
                </a:solidFill>
                <a:ea typeface="+mj-lt"/>
                <a:cs typeface="+mj-lt"/>
              </a:rPr>
              <a:t>CSPP DLL  Status</a:t>
            </a:r>
            <a:endParaRPr lang="en-US" sz="4000" b="0">
              <a:solidFill>
                <a:schemeClr val="bg1"/>
              </a:solidFill>
              <a:cs typeface="Arial"/>
            </a:endParaRPr>
          </a:p>
        </p:txBody>
      </p:sp>
      <p:sp>
        <p:nvSpPr>
          <p:cNvPr id="3" name="Content Placeholder 2">
            <a:extLst>
              <a:ext uri="{FF2B5EF4-FFF2-40B4-BE49-F238E27FC236}">
                <a16:creationId xmlns:a16="http://schemas.microsoft.com/office/drawing/2014/main" id="{9028F966-C392-7FDB-8234-F11C07F0C553}"/>
              </a:ext>
            </a:extLst>
          </p:cNvPr>
          <p:cNvSpPr>
            <a:spLocks noGrp="1"/>
          </p:cNvSpPr>
          <p:nvPr>
            <p:ph idx="1"/>
          </p:nvPr>
        </p:nvSpPr>
        <p:spPr>
          <a:xfrm>
            <a:off x="212231" y="833168"/>
            <a:ext cx="11887200" cy="5874978"/>
          </a:xfrm>
        </p:spPr>
        <p:txBody>
          <a:bodyPr vert="horz" lIns="91440" tIns="45720" rIns="91440" bIns="45720" rtlCol="0" anchor="t">
            <a:noAutofit/>
          </a:bodyPr>
          <a:lstStyle/>
          <a:p>
            <a:pPr marL="0" indent="0">
              <a:buNone/>
            </a:pPr>
            <a:r>
              <a:rPr lang="en-US" sz="3000" b="1" dirty="0">
                <a:cs typeface="Arial" panose="020B0604020202020204"/>
              </a:rPr>
              <a:t>DLL Status (When Using the Family Language Instrument)</a:t>
            </a:r>
          </a:p>
          <a:p>
            <a:pPr>
              <a:lnSpc>
                <a:spcPct val="100000"/>
              </a:lnSpc>
              <a:spcBef>
                <a:spcPts val="0"/>
              </a:spcBef>
            </a:pPr>
            <a:r>
              <a:rPr lang="en-US" sz="3000" dirty="0">
                <a:ea typeface="+mn-lt"/>
                <a:cs typeface="+mn-lt"/>
              </a:rPr>
              <a:t>A child is designated a dual language learner if:</a:t>
            </a:r>
          </a:p>
          <a:p>
            <a:pPr lvl="1">
              <a:lnSpc>
                <a:spcPct val="100000"/>
              </a:lnSpc>
              <a:spcBef>
                <a:spcPts val="0"/>
              </a:spcBef>
            </a:pPr>
            <a:r>
              <a:rPr lang="en-US" sz="3000" dirty="0">
                <a:ea typeface="+mn-lt"/>
                <a:cs typeface="+mn-lt"/>
              </a:rPr>
              <a:t>A language other than English is the answer to  questions 1, 3, or 4.</a:t>
            </a:r>
            <a:endParaRPr lang="en-US" sz="3000" dirty="0">
              <a:cs typeface="Arial" panose="020B0604020202020204"/>
            </a:endParaRPr>
          </a:p>
          <a:p>
            <a:pPr lvl="1">
              <a:lnSpc>
                <a:spcPct val="100000"/>
              </a:lnSpc>
              <a:spcBef>
                <a:spcPts val="0"/>
              </a:spcBef>
            </a:pPr>
            <a:r>
              <a:rPr lang="en-US" sz="3000" dirty="0">
                <a:cs typeface="Arial" panose="020B0604020202020204"/>
              </a:rPr>
              <a:t>If initially indicated English only, but program staff determine within 30 calendar days, though child observations, that the child demonstrates they speak, respond to, or understand a language other than English, </a:t>
            </a:r>
            <a:r>
              <a:rPr lang="en-US" sz="3000" dirty="0">
                <a:ea typeface="+mn-lt"/>
                <a:cs typeface="+mn-lt"/>
              </a:rPr>
              <a:t>the contractor must share these observations with the family and review with the family the responses to the Family Language Instrument, updating as necessary to ensure proper designation.</a:t>
            </a:r>
          </a:p>
          <a:p>
            <a:pPr marL="0" indent="0">
              <a:buNone/>
            </a:pPr>
            <a:endParaRPr lang="en-US" sz="2800"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0D2C1134-3162-3750-3381-3984EFCF725C}"/>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394184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214-B46D-09E9-1A30-AD52EE7F2E28}"/>
              </a:ext>
            </a:extLst>
          </p:cNvPr>
          <p:cNvSpPr>
            <a:spLocks noGrp="1"/>
          </p:cNvSpPr>
          <p:nvPr>
            <p:ph type="title"/>
          </p:nvPr>
        </p:nvSpPr>
        <p:spPr>
          <a:xfrm>
            <a:off x="152400" y="-112503"/>
            <a:ext cx="11887200" cy="1325563"/>
          </a:xfrm>
        </p:spPr>
        <p:txBody>
          <a:bodyPr>
            <a:normAutofit/>
          </a:bodyPr>
          <a:lstStyle/>
          <a:p>
            <a:r>
              <a:rPr lang="en-US" sz="4000">
                <a:solidFill>
                  <a:schemeClr val="bg1"/>
                </a:solidFill>
                <a:ea typeface="+mj-lt"/>
                <a:cs typeface="+mj-lt"/>
              </a:rPr>
              <a:t>Updating the DLL Designation </a:t>
            </a:r>
            <a:endParaRPr lang="en-US">
              <a:solidFill>
                <a:schemeClr val="bg1"/>
              </a:solidFill>
            </a:endParaRPr>
          </a:p>
        </p:txBody>
      </p:sp>
      <p:sp>
        <p:nvSpPr>
          <p:cNvPr id="3" name="Content Placeholder 2">
            <a:extLst>
              <a:ext uri="{FF2B5EF4-FFF2-40B4-BE49-F238E27FC236}">
                <a16:creationId xmlns:a16="http://schemas.microsoft.com/office/drawing/2014/main" id="{9028F966-C392-7FDB-8234-F11C07F0C553}"/>
              </a:ext>
            </a:extLst>
          </p:cNvPr>
          <p:cNvSpPr>
            <a:spLocks noGrp="1"/>
          </p:cNvSpPr>
          <p:nvPr>
            <p:ph idx="1"/>
          </p:nvPr>
        </p:nvSpPr>
        <p:spPr>
          <a:xfrm>
            <a:off x="152400" y="603129"/>
            <a:ext cx="11887200" cy="5874978"/>
          </a:xfrm>
        </p:spPr>
        <p:txBody>
          <a:bodyPr vert="horz" lIns="91440" tIns="45720" rIns="91440" bIns="45720" rtlCol="0" anchor="t">
            <a:noAutofit/>
          </a:bodyPr>
          <a:lstStyle/>
          <a:p>
            <a:pPr marL="0" indent="0">
              <a:buNone/>
            </a:pPr>
            <a:endParaRPr lang="en-US" sz="2800">
              <a:cs typeface="Arial" panose="020B0604020202020204"/>
            </a:endParaRPr>
          </a:p>
          <a:p>
            <a:r>
              <a:rPr lang="en-US">
                <a:ea typeface="+mn-lt"/>
                <a:cs typeface="+mn-lt"/>
              </a:rPr>
              <a:t>Parent Update</a:t>
            </a:r>
          </a:p>
          <a:p>
            <a:pPr lvl="1"/>
            <a:r>
              <a:rPr lang="en-US">
                <a:ea typeface="+mn-lt"/>
                <a:cs typeface="+mn-lt"/>
              </a:rPr>
              <a:t>Occurs when the parent or guardian updates the responses to the Family Language Instrument to ensure proper designation. </a:t>
            </a:r>
          </a:p>
          <a:p>
            <a:r>
              <a:rPr lang="en-US">
                <a:ea typeface="+mn-lt"/>
                <a:cs typeface="+mn-lt"/>
              </a:rPr>
              <a:t>Teacher Designation </a:t>
            </a:r>
          </a:p>
          <a:p>
            <a:pPr lvl="1"/>
            <a:r>
              <a:rPr lang="en-US">
                <a:ea typeface="+mn-lt"/>
                <a:cs typeface="+mn-lt"/>
              </a:rPr>
              <a:t>Can ONLY occur if during the meeting to ensure proper designation, the parent or guardian refuses to update their answers to the Family Language Instrument, the child’s teacher may designate the child as a DLL through a Teacher Designation. Teacher Designation can only occur after 30 calendar days and after meeting with the parent or guardian.</a:t>
            </a:r>
          </a:p>
          <a:p>
            <a:pPr lvl="1"/>
            <a:endParaRPr lang="en-US">
              <a:cs typeface="Arial"/>
            </a:endParaRPr>
          </a:p>
          <a:p>
            <a:pPr marL="0" indent="0">
              <a:buNone/>
            </a:pPr>
            <a:endParaRPr lang="en-US" sz="3200">
              <a:ea typeface="+mn-lt"/>
              <a:cs typeface="+mn-lt"/>
            </a:endParaRPr>
          </a:p>
          <a:p>
            <a:endParaRPr lang="en-US">
              <a:cs typeface="Arial" panose="020B0604020202020204"/>
            </a:endParaRPr>
          </a:p>
          <a:p>
            <a:endParaRPr lang="en-US">
              <a:cs typeface="Arial" panose="020B0604020202020204"/>
            </a:endParaRPr>
          </a:p>
          <a:p>
            <a:pPr marL="0" indent="0">
              <a:buNone/>
            </a:pPr>
            <a:endParaRPr lang="en-US">
              <a:cs typeface="Arial" panose="020B0604020202020204"/>
            </a:endParaRPr>
          </a:p>
        </p:txBody>
      </p:sp>
      <p:sp>
        <p:nvSpPr>
          <p:cNvPr id="4" name="Slide Number Placeholder 3">
            <a:extLst>
              <a:ext uri="{FF2B5EF4-FFF2-40B4-BE49-F238E27FC236}">
                <a16:creationId xmlns:a16="http://schemas.microsoft.com/office/drawing/2014/main" id="{0D2C1134-3162-3750-3381-3984EFCF725C}"/>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1753309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214-B46D-09E9-1A30-AD52EE7F2E28}"/>
              </a:ext>
            </a:extLst>
          </p:cNvPr>
          <p:cNvSpPr>
            <a:spLocks noGrp="1"/>
          </p:cNvSpPr>
          <p:nvPr>
            <p:ph type="title"/>
          </p:nvPr>
        </p:nvSpPr>
        <p:spPr>
          <a:xfrm>
            <a:off x="152400" y="85053"/>
            <a:ext cx="11887200" cy="1325563"/>
          </a:xfrm>
        </p:spPr>
        <p:txBody>
          <a:bodyPr>
            <a:normAutofit/>
          </a:bodyPr>
          <a:lstStyle/>
          <a:p>
            <a:r>
              <a:rPr lang="en-US" sz="4000" dirty="0">
                <a:solidFill>
                  <a:schemeClr val="bg1"/>
                </a:solidFill>
                <a:ea typeface="+mj-lt"/>
                <a:cs typeface="+mj-lt"/>
              </a:rPr>
              <a:t>Teacher Designation Documentation </a:t>
            </a:r>
            <a:br>
              <a:rPr lang="en-US" sz="4000" dirty="0">
                <a:solidFill>
                  <a:schemeClr val="bg1"/>
                </a:solidFill>
                <a:ea typeface="+mj-lt"/>
                <a:cs typeface="+mj-lt"/>
              </a:rPr>
            </a:br>
            <a:r>
              <a:rPr lang="en-US" sz="4000" dirty="0">
                <a:solidFill>
                  <a:schemeClr val="bg1"/>
                </a:solidFill>
                <a:ea typeface="+mj-lt"/>
                <a:cs typeface="+mj-lt"/>
              </a:rPr>
              <a:t>in Family File </a:t>
            </a:r>
            <a:endParaRPr lang="en-US" dirty="0">
              <a:solidFill>
                <a:schemeClr val="bg1"/>
              </a:solidFill>
            </a:endParaRPr>
          </a:p>
        </p:txBody>
      </p:sp>
      <p:sp>
        <p:nvSpPr>
          <p:cNvPr id="3" name="Content Placeholder 2">
            <a:extLst>
              <a:ext uri="{FF2B5EF4-FFF2-40B4-BE49-F238E27FC236}">
                <a16:creationId xmlns:a16="http://schemas.microsoft.com/office/drawing/2014/main" id="{9028F966-C392-7FDB-8234-F11C07F0C553}"/>
              </a:ext>
            </a:extLst>
          </p:cNvPr>
          <p:cNvSpPr>
            <a:spLocks noGrp="1"/>
          </p:cNvSpPr>
          <p:nvPr>
            <p:ph idx="1"/>
          </p:nvPr>
        </p:nvSpPr>
        <p:spPr>
          <a:xfrm>
            <a:off x="156926" y="1593037"/>
            <a:ext cx="11887200" cy="5515545"/>
          </a:xfrm>
        </p:spPr>
        <p:txBody>
          <a:bodyPr vert="horz" lIns="91440" tIns="45720" rIns="91440" bIns="45720" rtlCol="0" anchor="t">
            <a:noAutofit/>
          </a:bodyPr>
          <a:lstStyle/>
          <a:p>
            <a:pPr marL="0" indent="0">
              <a:lnSpc>
                <a:spcPct val="100000"/>
              </a:lnSpc>
              <a:spcBef>
                <a:spcPts val="0"/>
              </a:spcBef>
              <a:buNone/>
            </a:pPr>
            <a:r>
              <a:rPr lang="en-US" sz="2800">
                <a:ea typeface="+mn-lt"/>
                <a:cs typeface="+mn-lt"/>
              </a:rPr>
              <a:t>If Teacher Designation is used, contractors must include the following in the family file:</a:t>
            </a:r>
            <a:endParaRPr lang="en-US" sz="2800">
              <a:cs typeface="Arial" panose="020B0604020202020204"/>
            </a:endParaRPr>
          </a:p>
          <a:p>
            <a:pPr marL="1085850" lvl="2" indent="-514350">
              <a:lnSpc>
                <a:spcPct val="100000"/>
              </a:lnSpc>
              <a:spcBef>
                <a:spcPts val="0"/>
              </a:spcBef>
              <a:buAutoNum type="arabicPeriod"/>
            </a:pPr>
            <a:r>
              <a:rPr lang="en-US">
                <a:ea typeface="+mn-lt"/>
                <a:cs typeface="+mn-lt"/>
              </a:rPr>
              <a:t>Written observations for how the child has demonstrated they speak, respond to, or understand a language other than English.</a:t>
            </a:r>
          </a:p>
          <a:p>
            <a:pPr marL="1085850" lvl="2" indent="-514350">
              <a:lnSpc>
                <a:spcPct val="100000"/>
              </a:lnSpc>
              <a:spcBef>
                <a:spcPts val="0"/>
              </a:spcBef>
              <a:buAutoNum type="arabicPeriod"/>
            </a:pPr>
            <a:r>
              <a:rPr lang="en-US">
                <a:ea typeface="+mn-lt"/>
                <a:cs typeface="+mn-lt"/>
              </a:rPr>
              <a:t>Documentation from conversation with the family about their responses to the Family Language Instrument.</a:t>
            </a:r>
          </a:p>
          <a:p>
            <a:pPr marL="0" indent="0">
              <a:buNone/>
            </a:pPr>
            <a:r>
              <a:rPr lang="en-US" sz="2800">
                <a:cs typeface="Arial" panose="020B0604020202020204"/>
              </a:rPr>
              <a:t>The initial date the Family Language Instrument was administered should </a:t>
            </a:r>
            <a:r>
              <a:rPr lang="en-US" sz="2800" b="1">
                <a:cs typeface="Arial" panose="020B0604020202020204"/>
              </a:rPr>
              <a:t>not </a:t>
            </a:r>
            <a:r>
              <a:rPr lang="en-US" sz="2800">
                <a:cs typeface="Arial" panose="020B0604020202020204"/>
              </a:rPr>
              <a:t>change as this date demonstrates you are meeting compliance of conducting the instrument no later than upon enrollment. </a:t>
            </a:r>
            <a:endParaRPr lang="en-US" sz="2800"/>
          </a:p>
        </p:txBody>
      </p:sp>
      <p:sp>
        <p:nvSpPr>
          <p:cNvPr id="4" name="Slide Number Placeholder 3">
            <a:extLst>
              <a:ext uri="{FF2B5EF4-FFF2-40B4-BE49-F238E27FC236}">
                <a16:creationId xmlns:a16="http://schemas.microsoft.com/office/drawing/2014/main" id="{0D2C1134-3162-3750-3381-3984EFCF725C}"/>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59823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D75F-B7D6-460C-B98B-AEA3ECDD5219}"/>
              </a:ext>
            </a:extLst>
          </p:cNvPr>
          <p:cNvSpPr>
            <a:spLocks noGrp="1"/>
          </p:cNvSpPr>
          <p:nvPr>
            <p:ph type="title"/>
          </p:nvPr>
        </p:nvSpPr>
        <p:spPr>
          <a:xfrm>
            <a:off x="152400" y="5832"/>
            <a:ext cx="11887200" cy="1325563"/>
          </a:xfrm>
        </p:spPr>
        <p:txBody>
          <a:bodyPr/>
          <a:lstStyle/>
          <a:p>
            <a:r>
              <a:rPr lang="en-US" dirty="0">
                <a:solidFill>
                  <a:schemeClr val="bg1"/>
                </a:solidFill>
              </a:rPr>
              <a:t>Family Language Instrument</a:t>
            </a:r>
          </a:p>
        </p:txBody>
      </p:sp>
      <p:sp>
        <p:nvSpPr>
          <p:cNvPr id="3" name="Content Placeholder 2">
            <a:extLst>
              <a:ext uri="{FF2B5EF4-FFF2-40B4-BE49-F238E27FC236}">
                <a16:creationId xmlns:a16="http://schemas.microsoft.com/office/drawing/2014/main" id="{09165ADC-1030-4D80-A69D-064EE6B25E85}"/>
              </a:ext>
            </a:extLst>
          </p:cNvPr>
          <p:cNvSpPr>
            <a:spLocks noGrp="1"/>
          </p:cNvSpPr>
          <p:nvPr>
            <p:ph sz="half" idx="1"/>
          </p:nvPr>
        </p:nvSpPr>
        <p:spPr>
          <a:xfrm>
            <a:off x="285943" y="1135317"/>
            <a:ext cx="5629059" cy="4982226"/>
          </a:xfrm>
        </p:spPr>
        <p:txBody>
          <a:bodyPr>
            <a:normAutofit lnSpcReduction="10000"/>
          </a:bodyPr>
          <a:lstStyle/>
          <a:p>
            <a:pPr marL="457200" indent="-457200"/>
            <a:r>
              <a:rPr lang="en-US" sz="2900" dirty="0">
                <a:ea typeface="+mn-lt"/>
                <a:cs typeface="+mn-lt"/>
              </a:rPr>
              <a:t>The Family Language Instrument will be utilized to help identify the language or languages a child is exposed to at home and in their community; which languages the child understands; and which languages the child can speak. </a:t>
            </a:r>
            <a:endParaRPr lang="en-US" sz="2900" dirty="0">
              <a:cs typeface="Arial" panose="020B0604020202020204"/>
            </a:endParaRPr>
          </a:p>
          <a:p>
            <a:pPr marL="457200" indent="-457200"/>
            <a:r>
              <a:rPr lang="en-US" sz="2900" dirty="0">
                <a:cs typeface="Arial" panose="020B0604020202020204"/>
              </a:rPr>
              <a:t>The Family Language Instrument should be completed no later than upon enrollment. </a:t>
            </a:r>
          </a:p>
          <a:p>
            <a:pPr marL="0" indent="0">
              <a:buNone/>
            </a:pPr>
            <a:endParaRPr lang="en-US" dirty="0"/>
          </a:p>
        </p:txBody>
      </p:sp>
      <p:sp>
        <p:nvSpPr>
          <p:cNvPr id="6" name="Content Placeholder 5">
            <a:extLst>
              <a:ext uri="{FF2B5EF4-FFF2-40B4-BE49-F238E27FC236}">
                <a16:creationId xmlns:a16="http://schemas.microsoft.com/office/drawing/2014/main" id="{A0C7832E-6837-469C-9825-82150B61139C}"/>
              </a:ext>
            </a:extLst>
          </p:cNvPr>
          <p:cNvSpPr>
            <a:spLocks noGrp="1"/>
          </p:cNvSpPr>
          <p:nvPr>
            <p:ph sz="quarter" idx="11"/>
          </p:nvPr>
        </p:nvSpPr>
        <p:spPr>
          <a:xfrm>
            <a:off x="6248400" y="1133101"/>
            <a:ext cx="5943600" cy="1325563"/>
          </a:xfrm>
        </p:spPr>
        <p:txBody>
          <a:bodyPr>
            <a:normAutofit fontScale="92500" lnSpcReduction="10000"/>
          </a:bodyPr>
          <a:lstStyle/>
          <a:p>
            <a:pPr marL="0" indent="0">
              <a:buNone/>
            </a:pPr>
            <a:r>
              <a:rPr lang="en-US" dirty="0">
                <a:cs typeface="Arial"/>
              </a:rPr>
              <a:t>Sample Question: </a:t>
            </a:r>
            <a:endParaRPr lang="en-US" dirty="0">
              <a:ea typeface="+mn-lt"/>
              <a:cs typeface="+mn-lt"/>
            </a:endParaRPr>
          </a:p>
          <a:p>
            <a:r>
              <a:rPr lang="en-US" dirty="0">
                <a:cs typeface="Arial"/>
              </a:rPr>
              <a:t>Which language</a:t>
            </a:r>
            <a:r>
              <a:rPr lang="en-US" dirty="0">
                <a:ea typeface="+mn-lt"/>
                <a:cs typeface="+mn-lt"/>
              </a:rPr>
              <a:t>(s) does your </a:t>
            </a:r>
            <a:r>
              <a:rPr lang="en-US" dirty="0">
                <a:cs typeface="Arial"/>
              </a:rPr>
              <a:t>child </a:t>
            </a:r>
            <a:r>
              <a:rPr lang="en-US" dirty="0">
                <a:ea typeface="+mn-lt"/>
                <a:cs typeface="+mn-lt"/>
              </a:rPr>
              <a:t>hear at </a:t>
            </a:r>
            <a:r>
              <a:rPr lang="en-US" dirty="0">
                <a:cs typeface="Arial"/>
              </a:rPr>
              <a:t>home?</a:t>
            </a:r>
          </a:p>
          <a:p>
            <a:pPr marL="0" indent="0">
              <a:buNone/>
            </a:pPr>
            <a:endParaRPr lang="en-US" dirty="0"/>
          </a:p>
        </p:txBody>
      </p:sp>
      <p:pic>
        <p:nvPicPr>
          <p:cNvPr id="9" name="Content Placeholder 8" descr="Picture of a smiling family with two parents and two small children in front of a playground.">
            <a:extLst>
              <a:ext uri="{FF2B5EF4-FFF2-40B4-BE49-F238E27FC236}">
                <a16:creationId xmlns:a16="http://schemas.microsoft.com/office/drawing/2014/main" id="{CA862EE6-DCF5-4AFA-ABBB-C1FB356DCE5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6450" y="2432117"/>
            <a:ext cx="4774427" cy="2900226"/>
          </a:xfrm>
        </p:spPr>
      </p:pic>
      <p:sp>
        <p:nvSpPr>
          <p:cNvPr id="7" name="Content Placeholder 6">
            <a:extLst>
              <a:ext uri="{FF2B5EF4-FFF2-40B4-BE49-F238E27FC236}">
                <a16:creationId xmlns:a16="http://schemas.microsoft.com/office/drawing/2014/main" id="{1CB338B1-AEE9-46C9-91E6-1E2667EF94E4}"/>
              </a:ext>
            </a:extLst>
          </p:cNvPr>
          <p:cNvSpPr>
            <a:spLocks noGrp="1"/>
          </p:cNvSpPr>
          <p:nvPr>
            <p:ph sz="quarter" idx="12"/>
          </p:nvPr>
        </p:nvSpPr>
        <p:spPr>
          <a:xfrm>
            <a:off x="6386042" y="5390477"/>
            <a:ext cx="6113900" cy="689807"/>
          </a:xfrm>
        </p:spPr>
        <p:txBody>
          <a:bodyPr>
            <a:noAutofit/>
          </a:bodyPr>
          <a:lstStyle/>
          <a:p>
            <a:pPr marL="0" indent="0">
              <a:buNone/>
            </a:pPr>
            <a:r>
              <a:rPr lang="en-US" sz="2400" dirty="0"/>
              <a:t>Photo Credit: University Preparation Charter School Preschool, Camarillo, CA</a:t>
            </a:r>
          </a:p>
        </p:txBody>
      </p:sp>
      <p:sp>
        <p:nvSpPr>
          <p:cNvPr id="5" name="Slide Number Placeholder 4">
            <a:extLst>
              <a:ext uri="{FF2B5EF4-FFF2-40B4-BE49-F238E27FC236}">
                <a16:creationId xmlns:a16="http://schemas.microsoft.com/office/drawing/2014/main" id="{BE0E31FB-CE22-40B0-A2B9-61D691FCB948}"/>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405716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1446-1DD9-466D-B247-C14BCA9A7A34}"/>
              </a:ext>
            </a:extLst>
          </p:cNvPr>
          <p:cNvSpPr>
            <a:spLocks noGrp="1"/>
          </p:cNvSpPr>
          <p:nvPr>
            <p:ph type="title"/>
          </p:nvPr>
        </p:nvSpPr>
        <p:spPr>
          <a:xfrm>
            <a:off x="152400" y="-79008"/>
            <a:ext cx="11887200" cy="1325563"/>
          </a:xfrm>
        </p:spPr>
        <p:txBody>
          <a:bodyPr/>
          <a:lstStyle/>
          <a:p>
            <a:r>
              <a:rPr lang="en-US" dirty="0">
                <a:solidFill>
                  <a:schemeClr val="bg1"/>
                </a:solidFill>
              </a:rPr>
              <a:t>Family Language and Interest Interview</a:t>
            </a:r>
          </a:p>
        </p:txBody>
      </p:sp>
      <p:sp>
        <p:nvSpPr>
          <p:cNvPr id="3" name="Content Placeholder 2">
            <a:extLst>
              <a:ext uri="{FF2B5EF4-FFF2-40B4-BE49-F238E27FC236}">
                <a16:creationId xmlns:a16="http://schemas.microsoft.com/office/drawing/2014/main" id="{77977E87-0186-4D8D-B58A-CA7C45106EDC}"/>
              </a:ext>
            </a:extLst>
          </p:cNvPr>
          <p:cNvSpPr>
            <a:spLocks noGrp="1"/>
          </p:cNvSpPr>
          <p:nvPr>
            <p:ph sz="half" idx="1"/>
          </p:nvPr>
        </p:nvSpPr>
        <p:spPr>
          <a:xfrm>
            <a:off x="158842" y="1139307"/>
            <a:ext cx="5712017" cy="5046705"/>
          </a:xfrm>
        </p:spPr>
        <p:txBody>
          <a:bodyPr>
            <a:normAutofit fontScale="85000" lnSpcReduction="20000"/>
          </a:bodyPr>
          <a:lstStyle/>
          <a:p>
            <a:pPr marL="342900" indent="-342900"/>
            <a:r>
              <a:rPr lang="en-US" dirty="0">
                <a:ea typeface="+mn-lt"/>
                <a:cs typeface="+mn-lt"/>
              </a:rPr>
              <a:t>This Interview between families and program staff will be used to build relationships, identify and support the strengths and interests of the child, the language background of the child; and the needs of parents, guardians, or family members to support the language and development of the child. </a:t>
            </a:r>
            <a:endParaRPr lang="en-US" dirty="0">
              <a:cs typeface="Arial" panose="020B0604020202020204"/>
            </a:endParaRPr>
          </a:p>
          <a:p>
            <a:pPr marL="342900" indent="-342900"/>
            <a:r>
              <a:rPr lang="en-US" dirty="0">
                <a:cs typeface="Arial" panose="020B0604020202020204"/>
              </a:rPr>
              <a:t>This will be conducted only for those children who have been identified as a DLL. The Family Language and Interest Interview must be completed within 30 calendar days of enrollment.</a:t>
            </a:r>
          </a:p>
          <a:p>
            <a:pPr marL="0" indent="0">
              <a:buNone/>
            </a:pPr>
            <a:endParaRPr lang="en-US" dirty="0"/>
          </a:p>
        </p:txBody>
      </p:sp>
      <p:sp>
        <p:nvSpPr>
          <p:cNvPr id="6" name="Content Placeholder 5">
            <a:extLst>
              <a:ext uri="{FF2B5EF4-FFF2-40B4-BE49-F238E27FC236}">
                <a16:creationId xmlns:a16="http://schemas.microsoft.com/office/drawing/2014/main" id="{8A16D142-F406-46ED-A87A-F5FD9E6CE42D}"/>
              </a:ext>
            </a:extLst>
          </p:cNvPr>
          <p:cNvSpPr>
            <a:spLocks noGrp="1"/>
          </p:cNvSpPr>
          <p:nvPr>
            <p:ph sz="quarter" idx="11"/>
          </p:nvPr>
        </p:nvSpPr>
        <p:spPr>
          <a:xfrm>
            <a:off x="5816340" y="1130993"/>
            <a:ext cx="6546441" cy="1801812"/>
          </a:xfrm>
        </p:spPr>
        <p:txBody>
          <a:bodyPr>
            <a:normAutofit fontScale="85000" lnSpcReduction="20000"/>
          </a:bodyPr>
          <a:lstStyle/>
          <a:p>
            <a:pPr marL="0" indent="0">
              <a:buNone/>
            </a:pPr>
            <a:r>
              <a:rPr lang="en-US" dirty="0"/>
              <a:t>Sample Question:</a:t>
            </a:r>
            <a:endParaRPr lang="en-US" dirty="0">
              <a:cs typeface="Arial"/>
            </a:endParaRPr>
          </a:p>
          <a:p>
            <a:r>
              <a:rPr lang="en-US" dirty="0"/>
              <a:t>How can we help support your child’s language and development at home? (For example, books to read at home, materials, activity ideas)</a:t>
            </a:r>
            <a:endParaRPr lang="en-US" dirty="0">
              <a:cs typeface="Arial"/>
            </a:endParaRPr>
          </a:p>
          <a:p>
            <a:pPr marL="0" indent="0">
              <a:buNone/>
            </a:pPr>
            <a:endParaRPr lang="en-US" dirty="0"/>
          </a:p>
        </p:txBody>
      </p:sp>
      <p:pic>
        <p:nvPicPr>
          <p:cNvPr id="9" name="Content Placeholder 8" descr="A picture of a smiling young girl on a slide.">
            <a:extLst>
              <a:ext uri="{FF2B5EF4-FFF2-40B4-BE49-F238E27FC236}">
                <a16:creationId xmlns:a16="http://schemas.microsoft.com/office/drawing/2014/main" id="{772A3C03-4BE7-43B8-8650-350FD64FD8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8441" y="2772940"/>
            <a:ext cx="4037546" cy="2694983"/>
          </a:xfrm>
        </p:spPr>
      </p:pic>
      <p:sp>
        <p:nvSpPr>
          <p:cNvPr id="7" name="Content Placeholder 6">
            <a:extLst>
              <a:ext uri="{FF2B5EF4-FFF2-40B4-BE49-F238E27FC236}">
                <a16:creationId xmlns:a16="http://schemas.microsoft.com/office/drawing/2014/main" id="{EE6214B5-175B-4DED-B5A9-FC09AF3796DF}"/>
              </a:ext>
            </a:extLst>
          </p:cNvPr>
          <p:cNvSpPr>
            <a:spLocks noGrp="1"/>
          </p:cNvSpPr>
          <p:nvPr>
            <p:ph sz="quarter" idx="12"/>
          </p:nvPr>
        </p:nvSpPr>
        <p:spPr>
          <a:xfrm>
            <a:off x="6200271" y="5467923"/>
            <a:ext cx="5712017" cy="689808"/>
          </a:xfrm>
        </p:spPr>
        <p:txBody>
          <a:bodyPr>
            <a:noAutofit/>
          </a:bodyPr>
          <a:lstStyle/>
          <a:p>
            <a:pPr marL="0" indent="0">
              <a:buNone/>
            </a:pPr>
            <a:r>
              <a:rPr lang="en-US" sz="2400" dirty="0"/>
              <a:t>Photo Credit: University Preparation Charter School Preschool, Camarillo, CA</a:t>
            </a:r>
          </a:p>
        </p:txBody>
      </p:sp>
      <p:sp>
        <p:nvSpPr>
          <p:cNvPr id="5" name="Slide Number Placeholder 4">
            <a:extLst>
              <a:ext uri="{FF2B5EF4-FFF2-40B4-BE49-F238E27FC236}">
                <a16:creationId xmlns:a16="http://schemas.microsoft.com/office/drawing/2014/main" id="{E74D6FBC-71B0-4978-A9FF-870BBB8EA215}"/>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97309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F11B-8C7D-590A-B4A6-4EBB709133DA}"/>
              </a:ext>
            </a:extLst>
          </p:cNvPr>
          <p:cNvSpPr>
            <a:spLocks noGrp="1"/>
          </p:cNvSpPr>
          <p:nvPr>
            <p:ph type="title"/>
          </p:nvPr>
        </p:nvSpPr>
        <p:spPr>
          <a:xfrm>
            <a:off x="138953" y="0"/>
            <a:ext cx="11887200" cy="1325563"/>
          </a:xfrm>
        </p:spPr>
        <p:txBody>
          <a:bodyPr/>
          <a:lstStyle/>
          <a:p>
            <a:r>
              <a:rPr lang="en-US">
                <a:solidFill>
                  <a:schemeClr val="bg1"/>
                </a:solidFill>
                <a:ea typeface="+mj-lt"/>
                <a:cs typeface="+mj-lt"/>
              </a:rPr>
              <a:t>CSPP DLL Support</a:t>
            </a:r>
            <a:endParaRPr lang="en-US" b="0">
              <a:solidFill>
                <a:schemeClr val="tx1"/>
              </a:solidFill>
              <a:cs typeface="Arial" panose="020B0604020202020204"/>
            </a:endParaRPr>
          </a:p>
        </p:txBody>
      </p:sp>
      <p:sp>
        <p:nvSpPr>
          <p:cNvPr id="3" name="Content Placeholder 2">
            <a:extLst>
              <a:ext uri="{FF2B5EF4-FFF2-40B4-BE49-F238E27FC236}">
                <a16:creationId xmlns:a16="http://schemas.microsoft.com/office/drawing/2014/main" id="{16B82EC6-120D-03B1-D96F-609E7B89FF40}"/>
              </a:ext>
            </a:extLst>
          </p:cNvPr>
          <p:cNvSpPr>
            <a:spLocks noGrp="1"/>
          </p:cNvSpPr>
          <p:nvPr>
            <p:ph idx="1"/>
          </p:nvPr>
        </p:nvSpPr>
        <p:spPr>
          <a:xfrm>
            <a:off x="151252" y="1086839"/>
            <a:ext cx="11872823" cy="5098601"/>
          </a:xfrm>
        </p:spPr>
        <p:txBody>
          <a:bodyPr vert="horz" lIns="91440" tIns="45720" rIns="91440" bIns="45720" rtlCol="0" anchor="t">
            <a:noAutofit/>
          </a:bodyPr>
          <a:lstStyle/>
          <a:p>
            <a:pPr marL="0" indent="0">
              <a:lnSpc>
                <a:spcPct val="100000"/>
              </a:lnSpc>
              <a:buNone/>
            </a:pPr>
            <a:r>
              <a:rPr lang="en-US" dirty="0">
                <a:cs typeface="Arial"/>
              </a:rPr>
              <a:t>The Family Language Instrument and the Family Language and Interest Interview will help contractors support DLLs by:</a:t>
            </a:r>
            <a:endParaRPr lang="en-US" dirty="0">
              <a:ea typeface="+mn-lt"/>
              <a:cs typeface="+mn-lt"/>
            </a:endParaRPr>
          </a:p>
          <a:p>
            <a:pPr marL="457200" indent="-457200">
              <a:lnSpc>
                <a:spcPct val="100000"/>
              </a:lnSpc>
            </a:pPr>
            <a:r>
              <a:rPr lang="en-US" dirty="0">
                <a:cs typeface="Arial"/>
              </a:rPr>
              <a:t>Learning about the student's language background and needs</a:t>
            </a:r>
          </a:p>
          <a:p>
            <a:pPr marL="457200" indent="-457200">
              <a:lnSpc>
                <a:spcPct val="100000"/>
              </a:lnSpc>
            </a:pPr>
            <a:r>
              <a:rPr lang="en-US" dirty="0">
                <a:cs typeface="Arial"/>
              </a:rPr>
              <a:t>Building a relationship with families </a:t>
            </a:r>
          </a:p>
          <a:p>
            <a:pPr marL="457200" indent="-457200">
              <a:lnSpc>
                <a:spcPct val="100000"/>
              </a:lnSpc>
            </a:pPr>
            <a:r>
              <a:rPr lang="en-US" dirty="0">
                <a:cs typeface="Arial"/>
              </a:rPr>
              <a:t>Helping parents support their child's language development at home</a:t>
            </a:r>
          </a:p>
          <a:p>
            <a:pPr marL="0" indent="0">
              <a:lnSpc>
                <a:spcPct val="100000"/>
              </a:lnSpc>
              <a:spcBef>
                <a:spcPts val="1200"/>
              </a:spcBef>
              <a:buNone/>
            </a:pPr>
            <a:r>
              <a:rPr lang="en-US" dirty="0">
                <a:cs typeface="Arial"/>
              </a:rPr>
              <a:t>To support contractors with the costs of serving DLLs, the 2022</a:t>
            </a:r>
            <a:r>
              <a:rPr lang="en-US" dirty="0"/>
              <a:t>–</a:t>
            </a:r>
            <a:r>
              <a:rPr lang="en-US" dirty="0">
                <a:cs typeface="Arial"/>
              </a:rPr>
              <a:t>23 Budget Act increased the DLL adjustment factor for full-day CSPP to 1.2. </a:t>
            </a:r>
          </a:p>
        </p:txBody>
      </p:sp>
      <p:sp>
        <p:nvSpPr>
          <p:cNvPr id="5" name="Slide Number Placeholder 4">
            <a:extLst>
              <a:ext uri="{FF2B5EF4-FFF2-40B4-BE49-F238E27FC236}">
                <a16:creationId xmlns:a16="http://schemas.microsoft.com/office/drawing/2014/main" id="{0B0EBE02-9FE3-12A2-CD73-E4869240107C}"/>
              </a:ext>
            </a:extLst>
          </p:cNvPr>
          <p:cNvSpPr>
            <a:spLocks noGrp="1"/>
          </p:cNvSpPr>
          <p:nvPr>
            <p:ph type="sldNum" sz="quarter" idx="10"/>
          </p:nvPr>
        </p:nvSpPr>
        <p:spPr/>
        <p:txBody>
          <a:bodyPr/>
          <a:lstStyle/>
          <a:p>
            <a:fld id="{432ED76D-8188-4B28-B316-CD85396F47B0}" type="slidenum">
              <a:rPr lang="en-US" dirty="0" smtClean="0"/>
              <a:pPr/>
              <a:t>16</a:t>
            </a:fld>
            <a:endParaRPr lang="en-US"/>
          </a:p>
        </p:txBody>
      </p:sp>
    </p:spTree>
    <p:extLst>
      <p:ext uri="{BB962C8B-B14F-4D97-AF65-F5344CB8AC3E}">
        <p14:creationId xmlns:p14="http://schemas.microsoft.com/office/powerpoint/2010/main" val="311409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043303-76EC-4FF0-AD3A-B82746D94910}"/>
              </a:ext>
            </a:extLst>
          </p:cNvPr>
          <p:cNvSpPr>
            <a:spLocks noGrp="1"/>
          </p:cNvSpPr>
          <p:nvPr>
            <p:ph type="title"/>
          </p:nvPr>
        </p:nvSpPr>
        <p:spPr>
          <a:xfrm>
            <a:off x="114300" y="790575"/>
            <a:ext cx="5543550" cy="4400550"/>
          </a:xfrm>
        </p:spPr>
        <p:txBody>
          <a:bodyPr>
            <a:normAutofit/>
          </a:bodyPr>
          <a:lstStyle/>
          <a:p>
            <a:r>
              <a:rPr lang="en-US" sz="4400">
                <a:solidFill>
                  <a:schemeClr val="bg1"/>
                </a:solidFill>
                <a:cs typeface="Arial"/>
              </a:rPr>
              <a:t>Supports for Implementation </a:t>
            </a:r>
          </a:p>
        </p:txBody>
      </p:sp>
      <p:pic>
        <p:nvPicPr>
          <p:cNvPr id="3" name="Content Placeholder 2" descr="Two children, outside, one child standing to the side, the other child standing on wooden balance beam.">
            <a:extLst>
              <a:ext uri="{FF2B5EF4-FFF2-40B4-BE49-F238E27FC236}">
                <a16:creationId xmlns:a16="http://schemas.microsoft.com/office/drawing/2014/main" id="{2CD0F01A-8847-469A-9850-991D91DC63A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86475" y="840197"/>
            <a:ext cx="5851525" cy="3910781"/>
          </a:xfrm>
        </p:spPr>
      </p:pic>
      <p:sp>
        <p:nvSpPr>
          <p:cNvPr id="4" name="Content Placeholder 3">
            <a:extLst>
              <a:ext uri="{FF2B5EF4-FFF2-40B4-BE49-F238E27FC236}">
                <a16:creationId xmlns:a16="http://schemas.microsoft.com/office/drawing/2014/main" id="{0B8EBAEE-C94C-4C16-ACEC-247FF181BC81}"/>
              </a:ext>
            </a:extLst>
          </p:cNvPr>
          <p:cNvSpPr>
            <a:spLocks noGrp="1"/>
          </p:cNvSpPr>
          <p:nvPr>
            <p:ph sz="half" idx="2"/>
          </p:nvPr>
        </p:nvSpPr>
        <p:spPr>
          <a:xfrm>
            <a:off x="6086294" y="5067905"/>
            <a:ext cx="5852160" cy="923925"/>
          </a:xfrm>
        </p:spPr>
        <p:txBody>
          <a:bodyPr>
            <a:normAutofit/>
          </a:bodyPr>
          <a:lstStyle/>
          <a:p>
            <a:pPr marL="0" indent="0">
              <a:buNone/>
            </a:pPr>
            <a:r>
              <a:rPr lang="en-US" sz="2400"/>
              <a:t>Photo Credit: Lighthouse for Children CDC, Fresno CA</a:t>
            </a:r>
          </a:p>
        </p:txBody>
      </p:sp>
      <p:sp>
        <p:nvSpPr>
          <p:cNvPr id="5" name="Slide Number Placeholder 4">
            <a:extLst>
              <a:ext uri="{FF2B5EF4-FFF2-40B4-BE49-F238E27FC236}">
                <a16:creationId xmlns:a16="http://schemas.microsoft.com/office/drawing/2014/main" id="{A99C0E78-F3C6-4043-A5DD-DBB3E0D89558}"/>
              </a:ext>
            </a:extLst>
          </p:cNvPr>
          <p:cNvSpPr>
            <a:spLocks noGrp="1"/>
          </p:cNvSpPr>
          <p:nvPr>
            <p:ph type="sldNum" sz="quarter" idx="10"/>
          </p:nvPr>
        </p:nvSpPr>
        <p:spPr/>
        <p:txBody>
          <a:bodyPr/>
          <a:lstStyle/>
          <a:p>
            <a:fld id="{432ED76D-8188-4B28-B316-CD85396F47B0}" type="slidenum">
              <a:rPr lang="en-US" dirty="0" smtClean="0"/>
              <a:pPr/>
              <a:t>17</a:t>
            </a:fld>
            <a:endParaRPr lang="en-US"/>
          </a:p>
        </p:txBody>
      </p:sp>
    </p:spTree>
    <p:extLst>
      <p:ext uri="{BB962C8B-B14F-4D97-AF65-F5344CB8AC3E}">
        <p14:creationId xmlns:p14="http://schemas.microsoft.com/office/powerpoint/2010/main" val="301509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E763-4FB4-4B62-AEE5-EB3C479ED084}"/>
              </a:ext>
            </a:extLst>
          </p:cNvPr>
          <p:cNvSpPr>
            <a:spLocks noGrp="1"/>
          </p:cNvSpPr>
          <p:nvPr>
            <p:ph type="title"/>
          </p:nvPr>
        </p:nvSpPr>
        <p:spPr/>
        <p:txBody>
          <a:bodyPr/>
          <a:lstStyle/>
          <a:p>
            <a:r>
              <a:rPr lang="en-US" dirty="0">
                <a:solidFill>
                  <a:schemeClr val="bg1"/>
                </a:solidFill>
              </a:rPr>
              <a:t>Fresno Unified School District (USD) </a:t>
            </a:r>
            <a:br>
              <a:rPr lang="en-US" dirty="0">
                <a:solidFill>
                  <a:schemeClr val="bg1"/>
                </a:solidFill>
              </a:rPr>
            </a:br>
            <a:r>
              <a:rPr lang="en-US" dirty="0">
                <a:solidFill>
                  <a:schemeClr val="bg1"/>
                </a:solidFill>
              </a:rPr>
              <a:t>Guest Speaker</a:t>
            </a:r>
          </a:p>
        </p:txBody>
      </p:sp>
      <p:pic>
        <p:nvPicPr>
          <p:cNvPr id="9" name="Content Placeholder 8" descr="A graphic with three rectangular objects labeled A, B and C.">
            <a:extLst>
              <a:ext uri="{FF2B5EF4-FFF2-40B4-BE49-F238E27FC236}">
                <a16:creationId xmlns:a16="http://schemas.microsoft.com/office/drawing/2014/main" id="{DC3545EE-7905-4151-8B46-F09C41C3CF7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2277" y="1921810"/>
            <a:ext cx="2511770" cy="1877731"/>
          </a:xfrm>
        </p:spPr>
      </p:pic>
      <p:sp>
        <p:nvSpPr>
          <p:cNvPr id="6" name="Content Placeholder 5">
            <a:extLst>
              <a:ext uri="{FF2B5EF4-FFF2-40B4-BE49-F238E27FC236}">
                <a16:creationId xmlns:a16="http://schemas.microsoft.com/office/drawing/2014/main" id="{4E3AA272-7EE4-42FD-95C7-93167501FEDC}"/>
              </a:ext>
            </a:extLst>
          </p:cNvPr>
          <p:cNvSpPr>
            <a:spLocks noGrp="1"/>
          </p:cNvSpPr>
          <p:nvPr>
            <p:ph sz="quarter" idx="11"/>
          </p:nvPr>
        </p:nvSpPr>
        <p:spPr/>
        <p:txBody>
          <a:bodyPr/>
          <a:lstStyle/>
          <a:p>
            <a:pPr marL="0" indent="0" algn="ctr">
              <a:buNone/>
            </a:pPr>
            <a:r>
              <a:rPr lang="en-US" sz="3600" b="1" dirty="0"/>
              <a:t>Presenter</a:t>
            </a:r>
            <a:endParaRPr lang="en-US" b="1" dirty="0"/>
          </a:p>
        </p:txBody>
      </p:sp>
      <p:pic>
        <p:nvPicPr>
          <p:cNvPr id="11" name="Content Placeholder 10" descr="A headshot of the guest speaker, Jessica Gutierrez. ">
            <a:extLst>
              <a:ext uri="{FF2B5EF4-FFF2-40B4-BE49-F238E27FC236}">
                <a16:creationId xmlns:a16="http://schemas.microsoft.com/office/drawing/2014/main" id="{D69EA5FA-69E5-4C04-BCCE-AFD2F3D49E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89443" y="1638300"/>
            <a:ext cx="3048788" cy="2424113"/>
          </a:xfrm>
        </p:spPr>
      </p:pic>
      <p:sp>
        <p:nvSpPr>
          <p:cNvPr id="7" name="Content Placeholder 6">
            <a:extLst>
              <a:ext uri="{FF2B5EF4-FFF2-40B4-BE49-F238E27FC236}">
                <a16:creationId xmlns:a16="http://schemas.microsoft.com/office/drawing/2014/main" id="{7973AD73-B5A5-4318-AB16-6E9CB2D849AF}"/>
              </a:ext>
            </a:extLst>
          </p:cNvPr>
          <p:cNvSpPr>
            <a:spLocks noGrp="1"/>
          </p:cNvSpPr>
          <p:nvPr>
            <p:ph sz="quarter" idx="12"/>
          </p:nvPr>
        </p:nvSpPr>
        <p:spPr/>
        <p:txBody>
          <a:bodyPr/>
          <a:lstStyle/>
          <a:p>
            <a:pPr marL="0" indent="0" algn="ctr">
              <a:buNone/>
            </a:pPr>
            <a:r>
              <a:rPr lang="en-US" b="1" dirty="0"/>
              <a:t>Jessica Gutierrez</a:t>
            </a:r>
          </a:p>
          <a:p>
            <a:pPr marL="0" indent="0" algn="ctr">
              <a:buNone/>
            </a:pPr>
            <a:endParaRPr lang="en-US" sz="900" dirty="0"/>
          </a:p>
          <a:p>
            <a:pPr marL="0" indent="0" algn="ctr">
              <a:buNone/>
            </a:pPr>
            <a:r>
              <a:rPr lang="en-US" dirty="0"/>
              <a:t>Program Manager</a:t>
            </a:r>
          </a:p>
        </p:txBody>
      </p:sp>
      <p:sp>
        <p:nvSpPr>
          <p:cNvPr id="5" name="Slide Number Placeholder 4">
            <a:extLst>
              <a:ext uri="{FF2B5EF4-FFF2-40B4-BE49-F238E27FC236}">
                <a16:creationId xmlns:a16="http://schemas.microsoft.com/office/drawing/2014/main" id="{EC451DA4-773C-4B9B-9529-2ADA6E5CAD84}"/>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225389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E548-AF11-4690-8DD0-E1B9BDBA61C7}"/>
              </a:ext>
            </a:extLst>
          </p:cNvPr>
          <p:cNvSpPr>
            <a:spLocks noGrp="1"/>
          </p:cNvSpPr>
          <p:nvPr>
            <p:ph type="title"/>
          </p:nvPr>
        </p:nvSpPr>
        <p:spPr/>
        <p:txBody>
          <a:bodyPr/>
          <a:lstStyle/>
          <a:p>
            <a:r>
              <a:rPr lang="en-US" dirty="0">
                <a:solidFill>
                  <a:schemeClr val="bg1"/>
                </a:solidFill>
              </a:rPr>
              <a:t>Building Trust With Families</a:t>
            </a:r>
          </a:p>
        </p:txBody>
      </p:sp>
      <p:sp>
        <p:nvSpPr>
          <p:cNvPr id="4" name="Content Placeholder 3">
            <a:extLst>
              <a:ext uri="{FF2B5EF4-FFF2-40B4-BE49-F238E27FC236}">
                <a16:creationId xmlns:a16="http://schemas.microsoft.com/office/drawing/2014/main" id="{79CF1D08-AEF4-441D-B810-A4E269296E68}"/>
              </a:ext>
            </a:extLst>
          </p:cNvPr>
          <p:cNvSpPr>
            <a:spLocks noGrp="1"/>
          </p:cNvSpPr>
          <p:nvPr>
            <p:ph sz="quarter" idx="11"/>
          </p:nvPr>
        </p:nvSpPr>
        <p:spPr>
          <a:xfrm>
            <a:off x="363076" y="1714499"/>
            <a:ext cx="5819287" cy="4595177"/>
          </a:xfrm>
        </p:spPr>
        <p:txBody>
          <a:bodyPr>
            <a:normAutofit fontScale="85000" lnSpcReduction="10000"/>
          </a:bodyPr>
          <a:lstStyle/>
          <a:p>
            <a:pPr marL="0" lvl="0" indent="0">
              <a:lnSpc>
                <a:spcPct val="100000"/>
              </a:lnSpc>
              <a:spcBef>
                <a:spcPts val="0"/>
              </a:spcBef>
              <a:spcAft>
                <a:spcPts val="1200"/>
              </a:spcAft>
              <a:buNone/>
            </a:pPr>
            <a:r>
              <a:rPr lang="en-US" dirty="0"/>
              <a:t>When building relationships with families and conducting the Family Language and Interest interview we:</a:t>
            </a:r>
          </a:p>
          <a:p>
            <a:pPr marL="457200" lvl="0" indent="-404739">
              <a:lnSpc>
                <a:spcPct val="100000"/>
              </a:lnSpc>
              <a:spcBef>
                <a:spcPts val="0"/>
              </a:spcBef>
              <a:buSzPct val="100000"/>
            </a:pPr>
            <a:r>
              <a:rPr lang="en-US" dirty="0"/>
              <a:t>Share the purpose and benefits of the process</a:t>
            </a:r>
          </a:p>
          <a:p>
            <a:pPr marL="457200" lvl="0" indent="-404739">
              <a:lnSpc>
                <a:spcPct val="100000"/>
              </a:lnSpc>
              <a:spcBef>
                <a:spcPts val="0"/>
              </a:spcBef>
              <a:buSzPct val="100000"/>
            </a:pPr>
            <a:r>
              <a:rPr lang="en-US" dirty="0"/>
              <a:t>Share the value of bilingualism</a:t>
            </a:r>
          </a:p>
          <a:p>
            <a:pPr marL="457200" lvl="0" indent="-404739">
              <a:lnSpc>
                <a:spcPct val="100000"/>
              </a:lnSpc>
              <a:spcBef>
                <a:spcPts val="0"/>
              </a:spcBef>
              <a:buSzPct val="100000"/>
            </a:pPr>
            <a:r>
              <a:rPr lang="en-US" dirty="0"/>
              <a:t>Share how this will support us in partnering with them to support their child’s home language and English development</a:t>
            </a:r>
          </a:p>
          <a:p>
            <a:pPr marL="0" indent="0">
              <a:buNone/>
            </a:pPr>
            <a:endParaRPr lang="en-US" dirty="0"/>
          </a:p>
        </p:txBody>
      </p:sp>
      <p:pic>
        <p:nvPicPr>
          <p:cNvPr id="8" name="Content Placeholder 7" descr="Picture of a teacher welcoming a child and their parents and older sibling into the classroom. ">
            <a:extLst>
              <a:ext uri="{FF2B5EF4-FFF2-40B4-BE49-F238E27FC236}">
                <a16:creationId xmlns:a16="http://schemas.microsoft.com/office/drawing/2014/main" id="{5916D4FF-397A-461E-88EB-55664C2521AD}"/>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607277" y="1615770"/>
            <a:ext cx="4797220" cy="3640748"/>
          </a:xfrm>
        </p:spPr>
      </p:pic>
      <p:sp>
        <p:nvSpPr>
          <p:cNvPr id="6" name="Content Placeholder 5">
            <a:extLst>
              <a:ext uri="{FF2B5EF4-FFF2-40B4-BE49-F238E27FC236}">
                <a16:creationId xmlns:a16="http://schemas.microsoft.com/office/drawing/2014/main" id="{7AC24272-1F84-4ED3-94DE-E9071BE027C0}"/>
              </a:ext>
            </a:extLst>
          </p:cNvPr>
          <p:cNvSpPr>
            <a:spLocks noGrp="1"/>
          </p:cNvSpPr>
          <p:nvPr>
            <p:ph sz="quarter" idx="13"/>
          </p:nvPr>
        </p:nvSpPr>
        <p:spPr>
          <a:xfrm>
            <a:off x="6444580" y="5343292"/>
            <a:ext cx="5921311" cy="681087"/>
          </a:xfrm>
        </p:spPr>
        <p:txBody>
          <a:bodyPr>
            <a:normAutofit lnSpcReduction="10000"/>
          </a:bodyPr>
          <a:lstStyle/>
          <a:p>
            <a:pPr marL="0" indent="0">
              <a:buNone/>
            </a:pPr>
            <a:r>
              <a:rPr lang="en-US" sz="2400" dirty="0"/>
              <a:t>Photo Credit: University Preparation Charter School Preschool, Camarillo, CA </a:t>
            </a:r>
          </a:p>
        </p:txBody>
      </p:sp>
      <p:sp>
        <p:nvSpPr>
          <p:cNvPr id="3" name="Slide Number Placeholder 2">
            <a:extLst>
              <a:ext uri="{FF2B5EF4-FFF2-40B4-BE49-F238E27FC236}">
                <a16:creationId xmlns:a16="http://schemas.microsoft.com/office/drawing/2014/main" id="{7E91BC51-A869-4535-8A3B-48D59E67B6DE}"/>
              </a:ext>
            </a:extLst>
          </p:cNvPr>
          <p:cNvSpPr>
            <a:spLocks noGrp="1"/>
          </p:cNvSpPr>
          <p:nvPr>
            <p:ph type="sldNum" sz="quarter" idx="10"/>
          </p:nvPr>
        </p:nvSpPr>
        <p:spPr/>
        <p:txBody>
          <a:bodyPr/>
          <a:lstStyle/>
          <a:p>
            <a:fld id="{432ED76D-8188-4B28-B316-CD85396F47B0}" type="slidenum">
              <a:rPr lang="en-US" smtClean="0"/>
              <a:pPr/>
              <a:t>19</a:t>
            </a:fld>
            <a:endParaRPr lang="en-US"/>
          </a:p>
        </p:txBody>
      </p:sp>
    </p:spTree>
    <p:extLst>
      <p:ext uri="{BB962C8B-B14F-4D97-AF65-F5344CB8AC3E}">
        <p14:creationId xmlns:p14="http://schemas.microsoft.com/office/powerpoint/2010/main" val="425054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DADC-856C-4755-89F4-567790C59E17}"/>
              </a:ext>
            </a:extLst>
          </p:cNvPr>
          <p:cNvSpPr>
            <a:spLocks noGrp="1"/>
          </p:cNvSpPr>
          <p:nvPr>
            <p:ph type="title"/>
          </p:nvPr>
        </p:nvSpPr>
        <p:spPr>
          <a:xfrm>
            <a:off x="152400" y="-96014"/>
            <a:ext cx="11887200" cy="1325563"/>
          </a:xfrm>
        </p:spPr>
        <p:txBody>
          <a:bodyPr/>
          <a:lstStyle/>
          <a:p>
            <a:r>
              <a:rPr lang="en-US" dirty="0">
                <a:solidFill>
                  <a:schemeClr val="bg1"/>
                </a:solidFill>
                <a:cs typeface="Arial"/>
              </a:rPr>
              <a:t>Webinar Overview</a:t>
            </a:r>
          </a:p>
        </p:txBody>
      </p:sp>
      <p:sp>
        <p:nvSpPr>
          <p:cNvPr id="3" name="Content Placeholder 2">
            <a:extLst>
              <a:ext uri="{FF2B5EF4-FFF2-40B4-BE49-F238E27FC236}">
                <a16:creationId xmlns:a16="http://schemas.microsoft.com/office/drawing/2014/main" id="{3E206C4E-A8DE-4A7D-BF7F-49CF08D6CDE1}"/>
              </a:ext>
            </a:extLst>
          </p:cNvPr>
          <p:cNvSpPr>
            <a:spLocks noGrp="1"/>
          </p:cNvSpPr>
          <p:nvPr>
            <p:ph sz="half" idx="1"/>
          </p:nvPr>
        </p:nvSpPr>
        <p:spPr>
          <a:xfrm>
            <a:off x="610980" y="776440"/>
            <a:ext cx="10952320" cy="5291524"/>
          </a:xfrm>
        </p:spPr>
        <p:txBody>
          <a:bodyPr vert="horz" lIns="91440" tIns="45720" rIns="91440" bIns="45720" rtlCol="0" anchor="t">
            <a:noAutofit/>
          </a:bodyPr>
          <a:lstStyle/>
          <a:p>
            <a:pPr lvl="1">
              <a:buChar char="•"/>
            </a:pPr>
            <a:endParaRPr lang="en-US" sz="2600" dirty="0">
              <a:cs typeface="Arial"/>
            </a:endParaRPr>
          </a:p>
          <a:p>
            <a:pPr marL="457200" lvl="1" indent="0">
              <a:buNone/>
            </a:pPr>
            <a:endParaRPr lang="en-US" sz="2700" dirty="0">
              <a:cs typeface="Arial"/>
            </a:endParaRPr>
          </a:p>
          <a:p>
            <a:r>
              <a:rPr lang="en-US" sz="3100" dirty="0">
                <a:cs typeface="Arial"/>
              </a:rPr>
              <a:t>Policy Background</a:t>
            </a:r>
          </a:p>
          <a:p>
            <a:r>
              <a:rPr lang="en-US" sz="3100" dirty="0">
                <a:cs typeface="Arial"/>
              </a:rPr>
              <a:t>Importance of Multilingualism and Cultural Diversity</a:t>
            </a:r>
            <a:endParaRPr lang="en-US" dirty="0"/>
          </a:p>
          <a:p>
            <a:r>
              <a:rPr lang="en-US" sz="3100" dirty="0">
                <a:cs typeface="Arial"/>
              </a:rPr>
              <a:t>Video from Early Edge Co-Sponsors of Assembly Bill 1363</a:t>
            </a:r>
          </a:p>
          <a:p>
            <a:r>
              <a:rPr lang="en-US" sz="3100" dirty="0">
                <a:cs typeface="Arial"/>
              </a:rPr>
              <a:t>Policy and Procedures Guidance</a:t>
            </a:r>
          </a:p>
          <a:p>
            <a:r>
              <a:rPr lang="en-US" sz="3100" dirty="0">
                <a:cs typeface="Arial"/>
              </a:rPr>
              <a:t>Resources and Supports </a:t>
            </a:r>
          </a:p>
          <a:p>
            <a:r>
              <a:rPr lang="en-US" sz="3100" dirty="0">
                <a:cs typeface="Arial"/>
              </a:rPr>
              <a:t>Frequently Asked Questions (FAQs)</a:t>
            </a:r>
          </a:p>
          <a:p>
            <a:r>
              <a:rPr lang="en-US" sz="3100" dirty="0">
                <a:cs typeface="Arial"/>
              </a:rPr>
              <a:t>Practitioner Perspective</a:t>
            </a:r>
            <a:endParaRPr lang="en-US" dirty="0"/>
          </a:p>
          <a:p>
            <a:endParaRPr lang="en-US" sz="3100" dirty="0">
              <a:cs typeface="Arial"/>
            </a:endParaRPr>
          </a:p>
          <a:p>
            <a:endParaRPr lang="en-US" sz="3100" dirty="0">
              <a:cs typeface="Arial"/>
            </a:endParaRPr>
          </a:p>
          <a:p>
            <a:pPr marL="0" indent="0">
              <a:buNone/>
            </a:pPr>
            <a:endParaRPr lang="en-US" sz="3100" dirty="0">
              <a:cs typeface="Arial"/>
            </a:endParaRPr>
          </a:p>
        </p:txBody>
      </p:sp>
      <p:sp>
        <p:nvSpPr>
          <p:cNvPr id="5" name="Slide Number Placeholder 4">
            <a:extLst>
              <a:ext uri="{FF2B5EF4-FFF2-40B4-BE49-F238E27FC236}">
                <a16:creationId xmlns:a16="http://schemas.microsoft.com/office/drawing/2014/main" id="{192BD3FE-5770-915E-1305-B1623B465BC7}"/>
              </a:ext>
            </a:extLst>
          </p:cNvPr>
          <p:cNvSpPr>
            <a:spLocks noGrp="1"/>
          </p:cNvSpPr>
          <p:nvPr>
            <p:ph type="sldNum" sz="quarter" idx="10"/>
          </p:nvPr>
        </p:nvSpPr>
        <p:spPr/>
        <p:txBody>
          <a:bodyPr/>
          <a:lstStyle/>
          <a:p>
            <a:fld id="{432ED76D-8188-4B28-B316-CD85396F47B0}" type="slidenum">
              <a:rPr lang="en-US" smtClean="0"/>
              <a:pPr/>
              <a:t>2</a:t>
            </a:fld>
            <a:endParaRPr lang="en-US" dirty="0"/>
          </a:p>
        </p:txBody>
      </p:sp>
    </p:spTree>
    <p:extLst>
      <p:ext uri="{BB962C8B-B14F-4D97-AF65-F5344CB8AC3E}">
        <p14:creationId xmlns:p14="http://schemas.microsoft.com/office/powerpoint/2010/main" val="910418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B2CC-F1FD-4628-92B8-70C12C1324E2}"/>
              </a:ext>
            </a:extLst>
          </p:cNvPr>
          <p:cNvSpPr>
            <a:spLocks noGrp="1"/>
          </p:cNvSpPr>
          <p:nvPr>
            <p:ph type="title"/>
          </p:nvPr>
        </p:nvSpPr>
        <p:spPr/>
        <p:txBody>
          <a:bodyPr>
            <a:normAutofit/>
          </a:bodyPr>
          <a:lstStyle/>
          <a:p>
            <a:r>
              <a:rPr lang="en-US" sz="4000" dirty="0">
                <a:solidFill>
                  <a:schemeClr val="lt1"/>
                </a:solidFill>
              </a:rPr>
              <a:t>Process for the Family Language Instrument</a:t>
            </a:r>
            <a:endParaRPr lang="en-US" sz="4000" dirty="0"/>
          </a:p>
        </p:txBody>
      </p:sp>
      <p:sp>
        <p:nvSpPr>
          <p:cNvPr id="3" name="Content Placeholder 2">
            <a:extLst>
              <a:ext uri="{FF2B5EF4-FFF2-40B4-BE49-F238E27FC236}">
                <a16:creationId xmlns:a16="http://schemas.microsoft.com/office/drawing/2014/main" id="{971D6374-E6C1-4DAD-A280-CE557E4213C3}"/>
              </a:ext>
            </a:extLst>
          </p:cNvPr>
          <p:cNvSpPr>
            <a:spLocks noGrp="1"/>
          </p:cNvSpPr>
          <p:nvPr>
            <p:ph idx="1"/>
          </p:nvPr>
        </p:nvSpPr>
        <p:spPr/>
        <p:txBody>
          <a:bodyPr/>
          <a:lstStyle/>
          <a:p>
            <a:pPr marL="0" lvl="0" indent="0">
              <a:lnSpc>
                <a:spcPct val="100000"/>
              </a:lnSpc>
              <a:spcBef>
                <a:spcPts val="0"/>
              </a:spcBef>
              <a:spcAft>
                <a:spcPts val="1200"/>
              </a:spcAft>
              <a:buNone/>
            </a:pPr>
            <a:r>
              <a:rPr lang="en-US" sz="3600" dirty="0"/>
              <a:t>We adhere to the following process for the Family Language Instrument:</a:t>
            </a:r>
          </a:p>
          <a:p>
            <a:pPr marL="457200" lvl="0" indent="-470791">
              <a:lnSpc>
                <a:spcPct val="100000"/>
              </a:lnSpc>
              <a:spcBef>
                <a:spcPts val="0"/>
              </a:spcBef>
              <a:buSzPct val="100000"/>
            </a:pPr>
            <a:r>
              <a:rPr lang="en-US" sz="3600" dirty="0"/>
              <a:t>The instrument is included in the application forms that families complete during the enrollment process</a:t>
            </a:r>
          </a:p>
          <a:p>
            <a:pPr marL="457200" lvl="0" indent="-470791">
              <a:lnSpc>
                <a:spcPct val="100000"/>
              </a:lnSpc>
              <a:spcBef>
                <a:spcPts val="0"/>
              </a:spcBef>
              <a:buSzPct val="100000"/>
            </a:pPr>
            <a:r>
              <a:rPr lang="en-US" sz="3600" dirty="0"/>
              <a:t>We follow up with families based on teacher observations to ensure home language support</a:t>
            </a:r>
          </a:p>
          <a:p>
            <a:pPr marL="0" indent="0">
              <a:buNone/>
            </a:pPr>
            <a:endParaRPr lang="en-US" dirty="0"/>
          </a:p>
        </p:txBody>
      </p:sp>
      <p:sp>
        <p:nvSpPr>
          <p:cNvPr id="4" name="Slide Number Placeholder 3">
            <a:extLst>
              <a:ext uri="{FF2B5EF4-FFF2-40B4-BE49-F238E27FC236}">
                <a16:creationId xmlns:a16="http://schemas.microsoft.com/office/drawing/2014/main" id="{0CD6D987-8A39-4995-8459-A2A7485BE909}"/>
              </a:ext>
            </a:extLst>
          </p:cNvPr>
          <p:cNvSpPr>
            <a:spLocks noGrp="1"/>
          </p:cNvSpPr>
          <p:nvPr>
            <p:ph type="sldNum" sz="quarter" idx="10"/>
          </p:nvPr>
        </p:nvSpPr>
        <p:spPr/>
        <p:txBody>
          <a:bodyPr/>
          <a:lstStyle/>
          <a:p>
            <a:fld id="{432ED76D-8188-4B28-B316-CD85396F47B0}" type="slidenum">
              <a:rPr lang="en-US" smtClean="0"/>
              <a:pPr/>
              <a:t>20</a:t>
            </a:fld>
            <a:endParaRPr lang="en-US"/>
          </a:p>
        </p:txBody>
      </p:sp>
    </p:spTree>
    <p:extLst>
      <p:ext uri="{BB962C8B-B14F-4D97-AF65-F5344CB8AC3E}">
        <p14:creationId xmlns:p14="http://schemas.microsoft.com/office/powerpoint/2010/main" val="2067937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596A-E6A8-47E0-9F0F-D45FD7FC285C}"/>
              </a:ext>
            </a:extLst>
          </p:cNvPr>
          <p:cNvSpPr>
            <a:spLocks noGrp="1"/>
          </p:cNvSpPr>
          <p:nvPr>
            <p:ph type="title"/>
          </p:nvPr>
        </p:nvSpPr>
        <p:spPr/>
        <p:txBody>
          <a:bodyPr/>
          <a:lstStyle/>
          <a:p>
            <a:r>
              <a:rPr lang="en-US" dirty="0">
                <a:solidFill>
                  <a:schemeClr val="bg1"/>
                </a:solidFill>
              </a:rPr>
              <a:t>Compassionate Communication:</a:t>
            </a:r>
            <a:br>
              <a:rPr lang="en-US" dirty="0">
                <a:solidFill>
                  <a:schemeClr val="bg1"/>
                </a:solidFill>
              </a:rPr>
            </a:br>
            <a:r>
              <a:rPr lang="en-US" dirty="0">
                <a:solidFill>
                  <a:schemeClr val="bg1"/>
                </a:solidFill>
              </a:rPr>
              <a:t> Key to Encouraging Families</a:t>
            </a:r>
          </a:p>
        </p:txBody>
      </p:sp>
      <p:sp>
        <p:nvSpPr>
          <p:cNvPr id="4" name="Content Placeholder 3">
            <a:extLst>
              <a:ext uri="{FF2B5EF4-FFF2-40B4-BE49-F238E27FC236}">
                <a16:creationId xmlns:a16="http://schemas.microsoft.com/office/drawing/2014/main" id="{F1821B69-7816-42AE-A001-7D8F373A52F8}"/>
              </a:ext>
            </a:extLst>
          </p:cNvPr>
          <p:cNvSpPr>
            <a:spLocks noGrp="1"/>
          </p:cNvSpPr>
          <p:nvPr>
            <p:ph sz="quarter" idx="11"/>
          </p:nvPr>
        </p:nvSpPr>
        <p:spPr>
          <a:xfrm>
            <a:off x="447919" y="1549784"/>
            <a:ext cx="5330712" cy="4733436"/>
          </a:xfrm>
        </p:spPr>
        <p:txBody>
          <a:bodyPr>
            <a:normAutofit fontScale="92500" lnSpcReduction="20000"/>
          </a:bodyPr>
          <a:lstStyle/>
          <a:p>
            <a:pPr marL="0" lvl="0" indent="0">
              <a:lnSpc>
                <a:spcPct val="100000"/>
              </a:lnSpc>
              <a:spcBef>
                <a:spcPts val="0"/>
              </a:spcBef>
              <a:spcAft>
                <a:spcPts val="1200"/>
              </a:spcAft>
              <a:buNone/>
            </a:pPr>
            <a:r>
              <a:rPr lang="en-US" dirty="0"/>
              <a:t>Sometimes families might feel reluctant to answer questions. To encourage them, we:</a:t>
            </a:r>
          </a:p>
          <a:p>
            <a:pPr marL="457200" lvl="0" indent="-437765">
              <a:lnSpc>
                <a:spcPct val="100000"/>
              </a:lnSpc>
              <a:spcBef>
                <a:spcPts val="0"/>
              </a:spcBef>
              <a:buSzPct val="100000"/>
            </a:pPr>
            <a:r>
              <a:rPr lang="en-US" dirty="0"/>
              <a:t>Set the stage by focusing on the purpose and benefits</a:t>
            </a:r>
          </a:p>
          <a:p>
            <a:pPr marL="457200" lvl="0" indent="-437765">
              <a:lnSpc>
                <a:spcPct val="100000"/>
              </a:lnSpc>
              <a:spcBef>
                <a:spcPts val="0"/>
              </a:spcBef>
              <a:buSzPct val="100000"/>
            </a:pPr>
            <a:r>
              <a:rPr lang="en-US" dirty="0"/>
              <a:t>Approach the conversations with patience and empathy</a:t>
            </a:r>
          </a:p>
          <a:p>
            <a:pPr marL="457200" lvl="0" indent="-437765">
              <a:lnSpc>
                <a:spcPct val="100000"/>
              </a:lnSpc>
              <a:spcBef>
                <a:spcPts val="0"/>
              </a:spcBef>
              <a:buSzPct val="100000"/>
            </a:pPr>
            <a:r>
              <a:rPr lang="en-US" dirty="0"/>
              <a:t>Revisit the purpose of the identification process</a:t>
            </a:r>
            <a:endParaRPr lang="en-US" b="1" dirty="0"/>
          </a:p>
          <a:p>
            <a:pPr marL="0" indent="0">
              <a:buNone/>
            </a:pPr>
            <a:endParaRPr lang="en-US" dirty="0"/>
          </a:p>
        </p:txBody>
      </p:sp>
      <p:pic>
        <p:nvPicPr>
          <p:cNvPr id="8" name="Content Placeholder 7" descr="Picture of a teacher listening attentively to two young girls during an activity. ">
            <a:extLst>
              <a:ext uri="{FF2B5EF4-FFF2-40B4-BE49-F238E27FC236}">
                <a16:creationId xmlns:a16="http://schemas.microsoft.com/office/drawing/2014/main" id="{A2881854-ED5E-459F-BC63-30C5778A41CA}"/>
              </a:ext>
            </a:extLst>
          </p:cNvPr>
          <p:cNvPicPr>
            <a:picLocks noGrp="1" noChangeAspect="1"/>
          </p:cNvPicPr>
          <p:nvPr>
            <p:ph sz="quarter" idx="12"/>
          </p:nvPr>
        </p:nvPicPr>
        <p:blipFill rotWithShape="1">
          <a:blip r:embed="rId2">
            <a:extLst>
              <a:ext uri="{28A0092B-C50C-407E-A947-70E740481C1C}">
                <a14:useLocalDpi xmlns:a14="http://schemas.microsoft.com/office/drawing/2010/main" val="0"/>
              </a:ext>
            </a:extLst>
          </a:blip>
          <a:srcRect/>
          <a:stretch/>
        </p:blipFill>
        <p:spPr>
          <a:xfrm>
            <a:off x="7087761" y="1529362"/>
            <a:ext cx="3157452" cy="3921271"/>
          </a:xfrm>
        </p:spPr>
      </p:pic>
      <p:sp>
        <p:nvSpPr>
          <p:cNvPr id="6" name="Content Placeholder 5">
            <a:extLst>
              <a:ext uri="{FF2B5EF4-FFF2-40B4-BE49-F238E27FC236}">
                <a16:creationId xmlns:a16="http://schemas.microsoft.com/office/drawing/2014/main" id="{76FD3D6F-221C-4426-8EDD-1A6854729459}"/>
              </a:ext>
            </a:extLst>
          </p:cNvPr>
          <p:cNvSpPr>
            <a:spLocks noGrp="1"/>
          </p:cNvSpPr>
          <p:nvPr>
            <p:ph sz="quarter" idx="13"/>
          </p:nvPr>
        </p:nvSpPr>
        <p:spPr>
          <a:xfrm>
            <a:off x="6267206" y="5450633"/>
            <a:ext cx="5772394" cy="803635"/>
          </a:xfrm>
        </p:spPr>
        <p:txBody>
          <a:bodyPr>
            <a:normAutofit/>
          </a:bodyPr>
          <a:lstStyle/>
          <a:p>
            <a:pPr marL="0" indent="0">
              <a:buNone/>
            </a:pPr>
            <a:r>
              <a:rPr lang="en-US" sz="2400" dirty="0"/>
              <a:t>Photo Credit: Tulare City School District, Garden School (Preschool), Tulare, CA </a:t>
            </a:r>
          </a:p>
        </p:txBody>
      </p:sp>
      <p:sp>
        <p:nvSpPr>
          <p:cNvPr id="3" name="Slide Number Placeholder 2">
            <a:extLst>
              <a:ext uri="{FF2B5EF4-FFF2-40B4-BE49-F238E27FC236}">
                <a16:creationId xmlns:a16="http://schemas.microsoft.com/office/drawing/2014/main" id="{15DE1702-BD94-43B1-B131-4D1C6601C5F1}"/>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323323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060C-559B-4E9B-AB37-B282F9AA667A}"/>
              </a:ext>
            </a:extLst>
          </p:cNvPr>
          <p:cNvSpPr>
            <a:spLocks noGrp="1"/>
          </p:cNvSpPr>
          <p:nvPr>
            <p:ph type="title"/>
          </p:nvPr>
        </p:nvSpPr>
        <p:spPr/>
        <p:txBody>
          <a:bodyPr/>
          <a:lstStyle/>
          <a:p>
            <a:r>
              <a:rPr lang="en-US" sz="3600" dirty="0">
                <a:solidFill>
                  <a:schemeClr val="lt1"/>
                </a:solidFill>
              </a:rPr>
              <a:t>Continuing the Process for the Family Language Instrument</a:t>
            </a:r>
            <a:endParaRPr lang="en-US" dirty="0"/>
          </a:p>
        </p:txBody>
      </p:sp>
      <p:sp>
        <p:nvSpPr>
          <p:cNvPr id="3" name="Content Placeholder 2">
            <a:extLst>
              <a:ext uri="{FF2B5EF4-FFF2-40B4-BE49-F238E27FC236}">
                <a16:creationId xmlns:a16="http://schemas.microsoft.com/office/drawing/2014/main" id="{08310A80-6165-4A76-AC8D-A5E9F929D758}"/>
              </a:ext>
            </a:extLst>
          </p:cNvPr>
          <p:cNvSpPr>
            <a:spLocks noGrp="1"/>
          </p:cNvSpPr>
          <p:nvPr>
            <p:ph idx="1"/>
          </p:nvPr>
        </p:nvSpPr>
        <p:spPr/>
        <p:txBody>
          <a:bodyPr>
            <a:normAutofit fontScale="92500" lnSpcReduction="10000"/>
          </a:bodyPr>
          <a:lstStyle/>
          <a:p>
            <a:pPr marL="0" lvl="0" indent="0">
              <a:lnSpc>
                <a:spcPct val="100000"/>
              </a:lnSpc>
              <a:buNone/>
            </a:pPr>
            <a:r>
              <a:rPr lang="en-US" dirty="0"/>
              <a:t>The Family Language and Interest Interview is conducted for all families, not just DLLs as required by MB 23-03. This helps to gather information on child interests and strengths, as well as build connections with families.</a:t>
            </a:r>
          </a:p>
          <a:p>
            <a:pPr marL="0" lvl="0" indent="0">
              <a:lnSpc>
                <a:spcPct val="100000"/>
              </a:lnSpc>
              <a:buNone/>
            </a:pPr>
            <a:endParaRPr lang="en-US" sz="2200" dirty="0"/>
          </a:p>
          <a:p>
            <a:pPr marL="0" lvl="0" indent="0">
              <a:lnSpc>
                <a:spcPct val="100000"/>
              </a:lnSpc>
              <a:buNone/>
            </a:pPr>
            <a:r>
              <a:rPr lang="en-US" dirty="0"/>
              <a:t>Our program has family connection days at the start of the year. These allow families to visit the classroom, get familiar with the environment, and begin to build trust with the teacher. During this time, teachers conduct the Family Language and Interest Interview with families.</a:t>
            </a:r>
          </a:p>
          <a:p>
            <a:pPr marL="0" indent="0">
              <a:buNone/>
            </a:pPr>
            <a:endParaRPr lang="en-US" dirty="0"/>
          </a:p>
        </p:txBody>
      </p:sp>
      <p:sp>
        <p:nvSpPr>
          <p:cNvPr id="4" name="Slide Number Placeholder 3">
            <a:extLst>
              <a:ext uri="{FF2B5EF4-FFF2-40B4-BE49-F238E27FC236}">
                <a16:creationId xmlns:a16="http://schemas.microsoft.com/office/drawing/2014/main" id="{BD6F4048-FFFD-4574-BF31-56F58AF561B4}"/>
              </a:ext>
            </a:extLst>
          </p:cNvPr>
          <p:cNvSpPr>
            <a:spLocks noGrp="1"/>
          </p:cNvSpPr>
          <p:nvPr>
            <p:ph type="sldNum" sz="quarter" idx="10"/>
          </p:nvPr>
        </p:nvSpPr>
        <p:spPr/>
        <p:txBody>
          <a:bodyPr/>
          <a:lstStyle/>
          <a:p>
            <a:fld id="{432ED76D-8188-4B28-B316-CD85396F47B0}" type="slidenum">
              <a:rPr lang="en-US" smtClean="0"/>
              <a:pPr/>
              <a:t>22</a:t>
            </a:fld>
            <a:endParaRPr lang="en-US"/>
          </a:p>
        </p:txBody>
      </p:sp>
    </p:spTree>
    <p:extLst>
      <p:ext uri="{BB962C8B-B14F-4D97-AF65-F5344CB8AC3E}">
        <p14:creationId xmlns:p14="http://schemas.microsoft.com/office/powerpoint/2010/main" val="2461099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91F0-FE43-49B2-9567-D9FA3F58A247}"/>
              </a:ext>
            </a:extLst>
          </p:cNvPr>
          <p:cNvSpPr>
            <a:spLocks noGrp="1"/>
          </p:cNvSpPr>
          <p:nvPr>
            <p:ph type="title"/>
          </p:nvPr>
        </p:nvSpPr>
        <p:spPr/>
        <p:txBody>
          <a:bodyPr/>
          <a:lstStyle/>
          <a:p>
            <a:r>
              <a:rPr lang="en-US" sz="3600" dirty="0">
                <a:solidFill>
                  <a:schemeClr val="lt1"/>
                </a:solidFill>
              </a:rPr>
              <a:t>The Art of Interviewing:</a:t>
            </a:r>
            <a:br>
              <a:rPr lang="en-US" sz="3600" dirty="0">
                <a:solidFill>
                  <a:schemeClr val="lt1"/>
                </a:solidFill>
              </a:rPr>
            </a:br>
            <a:r>
              <a:rPr lang="en-US" sz="3600" dirty="0">
                <a:solidFill>
                  <a:schemeClr val="lt1"/>
                </a:solidFill>
              </a:rPr>
              <a:t>Conduct Successful Interviews</a:t>
            </a:r>
            <a:endParaRPr lang="en-US" dirty="0"/>
          </a:p>
        </p:txBody>
      </p:sp>
      <p:sp>
        <p:nvSpPr>
          <p:cNvPr id="3" name="Content Placeholder 2">
            <a:extLst>
              <a:ext uri="{FF2B5EF4-FFF2-40B4-BE49-F238E27FC236}">
                <a16:creationId xmlns:a16="http://schemas.microsoft.com/office/drawing/2014/main" id="{CFA000F5-BDC9-44FB-86FA-454FF7873C00}"/>
              </a:ext>
            </a:extLst>
          </p:cNvPr>
          <p:cNvSpPr>
            <a:spLocks noGrp="1"/>
          </p:cNvSpPr>
          <p:nvPr>
            <p:ph idx="1"/>
          </p:nvPr>
        </p:nvSpPr>
        <p:spPr/>
        <p:txBody>
          <a:bodyPr/>
          <a:lstStyle/>
          <a:p>
            <a:pPr marL="0" lvl="0" indent="0">
              <a:lnSpc>
                <a:spcPct val="100000"/>
              </a:lnSpc>
              <a:spcBef>
                <a:spcPts val="0"/>
              </a:spcBef>
              <a:buNone/>
            </a:pPr>
            <a:r>
              <a:rPr lang="en-US" dirty="0"/>
              <a:t>Place importance on teacher-family relationships. </a:t>
            </a:r>
          </a:p>
          <a:p>
            <a:pPr marL="0" lvl="0" indent="0">
              <a:lnSpc>
                <a:spcPct val="100000"/>
              </a:lnSpc>
              <a:spcBef>
                <a:spcPts val="0"/>
              </a:spcBef>
              <a:buNone/>
            </a:pPr>
            <a:endParaRPr lang="en-US" dirty="0"/>
          </a:p>
          <a:p>
            <a:pPr marL="0" lvl="0" indent="0">
              <a:lnSpc>
                <a:spcPct val="100000"/>
              </a:lnSpc>
              <a:spcBef>
                <a:spcPts val="0"/>
              </a:spcBef>
              <a:buNone/>
            </a:pPr>
            <a:r>
              <a:rPr lang="en-US" dirty="0"/>
              <a:t>Interviews should be:</a:t>
            </a:r>
          </a:p>
          <a:p>
            <a:pPr marL="457200" lvl="0" indent="-443651">
              <a:lnSpc>
                <a:spcPct val="100000"/>
              </a:lnSpc>
              <a:spcBef>
                <a:spcPts val="0"/>
              </a:spcBef>
              <a:buSzPct val="100000"/>
            </a:pPr>
            <a:r>
              <a:rPr lang="en-US" dirty="0"/>
              <a:t>Led by teaching staff</a:t>
            </a:r>
          </a:p>
          <a:p>
            <a:pPr marL="457200" lvl="0" indent="-443651">
              <a:lnSpc>
                <a:spcPct val="100000"/>
              </a:lnSpc>
              <a:spcBef>
                <a:spcPts val="0"/>
              </a:spcBef>
              <a:buSzPct val="100000"/>
            </a:pPr>
            <a:r>
              <a:rPr lang="en-US" dirty="0"/>
              <a:t>Done as an informal conversation</a:t>
            </a:r>
          </a:p>
          <a:p>
            <a:pPr marL="457200" lvl="0" indent="-443651">
              <a:lnSpc>
                <a:spcPct val="100000"/>
              </a:lnSpc>
              <a:spcBef>
                <a:spcPts val="0"/>
              </a:spcBef>
              <a:buSzPct val="100000"/>
            </a:pPr>
            <a:r>
              <a:rPr lang="en-US" dirty="0"/>
              <a:t>An opportunity to get to know the family and vice versa</a:t>
            </a:r>
          </a:p>
          <a:p>
            <a:pPr marL="0" lvl="0" indent="0">
              <a:lnSpc>
                <a:spcPct val="100000"/>
              </a:lnSpc>
              <a:buClr>
                <a:schemeClr val="lt1"/>
              </a:buClr>
              <a:buSzPct val="100000"/>
              <a:buNone/>
            </a:pPr>
            <a:endParaRPr lang="en-US" dirty="0"/>
          </a:p>
          <a:p>
            <a:pPr marL="0" lvl="0" indent="0">
              <a:lnSpc>
                <a:spcPct val="100000"/>
              </a:lnSpc>
              <a:buClr>
                <a:schemeClr val="lt1"/>
              </a:buClr>
              <a:buSzPct val="75294"/>
              <a:buNone/>
            </a:pPr>
            <a:r>
              <a:rPr lang="en-US" sz="2400" b="1" dirty="0"/>
              <a:t>This serves as a starting point to build a trusting relationship.</a:t>
            </a:r>
          </a:p>
          <a:p>
            <a:pPr marL="0" indent="0">
              <a:buNone/>
            </a:pPr>
            <a:endParaRPr lang="en-US" dirty="0"/>
          </a:p>
        </p:txBody>
      </p:sp>
      <p:sp>
        <p:nvSpPr>
          <p:cNvPr id="4" name="Slide Number Placeholder 3">
            <a:extLst>
              <a:ext uri="{FF2B5EF4-FFF2-40B4-BE49-F238E27FC236}">
                <a16:creationId xmlns:a16="http://schemas.microsoft.com/office/drawing/2014/main" id="{FAAC5864-187E-47A5-9241-B0BDE95E1907}"/>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673820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57F9-9A9A-4796-B4B6-146846D358EE}"/>
              </a:ext>
            </a:extLst>
          </p:cNvPr>
          <p:cNvSpPr>
            <a:spLocks noGrp="1"/>
          </p:cNvSpPr>
          <p:nvPr>
            <p:ph type="title"/>
          </p:nvPr>
        </p:nvSpPr>
        <p:spPr/>
        <p:txBody>
          <a:bodyPr/>
          <a:lstStyle/>
          <a:p>
            <a:r>
              <a:rPr lang="en-US" sz="3600" dirty="0">
                <a:solidFill>
                  <a:schemeClr val="lt1"/>
                </a:solidFill>
              </a:rPr>
              <a:t>How to Conduct Successful Interviews</a:t>
            </a:r>
            <a:endParaRPr lang="en-US" dirty="0"/>
          </a:p>
        </p:txBody>
      </p:sp>
      <p:sp>
        <p:nvSpPr>
          <p:cNvPr id="3" name="Content Placeholder 2">
            <a:extLst>
              <a:ext uri="{FF2B5EF4-FFF2-40B4-BE49-F238E27FC236}">
                <a16:creationId xmlns:a16="http://schemas.microsoft.com/office/drawing/2014/main" id="{DB385381-C5EA-477D-8DBF-D649FA85F322}"/>
              </a:ext>
            </a:extLst>
          </p:cNvPr>
          <p:cNvSpPr>
            <a:spLocks noGrp="1"/>
          </p:cNvSpPr>
          <p:nvPr>
            <p:ph idx="1"/>
          </p:nvPr>
        </p:nvSpPr>
        <p:spPr/>
        <p:txBody>
          <a:bodyPr/>
          <a:lstStyle/>
          <a:p>
            <a:pPr marL="0" lvl="0" indent="0">
              <a:lnSpc>
                <a:spcPct val="100000"/>
              </a:lnSpc>
              <a:spcBef>
                <a:spcPts val="0"/>
              </a:spcBef>
              <a:buNone/>
            </a:pPr>
            <a:r>
              <a:rPr lang="en-US" dirty="0"/>
              <a:t>Scheduling interviews: </a:t>
            </a:r>
          </a:p>
          <a:p>
            <a:pPr marL="457200" lvl="0" indent="-450850">
              <a:lnSpc>
                <a:spcPct val="100000"/>
              </a:lnSpc>
              <a:spcBef>
                <a:spcPts val="0"/>
              </a:spcBef>
              <a:buSzPts val="3500"/>
            </a:pPr>
            <a:r>
              <a:rPr lang="en-US" dirty="0"/>
              <a:t>Allot about 15 minutes for each interview</a:t>
            </a:r>
          </a:p>
          <a:p>
            <a:pPr marL="457200" lvl="0" indent="-450850">
              <a:lnSpc>
                <a:spcPct val="100000"/>
              </a:lnSpc>
              <a:spcBef>
                <a:spcPts val="0"/>
              </a:spcBef>
              <a:buClr>
                <a:schemeClr val="dk1"/>
              </a:buClr>
              <a:buSzPts val="3500"/>
            </a:pPr>
            <a:r>
              <a:rPr lang="en-US" dirty="0">
                <a:solidFill>
                  <a:schemeClr val="dk1"/>
                </a:solidFill>
              </a:rPr>
              <a:t>Embed interviews in existing family engagement structures</a:t>
            </a:r>
          </a:p>
          <a:p>
            <a:pPr marL="457200" lvl="0" indent="0">
              <a:lnSpc>
                <a:spcPct val="100000"/>
              </a:lnSpc>
              <a:spcBef>
                <a:spcPts val="0"/>
              </a:spcBef>
              <a:buNone/>
            </a:pPr>
            <a:endParaRPr lang="en-US" dirty="0">
              <a:solidFill>
                <a:schemeClr val="dk1"/>
              </a:solidFill>
            </a:endParaRPr>
          </a:p>
          <a:p>
            <a:pPr marL="0" lvl="0" indent="0">
              <a:lnSpc>
                <a:spcPct val="100000"/>
              </a:lnSpc>
              <a:spcBef>
                <a:spcPts val="0"/>
              </a:spcBef>
              <a:buNone/>
            </a:pPr>
            <a:r>
              <a:rPr lang="en-US" dirty="0"/>
              <a:t>During the interview, teachers:</a:t>
            </a:r>
          </a:p>
          <a:p>
            <a:pPr marL="457200" lvl="0" indent="-450850">
              <a:lnSpc>
                <a:spcPct val="100000"/>
              </a:lnSpc>
              <a:spcBef>
                <a:spcPts val="0"/>
              </a:spcBef>
              <a:buSzPts val="3500"/>
            </a:pPr>
            <a:r>
              <a:rPr lang="en-US" dirty="0"/>
              <a:t>Engage in rich dialogue with families</a:t>
            </a:r>
          </a:p>
          <a:p>
            <a:pPr marL="457200" lvl="0" indent="-450850">
              <a:lnSpc>
                <a:spcPct val="100000"/>
              </a:lnSpc>
              <a:spcBef>
                <a:spcPts val="0"/>
              </a:spcBef>
              <a:buSzPts val="3500"/>
            </a:pPr>
            <a:r>
              <a:rPr lang="en-US" dirty="0"/>
              <a:t>Share resources and tools families can use at home</a:t>
            </a:r>
          </a:p>
          <a:p>
            <a:pPr marL="0" indent="0">
              <a:buNone/>
            </a:pPr>
            <a:endParaRPr lang="en-US" dirty="0"/>
          </a:p>
        </p:txBody>
      </p:sp>
      <p:sp>
        <p:nvSpPr>
          <p:cNvPr id="4" name="Slide Number Placeholder 3">
            <a:extLst>
              <a:ext uri="{FF2B5EF4-FFF2-40B4-BE49-F238E27FC236}">
                <a16:creationId xmlns:a16="http://schemas.microsoft.com/office/drawing/2014/main" id="{1D544256-54A1-4B7B-AF82-94B164222D3F}"/>
              </a:ext>
            </a:extLst>
          </p:cNvPr>
          <p:cNvSpPr>
            <a:spLocks noGrp="1"/>
          </p:cNvSpPr>
          <p:nvPr>
            <p:ph type="sldNum" sz="quarter" idx="10"/>
          </p:nvPr>
        </p:nvSpPr>
        <p:spPr/>
        <p:txBody>
          <a:bodyPr/>
          <a:lstStyle/>
          <a:p>
            <a:fld id="{432ED76D-8188-4B28-B316-CD85396F47B0}" type="slidenum">
              <a:rPr lang="en-US" smtClean="0"/>
              <a:pPr/>
              <a:t>24</a:t>
            </a:fld>
            <a:endParaRPr lang="en-US"/>
          </a:p>
        </p:txBody>
      </p:sp>
    </p:spTree>
    <p:extLst>
      <p:ext uri="{BB962C8B-B14F-4D97-AF65-F5344CB8AC3E}">
        <p14:creationId xmlns:p14="http://schemas.microsoft.com/office/powerpoint/2010/main" val="386996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AA63-4739-40F2-BDA0-F79D18884F92}"/>
              </a:ext>
            </a:extLst>
          </p:cNvPr>
          <p:cNvSpPr>
            <a:spLocks noGrp="1"/>
          </p:cNvSpPr>
          <p:nvPr>
            <p:ph type="title"/>
          </p:nvPr>
        </p:nvSpPr>
        <p:spPr/>
        <p:txBody>
          <a:bodyPr>
            <a:normAutofit/>
          </a:bodyPr>
          <a:lstStyle/>
          <a:p>
            <a:r>
              <a:rPr lang="en-US" sz="4000" dirty="0">
                <a:solidFill>
                  <a:schemeClr val="lt1"/>
                </a:solidFill>
              </a:rPr>
              <a:t>Personalized Planning</a:t>
            </a:r>
            <a:endParaRPr lang="en-US" sz="4000" dirty="0"/>
          </a:p>
        </p:txBody>
      </p:sp>
      <p:sp>
        <p:nvSpPr>
          <p:cNvPr id="3" name="Content Placeholder 2">
            <a:extLst>
              <a:ext uri="{FF2B5EF4-FFF2-40B4-BE49-F238E27FC236}">
                <a16:creationId xmlns:a16="http://schemas.microsoft.com/office/drawing/2014/main" id="{C114D447-5FF9-4345-8FA1-AE9EFC527767}"/>
              </a:ext>
            </a:extLst>
          </p:cNvPr>
          <p:cNvSpPr>
            <a:spLocks noGrp="1"/>
          </p:cNvSpPr>
          <p:nvPr>
            <p:ph idx="1"/>
          </p:nvPr>
        </p:nvSpPr>
        <p:spPr>
          <a:xfrm>
            <a:off x="152400" y="1417739"/>
            <a:ext cx="11887200" cy="4643427"/>
          </a:xfrm>
        </p:spPr>
        <p:txBody>
          <a:bodyPr>
            <a:normAutofit lnSpcReduction="10000"/>
          </a:bodyPr>
          <a:lstStyle/>
          <a:p>
            <a:pPr marL="0" lvl="0" indent="0">
              <a:lnSpc>
                <a:spcPct val="100000"/>
              </a:lnSpc>
              <a:spcBef>
                <a:spcPts val="0"/>
              </a:spcBef>
              <a:spcAft>
                <a:spcPts val="1200"/>
              </a:spcAft>
              <a:buNone/>
            </a:pPr>
            <a:r>
              <a:rPr lang="en-US" dirty="0"/>
              <a:t>This process has greatly benefited our children, families, and teachers. Teachers:</a:t>
            </a:r>
          </a:p>
          <a:p>
            <a:pPr marL="457200" lvl="0" indent="-431800">
              <a:lnSpc>
                <a:spcPct val="100000"/>
              </a:lnSpc>
              <a:spcBef>
                <a:spcPts val="0"/>
              </a:spcBef>
              <a:buClr>
                <a:schemeClr val="dk1"/>
              </a:buClr>
              <a:buSzPts val="3200"/>
            </a:pPr>
            <a:r>
              <a:rPr lang="en-US" dirty="0">
                <a:solidFill>
                  <a:schemeClr val="dk1"/>
                </a:solidFill>
              </a:rPr>
              <a:t>Learn about the child’s linguistic and cultural background</a:t>
            </a:r>
          </a:p>
          <a:p>
            <a:pPr marL="457200" lvl="0" indent="-431800">
              <a:lnSpc>
                <a:spcPct val="100000"/>
              </a:lnSpc>
              <a:spcBef>
                <a:spcPts val="0"/>
              </a:spcBef>
              <a:buSzPts val="3200"/>
            </a:pPr>
            <a:r>
              <a:rPr lang="en-US" dirty="0"/>
              <a:t>Personalize their planning around each child’s specific language needs</a:t>
            </a:r>
          </a:p>
          <a:p>
            <a:pPr marL="457200" lvl="0" indent="-431800">
              <a:lnSpc>
                <a:spcPct val="100000"/>
              </a:lnSpc>
              <a:spcBef>
                <a:spcPts val="0"/>
              </a:spcBef>
              <a:buSzPts val="3200"/>
            </a:pPr>
            <a:r>
              <a:rPr lang="en-US" dirty="0"/>
              <a:t>Create meaningful engagement opportunities for children and families</a:t>
            </a:r>
          </a:p>
          <a:p>
            <a:pPr marL="457200" lvl="0" indent="-431800">
              <a:lnSpc>
                <a:spcPct val="100000"/>
              </a:lnSpc>
              <a:spcBef>
                <a:spcPts val="0"/>
              </a:spcBef>
              <a:buSzPts val="3200"/>
            </a:pPr>
            <a:r>
              <a:rPr lang="en-US" dirty="0"/>
              <a:t>Incorporate relevant learning materials and activities </a:t>
            </a:r>
            <a:r>
              <a:rPr lang="en-US" dirty="0">
                <a:solidFill>
                  <a:schemeClr val="dk1"/>
                </a:solidFill>
              </a:rPr>
              <a:t>in the classroom including</a:t>
            </a:r>
            <a:r>
              <a:rPr lang="en-US" dirty="0"/>
              <a:t> books and music in the child’s home language</a:t>
            </a:r>
            <a:endParaRPr lang="en-US" b="1" dirty="0"/>
          </a:p>
          <a:p>
            <a:pPr marL="0" indent="0">
              <a:buNone/>
            </a:pPr>
            <a:endParaRPr lang="en-US" dirty="0"/>
          </a:p>
        </p:txBody>
      </p:sp>
      <p:sp>
        <p:nvSpPr>
          <p:cNvPr id="4" name="Slide Number Placeholder 3">
            <a:extLst>
              <a:ext uri="{FF2B5EF4-FFF2-40B4-BE49-F238E27FC236}">
                <a16:creationId xmlns:a16="http://schemas.microsoft.com/office/drawing/2014/main" id="{5913E4A8-5F0E-4315-9BBC-67C8B7DCE1AE}"/>
              </a:ext>
            </a:extLst>
          </p:cNvPr>
          <p:cNvSpPr>
            <a:spLocks noGrp="1"/>
          </p:cNvSpPr>
          <p:nvPr>
            <p:ph type="sldNum" sz="quarter" idx="10"/>
          </p:nvPr>
        </p:nvSpPr>
        <p:spPr/>
        <p:txBody>
          <a:bodyPr/>
          <a:lstStyle/>
          <a:p>
            <a:fld id="{432ED76D-8188-4B28-B316-CD85396F47B0}" type="slidenum">
              <a:rPr lang="en-US" smtClean="0"/>
              <a:pPr/>
              <a:t>25</a:t>
            </a:fld>
            <a:endParaRPr lang="en-US"/>
          </a:p>
        </p:txBody>
      </p:sp>
    </p:spTree>
    <p:extLst>
      <p:ext uri="{BB962C8B-B14F-4D97-AF65-F5344CB8AC3E}">
        <p14:creationId xmlns:p14="http://schemas.microsoft.com/office/powerpoint/2010/main" val="3119384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6BCB-CDD6-4B57-8A2D-81EC6C26BAD8}"/>
              </a:ext>
            </a:extLst>
          </p:cNvPr>
          <p:cNvSpPr>
            <a:spLocks noGrp="1"/>
          </p:cNvSpPr>
          <p:nvPr>
            <p:ph type="title"/>
          </p:nvPr>
        </p:nvSpPr>
        <p:spPr/>
        <p:txBody>
          <a:bodyPr/>
          <a:lstStyle/>
          <a:p>
            <a:r>
              <a:rPr lang="en-US" dirty="0">
                <a:solidFill>
                  <a:schemeClr val="bg1"/>
                </a:solidFill>
              </a:rPr>
              <a:t>Fresno USD Speaker Contact Information</a:t>
            </a:r>
          </a:p>
        </p:txBody>
      </p:sp>
      <p:sp>
        <p:nvSpPr>
          <p:cNvPr id="3" name="Content Placeholder 2">
            <a:extLst>
              <a:ext uri="{FF2B5EF4-FFF2-40B4-BE49-F238E27FC236}">
                <a16:creationId xmlns:a16="http://schemas.microsoft.com/office/drawing/2014/main" id="{087E36C0-71A4-4AA5-9276-DB809559DBA6}"/>
              </a:ext>
            </a:extLst>
          </p:cNvPr>
          <p:cNvSpPr>
            <a:spLocks noGrp="1"/>
          </p:cNvSpPr>
          <p:nvPr>
            <p:ph idx="1"/>
          </p:nvPr>
        </p:nvSpPr>
        <p:spPr/>
        <p:txBody>
          <a:bodyPr/>
          <a:lstStyle/>
          <a:p>
            <a:pPr marL="0" indent="0" algn="ctr">
              <a:buNone/>
            </a:pPr>
            <a:endParaRPr lang="en-US" dirty="0"/>
          </a:p>
          <a:p>
            <a:pPr marL="0" indent="0" algn="ctr">
              <a:buNone/>
            </a:pPr>
            <a:r>
              <a:rPr lang="en-US" b="1" dirty="0"/>
              <a:t>Contact</a:t>
            </a:r>
          </a:p>
          <a:p>
            <a:pPr marL="0" indent="0" algn="ctr">
              <a:buNone/>
            </a:pPr>
            <a:endParaRPr lang="en-US" dirty="0"/>
          </a:p>
          <a:p>
            <a:pPr marL="0" indent="0" algn="ctr">
              <a:buNone/>
            </a:pPr>
            <a:r>
              <a:rPr lang="en-US" dirty="0"/>
              <a:t>Jessica Gutierrez</a:t>
            </a:r>
          </a:p>
          <a:p>
            <a:pPr marL="0" indent="0" algn="ctr">
              <a:buNone/>
            </a:pPr>
            <a:r>
              <a:rPr lang="en-US" dirty="0">
                <a:solidFill>
                  <a:schemeClr val="accent4">
                    <a:lumMod val="40000"/>
                    <a:lumOff val="60000"/>
                  </a:schemeClr>
                </a:solidFill>
                <a:hlinkClick r:id="rId2">
                  <a:extLst>
                    <a:ext uri="{A12FA001-AC4F-418D-AE19-62706E023703}">
                      <ahyp:hlinkClr xmlns:ahyp="http://schemas.microsoft.com/office/drawing/2018/hyperlinkcolor" val="tx"/>
                    </a:ext>
                  </a:extLst>
                </a:hlinkClick>
              </a:rPr>
              <a:t>jessica.gutierrez@fresnounified.org</a:t>
            </a:r>
            <a:r>
              <a:rPr lang="en-US" dirty="0">
                <a:solidFill>
                  <a:schemeClr val="accent4">
                    <a:lumMod val="40000"/>
                    <a:lumOff val="60000"/>
                  </a:schemeClr>
                </a:solidFill>
              </a:rPr>
              <a:t> </a:t>
            </a:r>
          </a:p>
          <a:p>
            <a:pPr marL="0" indent="0" algn="ctr">
              <a:buNone/>
            </a:pPr>
            <a:endParaRPr lang="en-US" dirty="0"/>
          </a:p>
        </p:txBody>
      </p:sp>
      <p:sp>
        <p:nvSpPr>
          <p:cNvPr id="4" name="Slide Number Placeholder 3">
            <a:extLst>
              <a:ext uri="{FF2B5EF4-FFF2-40B4-BE49-F238E27FC236}">
                <a16:creationId xmlns:a16="http://schemas.microsoft.com/office/drawing/2014/main" id="{C859FC69-50FD-49E8-8EF0-B0715AAA2A11}"/>
              </a:ext>
            </a:extLst>
          </p:cNvPr>
          <p:cNvSpPr>
            <a:spLocks noGrp="1"/>
          </p:cNvSpPr>
          <p:nvPr>
            <p:ph type="sldNum" sz="quarter" idx="10"/>
          </p:nvPr>
        </p:nvSpPr>
        <p:spPr/>
        <p:txBody>
          <a:bodyPr/>
          <a:lstStyle/>
          <a:p>
            <a:fld id="{432ED76D-8188-4B28-B316-CD85396F47B0}" type="slidenum">
              <a:rPr lang="en-US" smtClean="0"/>
              <a:pPr/>
              <a:t>26</a:t>
            </a:fld>
            <a:endParaRPr lang="en-US" dirty="0"/>
          </a:p>
        </p:txBody>
      </p:sp>
    </p:spTree>
    <p:extLst>
      <p:ext uri="{BB962C8B-B14F-4D97-AF65-F5344CB8AC3E}">
        <p14:creationId xmlns:p14="http://schemas.microsoft.com/office/powerpoint/2010/main" val="3243276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6D1E-99FD-CDCE-3917-6660B47B9F2D}"/>
              </a:ext>
            </a:extLst>
          </p:cNvPr>
          <p:cNvSpPr>
            <a:spLocks noGrp="1"/>
          </p:cNvSpPr>
          <p:nvPr>
            <p:ph type="title"/>
          </p:nvPr>
        </p:nvSpPr>
        <p:spPr/>
        <p:txBody>
          <a:bodyPr>
            <a:normAutofit/>
          </a:bodyPr>
          <a:lstStyle/>
          <a:p>
            <a:r>
              <a:rPr lang="en-US" sz="4800" dirty="0">
                <a:solidFill>
                  <a:schemeClr val="bg1"/>
                </a:solidFill>
                <a:cs typeface="Arial"/>
              </a:rPr>
              <a:t>MB Frequently Asked Questions (FAQ)</a:t>
            </a:r>
          </a:p>
        </p:txBody>
      </p:sp>
      <p:sp>
        <p:nvSpPr>
          <p:cNvPr id="3" name="Content Placeholder 2">
            <a:extLst>
              <a:ext uri="{FF2B5EF4-FFF2-40B4-BE49-F238E27FC236}">
                <a16:creationId xmlns:a16="http://schemas.microsoft.com/office/drawing/2014/main" id="{C3A3B32D-4CEA-CFA0-C31B-9B12D95A0793}"/>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ea typeface="+mn-lt"/>
                <a:cs typeface="+mn-lt"/>
              </a:rPr>
              <a:t>Are programs able to use previous intake forms or packets?</a:t>
            </a:r>
          </a:p>
          <a:p>
            <a:pPr marL="457200" indent="-457200">
              <a:lnSpc>
                <a:spcPct val="100000"/>
              </a:lnSpc>
              <a:spcBef>
                <a:spcPts val="0"/>
              </a:spcBef>
            </a:pPr>
            <a:r>
              <a:rPr lang="en-US" dirty="0">
                <a:ea typeface="+mn-lt"/>
                <a:cs typeface="+mn-lt"/>
              </a:rPr>
              <a:t>Contractors can put the required questions from the Family Language Instrument on any existing forms or integrate asking the required questions into any existing process as long as the requirements of the Management Bulletin (MB) are followed.</a:t>
            </a:r>
          </a:p>
          <a:p>
            <a:pPr marL="457200" indent="-457200">
              <a:lnSpc>
                <a:spcPct val="100000"/>
              </a:lnSpc>
              <a:spcBef>
                <a:spcPts val="0"/>
              </a:spcBef>
            </a:pPr>
            <a:endParaRPr lang="en-US" dirty="0">
              <a:ea typeface="+mn-lt"/>
              <a:cs typeface="+mn-lt"/>
            </a:endParaRPr>
          </a:p>
          <a:p>
            <a:pPr marL="457200" indent="-457200">
              <a:lnSpc>
                <a:spcPct val="100000"/>
              </a:lnSpc>
              <a:spcBef>
                <a:spcPts val="0"/>
              </a:spcBef>
            </a:pPr>
            <a:r>
              <a:rPr lang="en-US" dirty="0">
                <a:ea typeface="+mn-lt"/>
                <a:cs typeface="+mn-lt"/>
              </a:rPr>
              <a:t>The questions in the instrument are required unless the children are dually enrolled in TK or kindergarten and documentation has been provided identifying English learner status in TK or kindergarten.</a:t>
            </a:r>
            <a:endParaRPr lang="en-US" dirty="0">
              <a:cs typeface="Arial" panose="020B0604020202020204"/>
            </a:endParaRPr>
          </a:p>
        </p:txBody>
      </p:sp>
      <p:sp>
        <p:nvSpPr>
          <p:cNvPr id="4" name="Slide Number Placeholder 3">
            <a:extLst>
              <a:ext uri="{FF2B5EF4-FFF2-40B4-BE49-F238E27FC236}">
                <a16:creationId xmlns:a16="http://schemas.microsoft.com/office/drawing/2014/main" id="{31C07D6A-8F1F-FECD-9956-6DEFD0C69E3A}"/>
              </a:ext>
            </a:extLst>
          </p:cNvPr>
          <p:cNvSpPr>
            <a:spLocks noGrp="1"/>
          </p:cNvSpPr>
          <p:nvPr>
            <p:ph type="sldNum" sz="quarter" idx="10"/>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1228946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6D1E-99FD-CDCE-3917-6660B47B9F2D}"/>
              </a:ext>
            </a:extLst>
          </p:cNvPr>
          <p:cNvSpPr>
            <a:spLocks noGrp="1"/>
          </p:cNvSpPr>
          <p:nvPr>
            <p:ph type="title"/>
          </p:nvPr>
        </p:nvSpPr>
        <p:spPr>
          <a:xfrm>
            <a:off x="152400" y="-163984"/>
            <a:ext cx="11887200" cy="1325563"/>
          </a:xfrm>
        </p:spPr>
        <p:txBody>
          <a:bodyPr>
            <a:normAutofit/>
          </a:bodyPr>
          <a:lstStyle/>
          <a:p>
            <a:r>
              <a:rPr lang="en-US" sz="4800" dirty="0">
                <a:solidFill>
                  <a:schemeClr val="bg1"/>
                </a:solidFill>
                <a:cs typeface="Arial"/>
              </a:rPr>
              <a:t>MB FAQ (2)</a:t>
            </a:r>
          </a:p>
        </p:txBody>
      </p:sp>
      <p:sp>
        <p:nvSpPr>
          <p:cNvPr id="3" name="Content Placeholder 2">
            <a:extLst>
              <a:ext uri="{FF2B5EF4-FFF2-40B4-BE49-F238E27FC236}">
                <a16:creationId xmlns:a16="http://schemas.microsoft.com/office/drawing/2014/main" id="{C3A3B32D-4CEA-CFA0-C31B-9B12D95A0793}"/>
              </a:ext>
            </a:extLst>
          </p:cNvPr>
          <p:cNvSpPr>
            <a:spLocks noGrp="1"/>
          </p:cNvSpPr>
          <p:nvPr>
            <p:ph idx="1"/>
          </p:nvPr>
        </p:nvSpPr>
        <p:spPr>
          <a:xfrm>
            <a:off x="152400" y="805896"/>
            <a:ext cx="11887200" cy="5558677"/>
          </a:xfrm>
        </p:spPr>
        <p:txBody>
          <a:bodyPr vert="horz" lIns="91440" tIns="45720" rIns="91440" bIns="45720" rtlCol="0" anchor="t">
            <a:normAutofit/>
          </a:bodyPr>
          <a:lstStyle/>
          <a:p>
            <a:pPr marL="0" indent="0">
              <a:buNone/>
            </a:pPr>
            <a:r>
              <a:rPr lang="en-US" sz="2800" dirty="0">
                <a:cs typeface="Arial"/>
              </a:rPr>
              <a:t>How is this reported in the Child Development Provider Accounting Reporting Information System (CPARIS)?</a:t>
            </a:r>
          </a:p>
          <a:p>
            <a:pPr marL="457200" indent="-457200"/>
            <a:r>
              <a:rPr lang="en-US" sz="2800" dirty="0">
                <a:ea typeface="+mn-lt"/>
                <a:cs typeface="+mn-lt"/>
              </a:rPr>
              <a:t>In order for full-day CSPP to utilize the dual language learner adjustment factor, the process for identification of a dual language learner set forth in this MB must be used as of January 1, 2023.</a:t>
            </a:r>
          </a:p>
          <a:p>
            <a:pPr marL="457200" indent="-457200"/>
            <a:r>
              <a:rPr lang="en-US" sz="2800" dirty="0">
                <a:cs typeface="Arial" panose="020B0604020202020204"/>
              </a:rPr>
              <a:t>Contractors who enroll children after January 1, 2023, must have made the determination that the child is a dual language learner as described in the Determining Dual Language Learner Status section in the MB in order to report the child under the dual language learner adjustment factor category. Documentation of dual language learner status using the process described above will support the reporting of the child days of enrollment under the dual language learner adjustment factor category.</a:t>
            </a:r>
          </a:p>
          <a:p>
            <a:pPr marL="0" indent="0">
              <a:buNone/>
            </a:pPr>
            <a:endParaRPr lang="en-US"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31C07D6A-8F1F-FECD-9956-6DEFD0C69E3A}"/>
              </a:ext>
            </a:extLst>
          </p:cNvPr>
          <p:cNvSpPr>
            <a:spLocks noGrp="1"/>
          </p:cNvSpPr>
          <p:nvPr>
            <p:ph type="sldNum" sz="quarter" idx="10"/>
          </p:nvPr>
        </p:nvSpPr>
        <p:spPr/>
        <p:txBody>
          <a:bodyPr/>
          <a:lstStyle/>
          <a:p>
            <a:fld id="{432ED76D-8188-4B28-B316-CD85396F47B0}" type="slidenum">
              <a:rPr lang="en-US" smtClean="0"/>
              <a:pPr/>
              <a:t>28</a:t>
            </a:fld>
            <a:endParaRPr lang="en-US"/>
          </a:p>
        </p:txBody>
      </p:sp>
    </p:spTree>
    <p:extLst>
      <p:ext uri="{BB962C8B-B14F-4D97-AF65-F5344CB8AC3E}">
        <p14:creationId xmlns:p14="http://schemas.microsoft.com/office/powerpoint/2010/main" val="1183468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6D1E-99FD-CDCE-3917-6660B47B9F2D}"/>
              </a:ext>
            </a:extLst>
          </p:cNvPr>
          <p:cNvSpPr>
            <a:spLocks noGrp="1"/>
          </p:cNvSpPr>
          <p:nvPr>
            <p:ph type="title"/>
          </p:nvPr>
        </p:nvSpPr>
        <p:spPr/>
        <p:txBody>
          <a:bodyPr>
            <a:normAutofit/>
          </a:bodyPr>
          <a:lstStyle/>
          <a:p>
            <a:r>
              <a:rPr lang="en-US" sz="4800">
                <a:solidFill>
                  <a:schemeClr val="bg1"/>
                </a:solidFill>
                <a:cs typeface="Arial"/>
              </a:rPr>
              <a:t>MB FAQ (3)</a:t>
            </a:r>
          </a:p>
        </p:txBody>
      </p:sp>
      <p:sp>
        <p:nvSpPr>
          <p:cNvPr id="3" name="Content Placeholder 2">
            <a:extLst>
              <a:ext uri="{FF2B5EF4-FFF2-40B4-BE49-F238E27FC236}">
                <a16:creationId xmlns:a16="http://schemas.microsoft.com/office/drawing/2014/main" id="{C3A3B32D-4CEA-CFA0-C31B-9B12D95A0793}"/>
              </a:ext>
            </a:extLst>
          </p:cNvPr>
          <p:cNvSpPr>
            <a:spLocks noGrp="1"/>
          </p:cNvSpPr>
          <p:nvPr>
            <p:ph idx="1"/>
          </p:nvPr>
        </p:nvSpPr>
        <p:spPr/>
        <p:txBody>
          <a:bodyPr vert="horz" lIns="91440" tIns="45720" rIns="91440" bIns="45720" rtlCol="0" anchor="t">
            <a:normAutofit/>
          </a:bodyPr>
          <a:lstStyle/>
          <a:p>
            <a:pPr marL="0" indent="0">
              <a:buNone/>
            </a:pPr>
            <a:r>
              <a:rPr lang="en-US">
                <a:cs typeface="Arial" panose="020B0604020202020204"/>
              </a:rPr>
              <a:t>Do the requirements for identifying and collecting data on dual language learners, language characteristics of preschool programs, and language composition of program staff apply to both part-day and full-day California State Preschool Program (CSPP)?</a:t>
            </a:r>
          </a:p>
          <a:p>
            <a:pPr marL="0" indent="0">
              <a:buNone/>
            </a:pPr>
            <a:endParaRPr lang="en-US">
              <a:ea typeface="+mn-lt"/>
              <a:cs typeface="+mn-lt"/>
            </a:endParaRPr>
          </a:p>
          <a:p>
            <a:pPr marL="457200" indent="-457200"/>
            <a:r>
              <a:rPr lang="en-US">
                <a:ea typeface="+mn-lt"/>
                <a:cs typeface="+mn-lt"/>
              </a:rPr>
              <a:t>Yes, these requirements must be followed by both part-day and full-day CSPP.</a:t>
            </a:r>
          </a:p>
          <a:p>
            <a:pPr marL="0" indent="0">
              <a:buNone/>
            </a:pPr>
            <a:endParaRPr lang="en-US">
              <a:cs typeface="Arial"/>
            </a:endParaRPr>
          </a:p>
        </p:txBody>
      </p:sp>
      <p:sp>
        <p:nvSpPr>
          <p:cNvPr id="4" name="Slide Number Placeholder 3">
            <a:extLst>
              <a:ext uri="{FF2B5EF4-FFF2-40B4-BE49-F238E27FC236}">
                <a16:creationId xmlns:a16="http://schemas.microsoft.com/office/drawing/2014/main" id="{31C07D6A-8F1F-FECD-9956-6DEFD0C69E3A}"/>
              </a:ext>
            </a:extLst>
          </p:cNvPr>
          <p:cNvSpPr>
            <a:spLocks noGrp="1"/>
          </p:cNvSpPr>
          <p:nvPr>
            <p:ph type="sldNum" sz="quarter" idx="10"/>
          </p:nvPr>
        </p:nvSpPr>
        <p:spPr/>
        <p:txBody>
          <a:bodyPr/>
          <a:lstStyle/>
          <a:p>
            <a:fld id="{432ED76D-8188-4B28-B316-CD85396F47B0}" type="slidenum">
              <a:rPr lang="en-US" smtClean="0"/>
              <a:pPr/>
              <a:t>29</a:t>
            </a:fld>
            <a:endParaRPr lang="en-US"/>
          </a:p>
        </p:txBody>
      </p:sp>
    </p:spTree>
    <p:extLst>
      <p:ext uri="{BB962C8B-B14F-4D97-AF65-F5344CB8AC3E}">
        <p14:creationId xmlns:p14="http://schemas.microsoft.com/office/powerpoint/2010/main" val="19187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13144"/>
            <a:ext cx="11887200" cy="1325563"/>
          </a:xfrm>
        </p:spPr>
        <p:txBody>
          <a:bodyPr>
            <a:normAutofit/>
          </a:bodyPr>
          <a:lstStyle/>
          <a:p>
            <a:r>
              <a:rPr lang="en-US" sz="3200">
                <a:solidFill>
                  <a:schemeClr val="bg1"/>
                </a:solidFill>
              </a:rPr>
              <a:t>Policy Background</a:t>
            </a:r>
            <a:endParaRPr lang="en-US">
              <a:solidFill>
                <a:schemeClr val="bg1"/>
              </a:solidFill>
            </a:endParaRPr>
          </a:p>
        </p:txBody>
      </p:sp>
      <p:sp>
        <p:nvSpPr>
          <p:cNvPr id="9" name="Content Placeholder 8"/>
          <p:cNvSpPr>
            <a:spLocks noGrp="1"/>
          </p:cNvSpPr>
          <p:nvPr>
            <p:ph idx="1"/>
          </p:nvPr>
        </p:nvSpPr>
        <p:spPr>
          <a:xfrm>
            <a:off x="473735" y="861923"/>
            <a:ext cx="11000116" cy="5299885"/>
          </a:xfrm>
        </p:spPr>
        <p:txBody>
          <a:bodyPr vert="horz" lIns="0" tIns="0" rIns="0" bIns="0" rtlCol="0" anchor="t">
            <a:normAutofit lnSpcReduction="10000"/>
          </a:bodyPr>
          <a:lstStyle/>
          <a:p>
            <a:pPr>
              <a:buNone/>
            </a:pPr>
            <a:r>
              <a:rPr lang="en-US" sz="2800" dirty="0">
                <a:ea typeface="+mn-lt"/>
                <a:cs typeface="+mn-lt"/>
              </a:rPr>
              <a:t>•Recommendations from the </a:t>
            </a:r>
            <a:r>
              <a:rPr lang="en-US" sz="2800" i="1" dirty="0">
                <a:ea typeface="+mn-lt"/>
                <a:cs typeface="+mn-lt"/>
              </a:rPr>
              <a:t>Master Plan for Early Learning and Care: California for All Kids</a:t>
            </a:r>
            <a:endParaRPr lang="en-US" sz="2800" dirty="0">
              <a:cs typeface="Arial"/>
            </a:endParaRPr>
          </a:p>
          <a:p>
            <a:pPr lvl="1"/>
            <a:r>
              <a:rPr lang="en-US" sz="2800" dirty="0">
                <a:ea typeface="+mn-lt"/>
                <a:cs typeface="+mn-lt"/>
              </a:rPr>
              <a:t>Create equitable learning and focus on supporting Dual Language Learners (DLLs)</a:t>
            </a:r>
            <a:endParaRPr lang="en-US" sz="2800" dirty="0">
              <a:cs typeface="Arial" panose="020B0604020202020204"/>
            </a:endParaRPr>
          </a:p>
          <a:p>
            <a:pPr>
              <a:buNone/>
            </a:pPr>
            <a:r>
              <a:rPr lang="en-US" sz="2800" dirty="0">
                <a:ea typeface="+mn-lt"/>
                <a:cs typeface="+mn-lt"/>
              </a:rPr>
              <a:t>•Aim of Assembly Bill 1363 </a:t>
            </a:r>
            <a:endParaRPr lang="en-US" sz="2800" dirty="0">
              <a:cs typeface="Arial"/>
            </a:endParaRPr>
          </a:p>
          <a:p>
            <a:pPr lvl="1"/>
            <a:r>
              <a:rPr lang="en-US" sz="2800" dirty="0">
                <a:ea typeface="+mn-lt"/>
                <a:cs typeface="+mn-lt"/>
              </a:rPr>
              <a:t>Develop a systematic approach for providers to identify and support DLLs in California State Preschool Programs (CSPP)</a:t>
            </a:r>
            <a:endParaRPr lang="en-US" sz="2800" dirty="0">
              <a:cs typeface="Arial" panose="020B0604020202020204"/>
            </a:endParaRPr>
          </a:p>
          <a:p>
            <a:pPr>
              <a:buNone/>
            </a:pPr>
            <a:r>
              <a:rPr lang="en-US" sz="2800" dirty="0">
                <a:ea typeface="+mn-lt"/>
                <a:cs typeface="+mn-lt"/>
              </a:rPr>
              <a:t>•What will be asked of providers and those in the field?</a:t>
            </a:r>
            <a:endParaRPr lang="en-US" sz="2800" dirty="0">
              <a:cs typeface="Arial"/>
            </a:endParaRPr>
          </a:p>
          <a:p>
            <a:pPr lvl="1"/>
            <a:r>
              <a:rPr lang="en-US" sz="2800" dirty="0">
                <a:ea typeface="+mn-lt"/>
                <a:cs typeface="+mn-lt"/>
              </a:rPr>
              <a:t>Identify and collect data on DLLs</a:t>
            </a:r>
            <a:endParaRPr lang="en-US" sz="2800" dirty="0">
              <a:cs typeface="Arial" panose="020B0604020202020204"/>
            </a:endParaRPr>
          </a:p>
          <a:p>
            <a:pPr>
              <a:buNone/>
            </a:pPr>
            <a:r>
              <a:rPr lang="en-US" sz="2800" dirty="0">
                <a:ea typeface="+mn-lt"/>
                <a:cs typeface="+mn-lt"/>
              </a:rPr>
              <a:t>•The purpose of DLL identification</a:t>
            </a:r>
          </a:p>
          <a:p>
            <a:pPr marL="800100" lvl="1" indent="-285750">
              <a:buFont typeface="Arial"/>
              <a:buChar char="‒"/>
            </a:pPr>
            <a:r>
              <a:rPr lang="en-US" sz="2800" dirty="0">
                <a:ea typeface="+mn-lt"/>
                <a:cs typeface="+mn-lt"/>
              </a:rPr>
              <a:t>Better understand the child’s language background </a:t>
            </a:r>
          </a:p>
          <a:p>
            <a:pPr marL="800100" lvl="1" indent="-285750">
              <a:buFont typeface="Arial"/>
              <a:buChar char="‒"/>
            </a:pPr>
            <a:r>
              <a:rPr lang="en-US" sz="2800" dirty="0">
                <a:ea typeface="+mn-lt"/>
                <a:cs typeface="+mn-lt"/>
              </a:rPr>
              <a:t>Inform program curriculum</a:t>
            </a:r>
            <a:endParaRPr lang="en-US" dirty="0">
              <a:ea typeface="+mn-lt"/>
              <a:cs typeface="+mn-lt"/>
            </a:endParaRPr>
          </a:p>
          <a:p>
            <a:pPr marL="800100" lvl="1" indent="-285750">
              <a:buFont typeface="Arial"/>
              <a:buChar char="‒"/>
            </a:pPr>
            <a:r>
              <a:rPr lang="en-US" sz="2800" dirty="0">
                <a:ea typeface="+mn-lt"/>
                <a:cs typeface="+mn-lt"/>
              </a:rPr>
              <a:t>Identify other supports for dual language learner children</a:t>
            </a:r>
            <a:endParaRPr lang="en-US" dirty="0">
              <a:cs typeface="Arial"/>
            </a:endParaRPr>
          </a:p>
          <a:p>
            <a:pPr>
              <a:buNone/>
            </a:pPr>
            <a:endParaRPr lang="en-US" sz="2800" dirty="0">
              <a:ea typeface="+mn-lt"/>
              <a:cs typeface="+mn-lt"/>
            </a:endParaRPr>
          </a:p>
          <a:p>
            <a:pPr>
              <a:buNone/>
            </a:pPr>
            <a:endParaRPr lang="en-US" sz="2800" dirty="0">
              <a:cs typeface="Arial" panose="020B0604020202020204"/>
            </a:endParaRPr>
          </a:p>
          <a:p>
            <a:pPr lvl="1"/>
            <a:endParaRPr lang="en-US" sz="2800"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F40088A2-3051-428B-B256-63C7732A24AC}"/>
              </a:ext>
            </a:extLst>
          </p:cNvPr>
          <p:cNvSpPr>
            <a:spLocks noGrp="1"/>
          </p:cNvSpPr>
          <p:nvPr>
            <p:ph type="sldNum" sz="quarter" idx="10"/>
          </p:nvPr>
        </p:nvSpPr>
        <p:spPr/>
        <p:txBody>
          <a:bodyPr/>
          <a:lstStyle/>
          <a:p>
            <a:fld id="{7E1341B0-7904-4148-9082-6535FE1E4D20}" type="slidenum">
              <a:rPr lang="en-US" sz="2400" smtClean="0"/>
              <a:pPr/>
              <a:t>3</a:t>
            </a:fld>
            <a:endParaRPr lang="en-US" sz="2400" dirty="0"/>
          </a:p>
        </p:txBody>
      </p:sp>
    </p:spTree>
    <p:extLst>
      <p:ext uri="{BB962C8B-B14F-4D97-AF65-F5344CB8AC3E}">
        <p14:creationId xmlns:p14="http://schemas.microsoft.com/office/powerpoint/2010/main" val="3016334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6D1E-99FD-CDCE-3917-6660B47B9F2D}"/>
              </a:ext>
            </a:extLst>
          </p:cNvPr>
          <p:cNvSpPr>
            <a:spLocks noGrp="1"/>
          </p:cNvSpPr>
          <p:nvPr>
            <p:ph type="title"/>
          </p:nvPr>
        </p:nvSpPr>
        <p:spPr/>
        <p:txBody>
          <a:bodyPr>
            <a:normAutofit/>
          </a:bodyPr>
          <a:lstStyle/>
          <a:p>
            <a:r>
              <a:rPr lang="en-US" sz="4800" dirty="0">
                <a:solidFill>
                  <a:schemeClr val="bg1"/>
                </a:solidFill>
                <a:cs typeface="Arial"/>
              </a:rPr>
              <a:t>MB FAQ (4)</a:t>
            </a:r>
          </a:p>
        </p:txBody>
      </p:sp>
      <p:sp>
        <p:nvSpPr>
          <p:cNvPr id="3" name="Content Placeholder 2">
            <a:extLst>
              <a:ext uri="{FF2B5EF4-FFF2-40B4-BE49-F238E27FC236}">
                <a16:creationId xmlns:a16="http://schemas.microsoft.com/office/drawing/2014/main" id="{C3A3B32D-4CEA-CFA0-C31B-9B12D95A0793}"/>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What do we do if a child is transferring from General Child Care and Development (CCTR) to CSPP?</a:t>
            </a:r>
          </a:p>
          <a:p>
            <a:pPr marL="0" indent="0">
              <a:buNone/>
            </a:pPr>
            <a:endParaRPr lang="en-US">
              <a:ea typeface="+mn-lt"/>
              <a:cs typeface="+mn-lt"/>
            </a:endParaRPr>
          </a:p>
          <a:p>
            <a:pPr marL="457200" indent="-457200"/>
            <a:r>
              <a:rPr lang="en-US">
                <a:ea typeface="+mn-lt"/>
                <a:cs typeface="+mn-lt"/>
              </a:rPr>
              <a:t>If a child is transferring from CCTR to CSPP, the Family Language Instrument must be completed no later than upon enrollment and if the child is identified to be a DLL, the Family Language and Interest Interview must be completed within 30 calendar days of enrollment.</a:t>
            </a:r>
          </a:p>
          <a:p>
            <a:pPr marL="0" indent="0">
              <a:buNone/>
            </a:pPr>
            <a:endParaRPr lang="en-US">
              <a:cs typeface="Arial"/>
            </a:endParaRPr>
          </a:p>
        </p:txBody>
      </p:sp>
      <p:sp>
        <p:nvSpPr>
          <p:cNvPr id="4" name="Slide Number Placeholder 3">
            <a:extLst>
              <a:ext uri="{FF2B5EF4-FFF2-40B4-BE49-F238E27FC236}">
                <a16:creationId xmlns:a16="http://schemas.microsoft.com/office/drawing/2014/main" id="{31C07D6A-8F1F-FECD-9956-6DEFD0C69E3A}"/>
              </a:ext>
            </a:extLst>
          </p:cNvPr>
          <p:cNvSpPr>
            <a:spLocks noGrp="1"/>
          </p:cNvSpPr>
          <p:nvPr>
            <p:ph type="sldNum" sz="quarter" idx="10"/>
          </p:nvPr>
        </p:nvSpPr>
        <p:spPr/>
        <p:txBody>
          <a:bodyPr/>
          <a:lstStyle/>
          <a:p>
            <a:fld id="{432ED76D-8188-4B28-B316-CD85396F47B0}" type="slidenum">
              <a:rPr lang="en-US" smtClean="0"/>
              <a:pPr/>
              <a:t>30</a:t>
            </a:fld>
            <a:endParaRPr lang="en-US"/>
          </a:p>
        </p:txBody>
      </p:sp>
    </p:spTree>
    <p:extLst>
      <p:ext uri="{BB962C8B-B14F-4D97-AF65-F5344CB8AC3E}">
        <p14:creationId xmlns:p14="http://schemas.microsoft.com/office/powerpoint/2010/main" val="267445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B078-3461-4891-9855-330A6EDAE69F}"/>
              </a:ext>
            </a:extLst>
          </p:cNvPr>
          <p:cNvSpPr>
            <a:spLocks noGrp="1"/>
          </p:cNvSpPr>
          <p:nvPr>
            <p:ph type="title"/>
          </p:nvPr>
        </p:nvSpPr>
        <p:spPr/>
        <p:txBody>
          <a:bodyPr>
            <a:normAutofit/>
          </a:bodyPr>
          <a:lstStyle/>
          <a:p>
            <a:r>
              <a:rPr lang="en-US" sz="4400" dirty="0">
                <a:solidFill>
                  <a:schemeClr val="bg1"/>
                </a:solidFill>
              </a:rPr>
              <a:t>Management Bulletin and PLIS </a:t>
            </a:r>
            <a:br>
              <a:rPr lang="en-US" sz="4400" dirty="0">
                <a:solidFill>
                  <a:schemeClr val="bg1"/>
                </a:solidFill>
              </a:rPr>
            </a:br>
            <a:r>
              <a:rPr lang="en-US" sz="4400" dirty="0">
                <a:solidFill>
                  <a:schemeClr val="bg1"/>
                </a:solidFill>
              </a:rPr>
              <a:t>Question and Answer</a:t>
            </a:r>
          </a:p>
        </p:txBody>
      </p:sp>
      <p:pic>
        <p:nvPicPr>
          <p:cNvPr id="6" name="Content Placeholder 5" descr="A graphic of a blue question mark with a bubble around it. ">
            <a:extLst>
              <a:ext uri="{FF2B5EF4-FFF2-40B4-BE49-F238E27FC236}">
                <a16:creationId xmlns:a16="http://schemas.microsoft.com/office/drawing/2014/main" id="{C579A493-46E5-4781-B4BC-6CEE345C11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9369" y="2555035"/>
            <a:ext cx="1973262" cy="2589305"/>
          </a:xfrm>
        </p:spPr>
      </p:pic>
      <p:sp>
        <p:nvSpPr>
          <p:cNvPr id="4" name="Slide Number Placeholder 3">
            <a:extLst>
              <a:ext uri="{FF2B5EF4-FFF2-40B4-BE49-F238E27FC236}">
                <a16:creationId xmlns:a16="http://schemas.microsoft.com/office/drawing/2014/main" id="{77FF84F6-72FB-4DF9-9FF4-D8B2C6216587}"/>
              </a:ext>
            </a:extLst>
          </p:cNvPr>
          <p:cNvSpPr>
            <a:spLocks noGrp="1"/>
          </p:cNvSpPr>
          <p:nvPr>
            <p:ph type="sldNum" sz="quarter" idx="10"/>
          </p:nvPr>
        </p:nvSpPr>
        <p:spPr/>
        <p:txBody>
          <a:bodyPr/>
          <a:lstStyle/>
          <a:p>
            <a:fld id="{432ED76D-8188-4B28-B316-CD85396F47B0}" type="slidenum">
              <a:rPr lang="en-US" smtClean="0"/>
              <a:pPr/>
              <a:t>31</a:t>
            </a:fld>
            <a:endParaRPr lang="en-US"/>
          </a:p>
        </p:txBody>
      </p:sp>
    </p:spTree>
    <p:extLst>
      <p:ext uri="{BB962C8B-B14F-4D97-AF65-F5344CB8AC3E}">
        <p14:creationId xmlns:p14="http://schemas.microsoft.com/office/powerpoint/2010/main" val="4091574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DADC-856C-4755-89F4-567790C59E17}"/>
              </a:ext>
            </a:extLst>
          </p:cNvPr>
          <p:cNvSpPr>
            <a:spLocks noGrp="1"/>
          </p:cNvSpPr>
          <p:nvPr>
            <p:ph type="title"/>
          </p:nvPr>
        </p:nvSpPr>
        <p:spPr>
          <a:xfrm>
            <a:off x="152400" y="-159573"/>
            <a:ext cx="11887200" cy="1325563"/>
          </a:xfrm>
        </p:spPr>
        <p:txBody>
          <a:bodyPr>
            <a:normAutofit/>
          </a:bodyPr>
          <a:lstStyle/>
          <a:p>
            <a:r>
              <a:rPr lang="en-US" sz="4000" dirty="0">
                <a:solidFill>
                  <a:schemeClr val="bg1"/>
                </a:solidFill>
                <a:cs typeface="Arial"/>
              </a:rPr>
              <a:t>Upcoming Webinars</a:t>
            </a:r>
            <a:endParaRPr lang="en-US" sz="4000" dirty="0">
              <a:solidFill>
                <a:schemeClr val="bg1"/>
              </a:solidFill>
            </a:endParaRPr>
          </a:p>
        </p:txBody>
      </p:sp>
      <p:sp>
        <p:nvSpPr>
          <p:cNvPr id="3" name="Content Placeholder 2">
            <a:extLst>
              <a:ext uri="{FF2B5EF4-FFF2-40B4-BE49-F238E27FC236}">
                <a16:creationId xmlns:a16="http://schemas.microsoft.com/office/drawing/2014/main" id="{3E206C4E-A8DE-4A7D-BF7F-49CF08D6CDE1}"/>
              </a:ext>
            </a:extLst>
          </p:cNvPr>
          <p:cNvSpPr>
            <a:spLocks noGrp="1"/>
          </p:cNvSpPr>
          <p:nvPr>
            <p:ph sz="half" idx="1"/>
          </p:nvPr>
        </p:nvSpPr>
        <p:spPr>
          <a:xfrm>
            <a:off x="610980" y="776440"/>
            <a:ext cx="10952320" cy="5291524"/>
          </a:xfrm>
        </p:spPr>
        <p:txBody>
          <a:bodyPr vert="horz" lIns="91440" tIns="45720" rIns="91440" bIns="45720" rtlCol="0" anchor="t">
            <a:noAutofit/>
          </a:bodyPr>
          <a:lstStyle/>
          <a:p>
            <a:pPr lvl="1">
              <a:buChar char="•"/>
            </a:pPr>
            <a:endParaRPr lang="en-US" sz="2600" dirty="0">
              <a:cs typeface="Arial"/>
            </a:endParaRPr>
          </a:p>
          <a:p>
            <a:pPr marL="457200" lvl="1" indent="0">
              <a:buNone/>
            </a:pPr>
            <a:endParaRPr lang="en-US" sz="2700" dirty="0">
              <a:cs typeface="Arial"/>
            </a:endParaRPr>
          </a:p>
          <a:p>
            <a:pPr marL="0" indent="0">
              <a:buNone/>
            </a:pPr>
            <a:r>
              <a:rPr lang="en-US" sz="3100" b="1" dirty="0">
                <a:cs typeface="Arial"/>
              </a:rPr>
              <a:t>Part Two:</a:t>
            </a:r>
            <a:r>
              <a:rPr lang="en-US" sz="3100" dirty="0">
                <a:cs typeface="Arial"/>
              </a:rPr>
              <a:t> Data Reporting Dual Language Learners in California State Preschool Programs</a:t>
            </a:r>
          </a:p>
          <a:p>
            <a:pPr marL="914400" lvl="1" indent="-457200"/>
            <a:r>
              <a:rPr lang="en-US" sz="3100" dirty="0">
                <a:cs typeface="Arial"/>
              </a:rPr>
              <a:t>May 16, 2023, 3:00 - 4:30pm </a:t>
            </a:r>
            <a:endParaRPr lang="en-US" dirty="0">
              <a:cs typeface="Arial"/>
            </a:endParaRPr>
          </a:p>
          <a:p>
            <a:endParaRPr lang="en-US" dirty="0"/>
          </a:p>
          <a:p>
            <a:pPr marL="0" indent="0">
              <a:buNone/>
            </a:pPr>
            <a:r>
              <a:rPr lang="en-US" sz="3100" b="1" dirty="0">
                <a:cs typeface="Arial"/>
              </a:rPr>
              <a:t>Part Three:</a:t>
            </a:r>
            <a:r>
              <a:rPr lang="en-US" sz="3100" dirty="0">
                <a:cs typeface="Arial"/>
              </a:rPr>
              <a:t> Supporting Dual Language Learners in California State Preschool Programs</a:t>
            </a:r>
          </a:p>
          <a:p>
            <a:pPr marL="914400" lvl="1" indent="-457200"/>
            <a:r>
              <a:rPr lang="en-US" sz="3100" dirty="0">
                <a:cs typeface="Arial"/>
              </a:rPr>
              <a:t>June 13, 2023, 3:00 - 4:30pm</a:t>
            </a:r>
            <a:r>
              <a:rPr lang="en-US" sz="2900" dirty="0">
                <a:cs typeface="Arial"/>
              </a:rPr>
              <a:t>  </a:t>
            </a:r>
          </a:p>
          <a:p>
            <a:endParaRPr lang="en-US" sz="3100" dirty="0">
              <a:cs typeface="Arial"/>
            </a:endParaRPr>
          </a:p>
          <a:p>
            <a:endParaRPr lang="en-US" sz="3100" dirty="0">
              <a:cs typeface="Arial"/>
            </a:endParaRPr>
          </a:p>
          <a:p>
            <a:endParaRPr lang="en-US" sz="3100" dirty="0">
              <a:cs typeface="Arial"/>
            </a:endParaRPr>
          </a:p>
          <a:p>
            <a:pPr marL="0" indent="0">
              <a:buNone/>
            </a:pPr>
            <a:endParaRPr lang="en-US" sz="3100" dirty="0">
              <a:cs typeface="Arial"/>
            </a:endParaRPr>
          </a:p>
        </p:txBody>
      </p:sp>
      <p:sp>
        <p:nvSpPr>
          <p:cNvPr id="5" name="Slide Number Placeholder 4">
            <a:extLst>
              <a:ext uri="{FF2B5EF4-FFF2-40B4-BE49-F238E27FC236}">
                <a16:creationId xmlns:a16="http://schemas.microsoft.com/office/drawing/2014/main" id="{192BD3FE-5770-915E-1305-B1623B465BC7}"/>
              </a:ext>
            </a:extLst>
          </p:cNvPr>
          <p:cNvSpPr>
            <a:spLocks noGrp="1"/>
          </p:cNvSpPr>
          <p:nvPr>
            <p:ph type="sldNum" sz="quarter" idx="10"/>
          </p:nvPr>
        </p:nvSpPr>
        <p:spPr/>
        <p:txBody>
          <a:bodyPr/>
          <a:lstStyle/>
          <a:p>
            <a:fld id="{432ED76D-8188-4B28-B316-CD85396F47B0}" type="slidenum">
              <a:rPr lang="en-US" smtClean="0"/>
              <a:pPr/>
              <a:t>32</a:t>
            </a:fld>
            <a:endParaRPr lang="en-US"/>
          </a:p>
        </p:txBody>
      </p:sp>
    </p:spTree>
    <p:extLst>
      <p:ext uri="{BB962C8B-B14F-4D97-AF65-F5344CB8AC3E}">
        <p14:creationId xmlns:p14="http://schemas.microsoft.com/office/powerpoint/2010/main" val="3306792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6F413-9E15-4FC3-B3A3-E5BEE1D7E411}"/>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B06D443-0C7C-4006-80F0-38AC9282C02D}"/>
              </a:ext>
            </a:extLst>
          </p:cNvPr>
          <p:cNvSpPr>
            <a:spLocks noGrp="1"/>
          </p:cNvSpPr>
          <p:nvPr>
            <p:ph sz="half" idx="1"/>
          </p:nvPr>
        </p:nvSpPr>
        <p:spPr>
          <a:xfrm>
            <a:off x="152400" y="2562535"/>
            <a:ext cx="5852160" cy="4409803"/>
          </a:xfrm>
        </p:spPr>
        <p:txBody>
          <a:bodyPr/>
          <a:lstStyle/>
          <a:p>
            <a:pPr marL="0" indent="0" algn="ctr">
              <a:buNone/>
            </a:pPr>
            <a:r>
              <a:rPr lang="en-US" dirty="0"/>
              <a:t>“One language sets you in a corridor for life. Two languages open every door along the way.”</a:t>
            </a:r>
          </a:p>
          <a:p>
            <a:pPr marL="0" indent="0" algn="ctr">
              <a:buNone/>
            </a:pPr>
            <a:endParaRPr lang="en-US" dirty="0"/>
          </a:p>
          <a:p>
            <a:pPr marL="0" indent="0" algn="ctr">
              <a:buNone/>
            </a:pPr>
            <a:r>
              <a:rPr lang="en-US" sz="2800" dirty="0"/>
              <a:t>Frank Smith, Psycholinguist</a:t>
            </a:r>
          </a:p>
          <a:p>
            <a:pPr marL="0" indent="0">
              <a:buNone/>
            </a:pPr>
            <a:endParaRPr lang="en-US" dirty="0"/>
          </a:p>
        </p:txBody>
      </p:sp>
      <p:pic>
        <p:nvPicPr>
          <p:cNvPr id="7" name="Content Placeholder 6" descr="Collage of pictures of children with the words Everyone Belongs in English and Todos Somos Unidos in Spanish. ">
            <a:extLst>
              <a:ext uri="{FF2B5EF4-FFF2-40B4-BE49-F238E27FC236}">
                <a16:creationId xmlns:a16="http://schemas.microsoft.com/office/drawing/2014/main" id="{94920AA5-ADA2-4BCB-BED7-9C84A488F7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8075" y="1550696"/>
            <a:ext cx="5851525" cy="4388643"/>
          </a:xfrm>
        </p:spPr>
      </p:pic>
      <p:sp>
        <p:nvSpPr>
          <p:cNvPr id="5" name="Slide Number Placeholder 4">
            <a:extLst>
              <a:ext uri="{FF2B5EF4-FFF2-40B4-BE49-F238E27FC236}">
                <a16:creationId xmlns:a16="http://schemas.microsoft.com/office/drawing/2014/main" id="{5D3C71A5-5C29-4620-994E-843CAD81F7B2}"/>
              </a:ext>
            </a:extLst>
          </p:cNvPr>
          <p:cNvSpPr>
            <a:spLocks noGrp="1"/>
          </p:cNvSpPr>
          <p:nvPr>
            <p:ph type="sldNum" sz="quarter" idx="10"/>
          </p:nvPr>
        </p:nvSpPr>
        <p:spPr/>
        <p:txBody>
          <a:bodyPr/>
          <a:lstStyle/>
          <a:p>
            <a:fld id="{432ED76D-8188-4B28-B316-CD85396F47B0}" type="slidenum">
              <a:rPr lang="en-US" smtClean="0"/>
              <a:pPr/>
              <a:t>33</a:t>
            </a:fld>
            <a:endParaRPr lang="en-US"/>
          </a:p>
        </p:txBody>
      </p:sp>
    </p:spTree>
    <p:extLst>
      <p:ext uri="{BB962C8B-B14F-4D97-AF65-F5344CB8AC3E}">
        <p14:creationId xmlns:p14="http://schemas.microsoft.com/office/powerpoint/2010/main" val="3644273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5653-2AEB-D948-9534-1B26FB25DD89}"/>
              </a:ext>
            </a:extLst>
          </p:cNvPr>
          <p:cNvSpPr>
            <a:spLocks noGrp="1"/>
          </p:cNvSpPr>
          <p:nvPr>
            <p:ph type="title"/>
          </p:nvPr>
        </p:nvSpPr>
        <p:spPr>
          <a:xfrm>
            <a:off x="152400" y="-136380"/>
            <a:ext cx="11887200" cy="1325563"/>
          </a:xfrm>
        </p:spPr>
        <p:txBody>
          <a:bodyPr>
            <a:normAutofit/>
          </a:bodyPr>
          <a:lstStyle/>
          <a:p>
            <a:r>
              <a:rPr lang="en-US">
                <a:solidFill>
                  <a:schemeClr val="bg1"/>
                </a:solidFill>
                <a:cs typeface="Arial"/>
              </a:rPr>
              <a:t>Resources to Share with Families </a:t>
            </a:r>
          </a:p>
        </p:txBody>
      </p:sp>
      <p:sp>
        <p:nvSpPr>
          <p:cNvPr id="3" name="Content Placeholder 2">
            <a:extLst>
              <a:ext uri="{FF2B5EF4-FFF2-40B4-BE49-F238E27FC236}">
                <a16:creationId xmlns:a16="http://schemas.microsoft.com/office/drawing/2014/main" id="{985578F0-4DCF-1183-55FE-3B6BF182519D}"/>
              </a:ext>
            </a:extLst>
          </p:cNvPr>
          <p:cNvSpPr>
            <a:spLocks noGrp="1"/>
          </p:cNvSpPr>
          <p:nvPr>
            <p:ph idx="1"/>
          </p:nvPr>
        </p:nvSpPr>
        <p:spPr>
          <a:xfrm>
            <a:off x="152400" y="903514"/>
            <a:ext cx="11887200" cy="5062401"/>
          </a:xfrm>
        </p:spPr>
        <p:txBody>
          <a:bodyPr vert="horz" lIns="91440" tIns="45720" rIns="91440" bIns="45720" rtlCol="0" anchor="t">
            <a:normAutofit lnSpcReduction="10000"/>
          </a:bodyPr>
          <a:lstStyle/>
          <a:p>
            <a:pPr lvl="1">
              <a:buFont typeface="Wingdings,Sans-Serif" panose="020B0604020202020204" pitchFamily="34" charset="0"/>
              <a:buChar char="§"/>
            </a:pPr>
            <a:r>
              <a:rPr lang="en-US" dirty="0">
                <a:ea typeface="+mn-lt"/>
                <a:cs typeface="+mn-lt"/>
              </a:rPr>
              <a:t>Ways to develop your child’s multilingualism (Spanish): </a:t>
            </a:r>
            <a:r>
              <a:rPr lang="en-US" u="sng" dirty="0">
                <a:solidFill>
                  <a:schemeClr val="accent4">
                    <a:lumMod val="40000"/>
                    <a:lumOff val="60000"/>
                  </a:schemeClr>
                </a:solidFill>
                <a:ea typeface="+mn-lt"/>
                <a:cs typeface="+mn-lt"/>
                <a:hlinkClick r:id="rId3" tooltip="Ways to develop your child's multilingualism">
                  <a:extLst>
                    <a:ext uri="{A12FA001-AC4F-418D-AE19-62706E023703}">
                      <ahyp:hlinkClr xmlns:ahyp="http://schemas.microsoft.com/office/drawing/2018/hyperlinkcolor" val="tx"/>
                    </a:ext>
                  </a:extLst>
                </a:hlinkClick>
              </a:rPr>
              <a:t>https://www.multilinguallearningtoolkit.org/wp-content/uploads/2021/08/Support-Billingualism-Spanish-1.pdf</a:t>
            </a:r>
            <a:r>
              <a:rPr lang="en-US" dirty="0">
                <a:solidFill>
                  <a:schemeClr val="accent4">
                    <a:lumMod val="40000"/>
                    <a:lumOff val="60000"/>
                  </a:schemeClr>
                </a:solidFill>
                <a:ea typeface="+mn-lt"/>
                <a:cs typeface="+mn-lt"/>
                <a:hlinkClick r:id="rId3" tooltip="Ways to develop your child's multilingualism">
                  <a:extLst>
                    <a:ext uri="{A12FA001-AC4F-418D-AE19-62706E023703}">
                      <ahyp:hlinkClr xmlns:ahyp="http://schemas.microsoft.com/office/drawing/2018/hyperlinkcolor" val="tx"/>
                    </a:ext>
                  </a:extLst>
                </a:hlinkClick>
              </a:rPr>
              <a:t>(PDF)</a:t>
            </a:r>
            <a:endParaRPr lang="en-US" dirty="0">
              <a:solidFill>
                <a:schemeClr val="accent4">
                  <a:lumMod val="40000"/>
                  <a:lumOff val="60000"/>
                </a:schemeClr>
              </a:solidFill>
              <a:ea typeface="+mn-lt"/>
              <a:cs typeface="+mn-lt"/>
              <a:hlinkClick r:id="rId3">
                <a:extLst>
                  <a:ext uri="{A12FA001-AC4F-418D-AE19-62706E023703}">
                    <ahyp:hlinkClr xmlns:ahyp="http://schemas.microsoft.com/office/drawing/2018/hyperlinkcolor" val="tx"/>
                  </a:ext>
                </a:extLst>
              </a:hlinkClick>
            </a:endParaRPr>
          </a:p>
          <a:p>
            <a:pPr lvl="1">
              <a:buFont typeface="Wingdings,Sans-Serif" panose="020B0604020202020204" pitchFamily="34" charset="0"/>
              <a:buChar char="§"/>
            </a:pPr>
            <a:r>
              <a:rPr lang="en-US" dirty="0">
                <a:solidFill>
                  <a:srgbClr val="FFFFFF"/>
                </a:solidFill>
                <a:ea typeface="+mn-lt"/>
                <a:cs typeface="+mn-lt"/>
              </a:rPr>
              <a:t>Keeping Your</a:t>
            </a:r>
            <a:r>
              <a:rPr lang="en-US" dirty="0">
                <a:ea typeface="+mn-lt"/>
                <a:cs typeface="+mn-lt"/>
              </a:rPr>
              <a:t> Home Language (available in 16 languages): </a:t>
            </a:r>
            <a:r>
              <a:rPr lang="en-US" u="sng" dirty="0">
                <a:solidFill>
                  <a:schemeClr val="accent4">
                    <a:lumMod val="40000"/>
                    <a:lumOff val="60000"/>
                  </a:schemeClr>
                </a:solidFill>
                <a:ea typeface="+mn-lt"/>
                <a:cs typeface="+mn-lt"/>
                <a:hlinkClick r:id="rId4" tooltip="Keeping Your Home Language">
                  <a:extLst>
                    <a:ext uri="{A12FA001-AC4F-418D-AE19-62706E023703}">
                      <ahyp:hlinkClr xmlns:ahyp="http://schemas.microsoft.com/office/drawing/2018/hyperlinkcolor" val="tx"/>
                    </a:ext>
                  </a:extLst>
                </a:hlinkClick>
              </a:rPr>
              <a:t>https://cmascanada.ca/2018/05/15/keeping-your-home-language/%20</a:t>
            </a:r>
            <a:endParaRPr lang="en-US" dirty="0">
              <a:solidFill>
                <a:schemeClr val="accent4">
                  <a:lumMod val="40000"/>
                  <a:lumOff val="60000"/>
                </a:schemeClr>
              </a:solidFill>
              <a:ea typeface="+mn-lt"/>
              <a:cs typeface="+mn-lt"/>
            </a:endParaRPr>
          </a:p>
          <a:p>
            <a:pPr lvl="1">
              <a:buFont typeface="Wingdings,Sans-Serif" panose="020B0604020202020204" pitchFamily="34" charset="0"/>
              <a:buChar char="§"/>
            </a:pPr>
            <a:r>
              <a:rPr lang="en-US" dirty="0">
                <a:ea typeface="+mn-lt"/>
                <a:cs typeface="+mn-lt"/>
              </a:rPr>
              <a:t>Benefits of Multilingualism: </a:t>
            </a:r>
            <a:r>
              <a:rPr lang="en-US" u="sng" dirty="0">
                <a:solidFill>
                  <a:schemeClr val="accent4">
                    <a:lumMod val="40000"/>
                    <a:lumOff val="60000"/>
                  </a:schemeClr>
                </a:solidFill>
                <a:ea typeface="+mn-lt"/>
                <a:cs typeface="+mn-lt"/>
                <a:hlinkClick r:id="rId5" tooltip="Benefits of Multilingualism">
                  <a:extLst>
                    <a:ext uri="{A12FA001-AC4F-418D-AE19-62706E023703}">
                      <ahyp:hlinkClr xmlns:ahyp="http://schemas.microsoft.com/office/drawing/2018/hyperlinkcolor" val="tx"/>
                    </a:ext>
                  </a:extLst>
                </a:hlinkClick>
              </a:rPr>
              <a:t>https://ncela.ed.gov/sites/default/files/legacy/files/announcements/20200805-NCELAInfographic-508.pdf</a:t>
            </a:r>
            <a:endParaRPr lang="en-US" dirty="0">
              <a:solidFill>
                <a:schemeClr val="accent4">
                  <a:lumMod val="40000"/>
                  <a:lumOff val="60000"/>
                </a:schemeClr>
              </a:solidFill>
              <a:ea typeface="+mn-lt"/>
              <a:cs typeface="+mn-lt"/>
              <a:hlinkClick r:id="rId5">
                <a:extLst>
                  <a:ext uri="{A12FA001-AC4F-418D-AE19-62706E023703}">
                    <ahyp:hlinkClr xmlns:ahyp="http://schemas.microsoft.com/office/drawing/2018/hyperlinkcolor" val="tx"/>
                  </a:ext>
                </a:extLst>
              </a:hlinkClick>
            </a:endParaRPr>
          </a:p>
          <a:p>
            <a:pPr lvl="1">
              <a:buFont typeface="Wingdings,Sans-Serif" panose="020B0604020202020204" pitchFamily="34" charset="0"/>
              <a:buChar char="§"/>
            </a:pPr>
            <a:r>
              <a:rPr lang="en-US" dirty="0">
                <a:ea typeface="+mn-lt"/>
                <a:cs typeface="+mn-lt"/>
              </a:rPr>
              <a:t>The Importance of Home Language Series (available in English, Spanish, Arabic, Chinese, and other languages): </a:t>
            </a:r>
            <a:r>
              <a:rPr lang="en-US" u="sng" dirty="0">
                <a:solidFill>
                  <a:schemeClr val="accent4">
                    <a:lumMod val="40000"/>
                    <a:lumOff val="60000"/>
                  </a:schemeClr>
                </a:solidFill>
                <a:ea typeface="+mn-lt"/>
                <a:cs typeface="+mn-lt"/>
                <a:hlinkClick r:id="rId6" tooltip="The Importance of the Home Language Series">
                  <a:extLst>
                    <a:ext uri="{A12FA001-AC4F-418D-AE19-62706E023703}">
                      <ahyp:hlinkClr xmlns:ahyp="http://schemas.microsoft.com/office/drawing/2018/hyperlinkcolor" val="tx"/>
                    </a:ext>
                  </a:extLst>
                </a:hlinkClick>
              </a:rPr>
              <a:t>https://eclkc.ohs.acf.hhs.gov/culture-language/article/importance-home-language-series</a:t>
            </a:r>
            <a:endParaRPr lang="en-US" dirty="0">
              <a:solidFill>
                <a:schemeClr val="accent4">
                  <a:lumMod val="40000"/>
                  <a:lumOff val="60000"/>
                </a:schemeClr>
              </a:solidFill>
              <a:ea typeface="+mn-lt"/>
              <a:cs typeface="+mn-lt"/>
            </a:endParaRPr>
          </a:p>
          <a:p>
            <a:endParaRPr lang="en-US" dirty="0">
              <a:cs typeface="Arial"/>
            </a:endParaRPr>
          </a:p>
        </p:txBody>
      </p:sp>
      <p:sp>
        <p:nvSpPr>
          <p:cNvPr id="4" name="Slide Number Placeholder 3">
            <a:extLst>
              <a:ext uri="{FF2B5EF4-FFF2-40B4-BE49-F238E27FC236}">
                <a16:creationId xmlns:a16="http://schemas.microsoft.com/office/drawing/2014/main" id="{E3450A4A-1099-E53E-D45B-ED4CFC97069D}"/>
              </a:ext>
            </a:extLst>
          </p:cNvPr>
          <p:cNvSpPr>
            <a:spLocks noGrp="1"/>
          </p:cNvSpPr>
          <p:nvPr>
            <p:ph type="sldNum" sz="quarter" idx="10"/>
          </p:nvPr>
        </p:nvSpPr>
        <p:spPr/>
        <p:txBody>
          <a:bodyPr/>
          <a:lstStyle/>
          <a:p>
            <a:fld id="{432ED76D-8188-4B28-B316-CD85396F47B0}" type="slidenum">
              <a:rPr lang="en-US" dirty="0" smtClean="0"/>
              <a:pPr/>
              <a:t>34</a:t>
            </a:fld>
            <a:endParaRPr lang="en-US"/>
          </a:p>
        </p:txBody>
      </p:sp>
    </p:spTree>
    <p:extLst>
      <p:ext uri="{BB962C8B-B14F-4D97-AF65-F5344CB8AC3E}">
        <p14:creationId xmlns:p14="http://schemas.microsoft.com/office/powerpoint/2010/main" val="3254900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C5EB-ED72-5E05-BC2C-EB7968921114}"/>
              </a:ext>
            </a:extLst>
          </p:cNvPr>
          <p:cNvSpPr>
            <a:spLocks noGrp="1"/>
          </p:cNvSpPr>
          <p:nvPr>
            <p:ph type="title"/>
          </p:nvPr>
        </p:nvSpPr>
        <p:spPr>
          <a:xfrm>
            <a:off x="-5751" y="2516"/>
            <a:ext cx="11887200" cy="1325563"/>
          </a:xfrm>
        </p:spPr>
        <p:txBody>
          <a:bodyPr>
            <a:normAutofit/>
          </a:bodyPr>
          <a:lstStyle/>
          <a:p>
            <a:r>
              <a:rPr lang="en-US" sz="4000" dirty="0">
                <a:solidFill>
                  <a:schemeClr val="bg1"/>
                </a:solidFill>
                <a:cs typeface="Arial"/>
              </a:rPr>
              <a:t>Resources (1)</a:t>
            </a:r>
          </a:p>
        </p:txBody>
      </p:sp>
      <p:sp>
        <p:nvSpPr>
          <p:cNvPr id="3" name="Content Placeholder 2">
            <a:extLst>
              <a:ext uri="{FF2B5EF4-FFF2-40B4-BE49-F238E27FC236}">
                <a16:creationId xmlns:a16="http://schemas.microsoft.com/office/drawing/2014/main" id="{81C8C273-192E-A35D-89D9-A35DA7443C77}"/>
              </a:ext>
            </a:extLst>
          </p:cNvPr>
          <p:cNvSpPr>
            <a:spLocks noGrp="1"/>
          </p:cNvSpPr>
          <p:nvPr>
            <p:ph idx="1"/>
          </p:nvPr>
        </p:nvSpPr>
        <p:spPr>
          <a:xfrm>
            <a:off x="152400" y="1344538"/>
            <a:ext cx="11887200" cy="5271130"/>
          </a:xfrm>
        </p:spPr>
        <p:txBody>
          <a:bodyPr vert="horz" lIns="91440" tIns="45720" rIns="91440" bIns="45720" rtlCol="0" anchor="t">
            <a:normAutofit/>
          </a:bodyPr>
          <a:lstStyle/>
          <a:p>
            <a:r>
              <a:rPr lang="en-US" sz="3600" dirty="0">
                <a:ea typeface="+mn-lt"/>
                <a:cs typeface="+mn-lt"/>
              </a:rPr>
              <a:t>Management Bulletin 23-03:</a:t>
            </a:r>
            <a:br>
              <a:rPr lang="en-US" sz="3600" dirty="0">
                <a:ea typeface="+mn-lt"/>
                <a:cs typeface="+mn-lt"/>
              </a:rPr>
            </a:br>
            <a:r>
              <a:rPr lang="en-US" sz="3600" dirty="0">
                <a:solidFill>
                  <a:schemeClr val="accent4">
                    <a:lumMod val="40000"/>
                    <a:lumOff val="60000"/>
                  </a:schemeClr>
                </a:solidFill>
                <a:ea typeface="+mn-lt"/>
                <a:cs typeface="+mn-lt"/>
              </a:rPr>
              <a:t> </a:t>
            </a:r>
            <a:r>
              <a:rPr lang="en-US" sz="3600" dirty="0">
                <a:solidFill>
                  <a:schemeClr val="accent4">
                    <a:lumMod val="40000"/>
                    <a:lumOff val="60000"/>
                  </a:schemeClr>
                </a:solidFill>
                <a:ea typeface="+mn-lt"/>
                <a:cs typeface="+mn-lt"/>
                <a:hlinkClick r:id="rId3" tooltip="Management Bulletin 23-03 Updated Guidance">
                  <a:extLst>
                    <a:ext uri="{A12FA001-AC4F-418D-AE19-62706E023703}">
                      <ahyp:hlinkClr xmlns:ahyp="http://schemas.microsoft.com/office/drawing/2018/hyperlinkcolor" val="tx"/>
                    </a:ext>
                  </a:extLst>
                </a:hlinkClick>
              </a:rPr>
              <a:t>https://www.cde.ca.gov/sp/cd/ci/mb2303.asp</a:t>
            </a:r>
            <a:endParaRPr lang="en-US" sz="3600" dirty="0">
              <a:solidFill>
                <a:schemeClr val="accent4">
                  <a:lumMod val="40000"/>
                  <a:lumOff val="60000"/>
                </a:schemeClr>
              </a:solidFill>
              <a:ea typeface="+mn-lt"/>
              <a:cs typeface="+mn-lt"/>
            </a:endParaRPr>
          </a:p>
          <a:p>
            <a:r>
              <a:rPr lang="en-US" sz="3600" dirty="0">
                <a:cs typeface="Arial"/>
              </a:rPr>
              <a:t>CSPP DLL Identification Tools Translations: </a:t>
            </a:r>
            <a:r>
              <a:rPr lang="en-US" sz="3600" dirty="0">
                <a:solidFill>
                  <a:schemeClr val="accent4">
                    <a:lumMod val="40000"/>
                    <a:lumOff val="60000"/>
                  </a:schemeClr>
                </a:solidFill>
                <a:cs typeface="Arial"/>
                <a:hlinkClick r:id="rId4" tooltip="CSPP DLL Identification Tools Translations">
                  <a:extLst>
                    <a:ext uri="{A12FA001-AC4F-418D-AE19-62706E023703}">
                      <ahyp:hlinkClr xmlns:ahyp="http://schemas.microsoft.com/office/drawing/2018/hyperlinkcolor" val="tx"/>
                    </a:ext>
                  </a:extLst>
                </a:hlinkClick>
              </a:rPr>
              <a:t>https://www.cde.ca.gov/sp/cd/ci/csppdlltools.asp</a:t>
            </a:r>
            <a:endParaRPr lang="en-US" sz="3600" dirty="0">
              <a:solidFill>
                <a:schemeClr val="accent4">
                  <a:lumMod val="40000"/>
                  <a:lumOff val="60000"/>
                </a:schemeClr>
              </a:solidFill>
              <a:cs typeface="Arial"/>
            </a:endParaRPr>
          </a:p>
          <a:p>
            <a:r>
              <a:rPr lang="en-US" sz="3600" dirty="0">
                <a:cs typeface="Arial"/>
              </a:rPr>
              <a:t>Management Bulletin 23-03 and the PLIS FAQs: </a:t>
            </a:r>
            <a:r>
              <a:rPr lang="en-US" sz="3600" dirty="0">
                <a:solidFill>
                  <a:schemeClr val="accent4">
                    <a:lumMod val="40000"/>
                    <a:lumOff val="60000"/>
                  </a:schemeClr>
                </a:solidFill>
                <a:ea typeface="+mn-lt"/>
                <a:cs typeface="+mn-lt"/>
                <a:hlinkClick r:id="rId5" tooltip="Preschool Language Information System Support">
                  <a:extLst>
                    <a:ext uri="{A12FA001-AC4F-418D-AE19-62706E023703}">
                      <ahyp:hlinkClr xmlns:ahyp="http://schemas.microsoft.com/office/drawing/2018/hyperlinkcolor" val="tx"/>
                    </a:ext>
                  </a:extLst>
                </a:hlinkClick>
              </a:rPr>
              <a:t>https://www.cde.ca.gov/sp/cd/ci/plissupportlanding.asp</a:t>
            </a:r>
            <a:endParaRPr lang="en-US" sz="3600" dirty="0">
              <a:solidFill>
                <a:schemeClr val="accent4">
                  <a:lumMod val="40000"/>
                  <a:lumOff val="60000"/>
                </a:schemeClr>
              </a:solidFill>
              <a:ea typeface="+mn-lt"/>
              <a:cs typeface="+mn-lt"/>
            </a:endParaRPr>
          </a:p>
          <a:p>
            <a:pPr marL="0" indent="0">
              <a:buNone/>
            </a:pPr>
            <a:endParaRPr lang="en-US" sz="3600" u="sng" dirty="0">
              <a:cs typeface="Arial"/>
            </a:endParaRPr>
          </a:p>
          <a:p>
            <a:endParaRPr lang="en-US" sz="3600" u="sng" dirty="0">
              <a:cs typeface="Arial"/>
            </a:endParaRPr>
          </a:p>
          <a:p>
            <a:endParaRPr lang="en-US" dirty="0">
              <a:cs typeface="Arial"/>
            </a:endParaRPr>
          </a:p>
          <a:p>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2D6546C0-B342-DCAA-6C7F-3FB04DC5F2C4}"/>
              </a:ext>
            </a:extLst>
          </p:cNvPr>
          <p:cNvSpPr>
            <a:spLocks noGrp="1"/>
          </p:cNvSpPr>
          <p:nvPr>
            <p:ph type="sldNum" sz="quarter" idx="10"/>
          </p:nvPr>
        </p:nvSpPr>
        <p:spPr>
          <a:xfrm>
            <a:off x="9138249" y="6295299"/>
            <a:ext cx="2743200" cy="365125"/>
          </a:xfrm>
        </p:spPr>
        <p:txBody>
          <a:bodyPr/>
          <a:lstStyle/>
          <a:p>
            <a:fld id="{432ED76D-8188-4B28-B316-CD85396F47B0}" type="slidenum">
              <a:rPr lang="en-US" smtClean="0"/>
              <a:pPr/>
              <a:t>35</a:t>
            </a:fld>
            <a:endParaRPr lang="en-US" dirty="0"/>
          </a:p>
        </p:txBody>
      </p:sp>
    </p:spTree>
    <p:extLst>
      <p:ext uri="{BB962C8B-B14F-4D97-AF65-F5344CB8AC3E}">
        <p14:creationId xmlns:p14="http://schemas.microsoft.com/office/powerpoint/2010/main" val="4029421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B085-DFBA-A0F1-9813-0D60DDC8CD8D}"/>
              </a:ext>
            </a:extLst>
          </p:cNvPr>
          <p:cNvSpPr>
            <a:spLocks noGrp="1"/>
          </p:cNvSpPr>
          <p:nvPr>
            <p:ph type="title"/>
          </p:nvPr>
        </p:nvSpPr>
        <p:spPr>
          <a:xfrm>
            <a:off x="152400" y="-109165"/>
            <a:ext cx="11887200" cy="1325563"/>
          </a:xfrm>
        </p:spPr>
        <p:txBody>
          <a:bodyPr>
            <a:normAutofit/>
          </a:bodyPr>
          <a:lstStyle/>
          <a:p>
            <a:r>
              <a:rPr lang="en-US" sz="4000" dirty="0">
                <a:solidFill>
                  <a:schemeClr val="bg1"/>
                </a:solidFill>
                <a:cs typeface="Arial"/>
              </a:rPr>
              <a:t>Resources (2)</a:t>
            </a:r>
          </a:p>
        </p:txBody>
      </p:sp>
      <p:sp>
        <p:nvSpPr>
          <p:cNvPr id="3" name="Content Placeholder 2">
            <a:extLst>
              <a:ext uri="{FF2B5EF4-FFF2-40B4-BE49-F238E27FC236}">
                <a16:creationId xmlns:a16="http://schemas.microsoft.com/office/drawing/2014/main" id="{76CABF54-6C30-8D55-AAFE-7218CA829BF8}"/>
              </a:ext>
            </a:extLst>
          </p:cNvPr>
          <p:cNvSpPr>
            <a:spLocks noGrp="1"/>
          </p:cNvSpPr>
          <p:nvPr>
            <p:ph idx="1"/>
          </p:nvPr>
        </p:nvSpPr>
        <p:spPr>
          <a:xfrm>
            <a:off x="130628" y="1219201"/>
            <a:ext cx="11887200" cy="4867023"/>
          </a:xfrm>
        </p:spPr>
        <p:txBody>
          <a:bodyPr vert="horz" lIns="91440" tIns="45720" rIns="91440" bIns="45720" rtlCol="0" anchor="t">
            <a:noAutofit/>
          </a:bodyPr>
          <a:lstStyle/>
          <a:p>
            <a:r>
              <a:rPr lang="en-US" sz="2600" dirty="0">
                <a:ea typeface="+mn-lt"/>
                <a:cs typeface="+mn-lt"/>
              </a:rPr>
              <a:t>If you have </a:t>
            </a:r>
            <a:r>
              <a:rPr lang="en-US" sz="2600" b="1" dirty="0">
                <a:ea typeface="+mn-lt"/>
                <a:cs typeface="+mn-lt"/>
              </a:rPr>
              <a:t>programmatic </a:t>
            </a:r>
            <a:r>
              <a:rPr lang="en-US" sz="2600" dirty="0">
                <a:ea typeface="+mn-lt"/>
                <a:cs typeface="+mn-lt"/>
              </a:rPr>
              <a:t>questions regarding the information in this MB, please contact your assigned Early Education Division (EED) Program Quality Implementation (PQI) office Regional Consultant. The CDE, EED Consultant Regional Assignments directory web page can be located at </a:t>
            </a:r>
            <a:r>
              <a:rPr lang="en-US" sz="2800" dirty="0">
                <a:solidFill>
                  <a:schemeClr val="accent4">
                    <a:lumMod val="40000"/>
                    <a:lumOff val="60000"/>
                  </a:schemeClr>
                </a:solidFill>
                <a:hlinkClick r:id="rId3" tooltip="Early Education Division Program Quality Implementation Consultant Regional Assignments">
                  <a:extLst>
                    <a:ext uri="{A12FA001-AC4F-418D-AE19-62706E023703}">
                      <ahyp:hlinkClr xmlns:ahyp="http://schemas.microsoft.com/office/drawing/2018/hyperlinkcolor" val="tx"/>
                    </a:ext>
                  </a:extLst>
                </a:hlinkClick>
              </a:rPr>
              <a:t>https://www.cde.ca.gov/sp/cd/ci/assignments.asp</a:t>
            </a:r>
            <a:r>
              <a:rPr lang="en-US" sz="2600" dirty="0">
                <a:ea typeface="+mn-lt"/>
                <a:cs typeface="+mn-lt"/>
              </a:rPr>
              <a:t>.</a:t>
            </a:r>
            <a:endParaRPr lang="en-US" sz="2600" u="sng" dirty="0">
              <a:solidFill>
                <a:schemeClr val="accent4">
                  <a:lumMod val="40000"/>
                  <a:lumOff val="60000"/>
                </a:schemeClr>
              </a:solidFill>
              <a:ea typeface="+mn-lt"/>
              <a:cs typeface="+mn-lt"/>
            </a:endParaRPr>
          </a:p>
          <a:p>
            <a:r>
              <a:rPr lang="en-US" sz="2600" dirty="0">
                <a:ea typeface="+mn-lt"/>
                <a:cs typeface="+mn-lt"/>
              </a:rPr>
              <a:t>If you have</a:t>
            </a:r>
            <a:r>
              <a:rPr lang="en-US" sz="2600" b="1" dirty="0">
                <a:ea typeface="+mn-lt"/>
                <a:cs typeface="+mn-lt"/>
              </a:rPr>
              <a:t> fiscal</a:t>
            </a:r>
            <a:r>
              <a:rPr lang="en-US" sz="2600" dirty="0">
                <a:ea typeface="+mn-lt"/>
                <a:cs typeface="+mn-lt"/>
              </a:rPr>
              <a:t> questions regarding the information in this MB, please contact your assigned Early Education Nutrition and Fiscal Services (EENFS) fiscal apportionment analyst. The EENFS fiscal analyst directory web page can be located at </a:t>
            </a:r>
            <a:r>
              <a:rPr lang="en-US" sz="2600" u="sng" dirty="0">
                <a:solidFill>
                  <a:schemeClr val="accent4">
                    <a:lumMod val="40000"/>
                    <a:lumOff val="60000"/>
                  </a:schemeClr>
                </a:solidFill>
                <a:ea typeface="+mn-lt"/>
                <a:cs typeface="+mn-lt"/>
                <a:hlinkClick r:id="rId4" tooltip="EENFS Fiscal Analyst directory web page">
                  <a:extLst>
                    <a:ext uri="{A12FA001-AC4F-418D-AE19-62706E023703}">
                      <ahyp:hlinkClr xmlns:ahyp="http://schemas.microsoft.com/office/drawing/2018/hyperlinkcolor" val="tx"/>
                    </a:ext>
                  </a:extLst>
                </a:hlinkClick>
              </a:rPr>
              <a:t>https://www.cde.ca.gov/fg/aa/cd/faad.asp</a:t>
            </a:r>
            <a:r>
              <a:rPr lang="en-US" sz="2600" dirty="0">
                <a:ea typeface="+mn-lt"/>
                <a:cs typeface="+mn-lt"/>
              </a:rPr>
              <a:t>.</a:t>
            </a:r>
            <a:endParaRPr lang="en-US" sz="2600" dirty="0">
              <a:solidFill>
                <a:schemeClr val="accent4">
                  <a:lumMod val="40000"/>
                  <a:lumOff val="60000"/>
                </a:schemeClr>
              </a:solidFill>
              <a:ea typeface="+mn-lt"/>
              <a:cs typeface="+mn-lt"/>
            </a:endParaRPr>
          </a:p>
          <a:p>
            <a:r>
              <a:rPr lang="en-US" sz="2600" dirty="0">
                <a:ea typeface="+mn-lt"/>
                <a:cs typeface="+mn-lt"/>
              </a:rPr>
              <a:t>ELPAC is a requirement for TK and K students as specified, if you have further questions around ELPAC please reach out to English Language Proficiency and Spanish Assessments office at </a:t>
            </a:r>
            <a:r>
              <a:rPr lang="en-US" sz="2600" dirty="0">
                <a:solidFill>
                  <a:schemeClr val="accent4">
                    <a:lumMod val="40000"/>
                    <a:lumOff val="60000"/>
                  </a:schemeClr>
                </a:solidFill>
                <a:ea typeface="+mn-lt"/>
                <a:cs typeface="+mn-lt"/>
                <a:hlinkClick r:id="rId5">
                  <a:extLst>
                    <a:ext uri="{A12FA001-AC4F-418D-AE19-62706E023703}">
                      <ahyp:hlinkClr xmlns:ahyp="http://schemas.microsoft.com/office/drawing/2018/hyperlinkcolor" val="tx"/>
                    </a:ext>
                  </a:extLst>
                </a:hlinkClick>
              </a:rPr>
              <a:t>elpac@cde.ca.gov</a:t>
            </a:r>
            <a:r>
              <a:rPr lang="en-US" sz="2600" dirty="0">
                <a:ea typeface="+mn-lt"/>
                <a:cs typeface="+mn-lt"/>
              </a:rPr>
              <a:t>.</a:t>
            </a:r>
            <a:endParaRPr lang="en-US" sz="2600" dirty="0">
              <a:solidFill>
                <a:schemeClr val="accent4">
                  <a:lumMod val="40000"/>
                  <a:lumOff val="60000"/>
                </a:schemeClr>
              </a:solidFill>
              <a:ea typeface="+mn-lt"/>
              <a:cs typeface="+mn-lt"/>
            </a:endParaRPr>
          </a:p>
        </p:txBody>
      </p:sp>
      <p:sp>
        <p:nvSpPr>
          <p:cNvPr id="4" name="Slide Number Placeholder 3">
            <a:extLst>
              <a:ext uri="{FF2B5EF4-FFF2-40B4-BE49-F238E27FC236}">
                <a16:creationId xmlns:a16="http://schemas.microsoft.com/office/drawing/2014/main" id="{48443D1A-8CA4-2FED-1298-217C5F9D0429}"/>
              </a:ext>
            </a:extLst>
          </p:cNvPr>
          <p:cNvSpPr>
            <a:spLocks noGrp="1"/>
          </p:cNvSpPr>
          <p:nvPr>
            <p:ph type="sldNum" sz="quarter" idx="10"/>
          </p:nvPr>
        </p:nvSpPr>
        <p:spPr/>
        <p:txBody>
          <a:bodyPr/>
          <a:lstStyle/>
          <a:p>
            <a:fld id="{432ED76D-8188-4B28-B316-CD85396F47B0}" type="slidenum">
              <a:rPr lang="en-US" smtClean="0"/>
              <a:pPr/>
              <a:t>36</a:t>
            </a:fld>
            <a:endParaRPr lang="en-US"/>
          </a:p>
        </p:txBody>
      </p:sp>
    </p:spTree>
    <p:extLst>
      <p:ext uri="{BB962C8B-B14F-4D97-AF65-F5344CB8AC3E}">
        <p14:creationId xmlns:p14="http://schemas.microsoft.com/office/powerpoint/2010/main" val="2492361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4913-58EC-C735-058D-32AA301A48CE}"/>
              </a:ext>
            </a:extLst>
          </p:cNvPr>
          <p:cNvSpPr>
            <a:spLocks noGrp="1"/>
          </p:cNvSpPr>
          <p:nvPr>
            <p:ph type="title"/>
          </p:nvPr>
        </p:nvSpPr>
        <p:spPr/>
        <p:txBody>
          <a:bodyPr/>
          <a:lstStyle/>
          <a:p>
            <a:r>
              <a:rPr lang="en-US" sz="3200">
                <a:solidFill>
                  <a:schemeClr val="tx1"/>
                </a:solidFill>
                <a:cs typeface="Arial"/>
              </a:rPr>
              <a:t>Multilingualism is an Asset</a:t>
            </a:r>
            <a:endParaRPr lang="en-US" sz="3200">
              <a:solidFill>
                <a:schemeClr val="tx1"/>
              </a:solidFill>
              <a:ea typeface="+mj-lt"/>
              <a:cs typeface="+mj-lt"/>
            </a:endParaRPr>
          </a:p>
          <a:p>
            <a:endParaRPr lang="en-US">
              <a:cs typeface="Arial"/>
            </a:endParaRPr>
          </a:p>
        </p:txBody>
      </p:sp>
      <p:sp>
        <p:nvSpPr>
          <p:cNvPr id="3" name="Content Placeholder 2">
            <a:extLst>
              <a:ext uri="{FF2B5EF4-FFF2-40B4-BE49-F238E27FC236}">
                <a16:creationId xmlns:a16="http://schemas.microsoft.com/office/drawing/2014/main" id="{360034BF-734C-BEF4-1073-43B8AE07ED81}"/>
              </a:ext>
            </a:extLst>
          </p:cNvPr>
          <p:cNvSpPr>
            <a:spLocks noGrp="1"/>
          </p:cNvSpPr>
          <p:nvPr>
            <p:ph idx="1"/>
          </p:nvPr>
        </p:nvSpPr>
        <p:spPr>
          <a:xfrm>
            <a:off x="152400" y="1034452"/>
            <a:ext cx="11887200" cy="5084223"/>
          </a:xfrm>
        </p:spPr>
        <p:txBody>
          <a:bodyPr vert="horz" lIns="91440" tIns="45720" rIns="91440" bIns="45720" rtlCol="0" anchor="t">
            <a:noAutofit/>
          </a:bodyPr>
          <a:lstStyle/>
          <a:p>
            <a:endParaRPr lang="en-US" sz="2600" dirty="0">
              <a:cs typeface="Arial"/>
            </a:endParaRPr>
          </a:p>
          <a:p>
            <a:r>
              <a:rPr lang="en-US" sz="2800" dirty="0">
                <a:cs typeface="Arial"/>
              </a:rPr>
              <a:t>According to the Migration Policy Institute, 59 percent of California children from birth to five speak a language other than English in the home. </a:t>
            </a:r>
          </a:p>
          <a:p>
            <a:r>
              <a:rPr lang="en-US" sz="2800" dirty="0">
                <a:ea typeface="+mn-lt"/>
                <a:cs typeface="+mn-lt"/>
              </a:rPr>
              <a:t>Multilingualism is associated with benefits in cognitive and social and emotional development, academic achievement, and expanded future career opportunities.</a:t>
            </a:r>
          </a:p>
          <a:p>
            <a:r>
              <a:rPr lang="en-US" sz="2800" dirty="0">
                <a:ea typeface="+mn-lt"/>
                <a:cs typeface="+mn-lt"/>
              </a:rPr>
              <a:t>According to the National Academies of Sciences, Engineering, and Medicine, early development of both English and the home language is critical for academic success.</a:t>
            </a:r>
          </a:p>
          <a:p>
            <a:pPr marL="0" indent="0">
              <a:buNone/>
            </a:pPr>
            <a:endParaRPr lang="en-US" sz="2600" dirty="0">
              <a:cs typeface="Arial" panose="020B0604020202020204"/>
            </a:endParaRPr>
          </a:p>
        </p:txBody>
      </p:sp>
      <p:sp>
        <p:nvSpPr>
          <p:cNvPr id="4" name="Slide Number Placeholder 3">
            <a:extLst>
              <a:ext uri="{FF2B5EF4-FFF2-40B4-BE49-F238E27FC236}">
                <a16:creationId xmlns:a16="http://schemas.microsoft.com/office/drawing/2014/main" id="{06E308B3-4C46-75CC-E7B2-5A1EE1FDB80F}"/>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19295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2689-7B72-4937-B16C-6ED5184F3AA4}"/>
              </a:ext>
            </a:extLst>
          </p:cNvPr>
          <p:cNvSpPr>
            <a:spLocks noGrp="1"/>
          </p:cNvSpPr>
          <p:nvPr>
            <p:ph type="title"/>
          </p:nvPr>
        </p:nvSpPr>
        <p:spPr/>
        <p:txBody>
          <a:bodyPr>
            <a:normAutofit fontScale="90000"/>
          </a:bodyPr>
          <a:lstStyle/>
          <a:p>
            <a:r>
              <a:rPr lang="en-US" dirty="0">
                <a:solidFill>
                  <a:schemeClr val="bg1"/>
                </a:solidFill>
                <a:cs typeface="Arial"/>
              </a:rPr>
              <a:t>California's Dual Language Learner Identification Process Supports Young Children, their Families, and Teachers - Early Edge</a:t>
            </a:r>
            <a:endParaRPr lang="en-US" dirty="0"/>
          </a:p>
        </p:txBody>
      </p:sp>
      <p:sp>
        <p:nvSpPr>
          <p:cNvPr id="4" name="Content Placeholder 3">
            <a:extLst>
              <a:ext uri="{FF2B5EF4-FFF2-40B4-BE49-F238E27FC236}">
                <a16:creationId xmlns:a16="http://schemas.microsoft.com/office/drawing/2014/main" id="{0941147E-A164-40A9-BADF-A5F0555C4BE6}"/>
              </a:ext>
            </a:extLst>
          </p:cNvPr>
          <p:cNvSpPr>
            <a:spLocks noGrp="1"/>
          </p:cNvSpPr>
          <p:nvPr>
            <p:ph sz="quarter" idx="11"/>
          </p:nvPr>
        </p:nvSpPr>
        <p:spPr>
          <a:xfrm>
            <a:off x="447919" y="1714499"/>
            <a:ext cx="5648081" cy="4139545"/>
          </a:xfrm>
        </p:spPr>
        <p:txBody>
          <a:bodyPr>
            <a:normAutofit/>
          </a:bodyPr>
          <a:lstStyle/>
          <a:p>
            <a:pPr marL="0" indent="0">
              <a:buNone/>
            </a:pPr>
            <a:endParaRPr lang="en-US" sz="2400" dirty="0">
              <a:solidFill>
                <a:schemeClr val="accent4">
                  <a:lumMod val="40000"/>
                  <a:lumOff val="60000"/>
                </a:schemeClr>
              </a:solidFill>
              <a:cs typeface="Arial"/>
              <a:hlinkClick r:id="rId2" tooltip="Video: CA's DLL Identification Process Helps Teachers Support Young Children &amp; Their Families">
                <a:extLst>
                  <a:ext uri="{A12FA001-AC4F-418D-AE19-62706E023703}">
                    <ahyp:hlinkClr xmlns:ahyp="http://schemas.microsoft.com/office/drawing/2018/hyperlinkcolor" val="tx"/>
                  </a:ext>
                </a:extLst>
              </a:hlinkClick>
            </a:endParaRPr>
          </a:p>
          <a:p>
            <a:pPr marL="0" indent="0">
              <a:buNone/>
            </a:pPr>
            <a:endParaRPr lang="en-US" sz="2400" dirty="0">
              <a:solidFill>
                <a:schemeClr val="accent4">
                  <a:lumMod val="40000"/>
                  <a:lumOff val="60000"/>
                </a:schemeClr>
              </a:solidFill>
              <a:cs typeface="Arial"/>
              <a:hlinkClick r:id="rId2" tooltip="Video: CA's DLL Identification Process Helps Teachers Support Young Children &amp; Their Families">
                <a:extLst>
                  <a:ext uri="{A12FA001-AC4F-418D-AE19-62706E023703}">
                    <ahyp:hlinkClr xmlns:ahyp="http://schemas.microsoft.com/office/drawing/2018/hyperlinkcolor" val="tx"/>
                  </a:ext>
                </a:extLst>
              </a:hlinkClick>
            </a:endParaRPr>
          </a:p>
          <a:p>
            <a:pPr marL="0" indent="0">
              <a:buNone/>
            </a:pPr>
            <a:r>
              <a:rPr lang="en-US" sz="2400" dirty="0">
                <a:solidFill>
                  <a:schemeClr val="accent4">
                    <a:lumMod val="40000"/>
                    <a:lumOff val="60000"/>
                  </a:schemeClr>
                </a:solidFill>
                <a:cs typeface="Arial"/>
                <a:hlinkClick r:id="rId2" tooltip="Video: CA's DLL Identification Process Helps Teachers Support Young Children &amp; Their Families">
                  <a:extLst>
                    <a:ext uri="{A12FA001-AC4F-418D-AE19-62706E023703}">
                      <ahyp:hlinkClr xmlns:ahyp="http://schemas.microsoft.com/office/drawing/2018/hyperlinkcolor" val="tx"/>
                    </a:ext>
                  </a:extLst>
                </a:hlinkClick>
              </a:rPr>
              <a:t>https://www.google.com/url?q=https://www.youtube.com/watch?v%3DSN9TGK0PvQE&amp;sa=D&amp;source=editors&amp;ust=1682722094437165&amp;usg=AOvVaw0SkpkZ4P-D5GRkke1S9YkI</a:t>
            </a:r>
            <a:endParaRPr lang="en-US" sz="2400" dirty="0">
              <a:solidFill>
                <a:schemeClr val="accent4">
                  <a:lumMod val="40000"/>
                  <a:lumOff val="60000"/>
                </a:schemeClr>
              </a:solidFill>
              <a:cs typeface="Arial"/>
            </a:endParaRPr>
          </a:p>
          <a:p>
            <a:pPr marL="0" indent="0">
              <a:buNone/>
            </a:pPr>
            <a:endParaRPr lang="en-US" dirty="0"/>
          </a:p>
        </p:txBody>
      </p:sp>
      <p:pic>
        <p:nvPicPr>
          <p:cNvPr id="8" name="Content Placeholder 7" descr="Picture of a teacher reading a book to her young students.">
            <a:extLst>
              <a:ext uri="{FF2B5EF4-FFF2-40B4-BE49-F238E27FC236}">
                <a16:creationId xmlns:a16="http://schemas.microsoft.com/office/drawing/2014/main" id="{F4EFCD77-5058-4D78-9DE5-C5A25AAC83FF}"/>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6725140" y="1640265"/>
            <a:ext cx="4865320" cy="3730806"/>
          </a:xfrm>
        </p:spPr>
      </p:pic>
      <p:sp>
        <p:nvSpPr>
          <p:cNvPr id="6" name="Content Placeholder 5">
            <a:extLst>
              <a:ext uri="{FF2B5EF4-FFF2-40B4-BE49-F238E27FC236}">
                <a16:creationId xmlns:a16="http://schemas.microsoft.com/office/drawing/2014/main" id="{09BE1098-0364-44E2-8F56-9FDDAB1C5D58}"/>
              </a:ext>
            </a:extLst>
          </p:cNvPr>
          <p:cNvSpPr>
            <a:spLocks noGrp="1"/>
          </p:cNvSpPr>
          <p:nvPr>
            <p:ph sz="quarter" idx="13"/>
          </p:nvPr>
        </p:nvSpPr>
        <p:spPr>
          <a:xfrm>
            <a:off x="6654046" y="5408779"/>
            <a:ext cx="6076950" cy="1952625"/>
          </a:xfrm>
        </p:spPr>
        <p:txBody>
          <a:bodyPr>
            <a:normAutofit/>
          </a:bodyPr>
          <a:lstStyle/>
          <a:p>
            <a:pPr marL="0" indent="0">
              <a:buNone/>
            </a:pPr>
            <a:r>
              <a:rPr lang="en-US" sz="2400" dirty="0"/>
              <a:t>Photo Credit: Tree of Life International Charter School, Anderson, CA</a:t>
            </a:r>
          </a:p>
        </p:txBody>
      </p:sp>
      <p:sp>
        <p:nvSpPr>
          <p:cNvPr id="3" name="Slide Number Placeholder 2">
            <a:extLst>
              <a:ext uri="{FF2B5EF4-FFF2-40B4-BE49-F238E27FC236}">
                <a16:creationId xmlns:a16="http://schemas.microsoft.com/office/drawing/2014/main" id="{15D85A28-B4CE-4325-94A0-6DDF12B69AB1}"/>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221651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043303-76EC-4FF0-AD3A-B82746D94910}"/>
              </a:ext>
            </a:extLst>
          </p:cNvPr>
          <p:cNvSpPr>
            <a:spLocks noGrp="1"/>
          </p:cNvSpPr>
          <p:nvPr>
            <p:ph type="title"/>
          </p:nvPr>
        </p:nvSpPr>
        <p:spPr>
          <a:xfrm>
            <a:off x="114300" y="790575"/>
            <a:ext cx="5543550" cy="4400550"/>
          </a:xfrm>
        </p:spPr>
        <p:txBody>
          <a:bodyPr>
            <a:normAutofit/>
          </a:bodyPr>
          <a:lstStyle/>
          <a:p>
            <a:r>
              <a:rPr lang="en-US" sz="4400">
                <a:solidFill>
                  <a:schemeClr val="bg1"/>
                </a:solidFill>
                <a:cs typeface="Arial"/>
              </a:rPr>
              <a:t>Preschool Dual Language Learners (DLLs)</a:t>
            </a:r>
            <a:br>
              <a:rPr lang="en-US" sz="4400">
                <a:cs typeface="Arial"/>
              </a:rPr>
            </a:br>
            <a:r>
              <a:rPr lang="en-US" sz="4400">
                <a:solidFill>
                  <a:schemeClr val="bg1"/>
                </a:solidFill>
                <a:cs typeface="Arial"/>
              </a:rPr>
              <a:t>Management Bulletin (MB) 23-03</a:t>
            </a:r>
          </a:p>
        </p:txBody>
      </p:sp>
      <p:pic>
        <p:nvPicPr>
          <p:cNvPr id="3" name="Content Placeholder 2" descr="Two children, outside, one child standing to the side, the other child standing on wooden balance beam.">
            <a:extLst>
              <a:ext uri="{FF2B5EF4-FFF2-40B4-BE49-F238E27FC236}">
                <a16:creationId xmlns:a16="http://schemas.microsoft.com/office/drawing/2014/main" id="{2CD0F01A-8847-469A-9850-991D91DC63A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86475" y="840197"/>
            <a:ext cx="5851525" cy="3910781"/>
          </a:xfrm>
        </p:spPr>
      </p:pic>
      <p:sp>
        <p:nvSpPr>
          <p:cNvPr id="4" name="Content Placeholder 3">
            <a:extLst>
              <a:ext uri="{FF2B5EF4-FFF2-40B4-BE49-F238E27FC236}">
                <a16:creationId xmlns:a16="http://schemas.microsoft.com/office/drawing/2014/main" id="{0B8EBAEE-C94C-4C16-ACEC-247FF181BC81}"/>
              </a:ext>
            </a:extLst>
          </p:cNvPr>
          <p:cNvSpPr>
            <a:spLocks noGrp="1"/>
          </p:cNvSpPr>
          <p:nvPr>
            <p:ph sz="half" idx="2"/>
          </p:nvPr>
        </p:nvSpPr>
        <p:spPr>
          <a:xfrm>
            <a:off x="6086294" y="5067905"/>
            <a:ext cx="5852160" cy="923925"/>
          </a:xfrm>
        </p:spPr>
        <p:txBody>
          <a:bodyPr>
            <a:normAutofit/>
          </a:bodyPr>
          <a:lstStyle/>
          <a:p>
            <a:pPr marL="0" indent="0">
              <a:buNone/>
            </a:pPr>
            <a:r>
              <a:rPr lang="en-US" sz="2400"/>
              <a:t>Photo Credit: Lighthouse for Children CDC, Fresno CA</a:t>
            </a:r>
          </a:p>
        </p:txBody>
      </p:sp>
      <p:sp>
        <p:nvSpPr>
          <p:cNvPr id="5" name="Slide Number Placeholder 4">
            <a:extLst>
              <a:ext uri="{FF2B5EF4-FFF2-40B4-BE49-F238E27FC236}">
                <a16:creationId xmlns:a16="http://schemas.microsoft.com/office/drawing/2014/main" id="{A99C0E78-F3C6-4043-A5DD-DBB3E0D89558}"/>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81495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A38A-0FCE-2FB4-DFE8-C2E2FEB0E7A7}"/>
              </a:ext>
            </a:extLst>
          </p:cNvPr>
          <p:cNvSpPr>
            <a:spLocks noGrp="1"/>
          </p:cNvSpPr>
          <p:nvPr>
            <p:ph type="title"/>
          </p:nvPr>
        </p:nvSpPr>
        <p:spPr>
          <a:xfrm>
            <a:off x="152400" y="-98125"/>
            <a:ext cx="11887200" cy="1325563"/>
          </a:xfrm>
        </p:spPr>
        <p:txBody>
          <a:bodyPr/>
          <a:lstStyle/>
          <a:p>
            <a:r>
              <a:rPr lang="en-US">
                <a:solidFill>
                  <a:schemeClr val="tx1"/>
                </a:solidFill>
                <a:cs typeface="Arial"/>
              </a:rPr>
              <a:t>Revisions in </a:t>
            </a:r>
            <a:r>
              <a:rPr lang="en-US">
                <a:solidFill>
                  <a:schemeClr val="bg1"/>
                </a:solidFill>
                <a:cs typeface="Arial"/>
              </a:rPr>
              <a:t>MB 23-03</a:t>
            </a:r>
          </a:p>
        </p:txBody>
      </p:sp>
      <p:sp>
        <p:nvSpPr>
          <p:cNvPr id="3" name="Content Placeholder 2">
            <a:extLst>
              <a:ext uri="{FF2B5EF4-FFF2-40B4-BE49-F238E27FC236}">
                <a16:creationId xmlns:a16="http://schemas.microsoft.com/office/drawing/2014/main" id="{6E54C4DF-7810-DF02-7E0B-995B7CCAD828}"/>
              </a:ext>
            </a:extLst>
          </p:cNvPr>
          <p:cNvSpPr>
            <a:spLocks noGrp="1"/>
          </p:cNvSpPr>
          <p:nvPr>
            <p:ph idx="1"/>
          </p:nvPr>
        </p:nvSpPr>
        <p:spPr>
          <a:xfrm>
            <a:off x="152400" y="1221357"/>
            <a:ext cx="11887200" cy="5069847"/>
          </a:xfrm>
        </p:spPr>
        <p:txBody>
          <a:bodyPr vert="horz" lIns="91440" tIns="45720" rIns="91440" bIns="45720" rtlCol="0" anchor="t">
            <a:normAutofit/>
          </a:bodyPr>
          <a:lstStyle/>
          <a:p>
            <a:r>
              <a:rPr lang="en-US" dirty="0">
                <a:ea typeface="+mn-lt"/>
                <a:cs typeface="+mn-lt"/>
              </a:rPr>
              <a:t>Updated links for Attachment A and Attachment B (updated to reflect new MB number)</a:t>
            </a:r>
          </a:p>
          <a:p>
            <a:r>
              <a:rPr lang="en-US" dirty="0">
                <a:ea typeface="+mn-lt"/>
                <a:cs typeface="+mn-lt"/>
              </a:rPr>
              <a:t>Updated link for MB 23-03 Translations (updated to reflect new MB number)</a:t>
            </a:r>
            <a:endParaRPr lang="en-US" dirty="0">
              <a:cs typeface="Arial"/>
            </a:endParaRPr>
          </a:p>
          <a:p>
            <a:r>
              <a:rPr lang="en" dirty="0">
                <a:ea typeface="+mn-lt"/>
                <a:cs typeface="+mn-lt"/>
              </a:rPr>
              <a:t>Data Reporting Updates: </a:t>
            </a:r>
          </a:p>
          <a:p>
            <a:pPr lvl="1"/>
            <a:r>
              <a:rPr lang="en-US" dirty="0">
                <a:ea typeface="+mn-lt"/>
                <a:cs typeface="+mn-lt"/>
              </a:rPr>
              <a:t>Attachment C and Attachment D links removed</a:t>
            </a:r>
            <a:endParaRPr lang="en" dirty="0">
              <a:ea typeface="+mn-lt"/>
              <a:cs typeface="+mn-lt"/>
            </a:endParaRPr>
          </a:p>
          <a:p>
            <a:pPr lvl="1"/>
            <a:r>
              <a:rPr lang="en" dirty="0">
                <a:ea typeface="+mn-lt"/>
                <a:cs typeface="+mn-lt"/>
              </a:rPr>
              <a:t>Preschool Language Information System (PLIS) Landing Page </a:t>
            </a:r>
          </a:p>
          <a:p>
            <a:pPr lvl="1"/>
            <a:r>
              <a:rPr lang="en" dirty="0">
                <a:ea typeface="+mn-lt"/>
                <a:cs typeface="+mn-lt"/>
              </a:rPr>
              <a:t>The submission period for the optional report opened on January 1, 2023, and remained open until March 31, 2023.</a:t>
            </a:r>
          </a:p>
          <a:p>
            <a:pPr lvl="1"/>
            <a:endParaRPr lang="en" dirty="0">
              <a:cs typeface="Arial"/>
            </a:endParaRPr>
          </a:p>
          <a:p>
            <a:pPr lvl="1"/>
            <a:endParaRPr lang="en"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B083C3F9-6CB8-C3D0-AC02-25E9F7D4871D}"/>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665450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00BF-8382-40CD-2671-D2CE2E1E6158}"/>
              </a:ext>
            </a:extLst>
          </p:cNvPr>
          <p:cNvSpPr>
            <a:spLocks noGrp="1"/>
          </p:cNvSpPr>
          <p:nvPr>
            <p:ph type="title"/>
          </p:nvPr>
        </p:nvSpPr>
        <p:spPr>
          <a:xfrm>
            <a:off x="152400" y="-26239"/>
            <a:ext cx="11887200" cy="1325563"/>
          </a:xfrm>
        </p:spPr>
        <p:txBody>
          <a:bodyPr>
            <a:normAutofit/>
          </a:bodyPr>
          <a:lstStyle/>
          <a:p>
            <a:r>
              <a:rPr lang="en-US">
                <a:solidFill>
                  <a:schemeClr val="tx1"/>
                </a:solidFill>
                <a:cs typeface="Arial"/>
              </a:rPr>
              <a:t>MB 23-03 Requirements</a:t>
            </a:r>
          </a:p>
        </p:txBody>
      </p:sp>
      <p:sp>
        <p:nvSpPr>
          <p:cNvPr id="3" name="Content Placeholder 2">
            <a:extLst>
              <a:ext uri="{FF2B5EF4-FFF2-40B4-BE49-F238E27FC236}">
                <a16:creationId xmlns:a16="http://schemas.microsoft.com/office/drawing/2014/main" id="{FF886F96-33E7-126B-9DE1-620C37D874B3}"/>
              </a:ext>
            </a:extLst>
          </p:cNvPr>
          <p:cNvSpPr>
            <a:spLocks noGrp="1"/>
          </p:cNvSpPr>
          <p:nvPr>
            <p:ph idx="1"/>
          </p:nvPr>
        </p:nvSpPr>
        <p:spPr>
          <a:xfrm>
            <a:off x="152400" y="1216479"/>
            <a:ext cx="11887200" cy="5127356"/>
          </a:xfrm>
        </p:spPr>
        <p:txBody>
          <a:bodyPr vert="horz" lIns="91440" tIns="45720" rIns="91440" bIns="45720" rtlCol="0" anchor="t">
            <a:normAutofit/>
          </a:bodyPr>
          <a:lstStyle/>
          <a:p>
            <a:r>
              <a:rPr lang="en-US" dirty="0">
                <a:ea typeface="+mn-lt"/>
                <a:cs typeface="+mn-lt"/>
              </a:rPr>
              <a:t>MB 23-03 provides the requirements for identifying and collecting data on dual language learners' language characteristics of preschool programs and language composition of program staff.  </a:t>
            </a:r>
            <a:endParaRPr lang="en-US" dirty="0"/>
          </a:p>
          <a:p>
            <a:r>
              <a:rPr lang="en-US" dirty="0">
                <a:cs typeface="Arial"/>
              </a:rPr>
              <a:t>As of January 1, 2023, contractors must follow the guidance of MB 23-03 for all currently enrolled children that will continue to receive services after January 1, 2023.</a:t>
            </a:r>
            <a:endParaRPr lang="en-US" sz="3200" dirty="0">
              <a:cs typeface="Arial"/>
            </a:endParaRPr>
          </a:p>
          <a:p>
            <a:pPr>
              <a:buFont typeface="Arial,Sans-Serif" panose="020B0604020202020204" pitchFamily="34" charset="0"/>
            </a:pPr>
            <a:r>
              <a:rPr lang="en-US" dirty="0">
                <a:cs typeface="Arial"/>
              </a:rPr>
              <a:t>Implementation of Assembly Bill (AB) 321 required that the Family Language Instrument be completed </a:t>
            </a:r>
            <a:r>
              <a:rPr lang="en-US" b="1" dirty="0">
                <a:cs typeface="Arial"/>
              </a:rPr>
              <a:t>no later than upon enrollment beginning January 1, 2023</a:t>
            </a:r>
            <a:r>
              <a:rPr lang="en-US" dirty="0">
                <a:cs typeface="Arial"/>
              </a:rPr>
              <a:t>.</a:t>
            </a:r>
            <a:endParaRPr lang="en-US" dirty="0">
              <a:ea typeface="+mn-lt"/>
              <a:cs typeface="+mn-lt"/>
            </a:endParaRPr>
          </a:p>
        </p:txBody>
      </p:sp>
      <p:sp>
        <p:nvSpPr>
          <p:cNvPr id="4" name="Slide Number Placeholder 3">
            <a:extLst>
              <a:ext uri="{FF2B5EF4-FFF2-40B4-BE49-F238E27FC236}">
                <a16:creationId xmlns:a16="http://schemas.microsoft.com/office/drawing/2014/main" id="{B0AC2F5F-9D1A-59EF-E714-48FB92FF9157}"/>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317376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3214-B46D-09E9-1A30-AD52EE7F2E28}"/>
              </a:ext>
            </a:extLst>
          </p:cNvPr>
          <p:cNvSpPr>
            <a:spLocks noGrp="1"/>
          </p:cNvSpPr>
          <p:nvPr>
            <p:ph type="title"/>
          </p:nvPr>
        </p:nvSpPr>
        <p:spPr>
          <a:xfrm>
            <a:off x="152400" y="175044"/>
            <a:ext cx="11887200" cy="1325563"/>
          </a:xfrm>
        </p:spPr>
        <p:txBody>
          <a:bodyPr>
            <a:normAutofit/>
          </a:bodyPr>
          <a:lstStyle/>
          <a:p>
            <a:r>
              <a:rPr lang="en-US" sz="4000">
                <a:solidFill>
                  <a:schemeClr val="bg1"/>
                </a:solidFill>
                <a:ea typeface="+mj-lt"/>
                <a:cs typeface="+mj-lt"/>
              </a:rPr>
              <a:t>CSPP DLL  Identification</a:t>
            </a:r>
            <a:endParaRPr lang="en-US" sz="4000" b="0">
              <a:solidFill>
                <a:schemeClr val="bg1"/>
              </a:solidFill>
              <a:cs typeface="Arial"/>
            </a:endParaRPr>
          </a:p>
        </p:txBody>
      </p:sp>
      <p:sp>
        <p:nvSpPr>
          <p:cNvPr id="3" name="Content Placeholder 2">
            <a:extLst>
              <a:ext uri="{FF2B5EF4-FFF2-40B4-BE49-F238E27FC236}">
                <a16:creationId xmlns:a16="http://schemas.microsoft.com/office/drawing/2014/main" id="{9028F966-C392-7FDB-8234-F11C07F0C553}"/>
              </a:ext>
            </a:extLst>
          </p:cNvPr>
          <p:cNvSpPr>
            <a:spLocks noGrp="1"/>
          </p:cNvSpPr>
          <p:nvPr>
            <p:ph idx="1"/>
          </p:nvPr>
        </p:nvSpPr>
        <p:spPr>
          <a:xfrm>
            <a:off x="182735" y="1365130"/>
            <a:ext cx="11887200" cy="5299884"/>
          </a:xfrm>
        </p:spPr>
        <p:txBody>
          <a:bodyPr vert="horz" lIns="91440" tIns="45720" rIns="91440" bIns="45720" rtlCol="0" anchor="t">
            <a:noAutofit/>
          </a:bodyPr>
          <a:lstStyle/>
          <a:p>
            <a:pPr marL="0" indent="0">
              <a:buNone/>
            </a:pPr>
            <a:r>
              <a:rPr lang="en-US" dirty="0">
                <a:cs typeface="Arial" panose="020B0604020202020204"/>
              </a:rPr>
              <a:t>Contractors must determine dual language learner status for every child enrolled in CSPP by one of two approaches:</a:t>
            </a:r>
          </a:p>
          <a:p>
            <a:pPr marL="457200" indent="-457200"/>
            <a:r>
              <a:rPr lang="en-US" dirty="0">
                <a:cs typeface="Arial" panose="020B0604020202020204"/>
              </a:rPr>
              <a:t>Conduct the Family Language Instrument to determine dual language learner status, or</a:t>
            </a:r>
          </a:p>
          <a:p>
            <a:pPr marL="457200" indent="-457200"/>
            <a:r>
              <a:rPr lang="en-US" dirty="0">
                <a:cs typeface="Arial" panose="020B0604020202020204"/>
              </a:rPr>
              <a:t>Obtain information on the child’s designation as an English learner in Transitional Kindergarten (TK) or kindergarten (K). (This approach is only possible if the child is dually enrolled in TK or K and CSPP for Extended Learning and Care.)</a:t>
            </a:r>
          </a:p>
          <a:p>
            <a:pPr marL="0" indent="0">
              <a:buNone/>
            </a:pPr>
            <a:endParaRPr lang="en-US" dirty="0">
              <a:cs typeface="Arial" panose="020B0604020202020204"/>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0D2C1134-3162-3750-3381-3984EFCF725C}"/>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576630265"/>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022) 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2627</Words>
  <Application>Microsoft Office PowerPoint</Application>
  <PresentationFormat>Widescreen</PresentationFormat>
  <Paragraphs>268</Paragraphs>
  <Slides>36</Slides>
  <Notes>22</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36</vt:i4>
      </vt:variant>
    </vt:vector>
  </HeadingPairs>
  <TitlesOfParts>
    <vt:vector size="57" baseType="lpstr">
      <vt:lpstr>Arial</vt:lpstr>
      <vt:lpstr>Arial,Sans-Serif</vt:lpstr>
      <vt:lpstr>Calibri</vt:lpstr>
      <vt:lpstr>Cambria</vt:lpstr>
      <vt:lpstr>Courier New</vt:lpstr>
      <vt:lpstr>Wingdings</vt:lpstr>
      <vt:lpstr>Wingdings,Sans-Serif</vt:lpstr>
      <vt:lpstr>CDE Set 1</vt:lpstr>
      <vt:lpstr>CDE Set 2</vt:lpstr>
      <vt:lpstr>CDE Set 3</vt:lpstr>
      <vt:lpstr>CDE Set 4</vt:lpstr>
      <vt:lpstr>CDE Set 5</vt:lpstr>
      <vt:lpstr>CDE Set 6</vt:lpstr>
      <vt:lpstr>CDE Set 7</vt:lpstr>
      <vt:lpstr>CDE Set 8</vt:lpstr>
      <vt:lpstr>CDE Set 1</vt:lpstr>
      <vt:lpstr>CDE Set 1</vt:lpstr>
      <vt:lpstr>CDE Set 1</vt:lpstr>
      <vt:lpstr>CDE Set 1</vt:lpstr>
      <vt:lpstr>(2022) CDE Set 1</vt:lpstr>
      <vt:lpstr>CDE Set 1</vt:lpstr>
      <vt:lpstr>Identifying Dual Language Learners (DLLs) in California State Preschool Programs (CSPP)</vt:lpstr>
      <vt:lpstr>Webinar Overview</vt:lpstr>
      <vt:lpstr>Policy Background</vt:lpstr>
      <vt:lpstr>Multilingualism is an Asset </vt:lpstr>
      <vt:lpstr>California's Dual Language Learner Identification Process Supports Young Children, their Families, and Teachers - Early Edge</vt:lpstr>
      <vt:lpstr>Preschool Dual Language Learners (DLLs) Management Bulletin (MB) 23-03</vt:lpstr>
      <vt:lpstr>Revisions in MB 23-03</vt:lpstr>
      <vt:lpstr>MB 23-03 Requirements</vt:lpstr>
      <vt:lpstr>CSPP DLL  Identification</vt:lpstr>
      <vt:lpstr>DLL Identification for Dually Enrolled Children</vt:lpstr>
      <vt:lpstr>CSPP DLL  Status</vt:lpstr>
      <vt:lpstr>Updating the DLL Designation </vt:lpstr>
      <vt:lpstr>Teacher Designation Documentation  in Family File </vt:lpstr>
      <vt:lpstr>Family Language Instrument</vt:lpstr>
      <vt:lpstr>Family Language and Interest Interview</vt:lpstr>
      <vt:lpstr>CSPP DLL Support</vt:lpstr>
      <vt:lpstr>Supports for Implementation </vt:lpstr>
      <vt:lpstr>Fresno Unified School District (USD)  Guest Speaker</vt:lpstr>
      <vt:lpstr>Building Trust With Families</vt:lpstr>
      <vt:lpstr>Process for the Family Language Instrument</vt:lpstr>
      <vt:lpstr>Compassionate Communication:  Key to Encouraging Families</vt:lpstr>
      <vt:lpstr>Continuing the Process for the Family Language Instrument</vt:lpstr>
      <vt:lpstr>The Art of Interviewing: Conduct Successful Interviews</vt:lpstr>
      <vt:lpstr>How to Conduct Successful Interviews</vt:lpstr>
      <vt:lpstr>Personalized Planning</vt:lpstr>
      <vt:lpstr>Fresno USD Speaker Contact Information</vt:lpstr>
      <vt:lpstr>MB Frequently Asked Questions (FAQ)</vt:lpstr>
      <vt:lpstr>MB FAQ (2)</vt:lpstr>
      <vt:lpstr>MB FAQ (3)</vt:lpstr>
      <vt:lpstr>MB FAQ (4)</vt:lpstr>
      <vt:lpstr>Management Bulletin and PLIS  Question and Answer</vt:lpstr>
      <vt:lpstr>Upcoming Webinars</vt:lpstr>
      <vt:lpstr>Thank You</vt:lpstr>
      <vt:lpstr>Resources to Share with Families </vt:lpstr>
      <vt:lpstr>Resources (1)</vt:lpstr>
      <vt:lpstr>Resources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Language Learner Webinar Series Part One - Contractor Information (CA Dept of Education)</dc:title>
  <dc:subject>Resources on Supporting Dual Language Learners in California State Preschool Programs.</dc:subject>
  <dc:creator/>
  <cp:lastModifiedBy/>
  <cp:revision>1</cp:revision>
  <dcterms:created xsi:type="dcterms:W3CDTF">2025-04-07T21:16:40Z</dcterms:created>
  <dcterms:modified xsi:type="dcterms:W3CDTF">2025-04-07T21:19:38Z</dcterms:modified>
</cp:coreProperties>
</file>