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9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  <p:sldMasterId id="2147483728" r:id="rId5"/>
    <p:sldMasterId id="2147483648" r:id="rId6"/>
    <p:sldMasterId id="2147483723" r:id="rId7"/>
    <p:sldMasterId id="2147483671" r:id="rId8"/>
    <p:sldMasterId id="2147483676" r:id="rId9"/>
    <p:sldMasterId id="2147483681" r:id="rId10"/>
    <p:sldMasterId id="2147483699" r:id="rId11"/>
    <p:sldMasterId id="2147483705" r:id="rId12"/>
    <p:sldMasterId id="2147483710" r:id="rId13"/>
    <p:sldMasterId id="2147483715" r:id="rId14"/>
    <p:sldMasterId id="2147483655" r:id="rId15"/>
  </p:sldMasterIdLst>
  <p:notesMasterIdLst>
    <p:notesMasterId r:id="rId37"/>
  </p:notesMasterIdLst>
  <p:handoutMasterIdLst>
    <p:handoutMasterId r:id="rId38"/>
  </p:handoutMasterIdLst>
  <p:sldIdLst>
    <p:sldId id="256" r:id="rId16"/>
    <p:sldId id="257" r:id="rId17"/>
    <p:sldId id="264" r:id="rId18"/>
    <p:sldId id="393" r:id="rId19"/>
    <p:sldId id="377" r:id="rId20"/>
    <p:sldId id="394" r:id="rId21"/>
    <p:sldId id="378" r:id="rId22"/>
    <p:sldId id="374" r:id="rId23"/>
    <p:sldId id="379" r:id="rId24"/>
    <p:sldId id="395" r:id="rId25"/>
    <p:sldId id="361" r:id="rId26"/>
    <p:sldId id="376" r:id="rId27"/>
    <p:sldId id="396" r:id="rId28"/>
    <p:sldId id="397" r:id="rId29"/>
    <p:sldId id="398" r:id="rId30"/>
    <p:sldId id="399" r:id="rId31"/>
    <p:sldId id="400" r:id="rId32"/>
    <p:sldId id="401" r:id="rId33"/>
    <p:sldId id="342" r:id="rId34"/>
    <p:sldId id="391" r:id="rId35"/>
    <p:sldId id="32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C3F33A-708E-1B43-C893-CD8FF36A412A}" name="Virginia Early" initials="VE" userId="S::vearly@cde.ca.gov::42929ea7-4389-4ffc-bd0b-f8133d7ef99f" providerId="AD"/>
  <p188:author id="{5FE3017A-E5DB-B171-9214-28469186A366}" name="Alana Andrade" initials="AA" userId="S::aandrade@cde.ca.gov::d336b2b8-3478-4328-8ca2-dbdae80dba75" providerId="AD"/>
  <p188:author id="{19A4E8D3-7556-E75D-58B0-40467B081C92}" name="Jordan Clegg" initials="JC" userId="S::jclegg@cde.ca.gov::337849d6-6fc7-4f05-a7ed-c724ee339b5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isa Velarde" initials="LV" lastIdx="2" clrIdx="6">
    <p:extLst>
      <p:ext uri="{19B8F6BF-5375-455C-9EA6-DF929625EA0E}">
        <p15:presenceInfo xmlns:p15="http://schemas.microsoft.com/office/powerpoint/2012/main" userId="S::lvelarde@cde.ca.gov::b29271e0-9596-4652-8d1f-ee6415fef153" providerId="AD"/>
      </p:ext>
    </p:extLst>
  </p:cmAuthor>
  <p:cmAuthor id="1" name="Stephen Propheter" initials="SP" lastIdx="6" clrIdx="0">
    <p:extLst>
      <p:ext uri="{19B8F6BF-5375-455C-9EA6-DF929625EA0E}">
        <p15:presenceInfo xmlns:p15="http://schemas.microsoft.com/office/powerpoint/2012/main" userId="Stephen Propheter" providerId="None"/>
      </p:ext>
    </p:extLst>
  </p:cmAuthor>
  <p:cmAuthor id="8" name="Virginia Early" initials="VE" lastIdx="19" clrIdx="7">
    <p:extLst>
      <p:ext uri="{19B8F6BF-5375-455C-9EA6-DF929625EA0E}">
        <p15:presenceInfo xmlns:p15="http://schemas.microsoft.com/office/powerpoint/2012/main" userId="S::vearly@cde.ca.gov::42929ea7-4389-4ffc-bd0b-f8133d7ef99f" providerId="AD"/>
      </p:ext>
    </p:extLst>
  </p:cmAuthor>
  <p:cmAuthor id="2" name="Stephen Propheter" initials="SP [2]" lastIdx="1" clrIdx="1">
    <p:extLst>
      <p:ext uri="{19B8F6BF-5375-455C-9EA6-DF929625EA0E}">
        <p15:presenceInfo xmlns:p15="http://schemas.microsoft.com/office/powerpoint/2012/main" userId="S::spropheter@cde.ca.gov::11fb58e5-2f2b-4a13-b081-018d2675a5df" providerId="AD"/>
      </p:ext>
    </p:extLst>
  </p:cmAuthor>
  <p:cmAuthor id="9" name="Deborah Rawson" initials="DR" lastIdx="1" clrIdx="8">
    <p:extLst>
      <p:ext uri="{19B8F6BF-5375-455C-9EA6-DF929625EA0E}">
        <p15:presenceInfo xmlns:p15="http://schemas.microsoft.com/office/powerpoint/2012/main" userId="S::drawson@cde.ca.gov::2f0d460a-3495-447f-b659-97078766951f" providerId="AD"/>
      </p:ext>
    </p:extLst>
  </p:cmAuthor>
  <p:cmAuthor id="3" name="Alana Andrade" initials="AA" lastIdx="13" clrIdx="2">
    <p:extLst>
      <p:ext uri="{19B8F6BF-5375-455C-9EA6-DF929625EA0E}">
        <p15:presenceInfo xmlns:p15="http://schemas.microsoft.com/office/powerpoint/2012/main" userId="S::aandrade@cde.ca.gov::d336b2b8-3478-4328-8ca2-dbdae80dba75" providerId="AD"/>
      </p:ext>
    </p:extLst>
  </p:cmAuthor>
  <p:cmAuthor id="10" name="Crystal Devlin" initials="CD" lastIdx="3" clrIdx="9">
    <p:extLst>
      <p:ext uri="{19B8F6BF-5375-455C-9EA6-DF929625EA0E}">
        <p15:presenceInfo xmlns:p15="http://schemas.microsoft.com/office/powerpoint/2012/main" userId="S::cdevlin@cde.ca.gov::45766686-1411-4f66-8b4e-ae85f8cf4551" providerId="AD"/>
      </p:ext>
    </p:extLst>
  </p:cmAuthor>
  <p:cmAuthor id="4" name="Guadalupe Romo-Zendejas" initials="GR" lastIdx="4" clrIdx="3">
    <p:extLst>
      <p:ext uri="{19B8F6BF-5375-455C-9EA6-DF929625EA0E}">
        <p15:presenceInfo xmlns:p15="http://schemas.microsoft.com/office/powerpoint/2012/main" userId="S::gromozen@cde.ca.gov::5e4ed504-c1ee-4638-9087-8619f31f710a" providerId="AD"/>
      </p:ext>
    </p:extLst>
  </p:cmAuthor>
  <p:cmAuthor id="11" name="Megan Jones" initials="MJ" lastIdx="1" clrIdx="10">
    <p:extLst>
      <p:ext uri="{19B8F6BF-5375-455C-9EA6-DF929625EA0E}">
        <p15:presenceInfo xmlns:p15="http://schemas.microsoft.com/office/powerpoint/2012/main" userId="S::mjones@cde.ca.gov::26e0f73b-59b4-4af8-9487-a9450b83a7d9" providerId="AD"/>
      </p:ext>
    </p:extLst>
  </p:cmAuthor>
  <p:cmAuthor id="5" name="Barbara Lindsay" initials="BL" lastIdx="10" clrIdx="4">
    <p:extLst>
      <p:ext uri="{19B8F6BF-5375-455C-9EA6-DF929625EA0E}">
        <p15:presenceInfo xmlns:p15="http://schemas.microsoft.com/office/powerpoint/2012/main" userId="S::blindsay@cde.ca.gov::f58b8608-a674-4040-9f2a-f7fe56db570d" providerId="AD"/>
      </p:ext>
    </p:extLst>
  </p:cmAuthor>
  <p:cmAuthor id="12" name="Danielle Davis" initials="DD" lastIdx="1" clrIdx="11">
    <p:extLst>
      <p:ext uri="{19B8F6BF-5375-455C-9EA6-DF929625EA0E}">
        <p15:presenceInfo xmlns:p15="http://schemas.microsoft.com/office/powerpoint/2012/main" userId="S::ddavis@cde.ca.gov::ac010a00-31ad-49d6-9a54-e5464cd5e671" providerId="AD"/>
      </p:ext>
    </p:extLst>
  </p:cmAuthor>
  <p:cmAuthor id="6" name="Erica Otiono" initials="EO" lastIdx="5" clrIdx="5">
    <p:extLst>
      <p:ext uri="{19B8F6BF-5375-455C-9EA6-DF929625EA0E}">
        <p15:presenceInfo xmlns:p15="http://schemas.microsoft.com/office/powerpoint/2012/main" userId="S::eotiono@cde.ca.gov::e3afcc2f-f1f8-4d0d-baeb-5e275a816c2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0"/>
    <a:srgbClr val="0C4A6D"/>
    <a:srgbClr val="80FF80"/>
    <a:srgbClr val="ED8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217" autoAdjust="0"/>
    <p:restoredTop sz="96201" autoAdjust="0"/>
  </p:normalViewPr>
  <p:slideViewPr>
    <p:cSldViewPr snapToGrid="0">
      <p:cViewPr varScale="1">
        <p:scale>
          <a:sx n="105" d="100"/>
          <a:sy n="105" d="100"/>
        </p:scale>
        <p:origin x="15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931343-2F6C-4EC9-9DC2-9270877BDB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7EEC52-11A2-463D-8A0E-792EF2BC21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8BE69-669F-416A-93EF-12E394687B13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C21C6-577A-414D-80D9-7CC98EBCB7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81264-43C8-4B2A-8249-E8564476D4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29019-704D-4805-9B43-8A1089A6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62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0321-FE7C-41D5-A6A6-9361CA1AFD5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2AC79-A108-4FDF-A0BE-96CEB0D6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6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21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93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38" y="703263"/>
            <a:ext cx="6248400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defTabSz="911931">
              <a:buClrTx/>
              <a:defRPr/>
            </a:pPr>
            <a:fld id="{0852AC79-A108-4FDF-A0BE-96CEB0D6FF0B}" type="slidenum">
              <a:rPr lang="en-US" sz="12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911931">
                <a:buClrTx/>
                <a:defRPr/>
              </a:pPr>
              <a:t>12</a:t>
            </a:fld>
            <a:endParaRPr lang="en-US" sz="12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567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11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34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16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92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01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41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0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15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82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44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9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41320" y="182881"/>
            <a:ext cx="11680022" cy="147828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EE983-71A8-42AF-8B02-DF032CB2DD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14475" y="1800225"/>
            <a:ext cx="9260205" cy="313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85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23D04-3364-48A1-8C52-3E096EB1D0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AE4B-A7EE-4FB3-A75F-5EC0F3EAC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29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ABE33-0FEF-4AEF-BB15-35E38E99C1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AE4B-A7EE-4FB3-A75F-5EC0F3EAC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88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ED103B-1061-4ECB-8ABC-3201A14B7F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AE4B-A7EE-4FB3-A75F-5EC0F3EAC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58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564E71-7449-4903-AD7B-86B66FDFDF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4B14C-B406-442F-8D71-668A674C5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20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9501A-B345-47C2-B9AC-C16D979C72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4B14C-B406-442F-8D71-668A674C5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07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54873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0907EB-609B-4428-ACD3-90246188C6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4B14C-B406-442F-8D71-668A674C5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20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149D05-DD72-47E2-AC34-B09AF83C2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97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3pPr>
            <a:lvl4pPr marL="1657350" indent="-2857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EB7F6-0C65-4A88-BD3C-24AC894FE8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0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v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52400" y="1638300"/>
            <a:ext cx="5852160" cy="50159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A1727-E17E-46EE-B40A-8B7F00CA5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33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CF5B4F-051D-4897-BF09-E083248B0A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92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B70A05-58F7-4F52-9875-CBBCA8B5E9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27B01-A2D5-45F4-B454-68E183B7C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92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645B7-F339-415C-9DE7-347D9B05EA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27B01-A2D5-45F4-B454-68E183B7C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46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E7ADF-5D38-40A1-9364-DE3CA5509A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27B01-A2D5-45F4-B454-68E183B7C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44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C85D82-F00D-4AD9-9A23-92CD90EA7A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27B01-A2D5-45F4-B454-68E183B7C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71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CFF536-4803-4D5C-8502-AB818EA5A8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297AC809-9834-4FA4-B6F7-B5523D881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378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DED18-332A-429B-A990-C9E1F271CF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AC809-9834-4FA4-B6F7-B5523D881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66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4F0585-08F3-4740-8B27-11E3B730B3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AC809-9834-4FA4-B6F7-B5523D881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68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9F78FC-3606-4592-8589-3CD4761A15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AC809-9834-4FA4-B6F7-B5523D881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0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6555" y="2015632"/>
            <a:ext cx="2355839" cy="23803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4732" y="320530"/>
            <a:ext cx="6262536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342E7CEF-D6BE-404A-BE66-1210F77C8D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66479" y="1494205"/>
            <a:ext cx="1798266" cy="343566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1E088-9862-4D49-B4FB-C4A8EB4E8B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65450" y="3998913"/>
            <a:ext cx="6261100" cy="641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36722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D138C-049F-453B-89D6-4FE4E464AB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59DA1F0A-11FE-4048-9856-F99DA11F8AD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424" y="4298650"/>
            <a:ext cx="1209151" cy="24057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8E45E-5814-4922-8D60-6F04340A65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51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1"/>
            <a:ext cx="11887200" cy="44196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EC242D72-02E1-47EB-8FAF-3685D1108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66478" y="4586502"/>
            <a:ext cx="2043830" cy="206978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B8A22-0D02-45A6-83C4-BF53EB5C1C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660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EFF30-79C0-43AC-B860-EE9CC409DD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01FDC-B69D-412F-A388-FAB53FDC0D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v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BA3769-9C0F-4F8D-A4FD-1D00A03775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209AE68-C82E-40D7-A973-6A63226927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0345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37638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01563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871707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949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2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6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21" y="3900878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3"/>
            <a:ext cx="847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2"/>
            <a:ext cx="9153525" cy="3347821"/>
          </a:xfrm>
        </p:spPr>
        <p:txBody>
          <a:bodyPr anchor="ctr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60618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2"/>
            <a:ext cx="11887200" cy="5015901"/>
          </a:xfrm>
        </p:spPr>
        <p:txBody>
          <a:bodyPr>
            <a:normAutofit/>
          </a:bodyPr>
          <a:lstStyle>
            <a:lvl1pPr>
              <a:defRPr sz="2400"/>
            </a:lvl1pPr>
            <a:lvl2pPr marL="514350" indent="-171450">
              <a:buFont typeface="Arial" panose="020B0604020202020204" pitchFamily="34" charset="0"/>
              <a:buChar char="‒"/>
              <a:defRPr sz="2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BF773-23F0-4364-9FE7-8DF17AC8E5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FE55-11EB-4A68-B3FF-792ADFC6C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088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2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1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453EB-7918-4733-B182-9877DD864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FE55-11EB-4A68-B3FF-792ADFC6C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615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51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2" y="2448363"/>
            <a:ext cx="2355839" cy="23803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BDCC5-4B00-4098-9186-8E41EB8464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FE55-11EB-4A68-B3FF-792ADFC6C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6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849D08-6696-4DD8-8389-FE964538D7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A1055-459E-4AC3-ACE0-742A887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8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D2AC5-D2D1-4593-881B-E17BEFD057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A1055-459E-4AC3-ACE0-742A887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7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CDC82-488F-49A3-92EE-BB31606E9B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A1055-459E-4AC3-ACE0-742A887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4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561E7B-5EF9-49CF-B66F-D2E8237E8E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A1055-459E-4AC3-ACE0-742A887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5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5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5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04" r:id="rId4"/>
    <p:sldLayoutId id="2147483727" r:id="rId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711" r:id="rId5"/>
    <p:sldLayoutId id="2147483712" r:id="rId6"/>
    <p:sldLayoutId id="2147483713" r:id="rId7"/>
    <p:sldLayoutId id="2147483714" r:id="rId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1"/>
            <a:ext cx="731520" cy="121919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2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602376-0ACC-400F-BB20-D37C3B8A6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16D5FE55-11EB-4A68-B3FF-792ADFC6C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2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BEA52-1562-4A7C-84BB-21667EAB0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C4A6D"/>
                </a:solidFill>
              </a:defRPr>
            </a:lvl1pPr>
          </a:lstStyle>
          <a:p>
            <a:fld id="{0A2A1055-459E-4AC3-ACE0-742A887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9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20" r:id="rId2"/>
    <p:sldLayoutId id="2147483721" r:id="rId3"/>
    <p:sldLayoutId id="2147483722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rgbClr val="0C4A6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rgbClr val="0C4A6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rgbClr val="0C4A6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623EC-2457-4914-A400-1D7284163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81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80F8AE4B-A7EE-4FB3-A75F-5EC0F3EAC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6EDA0-B6A1-4573-BF3B-ADCA166C1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736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C4A6D"/>
                </a:solidFill>
              </a:defRPr>
            </a:lvl1pPr>
          </a:lstStyle>
          <a:p>
            <a:fld id="{33C4B14C-B406-442F-8D71-668A674C5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1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6" r:id="rId2"/>
    <p:sldLayoutId id="2147483667" r:id="rId3"/>
    <p:sldLayoutId id="2147483668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rgbClr val="0C4A6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rgbClr val="0C4A6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rgbClr val="0C4A6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21DF1-DF34-4171-AB97-A671C0101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A9887-BBF3-4C9A-A7D5-50596165F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81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C4A6D"/>
                </a:solidFill>
              </a:defRPr>
            </a:lvl1pPr>
          </a:lstStyle>
          <a:p>
            <a:fld id="{B6F27B01-A2D5-45F4-B454-68E183B7C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3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rgbClr val="0C4A6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rgbClr val="0C4A6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rgbClr val="0C4A6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2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54025-CD00-4B2F-9506-BCDF1A80D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678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297AC809-9834-4FA4-B6F7-B5523D881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1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AE943-1104-4299-9673-BEF3CACA3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236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6" r:id="rId2"/>
    <p:sldLayoutId id="2147483701" r:id="rId3"/>
    <p:sldLayoutId id="2147483698" r:id="rId4"/>
    <p:sldLayoutId id="2147483697" r:id="rId5"/>
    <p:sldLayoutId id="2147483702" r:id="rId6"/>
    <p:sldLayoutId id="2147483703" r:id="rId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cclcovid19info@dss.ca.gov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sp/cd/re/elcdcovid19.as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e.ca.gov/sp/cd/ci/assignments.asp" TargetMode="External"/><Relationship Id="rId4" Type="http://schemas.openxmlformats.org/officeDocument/2006/relationships/hyperlink" Target="mailto:ELCDEmergency@cde.c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ss.ca.gov/inforesources/cdss-programs/community-care-licensing/child-care-licensing/covid-19-child-care-resourc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clcovid19info@dss.ca.go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800" b="1"/>
              <a:t>Webinar on COVID-19 Guidance for </a:t>
            </a:r>
            <a:br>
              <a:rPr lang="en-US" sz="3800">
                <a:cs typeface="Arial"/>
              </a:rPr>
            </a:br>
            <a:r>
              <a:rPr lang="en-US" sz="3800" b="1"/>
              <a:t>Early Learning and Care Contractors</a:t>
            </a:r>
            <a:endParaRPr lang="en-US" sz="3800">
              <a:cs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E57D74-972F-4C24-B1AE-01E7E3D66C0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800" b="1">
                <a:ea typeface="+mn-lt"/>
                <a:cs typeface="+mn-lt"/>
              </a:rPr>
              <a:t>Early Learning and Care Division and </a:t>
            </a:r>
          </a:p>
          <a:p>
            <a:pPr marL="0" indent="0" algn="ctr">
              <a:buNone/>
            </a:pPr>
            <a:r>
              <a:rPr lang="en-US" sz="2800" b="1">
                <a:ea typeface="+mn-lt"/>
                <a:cs typeface="+mn-lt"/>
              </a:rPr>
              <a:t>Fiscal and Administrative Services Division</a:t>
            </a:r>
            <a:endParaRPr lang="en-US" sz="2800" b="1">
              <a:cs typeface="Arial"/>
            </a:endParaRPr>
          </a:p>
          <a:p>
            <a:pPr algn="ctr"/>
            <a:endParaRPr lang="en-US" sz="2800" b="1">
              <a:cs typeface="Arial"/>
            </a:endParaRPr>
          </a:p>
          <a:p>
            <a:pPr marL="0" indent="0" algn="ctr">
              <a:buNone/>
            </a:pPr>
            <a:r>
              <a:rPr lang="en-US" sz="2800" b="1">
                <a:cs typeface="Arial"/>
              </a:rPr>
              <a:t>Date:  March 19, 2021</a:t>
            </a:r>
          </a:p>
          <a:p>
            <a:pPr marL="0" indent="0" algn="ctr">
              <a:buNone/>
            </a:pPr>
            <a:r>
              <a:rPr lang="en-US" sz="2800" b="1">
                <a:cs typeface="Arial"/>
              </a:rPr>
              <a:t>Time:  10:00 AM – 11:00 AM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58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3234C-9DDB-4EF1-8473-C52B9E7FA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194234"/>
            <a:ext cx="11887200" cy="1325563"/>
          </a:xfrm>
        </p:spPr>
        <p:txBody>
          <a:bodyPr/>
          <a:lstStyle/>
          <a:p>
            <a:r>
              <a:rPr lang="en-US" dirty="0">
                <a:cs typeface="Arial"/>
              </a:rPr>
              <a:t>Program Quality Implementation Update</a:t>
            </a:r>
            <a:endParaRPr lang="es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6C77B-7E94-470A-820A-BEC59190E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946" y="1111175"/>
            <a:ext cx="11887200" cy="501590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400" dirty="0">
                <a:solidFill>
                  <a:srgbClr val="FFFFFF"/>
                </a:solidFill>
                <a:cs typeface="Arial"/>
              </a:rPr>
              <a:t>FY 2020</a:t>
            </a:r>
            <a:r>
              <a:rPr lang="es-US" sz="3400" dirty="0"/>
              <a:t>–</a:t>
            </a:r>
            <a:r>
              <a:rPr lang="en-US" sz="3400" dirty="0">
                <a:solidFill>
                  <a:srgbClr val="FFFFFF"/>
                </a:solidFill>
                <a:cs typeface="Arial"/>
              </a:rPr>
              <a:t>21 Program Self-Evaluation (PSE)</a:t>
            </a:r>
            <a:endParaRPr lang="en-US" sz="3400" dirty="0">
              <a:cs typeface="Arial"/>
            </a:endParaRPr>
          </a:p>
          <a:p>
            <a:pPr marL="228600" lvl="1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cs typeface="Arial"/>
              </a:rPr>
              <a:t>The management bulletin will be released soon</a:t>
            </a:r>
          </a:p>
          <a:p>
            <a:pPr marL="228600" lvl="1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cs typeface="Arial"/>
              </a:rPr>
              <a:t>The PSE will be submitted to the CDE in the form of a multiple-choice survey</a:t>
            </a:r>
          </a:p>
          <a:p>
            <a:pPr marL="228600" lvl="1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cs typeface="Arial"/>
              </a:rPr>
              <a:t>Training will be provided on completing the PSE – tentative date Wednesday, April 14, at 10:00 a.m.</a:t>
            </a:r>
          </a:p>
          <a:p>
            <a:pPr marL="228600"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cs typeface="Arial"/>
              </a:rPr>
              <a:t>Due date for the PSE is Tuesday, June 1,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F0444-8932-4F76-886A-F88EF107A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06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0D9AD-2068-4383-BE11-A705B215A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0"/>
            <a:ext cx="11887200" cy="1325563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Program Quality Implementation Update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A43B9-199F-4D41-A78B-1F1EAF8C4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32499"/>
            <a:ext cx="11887200" cy="5015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400" dirty="0">
                <a:cs typeface="Arial"/>
              </a:rPr>
              <a:t>Program Self-Evaluation (PSE) Web Page will contain:</a:t>
            </a:r>
            <a:endParaRPr lang="en-US" sz="3400" dirty="0"/>
          </a:p>
          <a:p>
            <a:pPr>
              <a:spcAft>
                <a:spcPts val="1200"/>
              </a:spcAft>
            </a:pPr>
            <a:r>
              <a:rPr lang="en-US" dirty="0">
                <a:cs typeface="Arial"/>
              </a:rPr>
              <a:t>PSE Management Bulletin</a:t>
            </a:r>
          </a:p>
          <a:p>
            <a:pPr>
              <a:spcAft>
                <a:spcPts val="1200"/>
              </a:spcAft>
            </a:pPr>
            <a:r>
              <a:rPr lang="en-US" dirty="0">
                <a:cs typeface="Arial"/>
              </a:rPr>
              <a:t>Link to the multiple-choice survey</a:t>
            </a:r>
          </a:p>
          <a:p>
            <a:pPr>
              <a:spcAft>
                <a:spcPts val="1200"/>
              </a:spcAft>
            </a:pPr>
            <a:r>
              <a:rPr lang="en-US" dirty="0">
                <a:cs typeface="Arial"/>
              </a:rPr>
              <a:t>List of the multiple-choice questions </a:t>
            </a:r>
          </a:p>
          <a:p>
            <a:pPr>
              <a:spcAft>
                <a:spcPts val="1200"/>
              </a:spcAft>
            </a:pPr>
            <a:r>
              <a:rPr lang="en-US" dirty="0">
                <a:cs typeface="Arial"/>
              </a:rPr>
              <a:t>Environment Rating Scale (ERS) Self-Certification During a Pandemic</a:t>
            </a:r>
          </a:p>
          <a:p>
            <a:pPr>
              <a:spcAft>
                <a:spcPts val="1200"/>
              </a:spcAft>
            </a:pPr>
            <a:r>
              <a:rPr lang="en-US" dirty="0">
                <a:cs typeface="Arial"/>
              </a:rPr>
              <a:t>Frequently Asked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0333D-A10D-4467-B480-F52530ED5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8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6674D-A40D-49C7-BE93-FF9BE7E25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2039600" cy="1643784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latin typeface="Arial" panose="020B0604020202020204" pitchFamily="34" charset="0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Federal Disaster Relief Grant</a:t>
            </a:r>
            <a:r>
              <a:rPr lang="en-US" sz="3600" b="1" dirty="0">
                <a:latin typeface="Arial"/>
                <a:cs typeface="Arial"/>
              </a:rPr>
              <a:t> </a:t>
            </a:r>
            <a:br>
              <a:rPr lang="en-US" sz="3600" b="1" dirty="0">
                <a:latin typeface="Arial" panose="020B0604020202020204" pitchFamily="34" charset="0"/>
                <a:cs typeface="Arial"/>
              </a:rPr>
            </a:br>
            <a:br>
              <a:rPr lang="en-US" sz="3600" b="1" dirty="0">
                <a:latin typeface="Arial" panose="020B0604020202020204" pitchFamily="34" charset="0"/>
                <a:cs typeface="Arial"/>
              </a:rPr>
            </a:br>
            <a:br>
              <a:rPr lang="en-US" sz="3600" dirty="0">
                <a:latin typeface="Helvetica Neue"/>
              </a:rPr>
            </a:b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2539C-7C1A-4A35-9B4D-D36E1C1F0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7005"/>
            <a:ext cx="11887200" cy="514469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fontAlgn="base">
              <a:buNone/>
            </a:pPr>
            <a:endParaRPr lang="en-US" sz="2800" dirty="0">
              <a:latin typeface="Arial" panose="020B0604020202020204" pitchFamily="34" charset="0"/>
              <a:cs typeface="Arial"/>
            </a:endParaRPr>
          </a:p>
          <a:p>
            <a:pPr marL="228600" indent="-228600" defTabSz="914400" fontAlgn="base">
              <a:spcBef>
                <a:spcPts val="1000"/>
              </a:spcBef>
            </a:pPr>
            <a:r>
              <a:rPr lang="en-US" sz="2800" dirty="0">
                <a:ea typeface="+mn-lt"/>
                <a:cs typeface="+mn-lt"/>
              </a:rPr>
              <a:t>One-time funding: Supplemental Disaster Relief Act of 2019             (Public Law-116-20)</a:t>
            </a:r>
          </a:p>
          <a:p>
            <a:pPr marL="228600" indent="-228600" defTabSz="914400" fontAlgn="base">
              <a:spcBef>
                <a:spcPts val="1000"/>
              </a:spcBef>
            </a:pPr>
            <a:r>
              <a:rPr lang="en-US" sz="2800" dirty="0">
                <a:ea typeface="+mn-lt"/>
                <a:cs typeface="+mn-lt"/>
              </a:rPr>
              <a:t>2018 FEMA-declared disasters in affected ZIP code areas (fires)</a:t>
            </a:r>
          </a:p>
          <a:p>
            <a:pPr marL="228600" indent="-228600" defTabSz="914400" fontAlgn="base">
              <a:spcBef>
                <a:spcPts val="1000"/>
              </a:spcBef>
            </a:pPr>
            <a:r>
              <a:rPr lang="en-US" sz="2800" dirty="0">
                <a:ea typeface="+mn-lt"/>
                <a:cs typeface="+mn-lt"/>
              </a:rPr>
              <a:t>Total Amount $2,596,560 </a:t>
            </a:r>
          </a:p>
          <a:p>
            <a:pPr marL="228600" indent="-228600" defTabSz="914400" fontAlgn="base">
              <a:spcBef>
                <a:spcPts val="1000"/>
              </a:spcBef>
            </a:pPr>
            <a:r>
              <a:rPr lang="en-US" sz="2800" dirty="0">
                <a:ea typeface="+mn-lt"/>
                <a:cs typeface="+mn-lt"/>
              </a:rPr>
              <a:t>Licensed and non-licensed providers can apply for between $1,000 - $25,000</a:t>
            </a:r>
          </a:p>
          <a:p>
            <a:pPr marL="228600" indent="-228600" defTabSz="914400" fontAlgn="base">
              <a:spcBef>
                <a:spcPts val="1000"/>
              </a:spcBef>
            </a:pPr>
            <a:r>
              <a:rPr lang="en-US" sz="2800" dirty="0">
                <a:ea typeface="+mn-lt"/>
                <a:cs typeface="+mn-lt"/>
              </a:rPr>
              <a:t>Non-COVID-19 related - will not pay for costs paid for by Federal Emergency Management Assistance (FEMA) or insurance</a:t>
            </a:r>
          </a:p>
          <a:p>
            <a:pPr marL="228600" indent="-228600" defTabSz="914400" fontAlgn="base">
              <a:spcBef>
                <a:spcPts val="1000"/>
              </a:spcBef>
            </a:pPr>
            <a:r>
              <a:rPr lang="en-US" sz="2800" dirty="0">
                <a:ea typeface="+mn-lt"/>
                <a:cs typeface="+mn-lt"/>
              </a:rPr>
              <a:t>Request for applications available at: </a:t>
            </a:r>
            <a:r>
              <a:rPr lang="en-US" strike="sngStrike" dirty="0"/>
              <a:t>https://www.cde.ca.gov/fg/fo/r2/disasterreliefrfa.asp</a:t>
            </a:r>
            <a:r>
              <a:rPr lang="en-US" dirty="0"/>
              <a:t> [Link no </a:t>
            </a:r>
            <a:r>
              <a:rPr lang="en-US"/>
              <a:t>longer available]</a:t>
            </a:r>
            <a:endParaRPr lang="en-US" strike="sngStrike" dirty="0">
              <a:latin typeface="Arial" panose="020B0604020202020204" pitchFamily="34" charset="0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5FD71-7E9C-4FA1-B7A7-94C0874AF1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FE55-11EB-4A68-B3FF-792ADFC6C38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34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4F944-4203-4198-9953-4D695CCB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9" y="0"/>
            <a:ext cx="118872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Arial"/>
              </a:rPr>
              <a:t>Vaccinations – Childcare Sector</a:t>
            </a:r>
            <a:endParaRPr lang="es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FED59-DC32-491F-B5DE-5B423560E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5462" y="1481546"/>
            <a:ext cx="11813177" cy="501590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ea typeface="+mn-lt"/>
                <a:cs typeface="+mn-lt"/>
              </a:rPr>
              <a:t>Vaccination prioritization under phase 1B for “Education Workers,” which includes the Childcare Sector, are currently eligible to access and receive </a:t>
            </a:r>
            <a:r>
              <a:rPr lang="en-US" dirty="0">
                <a:cs typeface="Arial"/>
              </a:rPr>
              <a:t>a COVID-19 vaccine</a:t>
            </a:r>
            <a:r>
              <a:rPr lang="en-US" dirty="0">
                <a:ea typeface="+mn-lt"/>
                <a:cs typeface="+mn-lt"/>
              </a:rPr>
              <a:t>. </a:t>
            </a:r>
          </a:p>
          <a:p>
            <a:pPr>
              <a:spcAft>
                <a:spcPts val="1200"/>
              </a:spcAft>
            </a:pPr>
            <a:r>
              <a:rPr lang="en-US" dirty="0">
                <a:ea typeface="+mn-lt"/>
                <a:cs typeface="+mn-lt"/>
              </a:rPr>
              <a:t>Child Care Licensing Program released Provider Information Notice (PIN) for Child Care Providers (CCP) </a:t>
            </a:r>
            <a:r>
              <a:rPr lang="en-US" b="1" dirty="0">
                <a:ea typeface="+mn-lt"/>
                <a:cs typeface="+mn-lt"/>
              </a:rPr>
              <a:t>PIN 21-06-CCP</a:t>
            </a:r>
            <a:r>
              <a:rPr lang="en-US" dirty="0">
                <a:ea typeface="+mn-lt"/>
                <a:cs typeface="+mn-lt"/>
              </a:rPr>
              <a:t> with information and Frequently Asked Questions regarding vaccines for childcare workers.</a:t>
            </a:r>
          </a:p>
          <a:p>
            <a:r>
              <a:rPr lang="en-US" dirty="0">
                <a:cs typeface="Arial"/>
              </a:rPr>
              <a:t>A resource Toolkit (one-page) outlining availability of vaccine clinics is on the licensing COVID-19 Resource webpage.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85AB9-9F35-4D04-BCB7-1663DB677F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07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BBB049-DD3B-4DF9-B330-43FE49C01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Vaccinations – Childcare Sector (2)</a:t>
            </a:r>
            <a:endParaRPr lang="es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26DE54-34AD-440B-84F1-2110A13FE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399" y="1638300"/>
            <a:ext cx="11695611" cy="447511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>
                <a:ea typeface="+mn-lt"/>
                <a:cs typeface="+mn-lt"/>
              </a:rPr>
              <a:t>Child Care vaccine codes help to open access in areas of need determined by the California Healthy Places Index (HPI)</a:t>
            </a:r>
          </a:p>
          <a:p>
            <a:pPr>
              <a:spcAft>
                <a:spcPts val="1200"/>
              </a:spcAft>
            </a:pPr>
            <a:r>
              <a:rPr lang="en-US" dirty="0">
                <a:cs typeface="Arial"/>
              </a:rPr>
              <a:t>These individualized accessibility codes allow for direct access via the California My Turn website</a:t>
            </a:r>
          </a:p>
          <a:p>
            <a:pPr>
              <a:spcAft>
                <a:spcPts val="1000"/>
              </a:spcAft>
            </a:pPr>
            <a:r>
              <a:rPr lang="en-US" dirty="0">
                <a:ea typeface="+mn-lt"/>
                <a:cs typeface="+mn-lt"/>
              </a:rPr>
              <a:t>Codes will be distributed to providers via partner agencies:</a:t>
            </a:r>
            <a:endParaRPr lang="en-US" dirty="0">
              <a:cs typeface="Arial"/>
            </a:endParaRPr>
          </a:p>
          <a:p>
            <a:pPr lvl="1">
              <a:buFont typeface="Arial" panose="020B0604020202020204" pitchFamily="34" charset="0"/>
              <a:buChar char="−"/>
            </a:pPr>
            <a:r>
              <a:rPr lang="en-US" dirty="0">
                <a:cs typeface="Arial"/>
              </a:rPr>
              <a:t>Child Care Resource and Referral Offices (Local R&amp;Rs) 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dirty="0">
                <a:cs typeface="Arial"/>
              </a:rPr>
              <a:t>Child Care Providers United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E1CA83E-37B8-4246-917C-8B96680AF3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6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A2A3F9-810F-4B5B-ABE2-15EB7BCD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a typeface="+mj-lt"/>
                <a:cs typeface="+mj-lt"/>
              </a:rPr>
              <a:t>Vaccinations – Child Care Sector (3)</a:t>
            </a:r>
            <a:endParaRPr lang="es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5BC3DC-250D-4F1C-85A6-6A96B35706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399" y="1638300"/>
            <a:ext cx="11839304" cy="5015901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3000" dirty="0">
                <a:ea typeface="+mn-lt"/>
                <a:cs typeface="+mn-lt"/>
              </a:rPr>
              <a:t>Vaccine accessibility codes are just one of many avenues for access. Accessibility for all via My Turn is improving each day.</a:t>
            </a:r>
          </a:p>
          <a:p>
            <a:pPr>
              <a:spcAft>
                <a:spcPts val="1800"/>
              </a:spcAft>
            </a:pPr>
            <a:r>
              <a:rPr lang="en-US" sz="3000" dirty="0">
                <a:ea typeface="+mn-lt"/>
                <a:cs typeface="+mn-lt"/>
              </a:rPr>
              <a:t>For the latest information on California vaccination efforts, visit the state vaccine website or contact your local Public Health Department.</a:t>
            </a:r>
          </a:p>
          <a:p>
            <a:r>
              <a:rPr lang="en-US" sz="3000" dirty="0">
                <a:ea typeface="+mn-lt"/>
                <a:cs typeface="+mn-lt"/>
              </a:rPr>
              <a:t>CCLD Licensing COVID-19 Inbox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en-US" sz="2800" u="sng" dirty="0">
                <a:solidFill>
                  <a:schemeClr val="accent4">
                    <a:lumMod val="40000"/>
                    <a:lumOff val="60000"/>
                  </a:schemeClr>
                </a:solidFill>
                <a:ea typeface="+mn-lt"/>
                <a:cs typeface="+mn-lt"/>
                <a:hlinkClick r:id="rId2" tooltip="CCLD Licensing COVID-19 Inbo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cclcovid19info@dss.ca.gov</a:t>
            </a:r>
            <a:endParaRPr lang="en-US" sz="2800" u="sng" dirty="0">
              <a:solidFill>
                <a:schemeClr val="accent4">
                  <a:lumMod val="40000"/>
                  <a:lumOff val="60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C256C-B7F8-4C37-8346-B41CB054FE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15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9C29EC-09D9-436C-A005-D9C46EEBD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Vaccinations – Childcare Sector (4)</a:t>
            </a:r>
            <a:endParaRPr lang="es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F1A09E-1639-47D7-B7A7-4A141FE4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74" y="2291444"/>
            <a:ext cx="11887200" cy="1771106"/>
          </a:xfrm>
        </p:spPr>
        <p:txBody>
          <a:bodyPr/>
          <a:lstStyle/>
          <a:p>
            <a:r>
              <a:rPr lang="en-US" dirty="0">
                <a:ea typeface="+mn-lt"/>
                <a:cs typeface="+mn-lt"/>
              </a:rPr>
              <a:t>Find the Vaccine Toolkit and other resources by visiting the Child Care Licensing Program on the COVID-19 Resource web page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DF3BEA-27AF-4052-BD86-A2A85CE5C0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68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242801-290F-4983-9011-A14E655DA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63" y="-96647"/>
            <a:ext cx="11887200" cy="1325563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Updated Cohort Guidance</a:t>
            </a:r>
            <a:endParaRPr lang="es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6D39FD-0CAD-46D1-8B89-ED1B3BB1A4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03168"/>
            <a:ext cx="12039600" cy="5015901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800" dirty="0">
                <a:ea typeface="+mn-lt"/>
                <a:cs typeface="+mn-lt"/>
              </a:rPr>
              <a:t>Providers located in counties in the </a:t>
            </a:r>
            <a:r>
              <a:rPr lang="en-US" sz="2800" b="1" dirty="0">
                <a:ea typeface="+mn-lt"/>
                <a:cs typeface="+mn-lt"/>
              </a:rPr>
              <a:t>widespread (purple) risk level</a:t>
            </a:r>
            <a:r>
              <a:rPr lang="en-US" sz="2800" dirty="0">
                <a:ea typeface="+mn-lt"/>
                <a:cs typeface="+mn-lt"/>
              </a:rPr>
              <a:t> must follow the Guidance for Small Cohorts/Groups of Children and Youth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ea typeface="+mn-lt"/>
                <a:cs typeface="+mn-lt"/>
              </a:rPr>
              <a:t>For all other tiers, please follow the COVID-19 Child Care Industry Guidance for group size</a:t>
            </a:r>
          </a:p>
          <a:p>
            <a:pPr lvl="1">
              <a:spcAft>
                <a:spcPts val="1000"/>
              </a:spcAft>
              <a:buFont typeface="Arial" panose="020B0604020202020204" pitchFamily="34" charset="0"/>
              <a:buChar char="−"/>
            </a:pPr>
            <a:r>
              <a:rPr lang="en-US" sz="2400" dirty="0">
                <a:ea typeface="+mn-lt"/>
                <a:cs typeface="+mn-lt"/>
              </a:rPr>
              <a:t>Children should remain in groups as small as possible and keep the same children and staff together in the same group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ea typeface="+mn-lt"/>
                <a:cs typeface="+mn-lt"/>
              </a:rPr>
              <a:t>Cohorts should be six (6) feet apart from each other</a:t>
            </a:r>
          </a:p>
          <a:p>
            <a:r>
              <a:rPr lang="en-US" sz="2800" dirty="0">
                <a:ea typeface="+mn-lt"/>
                <a:cs typeface="+mn-lt"/>
              </a:rPr>
              <a:t>If a local ordinance requires providers to provide care within smaller groups, providers must follow the stricter local requirement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9968F-7B16-4FDF-88CA-577D4AA450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22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029FD-66AA-468A-A396-A32861221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772" y="1510085"/>
            <a:ext cx="5464629" cy="2670030"/>
          </a:xfrm>
        </p:spPr>
        <p:txBody>
          <a:bodyPr>
            <a:normAutofit/>
          </a:bodyPr>
          <a:lstStyle/>
          <a:p>
            <a:r>
              <a:rPr lang="en-US" sz="4000" dirty="0">
                <a:cs typeface="Arial"/>
              </a:rPr>
              <a:t>Questions</a:t>
            </a:r>
            <a:endParaRPr lang="es-US" sz="4000" dirty="0"/>
          </a:p>
        </p:txBody>
      </p:sp>
      <p:pic>
        <p:nvPicPr>
          <p:cNvPr id="7" name="Content Placeholder 6" descr="Three small children playing outside jumping off of blocks">
            <a:extLst>
              <a:ext uri="{FF2B5EF4-FFF2-40B4-BE49-F238E27FC236}">
                <a16:creationId xmlns:a16="http://schemas.microsoft.com/office/drawing/2014/main" id="{4E08DA56-8291-4C17-9D8D-741B3CF467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3" y="255244"/>
            <a:ext cx="6698450" cy="564916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79EC3-3B0E-498B-ADEE-EDCD3225D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8149" y="5165272"/>
            <a:ext cx="5020492" cy="8175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cs typeface="Arial" panose="020B0604020202020204"/>
              </a:rPr>
              <a:t>Photo Credit: UPS Preschool at </a:t>
            </a:r>
            <a:r>
              <a:rPr lang="en-US" sz="2400" dirty="0">
                <a:ea typeface="+mn-lt"/>
                <a:cs typeface="Arial" panose="020B0604020202020204"/>
              </a:rPr>
              <a:t>CSU Channel Islands;</a:t>
            </a:r>
            <a:r>
              <a:rPr lang="en-US" sz="2400" dirty="0">
                <a:cs typeface="Arial" panose="020B0604020202020204"/>
              </a:rPr>
              <a:t> Camarillo, CA</a:t>
            </a:r>
          </a:p>
          <a:p>
            <a:pPr marL="0" indent="0">
              <a:buNone/>
            </a:pPr>
            <a:endParaRPr lang="es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881784-2B0B-44AC-9C78-BF758FF3D4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94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65D0A-ACE7-4573-90AC-0580A2071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91853"/>
            <a:ext cx="11887200" cy="842552"/>
          </a:xfrm>
        </p:spPr>
        <p:txBody>
          <a:bodyPr>
            <a:normAutofit/>
          </a:bodyPr>
          <a:lstStyle/>
          <a:p>
            <a:r>
              <a:rPr lang="en-US" b="1">
                <a:cs typeface="Arial"/>
              </a:rPr>
              <a:t>Resources</a:t>
            </a:r>
            <a:endParaRPr lang="en-US">
              <a:cs typeface="Arial" panose="020B06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BAFC1-8BE9-4377-8016-60D037472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12903"/>
            <a:ext cx="11887200" cy="528999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>
                <a:ea typeface="+mn-lt"/>
                <a:cs typeface="+mn-lt"/>
              </a:rPr>
              <a:t>The ELCD COVID-19 Guidance web page</a:t>
            </a:r>
            <a:endParaRPr lang="en-US" dirty="0"/>
          </a:p>
          <a:p>
            <a:pPr lvl="1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600" u="sng" dirty="0">
                <a:solidFill>
                  <a:schemeClr val="accent4">
                    <a:lumMod val="40000"/>
                    <a:lumOff val="60000"/>
                  </a:schemeClr>
                </a:solidFill>
                <a:ea typeface="+mn-lt"/>
                <a:cs typeface="+mn-lt"/>
                <a:hlinkClick r:id="rId3" tooltip="ELCD COVID-19 Guidance web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https://www.cde.ca.gov/sp/cd/re/elcdcovid19.asp</a:t>
            </a:r>
            <a:endParaRPr lang="en-US" sz="2600" dirty="0">
              <a:solidFill>
                <a:schemeClr val="accent4">
                  <a:lumMod val="40000"/>
                  <a:lumOff val="60000"/>
                </a:schemeClr>
              </a:solidFill>
              <a:ea typeface="+mn-lt"/>
              <a:cs typeface="+mn-lt"/>
            </a:endParaRPr>
          </a:p>
          <a:p>
            <a:pPr lvl="2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Webinar slides, MBs, Frequently Asked Questions (FAQs)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2800" b="1" dirty="0">
                <a:ea typeface="+mn-lt"/>
                <a:cs typeface="+mn-lt"/>
              </a:rPr>
              <a:t>The ELCD Emergency email inbox</a:t>
            </a:r>
            <a:endParaRPr lang="en-US" sz="2800" b="1" dirty="0">
              <a:cs typeface="Arial"/>
            </a:endParaRPr>
          </a:p>
          <a:p>
            <a:pPr lvl="1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600" u="sng" dirty="0">
                <a:solidFill>
                  <a:schemeClr val="accent4">
                    <a:lumMod val="40000"/>
                    <a:lumOff val="60000"/>
                  </a:schemeClr>
                </a:solidFill>
                <a:ea typeface="+mn-lt"/>
                <a:cs typeface="+mn-lt"/>
                <a:hlinkClick r:id="rId4" tooltip="ELCD Emergency e-mai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ELCDEmergency@cde.ca.gov</a:t>
            </a:r>
            <a:endParaRPr lang="en-US" sz="2600" dirty="0">
              <a:ea typeface="+mn-lt"/>
              <a:cs typeface="+mn-lt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en-US" sz="2800" b="1" dirty="0">
                <a:ea typeface="+mn-lt"/>
                <a:cs typeface="+mn-lt"/>
              </a:rPr>
              <a:t>The PQI Office Regional Consultants</a:t>
            </a:r>
            <a:endParaRPr lang="en-US" sz="2400" u="sng" dirty="0">
              <a:solidFill>
                <a:srgbClr val="FFFF80"/>
              </a:solidFill>
              <a:cs typeface="Arial" panose="020B0604020202020204"/>
            </a:endParaRPr>
          </a:p>
          <a:p>
            <a:pPr lvl="1">
              <a:spcAft>
                <a:spcPts val="1000"/>
              </a:spcAft>
              <a:buFont typeface="Wingdings" panose="020B0604020202020204" pitchFamily="34" charset="0"/>
              <a:buChar char="Ø"/>
            </a:pPr>
            <a:r>
              <a:rPr lang="en-US" sz="2600" u="sng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/>
                <a:hlinkClick r:id="rId5" tooltip="ELCD Consultant Regional Assignments web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https://www.cde.ca.gov/sp/cd/ci/assignments.asp</a:t>
            </a:r>
            <a:endParaRPr lang="en-US" sz="2600" u="sng" dirty="0">
              <a:solidFill>
                <a:schemeClr val="accent4">
                  <a:lumMod val="40000"/>
                  <a:lumOff val="60000"/>
                </a:schemeClr>
              </a:solidFill>
              <a:cs typeface="Arial" panose="020B0604020202020204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/>
              </a:rPr>
              <a:t>Consultants are most easily reached by email 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/>
              </a:rPr>
              <a:t>or</a:t>
            </a:r>
            <a:r>
              <a:rPr lang="en-US" dirty="0">
                <a:ea typeface="+mn-lt"/>
                <a:cs typeface="+mn-lt"/>
              </a:rPr>
              <a:t> by phone at (916) 322-6233</a:t>
            </a:r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32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B00A-8284-43BE-9BF1-6A79D917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>
                <a:cs typeface="Arial"/>
              </a:rPr>
              <a:t>Welcome and </a:t>
            </a:r>
            <a:r>
              <a:rPr lang="en-US">
                <a:cs typeface="Arial"/>
              </a:rPr>
              <a:t>Introductions</a:t>
            </a:r>
            <a:endParaRPr lang="en-US" sz="3800" b="1">
              <a:cs typeface="Arial"/>
            </a:endParaRPr>
          </a:p>
        </p:txBody>
      </p:sp>
      <p:pic>
        <p:nvPicPr>
          <p:cNvPr id="4" name="Picture 4" descr="A collage of children stating &quot;Everyone Belongs - Todos Somos Unidos.&quot;">
            <a:extLst>
              <a:ext uri="{FF2B5EF4-FFF2-40B4-BE49-F238E27FC236}">
                <a16:creationId xmlns:a16="http://schemas.microsoft.com/office/drawing/2014/main" id="{AEEDEEF5-836A-479E-9CAA-0D355D04D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50" r="2037" b="3858"/>
          <a:stretch/>
        </p:blipFill>
        <p:spPr>
          <a:xfrm>
            <a:off x="2622742" y="1674726"/>
            <a:ext cx="6917719" cy="425421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62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2126E-D1F3-4FC0-8589-E0893F73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Resources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C4A5A-3C1C-4288-9B89-407984696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The Child Care Licensing Program website ‘COVID-19 Resource Page’</a:t>
            </a:r>
          </a:p>
          <a:p>
            <a:pPr lvl="1">
              <a:spcAft>
                <a:spcPts val="2400"/>
              </a:spcAft>
              <a:buFont typeface="Wingdings" panose="020B0604020202020204" pitchFamily="34" charset="0"/>
              <a:buChar char="Ø"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ea typeface="+mn-lt"/>
                <a:cs typeface="+mn-lt"/>
                <a:hlinkClick r:id="rId3" tooltip="Child Care Licensing Program COVID-19 Resources Web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https://www.cdss.ca.gov/inforesources/cdss-programs/community-care-licensing/child-care-licensing/covid-19-child-care-resources</a:t>
            </a:r>
            <a:endParaRPr lang="en-US" dirty="0">
              <a:ea typeface="+mn-lt"/>
              <a:cs typeface="+mn-lt"/>
            </a:endParaRPr>
          </a:p>
          <a:p>
            <a:pPr marL="0" lvl="1">
              <a:buChar char="•"/>
            </a:pPr>
            <a:r>
              <a:rPr lang="en-US" sz="3200" dirty="0">
                <a:ea typeface="+mn-lt"/>
                <a:cs typeface="+mn-lt"/>
              </a:rPr>
              <a:t>Health</a:t>
            </a:r>
            <a:r>
              <a:rPr lang="en-US" sz="3200" dirty="0">
                <a:cs typeface="Arial"/>
              </a:rPr>
              <a:t> and Safety COVID-19 Inbox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ea typeface="+mn-lt"/>
                <a:cs typeface="+mn-lt"/>
                <a:hlinkClick r:id="rId4" tooltip="Health and Safety COVID-19 Inbo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cclcovid19info@dss.ca.gov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cs typeface="Arial" panose="020B0604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D2C4E-C5A6-4F9C-8FF8-64E5FA9EBF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87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6FA7D-562D-4984-95BF-99CDB8087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0" y="2159074"/>
            <a:ext cx="4685612" cy="708081"/>
          </a:xfrm>
        </p:spPr>
        <p:txBody>
          <a:bodyPr>
            <a:normAutofit/>
          </a:bodyPr>
          <a:lstStyle/>
          <a:p>
            <a:r>
              <a:rPr lang="en-US" sz="4000" dirty="0"/>
              <a:t>Closing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E2CA6-0A54-4186-A030-A4A26B5C9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965" y="4528344"/>
            <a:ext cx="5093675" cy="14614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-1828800">
              <a:buNone/>
            </a:pPr>
            <a:r>
              <a:rPr lang="en-US" sz="2400">
                <a:cs typeface="Arial" panose="020B0604020202020204"/>
              </a:rPr>
              <a:t>Photo Credit: American River College Child Development Center; Sacramento, 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C38F1-3A0E-4DBB-BE0D-52FB51B22D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" name="Content Placeholder 8" descr="Three small children playing with toy tools.">
            <a:extLst>
              <a:ext uri="{FF2B5EF4-FFF2-40B4-BE49-F238E27FC236}">
                <a16:creationId xmlns:a16="http://schemas.microsoft.com/office/drawing/2014/main" id="{6907F469-858C-4682-ACFD-E0E7A8A0F5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37" y="737095"/>
            <a:ext cx="6076207" cy="4927349"/>
          </a:xfrm>
        </p:spPr>
      </p:pic>
    </p:spTree>
    <p:extLst>
      <p:ext uri="{BB962C8B-B14F-4D97-AF65-F5344CB8AC3E}">
        <p14:creationId xmlns:p14="http://schemas.microsoft.com/office/powerpoint/2010/main" val="1735414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3AFC1-43B5-4C3E-9AC1-44AB5E1DD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191"/>
            <a:ext cx="11887200" cy="1347636"/>
          </a:xfrm>
        </p:spPr>
        <p:txBody>
          <a:bodyPr>
            <a:normAutofit/>
          </a:bodyPr>
          <a:lstStyle/>
          <a:p>
            <a:r>
              <a:rPr lang="en-US"/>
              <a:t>Meeting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9FDF7-D849-46D6-A060-473F9A2E2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06" y="1645571"/>
            <a:ext cx="11887200" cy="441367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Introduction and Director's Welcome</a:t>
            </a:r>
            <a:endParaRPr lang="en-US" sz="2800" dirty="0">
              <a:cs typeface="Arial"/>
            </a:endParaRPr>
          </a:p>
          <a:p>
            <a:r>
              <a:rPr lang="en-US" sz="2800" dirty="0">
                <a:cs typeface="Arial"/>
              </a:rPr>
              <a:t>Policy Update</a:t>
            </a:r>
          </a:p>
          <a:p>
            <a:r>
              <a:rPr lang="en-US" sz="2800" dirty="0">
                <a:cs typeface="Arial"/>
              </a:rPr>
              <a:t>Fiscal Update</a:t>
            </a:r>
          </a:p>
          <a:p>
            <a:r>
              <a:rPr lang="en-US" sz="2800" dirty="0">
                <a:cs typeface="Arial"/>
              </a:rPr>
              <a:t>Program Quality Implementation Update</a:t>
            </a:r>
          </a:p>
          <a:p>
            <a:r>
              <a:rPr lang="en-US" sz="2800" dirty="0">
                <a:cs typeface="Arial"/>
              </a:rPr>
              <a:t>Overview of Vaccination Public Information Notice and Cohort Guidance with California Department of Social Services (CDSS)</a:t>
            </a:r>
          </a:p>
          <a:p>
            <a:r>
              <a:rPr lang="en-US" sz="2800" dirty="0"/>
              <a:t>Questions</a:t>
            </a:r>
            <a:endParaRPr lang="en-US" sz="2800" dirty="0">
              <a:cs typeface="Arial"/>
            </a:endParaRPr>
          </a:p>
          <a:p>
            <a:r>
              <a:rPr lang="en-US" sz="2800" dirty="0">
                <a:cs typeface="Arial"/>
              </a:rPr>
              <a:t>Closing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8EFA-A0FA-4028-A778-23FBAFC3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Upcoming Guidance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BF2FE-3BF7-4496-8D2B-9821CA7C6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37017"/>
            <a:ext cx="11887200" cy="523156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800" dirty="0">
                <a:cs typeface="Arial"/>
              </a:rPr>
              <a:t>Extension of Emergency Childcare Services, </a:t>
            </a:r>
            <a:r>
              <a:rPr lang="en-US" sz="2800" dirty="0">
                <a:ea typeface="+mn-lt"/>
                <a:cs typeface="+mn-lt"/>
              </a:rPr>
              <a:t>and New Enrollments in Emergency Childcare Services </a:t>
            </a:r>
            <a:r>
              <a:rPr lang="en-US" sz="2800" dirty="0">
                <a:cs typeface="Arial"/>
              </a:rPr>
              <a:t>for Essential Workers and At-Risk Populations</a:t>
            </a:r>
            <a:endParaRPr lang="en-US" dirty="0">
              <a:cs typeface="Arial"/>
            </a:endParaRPr>
          </a:p>
          <a:p>
            <a:pPr>
              <a:spcAft>
                <a:spcPts val="2400"/>
              </a:spcAft>
            </a:pPr>
            <a:r>
              <a:rPr lang="en-US" sz="2800" dirty="0">
                <a:cs typeface="Arial"/>
              </a:rPr>
              <a:t>Reimbursement and Data Collection Requirements for Alternative Payment Programs and Providers; Non-Operational Days for Closures Related COVID-19</a:t>
            </a:r>
            <a:endParaRPr lang="en-US" dirty="0">
              <a:cs typeface="Arial"/>
            </a:endParaRPr>
          </a:p>
          <a:p>
            <a:r>
              <a:rPr lang="en-US" sz="2800" dirty="0">
                <a:cs typeface="Arial"/>
              </a:rPr>
              <a:t>Reopening and Reimbursement Requirements for Direct Service Contractors; </a:t>
            </a:r>
            <a:r>
              <a:rPr lang="en-US" sz="2800" dirty="0">
                <a:ea typeface="+mn-lt"/>
                <a:cs typeface="+mn-lt"/>
              </a:rPr>
              <a:t>Non-Operational Days for Closures Related to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16296-FA38-4F59-B7D3-E6CC8D0894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4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0341D-251C-43D2-ABC8-13136B751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American Rescue Plan Act (ARPA)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32449-DD19-425B-9A00-69D3AEC52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cs typeface="Arial"/>
              </a:rPr>
              <a:t>On March 11, 2021, President Biden signed the American Rescue Plan Act.</a:t>
            </a:r>
          </a:p>
          <a:p>
            <a:r>
              <a:rPr lang="en-US" sz="2800" dirty="0">
                <a:cs typeface="Arial"/>
              </a:rPr>
              <a:t>The Center for Law and Social Policy (CLASP) estimates California will receive $3.8 billion</a:t>
            </a:r>
          </a:p>
          <a:p>
            <a:r>
              <a:rPr lang="en-US" sz="2800" dirty="0">
                <a:cs typeface="Arial"/>
              </a:rPr>
              <a:t>Funds must be obligated by the end of September 2023; liquidated by the end of September 2024</a:t>
            </a:r>
          </a:p>
          <a:p>
            <a:r>
              <a:rPr lang="en-US" sz="2800" dirty="0">
                <a:cs typeface="Arial"/>
              </a:rPr>
              <a:t>States may use funds to help:</a:t>
            </a:r>
            <a:r>
              <a:rPr lang="en-US" dirty="0">
                <a:cs typeface="Arial"/>
              </a:rPr>
              <a:t> </a:t>
            </a:r>
          </a:p>
          <a:p>
            <a:pPr lvl="1"/>
            <a:r>
              <a:rPr lang="en-US" sz="2400" dirty="0">
                <a:cs typeface="Arial"/>
              </a:rPr>
              <a:t>low-income families afford childcare</a:t>
            </a:r>
          </a:p>
          <a:p>
            <a:pPr lvl="1"/>
            <a:r>
              <a:rPr lang="en-US" sz="2400" dirty="0">
                <a:cs typeface="Arial"/>
              </a:rPr>
              <a:t>provide childcare assistance to essential workers regardless of income </a:t>
            </a:r>
          </a:p>
          <a:p>
            <a:pPr lvl="1"/>
            <a:r>
              <a:rPr lang="en-US" sz="2400" dirty="0">
                <a:cs typeface="Arial"/>
              </a:rPr>
              <a:t>help providers reopen and cover past pandemic-related expenses</a:t>
            </a:r>
          </a:p>
          <a:p>
            <a:pPr lvl="1"/>
            <a:r>
              <a:rPr lang="en-US" sz="2400" dirty="0">
                <a:cs typeface="Arial"/>
              </a:rPr>
              <a:t>pay operating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D1E80-C15E-44C0-88E0-3377390735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5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8D79F-1787-44F8-A628-E137AB805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228"/>
            <a:ext cx="11887200" cy="1779133"/>
          </a:xfrm>
        </p:spPr>
        <p:txBody>
          <a:bodyPr>
            <a:normAutofit/>
          </a:bodyPr>
          <a:lstStyle/>
          <a:p>
            <a:r>
              <a:rPr lang="en-US">
                <a:cs typeface="Arial"/>
              </a:rPr>
              <a:t>Fiscal Update: Status of Coronavirus Response and Relief Supplemental Appropriations Act (CRRSA)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D583A-C25F-4A47-9272-DAEC1E269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38170"/>
            <a:ext cx="11887200" cy="463490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ea typeface="+mn-lt"/>
                <a:cs typeface="+mn-lt"/>
              </a:rPr>
              <a:t>In early February 2021, California was awarded $964 million in federal Child Care and Development Fund (CCDF). </a:t>
            </a:r>
            <a:endParaRPr lang="en-US" sz="2600" dirty="0"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cs typeface="Arial"/>
              </a:rPr>
              <a:t>Assembly Bill (AB) 82 appropriated $402 million in fiscal year (FY) 2020</a:t>
            </a:r>
            <a:r>
              <a:rPr lang="es-US" dirty="0"/>
              <a:t>–</a:t>
            </a:r>
            <a:r>
              <a:rPr lang="en-US" sz="2600" dirty="0">
                <a:cs typeface="Arial"/>
              </a:rPr>
              <a:t>21 for the following: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cs typeface="Arial"/>
              </a:rPr>
              <a:t>Extension of Emergency Childcare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cs typeface="Arial"/>
              </a:rPr>
              <a:t>New Emergency Childcare Enrollments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ea typeface="+mn-lt"/>
                <a:cs typeface="+mn-lt"/>
              </a:rPr>
              <a:t>$525 Per-Child Stipends</a:t>
            </a:r>
            <a:endParaRPr lang="en-US" sz="2400" dirty="0">
              <a:cs typeface="Arial"/>
            </a:endParaRPr>
          </a:p>
          <a:p>
            <a:r>
              <a:rPr lang="en-US" sz="2600" dirty="0">
                <a:cs typeface="Arial"/>
              </a:rPr>
              <a:t>The State Controller's Office (SCO) has not made these funds available to the California Department of Education (CDE)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522BE-EFCB-4079-96BB-FE9F9F1527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81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CF8D8-3C47-44A0-AAAB-48E1C39C1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Fiscal Update: Alternative Payment Amendment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DBAC9-72BC-48FF-8014-09373D85D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cs typeface="Arial"/>
              </a:rPr>
              <a:t>Combined Amendment to be sent in early or mid-April</a:t>
            </a:r>
          </a:p>
          <a:p>
            <a:r>
              <a:rPr lang="en-US" dirty="0">
                <a:cs typeface="Arial"/>
              </a:rPr>
              <a:t>A single Alternative Payment (CAPP) amendment will contain:</a:t>
            </a:r>
          </a:p>
          <a:p>
            <a:pPr lvl="1"/>
            <a:r>
              <a:rPr lang="en-US" dirty="0">
                <a:cs typeface="Arial"/>
              </a:rPr>
              <a:t>$76 million Emergency Childcare Extension (CRRSA)</a:t>
            </a:r>
          </a:p>
          <a:p>
            <a:pPr lvl="1"/>
            <a:r>
              <a:rPr lang="en-US" dirty="0">
                <a:cs typeface="Arial"/>
              </a:rPr>
              <a:t>$80 million New Slots for Emergency Childcare </a:t>
            </a:r>
            <a:r>
              <a:rPr lang="en-US" dirty="0">
                <a:ea typeface="+mn-lt"/>
                <a:cs typeface="+mn-lt"/>
              </a:rPr>
              <a:t>(CRRSA)</a:t>
            </a:r>
          </a:p>
          <a:p>
            <a:pPr lvl="1"/>
            <a:r>
              <a:rPr lang="en-US" dirty="0">
                <a:cs typeface="Arial"/>
              </a:rPr>
              <a:t>$21.486 million New Slots (</a:t>
            </a:r>
            <a:r>
              <a:rPr lang="en-US" dirty="0">
                <a:ea typeface="+mn-lt"/>
                <a:cs typeface="+mn-lt"/>
              </a:rPr>
              <a:t>Prop 64) </a:t>
            </a:r>
          </a:p>
          <a:p>
            <a:pPr lvl="1"/>
            <a:r>
              <a:rPr lang="en-US" dirty="0">
                <a:cs typeface="Arial"/>
              </a:rPr>
              <a:t>Any Non-Op Reimbursements (CARES)</a:t>
            </a:r>
          </a:p>
          <a:p>
            <a:pPr lvl="1"/>
            <a:r>
              <a:rPr lang="en-US" dirty="0">
                <a:cs typeface="Arial"/>
              </a:rPr>
              <a:t>Additional Augmentations for Paying at Maximum Certified Hours (CARES)</a:t>
            </a:r>
          </a:p>
          <a:p>
            <a:pPr lvl="1"/>
            <a:r>
              <a:rPr lang="en-US" dirty="0">
                <a:cs typeface="Arial"/>
              </a:rPr>
              <a:t>Extend period of performance for all CAPP contracts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ED92D-03FB-43FD-9768-566E6252F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32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F9FC0-822B-450A-B165-AA9D29E9B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-158151"/>
            <a:ext cx="11887200" cy="1325563"/>
          </a:xfrm>
        </p:spPr>
        <p:txBody>
          <a:bodyPr/>
          <a:lstStyle/>
          <a:p>
            <a:r>
              <a:rPr lang="en-US" dirty="0">
                <a:cs typeface="Arial"/>
              </a:rPr>
              <a:t>Fiscal Update: Stipend Allocations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43773-1FD4-4BCA-8923-D6C45AB7C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" y="1316000"/>
            <a:ext cx="11887200" cy="501590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cs typeface="Arial"/>
              </a:rPr>
              <a:t>Flat-rate stipend amount of $525 per child enrolled in a subsidized program will be issued in April</a:t>
            </a:r>
            <a:endParaRPr lang="en-US" sz="2800" dirty="0"/>
          </a:p>
          <a:p>
            <a:pPr>
              <a:spcAft>
                <a:spcPts val="1200"/>
              </a:spcAft>
            </a:pPr>
            <a:r>
              <a:rPr lang="en-US" sz="2800" dirty="0">
                <a:cs typeface="Arial"/>
              </a:rPr>
              <a:t>Eligible Contract types: CalWORKs Stage 2 (C2AP) and 3 (C3AP), Alternative Payment Program (CAPP), Migrant Alternative Payment Program (CMAP), General Childcare (CCTR), </a:t>
            </a:r>
            <a:r>
              <a:rPr lang="en-US" sz="2800" dirty="0">
                <a:ea typeface="+mn-lt"/>
                <a:cs typeface="+mn-lt"/>
              </a:rPr>
              <a:t>Children with Severe Disabilities (CHAN),</a:t>
            </a:r>
            <a:r>
              <a:rPr lang="en-US" sz="2800" dirty="0">
                <a:cs typeface="Arial"/>
              </a:rPr>
              <a:t> </a:t>
            </a:r>
            <a:r>
              <a:rPr lang="en-US" sz="2800" dirty="0">
                <a:ea typeface="+mn-lt"/>
                <a:cs typeface="+mn-lt"/>
              </a:rPr>
              <a:t>Migrant Childcare (CMIG),</a:t>
            </a:r>
            <a:r>
              <a:rPr lang="en-US" sz="2800" dirty="0">
                <a:cs typeface="Arial"/>
              </a:rPr>
              <a:t> California State Preschool (CSPP), and Family Childcare Home Networks (CFCC)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cs typeface="Arial"/>
              </a:rPr>
              <a:t>Stipend allocations are based on November 2020 enrollment</a:t>
            </a:r>
            <a:endParaRPr lang="en-US" sz="2800" dirty="0"/>
          </a:p>
          <a:p>
            <a:r>
              <a:rPr lang="en-US" sz="2800" dirty="0">
                <a:cs typeface="Arial"/>
              </a:rPr>
              <a:t>Contractors will be provided with a 5 percent administrative cost allocation                            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23191-9143-498A-A0E0-EC7F46C21D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52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A8EF-4C9D-4B2D-BFF8-196AF5C63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Fiscal Update: Stipend Allocation Guidance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EA61E-3CCD-4F32-ADFF-FFF903B0B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>
                <a:cs typeface="Arial"/>
              </a:rPr>
              <a:t>The CDE will release more detailed guidance in the upcoming week</a:t>
            </a:r>
          </a:p>
          <a:p>
            <a:pPr>
              <a:spcAft>
                <a:spcPts val="1200"/>
              </a:spcAft>
            </a:pPr>
            <a:r>
              <a:rPr lang="en-US" sz="3000" dirty="0">
                <a:cs typeface="Arial"/>
              </a:rPr>
              <a:t>Use of stipend funds may include:</a:t>
            </a:r>
          </a:p>
          <a:p>
            <a:pPr lvl="1"/>
            <a:r>
              <a:rPr lang="en-US" sz="2600" dirty="0">
                <a:cs typeface="Arial"/>
              </a:rPr>
              <a:t>Hazardous pay for employees, if contractors follow relative federal regulations </a:t>
            </a:r>
          </a:p>
          <a:p>
            <a:pPr lvl="1"/>
            <a:r>
              <a:rPr lang="en-US" sz="2600" dirty="0">
                <a:cs typeface="Arial"/>
              </a:rPr>
              <a:t>Mental health services</a:t>
            </a:r>
          </a:p>
          <a:p>
            <a:pPr lvl="1"/>
            <a:r>
              <a:rPr lang="en-US" sz="2600" dirty="0">
                <a:cs typeface="Arial"/>
              </a:rPr>
              <a:t>Salaries and benefits</a:t>
            </a:r>
          </a:p>
          <a:p>
            <a:pPr lvl="1"/>
            <a:r>
              <a:rPr lang="en-US" sz="2600" dirty="0">
                <a:cs typeface="Arial"/>
              </a:rPr>
              <a:t>Equipment and supplies </a:t>
            </a:r>
          </a:p>
          <a:p>
            <a:pPr lvl="1"/>
            <a:r>
              <a:rPr lang="en-US" sz="2600" dirty="0">
                <a:ea typeface="+mn-lt"/>
                <a:cs typeface="+mn-lt"/>
              </a:rPr>
              <a:t>Any allowable expense that would be reimbursable under an agency’s existing child development contract to address COVID-19 costs or to ensure the programs are able to remain open or reopen</a:t>
            </a:r>
            <a:endParaRPr lang="en-US" sz="2600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7251F-7B7C-4F47-AE02-F0308C235B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4023"/>
      </p:ext>
    </p:extLst>
  </p:cSld>
  <p:clrMapOvr>
    <a:masterClrMapping/>
  </p:clrMapOvr>
</p:sld>
</file>

<file path=ppt/theme/theme1.xml><?xml version="1.0" encoding="utf-8"?>
<a:theme xmlns:a="http://schemas.openxmlformats.org/drawingml/2006/main" name="CDE Set 1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1E180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DE Set 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DE Set 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DE Set 1">
  <a:themeElements>
    <a:clrScheme name="Custom 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66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DE Set 2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DE Set 3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DE Set 4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DE Set 5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DE Set 6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DE Set 7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DE Set 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DE Set 1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1E180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34ED83EA0B5E468033F72E96A6CA4D" ma:contentTypeVersion="12" ma:contentTypeDescription="Create a new document." ma:contentTypeScope="" ma:versionID="3f12b9fb6a82d53c8f045e9df70566d4">
  <xsd:schema xmlns:xsd="http://www.w3.org/2001/XMLSchema" xmlns:xs="http://www.w3.org/2001/XMLSchema" xmlns:p="http://schemas.microsoft.com/office/2006/metadata/properties" xmlns:ns2="f89dec18-d0c2-45d2-8a15-31051f2519f8" xmlns:ns3="1aae30ff-d7bc-47e3-882e-cd3423d00d62" targetNamespace="http://schemas.microsoft.com/office/2006/metadata/properties" ma:root="true" ma:fieldsID="67c2e0de8315951159b03addbfd79343" ns2:_="" ns3:_="">
    <xsd:import namespace="f89dec18-d0c2-45d2-8a15-31051f2519f8"/>
    <xsd:import namespace="1aae30ff-d7bc-47e3-882e-cd3423d00d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9dec18-d0c2-45d2-8a15-31051f2519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30ff-d7bc-47e3-882e-cd3423d00d6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A24223-1B0F-4CD5-B668-16E6DC505D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0E1FD2-2660-4B81-9AF6-B47E34FB289B}">
  <ds:schemaRefs>
    <ds:schemaRef ds:uri="http://schemas.microsoft.com/office/2006/documentManagement/types"/>
    <ds:schemaRef ds:uri="http://purl.org/dc/terms/"/>
    <ds:schemaRef ds:uri="f89dec18-d0c2-45d2-8a15-31051f2519f8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aae30ff-d7bc-47e3-882e-cd3423d00d62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5BBE173-A3C3-46E9-B17F-C3B4B2202C3F}">
  <ds:schemaRefs>
    <ds:schemaRef ds:uri="1aae30ff-d7bc-47e3-882e-cd3423d00d62"/>
    <ds:schemaRef ds:uri="f89dec18-d0c2-45d2-8a15-31051f2519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1309</Words>
  <Application>Microsoft Office PowerPoint</Application>
  <PresentationFormat>Widescreen</PresentationFormat>
  <Paragraphs>155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Arial</vt:lpstr>
      <vt:lpstr>Calibri</vt:lpstr>
      <vt:lpstr>Courier New</vt:lpstr>
      <vt:lpstr>Helvetica Neue</vt:lpstr>
      <vt:lpstr>Wingdings</vt:lpstr>
      <vt:lpstr>CDE Set 1</vt:lpstr>
      <vt:lpstr>CDE Set 2</vt:lpstr>
      <vt:lpstr>CDE Set 3</vt:lpstr>
      <vt:lpstr>CDE Set 4</vt:lpstr>
      <vt:lpstr>CDE Set 5</vt:lpstr>
      <vt:lpstr>CDE Set 6</vt:lpstr>
      <vt:lpstr>CDE Set 7</vt:lpstr>
      <vt:lpstr>CDE Set 1</vt:lpstr>
      <vt:lpstr>CDE Set 1</vt:lpstr>
      <vt:lpstr>CDE Set 1</vt:lpstr>
      <vt:lpstr>CDE Set 1</vt:lpstr>
      <vt:lpstr>CDE Set 1</vt:lpstr>
      <vt:lpstr>Webinar on COVID-19 Guidance for  Early Learning and Care Contractors</vt:lpstr>
      <vt:lpstr>Welcome and Introductions</vt:lpstr>
      <vt:lpstr>Meeting Agenda</vt:lpstr>
      <vt:lpstr>Upcoming Guidance</vt:lpstr>
      <vt:lpstr>American Rescue Plan Act (ARPA)</vt:lpstr>
      <vt:lpstr>Fiscal Update: Status of Coronavirus Response and Relief Supplemental Appropriations Act (CRRSA)</vt:lpstr>
      <vt:lpstr>Fiscal Update: Alternative Payment Amendment</vt:lpstr>
      <vt:lpstr>Fiscal Update: Stipend Allocations</vt:lpstr>
      <vt:lpstr>Fiscal Update: Stipend Allocation Guidance</vt:lpstr>
      <vt:lpstr>Program Quality Implementation Update</vt:lpstr>
      <vt:lpstr>Program Quality Implementation Update (2)</vt:lpstr>
      <vt:lpstr> Federal Disaster Relief Grant    </vt:lpstr>
      <vt:lpstr>Vaccinations – Childcare Sector</vt:lpstr>
      <vt:lpstr>Vaccinations – Childcare Sector (2)</vt:lpstr>
      <vt:lpstr>Vaccinations – Child Care Sector (3)</vt:lpstr>
      <vt:lpstr>Vaccinations – Childcare Sector (4)</vt:lpstr>
      <vt:lpstr>Updated Cohort Guidance</vt:lpstr>
      <vt:lpstr>Questions</vt:lpstr>
      <vt:lpstr>Resources</vt:lpstr>
      <vt:lpstr>Resources (2)</vt:lpstr>
      <vt:lpstr>Closing</vt:lpstr>
    </vt:vector>
  </TitlesOfParts>
  <Company>California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 Guidance March 19 - Resources (CA Dept of Education).</dc:title>
  <dc:subject>Early Learning and Care Division Webinar on COVID-19 Guidance March 19, 2021.</dc:subject>
  <dc:creator>Eric Dunk</dc:creator>
  <cp:lastModifiedBy>Alice Ludwig</cp:lastModifiedBy>
  <cp:revision>31</cp:revision>
  <dcterms:created xsi:type="dcterms:W3CDTF">2020-08-25T03:09:04Z</dcterms:created>
  <dcterms:modified xsi:type="dcterms:W3CDTF">2023-09-29T19:33:05Z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0x0101003534ED83EA0B5E468033F72E96A6CA4D</vt:lpwstr>
  </property>
</Properties>
</file>