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 id="2147483728" r:id="rId5"/>
    <p:sldMasterId id="2147483735" r:id="rId6"/>
    <p:sldMasterId id="2147483723" r:id="rId7"/>
    <p:sldMasterId id="2147483671" r:id="rId8"/>
    <p:sldMasterId id="2147483676" r:id="rId9"/>
    <p:sldMasterId id="2147483681" r:id="rId10"/>
    <p:sldMasterId id="2147483699" r:id="rId11"/>
    <p:sldMasterId id="2147483705" r:id="rId12"/>
    <p:sldMasterId id="2147483734" r:id="rId13"/>
    <p:sldMasterId id="2147483715" r:id="rId14"/>
    <p:sldMasterId id="2147483655" r:id="rId15"/>
    <p:sldMasterId id="2147483660" r:id="rId16"/>
  </p:sldMasterIdLst>
  <p:notesMasterIdLst>
    <p:notesMasterId r:id="rId43"/>
  </p:notesMasterIdLst>
  <p:handoutMasterIdLst>
    <p:handoutMasterId r:id="rId44"/>
  </p:handoutMasterIdLst>
  <p:sldIdLst>
    <p:sldId id="256" r:id="rId17"/>
    <p:sldId id="257" r:id="rId18"/>
    <p:sldId id="354" r:id="rId19"/>
    <p:sldId id="355" r:id="rId20"/>
    <p:sldId id="356" r:id="rId21"/>
    <p:sldId id="369" r:id="rId22"/>
    <p:sldId id="370" r:id="rId23"/>
    <p:sldId id="384" r:id="rId24"/>
    <p:sldId id="388" r:id="rId25"/>
    <p:sldId id="371" r:id="rId26"/>
    <p:sldId id="387" r:id="rId27"/>
    <p:sldId id="381" r:id="rId28"/>
    <p:sldId id="389" r:id="rId29"/>
    <p:sldId id="367" r:id="rId30"/>
    <p:sldId id="368" r:id="rId31"/>
    <p:sldId id="374" r:id="rId32"/>
    <p:sldId id="357" r:id="rId33"/>
    <p:sldId id="358" r:id="rId34"/>
    <p:sldId id="386" r:id="rId35"/>
    <p:sldId id="361" r:id="rId36"/>
    <p:sldId id="363" r:id="rId37"/>
    <p:sldId id="366" r:id="rId38"/>
    <p:sldId id="377" r:id="rId39"/>
    <p:sldId id="339" r:id="rId40"/>
    <p:sldId id="342"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5FE3017A-E5DB-B171-9214-28469186A366}" name="Alana Andrade" initials="AA" userId="S::aandrade@cde.ca.gov::d336b2b8-3478-4328-8ca2-dbdae80dba75" providerId="AD"/>
  <p188:author id="{19A4E8D3-7556-E75D-58B0-40467B081C92}" name="Jordan Clegg" initials="JC" userId="S::jclegg@cde.ca.gov::337849d6-6fc7-4f05-a7ed-c724ee339b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7" clrIdx="0">
    <p:extLst>
      <p:ext uri="{19B8F6BF-5375-455C-9EA6-DF929625EA0E}">
        <p15:presenceInfo xmlns:p15="http://schemas.microsoft.com/office/powerpoint/2012/main" userId="Stephen Propheter" providerId="None"/>
      </p:ext>
    </p:extLst>
  </p:cmAuthor>
  <p:cmAuthor id="2" name="Stephen Propheter" initials="SP [2]" lastIdx="3" clrIdx="1">
    <p:extLst>
      <p:ext uri="{19B8F6BF-5375-455C-9EA6-DF929625EA0E}">
        <p15:presenceInfo xmlns:p15="http://schemas.microsoft.com/office/powerpoint/2012/main" userId="S::spropheter@cde.ca.gov::11fb58e5-2f2b-4a13-b081-018d2675a5df" providerId="AD"/>
      </p:ext>
    </p:extLst>
  </p:cmAuthor>
  <p:cmAuthor id="3" name="Alana Andrade" initials="AA" lastIdx="15" clrIdx="2">
    <p:extLst>
      <p:ext uri="{19B8F6BF-5375-455C-9EA6-DF929625EA0E}">
        <p15:presenceInfo xmlns:p15="http://schemas.microsoft.com/office/powerpoint/2012/main" userId="S::aandrade@cde.ca.gov::d336b2b8-3478-4328-8ca2-dbdae80dba75" providerId="AD"/>
      </p:ext>
    </p:extLst>
  </p:cmAuthor>
  <p:cmAuthor id="4" name="Guadalupe Romo-Zendejas" initials="GR" lastIdx="4" clrIdx="3">
    <p:extLst>
      <p:ext uri="{19B8F6BF-5375-455C-9EA6-DF929625EA0E}">
        <p15:presenceInfo xmlns:p15="http://schemas.microsoft.com/office/powerpoint/2012/main" userId="S::gromozen@cde.ca.gov::5e4ed504-c1ee-4638-9087-8619f31f710a" providerId="AD"/>
      </p:ext>
    </p:extLst>
  </p:cmAuthor>
  <p:cmAuthor id="5" name="Barbara Lindsay" initials="BL" lastIdx="11" clrIdx="4">
    <p:extLst>
      <p:ext uri="{19B8F6BF-5375-455C-9EA6-DF929625EA0E}">
        <p15:presenceInfo xmlns:p15="http://schemas.microsoft.com/office/powerpoint/2012/main" userId="S::blindsay@cde.ca.gov::f58b8608-a674-4040-9f2a-f7fe56db570d" providerId="AD"/>
      </p:ext>
    </p:extLst>
  </p:cmAuthor>
  <p:cmAuthor id="6" name="Erica Otiono" initials="EO" lastIdx="5" clrIdx="5">
    <p:extLst>
      <p:ext uri="{19B8F6BF-5375-455C-9EA6-DF929625EA0E}">
        <p15:presenceInfo xmlns:p15="http://schemas.microsoft.com/office/powerpoint/2012/main" userId="S::eotiono@cde.ca.gov::e3afcc2f-f1f8-4d0d-baeb-5e275a816c2e" providerId="AD"/>
      </p:ext>
    </p:extLst>
  </p:cmAuthor>
  <p:cmAuthor id="7" name="Lisa Velarde" initials="LV" lastIdx="2" clrIdx="6">
    <p:extLst>
      <p:ext uri="{19B8F6BF-5375-455C-9EA6-DF929625EA0E}">
        <p15:presenceInfo xmlns:p15="http://schemas.microsoft.com/office/powerpoint/2012/main" userId="S::lvelarde@cde.ca.gov::b29271e0-9596-4652-8d1f-ee6415fef153" providerId="AD"/>
      </p:ext>
    </p:extLst>
  </p:cmAuthor>
  <p:cmAuthor id="8" name="Virginia Early" initials="VE" lastIdx="56" clrIdx="7">
    <p:extLst>
      <p:ext uri="{19B8F6BF-5375-455C-9EA6-DF929625EA0E}">
        <p15:presenceInfo xmlns:p15="http://schemas.microsoft.com/office/powerpoint/2012/main" userId="S::vearly@cde.ca.gov::42929ea7-4389-4ffc-bd0b-f8133d7ef99f" providerId="AD"/>
      </p:ext>
    </p:extLst>
  </p:cmAuthor>
  <p:cmAuthor id="9" name="Deborah Rawson" initials="DR" lastIdx="1" clrIdx="8">
    <p:extLst>
      <p:ext uri="{19B8F6BF-5375-455C-9EA6-DF929625EA0E}">
        <p15:presenceInfo xmlns:p15="http://schemas.microsoft.com/office/powerpoint/2012/main" userId="S::drawson@cde.ca.gov::2f0d460a-3495-447f-b659-97078766951f" providerId="AD"/>
      </p:ext>
    </p:extLst>
  </p:cmAuthor>
  <p:cmAuthor id="10" name="Crystal Devlin" initials="CD" lastIdx="7" clrIdx="9">
    <p:extLst>
      <p:ext uri="{19B8F6BF-5375-455C-9EA6-DF929625EA0E}">
        <p15:presenceInfo xmlns:p15="http://schemas.microsoft.com/office/powerpoint/2012/main" userId="S::cdevlin@cde.ca.gov::45766686-1411-4f66-8b4e-ae85f8cf4551" providerId="AD"/>
      </p:ext>
    </p:extLst>
  </p:cmAuthor>
  <p:cmAuthor id="11" name="Megan Jones" initials="MJ" lastIdx="1" clrIdx="10">
    <p:extLst>
      <p:ext uri="{19B8F6BF-5375-455C-9EA6-DF929625EA0E}">
        <p15:presenceInfo xmlns:p15="http://schemas.microsoft.com/office/powerpoint/2012/main" userId="S::mjones@cde.ca.gov::26e0f73b-59b4-4af8-9487-a9450b83a7d9" providerId="AD"/>
      </p:ext>
    </p:extLst>
  </p:cmAuthor>
  <p:cmAuthor id="12" name="Danielle Davis" initials="DD" lastIdx="12" clrIdx="11">
    <p:extLst>
      <p:ext uri="{19B8F6BF-5375-455C-9EA6-DF929625EA0E}">
        <p15:presenceInfo xmlns:p15="http://schemas.microsoft.com/office/powerpoint/2012/main" userId="S::ddavis@cde.ca.gov::ac010a00-31ad-49d6-9a54-e5464cd5e671" providerId="AD"/>
      </p:ext>
    </p:extLst>
  </p:cmAuthor>
  <p:cmAuthor id="13" name="Corey Khan" initials="CK" lastIdx="3" clrIdx="12">
    <p:extLst>
      <p:ext uri="{19B8F6BF-5375-455C-9EA6-DF929625EA0E}">
        <p15:presenceInfo xmlns:p15="http://schemas.microsoft.com/office/powerpoint/2012/main" userId="S::ckhan@cde.ca.gov::e39be4f5-a065-4613-a021-f6aa9124d380" providerId="AD"/>
      </p:ext>
    </p:extLst>
  </p:cmAuthor>
  <p:cmAuthor id="14" name="Eric Dunk" initials="ED" lastIdx="1" clrIdx="13">
    <p:extLst>
      <p:ext uri="{19B8F6BF-5375-455C-9EA6-DF929625EA0E}">
        <p15:presenceInfo xmlns:p15="http://schemas.microsoft.com/office/powerpoint/2012/main" userId="S::edunk@cde.ca.gov::f740d23c-4660-4899-b5d9-25b5387e26f8" providerId="AD"/>
      </p:ext>
    </p:extLst>
  </p:cmAuthor>
  <p:cmAuthor id="15" name="Cate Washington" initials="CW" lastIdx="2" clrIdx="14">
    <p:extLst>
      <p:ext uri="{19B8F6BF-5375-455C-9EA6-DF929625EA0E}">
        <p15:presenceInfo xmlns:p15="http://schemas.microsoft.com/office/powerpoint/2012/main" userId="S::cwashington@cde.ca.gov::42b3a7a3-9473-4b22-8cb9-952a88ec62bc" providerId="AD"/>
      </p:ext>
    </p:extLst>
  </p:cmAuthor>
  <p:cmAuthor id="16" name="Sarah Neville-Morgan" initials="SN" lastIdx="2" clrIdx="15">
    <p:extLst>
      <p:ext uri="{19B8F6BF-5375-455C-9EA6-DF929625EA0E}">
        <p15:presenceInfo xmlns:p15="http://schemas.microsoft.com/office/powerpoint/2012/main" userId="S::snevillemorgan@cde.ca.gov::fcd8e9e3-52df-4621-8ec0-319cc0a3db43" providerId="AD"/>
      </p:ext>
    </p:extLst>
  </p:cmAuthor>
  <p:cmAuthor id="17" name="Jane Liang" initials="JL" lastIdx="5" clrIdx="16">
    <p:extLst>
      <p:ext uri="{19B8F6BF-5375-455C-9EA6-DF929625EA0E}">
        <p15:presenceInfo xmlns:p15="http://schemas.microsoft.com/office/powerpoint/2012/main" userId="S::jliang@cde.ca.gov::15f0e071-03d8-4372-9533-b0810e7c2b53" providerId="AD"/>
      </p:ext>
    </p:extLst>
  </p:cmAuthor>
  <p:cmAuthor id="18" name="Mai Thao" initials="MT" lastIdx="2" clrIdx="16">
    <p:extLst>
      <p:ext uri="{19B8F6BF-5375-455C-9EA6-DF929625EA0E}">
        <p15:presenceInfo xmlns:p15="http://schemas.microsoft.com/office/powerpoint/2012/main" userId="S-1-5-21-2608872058-1432505909-2668327341-32852" providerId="AD"/>
      </p:ext>
    </p:extLst>
  </p:cmAuthor>
  <p:cmAuthor id="19" name="Virginia Early" initials="VE [2]" lastIdx="1" clrIdx="17">
    <p:extLst>
      <p:ext uri="{19B8F6BF-5375-455C-9EA6-DF929625EA0E}">
        <p15:presenceInfo xmlns:p15="http://schemas.microsoft.com/office/powerpoint/2012/main" userId="Virginia Ear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54" autoAdjust="0"/>
    <p:restoredTop sz="93850" autoAdjust="0"/>
  </p:normalViewPr>
  <p:slideViewPr>
    <p:cSldViewPr snapToGrid="0">
      <p:cViewPr varScale="1">
        <p:scale>
          <a:sx n="63" d="100"/>
          <a:sy n="63" d="100"/>
        </p:scale>
        <p:origin x="98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8/8/2023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e.ca.gov/sp/cd/ci/assignments.asp"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re/di/jb/childdevelopmentcons.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alcareers.ca.gov/CalHRPublic/Search/JobSearchResults.aspx#depid=7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Mai:</a:t>
            </a:r>
          </a:p>
          <a:p>
            <a:endParaRPr lang="en-US" dirty="0"/>
          </a:p>
          <a:p>
            <a:r>
              <a:rPr lang="en-US" dirty="0"/>
              <a:t>Good morning and thank you for joining us for this webinar for Early Learning and Care Contractors. This webinar is being presented by the California Department of Education's Early Learning and Care Division and Fiscal and Administrative Services Division. </a:t>
            </a:r>
            <a:endParaRPr lang="en-US" dirty="0">
              <a:cs typeface="Calibri" panose="020F0502020204030204"/>
            </a:endParaRPr>
          </a:p>
          <a:p>
            <a:endParaRPr lang="en-US" dirty="0"/>
          </a:p>
          <a:p>
            <a:r>
              <a:rPr lang="en-US" dirty="0"/>
              <a:t>This webinar is being held on August 13, 2021, and is scheduled to run from 10:00 AM until 11:00 AM.</a:t>
            </a:r>
            <a:endParaRPr lang="en-US" dirty="0">
              <a:cs typeface="Calibri"/>
            </a:endParaRPr>
          </a:p>
          <a:p>
            <a:endParaRPr lang="en-US" dirty="0">
              <a:cs typeface="Calibri"/>
            </a:endParaRPr>
          </a:p>
          <a:p>
            <a:r>
              <a:rPr lang="en-US" dirty="0">
                <a:cs typeface="Calibri"/>
              </a:rPr>
              <a:t>And with that, I would like to welcome the Director of the Early Learning and Care Division, </a:t>
            </a:r>
            <a:r>
              <a:rPr lang="en-US" b="1" dirty="0">
                <a:cs typeface="Calibri"/>
              </a:rPr>
              <a:t>Stephen Propheter</a:t>
            </a:r>
            <a:r>
              <a:rPr lang="en-US" dirty="0">
                <a:cs typeface="Calibri"/>
              </a:rPr>
              <a:t>. </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VIRGINIA</a:t>
            </a:r>
          </a:p>
          <a:p>
            <a:r>
              <a:rPr lang="en-US" dirty="0"/>
              <a:t>One of the things we are very excited about in this budget, beyond the expansion of access to many families that need it, is that this budget addresses the rates, which have been an issue for years. We know our contractors and providers have struggled to stay open given the low rates so are so happy to share that one of the big things AB 131 does is implement reimbursement rate reform. What does this mean for the rates? Generally, reimbursement rates will increase in July with a COLA, and then even further in January. </a:t>
            </a:r>
            <a:endParaRPr lang="en-US" dirty="0">
              <a:cs typeface="Calibri"/>
            </a:endParaRPr>
          </a:p>
          <a:p>
            <a:pPr marL="0" indent="0">
              <a:buFont typeface="Arial" panose="020B0604020202020204" pitchFamily="34" charset="0"/>
              <a:buNone/>
            </a:pPr>
            <a:endParaRPr lang="en-US" dirty="0"/>
          </a:p>
          <a:p>
            <a:r>
              <a:rPr lang="en-US" dirty="0"/>
              <a:t>I’ll turn it over to Cate to provide more details on these budget actions and to let you know where we are with implementation. </a:t>
            </a:r>
            <a:endParaRPr lang="en-US" dirty="0">
              <a:cs typeface="Calibri"/>
            </a:endParaRP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CATE</a:t>
            </a: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Assembly Bill 131 included an increase of 4.05% for the Cost of Living Adjustment, or COLA applied to the Standard Reimbursement Rate (SRR). This increase will apply to both a contract's Maximum Reimbursable Amount, or MRA, and contract rate. The full-day CSPP rate effective July 1, 2021 is $51.87/day. While this rate increase is indicated in AB 131, the CDE is awaiting a revision to the budget bill which will provide us with funding to apply these changes.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Beginning January 1, 2022, </a:t>
            </a:r>
            <a:r>
              <a:rPr lang="en-US" dirty="0">
                <a:cs typeface="Calibri"/>
              </a:rPr>
              <a:t>contractors currently receiving the Standard Reimbursement Rate will be reimbursed at the greater of the 75th percentile of the 2018 RMR rate or the contract per-child reimbursement as of December 31, 2021. At a high level, CDE will compare each contractor's current </a:t>
            </a:r>
            <a:r>
              <a:rPr lang="en-US" dirty="0"/>
              <a:t>reimbursement, inclusive of adjustment factors, to the 75th percentile of the 2018 RMR.</a:t>
            </a:r>
            <a:endParaRPr lang="en-US" dirty="0">
              <a:cs typeface="Calibri"/>
            </a:endParaRPr>
          </a:p>
          <a:p>
            <a:endParaRPr lang="en-US" dirty="0">
              <a:cs typeface="Calibri"/>
            </a:endParaRPr>
          </a:p>
          <a:p>
            <a:r>
              <a:rPr lang="en-US" dirty="0"/>
              <a:t>We know that rate reform for preschool contractors is long overdue, and you are all are eager to know what your rate is going to be effective January 1, 2021. We understand that knowing what your reimbursement rate will be is critical for budgeting purposes. Please know that we're working as quickly as possible on this analysis and we will be sharing more information, including a timeline, in the coming weeks. </a:t>
            </a:r>
            <a:endParaRPr lang="en-US" dirty="0">
              <a:cs typeface="Calibri"/>
            </a:endParaRPr>
          </a:p>
          <a:p>
            <a:endParaRPr lang="en-US" dirty="0">
              <a:cs typeface="Calibri"/>
            </a:endParaRPr>
          </a:p>
          <a:p>
            <a:r>
              <a:rPr lang="en-US" dirty="0">
                <a:cs typeface="Calibri"/>
              </a:rPr>
              <a:t>And back to </a:t>
            </a:r>
            <a:r>
              <a:rPr lang="en-US" b="1" dirty="0">
                <a:cs typeface="Calibri"/>
              </a:rPr>
              <a:t>Virginia</a:t>
            </a:r>
            <a:r>
              <a:rPr lang="en-US" dirty="0">
                <a:cs typeface="Calibri"/>
              </a:rPr>
              <a:t>!</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68063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monospace" panose="020B0604020202020204" pitchFamily="34" charset="0"/>
              <a:buNone/>
            </a:pPr>
            <a:r>
              <a:rPr lang="en-US" b="1" dirty="0"/>
              <a:t>VIRGINIA</a:t>
            </a:r>
          </a:p>
          <a:p>
            <a:pPr marL="628650" lvl="1" indent="-171450">
              <a:buFont typeface="Courier New,monospace" panose="020B0604020202020204" pitchFamily="34" charset="0"/>
              <a:buChar char="o"/>
            </a:pPr>
            <a:r>
              <a:rPr lang="en-US" dirty="0"/>
              <a:t>Requires CDSS and the CDE to </a:t>
            </a:r>
            <a:r>
              <a:rPr lang="en-US" u="sng" dirty="0"/>
              <a:t>establish a working group </a:t>
            </a:r>
            <a:r>
              <a:rPr lang="en-US" dirty="0"/>
              <a:t>to assess existing quality standards and provide a methodology for establishing future rates.  </a:t>
            </a:r>
            <a:endParaRPr lang="en-US" dirty="0">
              <a:cs typeface="Calibri"/>
            </a:endParaRPr>
          </a:p>
          <a:p>
            <a:pPr marL="628650" lvl="1" indent="-171450">
              <a:buFont typeface="Courier New,monospace" panose="020B0604020202020204" pitchFamily="34" charset="0"/>
              <a:buChar char="o"/>
            </a:pPr>
            <a:r>
              <a:rPr lang="en-US" dirty="0"/>
              <a:t>Requires Child Care Providers United-California to </a:t>
            </a:r>
            <a:r>
              <a:rPr lang="en-US" u="sng" dirty="0"/>
              <a:t>establish a Joint Labor Management Committee </a:t>
            </a:r>
            <a:r>
              <a:rPr lang="en-US" dirty="0"/>
              <a:t>to make recommendations for a single reimbursement rate structure by November 15, 2022:</a:t>
            </a:r>
            <a:endParaRPr lang="en-US" dirty="0">
              <a:cs typeface="Calibri"/>
            </a:endParaRPr>
          </a:p>
          <a:p>
            <a:pPr marL="1085850" lvl="2" indent="-171450">
              <a:buFont typeface="Wingdings,Sans-Serif" panose="020B0604020202020204" pitchFamily="34" charset="0"/>
              <a:buChar char="§"/>
            </a:pPr>
            <a:r>
              <a:rPr lang="en-US" dirty="0"/>
              <a:t>The recommendations will </a:t>
            </a:r>
            <a:r>
              <a:rPr lang="en-US" u="sng" dirty="0"/>
              <a:t>address quality standards for equity and accessibility while supporting positive learning and developmental outcomes for children</a:t>
            </a:r>
            <a:r>
              <a:rPr lang="en-US" dirty="0"/>
              <a:t>.</a:t>
            </a:r>
            <a:endParaRPr lang="en-US" dirty="0">
              <a:cs typeface="Calibri"/>
            </a:endParaRPr>
          </a:p>
          <a:p>
            <a:pPr marL="1085850" lvl="2" indent="-171450">
              <a:buFont typeface="Wingdings,Sans-Serif" panose="020B0604020202020204" pitchFamily="34" charset="0"/>
              <a:buChar char="§"/>
            </a:pPr>
            <a:r>
              <a:rPr lang="en-US" dirty="0"/>
              <a:t>Separate stakeholder group, including CSPP contractors, will be created to assist with similar work.</a:t>
            </a:r>
            <a:endParaRPr lang="en-US" dirty="0">
              <a:cs typeface="Calibri"/>
            </a:endParaRPr>
          </a:p>
          <a:p>
            <a:endParaRPr lang="en-US" dirty="0">
              <a:cs typeface="Calibri"/>
            </a:endParaRPr>
          </a:p>
          <a:p>
            <a:r>
              <a:rPr lang="en-US" dirty="0">
                <a:cs typeface="Calibri"/>
              </a:rPr>
              <a:t>I will ask </a:t>
            </a:r>
            <a:r>
              <a:rPr lang="en-US" b="1" dirty="0">
                <a:cs typeface="Calibri"/>
              </a:rPr>
              <a:t>Cate</a:t>
            </a:r>
            <a:r>
              <a:rPr lang="en-US" dirty="0">
                <a:cs typeface="Calibri"/>
              </a:rPr>
              <a:t> to talk us through some budget changes for low-rate contracts.</a:t>
            </a:r>
          </a:p>
          <a:p>
            <a:endParaRPr lang="en-US" dirty="0">
              <a:cs typeface="Calibri"/>
            </a:endParaRPr>
          </a:p>
          <a:p>
            <a:endParaRPr lang="en-US" dirty="0">
              <a:cs typeface="Calibri"/>
            </a:endParaRPr>
          </a:p>
          <a:p>
            <a:r>
              <a:rPr lang="en-US" dirty="0">
                <a:cs typeface="Calibri"/>
              </a:rPr>
              <a:t>HIP POCKET (don't say)</a:t>
            </a:r>
          </a:p>
          <a:p>
            <a:pPr algn="just"/>
            <a:r>
              <a:rPr lang="en-US" dirty="0"/>
              <a:t>10280.2.</a:t>
            </a:r>
            <a:endParaRPr lang="en-US" dirty="0">
              <a:cs typeface="Calibri"/>
            </a:endParaRPr>
          </a:p>
          <a:p>
            <a:pPr algn="just"/>
            <a:r>
              <a:rPr lang="en-US" dirty="0"/>
              <a:t> (a) (1) Consistent with the agreement, dated June 25, 2021, entered into by the Governor and Child Care Providers United - California, the state and Child Care Providers United - California shall establish a Joint Labor Management Committee to develop recommendations for a single reimbursement rate structure that addresses quality standards for equity and accessibility while supporting positive learning and developmental outcomes for children. The State Department of Social Services shall secure a contractor, in consultation with the Joint Labor Management Committee, to assist with the work to be completed pursuant to this subdivision.</a:t>
            </a:r>
            <a:endParaRPr lang="en-US" dirty="0">
              <a:cs typeface="Calibri"/>
            </a:endParaRPr>
          </a:p>
          <a:p>
            <a:pPr algn="just"/>
            <a:r>
              <a:rPr lang="en-US" dirty="0"/>
              <a:t>(2) The Joint Labor Management Committee shall develop the recommendations described in paragraph (1) and shall present the recommendations to the Department of Finance no later than November 15, 2022, to inform the Governor’s proposed budget for the 2023–24 fiscal year, which will be presented to the Legislature by January 10, 2023.</a:t>
            </a:r>
            <a:endParaRPr lang="en-US" dirty="0">
              <a:cs typeface="Calibri"/>
            </a:endParaRPr>
          </a:p>
          <a:p>
            <a:pPr algn="just"/>
            <a:r>
              <a:rPr lang="en-US" dirty="0"/>
              <a:t>(3) To aid in these efforts related to rate reform and quality investments, the department may allocate up to twenty million dollars ($20,000,000) of the funds described in subdivision (d) of Provision 5 of Item 6100-149-0890 of the Budget Act of 2021 (Ch. 32, Stats. 2021), as amended by Senate Bill 129 of the 2021–22 Regular Session, for the purposes of this subdivision. Within 30 days of securing a contractor, the department shall notify the Joint Legislative Budget Committee on the scope of work, and, within 60 days after the end of the contract period, shall provide the Joint Legislative Budget Committee with a report of all actual expenditures incurred.</a:t>
            </a:r>
            <a:endParaRPr lang="en-US" dirty="0">
              <a:cs typeface="Calibri"/>
            </a:endParaRPr>
          </a:p>
          <a:p>
            <a:pPr algn="just"/>
            <a:r>
              <a:rPr lang="en-US" dirty="0"/>
              <a:t>(4) Contracts or grants awarded pursuant to this subdivision shall be exempt from the personal services contracting requirements of Article 4 (commencing with Section 19130) of Chapter 5 of Part 2 of Division 5 of Title 2 of the Government Code. Contracts or grants awarded pursuant to this subdivision shall be exempt from the Public Contract Code and the State Contracting Manual, and shall not be subject to the approval of the Department of General Services. </a:t>
            </a:r>
            <a:endParaRPr lang="en-US" dirty="0">
              <a:cs typeface="Calibri"/>
            </a:endParaRPr>
          </a:p>
          <a:p>
            <a:pPr algn="just"/>
            <a:r>
              <a:rPr lang="en-US" dirty="0"/>
              <a:t>(b) (1) The State Department of Social Services shall, in consultation with the State Department of Education, convene a working group separate from the Joint Labor Management Committee established pursuant to subdivision (a) to assess the methodology for establishing reimbursement rates and the existing quality standards for child care and development and preschool programs, including, but not limited to, licensing standards and the requirements in Subchapter 12 (commencing with Section 18270) of Chapter 19 of Division 1 of Title 5 of the California Code of Regulations, as that subchapter read on June 30, 2021, for equity and accessibility to all provider types and settings. This assessment shall be informed by evidence-based elements that best support child development and positive child outcomes. The workgroup shall include, but not be limited to, Child Care Providers United - California to represent family child care providers, as defined in paragraph (1) of subdivision (b) of Section 10421, teacher and administrator representatives of state-funded center-based contractors for both preschool and infant-toddler settings, child development experts, parent representatives, a Head Start representative, an alternative payment program agency representative, and representatives from the administration, as determined necessary by the department.</a:t>
            </a:r>
            <a:endParaRPr lang="en-US" dirty="0">
              <a:cs typeface="Calibri"/>
            </a:endParaRPr>
          </a:p>
          <a:p>
            <a:pPr algn="just"/>
            <a:r>
              <a:rPr lang="en-US" dirty="0"/>
              <a:t>(2) The assessment and any recommendations of the workgroup shall be research-based, account for the diversity of California’s child care and development and early learning system, account for alignment across federal Head Start and state-subsidized programs, and be aligned with the experience and education of the child care workforce, as well as the environmental settings of child care and development programs. The workgroup shall, no later than August 15, 2022, provide recommendations, including, but not limited to, recommendations on how the State Department of Social Services should define child care workforce competencies and how these competencies would align with rate reform, to the Joint Labor Management Committee established pursuant to subdivision (a), the Department of Finance, and the Joint Legislative Budget Committee.</a:t>
            </a: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367125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a:t>
            </a:r>
            <a:endParaRPr lang="en-US" dirty="0"/>
          </a:p>
          <a:p>
            <a:endParaRPr lang="en-US" dirty="0">
              <a:cs typeface="Calibri"/>
            </a:endParaRPr>
          </a:p>
          <a:p>
            <a:r>
              <a:rPr lang="en-US" dirty="0">
                <a:cs typeface="Calibri"/>
              </a:rPr>
              <a:t>Thank you, Virginia!</a:t>
            </a:r>
          </a:p>
          <a:p>
            <a:endParaRPr lang="en-US" dirty="0">
              <a:cs typeface="Calibri"/>
            </a:endParaRPr>
          </a:p>
          <a:p>
            <a:r>
              <a:rPr lang="en-US" dirty="0">
                <a:cs typeface="Calibri"/>
              </a:rPr>
              <a:t>In addition to budget changes impacting FY 2021-22 contract rates, we also want to share that AB 131 repeals Section 8265 of the Education Code, which effectively eliminates contract rates that are less than the standard reimbursement rate set in the annual budget act. This means that any contractor that had a rate less than the Standard Reimbursement Rate in previous years will now receive a reimbursement rate of the SRR, which is $51.87 effective July 1, 2021. </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809609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a:t>
            </a:r>
          </a:p>
          <a:p>
            <a:endParaRPr lang="en-US" b="1" dirty="0"/>
          </a:p>
          <a:p>
            <a:r>
              <a:rPr lang="en-US" dirty="0"/>
              <a:t>We've shared with you all before how excited we are with some changes we've made to the contracting process, which includes the "allocation letter" process. An allocation letter will be provided to contractors when changes to the contract do not have to be signed and returned by the contractor to the CDE in order for the change to become effective. This will include amendments such as those that are required by law and enacted in the budget, such as Cost of Living Adjustments. Some types of contract amendments will still require a signature, but we will make it very clear to the contractor whether or not a signature is required. </a:t>
            </a:r>
            <a:endParaRPr lang="en-US" dirty="0">
              <a:cs typeface="Calibri"/>
            </a:endParaRPr>
          </a:p>
          <a:p>
            <a:endParaRPr lang="en-US" dirty="0"/>
          </a:p>
          <a:p>
            <a:r>
              <a:rPr lang="en-US" dirty="0"/>
              <a:t>Additionally, and regardless of whether or not the contractor is required to sign any particular amendment, we will continue to provide the contract face sheet and encumbrance information in the same format we currently do.  </a:t>
            </a:r>
            <a:endParaRPr lang="en-US" dirty="0">
              <a:cs typeface="Calibri"/>
            </a:endParaRPr>
          </a:p>
          <a:p>
            <a:endParaRPr lang="en-US" dirty="0">
              <a:cs typeface="Calibri"/>
            </a:endParaRPr>
          </a:p>
          <a:p>
            <a:r>
              <a:rPr lang="en-US" dirty="0">
                <a:cs typeface="Calibri"/>
              </a:rPr>
              <a:t>I'll turn it back over to</a:t>
            </a:r>
            <a:r>
              <a:rPr lang="en-US" b="1" dirty="0">
                <a:cs typeface="Calibri"/>
              </a:rPr>
              <a:t> Virginia </a:t>
            </a:r>
            <a:r>
              <a:rPr lang="en-US" dirty="0">
                <a:cs typeface="Calibri"/>
              </a:rPr>
              <a:t>to discuss TK changes and expansion.</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321093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VIRGINIA</a:t>
            </a:r>
          </a:p>
          <a:p>
            <a:pPr marL="171450" indent="-171450">
              <a:buFont typeface="Arial" panose="020B0604020202020204" pitchFamily="34" charset="0"/>
              <a:buChar char="•"/>
            </a:pPr>
            <a:r>
              <a:rPr lang="en-US" dirty="0"/>
              <a:t>Let me give you an overview for universal TK.</a:t>
            </a:r>
          </a:p>
          <a:p>
            <a:endParaRPr lang="en-US" dirty="0"/>
          </a:p>
          <a:p>
            <a:pPr marL="628650" lvl="1" indent="-171450">
              <a:buFont typeface="Courier New" panose="02070309020205020404" pitchFamily="49" charset="0"/>
              <a:buChar char="o"/>
            </a:pPr>
            <a:r>
              <a:rPr lang="en-US" dirty="0"/>
              <a:t>AB 130, the Education Omnibus TBL, provides substantial funding to support a </a:t>
            </a:r>
            <a:r>
              <a:rPr lang="en-US" u="sng" dirty="0"/>
              <a:t>phase-in of a universally available TK program </a:t>
            </a:r>
            <a:r>
              <a:rPr lang="en-US" dirty="0"/>
              <a:t>over five years. </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Beginning in 2022-23, this TBL expands TK to serve an additional two months of birthdays until universal TK is fully implemented in 2025-26.</a:t>
            </a:r>
          </a:p>
          <a:p>
            <a:pPr marL="171450"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The TBL sets forth new quality improvement conditions for receipt of apportionment for students in a TK program, including </a:t>
            </a:r>
            <a:r>
              <a:rPr lang="en-US" u="sng" dirty="0"/>
              <a:t>reduced group size and adult-to-student ratios</a:t>
            </a:r>
            <a:r>
              <a:rPr lang="en-US" dirty="0"/>
              <a:t>. Specifically, the TBL requires:</a:t>
            </a:r>
          </a:p>
          <a:p>
            <a:pPr marL="1085850" lvl="2" indent="-171450">
              <a:buFont typeface="Wingdings" panose="05000000000000000000" pitchFamily="2" charset="2"/>
              <a:buChar char="§"/>
            </a:pPr>
            <a:r>
              <a:rPr lang="en-US" dirty="0"/>
              <a:t>TK programs to maintain an </a:t>
            </a:r>
            <a:r>
              <a:rPr lang="en-US" u="sng" dirty="0"/>
              <a:t>average classroom enrollment of no more than 24 students </a:t>
            </a:r>
            <a:r>
              <a:rPr lang="en-US" dirty="0"/>
              <a:t>for each school site.</a:t>
            </a:r>
          </a:p>
          <a:p>
            <a:pPr marL="1085850" lvl="2" indent="-171450">
              <a:buFont typeface="Wingdings" panose="05000000000000000000" pitchFamily="2" charset="2"/>
              <a:buChar char="§"/>
            </a:pPr>
            <a:r>
              <a:rPr lang="en-US" dirty="0"/>
              <a:t>Starting in 2022-23, </a:t>
            </a:r>
            <a:r>
              <a:rPr lang="en-US" u="sng" dirty="0"/>
              <a:t>an average of at least one adult for every 12 students </a:t>
            </a:r>
            <a:r>
              <a:rPr lang="en-US" dirty="0"/>
              <a:t>for TK classrooms.</a:t>
            </a:r>
          </a:p>
          <a:p>
            <a:pPr marL="1085850" lvl="2" indent="-171450">
              <a:buFont typeface="Wingdings" panose="05000000000000000000" pitchFamily="2" charset="2"/>
              <a:buChar char="§"/>
            </a:pPr>
            <a:r>
              <a:rPr lang="en-US" dirty="0"/>
              <a:t>Starting in 2023-24, </a:t>
            </a:r>
            <a:r>
              <a:rPr lang="en-US" u="sng" dirty="0"/>
              <a:t>an average of at least one adult for every 10 students </a:t>
            </a:r>
            <a:r>
              <a:rPr lang="en-US" dirty="0"/>
              <a:t>for TK classrooms (contingent on appropriation of funds).</a:t>
            </a:r>
          </a:p>
          <a:p>
            <a:pPr marL="628650" lvl="1"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The TBL </a:t>
            </a:r>
            <a:r>
              <a:rPr lang="en-US" u="sng" dirty="0"/>
              <a:t>extends the deadline to meet TK teacher requirements </a:t>
            </a:r>
            <a:r>
              <a:rPr lang="en-US" dirty="0"/>
              <a:t>from August 1, 2021 </a:t>
            </a:r>
            <a:r>
              <a:rPr lang="en-US" u="sng" dirty="0"/>
              <a:t>to August 1, 2023</a:t>
            </a:r>
            <a:r>
              <a:rPr lang="en-US" dirty="0"/>
              <a:t>.</a:t>
            </a:r>
          </a:p>
          <a:p>
            <a:pPr marL="171450" lvl="0" indent="-171450">
              <a:buFont typeface="Courier New" panose="02070309020205020404" pitchFamily="49" charset="0"/>
              <a:buChar char="o"/>
            </a:pPr>
            <a:endParaRPr lang="en-US" dirty="0"/>
          </a:p>
          <a:p>
            <a:pPr marL="628650" lvl="1" indent="-171450">
              <a:buFont typeface="Courier New" panose="02070309020205020404" pitchFamily="49" charset="0"/>
              <a:buChar char="o"/>
            </a:pPr>
            <a:r>
              <a:rPr lang="en-US" dirty="0"/>
              <a:t>The TBL clarifies that </a:t>
            </a:r>
            <a:r>
              <a:rPr lang="en-US" u="sng" dirty="0"/>
              <a:t>eligibility for TK does not impact family eligibility for other early learning and care programs</a:t>
            </a:r>
            <a:r>
              <a:rPr lang="en-US" dirty="0"/>
              <a:t>.</a:t>
            </a: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254754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VIRGINIA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To support the forthcoming phase-in of universal TK and CSPP expansion, AB 130 created:</a:t>
            </a:r>
          </a:p>
          <a:p>
            <a:pPr marL="628650" lvl="1" indent="-171450">
              <a:buFont typeface="Courier New" panose="02070309020205020404" pitchFamily="49" charset="0"/>
              <a:buChar char="o"/>
            </a:pPr>
            <a:r>
              <a:rPr lang="en-US" dirty="0"/>
              <a:t>CA Prekindergarten Planning and Implementation Grant Program and </a:t>
            </a:r>
          </a:p>
          <a:p>
            <a:pPr marL="628650" lvl="1" indent="-171450">
              <a:buFont typeface="Courier New" panose="02070309020205020404" pitchFamily="49" charset="0"/>
              <a:buChar char="o"/>
            </a:pPr>
            <a:r>
              <a:rPr lang="en-US" dirty="0"/>
              <a:t>CA Preschool, TK, and Full-Day Kindergarten Facilities Grant Program.</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AB 130 appropriated $300 million for the new CA Prekindergarten Planning and Implementation Grant Program. Of the $300 million:</a:t>
            </a:r>
          </a:p>
          <a:p>
            <a:pPr marL="0" indent="0">
              <a:buFont typeface="Arial" panose="020B0604020202020204" pitchFamily="34" charset="0"/>
              <a:buNone/>
            </a:pPr>
            <a:endParaRPr lang="en-US" dirty="0"/>
          </a:p>
          <a:p>
            <a:pPr marL="628650" lvl="1" indent="-171450">
              <a:buFont typeface="Courier New" panose="02070309020205020404" pitchFamily="49" charset="0"/>
              <a:buChar char="o"/>
            </a:pPr>
            <a:r>
              <a:rPr lang="en-US" dirty="0"/>
              <a:t>$200 million will be directly allocated to LEA’s for supporting planning and implementation costs to expand access to classroom-based prekindergarten programs at LEAs. The funds will include:</a:t>
            </a:r>
          </a:p>
          <a:p>
            <a:pPr marL="1085850" lvl="2" indent="-171450">
              <a:buFont typeface="Wingdings" panose="05000000000000000000" pitchFamily="2" charset="2"/>
              <a:buChar char="§"/>
            </a:pPr>
            <a:r>
              <a:rPr lang="en-US" dirty="0"/>
              <a:t>a minimum base grant of $100,000 to all LEAs that operate kindergarten programs, and </a:t>
            </a:r>
          </a:p>
          <a:p>
            <a:pPr marL="1085850" lvl="2" indent="-171450">
              <a:buFont typeface="Wingdings" panose="05000000000000000000" pitchFamily="2" charset="2"/>
              <a:buChar char="§"/>
            </a:pPr>
            <a:r>
              <a:rPr lang="en-US" dirty="0"/>
              <a:t>a minimum base grant for each county office of education equal to 15 percent of the total base grant allocation awarded to each LEA in their county to support countywide planning and capacity building </a:t>
            </a:r>
          </a:p>
          <a:p>
            <a:pPr lvl="2"/>
            <a:r>
              <a:rPr lang="en-US" dirty="0"/>
              <a:t>This one will be an allocation and we are working on it now, but keep in mind that these things can take several months, even when it is not an RFA, and that we'll keep them updated on specific timelines when we figure out what they are</a:t>
            </a:r>
            <a:endParaRPr lang="en-US" dirty="0">
              <a:cs typeface="Calibri"/>
            </a:endParaRPr>
          </a:p>
          <a:p>
            <a:pPr marL="1085850" lvl="2" indent="-171450">
              <a:buFont typeface="Wingdings" panose="05000000000000000000" pitchFamily="2" charset="2"/>
              <a:buChar char="§"/>
            </a:pPr>
            <a:endParaRPr lang="en-US" dirty="0">
              <a:cs typeface="Calibri"/>
            </a:endParaRPr>
          </a:p>
          <a:p>
            <a:pPr lvl="2"/>
            <a:endParaRPr lang="en-US" dirty="0"/>
          </a:p>
          <a:p>
            <a:pPr marL="628650" lvl="1" indent="-171450">
              <a:buFont typeface="Courier New" panose="02070309020205020404" pitchFamily="49" charset="0"/>
              <a:buChar char="o"/>
            </a:pPr>
            <a:r>
              <a:rPr lang="en-US" dirty="0"/>
              <a:t>$100 million will support a competitive grant program for LEAs to increase the supply of highly-qualified teachers and provide training to CSPP, TK, and kindergarten teachers.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AB 130 provides $490 million to the State Allocation Board for administering the CA Preschool, TK, and Full-Day Kindergarten Facilities Grant Program. The $490 million can be used to:</a:t>
            </a:r>
          </a:p>
          <a:p>
            <a:pPr marL="628650" lvl="1" indent="-171450">
              <a:buFont typeface="Courier New" panose="02070309020205020404" pitchFamily="49" charset="0"/>
              <a:buChar char="o"/>
            </a:pPr>
            <a:r>
              <a:rPr lang="en-US" dirty="0"/>
              <a:t>Provide one-time grants to school districts to construct new facilities or retrofit existing school facilities, for the purpose of providing TK, full-day kindergarten, and preschool classrooms.</a:t>
            </a:r>
          </a:p>
          <a:p>
            <a:pPr marL="628650" lvl="1" indent="-171450">
              <a:buFont typeface="Courier New" panose="02070309020205020404" pitchFamily="49" charset="0"/>
              <a:buChar char="o"/>
            </a:pPr>
            <a:r>
              <a:rPr lang="en-US" dirty="0"/>
              <a:t>Funds also can be used to modernize classrooms to expand a CSPP or TK program.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94643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VIRGINIA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For my final budget slide, I’ll talk about how the budget supports California Preschool Learning Foundations and the Early Math Initiative.</a:t>
            </a:r>
            <a:endParaRPr lang="en-US" dirty="0">
              <a:cs typeface="Calibri"/>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SB 129 appropriates $10 million for the CDE to </a:t>
            </a:r>
            <a:r>
              <a:rPr lang="en-US" sz="1200" u="sng" kern="1200" dirty="0">
                <a:solidFill>
                  <a:schemeClr val="tx1"/>
                </a:solidFill>
                <a:effectLst/>
                <a:latin typeface="+mn-lt"/>
                <a:ea typeface="+mn-ea"/>
                <a:cs typeface="+mn-cs"/>
              </a:rPr>
              <a:t>update the California Preschool Learning Foundations for TK </a:t>
            </a:r>
            <a:r>
              <a:rPr lang="en-US" sz="1200" kern="1200" dirty="0">
                <a:solidFill>
                  <a:schemeClr val="tx1"/>
                </a:solidFill>
                <a:effectLst/>
                <a:latin typeface="+mn-lt"/>
                <a:ea typeface="+mn-ea"/>
                <a:cs typeface="+mn-cs"/>
              </a:rPr>
              <a:t>by incorporating recent research in the field, including best practices to:</a:t>
            </a:r>
            <a:endParaRPr lang="en-US" sz="1200" kern="1200" dirty="0">
              <a:solidFill>
                <a:schemeClr val="tx1"/>
              </a:solidFill>
              <a:effectLst/>
              <a:latin typeface="+mn-lt"/>
              <a:cs typeface="Calibri"/>
            </a:endParaRPr>
          </a:p>
          <a:p>
            <a:pPr marL="1085850" lvl="2" indent="-171450">
              <a:buFont typeface="Wingdings" panose="05000000000000000000" pitchFamily="2" charset="2"/>
              <a:buChar char="§"/>
            </a:pPr>
            <a:r>
              <a:rPr lang="en-US" sz="1200" kern="1200" dirty="0">
                <a:solidFill>
                  <a:schemeClr val="tx1"/>
                </a:solidFill>
                <a:effectLst/>
                <a:latin typeface="+mn-lt"/>
                <a:ea typeface="+mn-ea"/>
                <a:cs typeface="+mn-cs"/>
              </a:rPr>
              <a:t>Support </a:t>
            </a:r>
            <a:r>
              <a:rPr lang="en-US" sz="1200" u="sng" kern="1200" dirty="0">
                <a:solidFill>
                  <a:schemeClr val="tx1"/>
                </a:solidFill>
                <a:effectLst/>
                <a:latin typeface="+mn-lt"/>
                <a:ea typeface="+mn-ea"/>
                <a:cs typeface="+mn-cs"/>
              </a:rPr>
              <a:t>dual language learners </a:t>
            </a:r>
            <a:r>
              <a:rPr lang="en-US" sz="1200" kern="1200" dirty="0">
                <a:solidFill>
                  <a:schemeClr val="tx1"/>
                </a:solidFill>
                <a:effectLst/>
                <a:latin typeface="+mn-lt"/>
                <a:ea typeface="+mn-ea"/>
                <a:cs typeface="+mn-cs"/>
              </a:rPr>
              <a:t>and inclusion of </a:t>
            </a:r>
            <a:r>
              <a:rPr lang="en-US" sz="1200" u="sng" kern="1200" dirty="0">
                <a:solidFill>
                  <a:schemeClr val="tx1"/>
                </a:solidFill>
                <a:effectLst/>
                <a:latin typeface="+mn-lt"/>
                <a:ea typeface="+mn-ea"/>
                <a:cs typeface="+mn-cs"/>
              </a:rPr>
              <a:t>children with disabilities </a:t>
            </a:r>
            <a:r>
              <a:rPr lang="en-US" sz="1200" kern="1200" dirty="0">
                <a:solidFill>
                  <a:schemeClr val="tx1"/>
                </a:solidFill>
                <a:effectLst/>
                <a:latin typeface="+mn-lt"/>
                <a:ea typeface="+mn-ea"/>
                <a:cs typeface="+mn-cs"/>
              </a:rPr>
              <a:t>and</a:t>
            </a:r>
            <a:r>
              <a:rPr lang="en-US" dirty="0"/>
              <a:t> </a:t>
            </a:r>
            <a:endParaRPr lang="en-US" sz="1200" kern="1200" dirty="0">
              <a:solidFill>
                <a:schemeClr val="tx1"/>
              </a:solidFill>
              <a:effectLst/>
              <a:latin typeface="+mn-lt"/>
              <a:cs typeface="Calibri"/>
            </a:endParaRPr>
          </a:p>
          <a:p>
            <a:pPr marL="1085850" lvl="2" indent="-171450">
              <a:buFont typeface="Wingdings" panose="05000000000000000000" pitchFamily="2" charset="2"/>
              <a:buChar char="§"/>
            </a:pPr>
            <a:r>
              <a:rPr lang="en-US" sz="1200" kern="1200" dirty="0">
                <a:solidFill>
                  <a:schemeClr val="tx1"/>
                </a:solidFill>
                <a:effectLst/>
                <a:latin typeface="+mn-lt"/>
                <a:ea typeface="+mn-ea"/>
                <a:cs typeface="+mn-cs"/>
              </a:rPr>
              <a:t>Develop curriculum and educator resources to </a:t>
            </a:r>
            <a:r>
              <a:rPr lang="en-US" sz="1200" u="sng" kern="1200" dirty="0">
                <a:solidFill>
                  <a:schemeClr val="tx1"/>
                </a:solidFill>
                <a:effectLst/>
                <a:latin typeface="+mn-lt"/>
                <a:ea typeface="+mn-ea"/>
                <a:cs typeface="+mn-cs"/>
              </a:rPr>
              <a:t>implement those standards and adapt the Desired Results Developmental Profile to reflect updated standards</a:t>
            </a:r>
            <a:r>
              <a:rPr lang="en-US" sz="1200" kern="1200" dirty="0">
                <a:solidFill>
                  <a:schemeClr val="tx1"/>
                </a:solidFill>
                <a:effectLst/>
                <a:latin typeface="+mn-lt"/>
                <a:ea typeface="+mn-ea"/>
                <a:cs typeface="+mn-cs"/>
              </a:rPr>
              <a:t>.</a:t>
            </a:r>
            <a:endParaRPr lang="en-US" sz="1200" kern="1200" dirty="0">
              <a:solidFill>
                <a:schemeClr val="tx1"/>
              </a:solidFill>
              <a:effectLst/>
              <a:latin typeface="+mn-lt"/>
              <a:cs typeface="Calibri"/>
            </a:endParaRPr>
          </a:p>
          <a:p>
            <a:pPr marL="171450"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Finally, the Education Omnibus TBL provides $</a:t>
            </a:r>
            <a:r>
              <a:rPr lang="en-US" u="sng" dirty="0"/>
              <a:t>38 million for the California Early Math Initiative</a:t>
            </a:r>
            <a:r>
              <a:rPr lang="en-US" dirty="0"/>
              <a:t>, administered through the Fresno County Office of Education, consistent with the statewide system of support.</a:t>
            </a:r>
            <a:endParaRPr lang="en-US" dirty="0">
              <a:cs typeface="Calibri"/>
            </a:endParaRPr>
          </a:p>
          <a:p>
            <a:pPr marL="628650" lvl="1" indent="-171450">
              <a:buFont typeface="Courier New" panose="02070309020205020404" pitchFamily="49" charset="0"/>
              <a:buChar char="o"/>
            </a:pPr>
            <a:endParaRPr lang="en-US" dirty="0">
              <a:cs typeface="Calibri"/>
            </a:endParaRPr>
          </a:p>
          <a:p>
            <a:pPr lvl="1"/>
            <a:r>
              <a:rPr lang="en-US" dirty="0">
                <a:cs typeface="Calibri"/>
              </a:rPr>
              <a:t>Now I am going to send it over to </a:t>
            </a:r>
            <a:r>
              <a:rPr lang="en-US" b="1" dirty="0">
                <a:cs typeface="Calibri"/>
              </a:rPr>
              <a:t>Crystal</a:t>
            </a:r>
            <a:r>
              <a:rPr lang="en-US" dirty="0">
                <a:cs typeface="Calibri"/>
              </a:rPr>
              <a:t> for some updates from the Program Quality Implementation Office.</a:t>
            </a: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238838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CRYSTAL</a:t>
            </a:r>
          </a:p>
          <a:p>
            <a:r>
              <a:rPr lang="en-US" sz="1200" kern="1200" dirty="0">
                <a:solidFill>
                  <a:schemeClr val="tx1"/>
                </a:solidFill>
                <a:effectLst/>
                <a:latin typeface="+mn-lt"/>
                <a:ea typeface="+mn-ea"/>
                <a:cs typeface="+mn-cs"/>
              </a:rPr>
              <a:t>Thank you </a:t>
            </a:r>
            <a:r>
              <a:rPr lang="en-US" dirty="0"/>
              <a:t>Virginia</a:t>
            </a:r>
            <a:r>
              <a:rPr lang="en-US" sz="1200" kern="1200" dirty="0">
                <a:solidFill>
                  <a:schemeClr val="tx1"/>
                </a:solidFill>
                <a:effectLst/>
                <a:latin typeface="+mn-lt"/>
                <a:ea typeface="+mn-ea"/>
                <a:cs typeface="+mn-cs"/>
              </a:rPr>
              <a:t>. Hello everyone, my name is Crystal Devlin and I am an administrator in the ELCD, Program Quality Implementation (PQI) Office. I will be providing you with updates on the requirements for reopening, reimbursement and distance learning for fiscal year 2021-22, Non-Covid-19 emergency closures, how to complete the Notice of Action, aka the NOA, when a family has children enrolled in both CSPP and any other contract type that has transferred to the DSS, and the </a:t>
            </a:r>
            <a:r>
              <a:rPr lang="en-US" dirty="0"/>
              <a:t>FY 2021-22</a:t>
            </a:r>
            <a:r>
              <a:rPr lang="en-US" sz="1200" kern="1200" dirty="0">
                <a:solidFill>
                  <a:schemeClr val="tx1"/>
                </a:solidFill>
                <a:effectLst/>
                <a:latin typeface="+mn-lt"/>
                <a:ea typeface="+mn-ea"/>
                <a:cs typeface="+mn-cs"/>
              </a:rPr>
              <a:t> desired results developmental profile (DRDP) requirements.</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When you are required to close the CSPP due to written public health orders or guidance, that are issued by a public health authority, related to the COVID-19 pandemic and specific to early education and/or childcare, you will be reimbursed at the lesser of 100 percent of the contract’s maximum reimbursement amount (MRA) or net reimbursable program costs. This includes when your program is required to close due to a confirmed exposure or positive covid-19 test for staff, children or families and community care licensing or the local public health authority requires you to close. In either case, contractors will be required to offer distance learning services for children who are unable to receive in-person services. Additionally, if a public health order or guidance related to COVID-19 and specific to early education and/or childcare limits classroom capacity and you are unable to provide in-person services for all enrolled children, you are required to offer distance learning services for those children who are unable to receive in-person services. Guidance on distance learning plans, and distance learning requirements is being developed and we will issue this guidance as soon as possible. Be advised that these requirements are very similar to FY 2020-21. What is not similar for FY 2021-22 is that contractors are not required to provide distance learning services for families who are choosing to shelter in place, and the CDE requests that you encourage these families to return to in-person services as soon as possible so that their children are receiving continuous early education services.</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We have received a lot of inquiries about CSPPs that operate on a local education agency (LEA) campus where the LEA authority will not allow the program to reopen. Last year when a CSPP was located on a LEA campus and the LEA authority would not allow the CSPP to reopen, contractors were held harmless. AB 131 did not allow for this for FY 2021-22, therefore if your program is located on a LEA campus, you will be required to reopen unless there is a written public health order or guidance, issued by a public health authority related to the COVID-19 pandemic and specific to early education and/or childcare. If the LEA will not allow you to reopen the CSPP that is situated on the LEA campus, you will need to submit a program narrative change, along with a revised FY 2021-22 program calendar to your assigned regional consultant. This will result in a reduction to the minimum days of operation, and the contract’s MRA will be adjusted accordingly.</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We are also working on guidance regarding Non-COVID-19 emergency closures, and that should be released soon. The requirements for requesting a non-COVID-19 emergency closure request will be the same as they were in FY 2021-22, but we ask that you hold off on submitting a request until the MB is has been released, as there will be an updated Non-COVID-19 emergency closure approval request form for FY 2021-22 included in the MB.</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Now, on to the NOA. If you have a CSPP contract, and any other contract type that has transferred to the DSS, such as CCTR, and a family has children enrolled under both the CSPP and another contract type, you will need to issue the family 2 NOAs, one for the CSPP child(ren) and one for the child or children enrolled in the other contract type. On the NOA issued for the CSPP, include the CDE appeals contact information, for the NOA issued for any other contract type, include the DSS appeals contact information.</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 will update you on the requirements for the DRDP for FY 2021-22. CSPP contractors will be permitted to use the Modified Essential View of the DRDP, however we strongly encourage contractors to use, at a minimum, the Essential View of the DRDP, as this view includes the social-emotional domain and we feel that these are very important to observe and collect data on to inform the program activities for both groups of children and for individual children. Lastly, the CDE will allow contractors to complete the first DRDP within 90 days of the child’s enrollment into the CSPP, rather than 60 days.</a:t>
            </a:r>
            <a:r>
              <a:rPr lang="en-US" dirty="0"/>
              <a:t> This guidance will be provided in a forthcoming MB.</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always, if you need additional programmatic technical assistance, please do not hesitate to reach out to your assigned regional consultant.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over to </a:t>
            </a:r>
            <a:r>
              <a:rPr lang="en-US" b="1" dirty="0"/>
              <a:t>Jane from our CDMIS</a:t>
            </a:r>
            <a:r>
              <a:rPr lang="en-US" sz="1200" b="1" kern="1200" dirty="0">
                <a:solidFill>
                  <a:schemeClr val="tx1"/>
                </a:solidFill>
                <a:effectLst/>
                <a:latin typeface="+mn-lt"/>
                <a:ea typeface="+mn-ea"/>
                <a:cs typeface="+mn-cs"/>
              </a:rPr>
              <a:t> team</a:t>
            </a:r>
            <a:r>
              <a:rPr lang="en-US" sz="1200" kern="1200" dirty="0">
                <a:solidFill>
                  <a:schemeClr val="tx1"/>
                </a:solidFill>
                <a:effectLst/>
                <a:latin typeface="+mn-lt"/>
                <a:ea typeface="+mn-ea"/>
                <a:cs typeface="+mn-cs"/>
              </a:rPr>
              <a:t> to provide you with update to the CDMIS.</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1910428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Jane:</a:t>
            </a:r>
            <a:endParaRPr lang="en-US" b="1" dirty="0"/>
          </a:p>
          <a:p>
            <a:r>
              <a:rPr lang="en-US" dirty="0"/>
              <a:t>I am happy to share with you the Child Development Management Information System (the CDMIS) data field change. It is the quality rating and improvement system (QRIS) data field change.</a:t>
            </a:r>
            <a:endParaRPr lang="en-US" dirty="0">
              <a:cs typeface="Calibri"/>
            </a:endParaRPr>
          </a:p>
          <a:p>
            <a:endParaRPr lang="en-US" dirty="0">
              <a:cs typeface="Calibri"/>
            </a:endParaRPr>
          </a:p>
          <a:p>
            <a:r>
              <a:rPr lang="en-US" dirty="0"/>
              <a:t>The Quality Improvement systems, initiated at both the state and local level, have been developing in California for more than a decade. Prior to July data collection, we only collect the QRIS participation information, not the QCC ranking. Now, with this change, we are able to collect both participation and QCC ranking information in one data field.</a:t>
            </a:r>
            <a:endParaRPr lang="en-US" dirty="0">
              <a:cs typeface="Calibri"/>
            </a:endParaRPr>
          </a:p>
          <a:p>
            <a:endParaRPr lang="en-US" dirty="0"/>
          </a:p>
          <a:p>
            <a:r>
              <a:rPr lang="en-US" dirty="0"/>
              <a:t>The CDE began collecting QRIS information in July 2013 through the Child Development Management Information System (or CDMIS) CDD-801A report, with four available options in the QRIS data field. </a:t>
            </a:r>
            <a:endParaRPr lang="en-US" dirty="0">
              <a:cs typeface="Calibri" panose="020F0502020204030204"/>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33425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Jane: </a:t>
            </a:r>
            <a:endParaRPr lang="en-US" b="1" dirty="0"/>
          </a:p>
          <a:p>
            <a:r>
              <a:rPr lang="en-US" dirty="0"/>
              <a:t>This slide shows the pre-existing QRIS options in the CDD-801A report: There are only four options to report:</a:t>
            </a:r>
            <a:endParaRPr lang="en-US" dirty="0">
              <a:cs typeface="Calibri"/>
            </a:endParaRPr>
          </a:p>
          <a:p>
            <a:r>
              <a:rPr lang="en-US" dirty="0"/>
              <a:t>0 – No. Provider is eligible but does not participate in a QRIS.</a:t>
            </a:r>
            <a:endParaRPr lang="en-US" dirty="0">
              <a:cs typeface="Calibri"/>
            </a:endParaRPr>
          </a:p>
          <a:p>
            <a:r>
              <a:rPr lang="en-US" dirty="0"/>
              <a:t>1 – Yes. Provider does participate in a QRIS.</a:t>
            </a:r>
            <a:endParaRPr lang="en-US" dirty="0">
              <a:cs typeface="Calibri"/>
            </a:endParaRPr>
          </a:p>
          <a:p>
            <a:r>
              <a:rPr lang="en-US" dirty="0"/>
              <a:t>7 – The State has an operating QRIS in the provider's area, but the provider is not eligible to participate.</a:t>
            </a:r>
            <a:endParaRPr lang="en-US" dirty="0">
              <a:cs typeface="Calibri"/>
            </a:endParaRPr>
          </a:p>
          <a:p>
            <a:r>
              <a:rPr lang="en-US" dirty="0"/>
              <a:t>8 – The State does not have an operating QRIS in the provider's area.</a:t>
            </a:r>
            <a:endParaRPr lang="en-US" dirty="0">
              <a:cs typeface="Calibri"/>
            </a:endParaRPr>
          </a:p>
          <a:p>
            <a:r>
              <a:rPr lang="en-US" dirty="0">
                <a:cs typeface="Calibri"/>
              </a:rPr>
              <a:t>As you can see, these options collect the participation information only. With the change, we are able to collect QCC ranking information.</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208994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a:t>
            </a:r>
            <a:r>
              <a:rPr lang="en-US" dirty="0"/>
              <a:t> </a:t>
            </a:r>
          </a:p>
          <a:p>
            <a:endParaRPr lang="en-US" dirty="0"/>
          </a:p>
          <a:p>
            <a:r>
              <a:rPr lang="en-US" dirty="0"/>
              <a:t>Thank you, Mai. </a:t>
            </a:r>
            <a:endParaRPr lang="en-US" dirty="0">
              <a:cs typeface="Calibri" panose="020F0502020204030204"/>
            </a:endParaRPr>
          </a:p>
          <a:p>
            <a:endParaRPr lang="en-US" dirty="0"/>
          </a:p>
          <a:p>
            <a:pPr>
              <a:spcAft>
                <a:spcPts val="1200"/>
              </a:spcAft>
            </a:pPr>
            <a:r>
              <a:rPr lang="en-US" dirty="0"/>
              <a:t>As Mai mentioned, my</a:t>
            </a:r>
            <a:r>
              <a:rPr lang="en-US" sz="1200" kern="1200" dirty="0">
                <a:solidFill>
                  <a:schemeClr val="tx1"/>
                </a:solidFill>
                <a:effectLst/>
                <a:latin typeface="+mn-lt"/>
                <a:ea typeface="+mn-ea"/>
                <a:cs typeface="+mn-cs"/>
              </a:rPr>
              <a:t> name is </a:t>
            </a:r>
            <a:r>
              <a:rPr lang="en-US" dirty="0"/>
              <a:t>Stephen</a:t>
            </a:r>
            <a:r>
              <a:rPr lang="en-US" sz="1200" kern="1200" dirty="0">
                <a:solidFill>
                  <a:schemeClr val="tx1"/>
                </a:solidFill>
                <a:effectLst/>
                <a:latin typeface="+mn-lt"/>
                <a:ea typeface="+mn-ea"/>
                <a:cs typeface="+mn-cs"/>
              </a:rPr>
              <a:t> Propheter and I am the Director of the Early Learning and Care Division (ELCD) at the California Department of Education (CDE). </a:t>
            </a:r>
            <a:endParaRPr lang="en-US" sz="1200" kern="1200" dirty="0">
              <a:solidFill>
                <a:schemeClr val="tx1"/>
              </a:solidFill>
              <a:effectLst/>
              <a:latin typeface="+mn-lt"/>
              <a:cs typeface="Calibri"/>
            </a:endParaRPr>
          </a:p>
          <a:p>
            <a:pPr>
              <a:spcAft>
                <a:spcPts val="1200"/>
              </a:spcAft>
            </a:pPr>
            <a:endParaRPr lang="en-US" dirty="0">
              <a:cs typeface="Calibri"/>
            </a:endParaRPr>
          </a:p>
          <a:p>
            <a:pPr>
              <a:spcAft>
                <a:spcPts val="1200"/>
              </a:spcAft>
            </a:pPr>
            <a:r>
              <a:rPr lang="en-US" dirty="0">
                <a:cs typeface="Calibri"/>
              </a:rPr>
              <a:t>I would like to welcome back those of you that previously joined for our bi-weekly ELCD webinars, and welcome any new contractor staff or participants that we may have beginning this program year. As you know this has been a historical year for the early learning field with the transition of certain programs to the Department of Social Services and the incredible investment that was made to bring California closer to universal prekindergarten through significant investments in transitional kindergarten and state preschool. Not to mention, we are still not through the COVID-19 pandemic with the Delta variant making its way around– please remember to wash your hands, wear your masks, and get vaccinated; we have the tools to protect our children, particularly those that are not yet eligible to be vaccinated, as well as our communities, we just need to use them!</a:t>
            </a:r>
            <a:endParaRPr lang="en-US" dirty="0"/>
          </a:p>
          <a:p>
            <a:pPr>
              <a:spcAft>
                <a:spcPts val="1200"/>
              </a:spcAft>
            </a:pPr>
            <a:endParaRPr lang="en-US" dirty="0">
              <a:cs typeface="Calibri"/>
            </a:endParaRPr>
          </a:p>
          <a:p>
            <a:pPr>
              <a:spcAft>
                <a:spcPts val="1200"/>
              </a:spcAft>
            </a:pPr>
            <a:r>
              <a:rPr lang="en-US" dirty="0">
                <a:cs typeface="Calibri"/>
              </a:rPr>
              <a:t>Before we move on, I would like to share the purpose of this webinar series moving forward and some upcoming changes we are anticipating in ELCD.  First and foremost, I want to explain that due to the transition of certain programs to CDSS, these webinars hosted by CDE will only include information and guidance for California state preschool programs. While we appreciate that many of the requirements for programs at CDSS are the same or similar to the CSPP requirements, we want to make it clear that we do not have the authority to address questions related to programs that are no longer administered by the CDE. In terms of the schedule for these webinars, we are planning to hold these webinars monthly to keep the field updated with any changes and to provide an opportunity for contractors to ask questions you all may have. We'll monitor the need to adjust the frequency of the webinar series, or webinars on specialized topics, as we work through budget implementation, guidance, and the continued pandemic response.</a:t>
            </a:r>
          </a:p>
          <a:p>
            <a:pPr>
              <a:spcAft>
                <a:spcPts val="1200"/>
              </a:spcAft>
            </a:pPr>
            <a:endParaRPr lang="en-US" dirty="0">
              <a:cs typeface="Calibri"/>
            </a:endParaRPr>
          </a:p>
          <a:p>
            <a:pPr>
              <a:spcAft>
                <a:spcPts val="1200"/>
              </a:spcAft>
            </a:pPr>
            <a:r>
              <a:rPr lang="en-US" dirty="0">
                <a:cs typeface="Calibri"/>
              </a:rPr>
              <a:t>We also have some exciting new possibilities coming up as universal transitional kindergarten begins to roll out so keep a look out for CDE's upcoming P-3 webinar announcements and newsletter to keep the field informed. We are so excited to welcome you all back to these webinars so without further ado, I will now invite </a:t>
            </a:r>
            <a:r>
              <a:rPr lang="en-US" b="1" dirty="0">
                <a:cs typeface="Calibri"/>
              </a:rPr>
              <a:t>Virginia Early </a:t>
            </a:r>
            <a:r>
              <a:rPr lang="en-US" dirty="0">
                <a:cs typeface="Calibri"/>
              </a:rPr>
              <a:t>to introduce herself.</a:t>
            </a:r>
          </a:p>
          <a:p>
            <a:endParaRPr lang="en-US" dirty="0">
              <a:cs typeface="Calibri"/>
            </a:endParaRPr>
          </a:p>
          <a:p>
            <a:r>
              <a:rPr lang="en-US" b="1" dirty="0">
                <a:cs typeface="Calibri"/>
              </a:rPr>
              <a:t>VIRGINIA:</a:t>
            </a:r>
            <a:endParaRPr lang="en-US" dirty="0">
              <a:cs typeface="Calibri"/>
            </a:endParaRPr>
          </a:p>
          <a:p>
            <a:pPr>
              <a:buFont typeface="Arial"/>
              <a:buChar char="•"/>
            </a:pPr>
            <a:endParaRPr lang="en-US" dirty="0">
              <a:cs typeface="Calibri"/>
            </a:endParaRPr>
          </a:p>
          <a:p>
            <a:r>
              <a:rPr lang="en-US" dirty="0">
                <a:cs typeface="Calibri"/>
              </a:rPr>
              <a:t>Hi Everyone!  I am </a:t>
            </a:r>
            <a:r>
              <a:rPr lang="en-US" b="1" dirty="0">
                <a:cs typeface="Calibri"/>
              </a:rPr>
              <a:t>Virginia Early</a:t>
            </a:r>
            <a:r>
              <a:rPr lang="en-US" dirty="0">
                <a:cs typeface="Calibri"/>
              </a:rPr>
              <a:t>, Administrator for the Policy Office.</a:t>
            </a:r>
          </a:p>
          <a:p>
            <a:endParaRPr lang="en-US" dirty="0">
              <a:cs typeface="Calibri"/>
            </a:endParaRPr>
          </a:p>
          <a:p>
            <a:r>
              <a:rPr lang="en-US" dirty="0">
                <a:cs typeface="Calibri"/>
              </a:rPr>
              <a:t>[</a:t>
            </a:r>
            <a:r>
              <a:rPr lang="en-US" dirty="0"/>
              <a:t>Insert Welcome Remarks here]</a:t>
            </a:r>
            <a:endParaRPr lang="en-US" dirty="0">
              <a:cs typeface="Calibri"/>
            </a:endParaRPr>
          </a:p>
          <a:p>
            <a:endParaRPr lang="en-US" b="1" dirty="0">
              <a:cs typeface="Calibri"/>
            </a:endParaRPr>
          </a:p>
          <a:p>
            <a:r>
              <a:rPr lang="en-US" dirty="0">
                <a:cs typeface="Calibri"/>
              </a:rPr>
              <a:t>I'll turn it over to </a:t>
            </a:r>
            <a:r>
              <a:rPr lang="en-US" b="1" dirty="0">
                <a:cs typeface="Calibri"/>
              </a:rPr>
              <a:t>ALANA </a:t>
            </a:r>
            <a:r>
              <a:rPr lang="en-US" dirty="0">
                <a:cs typeface="Calibri"/>
              </a:rPr>
              <a:t>who will be our moderator.  </a:t>
            </a:r>
          </a:p>
          <a:p>
            <a:endParaRPr lang="en-US" dirty="0">
              <a:cs typeface="Calibri"/>
            </a:endParaRPr>
          </a:p>
          <a:p>
            <a:r>
              <a:rPr lang="en-US" b="1" dirty="0">
                <a:cs typeface="Calibri"/>
              </a:rPr>
              <a:t>ALANA</a:t>
            </a:r>
            <a:r>
              <a:rPr lang="en-US" b="1" dirty="0"/>
              <a:t>:</a:t>
            </a:r>
            <a:r>
              <a:rPr lang="en-US" dirty="0"/>
              <a:t>  Morning everyone! I'm Alana Andrade,</a:t>
            </a:r>
            <a:r>
              <a:rPr lang="en-US" baseline="0" dirty="0"/>
              <a:t> </a:t>
            </a:r>
            <a:r>
              <a:rPr lang="en-US" dirty="0"/>
              <a:t>and I'm a Child Development Consultant here at ELCD and I'll be your moderator today. </a:t>
            </a:r>
            <a:endParaRPr lang="en-US" dirty="0">
              <a:cs typeface="Calibri"/>
            </a:endParaRPr>
          </a:p>
          <a:p>
            <a:endParaRPr lang="en-US" dirty="0">
              <a:cs typeface="Calibri"/>
            </a:endParaRPr>
          </a:p>
          <a:p>
            <a:r>
              <a:rPr lang="en-US" dirty="0">
                <a:cs typeface="Calibri"/>
              </a:rPr>
              <a:t>To help answer your questions and to make this webinar run smoothly, we have a great team here with us today:</a:t>
            </a:r>
            <a:endParaRPr lang="en-US" dirty="0"/>
          </a:p>
          <a:p>
            <a:pPr marL="171450" indent="-171450">
              <a:buFont typeface="Arial"/>
              <a:buChar char="•"/>
            </a:pPr>
            <a:r>
              <a:rPr lang="en-US" dirty="0"/>
              <a:t>from the Policy Office, Consultant </a:t>
            </a:r>
            <a:r>
              <a:rPr lang="en-US" i="1" dirty="0"/>
              <a:t>Danielle Davis, </a:t>
            </a:r>
            <a:r>
              <a:rPr lang="en-US" dirty="0"/>
              <a:t>and Office Technician</a:t>
            </a:r>
            <a:r>
              <a:rPr lang="en-US" i="1" dirty="0"/>
              <a:t> Mai Thao. </a:t>
            </a:r>
            <a:endParaRPr lang="en-US" i="1" dirty="0">
              <a:cs typeface="Calibri" panose="020F0502020204030204"/>
            </a:endParaRPr>
          </a:p>
          <a:p>
            <a:pPr marL="171450" indent="-171450">
              <a:buFont typeface="Arial"/>
              <a:buChar char="•"/>
            </a:pPr>
            <a:r>
              <a:rPr lang="en-US" dirty="0"/>
              <a:t>from the Program Quality Implementation (PQI) Office</a:t>
            </a:r>
            <a:r>
              <a:rPr lang="en-US" i="1" dirty="0"/>
              <a:t>, </a:t>
            </a:r>
            <a:r>
              <a:rPr lang="en-US" dirty="0"/>
              <a:t>we have Education Administrator </a:t>
            </a:r>
            <a:r>
              <a:rPr lang="en-US" i="1" dirty="0"/>
              <a:t>Crystal Devlin</a:t>
            </a:r>
            <a:r>
              <a:rPr lang="en-US" dirty="0"/>
              <a:t> and consultants </a:t>
            </a:r>
            <a:r>
              <a:rPr lang="en-US" i="1" dirty="0"/>
              <a:t>Cassandra Lewis and Richard Miller; </a:t>
            </a:r>
            <a:endParaRPr lang="en-US" dirty="0"/>
          </a:p>
          <a:p>
            <a:pPr marL="171450" indent="-171450">
              <a:buFont typeface="Arial"/>
              <a:buChar char="•"/>
            </a:pPr>
            <a:r>
              <a:rPr lang="en-US" dirty="0"/>
              <a:t>from Child Development Nutrition and Fiscal Services (CDNFS), we have Managers </a:t>
            </a:r>
            <a:r>
              <a:rPr lang="en-US" i="1" dirty="0"/>
              <a:t>Andrea Johnson, Allen Lynch, and</a:t>
            </a:r>
            <a:r>
              <a:rPr lang="en-US" dirty="0"/>
              <a:t> </a:t>
            </a:r>
            <a:r>
              <a:rPr lang="en-US" i="1" dirty="0"/>
              <a:t>Cate Washington; </a:t>
            </a:r>
            <a:endParaRPr lang="en-US" dirty="0">
              <a:cs typeface="Calibri"/>
            </a:endParaRPr>
          </a:p>
          <a:p>
            <a:pPr marL="171450" indent="-171450">
              <a:buFont typeface="Arial"/>
              <a:buChar char="•"/>
            </a:pPr>
            <a:r>
              <a:rPr lang="en-US" dirty="0"/>
              <a:t>from the Data Research and Planning Office (DRPO), we have Data Research Manager </a:t>
            </a:r>
            <a:r>
              <a:rPr lang="en-US" i="1" dirty="0"/>
              <a:t>Jane Liang</a:t>
            </a:r>
            <a:r>
              <a:rPr lang="en-US" dirty="0"/>
              <a:t>, and Analyst </a:t>
            </a:r>
            <a:r>
              <a:rPr lang="en-US" i="1" dirty="0"/>
              <a:t>Robert Hom;</a:t>
            </a:r>
            <a:endParaRPr lang="en-US" i="1" dirty="0">
              <a:cs typeface="Calibri"/>
            </a:endParaRPr>
          </a:p>
          <a:p>
            <a:pPr marL="171450" indent="-171450">
              <a:buFont typeface="Arial"/>
              <a:buChar char="•"/>
            </a:pPr>
            <a:r>
              <a:rPr lang="en-US" dirty="0">
                <a:cs typeface="Calibri"/>
              </a:rPr>
              <a:t>And from the Director's Office, we have Analyst</a:t>
            </a:r>
            <a:r>
              <a:rPr lang="en-US" dirty="0"/>
              <a:t> </a:t>
            </a:r>
            <a:r>
              <a:rPr lang="en-US" i="1" dirty="0"/>
              <a:t>Brianne Rood.</a:t>
            </a:r>
            <a:endParaRPr lang="en-US" i="1" dirty="0">
              <a:cs typeface="Calibri"/>
            </a:endParaRPr>
          </a:p>
          <a:p>
            <a:endParaRPr lang="en-US" i="1" dirty="0">
              <a:cs typeface="Calibri"/>
            </a:endParaRPr>
          </a:p>
          <a:p>
            <a:r>
              <a:rPr lang="en-US" dirty="0">
                <a:cs typeface="Calibri"/>
              </a:rPr>
              <a:t>You might have noticed that our wonderful Q&amp;A team is smaller – although just as mighty. We ask for your grace in responding to your questions. As always, the team is </a:t>
            </a:r>
            <a:r>
              <a:rPr lang="en-US" b="1" dirty="0"/>
              <a:t>committed to being as responsive as possible</a:t>
            </a:r>
            <a:r>
              <a:rPr lang="en-US" dirty="0"/>
              <a:t>, and will not be able to answer every question. </a:t>
            </a:r>
            <a:endParaRPr lang="en-US" dirty="0">
              <a:cs typeface="Calibri"/>
            </a:endParaRPr>
          </a:p>
          <a:p>
            <a:endParaRPr lang="en-US" dirty="0"/>
          </a:p>
          <a:p>
            <a:r>
              <a:rPr lang="en-US" dirty="0"/>
              <a:t>Just a reminder, our chat box is disabled – CDE will be able to share links with you there, but you are unable to chat with us. Please utilize the Q&amp;A Feature to ask us questions. </a:t>
            </a:r>
            <a:endParaRPr lang="en-US" dirty="0">
              <a:cs typeface="Calibri"/>
            </a:endParaRPr>
          </a:p>
          <a:p>
            <a:endParaRPr lang="en-US" dirty="0">
              <a:cs typeface="Calibri"/>
            </a:endParaRPr>
          </a:p>
          <a:p>
            <a:r>
              <a:rPr lang="en-US" dirty="0">
                <a:cs typeface="Calibri"/>
              </a:rPr>
              <a:t>When you ask questions – do give us as much detail as possible before clicking that submit button. Please don't feel the need to 'rush' to get a question into the queue. It's OK to take a moment to accurately type out your questions before you click send.</a:t>
            </a:r>
          </a:p>
          <a:p>
            <a:endParaRPr lang="en-US" dirty="0">
              <a:cs typeface="Calibri"/>
            </a:endParaRPr>
          </a:p>
          <a:p>
            <a:r>
              <a:rPr lang="en-US" dirty="0">
                <a:cs typeface="Calibri"/>
              </a:rPr>
              <a:t>Back over to </a:t>
            </a:r>
            <a:r>
              <a:rPr lang="en-US" b="1" dirty="0">
                <a:cs typeface="Calibri"/>
              </a:rPr>
              <a:t>STEPHEN </a:t>
            </a:r>
            <a:r>
              <a:rPr lang="en-US" dirty="0">
                <a:cs typeface="Calibri"/>
              </a:rPr>
              <a:t>to speak about the agenda.</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286599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Jane:</a:t>
            </a:r>
            <a:endParaRPr lang="en-US" b="1" dirty="0"/>
          </a:p>
          <a:p>
            <a:r>
              <a:rPr lang="en-US" dirty="0"/>
              <a:t>Here I am going to share with you why we need to change the QRIS field:</a:t>
            </a:r>
            <a:endParaRPr lang="en-US" dirty="0">
              <a:cs typeface="Calibri"/>
            </a:endParaRPr>
          </a:p>
          <a:p>
            <a:endParaRPr lang="en-US" dirty="0"/>
          </a:p>
          <a:p>
            <a:r>
              <a:rPr lang="en-US" dirty="0"/>
              <a:t>In 2019 Governor Newson signed the California Cradle-to-Career Data System Act into the law. The Cradle-to-Career Data System requires early learning data to include child level, family level, site level, and agency level data that include the QRIS ranking.</a:t>
            </a:r>
            <a:endParaRPr lang="en-US" dirty="0">
              <a:cs typeface="Calibri" panose="020F0502020204030204"/>
            </a:endParaRPr>
          </a:p>
          <a:p>
            <a:endParaRPr lang="en-US" dirty="0"/>
          </a:p>
          <a:p>
            <a:r>
              <a:rPr lang="en-US" dirty="0"/>
              <a:t>As you know, the 2021 Budget Act provides preschool and UPK expansion grant that requires the CDE to conduct comprehensive evaluation of the impact of preschool and TK programs. QRIS ranking is a critical element is associated to the child where the learning and care is provided.</a:t>
            </a:r>
            <a:endParaRPr lang="en-US" dirty="0">
              <a:cs typeface="Calibri" panose="020F0502020204030204"/>
            </a:endParaRPr>
          </a:p>
          <a:p>
            <a:endParaRPr lang="en-US" dirty="0">
              <a:cs typeface="Calibri" panose="020F0502020204030204"/>
            </a:endParaRPr>
          </a:p>
          <a:p>
            <a:r>
              <a:rPr lang="en-US" dirty="0"/>
              <a:t>In 2011, only 49 sites reported in the QRIS. By 2016, there were 3,862 sites. We have seen the number of sites meeting high quality measures increasing and there is a need for us to collect this information.</a:t>
            </a:r>
            <a:endParaRPr lang="en-US" dirty="0">
              <a:cs typeface="Calibri"/>
            </a:endParaRPr>
          </a:p>
          <a:p>
            <a:endParaRPr lang="en-US" dirty="0"/>
          </a:p>
          <a:p>
            <a:r>
              <a:rPr lang="en-US" dirty="0"/>
              <a:t>Capturing this data would be helpful for us to improve our programs. As we strive for program quality improvement based on research and evidence-based practice, we want to use research as part of our continuous improvement cycle, that is to use data inform us as well as stakeholders to meet the needs of each and every child’s needs.</a:t>
            </a:r>
            <a:endParaRPr lang="en-US" dirty="0">
              <a:cs typeface="Calibri"/>
            </a:endParaRPr>
          </a:p>
          <a:p>
            <a:r>
              <a:rPr lang="en-US" dirty="0">
                <a:cs typeface="Calibri"/>
              </a:rPr>
              <a:t>By expand the options in the QRIS field, we are able to collect the QCC ranking information.</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58977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2011, only 49 sites reported in the QRIS. By 2016, there were 3,862 sites. There are increasing sites being rated as I will show you in the next two slides.</a:t>
            </a:r>
          </a:p>
          <a:p>
            <a:endParaRPr lang="en-US" dirty="0"/>
          </a:p>
          <a:p>
            <a:r>
              <a:rPr lang="en-US" dirty="0"/>
              <a:t>Capturing this data would be helpful for us to use the data help us improve our programs. As we strive for program quality improvement based on research and evidence-based practice, we want to use research as part of our continuous improvement cycle, that is to use data inform us as well as stakeholders to meet the needs of each and every child’s needs.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26470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Jane:</a:t>
            </a:r>
            <a:endParaRPr lang="en-US" b="1" dirty="0"/>
          </a:p>
          <a:p>
            <a:r>
              <a:rPr lang="en-US" dirty="0"/>
              <a:t>In addition to the four pre-existing options, 0, 1, 7, and 8 the new changes to the 801A field are bolded as follows:</a:t>
            </a:r>
            <a:endParaRPr lang="en-US" dirty="0">
              <a:cs typeface="Calibri" panose="020F0502020204030204"/>
            </a:endParaRPr>
          </a:p>
          <a:p>
            <a:endParaRPr lang="en-US" dirty="0"/>
          </a:p>
          <a:p>
            <a:r>
              <a:rPr lang="en-US" dirty="0"/>
              <a:t>-A response of 1 has been updated to reflect “Yes, the Provider does participate in a QRIS and tier rank is 1.”</a:t>
            </a:r>
            <a:endParaRPr lang="en-US" dirty="0">
              <a:cs typeface="Calibri" panose="020F0502020204030204"/>
            </a:endParaRPr>
          </a:p>
          <a:p>
            <a:r>
              <a:rPr lang="en-US" dirty="0"/>
              <a:t>-2 – Yes, Provider does participate in a QRIS and tier rank is 2.</a:t>
            </a:r>
            <a:endParaRPr lang="en-US" dirty="0">
              <a:cs typeface="Calibri" panose="020F0502020204030204"/>
            </a:endParaRPr>
          </a:p>
          <a:p>
            <a:r>
              <a:rPr lang="en-US" dirty="0"/>
              <a:t>-3 – Yes. Provider does participate in a QRIS and tier rank is 3.</a:t>
            </a:r>
            <a:endParaRPr lang="en-US" dirty="0">
              <a:cs typeface="Calibri" panose="020F0502020204030204"/>
            </a:endParaRPr>
          </a:p>
          <a:p>
            <a:r>
              <a:rPr lang="en-US" dirty="0"/>
              <a:t>-4 – Yes. Provider does participate in a QRIS and tier rank is 4.</a:t>
            </a:r>
            <a:endParaRPr lang="en-US" dirty="0">
              <a:cs typeface="Calibri" panose="020F0502020204030204"/>
            </a:endParaRPr>
          </a:p>
          <a:p>
            <a:r>
              <a:rPr lang="en-US" dirty="0"/>
              <a:t>-5 – Yes. Provider does participate in a QRIS and tier rank is 5.</a:t>
            </a:r>
            <a:endParaRPr lang="en-US" dirty="0">
              <a:cs typeface="Calibri" panose="020F0502020204030204"/>
            </a:endParaRPr>
          </a:p>
          <a:p>
            <a:r>
              <a:rPr lang="en-US" dirty="0"/>
              <a:t>-6 – Yes. Provider does participate in a QRIS and tier rank is 6.</a:t>
            </a:r>
            <a:endParaRPr lang="en-US" dirty="0">
              <a:cs typeface="Calibri" panose="020F0502020204030204"/>
            </a:endParaRPr>
          </a:p>
          <a:p>
            <a:r>
              <a:rPr lang="en-US" dirty="0"/>
              <a:t>-9 – The State has an operating QRIS in the provider’s area, but information is currently unavailable at the provider level.</a:t>
            </a:r>
            <a:endParaRPr lang="en-US" dirty="0">
              <a:cs typeface="Calibri"/>
            </a:endParaRPr>
          </a:p>
          <a:p>
            <a:endParaRPr lang="en-US" dirty="0"/>
          </a:p>
          <a:p>
            <a:r>
              <a:rPr lang="en-US" dirty="0"/>
              <a:t>These new changes have been available, beginning in the July 2021 CDD-801A report, which is just opened August 1st. We have notified software vendors of this field update in June and again in early August. However, because we are aware some agencies may have already submitted their July 801A reports, retroactive reporting of this field is not necessary since the pre-existing options are still available. Any agencies who have already submitted the July report will not be required to retroactively revise any of the previously submitted data.  The CDMIS team asks that the QRIS ranking be reported in the August 2021 801A report and subsequent reporting periods.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792558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lists the resrouces you may find at the CDE web pages.</a:t>
            </a:r>
            <a:endParaRPr lang="en-US" dirty="0"/>
          </a:p>
          <a:p>
            <a:endParaRPr lang="en-US" dirty="0"/>
          </a:p>
          <a:p>
            <a:r>
              <a:rPr lang="en-US" dirty="0"/>
              <a:t>For more information on how to complete the QRIS field in the 801A report, please visit the QRIS 801A data definitions page at  http://www.cde.ca.gov/sp/cd/ci/qrisparticipation.asp </a:t>
            </a:r>
            <a:endParaRPr lang="en-US" dirty="0">
              <a:cs typeface="Calibri"/>
            </a:endParaRPr>
          </a:p>
          <a:p>
            <a:r>
              <a:rPr lang="en-US" dirty="0"/>
              <a:t>For the CDMIS update correspondence on the changes made to the field, please visit the CDMIS Update #27 page at http://www.cde.ca.gov/sp/cd/ci/update27.asp</a:t>
            </a:r>
            <a:r>
              <a:rPr lang="en-US" dirty="0">
                <a:cs typeface="Calibri"/>
              </a:rPr>
              <a:t> </a:t>
            </a:r>
            <a:endParaRPr lang="en-US" dirty="0"/>
          </a:p>
          <a:p>
            <a:r>
              <a:rPr lang="en-US" dirty="0"/>
              <a:t>If you have any specific CDMIS or 801A reporting questions that aren’t answered in any of the above resources, please email the CDMIS inbox at CDMIS@cde.ca.gov</a:t>
            </a:r>
            <a:endParaRPr lang="en-US" dirty="0">
              <a:cs typeface="Calibri"/>
            </a:endParaRPr>
          </a:p>
          <a:p>
            <a:r>
              <a:rPr lang="en-US" dirty="0">
                <a:cs typeface="Calibri"/>
              </a:rPr>
              <a:t>This conclude my presentation. Thank you!</a:t>
            </a:r>
          </a:p>
          <a:p>
            <a:endParaRPr lang="en-US" dirty="0">
              <a:cs typeface="Calibri"/>
            </a:endParaRPr>
          </a:p>
          <a:p>
            <a:r>
              <a:rPr lang="en-US" dirty="0"/>
              <a:t>Now I will have </a:t>
            </a:r>
            <a:r>
              <a:rPr lang="en-US" b="1" dirty="0"/>
              <a:t>Alana </a:t>
            </a:r>
            <a:r>
              <a:rPr lang="en-US" dirty="0"/>
              <a:t>join us to bring us into our Question and Answer portion of the webinar today.</a:t>
            </a: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3824584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ALANA:</a:t>
            </a:r>
          </a:p>
          <a:p>
            <a:endParaRPr lang="en-US" dirty="0">
              <a:cs typeface="Calibri"/>
            </a:endParaRPr>
          </a:p>
          <a:p>
            <a:r>
              <a:rPr lang="en-US" dirty="0">
                <a:cs typeface="Calibri"/>
              </a:rPr>
              <a:t>Thank you Jane - Now we'll begin answering some questions live. </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ALANA:</a:t>
            </a:r>
          </a:p>
          <a:p>
            <a:endParaRPr lang="en-US" dirty="0">
              <a:cs typeface="Calibri"/>
            </a:endParaRPr>
          </a:p>
          <a:p>
            <a:r>
              <a:rPr lang="en-US" dirty="0">
                <a:cs typeface="Calibri"/>
              </a:rPr>
              <a:t>Please visit our ELCD Guidance webpage to find:</a:t>
            </a:r>
            <a:endParaRPr lang="en-US" b="1" dirty="0">
              <a:cs typeface="Calibri"/>
            </a:endParaRPr>
          </a:p>
          <a:p>
            <a:r>
              <a:rPr lang="en-US" dirty="0">
                <a:cs typeface="Calibri"/>
              </a:rPr>
              <a:t>- webinar slides and transcriptions</a:t>
            </a:r>
          </a:p>
          <a:p>
            <a:r>
              <a:rPr lang="en-US" dirty="0">
                <a:cs typeface="Calibri"/>
              </a:rPr>
              <a:t>- management bulletins</a:t>
            </a:r>
          </a:p>
          <a:p>
            <a:r>
              <a:rPr lang="en-US" dirty="0">
                <a:cs typeface="Calibri"/>
              </a:rPr>
              <a:t>- Frequently Asked Questions</a:t>
            </a:r>
          </a:p>
          <a:p>
            <a:r>
              <a:rPr lang="en-US" dirty="0">
                <a:cs typeface="Calibri"/>
              </a:rPr>
              <a:t>- can be located at </a:t>
            </a:r>
            <a:r>
              <a:rPr lang="en-US" u="sng" dirty="0">
                <a:hlinkClick r:id="rId3"/>
              </a:rPr>
              <a:t>https://www.cde.ca.gov/sp/cd/re/elcdcovid19.asp</a:t>
            </a:r>
            <a:endParaRPr lang="en-US" dirty="0">
              <a:cs typeface="Calibri"/>
            </a:endParaRPr>
          </a:p>
          <a:p>
            <a:endParaRPr lang="en-US" dirty="0">
              <a:cs typeface="Calibri"/>
            </a:endParaRPr>
          </a:p>
          <a:p>
            <a:r>
              <a:rPr lang="en-US" dirty="0">
                <a:cs typeface="Calibri"/>
              </a:rPr>
              <a:t>You can always submit questions to the ELCD Emergency email inbox at ELCDEmergency@cde.ca.gov</a:t>
            </a:r>
          </a:p>
          <a:p>
            <a:endParaRPr lang="en-US" dirty="0">
              <a:cs typeface="Calibri"/>
            </a:endParaRPr>
          </a:p>
          <a:p>
            <a:r>
              <a:rPr lang="en-US" dirty="0">
                <a:cs typeface="Calibri"/>
              </a:rPr>
              <a:t>To find your currently assigned PQI Office Regional Consultant, please visit </a:t>
            </a:r>
            <a:r>
              <a:rPr lang="en-US" u="sng" dirty="0">
                <a:hlinkClick r:id="rId4"/>
              </a:rPr>
              <a:t>https://www.cde.ca.gov/sp/cd/ci/assignments.asp</a:t>
            </a:r>
            <a:endParaRPr lang="en-US" dirty="0">
              <a:cs typeface="Calibri"/>
            </a:endParaRPr>
          </a:p>
          <a:p>
            <a:endParaRPr lang="en-US" dirty="0">
              <a:cs typeface="Calibri"/>
            </a:endParaRPr>
          </a:p>
          <a:p>
            <a:r>
              <a:rPr lang="en-US" b="1" dirty="0">
                <a:cs typeface="Calibri"/>
              </a:rPr>
              <a:t>Stephen</a:t>
            </a:r>
            <a:r>
              <a:rPr lang="en-US" dirty="0">
                <a:cs typeface="Calibri"/>
              </a:rPr>
              <a:t>, back to you to close us out.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STEPHEN:</a:t>
            </a:r>
            <a:endParaRPr lang="en-US" dirty="0"/>
          </a:p>
          <a:p>
            <a:endParaRPr lang="en-US" b="1" dirty="0">
              <a:cs typeface="Calibri"/>
            </a:endParaRPr>
          </a:p>
          <a:p>
            <a:r>
              <a:rPr lang="en-US" b="0" dirty="0">
                <a:cs typeface="Calibri"/>
              </a:rPr>
              <a:t>In closing out </a:t>
            </a:r>
            <a:r>
              <a:rPr lang="en-US" dirty="0">
                <a:cs typeface="Calibri"/>
              </a:rPr>
              <a:t>our first webinar of </a:t>
            </a:r>
            <a:r>
              <a:rPr lang="en-US" b="0" dirty="0">
                <a:cs typeface="Calibri"/>
              </a:rPr>
              <a:t>this</a:t>
            </a:r>
            <a:r>
              <a:rPr lang="en-US" dirty="0">
                <a:cs typeface="Calibri"/>
              </a:rPr>
              <a:t> new fiscal year, </a:t>
            </a:r>
            <a:r>
              <a:rPr lang="en-US" b="0" dirty="0">
                <a:cs typeface="Calibri"/>
              </a:rPr>
              <a:t>thank you for </a:t>
            </a:r>
            <a:r>
              <a:rPr lang="en-US" dirty="0">
                <a:cs typeface="Calibri"/>
              </a:rPr>
              <a:t>all you do for children and families. We know many of you are facing similar challenges as you'd seen at the height of the pandemic. Your strength and passion helped us get through the worst of it and will get us through this phase. Thank you for your dedication, commitment, and love for this beautiful work. </a:t>
            </a:r>
          </a:p>
          <a:p>
            <a:endParaRPr lang="en-US" dirty="0">
              <a:cs typeface="Calibri"/>
            </a:endParaRPr>
          </a:p>
          <a:p>
            <a:r>
              <a:rPr lang="en-US" dirty="0">
                <a:cs typeface="Calibri"/>
              </a:rPr>
              <a:t>Please look for the announcement on out next webinar, which will be in September. Until then, please take care of yourselves, each other, and we'll see you soon. </a:t>
            </a:r>
          </a:p>
          <a:p>
            <a:endParaRPr lang="en-US" dirty="0">
              <a:cs typeface="Calibri"/>
            </a:endParaRP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165121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a:t>
            </a:r>
            <a:endParaRPr lang="en-US" dirty="0"/>
          </a:p>
          <a:p>
            <a:endParaRPr lang="en-US" dirty="0"/>
          </a:p>
          <a:p>
            <a:r>
              <a:rPr lang="en-US" dirty="0"/>
              <a:t>Thank you Alana!</a:t>
            </a:r>
            <a:endParaRPr lang="en-US" dirty="0">
              <a:cs typeface="Calibri"/>
            </a:endParaRPr>
          </a:p>
          <a:p>
            <a:endParaRPr lang="en-US" dirty="0"/>
          </a:p>
          <a:p>
            <a:r>
              <a:rPr lang="en-US" dirty="0"/>
              <a:t>Well let’s take a look at this morning’s agenda</a:t>
            </a:r>
            <a:endParaRPr lang="en-US" dirty="0">
              <a:cs typeface="Calibri"/>
            </a:endParaRPr>
          </a:p>
          <a:p>
            <a:pPr marL="285750" indent="-285750">
              <a:buFont typeface="Arial,Sans-Serif"/>
              <a:buChar char="•"/>
            </a:pPr>
            <a:endParaRPr lang="en-US" dirty="0">
              <a:cs typeface="Calibri"/>
            </a:endParaRPr>
          </a:p>
          <a:p>
            <a:pPr marL="285750" indent="-285750">
              <a:buFont typeface="Arial,Sans-Serif"/>
              <a:buChar char="•"/>
            </a:pPr>
            <a:r>
              <a:rPr lang="en-US" dirty="0"/>
              <a:t>The Policy Office and the Fiscal team will provide an update on the various budget related items and their impacts to CSPP contracts.</a:t>
            </a:r>
            <a:endParaRPr lang="en-US" dirty="0">
              <a:cs typeface="Calibri" panose="020F0502020204030204"/>
            </a:endParaRPr>
          </a:p>
          <a:p>
            <a:pPr marL="285750" indent="-285750">
              <a:buFont typeface="Arial,Sans-Serif"/>
              <a:buChar char="•"/>
            </a:pPr>
            <a:r>
              <a:rPr lang="en-US" dirty="0">
                <a:cs typeface="Calibri" panose="020F0502020204030204"/>
              </a:rPr>
              <a:t>The Program Quality and Implementation Office has some updates on reopening and reimbursement, non-covid-19 related closures, and notices of action.</a:t>
            </a:r>
            <a:endParaRPr lang="en-US" dirty="0"/>
          </a:p>
          <a:p>
            <a:pPr marL="285750" indent="-285750">
              <a:buFont typeface="Arial,Sans-Serif"/>
              <a:buChar char="•"/>
            </a:pPr>
            <a:r>
              <a:rPr lang="en-US" dirty="0"/>
              <a:t>And finally, the CDMIS team has some information about updates made to the CDMIS reporting fields.</a:t>
            </a:r>
            <a:endParaRPr lang="en-US" dirty="0">
              <a:cs typeface="Calibri"/>
            </a:endParaRPr>
          </a:p>
          <a:p>
            <a:endParaRPr lang="en-US" dirty="0">
              <a:cs typeface="Calibri"/>
            </a:endParaRPr>
          </a:p>
          <a:p>
            <a:r>
              <a:rPr lang="en-US" dirty="0"/>
              <a:t>While we will work through questions in real time, we’ll visit some questions that have come in through the Q&amp;A function. As a result of the transition we are working with a much more limited staff than we have on previous webinars so we will do our best to answer as many questions that we can today during the webinar, and we will take unanswered questions back to work on answers in order to post them as FAQs on our website.</a:t>
            </a:r>
            <a:endParaRPr lang="en-US" dirty="0">
              <a:cs typeface="Calibri"/>
            </a:endParaRPr>
          </a:p>
          <a:p>
            <a:endParaRPr lang="en-US" dirty="0">
              <a:cs typeface="Calibri"/>
            </a:endParaRPr>
          </a:p>
          <a:p>
            <a:r>
              <a:rPr lang="en-US" dirty="0">
                <a:cs typeface="Calibri"/>
              </a:rPr>
              <a:t>Before I turn it back over to our webinar team I would like to provide an ELCD staffing update.</a:t>
            </a: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19735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 </a:t>
            </a:r>
            <a:endParaRPr lang="en-US" dirty="0"/>
          </a:p>
          <a:p>
            <a:r>
              <a:rPr lang="en-US" dirty="0">
                <a:cs typeface="Calibri"/>
              </a:rPr>
              <a:t>The CDE is currently facing major staffing impacts related to the transition. With the majority of former ELCD staff being transferred to CDSS as a result of the transfer of childcare programs, the ELCD is currently working with a limited staff as we continue to advertise, recruit, and fill the new positions that were provided for CDE in this years budget. We want to be transparent to the field that we are doing our best to keep providing guidance and technical assistance to the field but it is important to note that our staffing is limited as we are working to fill additional positions. In short, we're asking for a little grace until we are more staffed up.</a:t>
            </a:r>
            <a:endParaRPr lang="en-US" dirty="0"/>
          </a:p>
          <a:p>
            <a:endParaRPr lang="en-US" dirty="0">
              <a:cs typeface="Calibri"/>
            </a:endParaRPr>
          </a:p>
          <a:p>
            <a:r>
              <a:rPr lang="en-US" dirty="0">
                <a:cs typeface="Calibri"/>
              </a:rPr>
              <a:t>We have some job openings coming up in a few of our offices in ELCD and we are encouraging those with the field expertise to apply to ensure we have the best applicants that understand the early learning field and are excited about implementing Universal PreK.  The upcoming job openings are in our </a:t>
            </a:r>
          </a:p>
          <a:p>
            <a:pPr marL="171450" indent="-171450">
              <a:buFont typeface="Arial"/>
              <a:buChar char="•"/>
            </a:pPr>
            <a:r>
              <a:rPr lang="en-US" dirty="0">
                <a:cs typeface="Calibri"/>
              </a:rPr>
              <a:t>PQI office, who are the regional consultants who work directly with contractors to support contractors and provide technical assistance.</a:t>
            </a:r>
          </a:p>
          <a:p>
            <a:pPr marL="171450" indent="-171450">
              <a:buFont typeface="Arial"/>
              <a:buChar char="•"/>
            </a:pPr>
            <a:r>
              <a:rPr lang="en-US" dirty="0">
                <a:cs typeface="Calibri"/>
              </a:rPr>
              <a:t>We have openings in our Policy office, who are the consultants that work on bill analyses, provide technical assistance to the Legislature for budget and bill related items, and develop regulations for Title 5 programs.</a:t>
            </a:r>
          </a:p>
          <a:p>
            <a:pPr marL="171450" indent="-171450">
              <a:buFont typeface="Arial"/>
              <a:buChar char="•"/>
            </a:pPr>
            <a:r>
              <a:rPr lang="en-US" dirty="0">
                <a:cs typeface="Calibri"/>
              </a:rPr>
              <a:t>Finally, we have some consultant openings in our Early Education System Improvement office, who will work on systems pieces and our P-3 alignment, as well as some positions that will support on TK implementation.</a:t>
            </a:r>
          </a:p>
          <a:p>
            <a:pPr marL="171450" indent="-171450">
              <a:buFont typeface="Arial"/>
              <a:buChar char="•"/>
            </a:pPr>
            <a:endParaRPr lang="en-US" dirty="0">
              <a:cs typeface="Calibri"/>
            </a:endParaRPr>
          </a:p>
          <a:p>
            <a:r>
              <a:rPr lang="en-US" dirty="0">
                <a:cs typeface="Calibri"/>
              </a:rPr>
              <a:t>We encourage you all to apply or pass on the job postings as they are released to people that you think may be qualified for the positions.</a:t>
            </a: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64690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Stephen: </a:t>
            </a:r>
            <a:endParaRPr lang="en-US" b="1" dirty="0"/>
          </a:p>
          <a:p>
            <a:r>
              <a:rPr lang="en-US" dirty="0"/>
              <a:t>By way of background, </a:t>
            </a:r>
            <a:r>
              <a:rPr lang="en-US" b="1" dirty="0"/>
              <a:t>there are two steps to apply for CA state consultant jobs</a:t>
            </a:r>
            <a:r>
              <a:rPr lang="en-US" dirty="0"/>
              <a:t>:</a:t>
            </a:r>
          </a:p>
          <a:p>
            <a:pPr marL="285750" indent="-285750">
              <a:buFont typeface="Arial"/>
              <a:buChar char="•"/>
            </a:pPr>
            <a:r>
              <a:rPr lang="en-US" dirty="0"/>
              <a:t>First, applicants must take an “exam”, which is basically a check-list of candidate experience, along with a resume filled out on a state form, and documentation of other requirements (for example, transcripts). In order to apply for jobs with a specific title, you’ll need to have taken the exam first for jobs with that title (or ‘classification’). A link to the page with more information on the exam can be found at the link in the chat </a:t>
            </a:r>
            <a:r>
              <a:rPr lang="en-US" dirty="0">
                <a:hlinkClick r:id="rId3"/>
              </a:rPr>
              <a:t>https://www.cde.ca.gov/re/di/jb/childdevelopmentcons.asp</a:t>
            </a:r>
            <a:r>
              <a:rPr lang="en-US" dirty="0"/>
              <a:t>. </a:t>
            </a:r>
          </a:p>
          <a:p>
            <a:pPr marL="285750" indent="-285750">
              <a:buFont typeface="Arial"/>
              <a:buChar char="•"/>
            </a:pPr>
            <a:r>
              <a:rPr lang="en-US" dirty="0"/>
              <a:t>Then, the applicant must actually apply for the position by submitting the application on their CalCareers account (don't forget about the statement of qualifications if required by the job posting). </a:t>
            </a:r>
          </a:p>
          <a:p>
            <a:pPr marL="285750" indent="-285750">
              <a:buFont typeface="Arial"/>
              <a:buChar char="•"/>
            </a:pPr>
            <a:r>
              <a:rPr lang="en-US" dirty="0"/>
              <a:t>A current list of position openings at CDE can be found using the link we'll place in the chat </a:t>
            </a:r>
            <a:r>
              <a:rPr lang="en-US" dirty="0">
                <a:hlinkClick r:id="rId4"/>
              </a:rPr>
              <a:t>https://www.calcareers.ca.gov/CalHRPublic/Search/JobSearchResults.aspx#depid=75</a:t>
            </a:r>
            <a:r>
              <a:rPr lang="en-US" dirty="0"/>
              <a:t>. Please note this will take you to all jobs at CDE, not just jobs in our division</a:t>
            </a:r>
            <a:endParaRPr lang="en-US" dirty="0">
              <a:cs typeface="Calibri"/>
            </a:endParaRPr>
          </a:p>
          <a:p>
            <a:pPr marL="285750" indent="-285750">
              <a:buFont typeface="Arial"/>
              <a:buChar char="•"/>
            </a:pPr>
            <a:endParaRPr lang="en-US" dirty="0">
              <a:cs typeface="Calibri"/>
            </a:endParaRPr>
          </a:p>
          <a:p>
            <a:pPr marL="285750" indent="-285750">
              <a:buFont typeface="Arial"/>
              <a:buChar char="•"/>
            </a:pPr>
            <a:r>
              <a:rPr lang="en-US" dirty="0">
                <a:cs typeface="Calibri"/>
              </a:rPr>
              <a:t>I'll note the process for applying for a consultant position is a little different than the process for applying for analyst positions, though both are applied for through the CalCareers site.</a:t>
            </a:r>
          </a:p>
          <a:p>
            <a:pPr marL="285750" indent="-285750">
              <a:buFont typeface="Arial"/>
              <a:buChar char="•"/>
            </a:pPr>
            <a:endParaRPr lang="en-US" dirty="0">
              <a:cs typeface="Calibri"/>
            </a:endParaRPr>
          </a:p>
          <a:p>
            <a:r>
              <a:rPr lang="en-US" dirty="0">
                <a:cs typeface="Calibri"/>
              </a:rPr>
              <a:t>With all of your help, we can work to ensure we have the best team possible that is ready to implement Universal PreK and support programs. </a:t>
            </a:r>
          </a:p>
          <a:p>
            <a:endParaRPr lang="en-US" dirty="0">
              <a:cs typeface="Calibri"/>
            </a:endParaRPr>
          </a:p>
          <a:p>
            <a:r>
              <a:rPr lang="en-US" dirty="0">
                <a:cs typeface="Calibri"/>
              </a:rPr>
              <a:t>Now, I will invite </a:t>
            </a:r>
            <a:r>
              <a:rPr lang="en-US" b="1" dirty="0">
                <a:cs typeface="Calibri"/>
              </a:rPr>
              <a:t>Virginia and Cate </a:t>
            </a:r>
            <a:r>
              <a:rPr lang="en-US" dirty="0">
                <a:cs typeface="Calibri"/>
              </a:rPr>
              <a:t>to talk us through the budget updates and the fiscal impacts to CSPP contracts.</a:t>
            </a: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18191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VIRGINIA</a:t>
            </a:r>
          </a:p>
          <a:p>
            <a:r>
              <a:rPr lang="en-US" dirty="0"/>
              <a:t>Good morning, to get us started on the budget updates, we will begin with the changes for State Preschool. </a:t>
            </a:r>
            <a:endParaRPr lang="en-US" dirty="0">
              <a:cs typeface="Calibri"/>
            </a:endParaRPr>
          </a:p>
          <a:p>
            <a:endParaRPr lang="en-US" dirty="0"/>
          </a:p>
          <a:p>
            <a:pPr marL="171450" indent="-171450">
              <a:buFont typeface="Arial" panose="020B0604020202020204" pitchFamily="34" charset="0"/>
              <a:buChar char="•"/>
            </a:pPr>
            <a:r>
              <a:rPr lang="en-US" dirty="0"/>
              <a:t>The budget TBLs made a lot of changes to CSPPs. </a:t>
            </a:r>
            <a:endParaRPr lang="en-US" dirty="0">
              <a:cs typeface="Calibri"/>
            </a:endParaRP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AB 131, the Child Development TBL:</a:t>
            </a:r>
            <a:endParaRPr lang="en-US" dirty="0">
              <a:cs typeface="Calibri"/>
            </a:endParaRPr>
          </a:p>
          <a:p>
            <a:pPr marL="0" lvl="0" indent="0">
              <a:buFont typeface="Arial" panose="020B0604020202020204" pitchFamily="34" charset="0"/>
              <a:buNone/>
            </a:pPr>
            <a:endParaRPr lang="en-US" dirty="0"/>
          </a:p>
          <a:p>
            <a:pPr marL="628650" lvl="1" indent="-171450">
              <a:buFont typeface="Courier New" panose="02070309020205020404" pitchFamily="49" charset="0"/>
              <a:buChar char="o"/>
            </a:pPr>
            <a:r>
              <a:rPr lang="en-US" dirty="0"/>
              <a:t>Holds CSPP contractors harmless for 2021-22. For 2021-22, direct contracting CSPPs shall be reimbursed at </a:t>
            </a:r>
            <a:r>
              <a:rPr lang="en-US" u="sng" dirty="0"/>
              <a:t>100% of the contract reimbursable amount or net reimbursable program costs, whichever is less</a:t>
            </a:r>
            <a:r>
              <a:rPr lang="en-US" dirty="0"/>
              <a:t>.</a:t>
            </a:r>
            <a:endParaRPr lang="en-US" dirty="0">
              <a:cs typeface="Calibri"/>
            </a:endParaRPr>
          </a:p>
          <a:p>
            <a:pPr marL="171450" indent="-171450">
              <a:buFont typeface="Arial" panose="020B0604020202020204" pitchFamily="34" charset="0"/>
              <a:buChar char="•"/>
            </a:pPr>
            <a:endParaRPr lang="en-US" dirty="0"/>
          </a:p>
          <a:p>
            <a:pPr marL="628650" lvl="1" indent="-171450">
              <a:buFont typeface="Courier New" panose="02070309020205020404" pitchFamily="49" charset="0"/>
              <a:buChar char="o"/>
            </a:pPr>
            <a:r>
              <a:rPr lang="en-US" dirty="0"/>
              <a:t>Changes CSPP reserve account policy. The TBL:</a:t>
            </a:r>
            <a:endParaRPr lang="en-US" dirty="0">
              <a:cs typeface="Calibri"/>
            </a:endParaRPr>
          </a:p>
          <a:p>
            <a:pPr marL="1085850" lvl="2" indent="-171450">
              <a:buFont typeface="Wingdings,Sans-Serif" panose="02070309020205020404" pitchFamily="49" charset="0"/>
              <a:buChar char="§"/>
            </a:pPr>
            <a:r>
              <a:rPr lang="en-US" u="sng" dirty="0"/>
              <a:t>Eliminates the 10% reserve set aside for professional development for CSPP staff</a:t>
            </a:r>
            <a:r>
              <a:rPr lang="en-US" dirty="0"/>
              <a:t>. </a:t>
            </a:r>
            <a:endParaRPr lang="en-US" dirty="0">
              <a:cs typeface="Calibri"/>
            </a:endParaRPr>
          </a:p>
          <a:p>
            <a:pPr marL="1085850" lvl="2" indent="-171450">
              <a:buFont typeface="Wingdings,Sans-Serif" panose="02070309020205020404" pitchFamily="49" charset="0"/>
              <a:buChar char="§"/>
            </a:pPr>
            <a:r>
              <a:rPr lang="en-US" dirty="0"/>
              <a:t>Retains that a reserve fund balance be equal to 15% of MRA, or $2,000, whichever is greater. </a:t>
            </a:r>
            <a:endParaRPr lang="en-US" dirty="0">
              <a:cs typeface="Calibri"/>
            </a:endParaRPr>
          </a:p>
          <a:p>
            <a:pPr lvl="2"/>
            <a:endParaRPr lang="en-US" dirty="0">
              <a:cs typeface="Calibri"/>
            </a:endParaRPr>
          </a:p>
          <a:p>
            <a:pPr marL="628650" lvl="1" indent="-171450">
              <a:buFont typeface="Courier New" panose="02070309020205020404" pitchFamily="49" charset="0"/>
              <a:buChar char="o"/>
            </a:pPr>
            <a:r>
              <a:rPr lang="en-US" dirty="0">
                <a:cs typeface="Calibri"/>
              </a:rPr>
              <a:t>Family fees are waived for all CSPP families through June 30, 2022. </a:t>
            </a:r>
            <a:endParaRPr lang="en-US" dirty="0"/>
          </a:p>
          <a:p>
            <a:pPr marL="1085850" lvl="2" indent="-171450">
              <a:buFont typeface="Wingdings" panose="05000000000000000000" pitchFamily="2" charset="2"/>
              <a:buChar char="§"/>
            </a:pPr>
            <a:r>
              <a:rPr lang="en-US" dirty="0">
                <a:cs typeface="Calibri" panose="020F0502020204030204"/>
              </a:rPr>
              <a:t>The CDE is working to develop a management bulletin for family fees, and it will be released as soon as it is finished.</a:t>
            </a:r>
          </a:p>
          <a:p>
            <a:pPr lvl="2"/>
            <a:endParaRPr lang="en-US" dirty="0">
              <a:cs typeface="Calibri" panose="020F0502020204030204"/>
            </a:endParaRPr>
          </a:p>
          <a:p>
            <a:pPr marL="628650" lvl="1" indent="-171450">
              <a:buFont typeface="Wingdings" panose="05000000000000000000" pitchFamily="2" charset="2"/>
              <a:buChar char="§"/>
            </a:pPr>
            <a:r>
              <a:rPr lang="en-US" dirty="0"/>
              <a:t>I’ll turn it over to Cate to describe a bit more about the family fee allocations. Cate?</a:t>
            </a:r>
            <a:endParaRPr lang="en-US" dirty="0">
              <a:cs typeface="Calibri"/>
            </a:endParaRPr>
          </a:p>
          <a:p>
            <a:pPr marL="0" lvl="0" indent="0">
              <a:buFont typeface="Wingdings" panose="05000000000000000000" pitchFamily="2" charset="2"/>
              <a:buNone/>
            </a:pPr>
            <a:endParaRPr lang="en-US" dirty="0"/>
          </a:p>
          <a:p>
            <a:pPr marL="0" lvl="0" indent="0">
              <a:buFont typeface="Wingdings" panose="05000000000000000000" pitchFamily="2" charset="2"/>
              <a:buNone/>
            </a:pPr>
            <a:r>
              <a:rPr lang="en-US" b="1" dirty="0"/>
              <a:t>CATE</a:t>
            </a:r>
            <a:endParaRPr lang="en-US" b="1" dirty="0">
              <a:cs typeface="Calibri"/>
            </a:endParaRPr>
          </a:p>
          <a:p>
            <a:r>
              <a:rPr lang="en-US" dirty="0">
                <a:cs typeface="Calibri"/>
              </a:rPr>
              <a:t>Thanks, Virginia, and good morning everyone. My name is Cate Washington, and I am a manager in Child Development and Nutrition Fiscal Services, or CDNFS.</a:t>
            </a:r>
          </a:p>
          <a:p>
            <a:endParaRPr lang="en-US" dirty="0">
              <a:cs typeface="Calibri"/>
            </a:endParaRPr>
          </a:p>
          <a:p>
            <a:r>
              <a:rPr lang="en-US" dirty="0">
                <a:cs typeface="Calibri"/>
              </a:rPr>
              <a:t>Family fee waiver allocations for Fiscal Year 2021-22 will be based on data submitted by contractors on June 2021 year-end reports. We will base these allocations on data received as of August 20, 2021. Contractors that have not submitted a June report by August 20 will receive an allocation based on the most recently submitted and certified report.</a:t>
            </a:r>
          </a:p>
          <a:p>
            <a:endParaRPr lang="en-US" dirty="0">
              <a:cs typeface="Calibri"/>
            </a:endParaRPr>
          </a:p>
          <a:p>
            <a:r>
              <a:rPr lang="en-US" dirty="0">
                <a:cs typeface="Calibri"/>
              </a:rPr>
              <a:t>I'll turn it back over to Virginia to continue to discuss budget changes.</a:t>
            </a:r>
          </a:p>
          <a:p>
            <a:pPr>
              <a:buFont typeface="Wingdings" panose="05000000000000000000" pitchFamily="2" charset="2"/>
            </a:pPr>
            <a:endParaRPr lang="en-US" b="1" dirty="0">
              <a:cs typeface="Calibri" panose="020F0502020204030204"/>
            </a:endParaRPr>
          </a:p>
          <a:p>
            <a:pPr lvl="2"/>
            <a:endParaRPr lang="en-US" dirty="0">
              <a:cs typeface="Calibri"/>
            </a:endParaRPr>
          </a:p>
          <a:p>
            <a:pPr marL="628650" lvl="1" indent="-171450">
              <a:buFont typeface="Courier New" panose="02070309020205020404" pitchFamily="49" charset="0"/>
              <a:buChar char="o"/>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18611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VIRGINIA</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dirty="0"/>
              <a:t>SB 129 expands CSPP by:</a:t>
            </a:r>
            <a:endParaRPr lang="en-US" dirty="0">
              <a:cs typeface="Calibri"/>
            </a:endParaRPr>
          </a:p>
          <a:p>
            <a:pPr marL="628650" lvl="1" indent="-171450">
              <a:buFont typeface="Courier New" panose="02070309020205020404" pitchFamily="49" charset="0"/>
              <a:buChar char="o"/>
            </a:pPr>
            <a:r>
              <a:rPr lang="en-US" dirty="0"/>
              <a:t>Appropriating </a:t>
            </a:r>
            <a:r>
              <a:rPr lang="en-US" u="sng" dirty="0"/>
              <a:t>$130 million for CSPP expansion at local educational agencies</a:t>
            </a:r>
            <a:r>
              <a:rPr lang="en-US" dirty="0"/>
              <a:t>.</a:t>
            </a:r>
            <a:endParaRPr lang="en-US" dirty="0">
              <a:cs typeface="Calibri"/>
            </a:endParaRPr>
          </a:p>
          <a:p>
            <a:pPr marL="628650" lvl="1" indent="-171450">
              <a:buFont typeface="Courier New" panose="02070309020205020404" pitchFamily="49" charset="0"/>
              <a:buChar char="o"/>
            </a:pPr>
            <a:r>
              <a:rPr lang="en-US" dirty="0"/>
              <a:t>Making the funds available to </a:t>
            </a:r>
            <a:r>
              <a:rPr lang="en-US" u="sng" dirty="0"/>
              <a:t>expand part-day and full-day CSPP slots</a:t>
            </a:r>
            <a:r>
              <a:rPr lang="en-US" dirty="0"/>
              <a:t>.</a:t>
            </a:r>
            <a:endParaRPr lang="en-US" dirty="0">
              <a:cs typeface="Calibri"/>
            </a:endParaRPr>
          </a:p>
          <a:p>
            <a:pPr marL="628650" lvl="1" indent="-171450">
              <a:buFont typeface="Courier New" panose="02070309020205020404" pitchFamily="49" charset="0"/>
              <a:buChar char="o"/>
            </a:pPr>
            <a:r>
              <a:rPr lang="en-US" dirty="0">
                <a:cs typeface="Calibri"/>
              </a:rPr>
              <a:t>We are currently in the process of developing the request for applications for the CSPP expansion funding and hope to release the RFA in the late fall</a:t>
            </a:r>
          </a:p>
          <a:p>
            <a:pPr marL="628650" lvl="1" indent="-171450">
              <a:buFont typeface="Courier New" panose="02070309020205020404" pitchFamily="49" charset="0"/>
              <a:buChar char="o"/>
            </a:pPr>
            <a:endParaRPr lang="en-US" dirty="0"/>
          </a:p>
          <a:p>
            <a:pPr marL="171450" lvl="0" indent="-171450">
              <a:buFont typeface="Arial" panose="020B0604020202020204" pitchFamily="34" charset="0"/>
              <a:buChar char="•"/>
            </a:pPr>
            <a:r>
              <a:rPr lang="en-US" dirty="0"/>
              <a:t>AB 131 provides funding for stipends:</a:t>
            </a:r>
            <a:endParaRPr lang="en-US" dirty="0">
              <a:cs typeface="Calibri"/>
            </a:endParaRPr>
          </a:p>
          <a:p>
            <a:pPr marL="628650" lvl="1" indent="-171450">
              <a:buFont typeface="Arial" panose="020B0604020202020204" pitchFamily="34" charset="0"/>
              <a:buChar char="•"/>
            </a:pPr>
            <a:r>
              <a:rPr lang="en-US" u="sng" dirty="0"/>
              <a:t>$600 per child stipends for CSPP</a:t>
            </a:r>
            <a:r>
              <a:rPr lang="en-US" dirty="0"/>
              <a:t>, based on March 2021 enrollment data. A five percent administrative allocation will be provided to CSPP contractors who provide care through a Family Child Care Home Networks to cover their costs of distributing the stipends to CSPP family child care home providers.</a:t>
            </a:r>
            <a:endParaRPr lang="en-US" dirty="0">
              <a:cs typeface="Calibri"/>
            </a:endParaRPr>
          </a:p>
          <a:p>
            <a:pPr marL="628650" lvl="1" indent="-171450">
              <a:buFont typeface="Arial" panose="020B0604020202020204" pitchFamily="34" charset="0"/>
              <a:buChar char="•"/>
            </a:pPr>
            <a:r>
              <a:rPr lang="en-US" dirty="0"/>
              <a:t>Flat-rate stipend for all licensed facilities in the state, </a:t>
            </a:r>
            <a:r>
              <a:rPr lang="en-US" u="sng" dirty="0"/>
              <a:t>including licensed CSPP sites</a:t>
            </a:r>
            <a:r>
              <a:rPr lang="en-US" dirty="0"/>
              <a:t>. Funding amounts vary on provider type and capacity</a:t>
            </a:r>
            <a:endParaRPr lang="en-US" dirty="0">
              <a:cs typeface="Calibri"/>
            </a:endParaRPr>
          </a:p>
          <a:p>
            <a:pPr lvl="1"/>
            <a:endParaRPr lang="en-US" dirty="0">
              <a:cs typeface="Calibri"/>
            </a:endParaRPr>
          </a:p>
          <a:p>
            <a:endParaRPr lang="en-US" b="1" dirty="0">
              <a:cs typeface="Calibri"/>
            </a:endParaRPr>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206466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a:t>
            </a:r>
            <a:endParaRPr lang="en-US" dirty="0">
              <a:cs typeface="Calibri"/>
            </a:endParaRPr>
          </a:p>
          <a:p>
            <a:endParaRPr lang="en-US" dirty="0"/>
          </a:p>
          <a:p>
            <a:r>
              <a:rPr lang="en-US" dirty="0"/>
              <a:t>Thank you, Virginia. </a:t>
            </a:r>
            <a:endParaRPr lang="en-US" dirty="0">
              <a:cs typeface="Calibri" panose="020F0502020204030204"/>
            </a:endParaRPr>
          </a:p>
          <a:p>
            <a:pPr marL="171450" indent="-171450">
              <a:buFont typeface="Arial,Sans-Serif"/>
              <a:buChar char="•"/>
            </a:pPr>
            <a:endParaRPr lang="en-US" dirty="0">
              <a:cs typeface="Calibri" panose="020F0502020204030204"/>
            </a:endParaRPr>
          </a:p>
          <a:p>
            <a:r>
              <a:rPr lang="en-US" dirty="0"/>
              <a:t>The stipends are funded by the American Rescue Plan oct of 2021, or ARPA. There is a federal requirement tied to these funds, which is that fund recipients must provide information via a one-time application or survey in advance of receiving funds. We are therefore working on a survey that will be released to the field in the upcoming weeks. This survey will include questions dictated by the federal government, and the information that must be collected includes whether or not the program is open, and how the program intends to utilize ARPA funds. </a:t>
            </a:r>
            <a:endParaRPr lang="en-US" dirty="0">
              <a:cs typeface="Calibri" panose="020F0502020204030204"/>
            </a:endParaRPr>
          </a:p>
          <a:p>
            <a:pPr marL="171450" indent="-171450">
              <a:buFont typeface="Arial,Sans-Serif"/>
              <a:buChar char="•"/>
            </a:pPr>
            <a:endParaRPr lang="en-US" dirty="0"/>
          </a:p>
          <a:p>
            <a:r>
              <a:rPr lang="en-US" dirty="0"/>
              <a:t>It is our goal to release the survey in August, and issue stipends in September. </a:t>
            </a:r>
            <a:endParaRPr lang="en-US" dirty="0">
              <a:cs typeface="Calibri"/>
            </a:endParaRPr>
          </a:p>
          <a:p>
            <a:endParaRPr lang="en-US" dirty="0">
              <a:cs typeface="Calibri"/>
            </a:endParaRPr>
          </a:p>
          <a:p>
            <a:r>
              <a:rPr lang="en-US" dirty="0">
                <a:cs typeface="Calibri"/>
              </a:rPr>
              <a:t>I'll turn it back over to </a:t>
            </a:r>
            <a:r>
              <a:rPr lang="en-US" b="1" dirty="0">
                <a:cs typeface="Calibri"/>
              </a:rPr>
              <a:t>Virginia</a:t>
            </a:r>
            <a:r>
              <a:rPr lang="en-US"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289395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Courier New" panose="02070309020205020404" pitchFamily="49" charset="0"/>
              <a:buNone/>
            </a:pPr>
            <a:r>
              <a:rPr lang="en-US" b="1" dirty="0"/>
              <a:t>VIRGINIA</a:t>
            </a:r>
          </a:p>
          <a:p>
            <a:pPr marL="628650" lvl="1" indent="-171450">
              <a:buFont typeface="Courier New" panose="02070309020205020404" pitchFamily="49" charset="0"/>
              <a:buChar char="o"/>
            </a:pPr>
            <a:r>
              <a:rPr lang="en-US" dirty="0"/>
              <a:t>Permits parental choice for TK-eligible children to be served in CSPP by changing definition of CSPP-eligible four year olds:</a:t>
            </a:r>
            <a:endParaRPr lang="en-US" dirty="0">
              <a:cs typeface="Calibri"/>
            </a:endParaRPr>
          </a:p>
          <a:p>
            <a:pPr marL="1085850" lvl="2" indent="-171450">
              <a:buFont typeface="Wingdings" panose="05000000000000000000" pitchFamily="2" charset="2"/>
              <a:buChar char="§"/>
            </a:pPr>
            <a:r>
              <a:rPr lang="en-US" dirty="0"/>
              <a:t>The TBL clarified that </a:t>
            </a:r>
            <a:r>
              <a:rPr lang="en-US" u="sng" dirty="0"/>
              <a:t>children whose 5</a:t>
            </a:r>
            <a:r>
              <a:rPr lang="en-US" u="sng" baseline="30000" dirty="0"/>
              <a:t>th</a:t>
            </a:r>
            <a:r>
              <a:rPr lang="en-US" u="sng" dirty="0"/>
              <a:t> birthday occurs after September 1</a:t>
            </a:r>
            <a:r>
              <a:rPr lang="en-US" dirty="0"/>
              <a:t> of the fiscal year and whose parent/guardian so chooses, can enroll or maintain enrollment in CSPP, and does not need to transition to TK. </a:t>
            </a:r>
            <a:endParaRPr lang="en-US" dirty="0">
              <a:cs typeface="Calibri"/>
            </a:endParaRPr>
          </a:p>
          <a:p>
            <a:pPr marL="1085850" lvl="2" indent="-171450">
              <a:buFont typeface="Wingdings" panose="05000000000000000000" pitchFamily="2" charset="2"/>
              <a:buChar char="§"/>
            </a:pPr>
            <a:r>
              <a:rPr lang="en-US" dirty="0"/>
              <a:t>This change also allows a CSPP-eligible four year to enroll in TK for part of the day and CSPP for another part of the day if the child turns five years old between September 2 and December 2.</a:t>
            </a:r>
            <a:endParaRPr lang="en-US" dirty="0">
              <a:cs typeface="Calibri"/>
            </a:endParaRPr>
          </a:p>
          <a:p>
            <a:pPr marL="1085850" lvl="2" indent="-171450">
              <a:buFont typeface="Wingdings" panose="05000000000000000000" pitchFamily="2" charset="2"/>
              <a:buChar char="§"/>
            </a:pPr>
            <a:r>
              <a:rPr lang="en-US" dirty="0"/>
              <a:t>The CDE is developing a management bulletin to address the changes in age eligibility and it will be released as soon as it is finished.</a:t>
            </a:r>
          </a:p>
          <a:p>
            <a:pPr marL="628650" lvl="1" indent="-171450">
              <a:buFont typeface="Arial" panose="020B0604020202020204" pitchFamily="34" charset="0"/>
              <a:buChar char="•"/>
            </a:pPr>
            <a:r>
              <a:rPr lang="en-US" dirty="0"/>
              <a:t>The TBLs:</a:t>
            </a:r>
            <a:endParaRPr lang="en-US" dirty="0">
              <a:cs typeface="Calibri" panose="020F0502020204030204"/>
            </a:endParaRPr>
          </a:p>
          <a:p>
            <a:pPr marL="1085850" lvl="2" indent="-171450">
              <a:buFont typeface="Courier New" panose="02070309020205020404" pitchFamily="49" charset="0"/>
              <a:buChar char="o"/>
            </a:pPr>
            <a:r>
              <a:rPr lang="en-US" dirty="0"/>
              <a:t>Clarifies TK and ETK enrollment will not impact family eligibility for a preschool or childcare program, including, but not limited to, Head Start.</a:t>
            </a:r>
            <a:endParaRPr lang="en-US" dirty="0">
              <a:cs typeface="Calibri" panose="020F0502020204030204"/>
            </a:endParaRP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t>Allows CSPP to serve as a wraparound program for children in TK (still waiting for more clarity on this one and will issue guidance once we are complete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2609800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dirty="0">
                <a:solidFill>
                  <a:schemeClr val="bg1"/>
                </a:solidFill>
                <a:latin typeface="Arial" panose="020B0604020202020204" pitchFamily="34" charset="0"/>
                <a:cs typeface="Arial" panose="020B0604020202020204" pitchFamily="34" charset="0"/>
              </a:rPr>
              <a:t>CALIFORNIA DEPARTMENT OF EDUCATION</a:t>
            </a:r>
          </a:p>
          <a:p>
            <a:pPr algn="r"/>
            <a:r>
              <a:rPr lang="en-US" sz="18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2545008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23583615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3330865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354869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1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1.xml"/><Relationship Id="rId4" Type="http://schemas.openxmlformats.org/officeDocument/2006/relationships/slideLayout" Target="../slideLayouts/slideLayout5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12.xml"/><Relationship Id="rId4" Type="http://schemas.openxmlformats.org/officeDocument/2006/relationships/slideLayout" Target="../slideLayouts/slideLayout57.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theme" Target="../theme/theme13.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0" r:id="rId5"/>
    <p:sldLayoutId id="2147483711" r:id="rId6"/>
    <p:sldLayoutId id="2147483712" r:id="rId7"/>
    <p:sldLayoutId id="2147483713" r:id="rId8"/>
    <p:sldLayoutId id="2147483714" r:id="rId9"/>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dirty="0"/>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739" r:id="rId2"/>
    <p:sldLayoutId id="2147483740" r:id="rId3"/>
    <p:sldLayoutId id="2147483741"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dirty="0"/>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dirty="0"/>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dirty="0"/>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dirty="0"/>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dirty="0"/>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de.ca.gov/sp/cd/ci/qrisparticipation.as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CDMIS@cde.ca.gov" TargetMode="External"/><Relationship Id="rId4" Type="http://schemas.openxmlformats.org/officeDocument/2006/relationships/hyperlink" Target="https://www.cde.ca.gov/sp/cd/ci/update27.as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25.xml"/><Relationship Id="rId1" Type="http://schemas.openxmlformats.org/officeDocument/2006/relationships/slideLayout" Target="../slideLayouts/slideLayout38.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dirty="0"/>
              <a:t> Early Learning and Care</a:t>
            </a:r>
            <a:r>
              <a:rPr lang="en-US" sz="3800" dirty="0"/>
              <a:t> Webinar</a:t>
            </a:r>
            <a:endParaRPr lang="en-US" sz="3800" dirty="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dirty="0">
                <a:ea typeface="+mn-lt"/>
                <a:cs typeface="+mn-lt"/>
              </a:rPr>
              <a:t>Early Learning and Care Division (ELCD) and </a:t>
            </a:r>
          </a:p>
          <a:p>
            <a:pPr marL="0" indent="0" algn="ctr">
              <a:buNone/>
            </a:pPr>
            <a:r>
              <a:rPr lang="en-US" sz="2800" b="1" dirty="0">
                <a:ea typeface="+mn-lt"/>
                <a:cs typeface="+mn-lt"/>
              </a:rPr>
              <a:t>Fiscal and Administrative Services Division (FASD)</a:t>
            </a:r>
            <a:endParaRPr lang="en-US" sz="2800" b="1" dirty="0">
              <a:cs typeface="Arial"/>
            </a:endParaRPr>
          </a:p>
          <a:p>
            <a:pPr algn="ctr"/>
            <a:endParaRPr lang="en-US" sz="2800" b="1" dirty="0">
              <a:cs typeface="Arial"/>
            </a:endParaRPr>
          </a:p>
          <a:p>
            <a:pPr marL="0" indent="0" algn="ctr">
              <a:buNone/>
            </a:pPr>
            <a:r>
              <a:rPr lang="en-US" sz="2800" b="1" dirty="0">
                <a:cs typeface="Arial"/>
              </a:rPr>
              <a:t>Date:  August 13, 2021</a:t>
            </a:r>
          </a:p>
          <a:p>
            <a:pPr marL="0" indent="0" algn="ctr">
              <a:buNone/>
            </a:pPr>
            <a:r>
              <a:rPr lang="en-US" sz="2800" b="1" dirty="0">
                <a:cs typeface="Arial"/>
              </a:rPr>
              <a:t>Time:  10:00 AM – 11:00 AM</a:t>
            </a:r>
          </a:p>
          <a:p>
            <a:pPr marL="0" indent="0">
              <a:buNone/>
            </a:pPr>
            <a:endParaRPr lang="en-US" dirty="0"/>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F3C8-E207-4C2F-9F81-A7589869DF1D}"/>
              </a:ext>
            </a:extLst>
          </p:cNvPr>
          <p:cNvSpPr>
            <a:spLocks noGrp="1"/>
          </p:cNvSpPr>
          <p:nvPr>
            <p:ph type="title"/>
          </p:nvPr>
        </p:nvSpPr>
        <p:spPr/>
        <p:txBody>
          <a:bodyPr/>
          <a:lstStyle/>
          <a:p>
            <a:r>
              <a:rPr lang="en-US" dirty="0"/>
              <a:t>Reimbursement Rate Reform</a:t>
            </a:r>
          </a:p>
        </p:txBody>
      </p:sp>
      <p:sp>
        <p:nvSpPr>
          <p:cNvPr id="3" name="Content Placeholder 2">
            <a:extLst>
              <a:ext uri="{FF2B5EF4-FFF2-40B4-BE49-F238E27FC236}">
                <a16:creationId xmlns:a16="http://schemas.microsoft.com/office/drawing/2014/main" id="{66B3B1B9-1EA0-4944-9014-D2A85670534F}"/>
              </a:ext>
            </a:extLst>
          </p:cNvPr>
          <p:cNvSpPr>
            <a:spLocks noGrp="1"/>
          </p:cNvSpPr>
          <p:nvPr>
            <p:ph idx="1"/>
          </p:nvPr>
        </p:nvSpPr>
        <p:spPr>
          <a:xfrm>
            <a:off x="152400" y="1476337"/>
            <a:ext cx="11887200" cy="5015901"/>
          </a:xfrm>
        </p:spPr>
        <p:txBody>
          <a:bodyPr>
            <a:normAutofit fontScale="92500" lnSpcReduction="20000"/>
          </a:bodyPr>
          <a:lstStyle/>
          <a:p>
            <a:pPr>
              <a:spcAft>
                <a:spcPts val="1800"/>
              </a:spcAft>
            </a:pPr>
            <a:r>
              <a:rPr lang="en-US" dirty="0"/>
              <a:t>Effective July 1, 2021, 4.05 percent Cost of Living Adjustment (COLA) applied to the Standard Reimbursement Rate (SRR). </a:t>
            </a:r>
          </a:p>
          <a:p>
            <a:pPr lvl="1">
              <a:spcAft>
                <a:spcPts val="1800"/>
              </a:spcAft>
            </a:pPr>
            <a:r>
              <a:rPr lang="en-US" dirty="0"/>
              <a:t>COLA impacts both the Maximum Reimbursable Amount (MRA) and contract rate </a:t>
            </a:r>
          </a:p>
          <a:p>
            <a:pPr lvl="1">
              <a:spcAft>
                <a:spcPts val="1800"/>
              </a:spcAft>
            </a:pPr>
            <a:r>
              <a:rPr lang="en-US" dirty="0"/>
              <a:t>Full-day CSPP rate effective July 1, 2021: $51.87</a:t>
            </a:r>
          </a:p>
          <a:p>
            <a:pPr>
              <a:spcAft>
                <a:spcPts val="1800"/>
              </a:spcAft>
            </a:pPr>
            <a:r>
              <a:rPr lang="en-US" dirty="0"/>
              <a:t>Effective January 1, 2022, Standard Reimbursement Rate (SRR) contractors to be reimbursed at the greater of the 75 percentile of the 2018 Regional Market Rate or the contract per-child reimbursement as of December 31, 2021.  </a:t>
            </a:r>
          </a:p>
          <a:p>
            <a:pPr lvl="1">
              <a:spcAft>
                <a:spcPts val="1800"/>
              </a:spcAft>
            </a:pPr>
            <a:r>
              <a:rPr lang="en-US" dirty="0"/>
              <a:t>CDE will compare each contractor's current reimbursement, inclusive of adjustment factors, to the 75 percentile of the 2018 RMR</a:t>
            </a:r>
          </a:p>
          <a:p>
            <a:pPr lvl="1"/>
            <a:endParaRPr lang="en-US" dirty="0"/>
          </a:p>
          <a:p>
            <a:pPr lvl="1"/>
            <a:endParaRPr lang="en-US" dirty="0"/>
          </a:p>
        </p:txBody>
      </p:sp>
      <p:sp>
        <p:nvSpPr>
          <p:cNvPr id="8" name="Slide Number Placeholder 7">
            <a:extLst>
              <a:ext uri="{FF2B5EF4-FFF2-40B4-BE49-F238E27FC236}">
                <a16:creationId xmlns:a16="http://schemas.microsoft.com/office/drawing/2014/main" id="{91503CE5-AEFD-4599-B804-F7A1BC61AF23}"/>
              </a:ext>
            </a:extLst>
          </p:cNvPr>
          <p:cNvSpPr>
            <a:spLocks noGrp="1"/>
          </p:cNvSpPr>
          <p:nvPr>
            <p:ph type="sldNum" sz="quarter" idx="10"/>
          </p:nvPr>
        </p:nvSpPr>
        <p:spPr/>
        <p:txBody>
          <a:bodyPr/>
          <a:lstStyle/>
          <a:p>
            <a:fld id="{2AA74813-043C-43CB-9E82-7CAA19F31821}" type="slidenum">
              <a:rPr lang="en-US" smtClean="0"/>
              <a:pPr/>
              <a:t>10</a:t>
            </a:fld>
            <a:endParaRPr lang="en-US" dirty="0"/>
          </a:p>
        </p:txBody>
      </p:sp>
    </p:spTree>
    <p:extLst>
      <p:ext uri="{BB962C8B-B14F-4D97-AF65-F5344CB8AC3E}">
        <p14:creationId xmlns:p14="http://schemas.microsoft.com/office/powerpoint/2010/main" val="244046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4823-8278-404D-9FD7-62C1AD5D9347}"/>
              </a:ext>
            </a:extLst>
          </p:cNvPr>
          <p:cNvSpPr>
            <a:spLocks noGrp="1"/>
          </p:cNvSpPr>
          <p:nvPr>
            <p:ph type="title"/>
          </p:nvPr>
        </p:nvSpPr>
        <p:spPr/>
        <p:txBody>
          <a:bodyPr/>
          <a:lstStyle/>
          <a:p>
            <a:r>
              <a:rPr lang="en-US" dirty="0"/>
              <a:t>Reimbursement Rate Reform: Future Steps</a:t>
            </a:r>
          </a:p>
        </p:txBody>
      </p:sp>
      <p:sp>
        <p:nvSpPr>
          <p:cNvPr id="3" name="Content Placeholder 2">
            <a:extLst>
              <a:ext uri="{FF2B5EF4-FFF2-40B4-BE49-F238E27FC236}">
                <a16:creationId xmlns:a16="http://schemas.microsoft.com/office/drawing/2014/main" id="{6FEA9FF7-2707-4D44-8875-5F67BB4C5907}"/>
              </a:ext>
            </a:extLst>
          </p:cNvPr>
          <p:cNvSpPr>
            <a:spLocks noGrp="1"/>
          </p:cNvSpPr>
          <p:nvPr>
            <p:ph idx="1"/>
          </p:nvPr>
        </p:nvSpPr>
        <p:spPr/>
        <p:txBody>
          <a:bodyPr/>
          <a:lstStyle/>
          <a:p>
            <a:pPr lvl="1"/>
            <a:r>
              <a:rPr lang="en-US" dirty="0"/>
              <a:t>The budget mandates the CDE and the California Department of Social Services (CDSS) to establish a working group to assess existing quality standards and provide a methodology for establishing future rates.  </a:t>
            </a:r>
          </a:p>
          <a:p>
            <a:pPr lvl="1"/>
            <a:r>
              <a:rPr lang="en-US" dirty="0"/>
              <a:t>The budget also requires Child Care Providers United Union to establish a Joint Labor Management Committee that will make recommendations for a single reimbursement rate structure by November 15, 2022.</a:t>
            </a:r>
          </a:p>
          <a:p>
            <a:endParaRPr lang="en-US" dirty="0"/>
          </a:p>
        </p:txBody>
      </p:sp>
      <p:sp>
        <p:nvSpPr>
          <p:cNvPr id="4" name="Slide Number Placeholder 3">
            <a:extLst>
              <a:ext uri="{FF2B5EF4-FFF2-40B4-BE49-F238E27FC236}">
                <a16:creationId xmlns:a16="http://schemas.microsoft.com/office/drawing/2014/main" id="{BB2DC3B0-9292-4ABA-B235-CF98CE821CA2}"/>
              </a:ext>
            </a:extLst>
          </p:cNvPr>
          <p:cNvSpPr>
            <a:spLocks noGrp="1"/>
          </p:cNvSpPr>
          <p:nvPr>
            <p:ph type="sldNum" sz="quarter" idx="10"/>
          </p:nvPr>
        </p:nvSpPr>
        <p:spPr/>
        <p:txBody>
          <a:bodyPr/>
          <a:lstStyle/>
          <a:p>
            <a:fld id="{80F8AE4B-A7EE-4FB3-A75F-5EC0F3EAC8DD}" type="slidenum">
              <a:rPr lang="en-US" smtClean="0"/>
              <a:pPr/>
              <a:t>11</a:t>
            </a:fld>
            <a:endParaRPr lang="en-US" dirty="0"/>
          </a:p>
        </p:txBody>
      </p:sp>
    </p:spTree>
    <p:extLst>
      <p:ext uri="{BB962C8B-B14F-4D97-AF65-F5344CB8AC3E}">
        <p14:creationId xmlns:p14="http://schemas.microsoft.com/office/powerpoint/2010/main" val="294176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A855-BB10-44E6-8AD5-A3E08EE70A77}"/>
              </a:ext>
            </a:extLst>
          </p:cNvPr>
          <p:cNvSpPr>
            <a:spLocks noGrp="1"/>
          </p:cNvSpPr>
          <p:nvPr>
            <p:ph type="title"/>
          </p:nvPr>
        </p:nvSpPr>
        <p:spPr/>
        <p:txBody>
          <a:bodyPr>
            <a:normAutofit fontScale="90000"/>
          </a:bodyPr>
          <a:lstStyle/>
          <a:p>
            <a:br>
              <a:rPr lang="en-US" dirty="0"/>
            </a:br>
            <a:br>
              <a:rPr lang="en-US" dirty="0"/>
            </a:br>
            <a:r>
              <a:rPr lang="en-US" dirty="0"/>
              <a:t>Budget Changes for Low-Rate Contracts</a:t>
            </a:r>
          </a:p>
          <a:p>
            <a:endParaRPr lang="en-US" dirty="0"/>
          </a:p>
          <a:p>
            <a:endParaRPr lang="en-US" dirty="0"/>
          </a:p>
        </p:txBody>
      </p:sp>
      <p:sp>
        <p:nvSpPr>
          <p:cNvPr id="3" name="Content Placeholder 2">
            <a:extLst>
              <a:ext uri="{FF2B5EF4-FFF2-40B4-BE49-F238E27FC236}">
                <a16:creationId xmlns:a16="http://schemas.microsoft.com/office/drawing/2014/main" id="{4D4D38EC-D356-4262-8582-24461D1A640D}"/>
              </a:ext>
            </a:extLst>
          </p:cNvPr>
          <p:cNvSpPr>
            <a:spLocks noGrp="1"/>
          </p:cNvSpPr>
          <p:nvPr>
            <p:ph idx="1"/>
          </p:nvPr>
        </p:nvSpPr>
        <p:spPr/>
        <p:txBody>
          <a:bodyPr/>
          <a:lstStyle/>
          <a:p>
            <a:r>
              <a:rPr lang="en-US" dirty="0"/>
              <a:t>Assembly Bill (AB) 131 repealed California </a:t>
            </a:r>
            <a:r>
              <a:rPr lang="en-US" i="1" dirty="0"/>
              <a:t>Education Code (EC) </a:t>
            </a:r>
            <a:r>
              <a:rPr lang="en-US" dirty="0"/>
              <a:t>Section</a:t>
            </a:r>
            <a:r>
              <a:rPr lang="en-US" i="1" dirty="0"/>
              <a:t> </a:t>
            </a:r>
            <a:r>
              <a:rPr lang="en-US" dirty="0"/>
              <a:t>8265</a:t>
            </a:r>
          </a:p>
          <a:p>
            <a:r>
              <a:rPr lang="en-US" dirty="0"/>
              <a:t>Effectively eliminated low-rate contracts and the need for Rate Increase Applications</a:t>
            </a:r>
          </a:p>
          <a:p>
            <a:r>
              <a:rPr lang="en-US" dirty="0"/>
              <a:t>All preschool contractors with a rate less than the SRR will have a rate of $51.87 as of July 1, 2021</a:t>
            </a:r>
          </a:p>
        </p:txBody>
      </p:sp>
      <p:sp>
        <p:nvSpPr>
          <p:cNvPr id="6" name="Slide Number Placeholder 5">
            <a:extLst>
              <a:ext uri="{FF2B5EF4-FFF2-40B4-BE49-F238E27FC236}">
                <a16:creationId xmlns:a16="http://schemas.microsoft.com/office/drawing/2014/main" id="{0B205822-B0AF-4371-91FB-DBF63C83B92A}"/>
              </a:ext>
            </a:extLst>
          </p:cNvPr>
          <p:cNvSpPr>
            <a:spLocks noGrp="1"/>
          </p:cNvSpPr>
          <p:nvPr>
            <p:ph type="sldNum" sz="quarter" idx="10"/>
          </p:nvPr>
        </p:nvSpPr>
        <p:spPr/>
        <p:txBody>
          <a:bodyPr/>
          <a:lstStyle/>
          <a:p>
            <a:fld id="{2AA74813-043C-43CB-9E82-7CAA19F31821}" type="slidenum">
              <a:rPr lang="en-US" smtClean="0"/>
              <a:pPr/>
              <a:t>12</a:t>
            </a:fld>
            <a:endParaRPr lang="en-US" dirty="0"/>
          </a:p>
        </p:txBody>
      </p:sp>
    </p:spTree>
    <p:extLst>
      <p:ext uri="{BB962C8B-B14F-4D97-AF65-F5344CB8AC3E}">
        <p14:creationId xmlns:p14="http://schemas.microsoft.com/office/powerpoint/2010/main" val="18295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BB13-EC08-4D18-8C4A-8976F7CF5348}"/>
              </a:ext>
            </a:extLst>
          </p:cNvPr>
          <p:cNvSpPr>
            <a:spLocks noGrp="1"/>
          </p:cNvSpPr>
          <p:nvPr>
            <p:ph type="title"/>
          </p:nvPr>
        </p:nvSpPr>
        <p:spPr/>
        <p:txBody>
          <a:bodyPr/>
          <a:lstStyle/>
          <a:p>
            <a:r>
              <a:rPr lang="en-US" dirty="0"/>
              <a:t>FY 2021–22 Contract Amendments</a:t>
            </a:r>
          </a:p>
        </p:txBody>
      </p:sp>
      <p:sp>
        <p:nvSpPr>
          <p:cNvPr id="3" name="Content Placeholder 2">
            <a:extLst>
              <a:ext uri="{FF2B5EF4-FFF2-40B4-BE49-F238E27FC236}">
                <a16:creationId xmlns:a16="http://schemas.microsoft.com/office/drawing/2014/main" id="{86DFCBA8-2B16-4DC3-951B-901F540AC87C}"/>
              </a:ext>
            </a:extLst>
          </p:cNvPr>
          <p:cNvSpPr>
            <a:spLocks noGrp="1"/>
          </p:cNvSpPr>
          <p:nvPr>
            <p:ph idx="1"/>
          </p:nvPr>
        </p:nvSpPr>
        <p:spPr>
          <a:xfrm>
            <a:off x="152400" y="1638300"/>
            <a:ext cx="11887200" cy="4769372"/>
          </a:xfrm>
        </p:spPr>
        <p:txBody>
          <a:bodyPr vert="horz" lIns="91440" tIns="45720" rIns="91440" bIns="45720" rtlCol="0" anchor="t">
            <a:normAutofit/>
          </a:bodyPr>
          <a:lstStyle/>
          <a:p>
            <a:pPr>
              <a:spcAft>
                <a:spcPts val="1200"/>
              </a:spcAft>
            </a:pPr>
            <a:r>
              <a:rPr lang="en-US" dirty="0">
                <a:ea typeface="+mn-lt"/>
                <a:cs typeface="+mn-lt"/>
              </a:rPr>
              <a:t>Contract amendments that do not require a signature will be processed as an </a:t>
            </a:r>
            <a:r>
              <a:rPr lang="en-US" b="1" i="1" dirty="0">
                <a:ea typeface="+mn-lt"/>
                <a:cs typeface="+mn-lt"/>
              </a:rPr>
              <a:t>Allocation Letter</a:t>
            </a:r>
          </a:p>
          <a:p>
            <a:pPr>
              <a:spcAft>
                <a:spcPts val="1200"/>
              </a:spcAft>
            </a:pPr>
            <a:r>
              <a:rPr lang="en-US" dirty="0">
                <a:ea typeface="+mn-lt"/>
                <a:cs typeface="+mn-lt"/>
              </a:rPr>
              <a:t>The Allocation Letter will look similar to a contract amendment; it will include the contract face sheet and any changes in funding, where applicable</a:t>
            </a:r>
          </a:p>
          <a:p>
            <a:pPr>
              <a:spcAft>
                <a:spcPts val="1200"/>
              </a:spcAft>
            </a:pPr>
            <a:r>
              <a:rPr lang="en-US" dirty="0">
                <a:cs typeface="Arial"/>
              </a:rPr>
              <a:t>COLA and family fee waiver allocations will be provided through an Allocation Letter</a:t>
            </a:r>
          </a:p>
          <a:p>
            <a:pPr>
              <a:spcAft>
                <a:spcPts val="1200"/>
              </a:spcAft>
            </a:pPr>
            <a:endParaRPr lang="en-US" dirty="0">
              <a:cs typeface="Arial"/>
            </a:endParaRPr>
          </a:p>
        </p:txBody>
      </p:sp>
      <p:sp>
        <p:nvSpPr>
          <p:cNvPr id="4" name="Slide Number Placeholder 3">
            <a:extLst>
              <a:ext uri="{FF2B5EF4-FFF2-40B4-BE49-F238E27FC236}">
                <a16:creationId xmlns:a16="http://schemas.microsoft.com/office/drawing/2014/main" id="{35F1B53B-8490-4F2C-A940-3A8A410AFEC2}"/>
              </a:ext>
            </a:extLst>
          </p:cNvPr>
          <p:cNvSpPr>
            <a:spLocks noGrp="1"/>
          </p:cNvSpPr>
          <p:nvPr>
            <p:ph type="sldNum" sz="quarter" idx="10"/>
          </p:nvPr>
        </p:nvSpPr>
        <p:spPr/>
        <p:txBody>
          <a:bodyPr/>
          <a:lstStyle/>
          <a:p>
            <a:fld id="{2AA74813-043C-43CB-9E82-7CAA19F31821}" type="slidenum">
              <a:rPr lang="en-US" smtClean="0"/>
              <a:pPr/>
              <a:t>13</a:t>
            </a:fld>
            <a:endParaRPr lang="en-US" dirty="0"/>
          </a:p>
        </p:txBody>
      </p:sp>
    </p:spTree>
    <p:extLst>
      <p:ext uri="{BB962C8B-B14F-4D97-AF65-F5344CB8AC3E}">
        <p14:creationId xmlns:p14="http://schemas.microsoft.com/office/powerpoint/2010/main" val="404126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A77D-CDE0-4A7F-9C0E-039F36DCAFD4}"/>
              </a:ext>
            </a:extLst>
          </p:cNvPr>
          <p:cNvSpPr>
            <a:spLocks noGrp="1"/>
          </p:cNvSpPr>
          <p:nvPr>
            <p:ph type="title"/>
          </p:nvPr>
        </p:nvSpPr>
        <p:spPr/>
        <p:txBody>
          <a:bodyPr/>
          <a:lstStyle/>
          <a:p>
            <a:r>
              <a:rPr lang="en-US" dirty="0"/>
              <a:t>Transitional Kindergarten (TK) Changes and Expansion</a:t>
            </a:r>
          </a:p>
        </p:txBody>
      </p:sp>
      <p:sp>
        <p:nvSpPr>
          <p:cNvPr id="3" name="Content Placeholder 2">
            <a:extLst>
              <a:ext uri="{FF2B5EF4-FFF2-40B4-BE49-F238E27FC236}">
                <a16:creationId xmlns:a16="http://schemas.microsoft.com/office/drawing/2014/main" id="{D6EE9606-501D-472F-B469-E4D35E2CE041}"/>
              </a:ext>
            </a:extLst>
          </p:cNvPr>
          <p:cNvSpPr>
            <a:spLocks noGrp="1"/>
          </p:cNvSpPr>
          <p:nvPr>
            <p:ph idx="1"/>
          </p:nvPr>
        </p:nvSpPr>
        <p:spPr/>
        <p:txBody>
          <a:bodyPr/>
          <a:lstStyle/>
          <a:p>
            <a:r>
              <a:rPr lang="en-US" dirty="0"/>
              <a:t>Universal Transitional Kindergarten:</a:t>
            </a:r>
          </a:p>
          <a:p>
            <a:pPr lvl="1"/>
            <a:r>
              <a:rPr lang="en-US" dirty="0"/>
              <a:t>Provides substantial funding to support a phase-in of a universally available TK program over five (5) years.</a:t>
            </a:r>
          </a:p>
          <a:p>
            <a:pPr lvl="1"/>
            <a:r>
              <a:rPr lang="en-US" dirty="0"/>
              <a:t>Requires new quality improvement conditions including reduced group size and adult-to-student ratios.</a:t>
            </a:r>
          </a:p>
          <a:p>
            <a:pPr lvl="1"/>
            <a:r>
              <a:rPr lang="en-US" dirty="0"/>
              <a:t>Extends deadline to meet TK teacher requirements to August 1, 2023.</a:t>
            </a:r>
          </a:p>
          <a:p>
            <a:pPr lvl="1"/>
            <a:r>
              <a:rPr lang="en-US" dirty="0"/>
              <a:t>Clarifies that TK eligibility does not impact family eligibility for other early learning and care (ELC) programs.</a:t>
            </a:r>
          </a:p>
        </p:txBody>
      </p:sp>
      <p:sp>
        <p:nvSpPr>
          <p:cNvPr id="6" name="Slide Number Placeholder 5">
            <a:extLst>
              <a:ext uri="{FF2B5EF4-FFF2-40B4-BE49-F238E27FC236}">
                <a16:creationId xmlns:a16="http://schemas.microsoft.com/office/drawing/2014/main" id="{18A0E8EF-0DA5-4DE3-B970-B41736D39208}"/>
              </a:ext>
            </a:extLst>
          </p:cNvPr>
          <p:cNvSpPr>
            <a:spLocks noGrp="1"/>
          </p:cNvSpPr>
          <p:nvPr>
            <p:ph type="sldNum" sz="quarter" idx="10"/>
          </p:nvPr>
        </p:nvSpPr>
        <p:spPr/>
        <p:txBody>
          <a:bodyPr/>
          <a:lstStyle/>
          <a:p>
            <a:fld id="{2AA74813-043C-43CB-9E82-7CAA19F31821}" type="slidenum">
              <a:rPr lang="en-US" smtClean="0"/>
              <a:pPr/>
              <a:t>14</a:t>
            </a:fld>
            <a:endParaRPr lang="en-US" dirty="0"/>
          </a:p>
        </p:txBody>
      </p:sp>
    </p:spTree>
    <p:extLst>
      <p:ext uri="{BB962C8B-B14F-4D97-AF65-F5344CB8AC3E}">
        <p14:creationId xmlns:p14="http://schemas.microsoft.com/office/powerpoint/2010/main" val="367104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DBBB-F418-498C-890E-F52ADA30705C}"/>
              </a:ext>
            </a:extLst>
          </p:cNvPr>
          <p:cNvSpPr>
            <a:spLocks noGrp="1"/>
          </p:cNvSpPr>
          <p:nvPr>
            <p:ph type="title"/>
          </p:nvPr>
        </p:nvSpPr>
        <p:spPr>
          <a:xfrm>
            <a:off x="336630" y="113751"/>
            <a:ext cx="11518739" cy="1113165"/>
          </a:xfrm>
        </p:spPr>
        <p:txBody>
          <a:bodyPr/>
          <a:lstStyle/>
          <a:p>
            <a:r>
              <a:rPr lang="en-US" dirty="0"/>
              <a:t>Resources to Support TK and CSPP Expansion</a:t>
            </a:r>
          </a:p>
        </p:txBody>
      </p:sp>
      <p:sp>
        <p:nvSpPr>
          <p:cNvPr id="3" name="Content Placeholder 2">
            <a:extLst>
              <a:ext uri="{FF2B5EF4-FFF2-40B4-BE49-F238E27FC236}">
                <a16:creationId xmlns:a16="http://schemas.microsoft.com/office/drawing/2014/main" id="{303D735F-D077-4F7F-81BF-A979A1624E28}"/>
              </a:ext>
            </a:extLst>
          </p:cNvPr>
          <p:cNvSpPr>
            <a:spLocks noGrp="1"/>
          </p:cNvSpPr>
          <p:nvPr>
            <p:ph idx="1"/>
          </p:nvPr>
        </p:nvSpPr>
        <p:spPr>
          <a:xfrm>
            <a:off x="152400" y="1293775"/>
            <a:ext cx="11887200" cy="5015901"/>
          </a:xfrm>
        </p:spPr>
        <p:txBody>
          <a:bodyPr/>
          <a:lstStyle/>
          <a:p>
            <a:r>
              <a:rPr lang="en-US" dirty="0"/>
              <a:t>California Pre-Kindergarten Planning and Implementation Grant Program:</a:t>
            </a:r>
          </a:p>
          <a:p>
            <a:pPr lvl="1"/>
            <a:r>
              <a:rPr lang="en-US" dirty="0"/>
              <a:t> Of the $300 million for this new program:</a:t>
            </a:r>
          </a:p>
          <a:p>
            <a:pPr lvl="2"/>
            <a:r>
              <a:rPr lang="en-US" dirty="0"/>
              <a:t>$200 million will be directly allocated to LEAs.</a:t>
            </a:r>
          </a:p>
          <a:p>
            <a:pPr lvl="2"/>
            <a:r>
              <a:rPr lang="en-US" dirty="0"/>
              <a:t>$100 million will support a competitive workforce grant program.</a:t>
            </a:r>
          </a:p>
          <a:p>
            <a:r>
              <a:rPr lang="en-US" dirty="0"/>
              <a:t>California Preschool, TK, and Full-Day Kindergarten Facilities Grant Program:</a:t>
            </a:r>
          </a:p>
          <a:p>
            <a:pPr lvl="1"/>
            <a:r>
              <a:rPr lang="en-US" dirty="0"/>
              <a:t>$490 million for one-time grants to construct new school facilities or retrofit existing school facilities.</a:t>
            </a:r>
          </a:p>
          <a:p>
            <a:pPr lvl="1"/>
            <a:r>
              <a:rPr lang="en-US" dirty="0"/>
              <a:t>Funds also can be used to modernize classrooms to expand a CSPP or TK program.</a:t>
            </a:r>
          </a:p>
        </p:txBody>
      </p:sp>
      <p:sp>
        <p:nvSpPr>
          <p:cNvPr id="6" name="Slide Number Placeholder 5">
            <a:extLst>
              <a:ext uri="{FF2B5EF4-FFF2-40B4-BE49-F238E27FC236}">
                <a16:creationId xmlns:a16="http://schemas.microsoft.com/office/drawing/2014/main" id="{45E19CF6-EECB-4DD4-A2ED-5F30C1DB43BF}"/>
              </a:ext>
            </a:extLst>
          </p:cNvPr>
          <p:cNvSpPr>
            <a:spLocks noGrp="1"/>
          </p:cNvSpPr>
          <p:nvPr>
            <p:ph type="sldNum" sz="quarter" idx="10"/>
          </p:nvPr>
        </p:nvSpPr>
        <p:spPr/>
        <p:txBody>
          <a:bodyPr/>
          <a:lstStyle/>
          <a:p>
            <a:fld id="{2AA74813-043C-43CB-9E82-7CAA19F31821}" type="slidenum">
              <a:rPr lang="en-US" smtClean="0"/>
              <a:pPr/>
              <a:t>15</a:t>
            </a:fld>
            <a:endParaRPr lang="en-US" dirty="0"/>
          </a:p>
        </p:txBody>
      </p:sp>
    </p:spTree>
    <p:extLst>
      <p:ext uri="{BB962C8B-B14F-4D97-AF65-F5344CB8AC3E}">
        <p14:creationId xmlns:p14="http://schemas.microsoft.com/office/powerpoint/2010/main" val="71715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A600-AA2B-4FC2-A212-A9E081493A67}"/>
              </a:ext>
            </a:extLst>
          </p:cNvPr>
          <p:cNvSpPr>
            <a:spLocks noGrp="1"/>
          </p:cNvSpPr>
          <p:nvPr>
            <p:ph type="title"/>
          </p:nvPr>
        </p:nvSpPr>
        <p:spPr/>
        <p:txBody>
          <a:bodyPr/>
          <a:lstStyle/>
          <a:p>
            <a:r>
              <a:rPr lang="en-US" dirty="0"/>
              <a:t>Preschool Learning Foundations and Early Math Initiative</a:t>
            </a:r>
          </a:p>
        </p:txBody>
      </p:sp>
      <p:sp>
        <p:nvSpPr>
          <p:cNvPr id="3" name="Content Placeholder 2">
            <a:extLst>
              <a:ext uri="{FF2B5EF4-FFF2-40B4-BE49-F238E27FC236}">
                <a16:creationId xmlns:a16="http://schemas.microsoft.com/office/drawing/2014/main" id="{4CD3B595-D43D-4007-8929-26BE843E2663}"/>
              </a:ext>
            </a:extLst>
          </p:cNvPr>
          <p:cNvSpPr>
            <a:spLocks noGrp="1"/>
          </p:cNvSpPr>
          <p:nvPr>
            <p:ph idx="1"/>
          </p:nvPr>
        </p:nvSpPr>
        <p:spPr/>
        <p:txBody>
          <a:bodyPr/>
          <a:lstStyle/>
          <a:p>
            <a:r>
              <a:rPr lang="en-US" dirty="0"/>
              <a:t>Preschool Learning Foundations:</a:t>
            </a:r>
          </a:p>
          <a:p>
            <a:pPr lvl="1"/>
            <a:r>
              <a:rPr lang="en-US" dirty="0"/>
              <a:t>$10 million for the CDE to update the California Preschool Learning Foundations for TK by incorporating recent research in the field, including best practices to:</a:t>
            </a:r>
          </a:p>
          <a:p>
            <a:pPr lvl="2"/>
            <a:r>
              <a:rPr lang="en-US" dirty="0"/>
              <a:t>Support dual language learners and inclusion of children with disabilities. </a:t>
            </a:r>
          </a:p>
          <a:p>
            <a:pPr lvl="2"/>
            <a:r>
              <a:rPr lang="en-US" dirty="0"/>
              <a:t>Develop resources to implement those standards and adapt the Desired Results Developmental Profile to reflect updated standards.</a:t>
            </a:r>
          </a:p>
          <a:p>
            <a:pPr lvl="2"/>
            <a:endParaRPr lang="en-US" dirty="0"/>
          </a:p>
          <a:p>
            <a:r>
              <a:rPr lang="en-US" dirty="0"/>
              <a:t>Early Math Initiative</a:t>
            </a:r>
          </a:p>
          <a:p>
            <a:pPr lvl="1"/>
            <a:r>
              <a:rPr lang="en-US" dirty="0"/>
              <a:t>$38 million for the California Early Math Initiative.</a:t>
            </a:r>
          </a:p>
          <a:p>
            <a:pPr lvl="1"/>
            <a:endParaRPr lang="en-US" dirty="0"/>
          </a:p>
        </p:txBody>
      </p:sp>
      <p:sp>
        <p:nvSpPr>
          <p:cNvPr id="6" name="Slide Number Placeholder 5">
            <a:extLst>
              <a:ext uri="{FF2B5EF4-FFF2-40B4-BE49-F238E27FC236}">
                <a16:creationId xmlns:a16="http://schemas.microsoft.com/office/drawing/2014/main" id="{43B8F665-D4A5-40AA-BABF-0AAD8787ADB9}"/>
              </a:ext>
            </a:extLst>
          </p:cNvPr>
          <p:cNvSpPr>
            <a:spLocks noGrp="1"/>
          </p:cNvSpPr>
          <p:nvPr>
            <p:ph type="sldNum" sz="quarter" idx="10"/>
          </p:nvPr>
        </p:nvSpPr>
        <p:spPr/>
        <p:txBody>
          <a:bodyPr/>
          <a:lstStyle/>
          <a:p>
            <a:fld id="{2AA74813-043C-43CB-9E82-7CAA19F31821}" type="slidenum">
              <a:rPr lang="en-US" smtClean="0"/>
              <a:pPr/>
              <a:t>16</a:t>
            </a:fld>
            <a:endParaRPr lang="en-US" dirty="0"/>
          </a:p>
        </p:txBody>
      </p:sp>
    </p:spTree>
    <p:extLst>
      <p:ext uri="{BB962C8B-B14F-4D97-AF65-F5344CB8AC3E}">
        <p14:creationId xmlns:p14="http://schemas.microsoft.com/office/powerpoint/2010/main" val="2233203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826A-FA1E-46A3-A4B2-2B6CCE987879}"/>
              </a:ext>
            </a:extLst>
          </p:cNvPr>
          <p:cNvSpPr>
            <a:spLocks noGrp="1"/>
          </p:cNvSpPr>
          <p:nvPr>
            <p:ph type="title"/>
          </p:nvPr>
        </p:nvSpPr>
        <p:spPr/>
        <p:txBody>
          <a:bodyPr/>
          <a:lstStyle/>
          <a:p>
            <a:r>
              <a:rPr lang="en-US" dirty="0"/>
              <a:t>Program Quality Implementation Office Updates</a:t>
            </a:r>
          </a:p>
        </p:txBody>
      </p:sp>
      <p:sp>
        <p:nvSpPr>
          <p:cNvPr id="3" name="Content Placeholder 2">
            <a:extLst>
              <a:ext uri="{FF2B5EF4-FFF2-40B4-BE49-F238E27FC236}">
                <a16:creationId xmlns:a16="http://schemas.microsoft.com/office/drawing/2014/main" id="{638E338C-17F0-41EC-BAB7-9BC147BE4972}"/>
              </a:ext>
            </a:extLst>
          </p:cNvPr>
          <p:cNvSpPr>
            <a:spLocks noGrp="1"/>
          </p:cNvSpPr>
          <p:nvPr>
            <p:ph idx="1"/>
          </p:nvPr>
        </p:nvSpPr>
        <p:spPr/>
        <p:txBody>
          <a:bodyPr/>
          <a:lstStyle/>
          <a:p>
            <a:r>
              <a:rPr lang="en-US" dirty="0"/>
              <a:t> Fiscal Year 2021–22 Reopening and Reimbursement:</a:t>
            </a:r>
          </a:p>
          <a:p>
            <a:pPr lvl="2"/>
            <a:r>
              <a:rPr lang="en-US" dirty="0"/>
              <a:t>COVID-19 related closures</a:t>
            </a:r>
          </a:p>
          <a:p>
            <a:pPr lvl="2"/>
            <a:r>
              <a:rPr lang="en-US" dirty="0"/>
              <a:t>Distance Learning</a:t>
            </a:r>
          </a:p>
          <a:p>
            <a:r>
              <a:rPr lang="en-US" dirty="0"/>
              <a:t> Non-Coronavirus Disease 2019 (Non-COVID-19) Emergency Closures</a:t>
            </a:r>
          </a:p>
          <a:p>
            <a:r>
              <a:rPr lang="en-US" dirty="0"/>
              <a:t> Notice of Action (NOA)</a:t>
            </a:r>
          </a:p>
          <a:p>
            <a:r>
              <a:rPr lang="en-US" dirty="0"/>
              <a:t> Desired Results Developmental Profile (DRDP)</a:t>
            </a:r>
          </a:p>
          <a:p>
            <a:endParaRPr lang="en-US" dirty="0"/>
          </a:p>
          <a:p>
            <a:endParaRPr lang="en-US" dirty="0"/>
          </a:p>
        </p:txBody>
      </p:sp>
      <p:sp>
        <p:nvSpPr>
          <p:cNvPr id="4" name="Slide Number Placeholder 3">
            <a:extLst>
              <a:ext uri="{FF2B5EF4-FFF2-40B4-BE49-F238E27FC236}">
                <a16:creationId xmlns:a16="http://schemas.microsoft.com/office/drawing/2014/main" id="{BC0B875F-B405-4180-A171-218F2629B138}"/>
              </a:ext>
            </a:extLst>
          </p:cNvPr>
          <p:cNvSpPr>
            <a:spLocks noGrp="1"/>
          </p:cNvSpPr>
          <p:nvPr>
            <p:ph type="sldNum" sz="quarter" idx="10"/>
          </p:nvPr>
        </p:nvSpPr>
        <p:spPr/>
        <p:txBody>
          <a:bodyPr/>
          <a:lstStyle/>
          <a:p>
            <a:fld id="{2AA74813-043C-43CB-9E82-7CAA19F31821}" type="slidenum">
              <a:rPr lang="en-US" smtClean="0"/>
              <a:pPr/>
              <a:t>17</a:t>
            </a:fld>
            <a:endParaRPr lang="en-US" dirty="0"/>
          </a:p>
        </p:txBody>
      </p:sp>
    </p:spTree>
    <p:extLst>
      <p:ext uri="{BB962C8B-B14F-4D97-AF65-F5344CB8AC3E}">
        <p14:creationId xmlns:p14="http://schemas.microsoft.com/office/powerpoint/2010/main" val="346198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61EB-EAC2-4CF4-A43D-7EB7C5414A19}"/>
              </a:ext>
            </a:extLst>
          </p:cNvPr>
          <p:cNvSpPr>
            <a:spLocks noGrp="1"/>
          </p:cNvSpPr>
          <p:nvPr>
            <p:ph type="title"/>
          </p:nvPr>
        </p:nvSpPr>
        <p:spPr/>
        <p:txBody>
          <a:bodyPr/>
          <a:lstStyle/>
          <a:p>
            <a:r>
              <a:rPr lang="en-US" dirty="0"/>
              <a:t>CDMIS 801A Report: Quality Rating and Improvement Systems (QRIS) Data Field Change</a:t>
            </a:r>
          </a:p>
        </p:txBody>
      </p:sp>
      <p:sp>
        <p:nvSpPr>
          <p:cNvPr id="3" name="Content Placeholder 2">
            <a:extLst>
              <a:ext uri="{FF2B5EF4-FFF2-40B4-BE49-F238E27FC236}">
                <a16:creationId xmlns:a16="http://schemas.microsoft.com/office/drawing/2014/main" id="{DF3DDEEE-26B8-4625-A290-83A9050077FF}"/>
              </a:ext>
            </a:extLst>
          </p:cNvPr>
          <p:cNvSpPr>
            <a:spLocks noGrp="1"/>
          </p:cNvSpPr>
          <p:nvPr>
            <p:ph idx="1"/>
          </p:nvPr>
        </p:nvSpPr>
        <p:spPr/>
        <p:txBody>
          <a:bodyPr/>
          <a:lstStyle/>
          <a:p>
            <a:r>
              <a:rPr lang="en-US" dirty="0"/>
              <a:t>Prior to July 2021 data collection</a:t>
            </a:r>
          </a:p>
          <a:p>
            <a:r>
              <a:rPr lang="en-US" dirty="0"/>
              <a:t>In the QRIS data field, the CDMIS only captures the QRIS participation information</a:t>
            </a:r>
          </a:p>
          <a:p>
            <a:r>
              <a:rPr lang="en-US" dirty="0"/>
              <a:t>In the ACF-801A report, California only reports the participation status, not the QCC ranking of the site that the child receives the subsidized childcare service.</a:t>
            </a:r>
          </a:p>
          <a:p>
            <a:r>
              <a:rPr lang="en-US" dirty="0"/>
              <a:t>We want to include the Quality Count California (QCC) ranking in the same data field</a:t>
            </a:r>
          </a:p>
        </p:txBody>
      </p:sp>
      <p:sp>
        <p:nvSpPr>
          <p:cNvPr id="5" name="Slide Number Placeholder 4">
            <a:extLst>
              <a:ext uri="{FF2B5EF4-FFF2-40B4-BE49-F238E27FC236}">
                <a16:creationId xmlns:a16="http://schemas.microsoft.com/office/drawing/2014/main" id="{0A8B3631-3DE5-48E3-BCC4-C44007B52D46}"/>
              </a:ext>
            </a:extLst>
          </p:cNvPr>
          <p:cNvSpPr>
            <a:spLocks noGrp="1"/>
          </p:cNvSpPr>
          <p:nvPr>
            <p:ph type="sldNum" sz="quarter" idx="10"/>
          </p:nvPr>
        </p:nvSpPr>
        <p:spPr/>
        <p:txBody>
          <a:bodyPr/>
          <a:lstStyle/>
          <a:p>
            <a:fld id="{2AA74813-043C-43CB-9E82-7CAA19F31821}" type="slidenum">
              <a:rPr lang="en-US" smtClean="0"/>
              <a:pPr/>
              <a:t>18</a:t>
            </a:fld>
            <a:endParaRPr lang="en-US" dirty="0"/>
          </a:p>
        </p:txBody>
      </p:sp>
    </p:spTree>
    <p:extLst>
      <p:ext uri="{BB962C8B-B14F-4D97-AF65-F5344CB8AC3E}">
        <p14:creationId xmlns:p14="http://schemas.microsoft.com/office/powerpoint/2010/main" val="137209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761EB-EAC2-4CF4-A43D-7EB7C5414A19}"/>
              </a:ext>
            </a:extLst>
          </p:cNvPr>
          <p:cNvSpPr>
            <a:spLocks noGrp="1"/>
          </p:cNvSpPr>
          <p:nvPr>
            <p:ph type="title"/>
          </p:nvPr>
        </p:nvSpPr>
        <p:spPr/>
        <p:txBody>
          <a:bodyPr/>
          <a:lstStyle/>
          <a:p>
            <a:r>
              <a:rPr lang="en-US" dirty="0">
                <a:ea typeface="+mj-lt"/>
                <a:cs typeface="+mj-lt"/>
              </a:rPr>
              <a:t>Pre-existing QRIS options in the CDD-801A Report</a:t>
            </a:r>
            <a:endParaRPr lang="en-US" dirty="0"/>
          </a:p>
        </p:txBody>
      </p:sp>
      <p:sp>
        <p:nvSpPr>
          <p:cNvPr id="3" name="Content Placeholder 2">
            <a:extLst>
              <a:ext uri="{FF2B5EF4-FFF2-40B4-BE49-F238E27FC236}">
                <a16:creationId xmlns:a16="http://schemas.microsoft.com/office/drawing/2014/main" id="{DF3DDEEE-26B8-4625-A290-83A9050077FF}"/>
              </a:ext>
            </a:extLst>
          </p:cNvPr>
          <p:cNvSpPr>
            <a:spLocks noGrp="1"/>
          </p:cNvSpPr>
          <p:nvPr>
            <p:ph sz="half" idx="1"/>
          </p:nvPr>
        </p:nvSpPr>
        <p:spPr>
          <a:xfrm>
            <a:off x="152400" y="1638300"/>
            <a:ext cx="11876273" cy="4167637"/>
          </a:xfrm>
        </p:spPr>
        <p:txBody>
          <a:bodyPr vert="horz" lIns="91440" tIns="45720" rIns="91440" bIns="45720" rtlCol="0" anchor="t">
            <a:normAutofit/>
          </a:bodyPr>
          <a:lstStyle/>
          <a:p>
            <a:pPr>
              <a:buFont typeface="Wingdings" panose="020B0604020202020204" pitchFamily="34" charset="0"/>
              <a:buChar char="Ø"/>
            </a:pPr>
            <a:r>
              <a:rPr lang="en-US" sz="3200" b="0" i="0" dirty="0">
                <a:latin typeface="Arial"/>
                <a:ea typeface="Arial"/>
                <a:cs typeface="Arial"/>
              </a:rPr>
              <a:t>0 – No. Provider is eligible but does not participate in a QRIS.</a:t>
            </a:r>
            <a:endParaRPr lang="en-US" dirty="0"/>
          </a:p>
          <a:p>
            <a:pPr>
              <a:buFont typeface="Wingdings" panose="020B0604020202020204" pitchFamily="34" charset="0"/>
              <a:buChar char="Ø"/>
            </a:pPr>
            <a:r>
              <a:rPr lang="en-US" sz="3200" b="0" i="0" dirty="0">
                <a:latin typeface="Arial"/>
                <a:ea typeface="Arial"/>
                <a:cs typeface="Arial"/>
              </a:rPr>
              <a:t>1 – Yes. Provider does participate in a QRIS.</a:t>
            </a:r>
            <a:endParaRPr lang="en-US" dirty="0">
              <a:latin typeface="Arial"/>
              <a:ea typeface="Arial"/>
              <a:cs typeface="Arial"/>
            </a:endParaRPr>
          </a:p>
          <a:p>
            <a:pPr>
              <a:buFont typeface="Wingdings" panose="020B0604020202020204" pitchFamily="34" charset="0"/>
              <a:buChar char="Ø"/>
            </a:pPr>
            <a:r>
              <a:rPr lang="en-US" sz="3200" b="0" i="0" dirty="0">
                <a:latin typeface="Arial"/>
                <a:ea typeface="Arial"/>
                <a:cs typeface="Arial"/>
              </a:rPr>
              <a:t>7 – The State has an operating QRIS in the provider’s area, but the provider is not eligible to participate.</a:t>
            </a:r>
            <a:endParaRPr lang="en-US" dirty="0">
              <a:latin typeface="Arial"/>
              <a:ea typeface="Arial"/>
              <a:cs typeface="Arial"/>
            </a:endParaRPr>
          </a:p>
          <a:p>
            <a:pPr algn="l">
              <a:buFont typeface="Wingdings" panose="020B0604020202020204" pitchFamily="34" charset="0"/>
              <a:buChar char="Ø"/>
            </a:pPr>
            <a:r>
              <a:rPr lang="en-US" sz="3200" b="0" i="0" dirty="0">
                <a:latin typeface="Arial"/>
                <a:ea typeface="Arial"/>
                <a:cs typeface="Arial"/>
              </a:rPr>
              <a:t>8 – The State does not have an operating QRIS in the provider’s area</a:t>
            </a:r>
            <a:endParaRPr lang="en-US" dirty="0">
              <a:cs typeface="Arial"/>
            </a:endParaRPr>
          </a:p>
        </p:txBody>
      </p:sp>
      <p:sp>
        <p:nvSpPr>
          <p:cNvPr id="5" name="Slide Number Placeholder 4">
            <a:extLst>
              <a:ext uri="{FF2B5EF4-FFF2-40B4-BE49-F238E27FC236}">
                <a16:creationId xmlns:a16="http://schemas.microsoft.com/office/drawing/2014/main" id="{0A8B3631-3DE5-48E3-BCC4-C44007B52D46}"/>
              </a:ext>
            </a:extLst>
          </p:cNvPr>
          <p:cNvSpPr>
            <a:spLocks noGrp="1"/>
          </p:cNvSpPr>
          <p:nvPr>
            <p:ph type="sldNum" sz="quarter" idx="10"/>
          </p:nvPr>
        </p:nvSpPr>
        <p:spPr/>
        <p:txBody>
          <a:bodyPr/>
          <a:lstStyle/>
          <a:p>
            <a:fld id="{2AA74813-043C-43CB-9E82-7CAA19F31821}" type="slidenum">
              <a:rPr lang="en-US" smtClean="0"/>
              <a:pPr/>
              <a:t>19</a:t>
            </a:fld>
            <a:endParaRPr lang="en-US" dirty="0"/>
          </a:p>
        </p:txBody>
      </p:sp>
    </p:spTree>
    <p:extLst>
      <p:ext uri="{BB962C8B-B14F-4D97-AF65-F5344CB8AC3E}">
        <p14:creationId xmlns:p14="http://schemas.microsoft.com/office/powerpoint/2010/main" val="273509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dirty="0">
                <a:cs typeface="Arial"/>
              </a:rPr>
              <a:t>Welcome and </a:t>
            </a:r>
            <a:r>
              <a:rPr lang="en-US" dirty="0">
                <a:cs typeface="Arial"/>
              </a:rPr>
              <a:t>Introductions</a:t>
            </a:r>
            <a:endParaRPr lang="en-US" sz="3800" b="1" dirty="0">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dirty="0"/>
          </a:p>
        </p:txBody>
      </p:sp>
    </p:spTree>
    <p:extLst>
      <p:ext uri="{BB962C8B-B14F-4D97-AF65-F5344CB8AC3E}">
        <p14:creationId xmlns:p14="http://schemas.microsoft.com/office/powerpoint/2010/main" val="346566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74E2-65AE-4B45-9B44-BC259E63AE55}"/>
              </a:ext>
            </a:extLst>
          </p:cNvPr>
          <p:cNvSpPr>
            <a:spLocks noGrp="1"/>
          </p:cNvSpPr>
          <p:nvPr>
            <p:ph type="title"/>
          </p:nvPr>
        </p:nvSpPr>
        <p:spPr/>
        <p:txBody>
          <a:bodyPr/>
          <a:lstStyle/>
          <a:p>
            <a:r>
              <a:rPr lang="en-US" dirty="0"/>
              <a:t>Why Change the QRIS Field (1)</a:t>
            </a:r>
          </a:p>
        </p:txBody>
      </p:sp>
      <p:sp>
        <p:nvSpPr>
          <p:cNvPr id="3" name="Content Placeholder 2">
            <a:extLst>
              <a:ext uri="{FF2B5EF4-FFF2-40B4-BE49-F238E27FC236}">
                <a16:creationId xmlns:a16="http://schemas.microsoft.com/office/drawing/2014/main" id="{E1C8F525-249B-444A-B3B0-6AEBAC4B9F35}"/>
              </a:ext>
            </a:extLst>
          </p:cNvPr>
          <p:cNvSpPr>
            <a:spLocks noGrp="1"/>
          </p:cNvSpPr>
          <p:nvPr>
            <p:ph idx="1"/>
          </p:nvPr>
        </p:nvSpPr>
        <p:spPr/>
        <p:txBody>
          <a:bodyPr/>
          <a:lstStyle/>
          <a:p>
            <a:r>
              <a:rPr lang="en-US" dirty="0"/>
              <a:t>To meet the State legislative mandates</a:t>
            </a:r>
          </a:p>
          <a:p>
            <a:pPr lvl="1"/>
            <a:r>
              <a:rPr lang="en-US" dirty="0"/>
              <a:t>The California Cradle-to-Career Data System Act of 2019</a:t>
            </a:r>
          </a:p>
          <a:p>
            <a:pPr lvl="1"/>
            <a:r>
              <a:rPr lang="en-US" dirty="0"/>
              <a:t>California Budget Act of 2021</a:t>
            </a:r>
          </a:p>
          <a:p>
            <a:r>
              <a:rPr lang="en-US" dirty="0"/>
              <a:t>To measure the growth of the number of facilities that meet high quality requirements </a:t>
            </a:r>
          </a:p>
          <a:p>
            <a:r>
              <a:rPr lang="en-US" dirty="0"/>
              <a:t>To improve our data collection</a:t>
            </a:r>
          </a:p>
          <a:p>
            <a:r>
              <a:rPr lang="en-US" dirty="0"/>
              <a:t>To use the data to inform policy-making and guide field practice</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52FE129-E3DC-4D46-B0F0-263AE793EF6F}"/>
              </a:ext>
            </a:extLst>
          </p:cNvPr>
          <p:cNvSpPr>
            <a:spLocks noGrp="1"/>
          </p:cNvSpPr>
          <p:nvPr>
            <p:ph type="sldNum" sz="quarter" idx="10"/>
          </p:nvPr>
        </p:nvSpPr>
        <p:spPr/>
        <p:txBody>
          <a:bodyPr/>
          <a:lstStyle/>
          <a:p>
            <a:fld id="{2AA74813-043C-43CB-9E82-7CAA19F31821}" type="slidenum">
              <a:rPr lang="en-US" smtClean="0"/>
              <a:pPr/>
              <a:t>20</a:t>
            </a:fld>
            <a:endParaRPr lang="en-US" dirty="0"/>
          </a:p>
        </p:txBody>
      </p:sp>
    </p:spTree>
    <p:extLst>
      <p:ext uri="{BB962C8B-B14F-4D97-AF65-F5344CB8AC3E}">
        <p14:creationId xmlns:p14="http://schemas.microsoft.com/office/powerpoint/2010/main" val="193666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5B3C-CB70-4D4F-B06E-6406273EA093}"/>
              </a:ext>
            </a:extLst>
          </p:cNvPr>
          <p:cNvSpPr>
            <a:spLocks noGrp="1"/>
          </p:cNvSpPr>
          <p:nvPr>
            <p:ph type="title"/>
          </p:nvPr>
        </p:nvSpPr>
        <p:spPr/>
        <p:txBody>
          <a:bodyPr/>
          <a:lstStyle/>
          <a:p>
            <a:r>
              <a:rPr lang="en-US" dirty="0">
                <a:cs typeface="Arial"/>
              </a:rPr>
              <a:t>Why Change the QRIS Field (2)</a:t>
            </a:r>
            <a:endParaRPr lang="en-US" dirty="0"/>
          </a:p>
        </p:txBody>
      </p:sp>
      <p:sp>
        <p:nvSpPr>
          <p:cNvPr id="3" name="Content Placeholder 2">
            <a:extLst>
              <a:ext uri="{FF2B5EF4-FFF2-40B4-BE49-F238E27FC236}">
                <a16:creationId xmlns:a16="http://schemas.microsoft.com/office/drawing/2014/main" id="{C00315B0-A129-41DD-A915-637E1435AD86}"/>
              </a:ext>
            </a:extLst>
          </p:cNvPr>
          <p:cNvSpPr>
            <a:spLocks noGrp="1"/>
          </p:cNvSpPr>
          <p:nvPr>
            <p:ph sz="half" idx="1"/>
          </p:nvPr>
        </p:nvSpPr>
        <p:spPr>
          <a:xfrm>
            <a:off x="152400" y="1638300"/>
            <a:ext cx="11876273" cy="4340166"/>
          </a:xfrm>
        </p:spPr>
        <p:txBody>
          <a:bodyPr vert="horz" lIns="91440" tIns="45720" rIns="91440" bIns="45720" rtlCol="0" anchor="t">
            <a:normAutofit/>
          </a:bodyPr>
          <a:lstStyle/>
          <a:p>
            <a:r>
              <a:rPr lang="en-US" dirty="0">
                <a:cs typeface="Arial" panose="020B0604020202020204"/>
              </a:rPr>
              <a:t>To reflect the growth in the number of participating QRIS sites</a:t>
            </a:r>
          </a:p>
          <a:p>
            <a:r>
              <a:rPr lang="en-US" dirty="0">
                <a:cs typeface="Arial" panose="020B0604020202020204"/>
              </a:rPr>
              <a:t>To improve our data collection</a:t>
            </a:r>
          </a:p>
          <a:p>
            <a:r>
              <a:rPr lang="en-US" dirty="0">
                <a:cs typeface="Arial" panose="020B0604020202020204"/>
              </a:rPr>
              <a:t>To use the data to inform policy-making and guide field practice</a:t>
            </a:r>
          </a:p>
        </p:txBody>
      </p:sp>
      <p:sp>
        <p:nvSpPr>
          <p:cNvPr id="5" name="Slide Number Placeholder 4">
            <a:extLst>
              <a:ext uri="{FF2B5EF4-FFF2-40B4-BE49-F238E27FC236}">
                <a16:creationId xmlns:a16="http://schemas.microsoft.com/office/drawing/2014/main" id="{96FCF040-964C-48AC-A9D7-C93D857472E8}"/>
              </a:ext>
            </a:extLst>
          </p:cNvPr>
          <p:cNvSpPr>
            <a:spLocks noGrp="1"/>
          </p:cNvSpPr>
          <p:nvPr>
            <p:ph type="sldNum" sz="quarter" idx="10"/>
          </p:nvPr>
        </p:nvSpPr>
        <p:spPr/>
        <p:txBody>
          <a:bodyPr/>
          <a:lstStyle/>
          <a:p>
            <a:fld id="{2AA74813-043C-43CB-9E82-7CAA19F31821}" type="slidenum">
              <a:rPr lang="en-US" smtClean="0"/>
              <a:pPr/>
              <a:t>21</a:t>
            </a:fld>
            <a:endParaRPr lang="en-US" dirty="0"/>
          </a:p>
        </p:txBody>
      </p:sp>
    </p:spTree>
    <p:extLst>
      <p:ext uri="{BB962C8B-B14F-4D97-AF65-F5344CB8AC3E}">
        <p14:creationId xmlns:p14="http://schemas.microsoft.com/office/powerpoint/2010/main" val="400197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A7D7-109E-48DB-900B-067D5444E609}"/>
              </a:ext>
            </a:extLst>
          </p:cNvPr>
          <p:cNvSpPr>
            <a:spLocks noGrp="1"/>
          </p:cNvSpPr>
          <p:nvPr>
            <p:ph type="title"/>
          </p:nvPr>
        </p:nvSpPr>
        <p:spPr>
          <a:xfrm>
            <a:off x="152400" y="143654"/>
            <a:ext cx="11887200" cy="906903"/>
          </a:xfrm>
        </p:spPr>
        <p:txBody>
          <a:bodyPr/>
          <a:lstStyle/>
          <a:p>
            <a:r>
              <a:rPr lang="en-US" dirty="0">
                <a:cs typeface="Arial"/>
              </a:rPr>
              <a:t>Additional QRIS Field Options in the 801A</a:t>
            </a:r>
            <a:endParaRPr lang="en-US" dirty="0"/>
          </a:p>
        </p:txBody>
      </p:sp>
      <p:sp>
        <p:nvSpPr>
          <p:cNvPr id="3" name="Content Placeholder 2">
            <a:extLst>
              <a:ext uri="{FF2B5EF4-FFF2-40B4-BE49-F238E27FC236}">
                <a16:creationId xmlns:a16="http://schemas.microsoft.com/office/drawing/2014/main" id="{89892EBB-5782-46B9-89AA-5091BDACB59F}"/>
              </a:ext>
            </a:extLst>
          </p:cNvPr>
          <p:cNvSpPr>
            <a:spLocks noGrp="1"/>
          </p:cNvSpPr>
          <p:nvPr>
            <p:ph sz="half" idx="1"/>
          </p:nvPr>
        </p:nvSpPr>
        <p:spPr>
          <a:xfrm>
            <a:off x="97430" y="970547"/>
            <a:ext cx="11942170" cy="5259119"/>
          </a:xfrm>
        </p:spPr>
        <p:txBody>
          <a:bodyPr vert="horz" lIns="91440" tIns="45720" rIns="91440" bIns="45720" rtlCol="0" anchor="t">
            <a:noAutofit/>
          </a:bodyPr>
          <a:lstStyle/>
          <a:p>
            <a:pPr>
              <a:buFont typeface="Wingdings" panose="020B0604020202020204" pitchFamily="34" charset="0"/>
              <a:buChar char="Ø"/>
            </a:pPr>
            <a:r>
              <a:rPr lang="en-US" sz="2400" b="0" i="0" dirty="0">
                <a:latin typeface="Arial"/>
                <a:ea typeface="Arial"/>
                <a:cs typeface="Arial"/>
              </a:rPr>
              <a:t>0 – No. Provider is eligible but does not participate in a QRIS</a:t>
            </a:r>
            <a:endParaRPr lang="en-US" sz="2400" dirty="0">
              <a:latin typeface="Arial"/>
              <a:ea typeface="Arial"/>
              <a:cs typeface="Arial"/>
            </a:endParaRPr>
          </a:p>
          <a:p>
            <a:pPr>
              <a:buFont typeface="Wingdings" panose="020B0604020202020204" pitchFamily="34" charset="0"/>
              <a:buChar char="Ø"/>
            </a:pPr>
            <a:r>
              <a:rPr lang="en-US" sz="2400" b="0" i="0" dirty="0">
                <a:latin typeface="Arial"/>
                <a:ea typeface="Arial"/>
                <a:cs typeface="Arial"/>
              </a:rPr>
              <a:t>1 – Yes. Provider does participate in a QRIS </a:t>
            </a:r>
            <a:r>
              <a:rPr lang="en-US" sz="2400" b="1" i="1" dirty="0">
                <a:latin typeface="Arial"/>
                <a:ea typeface="Arial"/>
                <a:cs typeface="Arial"/>
              </a:rPr>
              <a:t>and tier rank is 1.</a:t>
            </a:r>
            <a:endParaRPr lang="en-US" sz="2400" i="1" dirty="0">
              <a:latin typeface="Arial"/>
              <a:ea typeface="Arial"/>
              <a:cs typeface="Arial"/>
            </a:endParaRPr>
          </a:p>
          <a:p>
            <a:pPr>
              <a:buFont typeface="Wingdings" panose="020B0604020202020204" pitchFamily="34" charset="0"/>
              <a:buChar char="Ø"/>
            </a:pPr>
            <a:r>
              <a:rPr lang="en-US" sz="2400" b="1" i="1" dirty="0">
                <a:latin typeface="Arial"/>
                <a:ea typeface="Arial"/>
                <a:cs typeface="Arial"/>
              </a:rPr>
              <a:t>2 – Yes. Provider does participate in a QRIS and tier rank is 2.</a:t>
            </a:r>
            <a:endParaRPr lang="en-US" sz="2400" i="1" dirty="0">
              <a:latin typeface="Arial"/>
              <a:ea typeface="Arial"/>
              <a:cs typeface="Arial"/>
            </a:endParaRPr>
          </a:p>
          <a:p>
            <a:pPr>
              <a:buFont typeface="Wingdings" panose="020B0604020202020204" pitchFamily="34" charset="0"/>
              <a:buChar char="Ø"/>
            </a:pPr>
            <a:r>
              <a:rPr lang="en-US" sz="2400" b="1" i="1" dirty="0">
                <a:latin typeface="Arial"/>
                <a:ea typeface="Arial"/>
                <a:cs typeface="Arial"/>
              </a:rPr>
              <a:t>3 – Yes. Provider does participate in a QRIS and tier rank is 3.</a:t>
            </a:r>
            <a:endParaRPr lang="en-US" sz="2400" i="1" dirty="0">
              <a:latin typeface="Arial"/>
              <a:ea typeface="Arial"/>
              <a:cs typeface="Arial"/>
            </a:endParaRPr>
          </a:p>
          <a:p>
            <a:pPr>
              <a:buFont typeface="Wingdings" panose="020B0604020202020204" pitchFamily="34" charset="0"/>
              <a:buChar char="Ø"/>
            </a:pPr>
            <a:r>
              <a:rPr lang="en-US" sz="2400" b="1" i="1" dirty="0">
                <a:latin typeface="Arial"/>
                <a:ea typeface="Arial"/>
                <a:cs typeface="Arial"/>
              </a:rPr>
              <a:t>4 – Yes. Provider does participate in a QRIS and tier rank is 4.</a:t>
            </a:r>
            <a:endParaRPr lang="en-US" sz="2400" i="1" dirty="0">
              <a:latin typeface="Arial"/>
              <a:ea typeface="Arial"/>
              <a:cs typeface="Arial"/>
            </a:endParaRPr>
          </a:p>
          <a:p>
            <a:pPr>
              <a:buFont typeface="Wingdings" panose="020B0604020202020204" pitchFamily="34" charset="0"/>
              <a:buChar char="Ø"/>
            </a:pPr>
            <a:r>
              <a:rPr lang="en-US" sz="2400" b="1" i="1" dirty="0">
                <a:latin typeface="Arial"/>
                <a:ea typeface="Arial"/>
                <a:cs typeface="Arial"/>
              </a:rPr>
              <a:t>5 – Yes. Provider does participate in a QRIS and tier rank is 5.</a:t>
            </a:r>
            <a:endParaRPr lang="en-US" sz="2400" i="1" dirty="0">
              <a:latin typeface="Arial"/>
              <a:ea typeface="Arial"/>
              <a:cs typeface="Arial"/>
            </a:endParaRPr>
          </a:p>
          <a:p>
            <a:pPr>
              <a:buFont typeface="Wingdings" panose="020B0604020202020204" pitchFamily="34" charset="0"/>
              <a:buChar char="Ø"/>
            </a:pPr>
            <a:r>
              <a:rPr lang="en-US" sz="2400" b="1" i="1" dirty="0">
                <a:latin typeface="Arial"/>
                <a:ea typeface="Arial"/>
                <a:cs typeface="Arial"/>
              </a:rPr>
              <a:t>6 – Yes. Provider does participate in a QRIS and tier rank is 6.</a:t>
            </a:r>
            <a:endParaRPr lang="en-US" sz="2400" i="1" dirty="0">
              <a:latin typeface="Arial"/>
              <a:ea typeface="Arial"/>
              <a:cs typeface="Arial"/>
            </a:endParaRPr>
          </a:p>
          <a:p>
            <a:pPr>
              <a:buFont typeface="Wingdings" panose="020B0604020202020204" pitchFamily="34" charset="0"/>
              <a:buChar char="Ø"/>
            </a:pPr>
            <a:r>
              <a:rPr lang="en-US" sz="2400" dirty="0">
                <a:latin typeface="Arial"/>
                <a:ea typeface="Arial"/>
                <a:cs typeface="Arial"/>
              </a:rPr>
              <a:t>7</a:t>
            </a:r>
            <a:r>
              <a:rPr lang="en-US" sz="2400" b="0" i="0" dirty="0">
                <a:latin typeface="Arial"/>
                <a:ea typeface="Arial"/>
                <a:cs typeface="Arial"/>
              </a:rPr>
              <a:t> – The State has an operating QRIS in the provider’s area, but the provider is not eligible to participate.</a:t>
            </a:r>
            <a:endParaRPr lang="en-US" sz="2400" dirty="0">
              <a:latin typeface="Arial"/>
              <a:ea typeface="Arial"/>
              <a:cs typeface="Arial"/>
            </a:endParaRPr>
          </a:p>
          <a:p>
            <a:pPr>
              <a:buFont typeface="Wingdings" panose="020B0604020202020204" pitchFamily="34" charset="0"/>
              <a:buChar char="Ø"/>
            </a:pPr>
            <a:r>
              <a:rPr lang="en-US" sz="2400" b="0" i="0" dirty="0">
                <a:latin typeface="Arial"/>
                <a:ea typeface="Arial"/>
                <a:cs typeface="Arial"/>
              </a:rPr>
              <a:t>8 – The State does not have an operating QRIS in the provider’s area.</a:t>
            </a:r>
            <a:endParaRPr lang="en-US" sz="2400" dirty="0">
              <a:latin typeface="Arial"/>
              <a:ea typeface="Arial"/>
              <a:cs typeface="Arial"/>
            </a:endParaRPr>
          </a:p>
          <a:p>
            <a:pPr algn="l">
              <a:buFont typeface="Wingdings" panose="020B0604020202020204" pitchFamily="34" charset="0"/>
              <a:buChar char="Ø"/>
            </a:pPr>
            <a:r>
              <a:rPr lang="en-US" sz="2400" b="1" i="0" dirty="0">
                <a:latin typeface="Arial"/>
                <a:ea typeface="Arial"/>
                <a:cs typeface="Arial"/>
              </a:rPr>
              <a:t>9 – </a:t>
            </a:r>
            <a:r>
              <a:rPr lang="en-US" sz="2400" b="1" i="1" dirty="0">
                <a:latin typeface="Arial"/>
                <a:ea typeface="Arial"/>
                <a:cs typeface="Arial"/>
              </a:rPr>
              <a:t>The State has an operating QRIS in the provider’s area but information is currently unavailable at the provider level.</a:t>
            </a:r>
            <a:endParaRPr lang="en-US" sz="2400" i="1" dirty="0">
              <a:cs typeface="Arial" panose="020B0604020202020204"/>
            </a:endParaRPr>
          </a:p>
        </p:txBody>
      </p:sp>
      <p:sp>
        <p:nvSpPr>
          <p:cNvPr id="5" name="Slide Number Placeholder 4">
            <a:extLst>
              <a:ext uri="{FF2B5EF4-FFF2-40B4-BE49-F238E27FC236}">
                <a16:creationId xmlns:a16="http://schemas.microsoft.com/office/drawing/2014/main" id="{F4F5F672-FE62-4746-A58D-808BF4356CC8}"/>
              </a:ext>
            </a:extLst>
          </p:cNvPr>
          <p:cNvSpPr>
            <a:spLocks noGrp="1"/>
          </p:cNvSpPr>
          <p:nvPr>
            <p:ph type="sldNum" sz="quarter" idx="10"/>
          </p:nvPr>
        </p:nvSpPr>
        <p:spPr/>
        <p:txBody>
          <a:bodyPr/>
          <a:lstStyle/>
          <a:p>
            <a:fld id="{2AA74813-043C-43CB-9E82-7CAA19F31821}" type="slidenum">
              <a:rPr lang="en-US" smtClean="0"/>
              <a:pPr/>
              <a:t>22</a:t>
            </a:fld>
            <a:endParaRPr lang="en-US" dirty="0"/>
          </a:p>
        </p:txBody>
      </p:sp>
    </p:spTree>
    <p:extLst>
      <p:ext uri="{BB962C8B-B14F-4D97-AF65-F5344CB8AC3E}">
        <p14:creationId xmlns:p14="http://schemas.microsoft.com/office/powerpoint/2010/main" val="1931382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B5DC-7FAD-438D-A16B-A3AF04BB5ECA}"/>
              </a:ext>
            </a:extLst>
          </p:cNvPr>
          <p:cNvSpPr>
            <a:spLocks noGrp="1"/>
          </p:cNvSpPr>
          <p:nvPr>
            <p:ph type="title"/>
          </p:nvPr>
        </p:nvSpPr>
        <p:spPr/>
        <p:txBody>
          <a:bodyPr/>
          <a:lstStyle/>
          <a:p>
            <a:r>
              <a:rPr lang="en-US" dirty="0"/>
              <a:t>QRIS Resources</a:t>
            </a:r>
          </a:p>
        </p:txBody>
      </p:sp>
      <p:sp>
        <p:nvSpPr>
          <p:cNvPr id="3" name="Content Placeholder 2">
            <a:extLst>
              <a:ext uri="{FF2B5EF4-FFF2-40B4-BE49-F238E27FC236}">
                <a16:creationId xmlns:a16="http://schemas.microsoft.com/office/drawing/2014/main" id="{E246FE2F-BC8C-46BB-B201-CE4DB9089BF7}"/>
              </a:ext>
            </a:extLst>
          </p:cNvPr>
          <p:cNvSpPr>
            <a:spLocks noGrp="1"/>
          </p:cNvSpPr>
          <p:nvPr>
            <p:ph idx="1"/>
          </p:nvPr>
        </p:nvSpPr>
        <p:spPr/>
        <p:txBody>
          <a:bodyPr/>
          <a:lstStyle/>
          <a:p>
            <a:r>
              <a:rPr lang="en-US" dirty="0"/>
              <a:t>QRIS Data Definitions Page</a:t>
            </a:r>
          </a:p>
          <a:p>
            <a:pPr lvl="1">
              <a:buFont typeface="Wingdings" panose="05000000000000000000" pitchFamily="2" charset="2"/>
              <a:buChar char="Ø"/>
            </a:pPr>
            <a:r>
              <a:rPr lang="en-US" dirty="0">
                <a:hlinkClick r:id="rId3" tooltip="QRIS Data Definition Page"/>
              </a:rPr>
              <a:t>http://www.cde.ca.gov/sp/cd/ci/qrisparticipation.asp</a:t>
            </a:r>
            <a:r>
              <a:rPr lang="en-US" dirty="0"/>
              <a:t>  </a:t>
            </a:r>
          </a:p>
          <a:p>
            <a:r>
              <a:rPr lang="en-US" dirty="0"/>
              <a:t>CDMIS Update #27 (Additional QRIS Options in the CDD-801A)</a:t>
            </a:r>
          </a:p>
          <a:p>
            <a:pPr lvl="1">
              <a:buFont typeface="Wingdings" panose="05000000000000000000" pitchFamily="2" charset="2"/>
              <a:buChar char="Ø"/>
            </a:pPr>
            <a:r>
              <a:rPr lang="en-US" dirty="0">
                <a:hlinkClick r:id="rId4" tooltip="CDMIS Update #27 (Additional QRIS Options in the CDD-801A)"/>
              </a:rPr>
              <a:t>https://www.cde.ca.gov/sp/cd/ci/update27.asp</a:t>
            </a:r>
            <a:r>
              <a:rPr lang="en-US" dirty="0"/>
              <a:t> </a:t>
            </a:r>
          </a:p>
          <a:p>
            <a:r>
              <a:rPr lang="en-US" dirty="0"/>
              <a:t>CDMIS Email Inbox</a:t>
            </a:r>
          </a:p>
          <a:p>
            <a:pPr lvl="1">
              <a:buFont typeface="Wingdings" panose="05000000000000000000" pitchFamily="2" charset="2"/>
              <a:buChar char="Ø"/>
            </a:pPr>
            <a:r>
              <a:rPr lang="en-US" dirty="0">
                <a:hlinkClick r:id="rId5" tooltip="Child Development Management Information System Email Box"/>
              </a:rPr>
              <a:t>CDMIS@cde.ca.gov</a:t>
            </a:r>
            <a:r>
              <a:rPr lang="en-US" dirty="0"/>
              <a:t>   </a:t>
            </a:r>
          </a:p>
        </p:txBody>
      </p:sp>
      <p:sp>
        <p:nvSpPr>
          <p:cNvPr id="5" name="Slide Number Placeholder 4">
            <a:extLst>
              <a:ext uri="{FF2B5EF4-FFF2-40B4-BE49-F238E27FC236}">
                <a16:creationId xmlns:a16="http://schemas.microsoft.com/office/drawing/2014/main" id="{65C272AB-5A7D-458E-B20A-7AA74CFE4DE1}"/>
              </a:ext>
            </a:extLst>
          </p:cNvPr>
          <p:cNvSpPr>
            <a:spLocks noGrp="1"/>
          </p:cNvSpPr>
          <p:nvPr>
            <p:ph type="sldNum" sz="quarter" idx="10"/>
          </p:nvPr>
        </p:nvSpPr>
        <p:spPr>
          <a:prstGeom prst="rect">
            <a:avLst/>
          </a:prstGeom>
        </p:spPr>
        <p:txBody>
          <a:bodyPr/>
          <a:lstStyle/>
          <a:p>
            <a:fld id="{2AA74813-043C-43CB-9E82-7CAA19F31821}" type="slidenum">
              <a:rPr lang="en-US" smtClean="0"/>
              <a:pPr/>
              <a:t>23</a:t>
            </a:fld>
            <a:endParaRPr lang="en-US" dirty="0"/>
          </a:p>
        </p:txBody>
      </p:sp>
    </p:spTree>
    <p:extLst>
      <p:ext uri="{BB962C8B-B14F-4D97-AF65-F5344CB8AC3E}">
        <p14:creationId xmlns:p14="http://schemas.microsoft.com/office/powerpoint/2010/main" val="3465198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8599989" y="1979565"/>
            <a:ext cx="3592011" cy="862576"/>
          </a:xfrm>
        </p:spPr>
        <p:txBody>
          <a:bodyPr>
            <a:normAutofit/>
          </a:bodyPr>
          <a:lstStyle/>
          <a:p>
            <a:r>
              <a:rPr lang="en-US" dirty="0">
                <a:cs typeface="Arial"/>
              </a:rPr>
              <a:t>Questions</a:t>
            </a:r>
          </a:p>
        </p:txBody>
      </p:sp>
      <p:pic>
        <p:nvPicPr>
          <p:cNvPr id="7" name="Picture 5" descr="A picture of two children playing outside on a tricycle, pushing a four wheeled toy.&#10;&#10;">
            <a:extLst>
              <a:ext uri="{FF2B5EF4-FFF2-40B4-BE49-F238E27FC236}">
                <a16:creationId xmlns:a16="http://schemas.microsoft.com/office/drawing/2014/main" id="{E59070CB-B82B-41D2-A915-AE12856AE9FD}"/>
              </a:ext>
            </a:extLst>
          </p:cNvPr>
          <p:cNvPicPr>
            <a:picLocks noGrp="1" noChangeAspect="1"/>
          </p:cNvPicPr>
          <p:nvPr>
            <p:ph sz="half" idx="1"/>
          </p:nvPr>
        </p:nvPicPr>
        <p:blipFill>
          <a:blip r:embed="rId3"/>
          <a:stretch>
            <a:fillRect/>
          </a:stretch>
        </p:blipFill>
        <p:spPr>
          <a:xfrm>
            <a:off x="178388" y="232262"/>
            <a:ext cx="8569685" cy="5756031"/>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8748073" y="4797203"/>
            <a:ext cx="3443927" cy="1512473"/>
          </a:xfrm>
        </p:spPr>
        <p:txBody>
          <a:bodyPr vert="horz" lIns="91440" tIns="45720" rIns="91440" bIns="45720" rtlCol="0" anchor="t">
            <a:normAutofit/>
          </a:bodyPr>
          <a:lstStyle/>
          <a:p>
            <a:pPr marL="0" indent="-1828800">
              <a:buNone/>
            </a:pPr>
            <a:r>
              <a:rPr lang="en-US" sz="2400" dirty="0">
                <a:ea typeface="+mn-lt"/>
                <a:cs typeface="+mn-lt"/>
              </a:rPr>
              <a:t>Photo Credit: Jacobson Family Child Care; Camarillo,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24</a:t>
            </a:fld>
            <a:endParaRPr lang="en-US" dirty="0"/>
          </a:p>
        </p:txBody>
      </p:sp>
    </p:spTree>
    <p:extLst>
      <p:ext uri="{BB962C8B-B14F-4D97-AF65-F5344CB8AC3E}">
        <p14:creationId xmlns:p14="http://schemas.microsoft.com/office/powerpoint/2010/main" val="279437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p:txBody>
          <a:bodyPr/>
          <a:lstStyle/>
          <a:p>
            <a:r>
              <a:rPr lang="en-US" dirty="0"/>
              <a:t>The ELCD Guidance web page</a:t>
            </a:r>
          </a:p>
          <a:p>
            <a:pPr lvl="1">
              <a:buFont typeface="Wingdings" panose="05000000000000000000" pitchFamily="2" charset="2"/>
              <a:buChar char="Ø"/>
            </a:pPr>
            <a:r>
              <a:rPr lang="en-US" dirty="0">
                <a:hlinkClick r:id="rId3" tooltip="The Early Learning and Care Division Guidance web page"/>
              </a:rPr>
              <a:t>https://www.cde.ca.gov/sp/cd/re/elcdcovid19.asp</a:t>
            </a:r>
            <a:r>
              <a:rPr lang="en-US" dirty="0"/>
              <a:t> </a:t>
            </a:r>
          </a:p>
          <a:p>
            <a:pPr lvl="1"/>
            <a:r>
              <a:rPr lang="en-US" dirty="0"/>
              <a:t>Webinar slides, Management Bulletins, Frequently Asked Questions (FAQs)</a:t>
            </a:r>
          </a:p>
          <a:p>
            <a:r>
              <a:rPr lang="en-US" dirty="0"/>
              <a:t>The ELCD Emergency email inbox</a:t>
            </a:r>
          </a:p>
          <a:p>
            <a:pPr lvl="1">
              <a:buFont typeface="Wingdings" panose="05000000000000000000" pitchFamily="2" charset="2"/>
              <a:buChar char="Ø"/>
            </a:pPr>
            <a:r>
              <a:rPr lang="en-US" dirty="0">
                <a:hlinkClick r:id="rId4" tooltip="The Early Learning and Care Division Emergency email box"/>
              </a:rPr>
              <a:t>ELCDEmergency@cde.ca.gov</a:t>
            </a:r>
            <a:r>
              <a:rPr lang="en-US" dirty="0"/>
              <a:t>  </a:t>
            </a:r>
          </a:p>
          <a:p>
            <a:r>
              <a:rPr lang="en-US" dirty="0"/>
              <a:t>The PQI Office Regional Consultants </a:t>
            </a:r>
          </a:p>
          <a:p>
            <a:pPr lvl="1">
              <a:buFont typeface="Wingdings" panose="05000000000000000000" pitchFamily="2" charset="2"/>
              <a:buChar char="Ø"/>
            </a:pPr>
            <a:r>
              <a:rPr lang="en-US" dirty="0">
                <a:hlinkClick r:id="rId5" tooltip="The Program Quality and Implementation Office Regional Consultants web page"/>
              </a:rPr>
              <a:t>https://www.cde.ca.gov/sp/cd/ci/assignments.asp</a:t>
            </a:r>
            <a:r>
              <a:rPr lang="en-US" dirty="0"/>
              <a:t> </a:t>
            </a:r>
          </a:p>
          <a:p>
            <a:pPr lvl="1"/>
            <a:endParaRPr lang="en-US" dirty="0"/>
          </a:p>
        </p:txBody>
      </p:sp>
      <p:sp>
        <p:nvSpPr>
          <p:cNvPr id="4" name="Slide Number Placeholder 3"/>
          <p:cNvSpPr>
            <a:spLocks noGrp="1"/>
          </p:cNvSpPr>
          <p:nvPr>
            <p:ph type="sldNum" sz="quarter" idx="10"/>
          </p:nvPr>
        </p:nvSpPr>
        <p:spPr/>
        <p:txBody>
          <a:bodyPr/>
          <a:lstStyle/>
          <a:p>
            <a:fld id="{2AA74813-043C-43CB-9E82-7CAA19F31821}" type="slidenum">
              <a:rPr lang="en-US" smtClean="0"/>
              <a:pPr/>
              <a:t>25</a:t>
            </a:fld>
            <a:endParaRPr lang="en-US" dirty="0"/>
          </a:p>
        </p:txBody>
      </p:sp>
    </p:spTree>
    <p:extLst>
      <p:ext uri="{BB962C8B-B14F-4D97-AF65-F5344CB8AC3E}">
        <p14:creationId xmlns:p14="http://schemas.microsoft.com/office/powerpoint/2010/main" val="230763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0" y="2024574"/>
            <a:ext cx="4685612" cy="708081"/>
          </a:xfrm>
        </p:spPr>
        <p:txBody>
          <a:bodyPr/>
          <a:lstStyle/>
          <a:p>
            <a:r>
              <a:rPr lang="en-US" dirty="0"/>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80010" y="4711039"/>
            <a:ext cx="4807671" cy="1461477"/>
          </a:xfrm>
        </p:spPr>
        <p:txBody>
          <a:bodyPr vert="horz" lIns="91440" tIns="45720" rIns="91440" bIns="45720" rtlCol="0" anchor="t">
            <a:normAutofit/>
          </a:bodyPr>
          <a:lstStyle/>
          <a:p>
            <a:pPr marL="0" indent="-1828800">
              <a:buNone/>
            </a:pPr>
            <a:r>
              <a:rPr lang="en-US" sz="2400" dirty="0">
                <a:ea typeface="+mn-lt"/>
                <a:cs typeface="+mn-lt"/>
              </a:rPr>
              <a:t>Photo Credit: </a:t>
            </a:r>
            <a:r>
              <a:rPr lang="en-US" sz="2400" dirty="0" err="1">
                <a:ea typeface="+mn-lt"/>
                <a:cs typeface="+mn-lt"/>
              </a:rPr>
              <a:t>Robla</a:t>
            </a:r>
            <a:r>
              <a:rPr lang="en-US" sz="2400" dirty="0">
                <a:ea typeface="+mn-lt"/>
                <a:cs typeface="+mn-lt"/>
              </a:rPr>
              <a:t> School District Early Childcare Education Program; Sacramento, CA</a:t>
            </a:r>
          </a:p>
          <a:p>
            <a:pPr marL="0" indent="-1828800">
              <a:buNone/>
            </a:pPr>
            <a:endParaRPr lang="en-US" sz="2400" dirty="0">
              <a:ea typeface="+mn-lt"/>
              <a:cs typeface="+mn-lt"/>
            </a:endParaRPr>
          </a:p>
        </p:txBody>
      </p:sp>
      <p:pic>
        <p:nvPicPr>
          <p:cNvPr id="11" name="Picture 10" descr="Child holding a magnifying glass up to her eyes.">
            <a:extLst>
              <a:ext uri="{FF2B5EF4-FFF2-40B4-BE49-F238E27FC236}">
                <a16:creationId xmlns:a16="http://schemas.microsoft.com/office/drawing/2014/main" id="{DE50B6C0-2D71-4916-81AE-53B1BB9F9FEB}"/>
              </a:ext>
            </a:extLst>
          </p:cNvPr>
          <p:cNvPicPr>
            <a:picLocks noChangeAspect="1"/>
          </p:cNvPicPr>
          <p:nvPr/>
        </p:nvPicPr>
        <p:blipFill>
          <a:blip r:embed="rId3"/>
          <a:stretch>
            <a:fillRect/>
          </a:stretch>
        </p:blipFill>
        <p:spPr>
          <a:xfrm>
            <a:off x="4887681" y="329568"/>
            <a:ext cx="7065780" cy="5624287"/>
          </a:xfrm>
          <a:prstGeom prst="rect">
            <a:avLst/>
          </a:prstGeom>
        </p:spPr>
      </p:pic>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26</a:t>
            </a:fld>
            <a:endParaRPr lang="en-US" dirty="0"/>
          </a:p>
        </p:txBody>
      </p:sp>
    </p:spTree>
    <p:extLst>
      <p:ext uri="{BB962C8B-B14F-4D97-AF65-F5344CB8AC3E}">
        <p14:creationId xmlns:p14="http://schemas.microsoft.com/office/powerpoint/2010/main" val="173541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p:txBody>
          <a:bodyPr/>
          <a:lstStyle/>
          <a:p>
            <a:r>
              <a:rPr lang="en-US" dirty="0">
                <a:cs typeface="Arial"/>
              </a:rPr>
              <a:t>Meeting Agenda</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idx="1"/>
          </p:nvPr>
        </p:nvSpPr>
        <p:spPr>
          <a:xfrm>
            <a:off x="152400" y="1206980"/>
            <a:ext cx="11887200" cy="5447221"/>
          </a:xfrm>
        </p:spPr>
        <p:txBody>
          <a:bodyPr vert="horz" lIns="91440" tIns="45720" rIns="91440" bIns="45720" rtlCol="0" anchor="t">
            <a:normAutofit/>
          </a:bodyPr>
          <a:lstStyle/>
          <a:p>
            <a:pPr>
              <a:spcAft>
                <a:spcPts val="1200"/>
              </a:spcAft>
            </a:pPr>
            <a:r>
              <a:rPr lang="en-US" dirty="0">
                <a:cs typeface="Arial"/>
              </a:rPr>
              <a:t>Welcome</a:t>
            </a:r>
          </a:p>
          <a:p>
            <a:pPr>
              <a:spcAft>
                <a:spcPts val="1200"/>
              </a:spcAft>
            </a:pPr>
            <a:r>
              <a:rPr lang="en-US" dirty="0">
                <a:cs typeface="Arial"/>
              </a:rPr>
              <a:t>Agenda</a:t>
            </a:r>
          </a:p>
          <a:p>
            <a:pPr>
              <a:spcAft>
                <a:spcPts val="1200"/>
              </a:spcAft>
            </a:pPr>
            <a:r>
              <a:rPr lang="en-US" dirty="0">
                <a:ea typeface="+mn-lt"/>
                <a:cs typeface="+mn-lt"/>
              </a:rPr>
              <a:t>ELCD Staffing Updates</a:t>
            </a:r>
            <a:endParaRPr lang="en-US" dirty="0">
              <a:cs typeface="Arial"/>
            </a:endParaRPr>
          </a:p>
          <a:p>
            <a:pPr>
              <a:spcAft>
                <a:spcPts val="1200"/>
              </a:spcAft>
            </a:pPr>
            <a:r>
              <a:rPr lang="en-US" dirty="0">
                <a:cs typeface="Arial"/>
              </a:rPr>
              <a:t>Budget and Fiscal Updates</a:t>
            </a:r>
          </a:p>
          <a:p>
            <a:pPr>
              <a:spcAft>
                <a:spcPts val="1200"/>
              </a:spcAft>
            </a:pPr>
            <a:r>
              <a:rPr lang="en-US" dirty="0">
                <a:cs typeface="Arial"/>
              </a:rPr>
              <a:t>Program Quality Implementation (PQI) Updates</a:t>
            </a:r>
          </a:p>
          <a:p>
            <a:pPr>
              <a:spcAft>
                <a:spcPts val="1200"/>
              </a:spcAft>
            </a:pPr>
            <a:r>
              <a:rPr lang="en-US" dirty="0">
                <a:cs typeface="Arial"/>
              </a:rPr>
              <a:t>Child Development Management Information System (CDMIS) Updates</a:t>
            </a:r>
          </a:p>
          <a:p>
            <a:pPr>
              <a:spcAft>
                <a:spcPts val="1200"/>
              </a:spcAft>
            </a:pPr>
            <a:endParaRPr lang="en-US" dirty="0">
              <a:cs typeface="Arial"/>
            </a:endParaRP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3</a:t>
            </a:fld>
            <a:endParaRPr lang="en-US" dirty="0"/>
          </a:p>
        </p:txBody>
      </p:sp>
    </p:spTree>
    <p:extLst>
      <p:ext uri="{BB962C8B-B14F-4D97-AF65-F5344CB8AC3E}">
        <p14:creationId xmlns:p14="http://schemas.microsoft.com/office/powerpoint/2010/main" val="21477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438A-151B-4CF5-92DC-DC93D7E1D1BC}"/>
              </a:ext>
            </a:extLst>
          </p:cNvPr>
          <p:cNvSpPr>
            <a:spLocks noGrp="1"/>
          </p:cNvSpPr>
          <p:nvPr>
            <p:ph type="title"/>
          </p:nvPr>
        </p:nvSpPr>
        <p:spPr/>
        <p:txBody>
          <a:bodyPr/>
          <a:lstStyle/>
          <a:p>
            <a:r>
              <a:rPr lang="en-US" dirty="0">
                <a:cs typeface="Arial"/>
              </a:rPr>
              <a:t>Early Learning and Care Division (ELCD) Updates</a:t>
            </a:r>
            <a:endParaRPr lang="en-US" dirty="0"/>
          </a:p>
        </p:txBody>
      </p:sp>
      <p:sp>
        <p:nvSpPr>
          <p:cNvPr id="3" name="Content Placeholder 2">
            <a:extLst>
              <a:ext uri="{FF2B5EF4-FFF2-40B4-BE49-F238E27FC236}">
                <a16:creationId xmlns:a16="http://schemas.microsoft.com/office/drawing/2014/main" id="{B76E2E7E-8A88-4520-8634-DACC97E3F531}"/>
              </a:ext>
            </a:extLst>
          </p:cNvPr>
          <p:cNvSpPr>
            <a:spLocks noGrp="1"/>
          </p:cNvSpPr>
          <p:nvPr>
            <p:ph idx="1"/>
          </p:nvPr>
        </p:nvSpPr>
        <p:spPr/>
        <p:txBody>
          <a:bodyPr vert="horz" lIns="91440" tIns="45720" rIns="91440" bIns="45720" rtlCol="0" anchor="t">
            <a:normAutofit/>
          </a:bodyPr>
          <a:lstStyle/>
          <a:p>
            <a:r>
              <a:rPr lang="en-US" dirty="0">
                <a:cs typeface="Arial"/>
              </a:rPr>
              <a:t>Transition-related staffing impacts</a:t>
            </a:r>
          </a:p>
          <a:p>
            <a:r>
              <a:rPr lang="en-US" dirty="0">
                <a:cs typeface="Arial"/>
              </a:rPr>
              <a:t>Upcoming ELCD job openings</a:t>
            </a:r>
          </a:p>
          <a:p>
            <a:pPr lvl="1"/>
            <a:r>
              <a:rPr lang="en-US" dirty="0">
                <a:cs typeface="Arial"/>
              </a:rPr>
              <a:t>Program Quality Implementation (PQI) Office</a:t>
            </a:r>
          </a:p>
          <a:p>
            <a:pPr lvl="1"/>
            <a:r>
              <a:rPr lang="en-US" dirty="0">
                <a:cs typeface="Arial"/>
              </a:rPr>
              <a:t>Policy Office</a:t>
            </a:r>
          </a:p>
          <a:p>
            <a:pPr lvl="1"/>
            <a:r>
              <a:rPr lang="en-US" dirty="0">
                <a:cs typeface="Arial"/>
              </a:rPr>
              <a:t>Early Education System Improvement (EESI) Office</a:t>
            </a:r>
          </a:p>
          <a:p>
            <a:endParaRPr lang="en-US" dirty="0">
              <a:cs typeface="Arial"/>
            </a:endParaRPr>
          </a:p>
        </p:txBody>
      </p:sp>
      <p:sp>
        <p:nvSpPr>
          <p:cNvPr id="4" name="Slide Number Placeholder 3">
            <a:extLst>
              <a:ext uri="{FF2B5EF4-FFF2-40B4-BE49-F238E27FC236}">
                <a16:creationId xmlns:a16="http://schemas.microsoft.com/office/drawing/2014/main" id="{3F862F82-6B66-4976-9B48-FFB9A303A70D}"/>
              </a:ext>
            </a:extLst>
          </p:cNvPr>
          <p:cNvSpPr>
            <a:spLocks noGrp="1"/>
          </p:cNvSpPr>
          <p:nvPr>
            <p:ph type="sldNum" sz="quarter" idx="10"/>
          </p:nvPr>
        </p:nvSpPr>
        <p:spPr/>
        <p:txBody>
          <a:bodyPr/>
          <a:lstStyle/>
          <a:p>
            <a:fld id="{2AA74813-043C-43CB-9E82-7CAA19F31821}" type="slidenum">
              <a:rPr lang="en-US" smtClean="0"/>
              <a:pPr/>
              <a:t>4</a:t>
            </a:fld>
            <a:endParaRPr lang="en-US" dirty="0"/>
          </a:p>
        </p:txBody>
      </p:sp>
    </p:spTree>
    <p:extLst>
      <p:ext uri="{BB962C8B-B14F-4D97-AF65-F5344CB8AC3E}">
        <p14:creationId xmlns:p14="http://schemas.microsoft.com/office/powerpoint/2010/main" val="100357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B2D1-A105-4F02-81CA-942067DFCAAE}"/>
              </a:ext>
            </a:extLst>
          </p:cNvPr>
          <p:cNvSpPr>
            <a:spLocks noGrp="1"/>
          </p:cNvSpPr>
          <p:nvPr>
            <p:ph type="title"/>
          </p:nvPr>
        </p:nvSpPr>
        <p:spPr/>
        <p:txBody>
          <a:bodyPr/>
          <a:lstStyle/>
          <a:p>
            <a:r>
              <a:rPr lang="en-US" dirty="0">
                <a:ea typeface="+mj-lt"/>
                <a:cs typeface="+mj-lt"/>
              </a:rPr>
              <a:t>The Child Development Consultant (CDC) Exam and Application Process</a:t>
            </a:r>
            <a:endParaRPr lang="en-US" dirty="0"/>
          </a:p>
        </p:txBody>
      </p:sp>
      <p:sp>
        <p:nvSpPr>
          <p:cNvPr id="3" name="Content Placeholder 2">
            <a:extLst>
              <a:ext uri="{FF2B5EF4-FFF2-40B4-BE49-F238E27FC236}">
                <a16:creationId xmlns:a16="http://schemas.microsoft.com/office/drawing/2014/main" id="{4FACCFF3-8482-41A2-BD07-B508148928E0}"/>
              </a:ext>
            </a:extLst>
          </p:cNvPr>
          <p:cNvSpPr>
            <a:spLocks noGrp="1"/>
          </p:cNvSpPr>
          <p:nvPr>
            <p:ph idx="1"/>
          </p:nvPr>
        </p:nvSpPr>
        <p:spPr/>
        <p:txBody>
          <a:bodyPr vert="horz" lIns="91440" tIns="45720" rIns="91440" bIns="45720" rtlCol="0" anchor="t">
            <a:normAutofit/>
          </a:bodyPr>
          <a:lstStyle/>
          <a:p>
            <a:r>
              <a:rPr lang="en-US" dirty="0">
                <a:cs typeface="Arial"/>
              </a:rPr>
              <a:t>There are two (2) steps to apply for a California state job:</a:t>
            </a:r>
          </a:p>
          <a:p>
            <a:pPr marL="971550" lvl="1" indent="-514350">
              <a:buAutoNum type="arabicPeriod"/>
            </a:pPr>
            <a:r>
              <a:rPr lang="en-US" dirty="0">
                <a:ea typeface="+mn-lt"/>
                <a:cs typeface="+mn-lt"/>
              </a:rPr>
              <a:t>Take an “exam”, which is basically a check-list of candidate experience, along with a resume filled out on a state form, and documentation of other requirements (for example, transcripts). In order to apply for jobs with a specific title, you’ll need to have taken the exam first for jobs with that classification. Next deadline for exam submission is August 20, 2021.</a:t>
            </a:r>
            <a:endParaRPr lang="en-US" dirty="0">
              <a:cs typeface="Arial"/>
            </a:endParaRPr>
          </a:p>
          <a:p>
            <a:pPr marL="971550" lvl="1" indent="-514350">
              <a:buAutoNum type="arabicPeriod"/>
            </a:pPr>
            <a:r>
              <a:rPr lang="en-US" dirty="0">
                <a:ea typeface="+mn-lt"/>
                <a:cs typeface="+mn-lt"/>
              </a:rPr>
              <a:t>Apply for the position by submitting an application and the statement of qualifications, if required in the job posting.</a:t>
            </a:r>
            <a:endParaRPr lang="en-US" dirty="0">
              <a:cs typeface="Arial"/>
            </a:endParaRPr>
          </a:p>
          <a:p>
            <a:pPr lvl="1"/>
            <a:endParaRPr lang="en-US" dirty="0">
              <a:cs typeface="Arial"/>
            </a:endParaRPr>
          </a:p>
        </p:txBody>
      </p:sp>
      <p:sp>
        <p:nvSpPr>
          <p:cNvPr id="4" name="Slide Number Placeholder 3">
            <a:extLst>
              <a:ext uri="{FF2B5EF4-FFF2-40B4-BE49-F238E27FC236}">
                <a16:creationId xmlns:a16="http://schemas.microsoft.com/office/drawing/2014/main" id="{9B017495-CAFA-4C8F-97E1-A1813BA7FC76}"/>
              </a:ext>
            </a:extLst>
          </p:cNvPr>
          <p:cNvSpPr>
            <a:spLocks noGrp="1"/>
          </p:cNvSpPr>
          <p:nvPr>
            <p:ph type="sldNum" sz="quarter" idx="10"/>
          </p:nvPr>
        </p:nvSpPr>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427090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DBBB-F418-498C-890E-F52ADA30705C}"/>
              </a:ext>
            </a:extLst>
          </p:cNvPr>
          <p:cNvSpPr>
            <a:spLocks noGrp="1"/>
          </p:cNvSpPr>
          <p:nvPr>
            <p:ph type="title"/>
          </p:nvPr>
        </p:nvSpPr>
        <p:spPr/>
        <p:txBody>
          <a:bodyPr/>
          <a:lstStyle/>
          <a:p>
            <a:r>
              <a:rPr lang="en-US" dirty="0"/>
              <a:t>California State Preschool Program (CSPP) </a:t>
            </a:r>
            <a:br>
              <a:rPr lang="en-US" dirty="0"/>
            </a:br>
            <a:r>
              <a:rPr lang="en-US" dirty="0"/>
              <a:t>2021–22 Budget Changes (1)</a:t>
            </a:r>
          </a:p>
        </p:txBody>
      </p:sp>
      <p:sp>
        <p:nvSpPr>
          <p:cNvPr id="3" name="Content Placeholder 2">
            <a:extLst>
              <a:ext uri="{FF2B5EF4-FFF2-40B4-BE49-F238E27FC236}">
                <a16:creationId xmlns:a16="http://schemas.microsoft.com/office/drawing/2014/main" id="{303D735F-D077-4F7F-81BF-A979A1624E28}"/>
              </a:ext>
            </a:extLst>
          </p:cNvPr>
          <p:cNvSpPr>
            <a:spLocks noGrp="1"/>
          </p:cNvSpPr>
          <p:nvPr>
            <p:ph idx="1"/>
          </p:nvPr>
        </p:nvSpPr>
        <p:spPr>
          <a:xfrm>
            <a:off x="152400" y="1526241"/>
            <a:ext cx="11887200" cy="5015901"/>
          </a:xfrm>
        </p:spPr>
        <p:txBody>
          <a:bodyPr>
            <a:normAutofit/>
          </a:bodyPr>
          <a:lstStyle/>
          <a:p>
            <a:pPr>
              <a:spcAft>
                <a:spcPts val="1200"/>
              </a:spcAft>
            </a:pPr>
            <a:r>
              <a:rPr lang="en-US" dirty="0"/>
              <a:t>Holds CSPP contractors harmless for 2021—22.</a:t>
            </a:r>
          </a:p>
          <a:p>
            <a:pPr>
              <a:spcAft>
                <a:spcPts val="1200"/>
              </a:spcAft>
            </a:pPr>
            <a:r>
              <a:rPr lang="en-US" dirty="0"/>
              <a:t>Changes CSPP reserve account policy.</a:t>
            </a:r>
          </a:p>
          <a:p>
            <a:pPr>
              <a:spcAft>
                <a:spcPts val="1200"/>
              </a:spcAft>
            </a:pPr>
            <a:r>
              <a:rPr lang="en-US" dirty="0"/>
              <a:t>Waives family fees for Fiscal Year (FY) 2021—22</a:t>
            </a:r>
          </a:p>
          <a:p>
            <a:pPr lvl="1">
              <a:spcAft>
                <a:spcPts val="1200"/>
              </a:spcAft>
            </a:pPr>
            <a:r>
              <a:rPr lang="en-US" dirty="0"/>
              <a:t>Allocations will be based on June 2021, data submitted by contractors as of August 20, 2021</a:t>
            </a:r>
          </a:p>
          <a:p>
            <a:pPr lvl="1">
              <a:spcAft>
                <a:spcPts val="1200"/>
              </a:spcAft>
            </a:pPr>
            <a:r>
              <a:rPr lang="en-US" dirty="0"/>
              <a:t>If a June 2021, report has not been received by August 20, allocations will be based on the most recent report submitted by the contractor </a:t>
            </a:r>
          </a:p>
          <a:p>
            <a:pPr lvl="1"/>
            <a:endParaRPr lang="en-US" dirty="0"/>
          </a:p>
        </p:txBody>
      </p:sp>
      <p:sp>
        <p:nvSpPr>
          <p:cNvPr id="8" name="Slide Number Placeholder 7">
            <a:extLst>
              <a:ext uri="{FF2B5EF4-FFF2-40B4-BE49-F238E27FC236}">
                <a16:creationId xmlns:a16="http://schemas.microsoft.com/office/drawing/2014/main" id="{6A844A29-35DB-49CB-9FC6-30BCD13F0474}"/>
              </a:ext>
            </a:extLst>
          </p:cNvPr>
          <p:cNvSpPr>
            <a:spLocks noGrp="1"/>
          </p:cNvSpPr>
          <p:nvPr>
            <p:ph type="sldNum" sz="quarter" idx="10"/>
          </p:nvPr>
        </p:nvSpPr>
        <p:spPr/>
        <p:txBody>
          <a:bodyPr/>
          <a:lstStyle/>
          <a:p>
            <a:fld id="{2AA74813-043C-43CB-9E82-7CAA19F31821}" type="slidenum">
              <a:rPr lang="en-US" smtClean="0"/>
              <a:pPr/>
              <a:t>6</a:t>
            </a:fld>
            <a:endParaRPr lang="en-US" dirty="0"/>
          </a:p>
        </p:txBody>
      </p:sp>
    </p:spTree>
    <p:extLst>
      <p:ext uri="{BB962C8B-B14F-4D97-AF65-F5344CB8AC3E}">
        <p14:creationId xmlns:p14="http://schemas.microsoft.com/office/powerpoint/2010/main" val="319189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5E6F-062D-4C31-8D96-F70CB5BA6182}"/>
              </a:ext>
            </a:extLst>
          </p:cNvPr>
          <p:cNvSpPr>
            <a:spLocks noGrp="1"/>
          </p:cNvSpPr>
          <p:nvPr>
            <p:ph type="title"/>
          </p:nvPr>
        </p:nvSpPr>
        <p:spPr/>
        <p:txBody>
          <a:bodyPr/>
          <a:lstStyle/>
          <a:p>
            <a:r>
              <a:rPr lang="en-US" dirty="0"/>
              <a:t>CSPP 2021–22 Budget Changes (2) </a:t>
            </a:r>
          </a:p>
        </p:txBody>
      </p:sp>
      <p:sp>
        <p:nvSpPr>
          <p:cNvPr id="3" name="Content Placeholder 2">
            <a:extLst>
              <a:ext uri="{FF2B5EF4-FFF2-40B4-BE49-F238E27FC236}">
                <a16:creationId xmlns:a16="http://schemas.microsoft.com/office/drawing/2014/main" id="{DDBF6FB2-55CB-4E6C-B1AE-510EDAEF24AB}"/>
              </a:ext>
            </a:extLst>
          </p:cNvPr>
          <p:cNvSpPr>
            <a:spLocks noGrp="1"/>
          </p:cNvSpPr>
          <p:nvPr>
            <p:ph idx="1"/>
          </p:nvPr>
        </p:nvSpPr>
        <p:spPr/>
        <p:txBody>
          <a:bodyPr vert="horz" lIns="91440" tIns="45720" rIns="91440" bIns="45720" rtlCol="0" anchor="t">
            <a:normAutofit/>
          </a:bodyPr>
          <a:lstStyle/>
          <a:p>
            <a:r>
              <a:rPr lang="en-US" b="1" dirty="0"/>
              <a:t>State Preschool Expansion</a:t>
            </a:r>
            <a:endParaRPr lang="en-US" dirty="0"/>
          </a:p>
          <a:p>
            <a:pPr lvl="1"/>
            <a:r>
              <a:rPr lang="en-US" dirty="0"/>
              <a:t>$130 million for Local Education Agency (LEA) California State Preschool Program (CSPP) expansion.</a:t>
            </a:r>
            <a:endParaRPr lang="en-US" dirty="0">
              <a:cs typeface="Arial"/>
            </a:endParaRPr>
          </a:p>
          <a:p>
            <a:pPr lvl="1"/>
            <a:r>
              <a:rPr lang="en-US" dirty="0"/>
              <a:t>Part-day and full-day CSPP slots.</a:t>
            </a:r>
            <a:endParaRPr lang="en-US" dirty="0">
              <a:cs typeface="Arial"/>
            </a:endParaRPr>
          </a:p>
          <a:p>
            <a:r>
              <a:rPr lang="en-US" b="1" dirty="0"/>
              <a:t>Stipends</a:t>
            </a:r>
            <a:endParaRPr lang="en-US" b="1" dirty="0">
              <a:cs typeface="Arial"/>
            </a:endParaRPr>
          </a:p>
          <a:p>
            <a:pPr lvl="1"/>
            <a:r>
              <a:rPr lang="en-US" dirty="0"/>
              <a:t>$600 per child stipends for CSPP with a five percent administrative allocation for those that operate a Family Child Care Home Education Network (FCCHEN).</a:t>
            </a:r>
            <a:endParaRPr lang="en-US" dirty="0">
              <a:cs typeface="Arial"/>
            </a:endParaRPr>
          </a:p>
          <a:p>
            <a:pPr lvl="1"/>
            <a:r>
              <a:rPr lang="en-US" dirty="0"/>
              <a:t>Flat-rate stipend for all licensed facilities in the state, including licensed CSPP sites.</a:t>
            </a:r>
            <a:endParaRPr lang="en-US" dirty="0">
              <a:cs typeface="Arial"/>
            </a:endParaRPr>
          </a:p>
          <a:p>
            <a:pPr lvl="1"/>
            <a:endParaRPr lang="en-US" dirty="0">
              <a:cs typeface="Arial"/>
            </a:endParaRP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81C7BE2F-7699-441A-B001-64A2BD81C302}"/>
              </a:ext>
            </a:extLst>
          </p:cNvPr>
          <p:cNvSpPr>
            <a:spLocks noGrp="1"/>
          </p:cNvSpPr>
          <p:nvPr>
            <p:ph type="sldNum" sz="quarter" idx="10"/>
          </p:nvPr>
        </p:nvSpPr>
        <p:spPr/>
        <p:txBody>
          <a:bodyPr/>
          <a:lstStyle/>
          <a:p>
            <a:fld id="{2AA74813-043C-43CB-9E82-7CAA19F31821}" type="slidenum">
              <a:rPr lang="en-US" smtClean="0"/>
              <a:pPr/>
              <a:t>7</a:t>
            </a:fld>
            <a:endParaRPr lang="en-US" dirty="0"/>
          </a:p>
        </p:txBody>
      </p:sp>
    </p:spTree>
    <p:extLst>
      <p:ext uri="{BB962C8B-B14F-4D97-AF65-F5344CB8AC3E}">
        <p14:creationId xmlns:p14="http://schemas.microsoft.com/office/powerpoint/2010/main" val="2674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3C2C3-6B57-49B9-AB46-47FD987DE414}"/>
              </a:ext>
            </a:extLst>
          </p:cNvPr>
          <p:cNvSpPr>
            <a:spLocks noGrp="1"/>
          </p:cNvSpPr>
          <p:nvPr>
            <p:ph type="title"/>
          </p:nvPr>
        </p:nvSpPr>
        <p:spPr/>
        <p:txBody>
          <a:bodyPr/>
          <a:lstStyle/>
          <a:p>
            <a:r>
              <a:rPr lang="en-US" b="1" dirty="0">
                <a:cs typeface="Arial"/>
              </a:rPr>
              <a:t>Preschool Stipend Funding Requirements</a:t>
            </a:r>
          </a:p>
        </p:txBody>
      </p:sp>
      <p:sp>
        <p:nvSpPr>
          <p:cNvPr id="3" name="Content Placeholder 2">
            <a:extLst>
              <a:ext uri="{FF2B5EF4-FFF2-40B4-BE49-F238E27FC236}">
                <a16:creationId xmlns:a16="http://schemas.microsoft.com/office/drawing/2014/main" id="{1FA74B24-C52F-4EA9-ABEC-9048956171D9}"/>
              </a:ext>
            </a:extLst>
          </p:cNvPr>
          <p:cNvSpPr>
            <a:spLocks noGrp="1"/>
          </p:cNvSpPr>
          <p:nvPr>
            <p:ph idx="1"/>
          </p:nvPr>
        </p:nvSpPr>
        <p:spPr/>
        <p:txBody>
          <a:bodyPr vert="horz" lIns="91440" tIns="45720" rIns="91440" bIns="45720" rtlCol="0" anchor="t">
            <a:normAutofit/>
          </a:bodyPr>
          <a:lstStyle/>
          <a:p>
            <a:r>
              <a:rPr lang="en-US" dirty="0">
                <a:cs typeface="Arial"/>
              </a:rPr>
              <a:t>Funded by the American Rescue Plan Act of 2021 (ARPA), which requires that fund recipients provide information via a one-time application or survey in advance of receiving funding. </a:t>
            </a:r>
          </a:p>
          <a:p>
            <a:r>
              <a:rPr lang="en-US" dirty="0">
                <a:cs typeface="Arial"/>
              </a:rPr>
              <a:t>The CDE will soon release a survey to allow Preschool contractors and FCCHENs to be eligible for stipends </a:t>
            </a:r>
          </a:p>
          <a:p>
            <a:r>
              <a:rPr lang="en-US" dirty="0">
                <a:cs typeface="Arial"/>
              </a:rPr>
              <a:t>Stipend funds will be issued to programs beginning September </a:t>
            </a:r>
          </a:p>
        </p:txBody>
      </p:sp>
      <p:sp>
        <p:nvSpPr>
          <p:cNvPr id="4" name="Slide Number Placeholder 3">
            <a:extLst>
              <a:ext uri="{FF2B5EF4-FFF2-40B4-BE49-F238E27FC236}">
                <a16:creationId xmlns:a16="http://schemas.microsoft.com/office/drawing/2014/main" id="{B7011AB5-F0EA-44A2-B482-1AE07875433D}"/>
              </a:ext>
            </a:extLst>
          </p:cNvPr>
          <p:cNvSpPr>
            <a:spLocks noGrp="1"/>
          </p:cNvSpPr>
          <p:nvPr>
            <p:ph type="sldNum" sz="quarter" idx="10"/>
          </p:nvPr>
        </p:nvSpPr>
        <p:spPr/>
        <p:txBody>
          <a:bodyPr/>
          <a:lstStyle/>
          <a:p>
            <a:fld id="{2AA74813-043C-43CB-9E82-7CAA19F31821}" type="slidenum">
              <a:rPr lang="en-US" smtClean="0"/>
              <a:pPr/>
              <a:t>8</a:t>
            </a:fld>
            <a:endParaRPr lang="en-US" dirty="0"/>
          </a:p>
        </p:txBody>
      </p:sp>
    </p:spTree>
    <p:extLst>
      <p:ext uri="{BB962C8B-B14F-4D97-AF65-F5344CB8AC3E}">
        <p14:creationId xmlns:p14="http://schemas.microsoft.com/office/powerpoint/2010/main" val="279514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3FB6-2CBC-4F09-B58F-0A4E8C0B7211}"/>
              </a:ext>
            </a:extLst>
          </p:cNvPr>
          <p:cNvSpPr>
            <a:spLocks noGrp="1"/>
          </p:cNvSpPr>
          <p:nvPr>
            <p:ph type="title"/>
          </p:nvPr>
        </p:nvSpPr>
        <p:spPr/>
        <p:txBody>
          <a:bodyPr/>
          <a:lstStyle/>
          <a:p>
            <a:r>
              <a:rPr lang="en-US" dirty="0"/>
              <a:t>CSPP 2021–22 Budget Changes (3)</a:t>
            </a:r>
          </a:p>
        </p:txBody>
      </p:sp>
      <p:sp>
        <p:nvSpPr>
          <p:cNvPr id="3" name="Content Placeholder 2">
            <a:extLst>
              <a:ext uri="{FF2B5EF4-FFF2-40B4-BE49-F238E27FC236}">
                <a16:creationId xmlns:a16="http://schemas.microsoft.com/office/drawing/2014/main" id="{D9BB38B7-6B1D-4FE2-B7FC-BF4C9B62F9A1}"/>
              </a:ext>
            </a:extLst>
          </p:cNvPr>
          <p:cNvSpPr>
            <a:spLocks noGrp="1"/>
          </p:cNvSpPr>
          <p:nvPr>
            <p:ph idx="1"/>
          </p:nvPr>
        </p:nvSpPr>
        <p:spPr/>
        <p:txBody>
          <a:bodyPr/>
          <a:lstStyle/>
          <a:p>
            <a:r>
              <a:rPr lang="en-US" b="1" dirty="0"/>
              <a:t>Budget Changes to CSPP In Light of Transitional Kindergarten (TK) Expansion</a:t>
            </a:r>
          </a:p>
          <a:p>
            <a:pPr lvl="1"/>
            <a:r>
              <a:rPr lang="en-US" dirty="0"/>
              <a:t>Permits parental choice for transitional kindergarten (TK)-eligible children to be served in CSPP by changing definition of CSPP-eligible four-year-old children.</a:t>
            </a:r>
          </a:p>
          <a:p>
            <a:pPr lvl="1"/>
            <a:r>
              <a:rPr lang="en-US" dirty="0"/>
              <a:t>Clarifies that TK enrollment will not impact family eligibility for a preschool or childcare program, including, but not limited to, Head Start.</a:t>
            </a:r>
          </a:p>
          <a:p>
            <a:pPr lvl="1"/>
            <a:r>
              <a:rPr lang="en-US" dirty="0"/>
              <a:t>Allows CSPP to serve as a wraparound program for children in TK</a:t>
            </a:r>
          </a:p>
          <a:p>
            <a:endParaRPr lang="en-US" dirty="0"/>
          </a:p>
        </p:txBody>
      </p:sp>
      <p:sp>
        <p:nvSpPr>
          <p:cNvPr id="4" name="Slide Number Placeholder 3">
            <a:extLst>
              <a:ext uri="{FF2B5EF4-FFF2-40B4-BE49-F238E27FC236}">
                <a16:creationId xmlns:a16="http://schemas.microsoft.com/office/drawing/2014/main" id="{32930F6A-E642-4329-B0CA-17635BF1712B}"/>
              </a:ext>
            </a:extLst>
          </p:cNvPr>
          <p:cNvSpPr>
            <a:spLocks noGrp="1"/>
          </p:cNvSpPr>
          <p:nvPr>
            <p:ph type="sldNum" sz="quarter" idx="10"/>
          </p:nvPr>
        </p:nvSpPr>
        <p:spPr/>
        <p:txBody>
          <a:bodyPr/>
          <a:lstStyle/>
          <a:p>
            <a:fld id="{2AA74813-043C-43CB-9E82-7CAA19F31821}" type="slidenum">
              <a:rPr lang="en-US" smtClean="0"/>
              <a:pPr/>
              <a:t>9</a:t>
            </a:fld>
            <a:endParaRPr lang="en-US" dirty="0"/>
          </a:p>
        </p:txBody>
      </p:sp>
    </p:spTree>
    <p:extLst>
      <p:ext uri="{BB962C8B-B14F-4D97-AF65-F5344CB8AC3E}">
        <p14:creationId xmlns:p14="http://schemas.microsoft.com/office/powerpoint/2010/main" val="1245470577"/>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13" ma:contentTypeDescription="Create a new document." ma:contentTypeScope="" ma:versionID="49f62b2206f98bf871ad1e4a34bc2a74">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446f20f1897f438209d0e082267c937"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aae30ff-d7bc-47e3-882e-cd3423d00d62">
      <UserInfo>
        <DisplayName>Jane Liang</DisplayName>
        <AccountId>216</AccountId>
        <AccountType/>
      </UserInfo>
      <UserInfo>
        <DisplayName>Alana Andrade</DisplayName>
        <AccountId>14</AccountId>
        <AccountType/>
      </UserInfo>
      <UserInfo>
        <DisplayName>Virginia Early</DisplayName>
        <AccountId>13</AccountId>
        <AccountType/>
      </UserInfo>
      <UserInfo>
        <DisplayName>Stephen Propheter</DisplayName>
        <AccountId>7</AccountId>
        <AccountType/>
      </UserInfo>
      <UserInfo>
        <DisplayName>Crystal Devlin</DisplayName>
        <AccountId>68</AccountId>
        <AccountType/>
      </UserInfo>
      <UserInfo>
        <DisplayName>Linda Morales</DisplayName>
        <AccountId>25</AccountId>
        <AccountType/>
      </UserInfo>
      <UserInfo>
        <DisplayName>Robert Hom</DisplayName>
        <AccountId>181</AccountId>
        <AccountType/>
      </UserInfo>
      <UserInfo>
        <DisplayName>Carly Nodohara</DisplayName>
        <AccountId>140</AccountId>
        <AccountType/>
      </UserInfo>
      <UserInfo>
        <DisplayName>Abigail Campbell</DisplayName>
        <AccountId>270</AccountId>
        <AccountType/>
      </UserInfo>
      <UserInfo>
        <DisplayName>Danielle Davis</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E6D767-7591-483F-9195-F4A086038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0E1FD2-2660-4B81-9AF6-B47E34FB289B}">
  <ds:schemaRefs>
    <ds:schemaRef ds:uri="http://purl.org/dc/terms/"/>
    <ds:schemaRef ds:uri="f89dec18-d0c2-45d2-8a15-31051f2519f8"/>
    <ds:schemaRef ds:uri="http://purl.org/dc/dcmitype/"/>
    <ds:schemaRef ds:uri="http://schemas.microsoft.com/office/2006/documentManagement/types"/>
    <ds:schemaRef ds:uri="http://purl.org/dc/elements/1.1/"/>
    <ds:schemaRef ds:uri="http://schemas.microsoft.com/office/2006/metadata/properties"/>
    <ds:schemaRef ds:uri="1aae30ff-d7bc-47e3-882e-cd3423d00d62"/>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A24223-1B0F-4CD5-B668-16E6DC505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680</TotalTime>
  <Words>8481</Words>
  <Application>Microsoft Office PowerPoint</Application>
  <PresentationFormat>Widescreen</PresentationFormat>
  <Paragraphs>506</Paragraphs>
  <Slides>26</Slides>
  <Notes>26</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26</vt:i4>
      </vt:variant>
    </vt:vector>
  </HeadingPairs>
  <TitlesOfParts>
    <vt:vector size="48" baseType="lpstr">
      <vt:lpstr>Arial</vt:lpstr>
      <vt:lpstr>Arial,Sans-Serif</vt:lpstr>
      <vt:lpstr>Calibri</vt:lpstr>
      <vt:lpstr>Cambria</vt:lpstr>
      <vt:lpstr>Courier New</vt:lpstr>
      <vt:lpstr>Courier New,monospace</vt:lpstr>
      <vt:lpstr>Times</vt:lpstr>
      <vt:lpstr>Wingdings</vt:lpstr>
      <vt:lpstr>Wingdings,Sans-Serif</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 Early Learning and Care Webinar</vt:lpstr>
      <vt:lpstr>Welcome and Introductions</vt:lpstr>
      <vt:lpstr>Meeting Agenda</vt:lpstr>
      <vt:lpstr>Early Learning and Care Division (ELCD) Updates</vt:lpstr>
      <vt:lpstr>The Child Development Consultant (CDC) Exam and Application Process</vt:lpstr>
      <vt:lpstr>California State Preschool Program (CSPP)  2021–22 Budget Changes (1)</vt:lpstr>
      <vt:lpstr>CSPP 2021–22 Budget Changes (2) </vt:lpstr>
      <vt:lpstr>Preschool Stipend Funding Requirements</vt:lpstr>
      <vt:lpstr>CSPP 2021–22 Budget Changes (3)</vt:lpstr>
      <vt:lpstr>Reimbursement Rate Reform</vt:lpstr>
      <vt:lpstr>Reimbursement Rate Reform: Future Steps</vt:lpstr>
      <vt:lpstr>  Budget Changes for Low-Rate Contracts  </vt:lpstr>
      <vt:lpstr>FY 2021–22 Contract Amendments</vt:lpstr>
      <vt:lpstr>Transitional Kindergarten (TK) Changes and Expansion</vt:lpstr>
      <vt:lpstr>Resources to Support TK and CSPP Expansion</vt:lpstr>
      <vt:lpstr>Preschool Learning Foundations and Early Math Initiative</vt:lpstr>
      <vt:lpstr>Program Quality Implementation Office Updates</vt:lpstr>
      <vt:lpstr>CDMIS 801A Report: Quality Rating and Improvement Systems (QRIS) Data Field Change</vt:lpstr>
      <vt:lpstr>Pre-existing QRIS options in the CDD-801A Report</vt:lpstr>
      <vt:lpstr>Why Change the QRIS Field (1)</vt:lpstr>
      <vt:lpstr>Why Change the QRIS Field (2)</vt:lpstr>
      <vt:lpstr>Additional QRIS Field Options in the 801A</vt:lpstr>
      <vt:lpstr>QRIS Resources</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ELCD Webinar 08/13 - Resources (CA Dept of Education)</dc:title>
  <dc:subject>Powerpoint slides for updates on Early Learning and Care and Fiscal and Administrative Services Division Services. </dc:subject>
  <dc:creator>Eric Dunk</dc:creator>
  <cp:lastModifiedBy>Alice Ludwig</cp:lastModifiedBy>
  <cp:revision>35</cp:revision>
  <dcterms:created xsi:type="dcterms:W3CDTF">2020-08-25T03:09:04Z</dcterms:created>
  <dcterms:modified xsi:type="dcterms:W3CDTF">2023-08-08T16:33:36Z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