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Lst>
  <p:notesMasterIdLst>
    <p:notesMasterId r:id="rId25"/>
  </p:notesMasterIdLst>
  <p:sldIdLst>
    <p:sldId id="256" r:id="rId4"/>
    <p:sldId id="257" r:id="rId5"/>
    <p:sldId id="258" r:id="rId6"/>
    <p:sldId id="278" r:id="rId7"/>
    <p:sldId id="280" r:id="rId8"/>
    <p:sldId id="263" r:id="rId9"/>
    <p:sldId id="284" r:id="rId10"/>
    <p:sldId id="265" r:id="rId11"/>
    <p:sldId id="282" r:id="rId12"/>
    <p:sldId id="281" r:id="rId13"/>
    <p:sldId id="267" r:id="rId14"/>
    <p:sldId id="268" r:id="rId15"/>
    <p:sldId id="269" r:id="rId16"/>
    <p:sldId id="270" r:id="rId17"/>
    <p:sldId id="271" r:id="rId18"/>
    <p:sldId id="277" r:id="rId19"/>
    <p:sldId id="272" r:id="rId20"/>
    <p:sldId id="274" r:id="rId21"/>
    <p:sldId id="273" r:id="rId22"/>
    <p:sldId id="283" r:id="rId23"/>
    <p:sldId id="27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55969" autoAdjust="0"/>
  </p:normalViewPr>
  <p:slideViewPr>
    <p:cSldViewPr snapToGrid="0">
      <p:cViewPr varScale="1">
        <p:scale>
          <a:sx n="62" d="100"/>
          <a:sy n="62" d="100"/>
        </p:scale>
        <p:origin x="2490" y="90"/>
      </p:cViewPr>
      <p:guideLst/>
    </p:cSldViewPr>
  </p:slideViewPr>
  <p:notesTextViewPr>
    <p:cViewPr>
      <p:scale>
        <a:sx n="1" d="1"/>
        <a:sy n="1" d="1"/>
      </p:scale>
      <p:origin x="0" y="0"/>
    </p:cViewPr>
  </p:notesTextViewPr>
  <p:notesViewPr>
    <p:cSldViewPr snapToGrid="0">
      <p:cViewPr varScale="1">
        <p:scale>
          <a:sx n="86" d="100"/>
          <a:sy n="86" d="100"/>
        </p:scale>
        <p:origin x="310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F2A0F7-492C-4CC9-95F9-7F06AC0EDFA6}" type="datetimeFigureOut">
              <a:rPr lang="en-US" smtClean="0"/>
              <a:t>6/17/2025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C82C26-CCA5-46CA-A6F8-BCBFADE9B10D}" type="slidenum">
              <a:rPr lang="en-US" smtClean="0"/>
              <a:t>‹#›</a:t>
            </a:fld>
            <a:endParaRPr lang="en-US"/>
          </a:p>
        </p:txBody>
      </p:sp>
    </p:spTree>
    <p:extLst>
      <p:ext uri="{BB962C8B-B14F-4D97-AF65-F5344CB8AC3E}">
        <p14:creationId xmlns:p14="http://schemas.microsoft.com/office/powerpoint/2010/main" val="109570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2028825" y="255588"/>
            <a:ext cx="3052763" cy="171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437510" y="2069892"/>
            <a:ext cx="6379937" cy="6694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latin typeface="Arial" panose="020B0604020202020204" pitchFamily="34" charset="0"/>
                <a:cs typeface="Arial" panose="020B0604020202020204" pitchFamily="34" charset="0"/>
              </a:rPr>
              <a:t>[Handouts</a:t>
            </a:r>
            <a:r>
              <a:rPr lang="en-US" altLang="en-US" sz="1400" b="1" baseline="0" dirty="0">
                <a:latin typeface="Arial" panose="020B0604020202020204" pitchFamily="34" charset="0"/>
                <a:cs typeface="Arial" panose="020B0604020202020204" pitchFamily="34" charset="0"/>
              </a:rPr>
              <a:t> required: either the CA EL Roadmap printable document or the CA EL Roadmap Policy. Both are available at https://www.cde.ca.gov/sp/ml/elroadmappolicy.asp. If using the CA EL Roadmap Policy, you will also need copies of the Crosswalk to the Local Control and Accountability Plan available at </a:t>
            </a:r>
            <a:r>
              <a:rPr lang="en-US" altLang="en-US" sz="1400" b="1" baseline="0" dirty="0">
                <a:highlight>
                  <a:srgbClr val="FFFF00"/>
                </a:highlight>
                <a:latin typeface="Arial" panose="020B0604020202020204" pitchFamily="34" charset="0"/>
                <a:cs typeface="Arial" panose="020B0604020202020204" pitchFamily="34" charset="0"/>
              </a:rPr>
              <a:t>https://www.cde.ca.gov/sp/ml/roadmaptolcap.asp </a:t>
            </a:r>
            <a:r>
              <a:rPr lang="en-US" altLang="en-US" sz="1400" b="1" baseline="0" dirty="0">
                <a:latin typeface="Arial" panose="020B0604020202020204" pitchFamily="34" charset="0"/>
                <a:cs typeface="Arial" panose="020B0604020202020204" pitchFamily="34" charset="0"/>
              </a:rPr>
              <a:t>and access to internet-capable devices so that participants can access the CA EL Roadmap elements at https://www.cde.ca.gov/sp/ml/rmprincipleone.asp. This information is included in the printable document so no separate handout is required if using that document]</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[Total presentation time: 1 hour and 45 minutes or more. This presentation can be extended with optional embedded extensions indicated in presenter talking points if time allows]</a:t>
            </a:r>
          </a:p>
          <a:p>
            <a:pPr eaLnBrk="1" hangingPunct="1">
              <a:spcBef>
                <a:spcPct val="0"/>
              </a:spcBef>
            </a:pPr>
            <a:endParaRPr lang="en-US" altLang="en-US" sz="800" b="1"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[1 minute]</a:t>
            </a: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My name is</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__________[name] and I am a ______________ [title] at __________ [affiliation].</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defTabSz="949478">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Education, or CDE. </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Today I will provide an overview of and updates on the California English Learner Roadmap, with a focus on the parent role in implementing the English Learner</a:t>
            </a:r>
            <a:r>
              <a:rPr lang="en-US" altLang="en-US" sz="1400" baseline="0" dirty="0">
                <a:latin typeface="Arial" panose="020B0604020202020204" pitchFamily="34" charset="0"/>
                <a:cs typeface="Arial" panose="020B0604020202020204" pitchFamily="34" charset="0"/>
              </a:rPr>
              <a:t> Roadmap Policy</a:t>
            </a:r>
            <a:r>
              <a:rPr lang="en-US" altLang="en-US" sz="1400" dirty="0">
                <a:latin typeface="Arial" panose="020B0604020202020204" pitchFamily="34" charset="0"/>
                <a:cs typeface="Arial" panose="020B0604020202020204" pitchFamily="34" charset="0"/>
              </a:rPr>
              <a:t>. </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01658" indent="-301658">
              <a:spcBef>
                <a:spcPct val="0"/>
              </a:spcBef>
            </a:pPr>
            <a:endParaRPr lang="en-US" altLang="en-US" sz="1400"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00579">
              <a:defRPr>
                <a:solidFill>
                  <a:schemeClr val="tx1"/>
                </a:solidFill>
                <a:latin typeface="Calibri" panose="020F0502020204030204" pitchFamily="34" charset="0"/>
              </a:defRPr>
            </a:lvl1pPr>
            <a:lvl2pPr marL="786287" indent="-301658" defTabSz="1000579">
              <a:defRPr>
                <a:solidFill>
                  <a:schemeClr val="tx1"/>
                </a:solidFill>
                <a:latin typeface="Calibri" panose="020F0502020204030204" pitchFamily="34" charset="0"/>
              </a:defRPr>
            </a:lvl2pPr>
            <a:lvl3pPr marL="1209924" indent="-240666" defTabSz="1000579">
              <a:defRPr>
                <a:solidFill>
                  <a:schemeClr val="tx1"/>
                </a:solidFill>
                <a:latin typeface="Calibri" panose="020F0502020204030204" pitchFamily="34" charset="0"/>
              </a:defRPr>
            </a:lvl3pPr>
            <a:lvl4pPr marL="1696202" indent="-240666" defTabSz="1000579">
              <a:defRPr>
                <a:solidFill>
                  <a:schemeClr val="tx1"/>
                </a:solidFill>
                <a:latin typeface="Calibri" panose="020F0502020204030204" pitchFamily="34" charset="0"/>
              </a:defRPr>
            </a:lvl4pPr>
            <a:lvl5pPr marL="2179182" indent="-240666" defTabSz="1000579">
              <a:defRPr>
                <a:solidFill>
                  <a:schemeClr val="tx1"/>
                </a:solidFill>
                <a:latin typeface="Calibri" panose="020F0502020204030204" pitchFamily="34" charset="0"/>
              </a:defRPr>
            </a:lvl5pPr>
            <a:lvl6pPr marL="2653921" indent="-240666" defTabSz="1000579" eaLnBrk="0" fontAlgn="base" hangingPunct="0">
              <a:spcBef>
                <a:spcPct val="0"/>
              </a:spcBef>
              <a:spcAft>
                <a:spcPct val="0"/>
              </a:spcAft>
              <a:defRPr>
                <a:solidFill>
                  <a:schemeClr val="tx1"/>
                </a:solidFill>
                <a:latin typeface="Calibri" panose="020F0502020204030204" pitchFamily="34" charset="0"/>
              </a:defRPr>
            </a:lvl6pPr>
            <a:lvl7pPr marL="3128659" indent="-240666" defTabSz="1000579" eaLnBrk="0" fontAlgn="base" hangingPunct="0">
              <a:spcBef>
                <a:spcPct val="0"/>
              </a:spcBef>
              <a:spcAft>
                <a:spcPct val="0"/>
              </a:spcAft>
              <a:defRPr>
                <a:solidFill>
                  <a:schemeClr val="tx1"/>
                </a:solidFill>
                <a:latin typeface="Calibri" panose="020F0502020204030204" pitchFamily="34" charset="0"/>
              </a:defRPr>
            </a:lvl7pPr>
            <a:lvl8pPr marL="3603398" indent="-240666" defTabSz="1000579" eaLnBrk="0" fontAlgn="base" hangingPunct="0">
              <a:spcBef>
                <a:spcPct val="0"/>
              </a:spcBef>
              <a:spcAft>
                <a:spcPct val="0"/>
              </a:spcAft>
              <a:defRPr>
                <a:solidFill>
                  <a:schemeClr val="tx1"/>
                </a:solidFill>
                <a:latin typeface="Calibri" panose="020F0502020204030204" pitchFamily="34" charset="0"/>
              </a:defRPr>
            </a:lvl8pPr>
            <a:lvl9pPr marL="4078137" indent="-240666" defTabSz="1000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49321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[10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Please discuss: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To what extent do you see the CA EL Roadmap vision and mission in action in your child’s classroom, school, and/or district?</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What do you see as the next steps to make this vision and mission a reality in your child’s classroom, school, and/or district?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[Give</a:t>
            </a:r>
            <a:r>
              <a:rPr lang="en-US" sz="1400" b="1" baseline="0" dirty="0">
                <a:latin typeface="Arial" panose="020B0604020202020204" pitchFamily="34" charset="0"/>
                <a:cs typeface="Arial" panose="020B0604020202020204" pitchFamily="34" charset="0"/>
              </a:rPr>
              <a:t> participants time to discuss and share out responses as time allows]</a:t>
            </a:r>
          </a:p>
          <a:p>
            <a:pPr marL="0" indent="0">
              <a:buFont typeface="Arial" panose="020B0604020202020204" pitchFamily="34" charset="0"/>
              <a:buNone/>
            </a:pPr>
            <a:endParaRPr lang="en-US" sz="1400"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baseline="0" dirty="0">
                <a:latin typeface="Arial" panose="020B0604020202020204" pitchFamily="34" charset="0"/>
                <a:cs typeface="Arial" panose="020B0604020202020204" pitchFamily="34" charset="0"/>
              </a:rPr>
              <a:t>[Consider recording responses using chart paper or having groups record their own responses]</a:t>
            </a: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10</a:t>
            </a:fld>
            <a:endParaRPr lang="en-US"/>
          </a:p>
        </p:txBody>
      </p:sp>
    </p:spTree>
    <p:extLst>
      <p:ext uri="{BB962C8B-B14F-4D97-AF65-F5344CB8AC3E}">
        <p14:creationId xmlns:p14="http://schemas.microsoft.com/office/powerpoint/2010/main" val="62468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65961">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11</a:t>
            </a:fld>
            <a:endParaRPr lang="en-US" altLang="en-US">
              <a:solidFill>
                <a:srgbClr val="000000"/>
              </a:solidFill>
            </a:endParaRPr>
          </a:p>
        </p:txBody>
      </p:sp>
    </p:spTree>
    <p:extLst>
      <p:ext uri="{BB962C8B-B14F-4D97-AF65-F5344CB8AC3E}">
        <p14:creationId xmlns:p14="http://schemas.microsoft.com/office/powerpoint/2010/main" val="269638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17550" y="358775"/>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01040" y="3648701"/>
            <a:ext cx="5608320" cy="493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marL="0" marR="0" lvl="0" indent="0" algn="l" defTabSz="965961"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[If using the CA EL Roadmap document,</a:t>
            </a:r>
            <a:r>
              <a:rPr lang="en-US" altLang="en-US" sz="1400" b="1" baseline="0" dirty="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https://www.cde.ca.gov/sp/ml/rmprincipleone.asp or you will need to print out the information available on the page for each principle]</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aspirational 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12</a:t>
            </a:fld>
            <a:endParaRPr lang="en-US" altLang="en-US">
              <a:solidFill>
                <a:srgbClr val="000000"/>
              </a:solidFill>
            </a:endParaRPr>
          </a:p>
        </p:txBody>
      </p:sp>
    </p:spTree>
    <p:extLst>
      <p:ext uri="{BB962C8B-B14F-4D97-AF65-F5344CB8AC3E}">
        <p14:creationId xmlns:p14="http://schemas.microsoft.com/office/powerpoint/2010/main" val="140377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[5 minutes]</a:t>
            </a: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CA EL 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CA EL 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249451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889125" y="388938"/>
            <a:ext cx="3422650" cy="1925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35915" y="2571653"/>
            <a:ext cx="5608320" cy="5962746"/>
          </a:xfrm>
        </p:spPr>
        <p:txBody>
          <a:bodyPr/>
          <a:lstStyle/>
          <a:p>
            <a:pPr defTabSz="931774">
              <a:defRPr/>
            </a:pPr>
            <a:r>
              <a:rPr lang="en-US" altLang="en-US" sz="1400" b="1" dirty="0">
                <a:latin typeface="Arial" panose="020B0604020202020204" pitchFamily="34" charset="0"/>
                <a:cs typeface="Arial" panose="020B0604020202020204" pitchFamily="34" charset="0"/>
              </a:rPr>
              <a:t>[15 minutes]</a:t>
            </a:r>
          </a:p>
          <a:p>
            <a:pPr>
              <a:defRPr/>
            </a:pPr>
            <a:r>
              <a:rPr lang="en-US" sz="1400" dirty="0">
                <a:latin typeface="Arial" panose="020B0604020202020204" pitchFamily="34" charset="0"/>
                <a:cs typeface="Arial" panose="020B0604020202020204" pitchFamily="34" charset="0"/>
              </a:rPr>
              <a:t>Using the CA EL Roadmap document or accessing the information</a:t>
            </a:r>
            <a:r>
              <a:rPr lang="en-US" sz="1400" baseline="0" dirty="0">
                <a:latin typeface="Arial" panose="020B0604020202020204" pitchFamily="34" charset="0"/>
                <a:cs typeface="Arial" panose="020B0604020202020204" pitchFamily="34" charset="0"/>
              </a:rPr>
              <a:t> on each principle and its elements at https://www.cde.ca.gov/sp/ml/rmprincipleone.asp using a device</a:t>
            </a:r>
            <a:r>
              <a:rPr lang="en-US" sz="1400" dirty="0">
                <a:latin typeface="Arial" panose="020B0604020202020204" pitchFamily="34" charset="0"/>
                <a:cs typeface="Arial" panose="020B0604020202020204" pitchFamily="34" charset="0"/>
              </a:rPr>
              <a:t>, please look over the principle and consider:</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Are there any key phrases that resonate with you?</a:t>
            </a:r>
          </a:p>
          <a:p>
            <a:pPr marL="0" indent="0">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Look over the principle’s elements. What stands out to your from the elements? </a:t>
            </a:r>
          </a:p>
          <a:p>
            <a:pPr marL="0" indent="0">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what extent do you see this principle and its elements in action in your child’s classroom, school, and/or district? </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do you see as areas for growth to better implement this principle in your child’s classroom, school, and/or district?</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[For extended</a:t>
            </a:r>
            <a:r>
              <a:rPr lang="en-US" altLang="en-US" sz="1400" b="1" baseline="0" dirty="0">
                <a:solidFill>
                  <a:prstClr val="black"/>
                </a:solidFill>
                <a:latin typeface="Arial" panose="020B0604020202020204" pitchFamily="34" charset="0"/>
                <a:cs typeface="Arial" panose="020B0604020202020204" pitchFamily="34" charset="0"/>
              </a:rPr>
              <a:t> timeframes, ask participants to rotate through all four principles]</a:t>
            </a:r>
          </a:p>
          <a:p>
            <a:pPr defTabSz="931774">
              <a:defRPr/>
            </a:pPr>
            <a:endParaRPr lang="en-US" altLang="en-US" sz="800" b="1" baseline="0" dirty="0">
              <a:solidFill>
                <a:prstClr val="black"/>
              </a:solidFill>
              <a:latin typeface="Arial" panose="020B0604020202020204" pitchFamily="34" charset="0"/>
              <a:cs typeface="Arial" panose="020B0604020202020204"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400" b="1" baseline="0" dirty="0">
                <a:latin typeface="Arial" panose="020B0604020202020204" pitchFamily="34" charset="0"/>
                <a:cs typeface="Arial" panose="020B0604020202020204" pitchFamily="34" charset="0"/>
              </a:rPr>
              <a:t>[Consider recording responses using chart paper or having groups record their own responses. If rotating to each principle, each group could add ideas to a shared chart paper for each principle]</a:t>
            </a:r>
            <a:endParaRPr lang="en-US" altLang="en-US" sz="1400" b="1" baseline="0" dirty="0">
              <a:solidFill>
                <a:prstClr val="black"/>
              </a:solidFill>
              <a:latin typeface="Arial" panose="020B0604020202020204" pitchFamily="34" charset="0"/>
              <a:cs typeface="Arial" panose="020B0604020202020204" pitchFamily="34" charset="0"/>
            </a:endParaRPr>
          </a:p>
          <a:p>
            <a:pPr defTabSz="931774">
              <a:defRPr/>
            </a:pPr>
            <a:endParaRPr lang="en-US" altLang="en-US" sz="8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8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p>
          <a:p>
            <a:pPr>
              <a:defRPr/>
            </a:pPr>
            <a:endParaRPr lang="en-US" sz="800" dirty="0">
              <a:latin typeface="Arial" panose="020B0604020202020204" pitchFamily="34" charset="0"/>
              <a:cs typeface="Arial" panose="020B0604020202020204" pitchFamily="34" charset="0"/>
            </a:endParaRPr>
          </a:p>
          <a:p>
            <a:pPr>
              <a:defRPr/>
            </a:pPr>
            <a:r>
              <a:rPr lang="en-US" altLang="en-US" sz="1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sz="1400" dirty="0">
              <a:latin typeface="Arial" panose="020B0604020202020204" pitchFamily="34" charset="0"/>
              <a:cs typeface="Arial" panose="020B0604020202020204"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A09125-D69F-48A3-8BBD-0BF62D17E0FB}"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Tree>
    <p:extLst>
      <p:ext uri="{BB962C8B-B14F-4D97-AF65-F5344CB8AC3E}">
        <p14:creationId xmlns:p14="http://schemas.microsoft.com/office/powerpoint/2010/main" val="415354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2312988" y="276225"/>
            <a:ext cx="2751137" cy="1547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496705" y="1676691"/>
            <a:ext cx="6123183" cy="702869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altLang="en-US" b="1" dirty="0">
                <a:latin typeface="Arial" panose="020B0604020202020204" pitchFamily="34" charset="0"/>
                <a:cs typeface="Arial" panose="020B0604020202020204" pitchFamily="34" charset="0"/>
              </a:rPr>
              <a:t>[6 minutes]</a:t>
            </a:r>
          </a:p>
          <a:p>
            <a:pPr defTabSz="931774">
              <a:defRPr/>
            </a:pPr>
            <a:endParaRPr lang="en-US" altLang="en-US" b="1" dirty="0">
              <a:latin typeface="Arial" panose="020B0604020202020204" pitchFamily="34" charset="0"/>
              <a:cs typeface="Arial" panose="020B0604020202020204" pitchFamily="34" charset="0"/>
            </a:endParaRPr>
          </a:p>
          <a:p>
            <a:pPr defTabSz="931774">
              <a:defRPr/>
            </a:pPr>
            <a:r>
              <a:rPr lang="en-US" altLang="en-US" b="1" dirty="0">
                <a:latin typeface="Arial" panose="020B0604020202020204" pitchFamily="34" charset="0"/>
                <a:cs typeface="Arial" panose="020B0604020202020204" pitchFamily="34" charset="0"/>
              </a:rPr>
              <a:t>[Direct</a:t>
            </a:r>
            <a:r>
              <a:rPr lang="en-US" altLang="en-US" b="1" baseline="0" dirty="0">
                <a:latin typeface="Arial" panose="020B0604020202020204" pitchFamily="34" charset="0"/>
                <a:cs typeface="Arial" panose="020B0604020202020204" pitchFamily="34" charset="0"/>
              </a:rPr>
              <a:t> participants to the Crosswalk to LCAP in the CA EL Roadmap Guidance Document or, if not using the document, pass out copies of the Crosswalk to LCAP available at https://www.cde.ca.gov/sp/ml/roadmaptolcap.asp]</a:t>
            </a:r>
          </a:p>
          <a:p>
            <a:pPr defTabSz="931774">
              <a:defRPr/>
            </a:pPr>
            <a:endParaRPr lang="en-US" altLang="en-US" b="1"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Now, we will discuss how this policy affects local educational agencies’, or LEAs’, LCAPs.</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LEAs must write an LCAP that addresses the LCAP state priorities. </a:t>
            </a:r>
          </a:p>
          <a:p>
            <a:pPr marL="296680" indent="-29668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LCAP is intended as a comprehensive planning tool to support student outcomes and is an important component of the local control funding formula, or LCFF. Under the LCFF, all LEAs including school districts, county offices of education, and charter schools are required to prepare an LCAP, which describes how they intend to meet annual goals for all pupils, with specific activities to address state and local priorities identified pursuant to California </a:t>
            </a:r>
            <a:r>
              <a:rPr lang="en-US" altLang="en-US" i="1" dirty="0">
                <a:latin typeface="Arial" panose="020B0604020202020204" pitchFamily="34" charset="0"/>
                <a:cs typeface="Arial" panose="020B0604020202020204" pitchFamily="34" charset="0"/>
              </a:rPr>
              <a:t>Education Code</a:t>
            </a:r>
            <a:r>
              <a:rPr lang="en-US" altLang="en-US" dirty="0">
                <a:latin typeface="Arial" panose="020B0604020202020204" pitchFamily="34" charset="0"/>
                <a:cs typeface="Arial" panose="020B0604020202020204" pitchFamily="34" charset="0"/>
              </a:rPr>
              <a:t>, or </a:t>
            </a:r>
            <a:r>
              <a:rPr lang="en-US" altLang="en-US" i="1" dirty="0">
                <a:latin typeface="Arial" panose="020B0604020202020204" pitchFamily="34" charset="0"/>
                <a:cs typeface="Arial" panose="020B0604020202020204" pitchFamily="34" charset="0"/>
              </a:rPr>
              <a:t>EC</a:t>
            </a:r>
            <a:r>
              <a:rPr lang="en-US" altLang="en-US" dirty="0">
                <a:latin typeface="Arial" panose="020B0604020202020204" pitchFamily="34" charset="0"/>
                <a:cs typeface="Arial" panose="020B0604020202020204" pitchFamily="34" charset="0"/>
              </a:rPr>
              <a:t>, sections 52060(d), 52066(d), and 47605.</a:t>
            </a:r>
          </a:p>
          <a:p>
            <a:pPr marL="296680" indent="-29668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School districts and county offices of education are required to consult with the parent advisory committee, the English learner parent advisory committee, as applicable, as well as parents, students, teachers, principals, administrators, other school personnel, local bargaining units, and the local community in accordance with </a:t>
            </a:r>
            <a:r>
              <a:rPr lang="en-US" altLang="en-US" i="1" dirty="0">
                <a:latin typeface="Arial" panose="020B0604020202020204" pitchFamily="34" charset="0"/>
                <a:cs typeface="Arial" panose="020B0604020202020204" pitchFamily="34" charset="0"/>
              </a:rPr>
              <a:t>EC</a:t>
            </a:r>
            <a:r>
              <a:rPr lang="en-US" altLang="en-US" dirty="0">
                <a:latin typeface="Arial" panose="020B0604020202020204" pitchFamily="34" charset="0"/>
                <a:cs typeface="Arial" panose="020B0604020202020204" pitchFamily="34" charset="0"/>
              </a:rPr>
              <a:t> sections 52060(g) and 52066(g).</a:t>
            </a:r>
          </a:p>
          <a:p>
            <a:pPr marL="296680" indent="-296680" defTabSz="931774">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Therefore, parent input is an important part of the LCAP development process. </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Crosswalk to LCAP is a document that helps LEAs address the principles and elements of the CA</a:t>
            </a:r>
            <a:r>
              <a:rPr lang="en-US" altLang="en-US" baseline="0" dirty="0">
                <a:latin typeface="Arial" panose="020B0604020202020204" pitchFamily="34" charset="0"/>
                <a:cs typeface="Arial" panose="020B0604020202020204" pitchFamily="34" charset="0"/>
              </a:rPr>
              <a:t> E</a:t>
            </a:r>
            <a:r>
              <a:rPr lang="en-US" altLang="en-US" dirty="0">
                <a:latin typeface="Arial" panose="020B0604020202020204" pitchFamily="34" charset="0"/>
                <a:cs typeface="Arial" panose="020B0604020202020204" pitchFamily="34" charset="0"/>
              </a:rPr>
              <a:t>L Roadmap policy while simultaneously addressing these state priorities. </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Please take a moment to look over the Crosswalk to LCAP, either in the </a:t>
            </a:r>
            <a:r>
              <a:rPr lang="en-US" altLang="en-US" i="1" dirty="0">
                <a:latin typeface="Arial" panose="020B0604020202020204" pitchFamily="34" charset="0"/>
                <a:cs typeface="Arial" panose="020B0604020202020204" pitchFamily="34" charset="0"/>
              </a:rPr>
              <a:t>CA EL Roadmap </a:t>
            </a:r>
            <a:r>
              <a:rPr lang="en-US" altLang="en-US" dirty="0">
                <a:latin typeface="Arial" panose="020B0604020202020204" pitchFamily="34" charset="0"/>
                <a:cs typeface="Arial" panose="020B0604020202020204" pitchFamily="34" charset="0"/>
              </a:rPr>
              <a:t>or online.</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[Give participants a minute to look over the Crosswalk to LCAP handout]</a:t>
            </a:r>
          </a:p>
          <a:p>
            <a:pPr>
              <a:buFont typeface="Arial" panose="020B0604020202020204" pitchFamily="34" charset="0"/>
              <a:buNone/>
              <a:defRPr/>
            </a:pPr>
            <a:endParaRPr lang="en-US" altLang="en-US"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[Click to advance to next slide]</a:t>
            </a:r>
          </a:p>
          <a:p>
            <a:pPr>
              <a:defRPr/>
            </a:pPr>
            <a:endParaRPr lang="en-US" altLang="en-US"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30E0D-F079-419C-86DD-23E69BFA0E19}" type="slidenum">
              <a:rPr lang="en-US" altLang="en-US" smtClean="0">
                <a:solidFill>
                  <a:prstClr val="black"/>
                </a:solidFill>
                <a:latin typeface="Arial" panose="020B0604020202020204" pitchFamily="34" charset="0"/>
              </a:rPr>
              <a:pPr fontAlgn="base">
                <a:spcBef>
                  <a:spcPct val="0"/>
                </a:spcBef>
                <a:spcAft>
                  <a:spcPct val="0"/>
                </a:spcAft>
              </a:pPr>
              <a:t>15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5350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12547"/>
          </a:xfrm>
        </p:spPr>
        <p:txBody>
          <a:bodyPr/>
          <a:lstStyle/>
          <a:p>
            <a:pPr defTabSz="931774">
              <a:defRPr/>
            </a:pPr>
            <a:r>
              <a:rPr lang="en-US" altLang="en-US" sz="1400" b="1" dirty="0">
                <a:latin typeface="Arial" panose="020B0604020202020204" pitchFamily="34" charset="0"/>
                <a:cs typeface="Arial" panose="020B0604020202020204" pitchFamily="34" charset="0"/>
              </a:rPr>
              <a:t>[12 minutes]</a:t>
            </a:r>
          </a:p>
          <a:p>
            <a:pPr defTabSz="931774">
              <a:defRPr/>
            </a:pPr>
            <a:r>
              <a:rPr lang="en-US" altLang="en-US" sz="1400" dirty="0">
                <a:solidFill>
                  <a:prstClr val="black"/>
                </a:solidFill>
                <a:latin typeface="Arial" panose="020B0604020202020204" pitchFamily="34" charset="0"/>
                <a:cs typeface="Arial" panose="020B0604020202020204" pitchFamily="34" charset="0"/>
              </a:rPr>
              <a:t>Now, please look over the Crosswalk to LCAP and the CA EL Roadmap principles and elements and discuss:</a:t>
            </a:r>
          </a:p>
          <a:p>
            <a:pPr defTabSz="931774">
              <a:defRPr/>
            </a:pP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Based on your experience as a parent, which CA EL Roadmap principles and elements would you recommend your child’s school district focus on in LCAP development? Use the identified areas for growth from your discussion of the principles to inform your choices.</a:t>
            </a:r>
          </a:p>
          <a:p>
            <a:pPr marL="296680" indent="-296680" defTabSz="931774">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How do these principles and elements fit within the LCAP? Which LCAP priorities do they correspond with? </a:t>
            </a:r>
          </a:p>
          <a:p>
            <a:pPr marL="296680" indent="-296680" defTabSz="931774">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14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p>
          <a:p>
            <a:endParaRPr lang="en-US" dirty="0"/>
          </a:p>
          <a:p>
            <a:pPr defTabSz="931774">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t>16</a:t>
            </a:fld>
            <a:endParaRPr lang="en-US"/>
          </a:p>
        </p:txBody>
      </p:sp>
    </p:spTree>
    <p:extLst>
      <p:ext uri="{BB962C8B-B14F-4D97-AF65-F5344CB8AC3E}">
        <p14:creationId xmlns:p14="http://schemas.microsoft.com/office/powerpoint/2010/main" val="4151540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3388"/>
            <a:ext cx="5765800" cy="3243262"/>
          </a:xfrm>
        </p:spPr>
      </p:sp>
      <p:sp>
        <p:nvSpPr>
          <p:cNvPr id="3" name="Notes Placeholder 2"/>
          <p:cNvSpPr>
            <a:spLocks noGrp="1"/>
          </p:cNvSpPr>
          <p:nvPr>
            <p:ph type="body" idx="1"/>
          </p:nvPr>
        </p:nvSpPr>
        <p:spPr>
          <a:xfrm>
            <a:off x="732544" y="3972889"/>
            <a:ext cx="5860348" cy="4648266"/>
          </a:xfrm>
        </p:spPr>
        <p:txBody>
          <a:bodyPr/>
          <a:lstStyle/>
          <a:p>
            <a:pPr defTabSz="931774">
              <a:defRPr/>
            </a:pPr>
            <a:r>
              <a:rPr lang="en-US" altLang="en-US" sz="1400" b="1" dirty="0">
                <a:latin typeface="Arial" panose="020B0604020202020204" pitchFamily="34" charset="0"/>
                <a:cs typeface="Arial" panose="020B0604020202020204" pitchFamily="34" charset="0"/>
              </a:rPr>
              <a:t>[10 minutes]</a:t>
            </a:r>
          </a:p>
          <a:p>
            <a:pPr>
              <a:defRPr/>
            </a:pPr>
            <a:r>
              <a:rPr lang="en-US" sz="1400" dirty="0">
                <a:latin typeface="Arial" panose="020B0604020202020204" pitchFamily="34" charset="0"/>
                <a:cs typeface="Arial" panose="020B0604020202020204" pitchFamily="34" charset="0"/>
              </a:rPr>
              <a:t>Please discuss with your table:</a:t>
            </a:r>
          </a:p>
          <a:p>
            <a:pP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are the implications for what we discussed today for your child’s classroom, school, district, or county office?</a:t>
            </a:r>
          </a:p>
          <a:p>
            <a:pPr marL="643894" lvl="1"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CA EL Roadmap Policy, principles, elements, Web-based Resources, and Guidance Document</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might your role be in sharing the </a:t>
            </a:r>
            <a:r>
              <a:rPr lang="en-US" sz="1400" i="1" dirty="0">
                <a:latin typeface="Arial" panose="020B0604020202020204" pitchFamily="34" charset="0"/>
                <a:cs typeface="Arial" panose="020B0604020202020204" pitchFamily="34" charset="0"/>
              </a:rPr>
              <a:t>CA EL Roadmap </a:t>
            </a:r>
            <a:r>
              <a:rPr lang="en-US" sz="1400" dirty="0">
                <a:latin typeface="Arial" panose="020B0604020202020204" pitchFamily="34" charset="0"/>
                <a:cs typeface="Arial" panose="020B0604020202020204" pitchFamily="34" charset="0"/>
              </a:rPr>
              <a:t>with other parents?</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How can the CA </a:t>
            </a:r>
            <a:r>
              <a:rPr lang="en-US" sz="1400" i="1" dirty="0">
                <a:latin typeface="Arial" panose="020B0604020202020204" pitchFamily="34" charset="0"/>
                <a:cs typeface="Arial" panose="020B0604020202020204" pitchFamily="34" charset="0"/>
              </a:rPr>
              <a:t>EL Roadmap </a:t>
            </a:r>
            <a:r>
              <a:rPr lang="en-US" sz="1400" dirty="0">
                <a:latin typeface="Arial" panose="020B0604020202020204" pitchFamily="34" charset="0"/>
                <a:cs typeface="Arial" panose="020B0604020202020204" pitchFamily="34" charset="0"/>
              </a:rPr>
              <a:t>inform district decisions, LCAP development, and EL policy? What role can parents, students, and the community play in this process?</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[Give time for participants to discuss in small groups]</a:t>
            </a:r>
          </a:p>
          <a:p>
            <a:pPr>
              <a:buFont typeface="Arial" panose="020B0604020202020204" pitchFamily="34" charset="0"/>
              <a:buNone/>
              <a:defRPr/>
            </a:pPr>
            <a:endParaRPr 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[Share out responses as time allows]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84558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469900"/>
            <a:ext cx="4518025" cy="2541588"/>
          </a:xfrm>
        </p:spPr>
      </p:sp>
      <p:sp>
        <p:nvSpPr>
          <p:cNvPr id="3" name="Notes Placeholder 2"/>
          <p:cNvSpPr>
            <a:spLocks noGrp="1"/>
          </p:cNvSpPr>
          <p:nvPr>
            <p:ph type="body" idx="1"/>
          </p:nvPr>
        </p:nvSpPr>
        <p:spPr>
          <a:xfrm>
            <a:off x="715118" y="3269950"/>
            <a:ext cx="5732949" cy="5256211"/>
          </a:xfrm>
        </p:spPr>
        <p:txBody>
          <a:bodyPr/>
          <a:lstStyle/>
          <a:p>
            <a:pPr defTabSz="931774">
              <a:defRPr/>
            </a:pPr>
            <a:r>
              <a:rPr lang="en-US" altLang="en-US" sz="1400" b="1" dirty="0">
                <a:latin typeface="Arial" panose="020B0604020202020204" pitchFamily="34" charset="0"/>
                <a:cs typeface="Arial" panose="020B0604020202020204" pitchFamily="34" charset="0"/>
              </a:rPr>
              <a:t>[4 minutes]</a:t>
            </a: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CA EL Roadmap implementation.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https://www.cde.ca.gov/sp/ml/roadmap, includes the CA EL Roadmap Policy, the CA EL Roadmap Guidance Document, information on and examples of each principle in action, the Self-Reflection Rubric, Frequently Asked Questions, the EL Roadmap Webinar, this presentation and others, and more.</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[For</a:t>
            </a:r>
            <a:r>
              <a:rPr lang="en-US" sz="1400" b="1" baseline="0" dirty="0">
                <a:latin typeface="Arial" panose="020B0604020202020204" pitchFamily="34" charset="0"/>
                <a:cs typeface="Arial" panose="020B0604020202020204" pitchFamily="34" charset="0"/>
              </a:rPr>
              <a:t> extended timeframes, give participants time to explore the Web-based Resources and discuss resources that might be useful for local implementation]</a:t>
            </a: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3100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[4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CA EL 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3652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31838" y="576263"/>
            <a:ext cx="5670550" cy="3189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2865" y="4057183"/>
            <a:ext cx="5732949" cy="4165974"/>
          </a:xfrm>
        </p:spPr>
        <p:txBody>
          <a:bodyPr/>
          <a:lstStyle/>
          <a:p>
            <a:pPr defTabSz="931774">
              <a:defRPr/>
            </a:pPr>
            <a:r>
              <a:rPr lang="en-US" altLang="en-US" sz="1400" b="1" dirty="0">
                <a:latin typeface="Arial" panose="020B0604020202020204" pitchFamily="34" charset="0"/>
                <a:cs typeface="Arial" panose="020B0604020202020204" pitchFamily="34" charset="0"/>
              </a:rPr>
              <a:t>[2 minutes]</a:t>
            </a:r>
          </a:p>
          <a:p>
            <a:pPr>
              <a:defRPr/>
            </a:pPr>
            <a:r>
              <a:rPr lang="en-US" sz="1400" dirty="0">
                <a:latin typeface="Arial" panose="020B0604020202020204" pitchFamily="34" charset="0"/>
                <a:cs typeface="Arial" panose="020B0604020202020204" pitchFamily="34" charset="0"/>
              </a:rPr>
              <a:t>The outcomes for this session are:</a:t>
            </a: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Policy,</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principles,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Resources,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helping your child’s school implement the EL Roadmap Policy, and</a:t>
            </a:r>
          </a:p>
          <a:p>
            <a:pPr marL="308061" indent="-308061">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how parents can get involved in the Local Control and Accountability Plan,</a:t>
            </a:r>
            <a:r>
              <a:rPr lang="en-US" sz="1400" baseline="0" dirty="0">
                <a:latin typeface="Arial" panose="020B0604020202020204" pitchFamily="34" charset="0"/>
                <a:cs typeface="Arial" panose="020B0604020202020204" pitchFamily="34" charset="0"/>
              </a:rPr>
              <a:t> or </a:t>
            </a:r>
            <a:r>
              <a:rPr lang="en-US" sz="1400" dirty="0">
                <a:latin typeface="Arial" panose="020B0604020202020204" pitchFamily="34" charset="0"/>
                <a:cs typeface="Arial" panose="020B0604020202020204" pitchFamily="34" charset="0"/>
              </a:rPr>
              <a:t>LCAP, process. </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a:solidFill>
                <a:prstClr val="black"/>
              </a:solidFill>
            </a:endParaRPr>
          </a:p>
        </p:txBody>
      </p:sp>
    </p:spTree>
    <p:extLst>
      <p:ext uri="{BB962C8B-B14F-4D97-AF65-F5344CB8AC3E}">
        <p14:creationId xmlns:p14="http://schemas.microsoft.com/office/powerpoint/2010/main" val="955380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72591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ct val="0"/>
              </a:spcBef>
              <a:defRPr/>
            </a:pPr>
            <a:r>
              <a:rPr lang="en-US" altLang="en-US" sz="1400" b="1" dirty="0">
                <a:latin typeface="Arial" panose="020B0604020202020204" pitchFamily="34" charset="0"/>
                <a:cs typeface="Arial" panose="020B0604020202020204" pitchFamily="34" charset="0"/>
              </a:rPr>
              <a:t>[1 minute]</a:t>
            </a: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CA EL 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the CDE.</a:t>
            </a: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87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spcBef>
                <a:spcPct val="0"/>
              </a:spcBef>
              <a:spcAft>
                <a:spcPct val="0"/>
              </a:spcAft>
              <a:defRPr/>
            </a:pPr>
            <a:r>
              <a:rPr lang="en-US" altLang="en-US" sz="1400" b="1" dirty="0">
                <a:latin typeface="Arial" panose="020B0604020202020204" pitchFamily="34" charset="0"/>
                <a:cs typeface="Arial" panose="020B0604020202020204" pitchFamily="34" charset="0"/>
              </a:rPr>
              <a:t>[6 minutes]</a:t>
            </a:r>
          </a:p>
          <a:p>
            <a:pPr marL="296680" indent="-296680" defTabSz="949478"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Please share your name and your child’s, or</a:t>
            </a:r>
            <a:r>
              <a:rPr lang="en-US" altLang="en-US" sz="1400" baseline="0" dirty="0">
                <a:solidFill>
                  <a:prstClr val="black"/>
                </a:solidFill>
                <a:latin typeface="Arial" panose="020B0604020202020204" pitchFamily="34" charset="0"/>
                <a:cs typeface="Arial" panose="020B0604020202020204" pitchFamily="34" charset="0"/>
              </a:rPr>
              <a:t> children’s,</a:t>
            </a:r>
            <a:r>
              <a:rPr lang="en-US" altLang="en-US" sz="1400" dirty="0">
                <a:solidFill>
                  <a:prstClr val="black"/>
                </a:solidFill>
                <a:latin typeface="Arial" panose="020B0604020202020204" pitchFamily="34" charset="0"/>
                <a:cs typeface="Arial" panose="020B0604020202020204" pitchFamily="34" charset="0"/>
              </a:rPr>
              <a:t> grade. Then,</a:t>
            </a:r>
            <a:r>
              <a:rPr lang="en-US" altLang="en-US" sz="1400" baseline="0" dirty="0">
                <a:solidFill>
                  <a:prstClr val="black"/>
                </a:solidFill>
                <a:latin typeface="Arial" panose="020B0604020202020204" pitchFamily="34" charset="0"/>
                <a:cs typeface="Arial" panose="020B0604020202020204" pitchFamily="34" charset="0"/>
              </a:rPr>
              <a:t> please discuss whether or not you have heard about the EL Roadmap and, if so, what you have heard and, if not, what you hope to learn today.</a:t>
            </a:r>
          </a:p>
          <a:p>
            <a:pPr marL="296680" indent="-296680" defTabSz="949478" fontAlgn="base">
              <a:spcBef>
                <a:spcPct val="0"/>
              </a:spcBef>
              <a:spcAft>
                <a:spcPct val="0"/>
              </a:spcAft>
              <a:buFont typeface="Arial" panose="020B0604020202020204" pitchFamily="34" charset="0"/>
              <a:buChar char="•"/>
              <a:defRPr/>
            </a:pPr>
            <a:endParaRPr lang="en-US" altLang="en-US" sz="1400" baseline="0"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14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5243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039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[3 minutes]</a:t>
            </a:r>
            <a:endParaRPr lang="en-US" altLang="en-US" sz="1400" b="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dirty="0">
                <a:latin typeface="Arial" panose="020B0604020202020204" pitchFamily="34" charset="0"/>
                <a:cs typeface="Arial" panose="020B0604020202020204" pitchFamily="34" charset="0"/>
              </a:rPr>
              <a:t>There are over 1.2 million English</a:t>
            </a:r>
            <a:r>
              <a:rPr lang="en-US" altLang="en-US" sz="1400" b="0" baseline="0" dirty="0">
                <a:latin typeface="Arial" panose="020B0604020202020204" pitchFamily="34" charset="0"/>
                <a:cs typeface="Arial" panose="020B0604020202020204" pitchFamily="34" charset="0"/>
              </a:rPr>
              <a:t> learners in California public schools.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The EL Roadmap was created because it is essential to provide guidance to schools, districts, and counties on research-based approaches to support and embrace English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Another purpose behind the EL Roadmap is to ensure that all English learners have access to a twenty-first century education and feel welcome and supported at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In addition to students, it is also essential to </a:t>
            </a:r>
            <a:r>
              <a:rPr lang="en-US" sz="1400" dirty="0">
                <a:latin typeface="Arial" panose="020B0604020202020204" pitchFamily="34" charset="0"/>
                <a:cs typeface="Arial" panose="020B0604020202020204" pitchFamily="34" charset="0"/>
              </a:rPr>
              <a:t>ensure that the parents of English learners are welcomed and embraced as assets to the school and district.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fld id="{09C82C26-CCA5-46CA-A6F8-BCBFADE9B10D}" type="slidenum">
              <a:rPr lang="en-US" smtClean="0"/>
              <a:t>4</a:t>
            </a:fld>
            <a:endParaRPr lang="en-US"/>
          </a:p>
        </p:txBody>
      </p:sp>
    </p:spTree>
    <p:extLst>
      <p:ext uri="{BB962C8B-B14F-4D97-AF65-F5344CB8AC3E}">
        <p14:creationId xmlns:p14="http://schemas.microsoft.com/office/powerpoint/2010/main" val="199785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[3 minutes]</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process of creating</a:t>
            </a:r>
            <a:r>
              <a:rPr lang="en-US" sz="1400" baseline="0" dirty="0">
                <a:latin typeface="Arial" panose="020B0604020202020204" pitchFamily="34" charset="0"/>
                <a:cs typeface="Arial" panose="020B0604020202020204" pitchFamily="34" charset="0"/>
              </a:rPr>
              <a:t> the EL Roadmap policy and guidance was collaborative and included a variety of stakeholders.</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The EL Roadmap Workgroup met over two years to provide input and to assist in the development of the EL Roadmap Policy and associated guidance.</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This group included teachers, parents, administrators, superintendents, County Offices of Education, districts, and advocacy organizations, among other representatives.</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5</a:t>
            </a:fld>
            <a:endParaRPr lang="en-US"/>
          </a:p>
        </p:txBody>
      </p:sp>
    </p:spTree>
    <p:extLst>
      <p:ext uri="{BB962C8B-B14F-4D97-AF65-F5344CB8AC3E}">
        <p14:creationId xmlns:p14="http://schemas.microsoft.com/office/powerpoint/2010/main" val="3979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98500" y="819150"/>
            <a:ext cx="5572125" cy="3135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98373" y="4348385"/>
            <a:ext cx="5470652" cy="39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03875">
              <a:spcBef>
                <a:spcPct val="0"/>
              </a:spcBef>
              <a:defRPr/>
            </a:pPr>
            <a:r>
              <a:rPr lang="en-US" altLang="en-US" sz="1400" b="1" dirty="0">
                <a:latin typeface="Arial" panose="020B0604020202020204" pitchFamily="34" charset="0"/>
                <a:cs typeface="Arial" panose="020B0604020202020204" pitchFamily="34" charset="0"/>
              </a:rPr>
              <a:t>[3 minutes]</a:t>
            </a: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sz="1400" dirty="0">
                <a:solidFill>
                  <a:srgbClr val="000000"/>
                </a:solidFill>
                <a:latin typeface="Arial" panose="020B0604020202020204" pitchFamily="34" charset="0"/>
                <a:cs typeface="Arial" panose="020B0604020202020204" pitchFamily="34" charset="0"/>
              </a:rPr>
              <a:t> or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the product of the CA EL Roadmap project and includes the California State Board of Education EL Roadmap Policy, the Guidance Document, and the Web-based Resources. </a:t>
            </a:r>
          </a:p>
          <a:p>
            <a:pPr marL="313196" indent="-313196" defTabSz="1003875">
              <a:spcBef>
                <a:spcPct val="0"/>
              </a:spcBef>
              <a:buFontTx/>
              <a:buChar char="•"/>
            </a:pPr>
            <a:endParaRPr lang="en-US" altLang="en-US" sz="1400" i="1"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i="0" dirty="0">
                <a:solidFill>
                  <a:srgbClr val="000000"/>
                </a:solidFill>
                <a:latin typeface="Arial" panose="020B0604020202020204" pitchFamily="34" charset="0"/>
                <a:cs typeface="Arial" panose="020B0604020202020204" pitchFamily="34" charset="0"/>
              </a:rPr>
              <a:t>This</a:t>
            </a:r>
            <a:r>
              <a:rPr lang="en-US" altLang="en-US" sz="1400" i="0" baseline="0" dirty="0">
                <a:solidFill>
                  <a:srgbClr val="000000"/>
                </a:solidFill>
                <a:latin typeface="Arial" panose="020B0604020202020204" pitchFamily="34" charset="0"/>
                <a:cs typeface="Arial" panose="020B0604020202020204" pitchFamily="34" charset="0"/>
              </a:rPr>
              <a:t> infographic is included in the </a:t>
            </a:r>
            <a:r>
              <a:rPr lang="en-US" altLang="en-US" sz="1400" i="1" baseline="0" dirty="0">
                <a:solidFill>
                  <a:srgbClr val="000000"/>
                </a:solidFill>
                <a:latin typeface="Arial" panose="020B0604020202020204" pitchFamily="34" charset="0"/>
                <a:cs typeface="Arial" panose="020B0604020202020204" pitchFamily="34" charset="0"/>
              </a:rPr>
              <a:t>CA EL Roadmap </a:t>
            </a:r>
            <a:r>
              <a:rPr lang="en-US" altLang="en-US" sz="1400" i="0" baseline="0" dirty="0">
                <a:solidFill>
                  <a:srgbClr val="000000"/>
                </a:solidFill>
                <a:latin typeface="Arial" panose="020B0604020202020204" pitchFamily="34" charset="0"/>
                <a:cs typeface="Arial" panose="020B0604020202020204" pitchFamily="34" charset="0"/>
              </a:rPr>
              <a:t>and shows a visual representation of the four principles that make up the policy and the end goal: twenty-first century education, multilingual proficiency, and meaningful access for English learners in California. </a:t>
            </a:r>
            <a:endParaRPr lang="en-US" altLang="en-US" sz="1400" i="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13196" indent="-313196" defTabSz="1003875">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extLst>
      <p:ext uri="{BB962C8B-B14F-4D97-AF65-F5344CB8AC3E}">
        <p14:creationId xmlns:p14="http://schemas.microsoft.com/office/powerpoint/2010/main" val="157215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285750"/>
            <a:ext cx="3871913" cy="2178050"/>
          </a:xfrm>
        </p:spPr>
      </p:sp>
      <p:sp>
        <p:nvSpPr>
          <p:cNvPr id="3" name="Notes Placeholder 2"/>
          <p:cNvSpPr>
            <a:spLocks noGrp="1"/>
          </p:cNvSpPr>
          <p:nvPr>
            <p:ph type="body" idx="1"/>
          </p:nvPr>
        </p:nvSpPr>
        <p:spPr>
          <a:xfrm>
            <a:off x="249546" y="2166996"/>
            <a:ext cx="6301946" cy="6456614"/>
          </a:xfrm>
        </p:spPr>
        <p:txBody>
          <a:bodyPr/>
          <a:lstStyle/>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[Pass out copies of the CA EL Roadmap Guidance Document and point out the policy in the appendices. Or, if not using the document, hand out copies of the CA EL Roadmap Policy]</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Policy is the State Board of Education’s direction for the state..</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use the policy to implement their programs.</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statute, the State Board of Education is the governing and policy-making body of the CDE. Therefore, the CA EL Roadmap became policy when it was approved by the State Board of Education.</a:t>
            </a: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guidance on how to implement the policy.</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may use this document to assist with implementation, but may make local decisions on how best to implement the policy.</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actionable steps that schools and districts can take to implement the policy. It also includes Illustrative Case Examples from schools and districts that have policies, programs, and/or practices in place that demonstrate one or more of the CA EL Roadmap principles in action. This document also provides background on the research that informed the development of the policy and the history of EL education in California.</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13196" marR="0" lvl="0" indent="-313196"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advance to next slide]</a:t>
            </a:r>
          </a:p>
          <a:p>
            <a:pPr marL="0" marR="0" lvl="0"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82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1004527">
              <a:defRPr/>
            </a:pPr>
            <a:r>
              <a:rPr lang="en-US" altLang="en-US" sz="1400" b="1" dirty="0">
                <a:latin typeface="Arial" panose="020B0604020202020204" pitchFamily="34" charset="0"/>
                <a:cs typeface="Arial" panose="020B0604020202020204" pitchFamily="34" charset="0"/>
              </a:rPr>
              <a:t>[2 minutes]</a:t>
            </a:r>
          </a:p>
          <a:p>
            <a:pPr defTabSz="100452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a:solidFill>
                  <a:prstClr val="black"/>
                </a:solidFill>
                <a:latin typeface="Arial" panose="020B0604020202020204" pitchFamily="34" charset="0"/>
                <a:cs typeface="Arial" panose="020B0604020202020204" pitchFamily="34" charset="0"/>
              </a:rPr>
              <a:t>CA EL 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marL="313880" indent="-313880" defTabSz="100452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Tree>
    <p:extLst>
      <p:ext uri="{BB962C8B-B14F-4D97-AF65-F5344CB8AC3E}">
        <p14:creationId xmlns:p14="http://schemas.microsoft.com/office/powerpoint/2010/main" val="79716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welcome, and respond to a diverse range of EL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9</a:t>
            </a:fld>
            <a:endParaRPr lang="en-US" altLang="en-US">
              <a:solidFill>
                <a:prstClr val="black"/>
              </a:solidFill>
            </a:endParaRPr>
          </a:p>
        </p:txBody>
      </p:sp>
    </p:spTree>
    <p:extLst>
      <p:ext uri="{BB962C8B-B14F-4D97-AF65-F5344CB8AC3E}">
        <p14:creationId xmlns:p14="http://schemas.microsoft.com/office/powerpoint/2010/main" val="308732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74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11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69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7467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717342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392316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805390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825877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76466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714151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88267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56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619889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57434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544535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2363541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139010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4097787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1159931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3056256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506358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411346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066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3295167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709413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480236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3296271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272247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54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ACS WASC ©2014</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29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ACS WASC ©2014</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8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ACS WASC ©2014</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31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60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66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ACS WASC ©2014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49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269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9529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ca.gov/sp/ml/rmresources.asp"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ca.gov/sp/ml/roadmap.asp"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https://youtu.be/6_piqi-lBFw?list=PLzAV3ARcMmw1l-hX2vpb6RSbDSYt8mvP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a:solidFill>
                  <a:srgbClr val="002060"/>
                </a:solidFill>
                <a:ea typeface="+mn-ea"/>
              </a:rPr>
              <a:t>Paving the Way for English Learners with the California English Learner Roadmap</a:t>
            </a:r>
            <a:br>
              <a:rPr lang="en-US" altLang="en-US" sz="6000" i="1" dirty="0">
                <a:solidFill>
                  <a:srgbClr val="002060"/>
                </a:solidFill>
                <a:latin typeface="Calibri"/>
                <a:ea typeface="+mn-ea"/>
                <a:cs typeface="+mn-cs"/>
              </a:rPr>
            </a:br>
            <a:endParaRPr lang="en-US" dirty="0"/>
          </a:p>
        </p:txBody>
      </p:sp>
      <p:sp>
        <p:nvSpPr>
          <p:cNvPr id="13" name="Title 4"/>
          <p:cNvSpPr txBox="1">
            <a:spLocks/>
          </p:cNvSpPr>
          <p:nvPr/>
        </p:nvSpPr>
        <p:spPr bwMode="auto">
          <a:xfrm>
            <a:off x="2209800" y="3655595"/>
            <a:ext cx="7772400" cy="1243013"/>
          </a:xfrm>
          <a:prstGeom prst="rect">
            <a:avLst/>
          </a:prstGeom>
          <a:noFill/>
          <a:ln w="9525">
            <a:noFill/>
            <a:miter lim="800000"/>
            <a:headEnd/>
            <a:tailEnd/>
          </a:ln>
        </p:spPr>
        <p:txBody>
          <a:bodyPr anchor="ctr">
            <a:normAutofit fontScale="75000" lnSpcReduction="2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a:solidFill>
                  <a:srgbClr val="002060"/>
                </a:solidFill>
              </a:rPr>
              <a:t>California Department of Education (CDE)</a:t>
            </a:r>
          </a:p>
          <a:p>
            <a:pPr>
              <a:lnSpc>
                <a:spcPct val="120000"/>
              </a:lnSpc>
              <a:defRPr/>
            </a:pPr>
            <a:r>
              <a:rPr lang="en-US" sz="3200" b="1" dirty="0">
                <a:solidFill>
                  <a:srgbClr val="002060"/>
                </a:solidFill>
              </a:rPr>
              <a:t>English Learner Support Division</a:t>
            </a:r>
          </a:p>
          <a:p>
            <a:pPr>
              <a:lnSpc>
                <a:spcPct val="120000"/>
              </a:lnSpc>
              <a:defRPr/>
            </a:pPr>
            <a:r>
              <a:rPr lang="en-US" sz="3200" dirty="0">
                <a:solidFill>
                  <a:srgbClr val="002060"/>
                </a:solidFill>
              </a:rPr>
              <a:t>Updated February 2019</a:t>
            </a:r>
          </a:p>
        </p:txBody>
      </p:sp>
      <p:sp>
        <p:nvSpPr>
          <p:cNvPr id="5" name="TextBox 4"/>
          <p:cNvSpPr txBox="1"/>
          <p:nvPr/>
        </p:nvSpPr>
        <p:spPr>
          <a:xfrm>
            <a:off x="8486885" y="91791"/>
            <a:ext cx="3705115" cy="461665"/>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Parents</a:t>
            </a:r>
          </a:p>
        </p:txBody>
      </p:sp>
      <p:pic>
        <p:nvPicPr>
          <p:cNvPr id="40963" name="Picture 14" descr="This image shows a car on a road leading to a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459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3" y="294709"/>
            <a:ext cx="10972800" cy="1143000"/>
          </a:xfrm>
        </p:spPr>
        <p:txBody>
          <a:bodyPr/>
          <a:lstStyle/>
          <a:p>
            <a:r>
              <a:rPr lang="en-US" sz="4400" b="1" dirty="0">
                <a:solidFill>
                  <a:srgbClr val="1F497D">
                    <a:lumMod val="75000"/>
                  </a:srgbClr>
                </a:solidFill>
                <a:latin typeface="Arial" panose="020B0604020202020204" pitchFamily="34" charset="0"/>
                <a:cs typeface="Arial" panose="020B0604020202020204" pitchFamily="34" charset="0"/>
              </a:rPr>
              <a:t>Vision and Mission Discussion</a:t>
            </a:r>
            <a:endParaRPr lang="en-US" dirty="0"/>
          </a:p>
        </p:txBody>
      </p:sp>
      <p:sp>
        <p:nvSpPr>
          <p:cNvPr id="3" name="Content Placeholder 2"/>
          <p:cNvSpPr>
            <a:spLocks noGrp="1"/>
          </p:cNvSpPr>
          <p:nvPr>
            <p:ph sz="half" idx="1"/>
          </p:nvPr>
        </p:nvSpPr>
        <p:spPr>
          <a:xfrm>
            <a:off x="609600" y="1830389"/>
            <a:ext cx="6383928" cy="4525963"/>
          </a:xfrm>
        </p:spPr>
        <p:txBody>
          <a:bodyPr/>
          <a:lstStyle/>
          <a:p>
            <a:r>
              <a:rPr lang="en-US" sz="2800" b="1" dirty="0">
                <a:latin typeface="Arial" panose="020B0604020202020204" pitchFamily="34" charset="0"/>
                <a:cs typeface="Arial" panose="020B0604020202020204" pitchFamily="34" charset="0"/>
              </a:rPr>
              <a:t>Please discuss:</a:t>
            </a:r>
          </a:p>
          <a:p>
            <a:pPr lvl="1"/>
            <a:r>
              <a:rPr lang="en-US" sz="2800" dirty="0">
                <a:latin typeface="Arial" panose="020B0604020202020204" pitchFamily="34" charset="0"/>
                <a:cs typeface="Arial" panose="020B0604020202020204" pitchFamily="34" charset="0"/>
              </a:rPr>
              <a:t>To what extent do you see the CA EL Roadmap vision and mission in action in your child’s classroom, school, and/or district?</a:t>
            </a:r>
          </a:p>
          <a:p>
            <a:pPr marL="342900" lvl="1" indent="0">
              <a:buNone/>
            </a:pP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What do you see as the next steps to make this vision and mission a reality in your child’s classroom, school, and/or district? </a:t>
            </a:r>
          </a:p>
        </p:txBody>
      </p:sp>
      <p:pic>
        <p:nvPicPr>
          <p:cNvPr id="6" name="Content Placeholder 5" descr="This image shows people with speech bubbles over them."/>
          <p:cNvPicPr>
            <a:picLocks noGrp="1" noChangeAspect="1"/>
          </p:cNvPicPr>
          <p:nvPr>
            <p:ph sz="half" idx="2"/>
          </p:nvPr>
        </p:nvPicPr>
        <p:blipFill>
          <a:blip r:embed="rId3"/>
          <a:stretch>
            <a:fillRect/>
          </a:stretch>
        </p:blipFill>
        <p:spPr>
          <a:xfrm>
            <a:off x="6993528" y="2188029"/>
            <a:ext cx="4588872" cy="2868045"/>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10</a:t>
            </a:fld>
            <a:endParaRPr lang="en-US" dirty="0"/>
          </a:p>
        </p:txBody>
      </p:sp>
    </p:spTree>
    <p:extLst>
      <p:ext uri="{BB962C8B-B14F-4D97-AF65-F5344CB8AC3E}">
        <p14:creationId xmlns:p14="http://schemas.microsoft.com/office/powerpoint/2010/main" val="188005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Schools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Access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Effectiveness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br>
              <a:rPr lang="en-US" dirty="0"/>
            </a:b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11</a:t>
            </a:fld>
            <a:endParaRPr lang="en-US" altLang="en-US" sz="1200">
              <a:solidFill>
                <a:srgbClr val="898989"/>
              </a:solidFill>
            </a:endParaRPr>
          </a:p>
        </p:txBody>
      </p:sp>
    </p:spTree>
    <p:extLst>
      <p:ext uri="{BB962C8B-B14F-4D97-AF65-F5344CB8AC3E}">
        <p14:creationId xmlns:p14="http://schemas.microsoft.com/office/powerpoint/2010/main" val="101260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Principles to Elements</a:t>
            </a:r>
          </a:p>
        </p:txBody>
      </p:sp>
      <p:pic>
        <p:nvPicPr>
          <p:cNvPr id="79881" name="Picture 9" descr="Image of a hiker who is about to walk up the &quot;element&quot; st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6" descr="Image of steps with &quot;element&quot; written on each ste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12</a:t>
            </a:fld>
            <a:endParaRPr lang="en-US" dirty="0"/>
          </a:p>
        </p:txBody>
      </p:sp>
    </p:spTree>
    <p:extLst>
      <p:ext uri="{BB962C8B-B14F-4D97-AF65-F5344CB8AC3E}">
        <p14:creationId xmlns:p14="http://schemas.microsoft.com/office/powerpoint/2010/main" val="176215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13</a:t>
            </a:fld>
            <a:endParaRPr lang="en-US" altLang="en-US" sz="1200">
              <a:solidFill>
                <a:srgbClr val="898989"/>
              </a:solidFill>
            </a:endParaRPr>
          </a:p>
        </p:txBody>
      </p:sp>
      <p:sp>
        <p:nvSpPr>
          <p:cNvPr id="2" name="Content Placeholder 1"/>
          <p:cNvSpPr>
            <a:spLocks noGrp="1"/>
          </p:cNvSpPr>
          <p:nvPr>
            <p:ph idx="1"/>
          </p:nvPr>
        </p:nvSpPr>
        <p:spPr>
          <a:xfrm>
            <a:off x="609600" y="2246050"/>
            <a:ext cx="10972800" cy="3880113"/>
          </a:xfrm>
        </p:spPr>
        <p:txBody>
          <a:bodyPr/>
          <a:lstStyle/>
          <a:p>
            <a:pPr marL="0" lvl="0" indent="0">
              <a:buNone/>
            </a:pPr>
            <a:r>
              <a:rPr lang="en-US" sz="2400" dirty="0">
                <a:solidFill>
                  <a:prstClr val="black"/>
                </a:solidFill>
                <a:latin typeface="Arial" panose="020B0604020202020204" pitchFamily="34" charset="0"/>
                <a:cs typeface="Arial" panose="020B0604020202020204" pitchFamily="34" charset="0"/>
              </a:rPr>
              <a:t>Video available at </a:t>
            </a:r>
            <a:r>
              <a:rPr lang="en-US" sz="2400" dirty="0">
                <a:solidFill>
                  <a:prstClr val="black"/>
                </a:solidFill>
                <a:latin typeface="Arial" panose="020B0604020202020204" pitchFamily="34" charset="0"/>
                <a:cs typeface="Arial" panose="020B0604020202020204" pitchFamily="34" charset="0"/>
                <a:hlinkClick r:id="rId3"/>
              </a:rPr>
              <a:t>https://youtu.be/YXfmPRsEYMs?list=PLzAV3ARcMmw1l-hX2vpb6RSbDSYt8mvPE</a:t>
            </a:r>
            <a:r>
              <a:rPr lang="en-US" sz="2400" dirty="0">
                <a:solidFill>
                  <a:prstClr val="black"/>
                </a:solidFill>
                <a:latin typeface="Arial" panose="020B0604020202020204" pitchFamily="34" charset="0"/>
                <a:cs typeface="Arial" panose="020B0604020202020204" pitchFamily="34" charset="0"/>
              </a:rPr>
              <a:t> </a:t>
            </a:r>
            <a:endParaRPr lang="en-US" sz="2400" dirty="0">
              <a:solidFill>
                <a:prstClr val="black"/>
              </a:solidFill>
            </a:endParaRPr>
          </a:p>
          <a:p>
            <a:pPr marL="0" indent="0">
              <a:buNone/>
            </a:pPr>
            <a:endParaRPr lang="en-US" dirty="0"/>
          </a:p>
        </p:txBody>
      </p:sp>
    </p:spTree>
    <p:extLst>
      <p:ext uri="{BB962C8B-B14F-4D97-AF65-F5344CB8AC3E}">
        <p14:creationId xmlns:p14="http://schemas.microsoft.com/office/powerpoint/2010/main" val="413655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Choose One Principle</a:t>
            </a:r>
            <a:endParaRPr lang="en-US" altLang="en-US">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0"/>
            <a:ext cx="6477000" cy="5257800"/>
          </a:xfrm>
        </p:spPr>
        <p:txBody>
          <a:bodyPr/>
          <a:lstStyle/>
          <a:p>
            <a:pPr eaLnBrk="1" hangingPunct="1">
              <a:defRPr/>
            </a:pPr>
            <a:r>
              <a:rPr lang="en-US" sz="2600" dirty="0">
                <a:latin typeface="Arial" panose="020B0604020202020204" pitchFamily="34" charset="0"/>
                <a:cs typeface="Arial" panose="020B0604020202020204" pitchFamily="34" charset="0"/>
              </a:rPr>
              <a:t>Are there any key phrases that resonate with you?</a:t>
            </a:r>
          </a:p>
          <a:p>
            <a:pPr marL="0" indent="0" eaLnBrk="1" hangingPunct="1">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a:latin typeface="Arial" panose="020B0604020202020204" pitchFamily="34" charset="0"/>
                <a:cs typeface="Arial" panose="020B0604020202020204" pitchFamily="34" charset="0"/>
              </a:rPr>
              <a:t>Look over the principle’s elements. What stands out to your from the elements? </a:t>
            </a:r>
          </a:p>
          <a:p>
            <a:pPr marL="0" indent="0" eaLnBrk="1" hangingPunct="1">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a:latin typeface="Arial" panose="020B0604020202020204" pitchFamily="34" charset="0"/>
                <a:cs typeface="Arial" panose="020B0604020202020204" pitchFamily="34" charset="0"/>
              </a:rPr>
              <a:t>To what extent do you see this principle and its elements in action in your child’s classroom, school, and/or district? </a:t>
            </a:r>
          </a:p>
          <a:p>
            <a:pPr marL="0" indent="0" eaLnBrk="1" hangingPunct="1">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a:latin typeface="Arial" panose="020B0604020202020204" pitchFamily="34" charset="0"/>
                <a:cs typeface="Arial" panose="020B0604020202020204" pitchFamily="34" charset="0"/>
              </a:rPr>
              <a:t>What do you see as areas for growth to better implement this principle in your child’s classroom, school, and/or district?</a:t>
            </a:r>
          </a:p>
        </p:txBody>
      </p:sp>
      <p:pic>
        <p:nvPicPr>
          <p:cNvPr id="81924" name="Picture 4" descr="This image shows a group of children."/>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00616" y="2383971"/>
            <a:ext cx="4508356" cy="2537279"/>
          </a:xfrm>
        </p:spPr>
      </p:pic>
      <p:sp>
        <p:nvSpPr>
          <p:cNvPr id="819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B0D0A82-5485-42AC-8E0B-5AA9F14A3721}" type="slidenum">
              <a:rPr lang="en-US" altLang="en-US" sz="1200" smtClean="0">
                <a:solidFill>
                  <a:srgbClr val="898989"/>
                </a:solidFill>
              </a:rPr>
              <a:pPr fontAlgn="base">
                <a:spcBef>
                  <a:spcPct val="0"/>
                </a:spcBef>
                <a:spcAft>
                  <a:spcPct val="0"/>
                </a:spcAft>
                <a:buFontTx/>
                <a:buNone/>
              </a:pPr>
              <a:t>14</a:t>
            </a:fld>
            <a:endParaRPr lang="en-US" altLang="en-US" sz="1200" dirty="0">
              <a:solidFill>
                <a:srgbClr val="898989"/>
              </a:solidFill>
            </a:endParaRPr>
          </a:p>
        </p:txBody>
      </p:sp>
    </p:spTree>
    <p:extLst>
      <p:ext uri="{BB962C8B-B14F-4D97-AF65-F5344CB8AC3E}">
        <p14:creationId xmlns:p14="http://schemas.microsoft.com/office/powerpoint/2010/main" val="74000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descr="Image of "/>
          <p:cNvSpPr>
            <a:spLocks noGrp="1"/>
          </p:cNvSpPr>
          <p:nvPr>
            <p:ph type="title"/>
          </p:nvPr>
        </p:nvSpPr>
        <p:spPr>
          <a:xfrm>
            <a:off x="2255843" y="274638"/>
            <a:ext cx="8229600" cy="1143000"/>
          </a:xfrm>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Local Control Accountability Plan</a:t>
            </a:r>
          </a:p>
        </p:txBody>
      </p:sp>
      <p:sp>
        <p:nvSpPr>
          <p:cNvPr id="3" name="Content Placeholder 2"/>
          <p:cNvSpPr>
            <a:spLocks noGrp="1"/>
          </p:cNvSpPr>
          <p:nvPr>
            <p:ph sz="half" idx="1"/>
          </p:nvPr>
        </p:nvSpPr>
        <p:spPr>
          <a:xfrm>
            <a:off x="239675" y="1624013"/>
            <a:ext cx="8754449" cy="4525963"/>
          </a:xfrm>
        </p:spPr>
        <p:txBody>
          <a:bodyPr rtlCol="0">
            <a:noAutofit/>
          </a:bodyPr>
          <a:lstStyle/>
          <a:p>
            <a:pPr>
              <a:defRPr/>
            </a:pPr>
            <a:r>
              <a:rPr lang="en-US" sz="2400" dirty="0">
                <a:latin typeface="Arial" panose="020B0604020202020204" pitchFamily="34" charset="0"/>
                <a:cs typeface="Arial" panose="020B0604020202020204" pitchFamily="34" charset="0"/>
              </a:rPr>
              <a:t>Local educational agencies (LEAs) must write an LCAP</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School districts and county offices of education are required to consult with the </a:t>
            </a:r>
            <a:r>
              <a:rPr lang="en-US" sz="2400" b="1" dirty="0">
                <a:latin typeface="Arial" panose="020B0604020202020204" pitchFamily="34" charset="0"/>
                <a:cs typeface="Arial" panose="020B0604020202020204" pitchFamily="34" charset="0"/>
              </a:rPr>
              <a:t>parent advisory committee</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the English learner parent advisory committee</a:t>
            </a:r>
            <a:r>
              <a:rPr lang="en-US" sz="2400" dirty="0">
                <a:latin typeface="Arial" panose="020B0604020202020204" pitchFamily="34" charset="0"/>
                <a:cs typeface="Arial" panose="020B0604020202020204" pitchFamily="34" charset="0"/>
              </a:rPr>
              <a:t>, as applicable, as well as </a:t>
            </a:r>
            <a:r>
              <a:rPr lang="en-US" sz="2400" b="1" dirty="0">
                <a:latin typeface="Arial" panose="020B0604020202020204" pitchFamily="34" charset="0"/>
                <a:cs typeface="Arial" panose="020B0604020202020204" pitchFamily="34" charset="0"/>
              </a:rPr>
              <a:t>parents, students</a:t>
            </a:r>
            <a:r>
              <a:rPr lang="en-US" sz="2400" dirty="0">
                <a:latin typeface="Arial" panose="020B0604020202020204" pitchFamily="34" charset="0"/>
                <a:cs typeface="Arial" panose="020B0604020202020204" pitchFamily="34" charset="0"/>
              </a:rPr>
              <a:t>, teachers, principals, administrators, other school personnel, local bargaining units, and the local community in accordance with California </a:t>
            </a:r>
            <a:r>
              <a:rPr lang="en-US" sz="2400" i="1" dirty="0">
                <a:latin typeface="Arial" panose="020B0604020202020204" pitchFamily="34" charset="0"/>
                <a:cs typeface="Arial" panose="020B0604020202020204" pitchFamily="34" charset="0"/>
              </a:rPr>
              <a:t>Education Code (EC)</a:t>
            </a:r>
            <a:r>
              <a:rPr lang="en-US" sz="2400" dirty="0">
                <a:latin typeface="Arial" panose="020B0604020202020204" pitchFamily="34" charset="0"/>
                <a:cs typeface="Arial" panose="020B0604020202020204" pitchFamily="34" charset="0"/>
              </a:rPr>
              <a:t> sections 52060(g) and 52066(g).</a:t>
            </a:r>
          </a:p>
          <a:p>
            <a:pPr>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See handout</a:t>
            </a:r>
          </a:p>
          <a:p>
            <a:pPr marL="0" indent="0" eaLnBrk="1" fontAlgn="auto" hangingPunct="1">
              <a:spcAft>
                <a:spcPts val="0"/>
              </a:spcAft>
              <a:buNone/>
              <a:defRPr/>
            </a:pPr>
            <a:endParaRPr lang="en-US" sz="8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Available at </a:t>
            </a:r>
            <a:r>
              <a:rPr lang="en-US" sz="2400" dirty="0">
                <a:latin typeface="Arial" panose="020B0604020202020204" pitchFamily="34" charset="0"/>
                <a:cs typeface="Arial" panose="020B0604020202020204" pitchFamily="34" charset="0"/>
                <a:hlinkClick r:id="rId3"/>
              </a:rPr>
              <a:t>https://www.cde.ca.gov/sp/ml/rmresources.asp</a:t>
            </a:r>
            <a:r>
              <a:rPr lang="en-US" sz="2400" dirty="0">
                <a:latin typeface="Arial" panose="020B0604020202020204" pitchFamily="34" charset="0"/>
                <a:cs typeface="Arial" panose="020B0604020202020204" pitchFamily="34" charset="0"/>
              </a:rPr>
              <a:t>.</a:t>
            </a:r>
          </a:p>
        </p:txBody>
      </p:sp>
      <p:pic>
        <p:nvPicPr>
          <p:cNvPr id="4" name="Content Placeholder 3" descr="Image of the Crosswalk of the CA EL Roadmap Principles and Elements to the LCFF and LCAP. "/>
          <p:cNvPicPr>
            <a:picLocks noGrp="1" noChangeAspect="1"/>
          </p:cNvPicPr>
          <p:nvPr>
            <p:ph sz="half" idx="2"/>
          </p:nvPr>
        </p:nvPicPr>
        <p:blipFill>
          <a:blip r:embed="rId4"/>
          <a:stretch>
            <a:fillRect/>
          </a:stretch>
        </p:blipFill>
        <p:spPr>
          <a:xfrm>
            <a:off x="8994124" y="1624013"/>
            <a:ext cx="2982638" cy="3706857"/>
          </a:xfrm>
          <a:prstGeom prst="rect">
            <a:avLst/>
          </a:prstGeom>
        </p:spPr>
      </p:pic>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81EEB0C-C40F-4F69-B91B-0D9A2A316AA5}" type="slidenum">
              <a:rPr lang="en-US" altLang="en-US" sz="1050">
                <a:solidFill>
                  <a:srgbClr val="000000"/>
                </a:solidFill>
                <a:latin typeface="Arial" panose="020B0604020202020204" pitchFamily="34" charset="0"/>
              </a:rPr>
              <a:pPr fontAlgn="base">
                <a:spcBef>
                  <a:spcPct val="0"/>
                </a:spcBef>
                <a:spcAft>
                  <a:spcPct val="0"/>
                </a:spcAft>
                <a:buFontTx/>
                <a:buNone/>
              </a:pPr>
              <a:t>15</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291016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858" y="274638"/>
            <a:ext cx="9975542" cy="1143000"/>
          </a:xfrm>
        </p:spPr>
        <p:txBody>
          <a:bodyPr/>
          <a:lstStyle/>
          <a:p>
            <a:r>
              <a:rPr lang="en-US" altLang="en-US" b="1" dirty="0">
                <a:solidFill>
                  <a:srgbClr val="002060"/>
                </a:solidFill>
                <a:latin typeface="Arial" panose="020B0604020202020204" pitchFamily="34" charset="0"/>
                <a:cs typeface="Arial" panose="020B0604020202020204" pitchFamily="34" charset="0"/>
              </a:rPr>
              <a:t>Local Control Accountability Plan Discussion</a:t>
            </a:r>
            <a:endParaRPr lang="en-US" dirty="0"/>
          </a:p>
        </p:txBody>
      </p:sp>
      <p:sp>
        <p:nvSpPr>
          <p:cNvPr id="5" name="Content Placeholder 4"/>
          <p:cNvSpPr>
            <a:spLocks noGrp="1"/>
          </p:cNvSpPr>
          <p:nvPr>
            <p:ph sz="half" idx="1"/>
          </p:nvPr>
        </p:nvSpPr>
        <p:spPr>
          <a:xfrm>
            <a:off x="609600" y="1600206"/>
            <a:ext cx="6963052" cy="4525963"/>
          </a:xfrm>
        </p:spPr>
        <p:txBody>
          <a:bodyPr/>
          <a:lstStyle/>
          <a:p>
            <a:pPr marL="0" indent="0">
              <a:buNone/>
            </a:pPr>
            <a:r>
              <a:rPr lang="en-US" sz="2400" dirty="0">
                <a:latin typeface="Arial" panose="020B0604020202020204" pitchFamily="34" charset="0"/>
                <a:cs typeface="Arial" panose="020B0604020202020204" pitchFamily="34" charset="0"/>
              </a:rPr>
              <a:t>Please look over the Crosswalk to LCAP and the CA EL Roadmap principles and elements and discuss:</a:t>
            </a:r>
          </a:p>
          <a:p>
            <a:r>
              <a:rPr lang="en-US" sz="2400" dirty="0">
                <a:latin typeface="Arial" panose="020B0604020202020204" pitchFamily="34" charset="0"/>
                <a:cs typeface="Arial" panose="020B0604020202020204" pitchFamily="34" charset="0"/>
              </a:rPr>
              <a:t>Based on your experience as a parent, which CA EL Roadmap principles and elements would you recommend your child’s school district focus on in LCAP development? Use the identified areas for growth from your discussion of the principles to inform your choices.</a:t>
            </a:r>
          </a:p>
          <a:p>
            <a:pPr marL="0" indent="0">
              <a:buNone/>
            </a:pPr>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How do these principles and elements fit within the LCAP? Which LCAP priorities do they correspond with? </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16</a:t>
            </a:fld>
            <a:endParaRPr lang="en-US" dirty="0"/>
          </a:p>
        </p:txBody>
      </p:sp>
      <p:pic>
        <p:nvPicPr>
          <p:cNvPr id="7" name="Content Placeholder 3" descr="Image of the Crosswalk of the CA EL Roadmap Principles and Elements to the LCFF and LCAP. "/>
          <p:cNvPicPr>
            <a:picLocks noGrp="1" noChangeAspect="1"/>
          </p:cNvPicPr>
          <p:nvPr>
            <p:ph sz="half" idx="2"/>
          </p:nvPr>
        </p:nvPicPr>
        <p:blipFill>
          <a:blip r:embed="rId3"/>
          <a:stretch>
            <a:fillRect/>
          </a:stretch>
        </p:blipFill>
        <p:spPr>
          <a:xfrm>
            <a:off x="7805990" y="1538056"/>
            <a:ext cx="3641713" cy="4525963"/>
          </a:xfrm>
          <a:prstGeom prst="rect">
            <a:avLst/>
          </a:prstGeom>
        </p:spPr>
      </p:pic>
    </p:spTree>
    <p:extLst>
      <p:ext uri="{BB962C8B-B14F-4D97-AF65-F5344CB8AC3E}">
        <p14:creationId xmlns:p14="http://schemas.microsoft.com/office/powerpoint/2010/main" val="298334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Closing Discussion</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7097486" cy="4525963"/>
          </a:xfrm>
        </p:spPr>
        <p:txBody>
          <a:bodyPr/>
          <a:lstStyle/>
          <a:p>
            <a:pPr>
              <a:defRPr/>
            </a:pPr>
            <a:r>
              <a:rPr lang="en-US" altLang="en-US" sz="2400" dirty="0">
                <a:latin typeface="Arial" panose="020B0604020202020204" pitchFamily="34" charset="0"/>
                <a:cs typeface="Arial" panose="020B0604020202020204" pitchFamily="34" charset="0"/>
              </a:rPr>
              <a:t>What are the implications for what we discussed today for your child’s classroom, school, district, or county office?</a:t>
            </a:r>
          </a:p>
          <a:p>
            <a:pPr lvl="1">
              <a:defRPr/>
            </a:pPr>
            <a:r>
              <a:rPr lang="en-US" altLang="en-US" sz="2400" dirty="0">
                <a:latin typeface="Arial" panose="020B0604020202020204" pitchFamily="34" charset="0"/>
                <a:cs typeface="Arial" panose="020B0604020202020204" pitchFamily="34" charset="0"/>
              </a:rPr>
              <a:t>CA EL Roadmap Policy, principles, elements, Web-based Resources, and Guidance Document</a:t>
            </a:r>
          </a:p>
          <a:p>
            <a:pPr marL="457200" lvl="1" indent="0">
              <a:buNone/>
              <a:defRPr/>
            </a:pPr>
            <a:endParaRPr lang="en-US" altLang="en-US" sz="8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What might your role be in sharing the </a:t>
            </a:r>
            <a:r>
              <a:rPr lang="en-US" altLang="en-US" sz="2400" i="1" dirty="0">
                <a:latin typeface="Arial" panose="020B0604020202020204" pitchFamily="34" charset="0"/>
                <a:cs typeface="Arial" panose="020B0604020202020204" pitchFamily="34" charset="0"/>
              </a:rPr>
              <a:t>CA EL Roadmap </a:t>
            </a:r>
            <a:r>
              <a:rPr lang="en-US" altLang="en-US" sz="2400" dirty="0">
                <a:latin typeface="Arial" panose="020B0604020202020204" pitchFamily="34" charset="0"/>
                <a:cs typeface="Arial" panose="020B0604020202020204" pitchFamily="34" charset="0"/>
              </a:rPr>
              <a:t>with other parents?</a:t>
            </a:r>
          </a:p>
          <a:p>
            <a:pPr marL="0" indent="0">
              <a:buNone/>
              <a:defRPr/>
            </a:pPr>
            <a:endParaRPr lang="en-US" altLang="en-US" sz="8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How can the </a:t>
            </a:r>
            <a:r>
              <a:rPr lang="en-US" altLang="en-US" sz="2400" i="1" dirty="0">
                <a:latin typeface="Arial" panose="020B0604020202020204" pitchFamily="34" charset="0"/>
                <a:cs typeface="Arial" panose="020B0604020202020204" pitchFamily="34" charset="0"/>
              </a:rPr>
              <a:t>CA EL Roadmap </a:t>
            </a:r>
            <a:r>
              <a:rPr lang="en-US" altLang="en-US" sz="2400" dirty="0">
                <a:latin typeface="Arial" panose="020B0604020202020204" pitchFamily="34" charset="0"/>
                <a:cs typeface="Arial" panose="020B0604020202020204" pitchFamily="34" charset="0"/>
              </a:rPr>
              <a:t>inform district decisions, LCAP development, and EL policy? What role can parents, students, and the community play in this process?</a:t>
            </a:r>
          </a:p>
          <a:p>
            <a:endParaRPr lang="en-US" sz="2400" dirty="0"/>
          </a:p>
        </p:txBody>
      </p:sp>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17</a:t>
            </a:fld>
            <a:endParaRPr lang="en-US" dirty="0"/>
          </a:p>
        </p:txBody>
      </p:sp>
      <p:pic>
        <p:nvPicPr>
          <p:cNvPr id="2050" name="Picture 2" descr="This image shows two speech bubbles, one with a question mark and the other with a lightbulb.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23981" y="2648094"/>
            <a:ext cx="4568019" cy="243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5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a:xfrm>
            <a:off x="609600" y="1600200"/>
            <a:ext cx="10972800" cy="4756150"/>
          </a:xfrm>
        </p:spPr>
        <p:txBody>
          <a:bodyPr/>
          <a:lstStyle/>
          <a:p>
            <a:r>
              <a:rPr lang="en-US" sz="2800" dirty="0">
                <a:latin typeface="Arial" panose="020B0604020202020204" pitchFamily="34" charset="0"/>
                <a:cs typeface="Arial" panose="020B0604020202020204" pitchFamily="34" charset="0"/>
              </a:rPr>
              <a:t>CDE EL Roadmap web page at </a:t>
            </a:r>
            <a:r>
              <a:rPr lang="en-US" sz="2800" dirty="0">
                <a:latin typeface="Arial" panose="020B0604020202020204" pitchFamily="34" charset="0"/>
                <a:cs typeface="Arial" panose="020B0604020202020204" pitchFamily="34" charset="0"/>
                <a:hlinkClick r:id="rId3"/>
              </a:rPr>
              <a:t>https://www.cde.ca.gov/sp/ml/roadmap.asp</a:t>
            </a:r>
            <a:endParaRPr lang="en-US" sz="2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Includes: the CA EL Roadmap Policy, the CA EL Roadmap Guidance Document, information on and examples of each principle in action, the                  Self-Reflection Rubric, Frequently Asked Questions, the CA EL Roadmap Webinar, this presentation and others, and more</a:t>
            </a:r>
          </a:p>
          <a:p>
            <a:pPr marL="457200" lvl="1"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California Association for Bilingual Education EL Roadmap videos at </a:t>
            </a:r>
            <a:r>
              <a:rPr lang="en-US" sz="2800" dirty="0">
                <a:latin typeface="Arial" panose="020B0604020202020204" pitchFamily="34" charset="0"/>
                <a:cs typeface="Arial" panose="020B0604020202020204" pitchFamily="34" charset="0"/>
                <a:hlinkClick r:id="rId4"/>
              </a:rPr>
              <a:t>https://youtu.be/6_piqi-lBFw?list=PLzAV3ARcMmw1l-hX2vpb6RSbDSYt8mvPE</a:t>
            </a:r>
            <a:r>
              <a:rPr lang="en-US" sz="28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Includes Introduction and Overview, Four Principles, and Call to Action videos</a:t>
            </a: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18</a:t>
            </a:fld>
            <a:endParaRPr lang="en-US" dirty="0"/>
          </a:p>
        </p:txBody>
      </p:sp>
    </p:spTree>
    <p:extLst>
      <p:ext uri="{BB962C8B-B14F-4D97-AF65-F5344CB8AC3E}">
        <p14:creationId xmlns:p14="http://schemas.microsoft.com/office/powerpoint/2010/main" val="1512841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245685" y="310463"/>
            <a:ext cx="8229600" cy="1143000"/>
          </a:xfrm>
        </p:spPr>
        <p:txBody>
          <a:bodyPr rtlCol="0">
            <a:normAutofit/>
          </a:bodyPr>
          <a:lstStyle/>
          <a:p>
            <a:pPr eaLnBrk="1" fontAlgn="auto" hangingPunct="1">
              <a:spcAft>
                <a:spcPts val="0"/>
              </a:spcAft>
              <a:defRPr/>
            </a:pPr>
            <a:r>
              <a:rPr lang="en-US" altLang="en-US" b="1" dirty="0">
                <a:solidFill>
                  <a:srgbClr val="002060"/>
                </a:solidFill>
                <a:latin typeface="Arial" panose="020B0604020202020204" pitchFamily="34" charset="0"/>
                <a:cs typeface="Arial" panose="020B0604020202020204" pitchFamily="34" charset="0"/>
              </a:rPr>
              <a:t>Anaheim Union High School District’s </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CA 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19</a:t>
            </a:fld>
            <a:endParaRPr lang="en-US" dirty="0"/>
          </a:p>
        </p:txBody>
      </p:sp>
      <p:sp>
        <p:nvSpPr>
          <p:cNvPr id="3" name="Content Placeholder 2"/>
          <p:cNvSpPr>
            <a:spLocks noGrp="1"/>
          </p:cNvSpPr>
          <p:nvPr>
            <p:ph idx="1"/>
          </p:nvPr>
        </p:nvSpPr>
        <p:spPr>
          <a:xfrm>
            <a:off x="609600" y="2263806"/>
            <a:ext cx="10972800" cy="3862359"/>
          </a:xfrm>
        </p:spPr>
        <p:txBody>
          <a:bodyPr/>
          <a:lstStyle/>
          <a:p>
            <a:pPr marL="0" lvl="0" indent="0">
              <a:buNone/>
            </a:pPr>
            <a:r>
              <a:rPr lang="en-US" dirty="0">
                <a:solidFill>
                  <a:prstClr val="black"/>
                </a:solidFill>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9314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a:latin typeface="Arial" panose="020B0604020202020204" pitchFamily="34" charset="0"/>
              </a:rPr>
              <a:t>To understand the context of the English Learner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 and purpose of the Guidance Document and Web-based Resources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reflect on your role in helping your child’s school implement the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how parents can get involved in the Local Control and Accountability Plan (LCAP) process </a:t>
            </a:r>
          </a:p>
          <a:p>
            <a:pPr marL="0" indent="0">
              <a:spcBef>
                <a:spcPts val="800"/>
              </a:spcBef>
              <a:buNone/>
            </a:pPr>
            <a:endParaRPr lang="en-US" sz="800" dirty="0">
              <a:latin typeface="Arial" panose="020B0604020202020204" pitchFamily="34" charset="0"/>
            </a:endParaRPr>
          </a:p>
          <a:p>
            <a:pPr marL="0" indent="0" eaLnBrk="1" fontAlgn="auto" hangingPunct="1">
              <a:spcAft>
                <a:spcPts val="0"/>
              </a:spcAft>
              <a:buNone/>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372548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136"/>
            <a:ext cx="10972800" cy="1143000"/>
          </a:xfrm>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a:latin typeface="Arial" panose="020B0604020202020204" pitchFamily="34" charset="0"/>
                <a:cs typeface="Arial" panose="020B0604020202020204" pitchFamily="34" charset="0"/>
              </a:rPr>
              <a:t>Phone: 916-319-0845</a:t>
            </a:r>
          </a:p>
          <a:p>
            <a:pPr lvl="1"/>
            <a:r>
              <a:rPr lang="en-US"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3"/>
              </a:rPr>
              <a:t>ELRoadmapProject@cde.ca.gov</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a:p>
          <a:p>
            <a:pPr marL="457200" lvl="1" indent="0">
              <a:buNone/>
            </a:pPr>
            <a:endParaRPr lang="en-US" dirty="0"/>
          </a:p>
        </p:txBody>
      </p:sp>
      <p:pic>
        <p:nvPicPr>
          <p:cNvPr id="2066" name="Picture 18" descr="Image for c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for ema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for twit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20</a:t>
            </a:fld>
            <a:endParaRPr lang="en-US" dirty="0"/>
          </a:p>
        </p:txBody>
      </p:sp>
    </p:spTree>
    <p:extLst>
      <p:ext uri="{BB962C8B-B14F-4D97-AF65-F5344CB8AC3E}">
        <p14:creationId xmlns:p14="http://schemas.microsoft.com/office/powerpoint/2010/main" val="295682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Thank you!</a:t>
            </a: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21</a:t>
            </a:fld>
            <a:endParaRPr lang="en-US" dirty="0"/>
          </a:p>
        </p:txBody>
      </p:sp>
    </p:spTree>
    <p:extLst>
      <p:ext uri="{BB962C8B-B14F-4D97-AF65-F5344CB8AC3E}">
        <p14:creationId xmlns:p14="http://schemas.microsoft.com/office/powerpoint/2010/main" val="384533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Welcome!</a:t>
            </a:r>
          </a:p>
        </p:txBody>
      </p:sp>
      <p:sp>
        <p:nvSpPr>
          <p:cNvPr id="3" name="Content Placeholder 2"/>
          <p:cNvSpPr>
            <a:spLocks noGrp="1"/>
          </p:cNvSpPr>
          <p:nvPr>
            <p:ph sz="half" idx="1"/>
          </p:nvPr>
        </p:nvSpPr>
        <p:spPr>
          <a:xfrm>
            <a:off x="609600" y="1911927"/>
            <a:ext cx="6297386"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800" dirty="0">
                <a:latin typeface="Arial" panose="020B0604020202020204" pitchFamily="34" charset="0"/>
                <a:cs typeface="Arial" panose="020B0604020202020204" pitchFamily="34" charset="0"/>
              </a:rPr>
              <a:t>Your name and your child’s grade </a:t>
            </a: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800" dirty="0">
                <a:latin typeface="Arial" panose="020B0604020202020204" pitchFamily="34" charset="0"/>
                <a:cs typeface="Arial" panose="020B0604020202020204" pitchFamily="34" charset="0"/>
              </a:rPr>
              <a:t>Have you heard about the EL Roadmap? </a:t>
            </a:r>
          </a:p>
          <a:p>
            <a:pPr lvl="2">
              <a:defRPr/>
            </a:pPr>
            <a:r>
              <a:rPr lang="en-US" altLang="en-US" sz="2800" dirty="0">
                <a:latin typeface="Arial" panose="020B0604020202020204" pitchFamily="34" charset="0"/>
                <a:cs typeface="Arial" panose="020B0604020202020204" pitchFamily="34" charset="0"/>
              </a:rPr>
              <a:t>If yes, what have you heard?</a:t>
            </a:r>
          </a:p>
          <a:p>
            <a:pPr marL="685800" lvl="2" indent="0">
              <a:buNone/>
              <a:defRPr/>
            </a:pPr>
            <a:endParaRPr lang="en-US" altLang="en-US" sz="800" dirty="0">
              <a:latin typeface="Arial" panose="020B0604020202020204" pitchFamily="34" charset="0"/>
              <a:cs typeface="Arial" panose="020B0604020202020204" pitchFamily="34" charset="0"/>
            </a:endParaRPr>
          </a:p>
          <a:p>
            <a:pPr lvl="2">
              <a:defRPr/>
            </a:pPr>
            <a:r>
              <a:rPr lang="en-US" altLang="en-US" sz="2800" dirty="0">
                <a:latin typeface="Arial" panose="020B0604020202020204" pitchFamily="34" charset="0"/>
                <a:cs typeface="Arial" panose="020B0604020202020204" pitchFamily="34" charset="0"/>
              </a:rPr>
              <a:t>If no, what do you hope to learn today?</a:t>
            </a: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653187" y="2205841"/>
            <a:ext cx="5255430" cy="30193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121700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Why a Roadmap?</a:t>
            </a:r>
            <a:endParaRPr lang="en-US" dirty="0"/>
          </a:p>
        </p:txBody>
      </p:sp>
      <p:sp>
        <p:nvSpPr>
          <p:cNvPr id="3" name="Content Placeholder 2"/>
          <p:cNvSpPr>
            <a:spLocks noGrp="1"/>
          </p:cNvSpPr>
          <p:nvPr>
            <p:ph sz="half" idx="1"/>
          </p:nvPr>
        </p:nvSpPr>
        <p:spPr>
          <a:xfrm>
            <a:off x="609599" y="1830389"/>
            <a:ext cx="7232651" cy="4525963"/>
          </a:xfrm>
        </p:spPr>
        <p:txBody>
          <a:bodyPr/>
          <a:lstStyle/>
          <a:p>
            <a:r>
              <a:rPr lang="en-US" sz="2800" dirty="0">
                <a:latin typeface="Arial" panose="020B0604020202020204" pitchFamily="34" charset="0"/>
                <a:cs typeface="Arial" panose="020B0604020202020204" pitchFamily="34" charset="0"/>
              </a:rPr>
              <a:t>To provide guidance to schools, districts, and counties on research-based approaches to support and embrace English learners</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all English learners have access to a twenty-first century education and feel welcome and supported at school</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the parents of English learners are welcomed and embraced as assets to the school and district</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4</a:t>
            </a:fld>
            <a:endParaRPr lang="en-US" dirty="0"/>
          </a:p>
        </p:txBody>
      </p:sp>
      <p:pic>
        <p:nvPicPr>
          <p:cNvPr id="1026" name="Picture 2" descr="Image result for question mark sig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42250" y="2505870"/>
            <a:ext cx="39243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6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How Was the Roadmap Created?</a:t>
            </a:r>
            <a:endParaRPr lang="en-US" dirty="0"/>
          </a:p>
        </p:txBody>
      </p:sp>
      <p:sp>
        <p:nvSpPr>
          <p:cNvPr id="3" name="Content Placeholder 2"/>
          <p:cNvSpPr>
            <a:spLocks noGrp="1"/>
          </p:cNvSpPr>
          <p:nvPr>
            <p:ph sz="half" idx="1"/>
          </p:nvPr>
        </p:nvSpPr>
        <p:spPr>
          <a:xfrm>
            <a:off x="609600" y="1600206"/>
            <a:ext cx="5865586" cy="4525963"/>
          </a:xfrm>
        </p:spPr>
        <p:txBody>
          <a:bodyPr/>
          <a:lstStyle/>
          <a:p>
            <a:r>
              <a:rPr lang="en-US" sz="2800" dirty="0">
                <a:latin typeface="Arial" panose="020B0604020202020204" pitchFamily="34" charset="0"/>
                <a:cs typeface="Arial" panose="020B0604020202020204" pitchFamily="34" charset="0"/>
              </a:rPr>
              <a:t>The EL Roadmap Workgroup</a:t>
            </a:r>
          </a:p>
          <a:p>
            <a:pPr lvl="1"/>
            <a:r>
              <a:rPr lang="en-US" sz="2800" dirty="0">
                <a:latin typeface="Arial" panose="020B0604020202020204" pitchFamily="34" charset="0"/>
                <a:cs typeface="Arial" panose="020B0604020202020204" pitchFamily="34" charset="0"/>
              </a:rPr>
              <a:t>Met over two years to provide input and to assist in the development of the EL Roadmap Policy and associated guidance</a:t>
            </a:r>
          </a:p>
          <a:p>
            <a:pPr marL="342900" lvl="1" indent="0">
              <a:buNone/>
            </a:pPr>
            <a:endParaRPr lang="en-US" sz="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Included teachers, parents, administrators, superintendents, County Offices of Education, districts, and advocacy organizations</a:t>
            </a:r>
          </a:p>
          <a:p>
            <a:pPr lvl="1"/>
            <a:endParaRPr lang="en-US" sz="2500" dirty="0">
              <a:latin typeface="Arial" panose="020B0604020202020204" pitchFamily="34" charset="0"/>
              <a:cs typeface="Arial" panose="020B0604020202020204" pitchFamily="34" charset="0"/>
            </a:endParaRPr>
          </a:p>
          <a:p>
            <a:pPr marL="342900" lvl="1" indent="0">
              <a:buNone/>
            </a:pPr>
            <a:endParaRPr lang="en-US" sz="2500" dirty="0">
              <a:latin typeface="Arial" panose="020B0604020202020204" pitchFamily="34" charset="0"/>
              <a:cs typeface="Arial" panose="020B0604020202020204" pitchFamily="34" charset="0"/>
            </a:endParaRPr>
          </a:p>
        </p:txBody>
      </p:sp>
      <p:pic>
        <p:nvPicPr>
          <p:cNvPr id="6" name="Content Placeholder 5" descr="This image shows multicolored hands together."/>
          <p:cNvPicPr>
            <a:picLocks noGrp="1" noChangeAspect="1"/>
          </p:cNvPicPr>
          <p:nvPr>
            <p:ph sz="half" idx="2"/>
          </p:nvPr>
        </p:nvPicPr>
        <p:blipFill>
          <a:blip r:embed="rId3"/>
          <a:stretch>
            <a:fillRect/>
          </a:stretch>
        </p:blipFill>
        <p:spPr>
          <a:xfrm>
            <a:off x="6475186" y="2071797"/>
            <a:ext cx="5384800" cy="3354168"/>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5</a:t>
            </a:fld>
            <a:endParaRPr lang="en-US" dirty="0"/>
          </a:p>
        </p:txBody>
      </p:sp>
    </p:spTree>
    <p:extLst>
      <p:ext uri="{BB962C8B-B14F-4D97-AF65-F5344CB8AC3E}">
        <p14:creationId xmlns:p14="http://schemas.microsoft.com/office/powerpoint/2010/main" val="159699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The </a:t>
            </a:r>
            <a:r>
              <a:rPr lang="en-US" b="1" i="1" dirty="0">
                <a:solidFill>
                  <a:schemeClr val="tx2">
                    <a:lumMod val="75000"/>
                  </a:schemeClr>
                </a:solidFill>
                <a:latin typeface="Arial" panose="020B0604020202020204" pitchFamily="34" charset="0"/>
                <a:cs typeface="Arial" panose="020B0604020202020204" pitchFamily="34" charset="0"/>
              </a:rPr>
              <a:t>CA EL Roadmap </a:t>
            </a:r>
            <a:r>
              <a:rPr lang="en-US" b="1" dirty="0">
                <a:solidFill>
                  <a:schemeClr val="tx2">
                    <a:lumMod val="75000"/>
                  </a:schemeClr>
                </a:solidFill>
                <a:latin typeface="Arial" panose="020B0604020202020204" pitchFamily="34" charset="0"/>
                <a:cs typeface="Arial" panose="020B0604020202020204" pitchFamily="34" charset="0"/>
              </a:rPr>
              <a:t>Defined</a:t>
            </a: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Educational Policies, Programs, and Practices for English Learners (CA EL Roadmap)</a:t>
            </a: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State Board Policy</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Resources</a:t>
            </a: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the EL Roadmap infographic with the principles and elements. Image shows a car on a road leading toward a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6</a:t>
            </a:fld>
            <a:endParaRPr lang="en-US" altLang="en-US" sz="1200">
              <a:solidFill>
                <a:srgbClr val="898989"/>
              </a:solidFill>
            </a:endParaRPr>
          </a:p>
        </p:txBody>
      </p:sp>
    </p:spTree>
    <p:extLst>
      <p:ext uri="{BB962C8B-B14F-4D97-AF65-F5344CB8AC3E}">
        <p14:creationId xmlns:p14="http://schemas.microsoft.com/office/powerpoint/2010/main" val="198735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3"/>
            <a:ext cx="10972800" cy="1143000"/>
          </a:xfrm>
        </p:spPr>
        <p:txBody>
          <a:bodyPr/>
          <a:lstStyle/>
          <a:p>
            <a:r>
              <a:rPr lang="en-US" b="1" dirty="0">
                <a:solidFill>
                  <a:schemeClr val="tx2">
                    <a:lumMod val="75000"/>
                  </a:schemeClr>
                </a:solidFill>
                <a:latin typeface="Arial" panose="020B0604020202020204" pitchFamily="34" charset="0"/>
                <a:cs typeface="Arial" panose="020B0604020202020204" pitchFamily="34" charset="0"/>
              </a:rPr>
              <a:t>The Policy vs. Guidance</a:t>
            </a:r>
            <a:endParaRPr lang="en-US" dirty="0"/>
          </a:p>
        </p:txBody>
      </p:sp>
      <p:pic>
        <p:nvPicPr>
          <p:cNvPr id="5" name="Picture 2" descr="Image of the California State Board of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 y="4738489"/>
            <a:ext cx="2054009" cy="205400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idx="1"/>
          </p:nvPr>
        </p:nvSpPr>
        <p:spPr>
          <a:xfrm>
            <a:off x="1658713" y="1422397"/>
            <a:ext cx="5386917" cy="639762"/>
          </a:xfrm>
        </p:spPr>
        <p:txBody>
          <a:bodyPr/>
          <a:lstStyle/>
          <a:p>
            <a:r>
              <a:rPr lang="en-US" sz="2800" dirty="0">
                <a:latin typeface="Arial" panose="020B0604020202020204" pitchFamily="34" charset="0"/>
                <a:cs typeface="Arial" panose="020B0604020202020204" pitchFamily="34" charset="0"/>
              </a:rPr>
              <a:t>CA EL Roadmap Policy</a:t>
            </a:r>
          </a:p>
        </p:txBody>
      </p:sp>
      <p:sp>
        <p:nvSpPr>
          <p:cNvPr id="3" name="Content Placeholder 2"/>
          <p:cNvSpPr>
            <a:spLocks noGrp="1"/>
          </p:cNvSpPr>
          <p:nvPr>
            <p:ph sz="half" idx="2"/>
          </p:nvPr>
        </p:nvSpPr>
        <p:spPr>
          <a:xfrm>
            <a:off x="1536046" y="2174875"/>
            <a:ext cx="5386917" cy="3833814"/>
          </a:xfrm>
        </p:spPr>
        <p:txBody>
          <a:bodyPr/>
          <a:lstStyle/>
          <a:p>
            <a:r>
              <a:rPr lang="en-US" sz="2800" dirty="0">
                <a:latin typeface="Arial" panose="020B0604020202020204" pitchFamily="34" charset="0"/>
                <a:cs typeface="Arial" panose="020B0604020202020204" pitchFamily="34" charset="0"/>
              </a:rPr>
              <a:t>CA EL Roadmap Policy is the State Board of Education’s direction for the state.</a:t>
            </a:r>
          </a:p>
          <a:p>
            <a:pPr lvl="1"/>
            <a:r>
              <a:rPr lang="en-US" sz="2500" dirty="0">
                <a:latin typeface="Arial" panose="020B0604020202020204" pitchFamily="34" charset="0"/>
                <a:cs typeface="Arial" panose="020B0604020202020204" pitchFamily="34" charset="0"/>
              </a:rPr>
              <a:t>This means that schools and districts use the policy to implement their programs.</a:t>
            </a:r>
          </a:p>
          <a:p>
            <a:pPr marL="342900" lvl="1" indent="0">
              <a:buNone/>
            </a:pPr>
            <a:endParaRPr lang="en-US" sz="2500"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3"/>
          </p:nvPr>
        </p:nvSpPr>
        <p:spPr>
          <a:xfrm>
            <a:off x="6800295" y="1535113"/>
            <a:ext cx="4953739" cy="639762"/>
          </a:xfrm>
        </p:spPr>
        <p:txBody>
          <a:bodyPr/>
          <a:lstStyle/>
          <a:p>
            <a:r>
              <a:rPr lang="en-US" sz="2800" dirty="0">
                <a:latin typeface="Arial" panose="020B0604020202020204" pitchFamily="34" charset="0"/>
                <a:cs typeface="Arial" panose="020B0604020202020204" pitchFamily="34" charset="0"/>
              </a:rPr>
              <a:t>CA EL Roadmap Guidance Document </a:t>
            </a:r>
          </a:p>
        </p:txBody>
      </p:sp>
      <p:sp>
        <p:nvSpPr>
          <p:cNvPr id="9" name="Content Placeholder 8"/>
          <p:cNvSpPr>
            <a:spLocks noGrp="1"/>
          </p:cNvSpPr>
          <p:nvPr>
            <p:ph sz="quarter" idx="4"/>
          </p:nvPr>
        </p:nvSpPr>
        <p:spPr>
          <a:xfrm>
            <a:off x="6800295" y="2292349"/>
            <a:ext cx="4782111" cy="3833813"/>
          </a:xfrm>
        </p:spPr>
        <p:txBody>
          <a:bodyPr/>
          <a:lstStyle/>
          <a:p>
            <a:r>
              <a:rPr lang="en-US" sz="2800" dirty="0">
                <a:latin typeface="Arial" panose="020B0604020202020204" pitchFamily="34" charset="0"/>
                <a:cs typeface="Arial" panose="020B0604020202020204" pitchFamily="34" charset="0"/>
              </a:rPr>
              <a:t>The CA EL Roadmap guidance document provides guidance on how to implement the policy</a:t>
            </a:r>
          </a:p>
          <a:p>
            <a:pPr lvl="1"/>
            <a:r>
              <a:rPr lang="en-US" sz="2500" dirty="0">
                <a:latin typeface="Arial" panose="020B0604020202020204" pitchFamily="34" charset="0"/>
                <a:cs typeface="Arial" panose="020B0604020202020204" pitchFamily="34" charset="0"/>
              </a:rPr>
              <a:t>This means that schools and districts may use this document to assist with implementation, but may make local decisions on how best to implement the policy.</a:t>
            </a:r>
          </a:p>
          <a:p>
            <a:endParaRPr lang="en-US" dirty="0"/>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7</a:t>
            </a:fld>
            <a:endParaRPr lang="en-US" dirty="0"/>
          </a:p>
        </p:txBody>
      </p:sp>
    </p:spTree>
    <p:extLst>
      <p:ext uri="{BB962C8B-B14F-4D97-AF65-F5344CB8AC3E}">
        <p14:creationId xmlns:p14="http://schemas.microsoft.com/office/powerpoint/2010/main" val="328594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Image of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8</a:t>
            </a:fld>
            <a:endParaRPr lang="en-US" altLang="en-US" sz="1200">
              <a:solidFill>
                <a:srgbClr val="898989"/>
              </a:solidFill>
            </a:endParaRPr>
          </a:p>
        </p:txBody>
      </p:sp>
    </p:spTree>
    <p:extLst>
      <p:ext uri="{BB962C8B-B14F-4D97-AF65-F5344CB8AC3E}">
        <p14:creationId xmlns:p14="http://schemas.microsoft.com/office/powerpoint/2010/main" val="95290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a:solidFill>
                  <a:schemeClr val="tx2">
                    <a:lumMod val="75000"/>
                  </a:schemeClr>
                </a:solidFill>
                <a:latin typeface="Arial" panose="020B0604020202020204" pitchFamily="34" charset="0"/>
                <a:cs typeface="Arial" panose="020B0604020202020204" pitchFamily="34" charset="0"/>
              </a:rPr>
              <a:t>Mission</a:t>
            </a: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welcome, and respond to a diverse range of English learner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9</a:t>
            </a:fld>
            <a:endParaRPr lang="en-US" altLang="en-US" sz="900" dirty="0">
              <a:solidFill>
                <a:srgbClr val="898989"/>
              </a:solidFill>
            </a:endParaRPr>
          </a:p>
        </p:txBody>
      </p:sp>
    </p:spTree>
    <p:extLst>
      <p:ext uri="{BB962C8B-B14F-4D97-AF65-F5344CB8AC3E}">
        <p14:creationId xmlns:p14="http://schemas.microsoft.com/office/powerpoint/2010/main" val="28637666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3969</Words>
  <Application>Microsoft Office PowerPoint</Application>
  <PresentationFormat>Widescreen</PresentationFormat>
  <Paragraphs>390</Paragraphs>
  <Slides>21</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MS PGothic</vt:lpstr>
      <vt:lpstr>Arial</vt:lpstr>
      <vt:lpstr>Calibri</vt:lpstr>
      <vt:lpstr>Calibri Light</vt:lpstr>
      <vt:lpstr>1_Office Theme</vt:lpstr>
      <vt:lpstr>Default Theme</vt:lpstr>
      <vt:lpstr>5_Default Theme</vt:lpstr>
      <vt:lpstr>Paving the Way for English Learners with the California English Learner Roadmap </vt:lpstr>
      <vt:lpstr>Outcomes</vt:lpstr>
      <vt:lpstr>Welcome!</vt:lpstr>
      <vt:lpstr>Why a Roadmap?</vt:lpstr>
      <vt:lpstr>How Was the Roadmap Created?</vt:lpstr>
      <vt:lpstr>The CA EL Roadmap Defined</vt:lpstr>
      <vt:lpstr>The Policy vs. Guidance</vt:lpstr>
      <vt:lpstr>Vision</vt:lpstr>
      <vt:lpstr>Mission</vt:lpstr>
      <vt:lpstr>Vision and Mission Discussion</vt:lpstr>
      <vt:lpstr>Four Interrelated Principles</vt:lpstr>
      <vt:lpstr>Principles to Elements</vt:lpstr>
      <vt:lpstr>The Four Principles</vt:lpstr>
      <vt:lpstr>Choose One Principle</vt:lpstr>
      <vt:lpstr>Local Control Accountability Plan</vt:lpstr>
      <vt:lpstr>Local Control Accountability Plan Discussion</vt:lpstr>
      <vt:lpstr>Closing Discussion</vt:lpstr>
      <vt:lpstr>Resources</vt:lpstr>
      <vt:lpstr>Anaheim Union High School District’s  CA EL Roadmap Video</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Parent Presentation - Multilingual Learners (CA Dept of Education)</dc:title>
  <dc:subject>English Learner Roadmap Parent Presentation to engage them in the implementation process.</dc:subject>
  <dc:creator>Gina Garcia-Smith</dc:creator>
  <cp:lastModifiedBy>Jennifer Cordova</cp:lastModifiedBy>
  <cp:revision>74</cp:revision>
  <cp:lastPrinted>2019-02-27T18:06:19Z</cp:lastPrinted>
  <dcterms:created xsi:type="dcterms:W3CDTF">2019-02-07T00:19:23Z</dcterms:created>
  <dcterms:modified xsi:type="dcterms:W3CDTF">2025-06-17T16:18:31Z</dcterms:modified>
</cp:coreProperties>
</file>