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notesMasterIdLst>
    <p:notesMasterId r:id="rId34"/>
  </p:notesMasterIdLst>
  <p:sldIdLst>
    <p:sldId id="256" r:id="rId6"/>
    <p:sldId id="257" r:id="rId7"/>
    <p:sldId id="258" r:id="rId8"/>
    <p:sldId id="286" r:id="rId9"/>
    <p:sldId id="287" r:id="rId10"/>
    <p:sldId id="264" r:id="rId11"/>
    <p:sldId id="261" r:id="rId12"/>
    <p:sldId id="263" r:id="rId13"/>
    <p:sldId id="288"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4" r:id="rId28"/>
    <p:sldId id="285" r:id="rId29"/>
    <p:sldId id="281" r:id="rId30"/>
    <p:sldId id="280" r:id="rId31"/>
    <p:sldId id="282" r:id="rId32"/>
    <p:sldId id="28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63187" autoAdjust="0"/>
  </p:normalViewPr>
  <p:slideViewPr>
    <p:cSldViewPr snapToGrid="0">
      <p:cViewPr varScale="1">
        <p:scale>
          <a:sx n="70" d="100"/>
          <a:sy n="70" d="100"/>
        </p:scale>
        <p:origin x="2022" y="102"/>
      </p:cViewPr>
      <p:guideLst/>
    </p:cSldViewPr>
  </p:slideViewPr>
  <p:notesTextViewPr>
    <p:cViewPr>
      <p:scale>
        <a:sx n="1" d="1"/>
        <a:sy n="1" d="1"/>
      </p:scale>
      <p:origin x="0" y="0"/>
    </p:cViewPr>
  </p:notesTextViewPr>
  <p:notesViewPr>
    <p:cSldViewPr snapToGrid="0">
      <p:cViewPr varScale="1">
        <p:scale>
          <a:sx n="82" d="100"/>
          <a:sy n="82"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78D6F4-3CD8-4EEB-AA1B-120B97FE1C44}" type="datetimeFigureOut">
              <a:rPr lang="en-US" smtClean="0"/>
              <a:t>6/16/2025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CDDF5F-6D49-4C9D-A2AB-858B43E3176E}" type="slidenum">
              <a:rPr lang="en-US" smtClean="0"/>
              <a:t>‹#›</a:t>
            </a:fld>
            <a:endParaRPr lang="en-US"/>
          </a:p>
        </p:txBody>
      </p:sp>
    </p:spTree>
    <p:extLst>
      <p:ext uri="{BB962C8B-B14F-4D97-AF65-F5344CB8AC3E}">
        <p14:creationId xmlns:p14="http://schemas.microsoft.com/office/powerpoint/2010/main" val="70146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792288" y="327025"/>
            <a:ext cx="3438525" cy="1935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483299" y="2306704"/>
            <a:ext cx="6056423" cy="6478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latin typeface="Arial" panose="020B0604020202020204" pitchFamily="34" charset="0"/>
                <a:cs typeface="Arial" panose="020B0604020202020204" pitchFamily="34" charset="0"/>
              </a:rPr>
              <a:t>[Handouts</a:t>
            </a:r>
            <a:r>
              <a:rPr lang="en-US" altLang="en-US" sz="1400" b="1" baseline="0" dirty="0">
                <a:latin typeface="Arial" panose="020B0604020202020204" pitchFamily="34" charset="0"/>
                <a:cs typeface="Arial" panose="020B0604020202020204" pitchFamily="34" charset="0"/>
              </a:rPr>
              <a:t> required: either the CA EL Roadmap printable document or the CA EL Roadmap Policy. Both are available at https://www.cde.ca.gov/sp/ml/rmpolicy.asp. If using the CA EL Roadmap Policy, participants will also need access to internet-capable devices so that they can access the CA EL Roadmap elements at https://www.cde.ca.gov/sp/ml/rmprincipleone.asp. This information is included in the printable document so no separate handout is required if using that document. Finally, copies of the Self-Reflection available at https://www.cde.ca.gov/sp/ml/rmresources.asp are needed]</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[Total presentation time: 2 hours and 45 minutes. This presentation can be extended with optional embedded extensions indicated in presenter talking points if time allows]</a:t>
            </a:r>
          </a:p>
          <a:p>
            <a:pPr eaLnBrk="1" hangingPunct="1">
              <a:spcBef>
                <a:spcPct val="0"/>
              </a:spcBef>
            </a:pPr>
            <a:endParaRPr lang="en-US" altLang="en-US" sz="800" b="1"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[1 minute]</a:t>
            </a: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My name is</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__________[name] and I am a ______________ [title] at __________ [affiliation].</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defTabSz="949478">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or CDE. </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Today I will provide an overview of and updates on the California English Learner Roadmap. </a:t>
            </a:r>
          </a:p>
          <a:p>
            <a:pPr eaLnBrk="1" hangingPunct="1">
              <a:spcBef>
                <a:spcPct val="0"/>
              </a:spcBef>
            </a:pPr>
            <a:endParaRPr lang="en-US" altLang="en-US" sz="800"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01658" indent="-301658">
              <a:spcBef>
                <a:spcPct val="0"/>
              </a:spcBef>
            </a:pPr>
            <a:endParaRPr lang="en-US" altLang="en-US" sz="14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579">
              <a:defRPr>
                <a:solidFill>
                  <a:schemeClr val="tx1"/>
                </a:solidFill>
                <a:latin typeface="Calibri" panose="020F0502020204030204" pitchFamily="34" charset="0"/>
              </a:defRPr>
            </a:lvl1pPr>
            <a:lvl2pPr marL="786287" indent="-301658" defTabSz="1000579">
              <a:defRPr>
                <a:solidFill>
                  <a:schemeClr val="tx1"/>
                </a:solidFill>
                <a:latin typeface="Calibri" panose="020F0502020204030204" pitchFamily="34" charset="0"/>
              </a:defRPr>
            </a:lvl2pPr>
            <a:lvl3pPr marL="1209924" indent="-240666" defTabSz="1000579">
              <a:defRPr>
                <a:solidFill>
                  <a:schemeClr val="tx1"/>
                </a:solidFill>
                <a:latin typeface="Calibri" panose="020F0502020204030204" pitchFamily="34" charset="0"/>
              </a:defRPr>
            </a:lvl3pPr>
            <a:lvl4pPr marL="1696202" indent="-240666" defTabSz="1000579">
              <a:defRPr>
                <a:solidFill>
                  <a:schemeClr val="tx1"/>
                </a:solidFill>
                <a:latin typeface="Calibri" panose="020F0502020204030204" pitchFamily="34" charset="0"/>
              </a:defRPr>
            </a:lvl4pPr>
            <a:lvl5pPr marL="2179182" indent="-240666" defTabSz="1000579">
              <a:defRPr>
                <a:solidFill>
                  <a:schemeClr val="tx1"/>
                </a:solidFill>
                <a:latin typeface="Calibri" panose="020F0502020204030204" pitchFamily="34" charset="0"/>
              </a:defRPr>
            </a:lvl5pPr>
            <a:lvl6pPr marL="2653921" indent="-240666" defTabSz="1000579" eaLnBrk="0" fontAlgn="base" hangingPunct="0">
              <a:spcBef>
                <a:spcPct val="0"/>
              </a:spcBef>
              <a:spcAft>
                <a:spcPct val="0"/>
              </a:spcAft>
              <a:defRPr>
                <a:solidFill>
                  <a:schemeClr val="tx1"/>
                </a:solidFill>
                <a:latin typeface="Calibri" panose="020F0502020204030204" pitchFamily="34" charset="0"/>
              </a:defRPr>
            </a:lvl6pPr>
            <a:lvl7pPr marL="3128659" indent="-240666" defTabSz="1000579" eaLnBrk="0" fontAlgn="base" hangingPunct="0">
              <a:spcBef>
                <a:spcPct val="0"/>
              </a:spcBef>
              <a:spcAft>
                <a:spcPct val="0"/>
              </a:spcAft>
              <a:defRPr>
                <a:solidFill>
                  <a:schemeClr val="tx1"/>
                </a:solidFill>
                <a:latin typeface="Calibri" panose="020F0502020204030204" pitchFamily="34" charset="0"/>
              </a:defRPr>
            </a:lvl7pPr>
            <a:lvl8pPr marL="3603398" indent="-240666" defTabSz="1000579" eaLnBrk="0" fontAlgn="base" hangingPunct="0">
              <a:spcBef>
                <a:spcPct val="0"/>
              </a:spcBef>
              <a:spcAft>
                <a:spcPct val="0"/>
              </a:spcAft>
              <a:defRPr>
                <a:solidFill>
                  <a:schemeClr val="tx1"/>
                </a:solidFill>
                <a:latin typeface="Calibri" panose="020F0502020204030204" pitchFamily="34" charset="0"/>
              </a:defRPr>
            </a:lvl8pPr>
            <a:lvl9pPr marL="4078137" indent="-240666" defTabSz="1000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3889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004527">
              <a:defRPr/>
            </a:pPr>
            <a:r>
              <a:rPr lang="en-US" altLang="en-US" sz="1400" b="1" dirty="0">
                <a:latin typeface="Arial" panose="020B0604020202020204" pitchFamily="34" charset="0"/>
                <a:cs typeface="Arial" panose="020B0604020202020204" pitchFamily="34" charset="0"/>
              </a:rPr>
              <a:t>[2 minutes]</a:t>
            </a:r>
          </a:p>
          <a:p>
            <a:pPr defTabSz="100452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marL="313880" indent="-313880" defTabSz="100452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10</a:t>
            </a:fld>
            <a:endParaRPr lang="en-US" altLang="en-US">
              <a:solidFill>
                <a:srgbClr val="000000"/>
              </a:solidFill>
            </a:endParaRPr>
          </a:p>
        </p:txBody>
      </p:sp>
    </p:spTree>
    <p:extLst>
      <p:ext uri="{BB962C8B-B14F-4D97-AF65-F5344CB8AC3E}">
        <p14:creationId xmlns:p14="http://schemas.microsoft.com/office/powerpoint/2010/main" val="114903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11</a:t>
            </a:fld>
            <a:endParaRPr lang="en-US" altLang="en-US">
              <a:solidFill>
                <a:prstClr val="black"/>
              </a:solidFill>
            </a:endParaRPr>
          </a:p>
        </p:txBody>
      </p:sp>
    </p:spTree>
    <p:extLst>
      <p:ext uri="{BB962C8B-B14F-4D97-AF65-F5344CB8AC3E}">
        <p14:creationId xmlns:p14="http://schemas.microsoft.com/office/powerpoint/2010/main" val="84427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65961">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168225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33425" y="322263"/>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649001" y="3626399"/>
            <a:ext cx="5608320" cy="4841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https://www.cde.ca.gov/sp/ml/rmprincipleone.asp or you will need to print out the information available on the page for each principle]</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368740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[5 minutes]</a:t>
            </a: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Tree>
    <p:extLst>
      <p:ext uri="{BB962C8B-B14F-4D97-AF65-F5344CB8AC3E}">
        <p14:creationId xmlns:p14="http://schemas.microsoft.com/office/powerpoint/2010/main" val="89835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68400" y="485775"/>
            <a:ext cx="5046663" cy="2838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B87829-0F85-4E6A-B98F-D34898D39EA5}" type="slidenum">
              <a:rPr lang="en-US" altLang="en-US" smtClean="0">
                <a:solidFill>
                  <a:srgbClr val="000000"/>
                </a:solidFill>
              </a:rPr>
              <a:pPr fontAlgn="base">
                <a:spcBef>
                  <a:spcPct val="0"/>
                </a:spcBef>
                <a:spcAft>
                  <a:spcPct val="0"/>
                </a:spcAft>
              </a:pPr>
              <a:t>15</a:t>
            </a:fld>
            <a:endParaRPr lang="en-US" altLang="en-US">
              <a:solidFill>
                <a:srgbClr val="000000"/>
              </a:solidFill>
            </a:endParaRPr>
          </a:p>
        </p:txBody>
      </p:sp>
      <p:sp>
        <p:nvSpPr>
          <p:cNvPr id="5" name="Notes Placeholder 4"/>
          <p:cNvSpPr>
            <a:spLocks noGrp="1"/>
          </p:cNvSpPr>
          <p:nvPr>
            <p:ph type="body" sz="quarter" idx="11"/>
          </p:nvPr>
        </p:nvSpPr>
        <p:spPr>
          <a:xfrm>
            <a:off x="525768" y="3425942"/>
            <a:ext cx="6189456" cy="5234390"/>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policy contains four principles.</a:t>
            </a:r>
          </a:p>
          <a:p>
            <a:pPr defTabSz="983223">
              <a:defRPr/>
            </a:pPr>
            <a:endPar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one is: </a:t>
            </a: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Pre-schools and schools are responsive to different EL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one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 and district 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19045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57313" y="417513"/>
            <a:ext cx="4675187" cy="2630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7F0BD3-37A5-4F22-8D2E-116C3231CD80}" type="slidenum">
              <a:rPr lang="en-US" altLang="en-US" smtClean="0">
                <a:solidFill>
                  <a:srgbClr val="000000"/>
                </a:solidFill>
              </a:rPr>
              <a:pPr fontAlgn="base">
                <a:spcBef>
                  <a:spcPct val="0"/>
                </a:spcBef>
                <a:spcAft>
                  <a:spcPct val="0"/>
                </a:spcAft>
              </a:pPr>
              <a:t>16</a:t>
            </a:fld>
            <a:endParaRPr lang="en-US" altLang="en-US">
              <a:solidFill>
                <a:srgbClr val="000000"/>
              </a:solidFill>
            </a:endParaRPr>
          </a:p>
        </p:txBody>
      </p:sp>
      <p:sp>
        <p:nvSpPr>
          <p:cNvPr id="5" name="Notes Placeholder 4"/>
          <p:cNvSpPr>
            <a:spLocks noGrp="1"/>
          </p:cNvSpPr>
          <p:nvPr>
            <p:ph type="body" sz="quarter" idx="11"/>
          </p:nvPr>
        </p:nvSpPr>
        <p:spPr>
          <a:xfrm>
            <a:off x="541153" y="3227266"/>
            <a:ext cx="6073509" cy="5555186"/>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two is:</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two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84046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304925" y="449263"/>
            <a:ext cx="4848225" cy="272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C00C75-2822-4E5C-9FA3-E3C7214059D3}"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
        <p:nvSpPr>
          <p:cNvPr id="5" name="Notes Placeholder 4"/>
          <p:cNvSpPr>
            <a:spLocks noGrp="1"/>
          </p:cNvSpPr>
          <p:nvPr>
            <p:ph type="body" sz="quarter" idx="11"/>
          </p:nvPr>
        </p:nvSpPr>
        <p:spPr>
          <a:xfrm>
            <a:off x="491958" y="3302847"/>
            <a:ext cx="6084646" cy="5600534"/>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three is:</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three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331077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96975" y="319088"/>
            <a:ext cx="5035550" cy="2832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4C9B17-EED3-4343-B568-1819E5696D4B}" type="slidenum">
              <a:rPr lang="en-US" altLang="en-US" smtClean="0">
                <a:solidFill>
                  <a:srgbClr val="000000"/>
                </a:solidFill>
              </a:rPr>
              <a:pPr fontAlgn="base">
                <a:spcBef>
                  <a:spcPct val="0"/>
                </a:spcBef>
                <a:spcAft>
                  <a:spcPct val="0"/>
                </a:spcAft>
              </a:pPr>
              <a:t>18</a:t>
            </a:fld>
            <a:endParaRPr lang="en-US" altLang="en-US">
              <a:solidFill>
                <a:srgbClr val="000000"/>
              </a:solidFill>
            </a:endParaRPr>
          </a:p>
        </p:txBody>
      </p:sp>
      <p:sp>
        <p:nvSpPr>
          <p:cNvPr id="5" name="Notes Placeholder 4"/>
          <p:cNvSpPr>
            <a:spLocks noGrp="1"/>
          </p:cNvSpPr>
          <p:nvPr>
            <p:ph type="body" sz="quarter" idx="11"/>
          </p:nvPr>
        </p:nvSpPr>
        <p:spPr>
          <a:xfrm>
            <a:off x="528855" y="3275419"/>
            <a:ext cx="6104805" cy="5576031"/>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four is: </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four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358823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94"/>
          <p:cNvSpPr>
            <a:spLocks noGrp="1" noRot="1" noChangeAspect="1" noTextEdit="1"/>
          </p:cNvSpPr>
          <p:nvPr>
            <p:ph type="sldImg" idx="2"/>
          </p:nvPr>
        </p:nvSpPr>
        <p:spPr>
          <a:xfrm>
            <a:off x="1839913" y="287338"/>
            <a:ext cx="4078287" cy="2293937"/>
          </a:xfrm>
          <a:noFill/>
          <a:ln w="9525">
            <a:miter lim="800000"/>
            <a:headEnd/>
            <a:tailEnd/>
          </a:ln>
        </p:spPr>
      </p:sp>
      <p:sp>
        <p:nvSpPr>
          <p:cNvPr id="95" name="Shape 95"/>
          <p:cNvSpPr txBox="1">
            <a:spLocks noGrp="1"/>
          </p:cNvSpPr>
          <p:nvPr>
            <p:ph type="body" idx="1"/>
          </p:nvPr>
        </p:nvSpPr>
        <p:spPr>
          <a:xfrm>
            <a:off x="786290" y="2679521"/>
            <a:ext cx="5860680" cy="6364886"/>
          </a:xfrm>
          <a:noFill/>
          <a:ln/>
        </p:spPr>
        <p:txBody>
          <a:bodyPr spcFirstLastPara="1">
            <a:noAutofit/>
          </a:bodyPr>
          <a:lstStyle/>
          <a:p>
            <a:pPr defTabSz="931774">
              <a:buClr>
                <a:schemeClr val="dk1"/>
              </a:buClr>
              <a:buSzPts val="1400"/>
              <a:defRPr/>
            </a:pPr>
            <a:r>
              <a:rPr lang="en-US" altLang="en-US" sz="1400" b="1" dirty="0">
                <a:latin typeface="Arial" panose="020B0604020202020204" pitchFamily="34" charset="0"/>
                <a:cs typeface="Arial" panose="020B0604020202020204" pitchFamily="34" charset="0"/>
              </a:rPr>
              <a:t>[5 minutes]</a:t>
            </a:r>
          </a:p>
          <a:p>
            <a:pPr marL="296681" indent="-296681">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We will now take a chunk of time to look deeper into how your school and district’s current practices align with the principles and elements of the </a:t>
            </a:r>
            <a:r>
              <a:rPr lang="en-US" sz="1400" i="1" dirty="0">
                <a:solidFill>
                  <a:schemeClr val="dk1"/>
                </a:solidFill>
                <a:latin typeface="Arial" panose="020B0604020202020204" pitchFamily="34" charset="0"/>
                <a:ea typeface="Calibri"/>
                <a:cs typeface="Arial" panose="020B0604020202020204" pitchFamily="34" charset="0"/>
                <a:sym typeface="Calibri"/>
              </a:rPr>
              <a:t>CA EL Roadmap</a:t>
            </a:r>
            <a:r>
              <a:rPr lang="en-US" sz="1400" dirty="0">
                <a:solidFill>
                  <a:schemeClr val="dk1"/>
                </a:solidFill>
                <a:latin typeface="Arial" panose="020B0604020202020204" pitchFamily="34" charset="0"/>
                <a:ea typeface="Calibri"/>
                <a:cs typeface="Arial" panose="020B0604020202020204" pitchFamily="34" charset="0"/>
                <a:sym typeface="Calibri"/>
              </a:rPr>
              <a:t>. Part of the goal of this work is to identify areas of growth that can be addressed through the LCAP process.</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04381">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96681">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This activity will provide you with an opportunity to engage in some dialogue as a team and identify any areas that might need improvement.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04381">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308028" indent="-308028">
              <a:buSzPts val="1400"/>
              <a:buFont typeface="Arial"/>
              <a:buChar char="•"/>
              <a:defRPr/>
            </a:pPr>
            <a:r>
              <a:rPr lang="en-US" sz="1400" dirty="0">
                <a:latin typeface="Arial" panose="020B0604020202020204" pitchFamily="34" charset="0"/>
                <a:cs typeface="Arial" panose="020B0604020202020204" pitchFamily="34" charset="0"/>
                <a:sym typeface="Arial"/>
              </a:rPr>
              <a:t>The Self-Reflection Rubric is a tool that is available to LEAs as part of the Web-based Resources. A copy of the rubric is also available as a handout. </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lang="en-US" sz="1400" dirty="0">
              <a:latin typeface="Arial" panose="020B0604020202020204" pitchFamily="34" charset="0"/>
              <a:cs typeface="Arial" panose="020B0604020202020204" pitchFamily="34" charset="0"/>
              <a:sym typeface="Arial"/>
            </a:endParaRPr>
          </a:p>
          <a:p>
            <a:pPr marL="251105" indent="-251105">
              <a:buSzPts val="1400"/>
              <a:buFont typeface="Arial"/>
              <a:buChar char="•"/>
              <a:defRPr/>
            </a:pPr>
            <a:r>
              <a:rPr lang="en-US" sz="1400" dirty="0">
                <a:latin typeface="Arial" panose="020B0604020202020204" pitchFamily="34" charset="0"/>
                <a:cs typeface="Arial" panose="020B0604020202020204" pitchFamily="34" charset="0"/>
                <a:sym typeface="Arial"/>
              </a:rPr>
              <a:t>This rubric allows schools, districts, and programs to identify strengths and weaknesses in their EL policies, programs, and practices. While the California School Dashboard provides a snapshot of how an LEA is doing, it does not provide the full story. This tool allows LEAs to dig deeper into their EL policies, programs, and practices and provides a starting point as LEAs engage in a continuous improvement cycle to better embrace and support English learners.</a:t>
            </a:r>
            <a:endParaRPr sz="1400" dirty="0">
              <a:latin typeface="Arial" panose="020B0604020202020204" pitchFamily="34" charset="0"/>
              <a:cs typeface="Arial" panose="020B0604020202020204" pitchFamily="34" charset="0"/>
              <a:sym typeface="Arial"/>
            </a:endParaRPr>
          </a:p>
          <a:p>
            <a:pPr>
              <a:buSzPts val="1400"/>
              <a:defRPr/>
            </a:pPr>
            <a:endParaRPr sz="1400" dirty="0">
              <a:latin typeface="Arial" panose="020B0604020202020204" pitchFamily="34" charset="0"/>
              <a:cs typeface="Arial" panose="020B0604020202020204" pitchFamily="34" charset="0"/>
              <a:sym typeface="Arial"/>
            </a:endParaRPr>
          </a:p>
          <a:p>
            <a:pPr>
              <a:buSzPts val="14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dirty="0">
              <a:sym typeface="Arial"/>
            </a:endParaRPr>
          </a:p>
        </p:txBody>
      </p:sp>
      <p:sp>
        <p:nvSpPr>
          <p:cNvPr id="12292" name="Shape 96"/>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07CCDB6-3D0C-4299-8398-6FA86115C7C9}" type="slidenum">
              <a:rPr lang="en-US" altLang="en-US" sz="1200"/>
              <a:pPr/>
              <a:t>19</a:t>
            </a:fld>
            <a:endParaRPr lang="en-US" altLang="en-US" sz="1200"/>
          </a:p>
        </p:txBody>
      </p:sp>
    </p:spTree>
    <p:extLst>
      <p:ext uri="{BB962C8B-B14F-4D97-AF65-F5344CB8AC3E}">
        <p14:creationId xmlns:p14="http://schemas.microsoft.com/office/powerpoint/2010/main" val="185137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31838" y="576263"/>
            <a:ext cx="5670550"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2865" y="4057183"/>
            <a:ext cx="5732949" cy="4165974"/>
          </a:xfrm>
        </p:spPr>
        <p:txBody>
          <a:bodyPr/>
          <a:lstStyle/>
          <a:p>
            <a:pPr defTabSz="931774">
              <a:defRPr/>
            </a:pPr>
            <a:r>
              <a:rPr lang="en-US" altLang="en-US" sz="1400" b="1" dirty="0">
                <a:latin typeface="Arial" panose="020B0604020202020204" pitchFamily="34" charset="0"/>
                <a:cs typeface="Arial" panose="020B0604020202020204" pitchFamily="34" charset="0"/>
              </a:rPr>
              <a:t>[2 minutes]</a:t>
            </a:r>
          </a:p>
          <a:p>
            <a:pPr>
              <a:defRPr/>
            </a:pPr>
            <a:r>
              <a:rPr lang="en-US" sz="1400" dirty="0">
                <a:latin typeface="Arial" panose="020B0604020202020204" pitchFamily="34" charset="0"/>
                <a:cs typeface="Arial" panose="020B0604020202020204" pitchFamily="34" charset="0"/>
              </a:rPr>
              <a:t>The outcomes for this session are:</a:t>
            </a: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the implementation process and assess your classroom, grade level, and school’s progress and next steps, and</a:t>
            </a:r>
          </a:p>
          <a:p>
            <a:pPr marL="308061" indent="-308061">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use the self-assessment rubric to identify areas of strength and areas for growth and generate an action plan based on the self-assessment.</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131289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103"/>
          <p:cNvSpPr>
            <a:spLocks noGrp="1" noRot="1" noChangeAspect="1" noTextEdit="1"/>
          </p:cNvSpPr>
          <p:nvPr>
            <p:ph type="sldImg" idx="2"/>
          </p:nvPr>
        </p:nvSpPr>
        <p:spPr>
          <a:noFill/>
          <a:ln>
            <a:headEnd/>
            <a:tailEnd/>
          </a:ln>
        </p:spPr>
      </p:sp>
      <p:sp>
        <p:nvSpPr>
          <p:cNvPr id="104" name="Shape 104"/>
          <p:cNvSpPr txBox="1">
            <a:spLocks noGrp="1"/>
          </p:cNvSpPr>
          <p:nvPr>
            <p:ph type="body" idx="1"/>
          </p:nvPr>
        </p:nvSpPr>
        <p:spPr>
          <a:xfrm>
            <a:off x="733208" y="4623937"/>
            <a:ext cx="5859021" cy="4175983"/>
          </a:xfrm>
          <a:noFill/>
          <a:ln/>
        </p:spPr>
        <p:txBody>
          <a:bodyPr spcFirstLastPara="1">
            <a:noAutofit/>
          </a:bodyPr>
          <a:lstStyle/>
          <a:p>
            <a:pPr defTabSz="931774">
              <a:buSzPts val="1400"/>
              <a:defRPr/>
            </a:pPr>
            <a:r>
              <a:rPr lang="en-US" altLang="en-US" sz="1400" b="1" dirty="0">
                <a:latin typeface="Arial" panose="020B0604020202020204" pitchFamily="34" charset="0"/>
                <a:cs typeface="Arial" panose="020B0604020202020204" pitchFamily="34" charset="0"/>
              </a:rPr>
              <a:t>[5 minutes]</a:t>
            </a: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You have the Self-Reflection Rubric as a handout. It is designed to look at each principle, element by element.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Take a moment to look at Principle 1, Element A.  Starting from the left, each element is followed by a description of the level of implementation for the element. </a:t>
            </a:r>
          </a:p>
          <a:p>
            <a:pPr>
              <a:buSzPts val="1400"/>
              <a:defRPr/>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The levels of implementation are: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1, meaning minimally or not at all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2, meaning somewhat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3, meaning responsive; or</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4, meaning very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98894">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dirty="0">
                <a:solidFill>
                  <a:schemeClr val="dk1"/>
                </a:solidFill>
                <a:latin typeface="Arial" panose="020B0604020202020204" pitchFamily="34" charset="0"/>
                <a:ea typeface="Calibri"/>
                <a:cs typeface="Arial" panose="020B0604020202020204" pitchFamily="34" charset="0"/>
                <a:sym typeface="Calibri"/>
              </a:rPr>
              <a:t>The right side of the rubric includes a place to make notes on how each element connects to the goals and activities in the LCAP. </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dirty="0">
              <a:solidFill>
                <a:schemeClr val="dk1"/>
              </a:solidFill>
              <a:latin typeface="Calibri"/>
              <a:ea typeface="Calibri"/>
              <a:cs typeface="Calibri"/>
              <a:sym typeface="Calibri"/>
            </a:endParaRPr>
          </a:p>
        </p:txBody>
      </p:sp>
      <p:sp>
        <p:nvSpPr>
          <p:cNvPr id="14340" name="Shape 105"/>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5EFB17E-4C63-4D22-9B05-EFDF7BF591B1}" type="slidenum">
              <a:rPr lang="en-US" altLang="en-US" sz="1200">
                <a:latin typeface="Calibri" panose="020F0502020204030204" pitchFamily="34" charset="0"/>
                <a:cs typeface="Calibri" panose="020F0502020204030204" pitchFamily="34" charset="0"/>
                <a:sym typeface="Calibri" panose="020F0502020204030204" pitchFamily="34" charset="0"/>
              </a:rPr>
              <a:pPr/>
              <a:t>20</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8750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11"/>
          <p:cNvSpPr>
            <a:spLocks noGrp="1" noRot="1" noChangeAspect="1" noTextEdit="1"/>
          </p:cNvSpPr>
          <p:nvPr>
            <p:ph type="sldImg" idx="2"/>
          </p:nvPr>
        </p:nvSpPr>
        <p:spPr>
          <a:xfrm>
            <a:off x="781050" y="579438"/>
            <a:ext cx="5762625" cy="3241675"/>
          </a:xfrm>
          <a:noFill/>
          <a:ln>
            <a:headEnd/>
            <a:tailEnd/>
          </a:ln>
        </p:spPr>
      </p:sp>
      <p:sp>
        <p:nvSpPr>
          <p:cNvPr id="16387" name="Shape 112"/>
          <p:cNvSpPr txBox="1">
            <a:spLocks noGrp="1"/>
          </p:cNvSpPr>
          <p:nvPr>
            <p:ph type="body" idx="1"/>
          </p:nvPr>
        </p:nvSpPr>
        <p:spPr>
          <a:xfrm>
            <a:off x="733208" y="4039792"/>
            <a:ext cx="5859021" cy="4901242"/>
          </a:xfrm>
          <a:noFill/>
          <a:ln/>
        </p:spPr>
        <p:txBody>
          <a:bodyPr/>
          <a:lstStyle/>
          <a:p>
            <a:pPr defTabSz="931774">
              <a:buSzPts val="1400"/>
              <a:defRPr/>
            </a:pPr>
            <a:r>
              <a:rPr lang="en-US" altLang="en-US" sz="1400" b="1" dirty="0">
                <a:latin typeface="Arial" panose="020B0604020202020204" pitchFamily="34" charset="0"/>
                <a:cs typeface="Arial" panose="020B0604020202020204" pitchFamily="34" charset="0"/>
              </a:rPr>
              <a:t>[12 minutes]</a:t>
            </a:r>
          </a:p>
          <a:p>
            <a:pPr defTabSz="931774">
              <a:buSzPts val="1400"/>
              <a:defRPr/>
            </a:pPr>
            <a:endParaRPr lang="en-US" altLang="en-US" sz="1400" b="1" dirty="0">
              <a:latin typeface="Arial" panose="020B0604020202020204" pitchFamily="34" charset="0"/>
              <a:cs typeface="Arial" panose="020B0604020202020204" pitchFamily="34" charset="0"/>
            </a:endParaRPr>
          </a:p>
          <a:p>
            <a:pPr defTabSz="931774">
              <a:buSzPts val="1400"/>
              <a:defRPr/>
            </a:pPr>
            <a:r>
              <a:rPr lang="en-US" altLang="en-US" sz="1400" b="1" dirty="0">
                <a:latin typeface="Arial" panose="020B0604020202020204" pitchFamily="34" charset="0"/>
                <a:cs typeface="Arial" panose="020B0604020202020204" pitchFamily="34" charset="0"/>
              </a:rPr>
              <a:t>[Assign a principle to each table or have tables choose one principle to focus on for this activity. For longer sessions, you can have participants look at multiple principles and extend this activity. Consider asking participants</a:t>
            </a:r>
            <a:r>
              <a:rPr lang="en-US" altLang="en-US" sz="1400" b="1" baseline="0" dirty="0">
                <a:latin typeface="Arial" panose="020B0604020202020204" pitchFamily="34" charset="0"/>
                <a:cs typeface="Arial" panose="020B0604020202020204" pitchFamily="34" charset="0"/>
              </a:rPr>
              <a:t> to focus on one of the example lenses provided—classroom, grade level, subject area or course team, school, or district.</a:t>
            </a:r>
            <a:r>
              <a:rPr lang="en-US" altLang="en-US" sz="1400" b="1" dirty="0">
                <a:latin typeface="Arial" panose="020B0604020202020204" pitchFamily="34" charset="0"/>
                <a:cs typeface="Arial" panose="020B0604020202020204" pitchFamily="34" charset="0"/>
              </a:rPr>
              <a:t>]</a:t>
            </a:r>
          </a:p>
          <a:p>
            <a:pPr defTabSz="931774">
              <a:buSzPts val="1400"/>
              <a:defRPr/>
            </a:pPr>
            <a:endParaRPr lang="en-US" altLang="en-US" sz="1400" b="1" dirty="0">
              <a:latin typeface="Arial" panose="020B0604020202020204" pitchFamily="34" charset="0"/>
              <a:cs typeface="Arial" panose="020B060402020202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In your team, please focus on one principle. </a:t>
            </a:r>
          </a:p>
          <a:p>
            <a:pPr>
              <a:buSzPts val="1400"/>
            </a:pPr>
            <a:endParaRPr lang="en-US" sz="1400" dirty="0">
              <a:latin typeface="Arial" panose="020B0604020202020204" pitchFamily="34" charset="0"/>
              <a:ea typeface="Arial"/>
              <a:cs typeface="Calibri" panose="020F0502020204030204" pitchFamily="34" charset="0"/>
              <a:sym typeface="Calibri" panose="020F0502020204030204" pitchFamily="34" charset="0"/>
            </a:endParaRPr>
          </a:p>
          <a:p>
            <a:pPr>
              <a:buSzPts val="1400"/>
            </a:pPr>
            <a:r>
              <a:rPr lang="en-US" sz="1400" dirty="0">
                <a:latin typeface="Arial"/>
                <a:ea typeface="Arial"/>
                <a:cs typeface="Arial"/>
                <a:sym typeface="Arial"/>
              </a:rPr>
              <a:t>Read through that entire section of the rubric, marking where you think your classroom, grade level, subject area or course team, school, and/or district is in each area from your perspective and role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Be prepared to share.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groups 10 minutes to complete this task. The countdown timer begins with when you click to advance slide. It will turn red after 10 minutes.]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the next slide]</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6388" name="Shape 113"/>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4839044-2D21-4EBC-9635-97FFE7153678}" type="slidenum">
              <a:rPr lang="en-US" altLang="en-US" sz="1200">
                <a:latin typeface="Calibri" panose="020F0502020204030204" pitchFamily="34" charset="0"/>
                <a:cs typeface="Calibri" panose="020F0502020204030204" pitchFamily="34" charset="0"/>
                <a:sym typeface="Calibri" panose="020F0502020204030204" pitchFamily="34" charset="0"/>
              </a:rPr>
              <a:pPr/>
              <a:t>21</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9450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20"/>
          <p:cNvSpPr>
            <a:spLocks noGrp="1" noRot="1" noChangeAspect="1" noTextEdit="1"/>
          </p:cNvSpPr>
          <p:nvPr>
            <p:ph type="sldImg" idx="2"/>
          </p:nvPr>
        </p:nvSpPr>
        <p:spPr>
          <a:xfrm>
            <a:off x="1285875" y="441325"/>
            <a:ext cx="4614863" cy="2595563"/>
          </a:xfrm>
          <a:noFill/>
          <a:ln>
            <a:headEnd/>
            <a:tailEnd/>
          </a:ln>
        </p:spPr>
      </p:sp>
      <p:sp>
        <p:nvSpPr>
          <p:cNvPr id="18435" name="Shape 121"/>
          <p:cNvSpPr txBox="1">
            <a:spLocks noGrp="1"/>
          </p:cNvSpPr>
          <p:nvPr>
            <p:ph type="body" idx="1"/>
          </p:nvPr>
        </p:nvSpPr>
        <p:spPr>
          <a:xfrm>
            <a:off x="438615" y="3180350"/>
            <a:ext cx="6296722" cy="5525035"/>
          </a:xfrm>
          <a:noFill/>
          <a:ln/>
        </p:spPr>
        <p:txBody>
          <a:bodyPr/>
          <a:lstStyle/>
          <a:p>
            <a:pPr defTabSz="931774">
              <a:buSzPts val="1200"/>
              <a:defRPr/>
            </a:pPr>
            <a:r>
              <a:rPr lang="en-US" altLang="en-US" sz="1400" b="1" dirty="0">
                <a:latin typeface="Arial" panose="020B0604020202020204" pitchFamily="34" charset="0"/>
                <a:cs typeface="Arial" panose="020B0604020202020204" pitchFamily="34" charset="0"/>
              </a:rPr>
              <a:t>[12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 providing chart paper to participants for this activity]</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dialogue on your reflections for each principle and its elements. </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Please discuss your reflections</a:t>
            </a:r>
            <a:r>
              <a:rPr lang="en-US" altLang="en-US" sz="1400" baseline="0" dirty="0">
                <a:latin typeface="Arial" panose="020B0604020202020204" pitchFamily="34" charset="0"/>
                <a:cs typeface="Calibri" panose="020F0502020204030204" pitchFamily="34" charset="0"/>
                <a:sym typeface="Calibri" panose="020F0502020204030204" pitchFamily="34" charset="0"/>
              </a:rPr>
              <a:t> from your principle and corresponding elements with your table. </a:t>
            </a:r>
          </a:p>
          <a:p>
            <a:pPr>
              <a:buSzPts val="1200"/>
            </a:pPr>
            <a:endParaRPr lang="en-US" altLang="en-US" sz="1400" baseline="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baseline="0" dirty="0">
                <a:latin typeface="Arial" panose="020B0604020202020204" pitchFamily="34" charset="0"/>
                <a:cs typeface="Calibri" panose="020F0502020204030204" pitchFamily="34" charset="0"/>
                <a:sym typeface="Calibri" panose="020F0502020204030204" pitchFamily="34" charset="0"/>
              </a:rPr>
              <a:t>Please discuss:</a:t>
            </a:r>
          </a:p>
          <a:p>
            <a:pPr marL="285750" indent="-285750" eaLnBrk="1" fontAlgn="auto" hangingPunct="1">
              <a:spcBef>
                <a:spcPts val="0"/>
              </a:spcBef>
              <a:buSzPts val="3200"/>
              <a:buFont typeface="Arial" panose="020B0604020202020204" pitchFamily="34" charset="0"/>
              <a:buChar char="•"/>
              <a:defRPr/>
            </a:pPr>
            <a:r>
              <a:rPr lang="en-US" sz="1400" dirty="0">
                <a:latin typeface="Arial" panose="020B0604020202020204" pitchFamily="34" charset="0"/>
                <a:cs typeface="Arial" panose="020B0604020202020204" pitchFamily="34" charset="0"/>
                <a:sym typeface="Arial"/>
              </a:rPr>
              <a:t>What did you notice when you were using this rubric about your classroom, grade level, subject area or course team, school, and/or district (discuss your observations about the level of the system on which you chose to focus)</a:t>
            </a:r>
          </a:p>
          <a:p>
            <a:pPr marL="0" indent="0" eaLnBrk="1" fontAlgn="auto" hangingPunct="1">
              <a:spcBef>
                <a:spcPts val="0"/>
              </a:spcBef>
              <a:buSzPts val="3200"/>
              <a:buFont typeface="Arial" panose="020B0604020202020204" pitchFamily="34" charset="0"/>
              <a:buNone/>
              <a:defRPr/>
            </a:pPr>
            <a:endParaRPr lang="en-US" sz="1400" dirty="0">
              <a:latin typeface="Arial" panose="020B0604020202020204" pitchFamily="34" charset="0"/>
              <a:cs typeface="Arial" panose="020B0604020202020204" pitchFamily="34" charset="0"/>
              <a:sym typeface="Arial"/>
            </a:endParaRPr>
          </a:p>
          <a:p>
            <a:pPr marL="285750" indent="-285750" eaLnBrk="1" fontAlgn="auto" hangingPunct="1">
              <a:spcBef>
                <a:spcPts val="0"/>
              </a:spcBef>
              <a:buSzPts val="3200"/>
              <a:buFont typeface="Arial" panose="020B0604020202020204" pitchFamily="34" charset="0"/>
              <a:buChar char="•"/>
              <a:defRPr/>
            </a:pPr>
            <a:r>
              <a:rPr lang="en-US" sz="1400" dirty="0">
                <a:latin typeface="Arial" panose="020B0604020202020204" pitchFamily="34" charset="0"/>
                <a:cs typeface="Arial" panose="020B0604020202020204" pitchFamily="34" charset="0"/>
                <a:sym typeface="Arial"/>
              </a:rPr>
              <a:t>How might you use this with colleagues?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8436" name="Shape 122"/>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4FDC644-EAA4-41C5-87E9-DDDEE23863AF}" type="slidenum">
              <a:rPr lang="en-US" altLang="en-US" sz="1200">
                <a:latin typeface="Calibri" panose="020F0502020204030204" pitchFamily="34" charset="0"/>
                <a:cs typeface="Calibri" panose="020F0502020204030204" pitchFamily="34" charset="0"/>
                <a:sym typeface="Calibri" panose="020F0502020204030204" pitchFamily="34" charset="0"/>
              </a:rPr>
              <a:pPr/>
              <a:t>22</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3085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2013" y="261938"/>
            <a:ext cx="3567112" cy="2006600"/>
          </a:xfrm>
        </p:spPr>
      </p:sp>
      <p:sp>
        <p:nvSpPr>
          <p:cNvPr id="3" name="Notes Placeholder 2"/>
          <p:cNvSpPr>
            <a:spLocks noGrp="1"/>
          </p:cNvSpPr>
          <p:nvPr>
            <p:ph type="body" idx="1"/>
          </p:nvPr>
        </p:nvSpPr>
        <p:spPr>
          <a:xfrm>
            <a:off x="546703" y="1983367"/>
            <a:ext cx="5921004" cy="6788925"/>
          </a:xfrm>
        </p:spPr>
        <p:txBody>
          <a:bodyPr/>
          <a:lstStyle/>
          <a:p>
            <a:pPr defTabSz="931774">
              <a:buSzPts val="1200"/>
              <a:defRPr/>
            </a:pPr>
            <a:r>
              <a:rPr lang="en-US" altLang="en-US" sz="1400" b="1" dirty="0">
                <a:latin typeface="Arial" panose="020B0604020202020204" pitchFamily="34" charset="0"/>
                <a:cs typeface="Arial" panose="020B0604020202020204" pitchFamily="34" charset="0"/>
              </a:rPr>
              <a:t>[15 minutes]</a:t>
            </a:r>
          </a:p>
          <a:p>
            <a:pPr>
              <a:buSzPts val="1200"/>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[This activity</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can be done individually or in table groups by grade level or subject area. If completing this activity in groups, consider providing chart paper for participants to create a T-Chart with their action plans, as pictured here. This activity can be extended for participants to discuss more priority areas or rotate through all four principles</a:t>
            </a:r>
            <a:r>
              <a:rPr lang="en-US" altLang="en-US" sz="1400" b="1" dirty="0">
                <a:latin typeface="Arial" panose="020B0604020202020204" pitchFamily="34" charset="0"/>
                <a:cs typeface="Calibri" panose="020F0502020204030204" pitchFamily="34" charset="0"/>
                <a:sym typeface="Calibri" panose="020F0502020204030204" pitchFamily="34" charset="0"/>
              </a:rPr>
              <a:t>]</a:t>
            </a:r>
          </a:p>
          <a:p>
            <a:pPr>
              <a:buSzPts val="1200"/>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or individual] reflection</a:t>
            </a:r>
            <a:r>
              <a:rPr lang="en-US" altLang="en-US" sz="1400" baseline="0" dirty="0">
                <a:latin typeface="Arial" panose="020B0604020202020204" pitchFamily="34" charset="0"/>
                <a:cs typeface="Calibri" panose="020F0502020204030204" pitchFamily="34" charset="0"/>
                <a:sym typeface="Calibri" panose="020F0502020204030204" pitchFamily="34" charset="0"/>
              </a:rPr>
              <a:t> to develop an action plan</a:t>
            </a:r>
            <a:r>
              <a:rPr lang="en-US" altLang="en-US" sz="1400" dirty="0">
                <a:latin typeface="Arial" panose="020B0604020202020204" pitchFamily="34" charset="0"/>
                <a:cs typeface="Calibri" panose="020F0502020204030204" pitchFamily="34" charset="0"/>
                <a:sym typeface="Calibri" panose="020F0502020204030204" pitchFamily="34" charset="0"/>
              </a:rPr>
              <a:t>. </a:t>
            </a:r>
          </a:p>
          <a:p>
            <a:pPr marL="285750" indent="-285750">
              <a:buSzPts val="1200"/>
              <a:buFont typeface="Arial" panose="020B0604020202020204" pitchFamily="34" charset="0"/>
              <a:buChar char="•"/>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First,</a:t>
            </a:r>
            <a:r>
              <a:rPr lang="en-US" altLang="en-US" sz="1400" baseline="0" dirty="0">
                <a:latin typeface="Arial" panose="020B0604020202020204" pitchFamily="34" charset="0"/>
                <a:cs typeface="Calibri" panose="020F0502020204030204" pitchFamily="34" charset="0"/>
                <a:sym typeface="Calibri" panose="020F0502020204030204" pitchFamily="34" charset="0"/>
              </a:rPr>
              <a:t> consider w</a:t>
            </a:r>
            <a:r>
              <a:rPr lang="en-US" altLang="en-US" sz="1400" dirty="0">
                <a:latin typeface="Arial" panose="020B0604020202020204" pitchFamily="34" charset="0"/>
                <a:cs typeface="Calibri" panose="020F0502020204030204" pitchFamily="34" charset="0"/>
                <a:sym typeface="Calibri" panose="020F0502020204030204" pitchFamily="34" charset="0"/>
              </a:rPr>
              <a:t>hat needs you identified using the Self-Reflection Rubric. Choose one or two priority areas on which to focus.</a:t>
            </a:r>
          </a:p>
          <a:p>
            <a:pPr marL="285750" indent="-285750">
              <a:buSzPts val="1200"/>
              <a:buFont typeface="Arial" panose="020B0604020202020204" pitchFamily="34" charset="0"/>
              <a:buChar char="•"/>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Next, consider what actions you can take to move your classroom, grade level or course team, school, or district to the next level in these priority areas. Please</a:t>
            </a:r>
            <a:r>
              <a:rPr lang="en-US" altLang="en-US" sz="1400" baseline="0" dirty="0">
                <a:latin typeface="Arial" panose="020B0604020202020204" pitchFamily="34" charset="0"/>
                <a:cs typeface="Calibri" panose="020F0502020204030204" pitchFamily="34" charset="0"/>
                <a:sym typeface="Calibri" panose="020F0502020204030204" pitchFamily="34" charset="0"/>
              </a:rPr>
              <a:t> focus on one particular level, either your classroom, grade level or course team, school, or district. From that particular lens, what specific steps can you take? Consider actions, who you can talk to or work with, who you can engage in the process, and how you can engage others in this process. </a:t>
            </a:r>
          </a:p>
          <a:p>
            <a:pPr marL="285750" indent="-285750">
              <a:buSzPts val="1200"/>
              <a:buFont typeface="Arial" panose="020B0604020202020204" pitchFamily="34" charset="0"/>
              <a:buChar char="•"/>
            </a:pPr>
            <a:endParaRPr lang="en-US" altLang="en-US" sz="800" baseline="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baseline="0" dirty="0">
                <a:latin typeface="Arial" panose="020B0604020202020204" pitchFamily="34" charset="0"/>
                <a:cs typeface="Calibri" panose="020F0502020204030204" pitchFamily="34" charset="0"/>
                <a:sym typeface="Calibri" panose="020F0502020204030204" pitchFamily="34" charset="0"/>
              </a:rPr>
              <a:t>The T-Chart pictured here can serve as a model of how to organize your ideas. </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1CDDF5F-6D49-4C9D-A2AB-858B43E3176E}" type="slidenum">
              <a:rPr lang="en-US" smtClean="0"/>
              <a:t>23</a:t>
            </a:fld>
            <a:endParaRPr lang="en-US"/>
          </a:p>
        </p:txBody>
      </p:sp>
    </p:spTree>
    <p:extLst>
      <p:ext uri="{BB962C8B-B14F-4D97-AF65-F5344CB8AC3E}">
        <p14:creationId xmlns:p14="http://schemas.microsoft.com/office/powerpoint/2010/main" val="1363940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4513"/>
            <a:ext cx="5575300" cy="3136900"/>
          </a:xfrm>
        </p:spPr>
      </p:sp>
      <p:sp>
        <p:nvSpPr>
          <p:cNvPr id="3" name="Notes Placeholder 2"/>
          <p:cNvSpPr>
            <a:spLocks noGrp="1"/>
          </p:cNvSpPr>
          <p:nvPr>
            <p:ph type="body" idx="1"/>
          </p:nvPr>
        </p:nvSpPr>
        <p:spPr>
          <a:xfrm>
            <a:off x="701040" y="3931199"/>
            <a:ext cx="5608320" cy="4558595"/>
          </a:xfrm>
        </p:spPr>
        <p:txBody>
          <a:bodyPr/>
          <a:lstStyle/>
          <a:p>
            <a:pPr defTabSz="931774">
              <a:buSzPts val="1200"/>
              <a:defRPr/>
            </a:pPr>
            <a:r>
              <a:rPr lang="en-US" altLang="en-US" sz="1400" b="1" dirty="0">
                <a:latin typeface="Arial" panose="020B0604020202020204" pitchFamily="34" charset="0"/>
                <a:cs typeface="Arial" panose="020B0604020202020204" pitchFamily="34" charset="0"/>
              </a:rPr>
              <a:t>[15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 giving participants time to brainstorm in small groups. Then, consider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taking notes on needs on chart paper as a whole-group share-out or have small groups record needs on chart paper</a:t>
            </a:r>
            <a:r>
              <a:rPr lang="en-US" altLang="en-US" sz="1400" b="1" dirty="0">
                <a:latin typeface="Arial" panose="020B0604020202020204" pitchFamily="34" charset="0"/>
                <a:cs typeface="Calibri" panose="020F0502020204030204" pitchFamily="34" charset="0"/>
                <a:sym typeface="Calibri" panose="020F0502020204030204" pitchFamily="34" charset="0"/>
              </a:rPr>
              <a:t>]</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 brainstorm what you would need from administrators, the district, etc. in order to make your action plan a reality. </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[Ask tables to share out highlights from their discussions. Ensure that these needs are recorded either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by facilitators or discussion groups</a:t>
            </a:r>
            <a:r>
              <a:rPr lang="en-US" altLang="en-US" sz="1400" b="1" dirty="0">
                <a:latin typeface="Arial" panose="020B0604020202020204" pitchFamily="34" charset="0"/>
                <a:cs typeface="Calibri" panose="020F0502020204030204" pitchFamily="34" charset="0"/>
                <a:sym typeface="Calibri" panose="020F0502020204030204" pitchFamily="34" charset="0"/>
              </a:rPr>
              <a:t>]</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1CDDF5F-6D49-4C9D-A2AB-858B43E3176E}" type="slidenum">
              <a:rPr lang="en-US" smtClean="0"/>
              <a:t>24</a:t>
            </a:fld>
            <a:endParaRPr lang="en-US"/>
          </a:p>
        </p:txBody>
      </p:sp>
    </p:spTree>
    <p:extLst>
      <p:ext uri="{BB962C8B-B14F-4D97-AF65-F5344CB8AC3E}">
        <p14:creationId xmlns:p14="http://schemas.microsoft.com/office/powerpoint/2010/main" val="439162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803275"/>
            <a:ext cx="5670550" cy="3189288"/>
          </a:xfrm>
        </p:spPr>
      </p:sp>
      <p:sp>
        <p:nvSpPr>
          <p:cNvPr id="3" name="Notes Placeholder 2"/>
          <p:cNvSpPr>
            <a:spLocks noGrp="1"/>
          </p:cNvSpPr>
          <p:nvPr>
            <p:ph type="body" idx="1"/>
          </p:nvPr>
        </p:nvSpPr>
        <p:spPr>
          <a:xfrm>
            <a:off x="716619" y="4246134"/>
            <a:ext cx="5732949" cy="4206250"/>
          </a:xfrm>
        </p:spPr>
        <p:txBody>
          <a:bodyPr/>
          <a:lstStyle/>
          <a:p>
            <a:pPr defTabSz="931774">
              <a:defRPr/>
            </a:pPr>
            <a:r>
              <a:rPr lang="en-US" altLang="en-US" sz="1400" b="1" dirty="0">
                <a:latin typeface="Arial" panose="020B0604020202020204" pitchFamily="34" charset="0"/>
                <a:cs typeface="Arial" panose="020B0604020202020204" pitchFamily="34" charset="0"/>
              </a:rPr>
              <a:t>[3 minutes]</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EL Roadmap implementation.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https://www.cde.ca.gov/sp/ml/roadmap.asp, includes the EL Roadmap Policy, the EL Roadmap Guidance Document, information on and examples of each principle in action, the Self-Reflection Rubric, Frequently Asked Questions, the EL Roadmap Webinar, this presentation and others, and more.</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7256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717550" y="6413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701040" y="4094750"/>
            <a:ext cx="5608320" cy="4119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[4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b="1"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0" dirty="0">
                <a:latin typeface="Arial" panose="020B0604020202020204" pitchFamily="34" charset="0"/>
                <a:ea typeface="MS PGothic" panose="020B0600070205080204" pitchFamily="34" charset="-128"/>
                <a:cs typeface="Arial" panose="020B0604020202020204" pitchFamily="34" charset="0"/>
              </a:rPr>
              <a:t>What would your students</a:t>
            </a:r>
            <a:r>
              <a:rPr lang="en-US" altLang="en-US" sz="1400" b="0" baseline="0" dirty="0">
                <a:latin typeface="Arial" panose="020B0604020202020204" pitchFamily="34" charset="0"/>
                <a:ea typeface="MS PGothic" panose="020B0600070205080204" pitchFamily="34" charset="-128"/>
                <a:cs typeface="Arial" panose="020B0604020202020204" pitchFamily="34" charset="0"/>
              </a:rPr>
              <a:t> say?</a:t>
            </a:r>
            <a:endParaRPr lang="en-US" altLang="en-US" sz="1400" b="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[If time allows, ask</a:t>
            </a:r>
            <a:r>
              <a:rPr lang="en-US" altLang="en-US" sz="1400" b="1" baseline="0" dirty="0">
                <a:latin typeface="Arial" panose="020B0604020202020204" pitchFamily="34" charset="0"/>
                <a:ea typeface="MS PGothic" panose="020B0600070205080204" pitchFamily="34" charset="-128"/>
                <a:cs typeface="Arial" panose="020B0604020202020204" pitchFamily="34" charset="0"/>
              </a:rPr>
              <a:t> participants to discuss this question]</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26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28193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55837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defRPr/>
            </a:pPr>
            <a:r>
              <a:rPr lang="en-US" altLang="en-US" sz="1400" b="1" dirty="0">
                <a:latin typeface="Arial" panose="020B0604020202020204" pitchFamily="34" charset="0"/>
                <a:cs typeface="Arial" panose="020B0604020202020204" pitchFamily="34" charset="0"/>
              </a:rPr>
              <a:t>[1 minute]</a:t>
            </a: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the CDE.</a:t>
            </a: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4577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0"/>
              </a:spcBef>
              <a:spcAft>
                <a:spcPct val="0"/>
              </a:spcAft>
              <a:defRPr/>
            </a:pPr>
            <a:r>
              <a:rPr lang="en-US" altLang="en-US" sz="1400" b="1" dirty="0">
                <a:latin typeface="Arial" panose="020B0604020202020204" pitchFamily="34" charset="0"/>
                <a:cs typeface="Arial" panose="020B0604020202020204" pitchFamily="34" charset="0"/>
              </a:rPr>
              <a:t>[6 minutes]</a:t>
            </a:r>
          </a:p>
          <a:p>
            <a:pPr marL="296680" indent="-296680" defTabSz="949478"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and discuss why learning about the EL Roadmap is important to your work.</a:t>
            </a:r>
          </a:p>
          <a:p>
            <a:pPr marL="181305" indent="-181305" defTabSz="949478"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1655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039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[3 minutes]</a:t>
            </a:r>
            <a:endParaRPr lang="en-US" altLang="en-US" sz="1400" b="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dirty="0">
                <a:latin typeface="Arial" panose="020B0604020202020204" pitchFamily="34" charset="0"/>
                <a:cs typeface="Arial" panose="020B0604020202020204" pitchFamily="34" charset="0"/>
              </a:rPr>
              <a:t>There are over 1.2 million English</a:t>
            </a:r>
            <a:r>
              <a:rPr lang="en-US" altLang="en-US" sz="1400" b="0" baseline="0" dirty="0">
                <a:latin typeface="Arial" panose="020B0604020202020204" pitchFamily="34" charset="0"/>
                <a:cs typeface="Arial" panose="020B0604020202020204" pitchFamily="34" charset="0"/>
              </a:rPr>
              <a:t> learners in California public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The EL Roadmap was created because it is essential to provide guidance to schools, districts, and counties on research-based approaches to support and embrace English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Another purpose behind the EL Roadmap is to ensure that all English learners have access to a twenty-first century education and feel welcome and supported at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In addition to students, it is also essential to </a:t>
            </a:r>
            <a:r>
              <a:rPr lang="en-US" sz="1400" dirty="0">
                <a:latin typeface="Arial" panose="020B0604020202020204" pitchFamily="34" charset="0"/>
                <a:cs typeface="Arial" panose="020B0604020202020204" pitchFamily="34" charset="0"/>
              </a:rPr>
              <a:t>ensure that the parents of English learners are welcomed and embraced as assets to the school and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09C82C26-CCA5-46CA-A6F8-BCBFADE9B10D}" type="slidenum">
              <a:rPr lang="en-US" smtClean="0"/>
              <a:t>4</a:t>
            </a:fld>
            <a:endParaRPr lang="en-US"/>
          </a:p>
        </p:txBody>
      </p:sp>
    </p:spTree>
    <p:extLst>
      <p:ext uri="{BB962C8B-B14F-4D97-AF65-F5344CB8AC3E}">
        <p14:creationId xmlns:p14="http://schemas.microsoft.com/office/powerpoint/2010/main" val="170254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 minutes]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process of creating</a:t>
            </a:r>
            <a:r>
              <a:rPr lang="en-US" sz="1400" baseline="0" dirty="0">
                <a:latin typeface="Arial" panose="020B0604020202020204" pitchFamily="34" charset="0"/>
                <a:cs typeface="Arial" panose="020B0604020202020204" pitchFamily="34" charset="0"/>
              </a:rPr>
              <a:t> the EL Roadmap policy and guidance was collaborative and included a variety of stakeholders.</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EL Roadmap Workgroup met over two years to provide input and to assist in the development of the EL Roadmap Policy and associated guidance.</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This group included teachers, parents, administrators, superintendents, County Offices of Education, districts, and advocacy organizations, among other representatives.</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5</a:t>
            </a:fld>
            <a:endParaRPr lang="en-US"/>
          </a:p>
        </p:txBody>
      </p:sp>
    </p:spTree>
    <p:extLst>
      <p:ext uri="{BB962C8B-B14F-4D97-AF65-F5344CB8AC3E}">
        <p14:creationId xmlns:p14="http://schemas.microsoft.com/office/powerpoint/2010/main" val="3107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344613" y="414338"/>
            <a:ext cx="4667250" cy="2625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854304" y="3221004"/>
            <a:ext cx="5620838" cy="53580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7518">
              <a:defRPr/>
            </a:pPr>
            <a:r>
              <a:rPr lang="en-US" altLang="en-US" sz="1400" b="1" dirty="0">
                <a:latin typeface="Arial" panose="020B0604020202020204" pitchFamily="34" charset="0"/>
                <a:cs typeface="Arial" panose="020B0604020202020204" pitchFamily="34" charset="0"/>
              </a:rPr>
              <a:t>[5 minutes]</a:t>
            </a:r>
          </a:p>
          <a:p>
            <a:pPr defTabSz="967518">
              <a:defRPr/>
            </a:pPr>
            <a:r>
              <a:rPr lang="en-US" altLang="en-US" sz="1400" dirty="0">
                <a:solidFill>
                  <a:prstClr val="black"/>
                </a:solidFill>
                <a:latin typeface="Arial" panose="020B0604020202020204" pitchFamily="34" charset="0"/>
                <a:cs typeface="Arial" panose="020B0604020202020204" pitchFamily="34" charset="0"/>
              </a:rPr>
              <a:t>When creating 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the process was informed by a variety of programs, priorities, and input.</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The CDE and the writer took into account:</a:t>
            </a:r>
          </a:p>
          <a:p>
            <a:pPr marL="325956" indent="-325956" defTabSz="96751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The deliberations and input of the EL Roadmap Workgroup, a group of experienced educators and experts in their fields who contributed to this process, input from the field, and the legal foundations.</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The EL Roadmap Policy was also built to be consistent with the initiatives put forward by Tom Torlakson, the State Superintendent of Public Instruction at the time, including:</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marL="308094" indent="-308094" defTabSz="96751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Global California 2030, the State Seal of Biliteracy, Blueprints 1.0 and 2.0, Greatness by Design, Integrating the CA ELD Standards into K–12 Mathematics and Science Teaching and Learning, the California ELD Standards, the ELA/ELD Framework, and the California Common Core State Standards.</a:t>
            </a:r>
          </a:p>
          <a:p>
            <a:pPr marL="308094" indent="-308094" defTabSz="967518">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Taken together, this is the California Way. </a:t>
            </a:r>
          </a:p>
          <a:p>
            <a:pPr defTabSz="967518">
              <a:defRPr/>
            </a:pPr>
            <a:endParaRPr lang="en-US" altLang="en-US" sz="1400" b="1" dirty="0">
              <a:solidFill>
                <a:prstClr val="black"/>
              </a:solidFill>
              <a:latin typeface="Arial" panose="020B0604020202020204" pitchFamily="34" charset="0"/>
              <a:cs typeface="Arial" panose="020B0604020202020204" pitchFamily="34" charset="0"/>
            </a:endParaRPr>
          </a:p>
          <a:p>
            <a:pPr defTabSz="967518">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DC77AD-55DC-46A3-8CE3-5A97ACC2DEAC}"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269970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749800" y="234950"/>
            <a:ext cx="1687513" cy="94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249523" y="911497"/>
            <a:ext cx="6840671" cy="83027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7518">
              <a:defRPr/>
            </a:pPr>
            <a:r>
              <a:rPr lang="en-US" altLang="en-US" b="1" dirty="0">
                <a:latin typeface="Arial" panose="020B0604020202020204" pitchFamily="34" charset="0"/>
                <a:cs typeface="Arial" panose="020B0604020202020204" pitchFamily="34" charset="0"/>
              </a:rPr>
              <a:t>[6 minutes]</a:t>
            </a:r>
          </a:p>
          <a:p>
            <a:pPr defTabSz="967518">
              <a:defRPr/>
            </a:pPr>
            <a:r>
              <a:rPr lang="en-US" altLang="en-US" dirty="0">
                <a:solidFill>
                  <a:prstClr val="black"/>
                </a:solidFill>
                <a:latin typeface="Arial" panose="020B0604020202020204" pitchFamily="34" charset="0"/>
                <a:cs typeface="Arial" panose="020B0604020202020204" pitchFamily="34" charset="0"/>
              </a:rPr>
              <a:t>The development</a:t>
            </a:r>
            <a:r>
              <a:rPr lang="en-US" altLang="en-US" baseline="0" dirty="0">
                <a:solidFill>
                  <a:prstClr val="black"/>
                </a:solidFill>
                <a:latin typeface="Arial" panose="020B0604020202020204" pitchFamily="34" charset="0"/>
                <a:cs typeface="Arial" panose="020B0604020202020204" pitchFamily="34" charset="0"/>
              </a:rPr>
              <a:t> and approval of the EL Roadmap Policy was an important event in EL education; therefore, It is important to understand how this event fits into the history of EL education. </a:t>
            </a:r>
            <a:endParaRPr lang="en-US" altLang="en-US"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This image shows a timeline of events in EL education.</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1974, the court case </a:t>
            </a:r>
            <a:r>
              <a:rPr lang="en-US" altLang="en-US" i="1" dirty="0">
                <a:solidFill>
                  <a:prstClr val="black"/>
                </a:solidFill>
                <a:latin typeface="Arial" panose="020B0604020202020204" pitchFamily="34" charset="0"/>
                <a:cs typeface="Arial" panose="020B0604020202020204" pitchFamily="34" charset="0"/>
              </a:rPr>
              <a:t>Lau v. Nichols </a:t>
            </a:r>
            <a:r>
              <a:rPr lang="en-US" altLang="en-US" dirty="0">
                <a:solidFill>
                  <a:prstClr val="black"/>
                </a:solidFill>
                <a:latin typeface="Arial" panose="020B0604020202020204" pitchFamily="34" charset="0"/>
                <a:cs typeface="Arial" panose="020B0604020202020204" pitchFamily="34" charset="0"/>
              </a:rPr>
              <a:t>established that not providing specific language support to English learners violated their civil rights. The 1974 decision paved the way for the 1976 California Bilingual-Bicultural Act, which made bilingual education a right for English learners.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These two developments ushered in the era of building bilingual programs, practices, and supports.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1981, the United States Court of Appeals, 5</a:t>
            </a:r>
            <a:r>
              <a:rPr lang="en-US" altLang="en-US" baseline="30000" dirty="0">
                <a:solidFill>
                  <a:prstClr val="black"/>
                </a:solidFill>
                <a:latin typeface="Arial" panose="020B0604020202020204" pitchFamily="34" charset="0"/>
                <a:cs typeface="Arial" panose="020B0604020202020204" pitchFamily="34" charset="0"/>
              </a:rPr>
              <a:t>th</a:t>
            </a:r>
            <a:r>
              <a:rPr lang="en-US" altLang="en-US" dirty="0">
                <a:solidFill>
                  <a:prstClr val="black"/>
                </a:solidFill>
                <a:latin typeface="Arial" panose="020B0604020202020204" pitchFamily="34" charset="0"/>
                <a:cs typeface="Arial" panose="020B0604020202020204" pitchFamily="34" charset="0"/>
              </a:rPr>
              <a:t> Circuit, heard an appeal and ruled in favor of the </a:t>
            </a:r>
            <a:r>
              <a:rPr lang="en-US" altLang="en-US" dirty="0" err="1">
                <a:solidFill>
                  <a:prstClr val="black"/>
                </a:solidFill>
                <a:latin typeface="Arial" panose="020B0604020202020204" pitchFamily="34" charset="0"/>
                <a:cs typeface="Arial" panose="020B0604020202020204" pitchFamily="34" charset="0"/>
              </a:rPr>
              <a:t>Castañedas</a:t>
            </a:r>
            <a:r>
              <a:rPr lang="en-US" altLang="en-US" dirty="0">
                <a:solidFill>
                  <a:prstClr val="black"/>
                </a:solidFill>
                <a:latin typeface="Arial" panose="020B0604020202020204" pitchFamily="34" charset="0"/>
                <a:cs typeface="Arial" panose="020B0604020202020204" pitchFamily="34" charset="0"/>
              </a:rPr>
              <a:t>, establishing a three pronged approach for assessing bilingual programs. The criteria are: </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bilingual education program must be “based on sound educational theory,”</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program must be “implemented effectively with resources for personnel, instructional materials, and space,” and </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After a trial period, the program must be proven effective in overcoming language barriers.</a:t>
            </a:r>
            <a:endParaRPr lang="en-US" altLang="en-US" dirty="0">
              <a:solidFill>
                <a:prstClr val="black"/>
              </a:solidFill>
              <a:latin typeface="Arial" panose="020B0604020202020204" pitchFamily="34" charset="0"/>
              <a:cs typeface="Arial" panose="020B0604020202020204" pitchFamily="34" charset="0"/>
            </a:endParaRP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the 1990s, pushback to bilingual education ushered in an era of English-only research, policy, and accountability. This culminated in 1998 with the passage of Proposition 227, also known as the English in Public Schools Initiative, which stated that instruction to English learners must be provided overwhelmingly in English.</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2001, No Child Left Behind came into effect and, along with Proposition 227, lead to English-only research, policy, and accountability.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2006, the tide began to turn when the National Literacy Panel on Language Minority Children and Youth released its report, finding that literacy in the home language corresponds to literacy in English for English learners.</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2010, the California Common Core State Standards, or CCSS, were adopted. In 2012, the new English Language Development, or ELD, Standards and the State Seal of Biliteracy were both adopted. This was followed by the California English Language Arts, or ELA,/ELD Framework in 2014 and the Every Student Succeeds Act in 2015.</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November of 2016, the California Education for a Global Economy, or California </a:t>
            </a:r>
            <a:r>
              <a:rPr lang="en-US" altLang="en-US" dirty="0" err="1">
                <a:solidFill>
                  <a:prstClr val="black"/>
                </a:solidFill>
                <a:latin typeface="Arial" panose="020B0604020202020204" pitchFamily="34" charset="0"/>
                <a:cs typeface="Arial" panose="020B0604020202020204" pitchFamily="34" charset="0"/>
              </a:rPr>
              <a:t>Ed.G.E</a:t>
            </a:r>
            <a:r>
              <a:rPr lang="en-US" altLang="en-US" dirty="0">
                <a:solidFill>
                  <a:prstClr val="black"/>
                </a:solidFill>
                <a:latin typeface="Arial" panose="020B0604020202020204" pitchFamily="34" charset="0"/>
                <a:cs typeface="Arial" panose="020B0604020202020204" pitchFamily="34" charset="0"/>
              </a:rPr>
              <a:t>., Initiative was passed by 73 percent of voters in California. This initiative repealed parts of </a:t>
            </a:r>
            <a:r>
              <a:rPr lang="en-US" altLang="en-US" i="1" dirty="0">
                <a:solidFill>
                  <a:prstClr val="black"/>
                </a:solidFill>
                <a:latin typeface="Arial" panose="020B0604020202020204" pitchFamily="34" charset="0"/>
                <a:cs typeface="Arial" panose="020B0604020202020204" pitchFamily="34" charset="0"/>
              </a:rPr>
              <a:t>Education Cod</a:t>
            </a:r>
            <a:r>
              <a:rPr lang="en-US" altLang="en-US" dirty="0">
                <a:solidFill>
                  <a:prstClr val="black"/>
                </a:solidFill>
                <a:latin typeface="Arial" panose="020B0604020202020204" pitchFamily="34" charset="0"/>
                <a:cs typeface="Arial" panose="020B0604020202020204" pitchFamily="34" charset="0"/>
              </a:rPr>
              <a:t>e established by Proposition 227, including the requirement that instruction for English learners must be overwhelmingly in English, thus making way for more multilingual programs.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Finally, in 2017, the California EL Roadmap Policy was approved, which brings us to the present day when the California EL Roadmap guidance document is available and the policy is in its implementation phase.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sz="1000" dirty="0">
              <a:latin typeface="Arial" panose="020B0604020202020204" pitchFamily="34" charset="0"/>
              <a:cs typeface="Arial" panose="020B0604020202020204" pitchFamily="34" charset="0"/>
            </a:endParaRPr>
          </a:p>
          <a:p>
            <a:pPr>
              <a:defRPr/>
            </a:pPr>
            <a:endParaRPr lang="en-US" altLang="en-US" sz="1000" dirty="0">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0B1CD3-F2FC-4B21-96D7-1519864C60AD}"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val="389031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47700" y="642938"/>
            <a:ext cx="5715000" cy="3214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8373" y="4027109"/>
            <a:ext cx="5665256" cy="4217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3875">
              <a:spcBef>
                <a:spcPct val="0"/>
              </a:spcBef>
              <a:defRPr/>
            </a:pPr>
            <a:r>
              <a:rPr lang="en-US" altLang="en-US" sz="1400" b="1" dirty="0">
                <a:latin typeface="Arial" panose="020B0604020202020204" pitchFamily="34" charset="0"/>
                <a:cs typeface="Arial" panose="020B0604020202020204" pitchFamily="34" charset="0"/>
              </a:rPr>
              <a:t>[3 minutes]</a:t>
            </a: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sz="1400" dirty="0">
                <a:solidFill>
                  <a:srgbClr val="000000"/>
                </a:solidFill>
                <a:latin typeface="Arial" panose="020B0604020202020204" pitchFamily="34" charset="0"/>
                <a:cs typeface="Arial" panose="020B0604020202020204" pitchFamily="34" charset="0"/>
              </a:rPr>
              <a:t> or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the product of the CA EL Roadmap project and includes the California State Board of Education EL Roadmap Policy, the Guidance Document, and the Web-based Resources. </a:t>
            </a:r>
          </a:p>
          <a:p>
            <a:pPr marL="313196" indent="-313196" defTabSz="1003875">
              <a:spcBef>
                <a:spcPct val="0"/>
              </a:spcBef>
              <a:buFontTx/>
              <a:buChar char="•"/>
            </a:pPr>
            <a:endParaRPr lang="en-US" altLang="en-US" sz="1400" i="1"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i="0" dirty="0">
                <a:solidFill>
                  <a:srgbClr val="000000"/>
                </a:solidFill>
                <a:latin typeface="Arial" panose="020B0604020202020204" pitchFamily="34" charset="0"/>
                <a:cs typeface="Arial" panose="020B0604020202020204" pitchFamily="34" charset="0"/>
              </a:rPr>
              <a:t>This</a:t>
            </a:r>
            <a:r>
              <a:rPr lang="en-US" altLang="en-US" sz="1400" i="0" baseline="0" dirty="0">
                <a:solidFill>
                  <a:srgbClr val="000000"/>
                </a:solidFill>
                <a:latin typeface="Arial" panose="020B0604020202020204" pitchFamily="34" charset="0"/>
                <a:cs typeface="Arial" panose="020B0604020202020204" pitchFamily="34" charset="0"/>
              </a:rPr>
              <a:t> infographic is included in the </a:t>
            </a:r>
            <a:r>
              <a:rPr lang="en-US" altLang="en-US" sz="1400" i="1" baseline="0" dirty="0">
                <a:solidFill>
                  <a:srgbClr val="000000"/>
                </a:solidFill>
                <a:latin typeface="Arial" panose="020B0604020202020204" pitchFamily="34" charset="0"/>
                <a:cs typeface="Arial" panose="020B0604020202020204" pitchFamily="34" charset="0"/>
              </a:rPr>
              <a:t>CA EL Roadmap </a:t>
            </a:r>
            <a:r>
              <a:rPr lang="en-US" altLang="en-US" sz="1400" i="0" baseline="0" dirty="0">
                <a:solidFill>
                  <a:srgbClr val="000000"/>
                </a:solidFill>
                <a:latin typeface="Arial" panose="020B0604020202020204" pitchFamily="34" charset="0"/>
                <a:cs typeface="Arial" panose="020B0604020202020204" pitchFamily="34" charset="0"/>
              </a:rPr>
              <a:t>and shows a visual representation of the four principles that make up the policy and the end goal: twenty-first century education, multilingual proficiency, and meaningful access for English learners in California. </a:t>
            </a:r>
            <a:endParaRPr lang="en-US" altLang="en-US" sz="1400" i="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53378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85750"/>
            <a:ext cx="3871913" cy="2178050"/>
          </a:xfrm>
        </p:spPr>
      </p:sp>
      <p:sp>
        <p:nvSpPr>
          <p:cNvPr id="3" name="Notes Placeholder 2"/>
          <p:cNvSpPr>
            <a:spLocks noGrp="1"/>
          </p:cNvSpPr>
          <p:nvPr>
            <p:ph type="body" idx="1"/>
          </p:nvPr>
        </p:nvSpPr>
        <p:spPr>
          <a:xfrm>
            <a:off x="249546" y="2166996"/>
            <a:ext cx="6301946" cy="6456614"/>
          </a:xfrm>
        </p:spPr>
        <p:txBody>
          <a:bodyPr/>
          <a:lstStyle/>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[Pass out copies of the CA EL Roadmap Guidance Document and point out the policy in the appendices. Or, if not using the document, hand out copies of the CA EL Roadmap Policy]</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Policy is the State Board of Education’s direction for the state..</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use the policy to implement their programs.</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statute, the State Board of Education is the governing and policy-making body of the CDE. Therefore, the CA EL Roadmap became policy when it was approved by the State Board of Education.</a:t>
            </a: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guidance on how to implement the policy.</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may use this document to assist with implementation, but may make local decisions on how best to implement the policy.</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actionable steps that schools and districts can take to implement the policy. It also includes Illustrative Case Examples from schools and districts that have policies, programs, and/or practices in place that demonstrate one or more of the CA EL Roadmap principles in action. This document also provides background on the research that informed the development of the policy and the history of EL education in California.</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13196" marR="0" lvl="0" indent="-313196"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advance to next slide]</a:t>
            </a:r>
          </a:p>
          <a:p>
            <a:pPr marL="0" marR="0" lvl="0"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t>9</a:t>
            </a:fld>
            <a:endParaRPr lang="en-US"/>
          </a:p>
        </p:txBody>
      </p:sp>
    </p:spTree>
    <p:extLst>
      <p:ext uri="{BB962C8B-B14F-4D97-AF65-F5344CB8AC3E}">
        <p14:creationId xmlns:p14="http://schemas.microsoft.com/office/powerpoint/2010/main" val="226720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73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30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3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97287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405382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780486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3438459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62218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130329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905079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83638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11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07962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98517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09046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1052414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D6B4D49A-A89C-4B42-A6E1-037E2C019478}" type="slidenum">
              <a:rPr lang="en-US"/>
              <a:pPr>
                <a:defRPr/>
              </a:pPr>
              <a:t>‹#›</a:t>
            </a:fld>
            <a:endParaRPr lang="en-US" dirty="0"/>
          </a:p>
        </p:txBody>
      </p:sp>
    </p:spTree>
    <p:extLst>
      <p:ext uri="{BB962C8B-B14F-4D97-AF65-F5344CB8AC3E}">
        <p14:creationId xmlns:p14="http://schemas.microsoft.com/office/powerpoint/2010/main" val="2037022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32409817-102B-4032-97B2-0AD7BC9DA674}" type="slidenum">
              <a:rPr lang="en-US"/>
              <a:pPr>
                <a:defRPr/>
              </a:pPr>
              <a:t>‹#›</a:t>
            </a:fld>
            <a:endParaRPr lang="en-US" dirty="0"/>
          </a:p>
        </p:txBody>
      </p:sp>
    </p:spTree>
    <p:extLst>
      <p:ext uri="{BB962C8B-B14F-4D97-AF65-F5344CB8AC3E}">
        <p14:creationId xmlns:p14="http://schemas.microsoft.com/office/powerpoint/2010/main" val="8240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C8DD8DBA-1127-4F7C-8C0C-7CB7006D901F}" type="slidenum">
              <a:rPr lang="en-US"/>
              <a:pPr>
                <a:defRPr/>
              </a:pPr>
              <a:t>‹#›</a:t>
            </a:fld>
            <a:endParaRPr lang="en-US" dirty="0"/>
          </a:p>
        </p:txBody>
      </p:sp>
    </p:spTree>
    <p:extLst>
      <p:ext uri="{BB962C8B-B14F-4D97-AF65-F5344CB8AC3E}">
        <p14:creationId xmlns:p14="http://schemas.microsoft.com/office/powerpoint/2010/main" val="3082213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D34E82A0-682D-4CB0-AB0A-6D219A81A414}" type="slidenum">
              <a:rPr lang="en-US"/>
              <a:pPr>
                <a:defRPr/>
              </a:pPr>
              <a:t>‹#›</a:t>
            </a:fld>
            <a:endParaRPr lang="en-US" dirty="0"/>
          </a:p>
        </p:txBody>
      </p:sp>
    </p:spTree>
    <p:extLst>
      <p:ext uri="{BB962C8B-B14F-4D97-AF65-F5344CB8AC3E}">
        <p14:creationId xmlns:p14="http://schemas.microsoft.com/office/powerpoint/2010/main" val="249462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30BA8D8D-5DA0-470D-808C-2F9484D22E30}" type="slidenum">
              <a:rPr lang="en-US"/>
              <a:pPr>
                <a:defRPr/>
              </a:pPr>
              <a:t>‹#›</a:t>
            </a:fld>
            <a:endParaRPr lang="en-US" dirty="0"/>
          </a:p>
        </p:txBody>
      </p:sp>
    </p:spTree>
    <p:extLst>
      <p:ext uri="{BB962C8B-B14F-4D97-AF65-F5344CB8AC3E}">
        <p14:creationId xmlns:p14="http://schemas.microsoft.com/office/powerpoint/2010/main" val="3613181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7DD04062-8138-474A-9294-5883740F9E1A}" type="slidenum">
              <a:rPr lang="en-US"/>
              <a:pPr>
                <a:defRPr/>
              </a:pPr>
              <a:t>‹#›</a:t>
            </a:fld>
            <a:endParaRPr lang="en-US" dirty="0"/>
          </a:p>
        </p:txBody>
      </p:sp>
    </p:spTree>
    <p:extLst>
      <p:ext uri="{BB962C8B-B14F-4D97-AF65-F5344CB8AC3E}">
        <p14:creationId xmlns:p14="http://schemas.microsoft.com/office/powerpoint/2010/main" val="267662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693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39DB3860-4EC1-43DB-B604-CB3A44DF949A}" type="slidenum">
              <a:rPr lang="en-US"/>
              <a:pPr>
                <a:defRPr/>
              </a:pPr>
              <a:t>‹#›</a:t>
            </a:fld>
            <a:endParaRPr lang="en-US" dirty="0"/>
          </a:p>
        </p:txBody>
      </p:sp>
    </p:spTree>
    <p:extLst>
      <p:ext uri="{BB962C8B-B14F-4D97-AF65-F5344CB8AC3E}">
        <p14:creationId xmlns:p14="http://schemas.microsoft.com/office/powerpoint/2010/main" val="306447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621533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599F15FB-D2C4-46B6-9C79-5739234D3E01}" type="slidenum">
              <a:rPr lang="en-US"/>
              <a:pPr>
                <a:defRPr/>
              </a:pPr>
              <a:t>‹#›</a:t>
            </a:fld>
            <a:endParaRPr lang="en-US" dirty="0"/>
          </a:p>
        </p:txBody>
      </p:sp>
    </p:spTree>
    <p:extLst>
      <p:ext uri="{BB962C8B-B14F-4D97-AF65-F5344CB8AC3E}">
        <p14:creationId xmlns:p14="http://schemas.microsoft.com/office/powerpoint/2010/main" val="3295345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E0B665C-4988-4454-A137-211CDF2F9F38}" type="slidenum">
              <a:rPr lang="en-US"/>
              <a:pPr>
                <a:defRPr/>
              </a:pPr>
              <a:t>‹#›</a:t>
            </a:fld>
            <a:endParaRPr lang="en-US" dirty="0"/>
          </a:p>
        </p:txBody>
      </p:sp>
    </p:spTree>
    <p:extLst>
      <p:ext uri="{BB962C8B-B14F-4D97-AF65-F5344CB8AC3E}">
        <p14:creationId xmlns:p14="http://schemas.microsoft.com/office/powerpoint/2010/main" val="3924086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4B8D51DC-2D9F-4AB3-87BF-97F81F5C1FC5}" type="slidenum">
              <a:rPr lang="en-US"/>
              <a:pPr>
                <a:defRPr/>
              </a:pPr>
              <a:t>‹#›</a:t>
            </a:fld>
            <a:endParaRPr lang="en-US" dirty="0"/>
          </a:p>
        </p:txBody>
      </p:sp>
    </p:spTree>
    <p:extLst>
      <p:ext uri="{BB962C8B-B14F-4D97-AF65-F5344CB8AC3E}">
        <p14:creationId xmlns:p14="http://schemas.microsoft.com/office/powerpoint/2010/main" val="1107574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932760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4257399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1382139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405699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305466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766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3244154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2284509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809819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2912500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655740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1071640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DF8B9A7-A203-4633-8B40-2EB6B498DACA}" type="slidenum">
              <a:rPr lang="en-US"/>
              <a:pPr>
                <a:defRPr/>
              </a:pPr>
              <a:t>‹#›</a:t>
            </a:fld>
            <a:endParaRPr lang="en-US" dirty="0"/>
          </a:p>
        </p:txBody>
      </p:sp>
    </p:spTree>
    <p:extLst>
      <p:ext uri="{BB962C8B-B14F-4D97-AF65-F5344CB8AC3E}">
        <p14:creationId xmlns:p14="http://schemas.microsoft.com/office/powerpoint/2010/main" val="353076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526C5673-BAB8-467B-9AEC-FD2BF2B6719D}" type="slidenum">
              <a:rPr lang="en-US"/>
              <a:pPr>
                <a:defRPr/>
              </a:pPr>
              <a:t>‹#›</a:t>
            </a:fld>
            <a:endParaRPr lang="en-US" dirty="0"/>
          </a:p>
        </p:txBody>
      </p:sp>
    </p:spTree>
    <p:extLst>
      <p:ext uri="{BB962C8B-B14F-4D97-AF65-F5344CB8AC3E}">
        <p14:creationId xmlns:p14="http://schemas.microsoft.com/office/powerpoint/2010/main" val="3390629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00E143D-6A3F-465B-AD1E-8B19EB9C5C33}" type="slidenum">
              <a:rPr lang="en-US"/>
              <a:pPr>
                <a:defRPr/>
              </a:pPr>
              <a:t>‹#›</a:t>
            </a:fld>
            <a:endParaRPr lang="en-US" dirty="0"/>
          </a:p>
        </p:txBody>
      </p:sp>
    </p:spTree>
    <p:extLst>
      <p:ext uri="{BB962C8B-B14F-4D97-AF65-F5344CB8AC3E}">
        <p14:creationId xmlns:p14="http://schemas.microsoft.com/office/powerpoint/2010/main" val="3829653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0255C2E1-897A-4E23-82AC-5A4568299DBB}" type="slidenum">
              <a:rPr lang="en-US"/>
              <a:pPr>
                <a:defRPr/>
              </a:pPr>
              <a:t>‹#›</a:t>
            </a:fld>
            <a:endParaRPr lang="en-US" dirty="0"/>
          </a:p>
        </p:txBody>
      </p:sp>
    </p:spTree>
    <p:extLst>
      <p:ext uri="{BB962C8B-B14F-4D97-AF65-F5344CB8AC3E}">
        <p14:creationId xmlns:p14="http://schemas.microsoft.com/office/powerpoint/2010/main" val="296941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ACS WASC ©2014</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19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7C6F4014-8CA6-4289-B1D4-2BB9D8595296}" type="slidenum">
              <a:rPr lang="en-US"/>
              <a:pPr>
                <a:defRPr/>
              </a:pPr>
              <a:t>‹#›</a:t>
            </a:fld>
            <a:endParaRPr lang="en-US" dirty="0"/>
          </a:p>
        </p:txBody>
      </p:sp>
    </p:spTree>
    <p:extLst>
      <p:ext uri="{BB962C8B-B14F-4D97-AF65-F5344CB8AC3E}">
        <p14:creationId xmlns:p14="http://schemas.microsoft.com/office/powerpoint/2010/main" val="1878244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BEF1C708-4D63-4306-AD22-602DD77E0A01}" type="slidenum">
              <a:rPr lang="en-US"/>
              <a:pPr>
                <a:defRPr/>
              </a:pPr>
              <a:t>‹#›</a:t>
            </a:fld>
            <a:endParaRPr lang="en-US" dirty="0"/>
          </a:p>
        </p:txBody>
      </p:sp>
    </p:spTree>
    <p:extLst>
      <p:ext uri="{BB962C8B-B14F-4D97-AF65-F5344CB8AC3E}">
        <p14:creationId xmlns:p14="http://schemas.microsoft.com/office/powerpoint/2010/main" val="1772233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AA222B47-07F9-4220-8F9E-DBA762B227C9}" type="slidenum">
              <a:rPr lang="en-US"/>
              <a:pPr>
                <a:defRPr/>
              </a:pPr>
              <a:t>‹#›</a:t>
            </a:fld>
            <a:endParaRPr lang="en-US" dirty="0"/>
          </a:p>
        </p:txBody>
      </p:sp>
    </p:spTree>
    <p:extLst>
      <p:ext uri="{BB962C8B-B14F-4D97-AF65-F5344CB8AC3E}">
        <p14:creationId xmlns:p14="http://schemas.microsoft.com/office/powerpoint/2010/main" val="80933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655059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C0441E86-5530-4AEE-9F93-6A6A99A3E262}" type="slidenum">
              <a:rPr lang="en-US"/>
              <a:pPr>
                <a:defRPr/>
              </a:pPr>
              <a:t>‹#›</a:t>
            </a:fld>
            <a:endParaRPr lang="en-US" dirty="0"/>
          </a:p>
        </p:txBody>
      </p:sp>
    </p:spTree>
    <p:extLst>
      <p:ext uri="{BB962C8B-B14F-4D97-AF65-F5344CB8AC3E}">
        <p14:creationId xmlns:p14="http://schemas.microsoft.com/office/powerpoint/2010/main" val="2956784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5686CF4-F01A-40EF-89E1-B78C41064A2A}" type="slidenum">
              <a:rPr lang="en-US"/>
              <a:pPr>
                <a:defRPr/>
              </a:pPr>
              <a:t>‹#›</a:t>
            </a:fld>
            <a:endParaRPr lang="en-US" dirty="0"/>
          </a:p>
        </p:txBody>
      </p:sp>
    </p:spTree>
    <p:extLst>
      <p:ext uri="{BB962C8B-B14F-4D97-AF65-F5344CB8AC3E}">
        <p14:creationId xmlns:p14="http://schemas.microsoft.com/office/powerpoint/2010/main" val="2605301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6160C94-55BE-4EF3-993D-3FD10C2C52FB}" type="slidenum">
              <a:rPr lang="en-US"/>
              <a:pPr>
                <a:defRPr/>
              </a:pPr>
              <a:t>‹#›</a:t>
            </a:fld>
            <a:endParaRPr lang="en-US" dirty="0"/>
          </a:p>
        </p:txBody>
      </p:sp>
    </p:spTree>
    <p:extLst>
      <p:ext uri="{BB962C8B-B14F-4D97-AF65-F5344CB8AC3E}">
        <p14:creationId xmlns:p14="http://schemas.microsoft.com/office/powerpoint/2010/main" val="4257867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638" y="0"/>
            <a:ext cx="10952162" cy="369888"/>
          </a:xfrm>
          <a:prstGeom prst="rect">
            <a:avLst/>
          </a:prstGeom>
          <a:gradFill rotWithShape="0">
            <a:gsLst>
              <a:gs pos="0">
                <a:srgbClr val="9C0600"/>
              </a:gs>
              <a:gs pos="25999">
                <a:srgbClr val="F1A05F"/>
              </a:gs>
              <a:gs pos="100000">
                <a:srgbClr val="FBDDA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199962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ACS WASC ©2014</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82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ACS WASC ©2014</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56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16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29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240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5734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B1D4CDD1-A081-448E-856D-D5F22F134454}" type="slidenum">
              <a:rPr lang="en-US"/>
              <a:pPr>
                <a:defRPr/>
              </a:pPr>
              <a:t>‹#›</a:t>
            </a:fld>
            <a:endParaRPr lang="en-US" dirty="0"/>
          </a:p>
        </p:txBody>
      </p:sp>
      <p:pic>
        <p:nvPicPr>
          <p:cNvPr id="4103"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147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524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28674D9-C52B-4108-8EE2-F0B63BB4EB4A}" type="slidenum">
              <a:rPr lang="en-US"/>
              <a:pPr>
                <a:defRPr/>
              </a:pPr>
              <a:t>‹#›</a:t>
            </a:fld>
            <a:endParaRPr lang="en-US" dirty="0"/>
          </a:p>
        </p:txBody>
      </p:sp>
      <p:pic>
        <p:nvPicPr>
          <p:cNvPr id="2055" name="Picture 10"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576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sp/ml/roadmap.asp"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hyperlink" Target="https://youtu.be/6_piqi-lBFw?list=PLzAV3ARcMmw1l-hX2vpb6RSbDSYt8mvP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7.xml"/><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5" name="TextBox 4"/>
          <p:cNvSpPr txBox="1"/>
          <p:nvPr/>
        </p:nvSpPr>
        <p:spPr>
          <a:xfrm>
            <a:off x="8427309" y="86028"/>
            <a:ext cx="3764692" cy="467428"/>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Teachers</a:t>
            </a:r>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pic>
        <p:nvPicPr>
          <p:cNvPr id="40963" name="Picture 14" descr="Image of a car on a road leading to a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2386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Image of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10</a:t>
            </a:fld>
            <a:endParaRPr lang="en-US" altLang="en-US" sz="1200">
              <a:solidFill>
                <a:srgbClr val="898989"/>
              </a:solidFill>
            </a:endParaRPr>
          </a:p>
        </p:txBody>
      </p:sp>
    </p:spTree>
    <p:extLst>
      <p:ext uri="{BB962C8B-B14F-4D97-AF65-F5344CB8AC3E}">
        <p14:creationId xmlns:p14="http://schemas.microsoft.com/office/powerpoint/2010/main" val="82331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11</a:t>
            </a:fld>
            <a:endParaRPr lang="en-US" altLang="en-US" sz="900" dirty="0">
              <a:solidFill>
                <a:srgbClr val="898989"/>
              </a:solidFill>
            </a:endParaRPr>
          </a:p>
        </p:txBody>
      </p:sp>
    </p:spTree>
    <p:extLst>
      <p:ext uri="{BB962C8B-B14F-4D97-AF65-F5344CB8AC3E}">
        <p14:creationId xmlns:p14="http://schemas.microsoft.com/office/powerpoint/2010/main" val="427166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12</a:t>
            </a:fld>
            <a:endParaRPr lang="en-US" altLang="en-US" sz="1200">
              <a:solidFill>
                <a:srgbClr val="898989"/>
              </a:solidFill>
            </a:endParaRPr>
          </a:p>
        </p:txBody>
      </p:sp>
    </p:spTree>
    <p:extLst>
      <p:ext uri="{BB962C8B-B14F-4D97-AF65-F5344CB8AC3E}">
        <p14:creationId xmlns:p14="http://schemas.microsoft.com/office/powerpoint/2010/main" val="9255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81" name="Picture 9" descr="Image of a hiker who is about to walk up the &quot;element&quot; st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6" descr="Image of steps with &quot;element&quot; written on each ste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13</a:t>
            </a:fld>
            <a:endParaRPr lang="en-US" dirty="0"/>
          </a:p>
        </p:txBody>
      </p:sp>
    </p:spTree>
    <p:extLst>
      <p:ext uri="{BB962C8B-B14F-4D97-AF65-F5344CB8AC3E}">
        <p14:creationId xmlns:p14="http://schemas.microsoft.com/office/powerpoint/2010/main" val="410667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14</a:t>
            </a:fld>
            <a:endParaRPr lang="en-US" altLang="en-US" sz="1200">
              <a:solidFill>
                <a:srgbClr val="898989"/>
              </a:solidFill>
            </a:endParaRPr>
          </a:p>
        </p:txBody>
      </p:sp>
      <p:sp>
        <p:nvSpPr>
          <p:cNvPr id="2" name="Content Placeholder 1"/>
          <p:cNvSpPr>
            <a:spLocks noGrp="1"/>
          </p:cNvSpPr>
          <p:nvPr>
            <p:ph idx="1"/>
          </p:nvPr>
        </p:nvSpPr>
        <p:spPr>
          <a:xfrm>
            <a:off x="609600" y="2286000"/>
            <a:ext cx="10972800" cy="3840163"/>
          </a:xfrm>
        </p:spPr>
        <p:txBody>
          <a:bodyPr/>
          <a:lstStyle/>
          <a:p>
            <a:pPr marL="0" lvl="0" indent="0">
              <a:buNone/>
            </a:pPr>
            <a:r>
              <a:rPr lang="en-US" sz="2400" dirty="0">
                <a:solidFill>
                  <a:prstClr val="black"/>
                </a:solidFill>
                <a:latin typeface="Arial" panose="020B0604020202020204" pitchFamily="34" charset="0"/>
                <a:cs typeface="Arial" panose="020B0604020202020204" pitchFamily="34" charset="0"/>
              </a:rPr>
              <a:t>Video available at </a:t>
            </a:r>
            <a:r>
              <a:rPr lang="en-US" sz="2400" dirty="0">
                <a:solidFill>
                  <a:prstClr val="black"/>
                </a:solidFill>
                <a:latin typeface="Arial" panose="020B0604020202020204" pitchFamily="34" charset="0"/>
                <a:cs typeface="Arial" panose="020B0604020202020204" pitchFamily="34" charset="0"/>
                <a:hlinkClick r:id="rId3"/>
              </a:rPr>
              <a:t>https://youtu.be/YXfmPRsEYMs?list=PLzAV3ARcMmw1l-hX2vpb6RSbDSYt8mvPE</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endParaRPr>
          </a:p>
          <a:p>
            <a:pPr marL="0" indent="0">
              <a:buNone/>
            </a:pPr>
            <a:r>
              <a:rPr lang="en-US" dirty="0"/>
              <a:t> </a:t>
            </a:r>
          </a:p>
        </p:txBody>
      </p:sp>
    </p:spTree>
    <p:extLst>
      <p:ext uri="{BB962C8B-B14F-4D97-AF65-F5344CB8AC3E}">
        <p14:creationId xmlns:p14="http://schemas.microsoft.com/office/powerpoint/2010/main" val="257377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938" y="457206"/>
            <a:ext cx="9963462" cy="1143000"/>
          </a:xfrm>
        </p:spPr>
        <p:txBody>
          <a:bodyPr rtlCol="0">
            <a:noAutofit/>
          </a:bodyPr>
          <a:lstStyle/>
          <a:p>
            <a:pPr eaLnBrk="1" fontAlgn="auto" hangingPunct="1">
              <a:spcAft>
                <a:spcPts val="0"/>
              </a:spcAft>
              <a:defRPr/>
            </a:pPr>
            <a:r>
              <a:rPr lang="en-US" sz="3600" b="1" dirty="0">
                <a:solidFill>
                  <a:schemeClr val="tx2">
                    <a:lumMod val="75000"/>
                  </a:schemeClr>
                </a:solidFill>
                <a:latin typeface="Arial" panose="020B0604020202020204" pitchFamily="34" charset="0"/>
                <a:cs typeface="Arial" panose="020B0604020202020204" pitchFamily="34" charset="0"/>
              </a:rPr>
              <a:t>Principle</a:t>
            </a:r>
            <a:r>
              <a:rPr lang="en-US" sz="3600" b="1" dirty="0">
                <a:solidFill>
                  <a:srgbClr val="002060"/>
                </a:solidFill>
                <a:latin typeface="Arial" panose="020B0604020202020204" pitchFamily="34" charset="0"/>
                <a:cs typeface="Arial" panose="020B0604020202020204" pitchFamily="34" charset="0"/>
              </a:rPr>
              <a:t> One: Assets-Oriented and Needs-Responsive Schools</a:t>
            </a:r>
            <a:br>
              <a:rPr lang="en-US" sz="3600" dirty="0">
                <a:solidFill>
                  <a:srgbClr val="002060"/>
                </a:solidFill>
                <a:latin typeface="Arial" panose="020B0604020202020204" pitchFamily="34" charset="0"/>
                <a:cs typeface="Arial" panose="020B0604020202020204" pitchFamily="34" charset="0"/>
              </a:rPr>
            </a:br>
            <a:endParaRPr lang="en-US" sz="3600" dirty="0">
              <a:solidFill>
                <a:srgbClr val="002060"/>
              </a:solidFill>
              <a:latin typeface="Arial" panose="020B0604020202020204" pitchFamily="34" charset="0"/>
              <a:cs typeface="Arial" panose="020B0604020202020204" pitchFamily="34" charset="0"/>
            </a:endParaRPr>
          </a:p>
        </p:txBody>
      </p:sp>
      <p:sp>
        <p:nvSpPr>
          <p:cNvPr id="77827" name="Content Placeholder 2"/>
          <p:cNvSpPr>
            <a:spLocks noGrp="1"/>
          </p:cNvSpPr>
          <p:nvPr>
            <p:ph sz="half" idx="1"/>
          </p:nvPr>
        </p:nvSpPr>
        <p:spPr>
          <a:xfrm>
            <a:off x="609600" y="1600206"/>
            <a:ext cx="5925672" cy="4997818"/>
          </a:xfrm>
        </p:spPr>
        <p:txBody>
          <a:bodyPr/>
          <a:lstStyle/>
          <a:p>
            <a:pPr marL="0" indent="0" eaLnBrk="1" hangingPunct="1">
              <a:spcBef>
                <a:spcPct val="0"/>
              </a:spcBef>
              <a:spcAft>
                <a:spcPts val="900"/>
              </a:spcAft>
              <a:buFont typeface="Arial" panose="020B0604020202020204" pitchFamily="34" charset="0"/>
              <a:buNone/>
            </a:pPr>
            <a:r>
              <a:rPr lang="en-US" altLang="en-US" dirty="0">
                <a:latin typeface="Arial" panose="020B0604020202020204" pitchFamily="34" charset="0"/>
                <a:cs typeface="Arial" panose="020B0604020202020204" pitchFamily="34" charset="0"/>
              </a:rPr>
              <a:t>Pre-schools and schools are responsive to different English learner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r>
              <a:rPr lang="en-US" altLang="en-US" sz="2100" dirty="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pPr>
            <a:endParaRPr lang="en-US" altLang="en-US" dirty="0"/>
          </a:p>
        </p:txBody>
      </p:sp>
      <p:sp>
        <p:nvSpPr>
          <p:cNvPr id="3" name="Content Placeholder 2"/>
          <p:cNvSpPr>
            <a:spLocks noGrp="1"/>
          </p:cNvSpPr>
          <p:nvPr>
            <p:ph sz="half" idx="2"/>
          </p:nvPr>
        </p:nvSpPr>
        <p:spPr>
          <a:xfrm>
            <a:off x="6750424" y="1600206"/>
            <a:ext cx="4831976"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one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15</a:t>
            </a:fld>
            <a:endParaRPr lang="en-US" dirty="0"/>
          </a:p>
        </p:txBody>
      </p:sp>
    </p:spTree>
    <p:extLst>
      <p:ext uri="{BB962C8B-B14F-4D97-AF65-F5344CB8AC3E}">
        <p14:creationId xmlns:p14="http://schemas.microsoft.com/office/powerpoint/2010/main" val="368021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768839" y="457206"/>
            <a:ext cx="9813561"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Two: Intellectual Quality of Instruction and Meaningful Access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599" y="1600206"/>
            <a:ext cx="5935663" cy="5040437"/>
          </a:xfrm>
        </p:spPr>
        <p:txBody>
          <a:bodyPr rtlCol="0">
            <a:normAutofit fontScale="92500" lnSpcReduction="20000"/>
          </a:bodyPr>
          <a:lstStyle/>
          <a:p>
            <a:pPr marL="0" indent="0" eaLnBrk="1" fontAlgn="auto" hangingPunct="1">
              <a:spcAft>
                <a:spcPts val="0"/>
              </a:spcAft>
              <a:buFont typeface="Arial"/>
              <a:buNone/>
              <a:defRPr/>
            </a:pPr>
            <a:r>
              <a:rPr lang="en-US" dirty="0">
                <a:latin typeface="Arial" panose="020B0604020202020204" pitchFamily="34" charset="0"/>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endParaRPr lang="en-US" i="1" dirty="0">
              <a:solidFill>
                <a:prstClr val="black"/>
              </a:solidFill>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6866965" y="1600206"/>
            <a:ext cx="5020235" cy="5257794"/>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two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16</a:t>
            </a:fld>
            <a:endParaRPr lang="en-US" dirty="0"/>
          </a:p>
        </p:txBody>
      </p:sp>
    </p:spTree>
    <p:extLst>
      <p:ext uri="{BB962C8B-B14F-4D97-AF65-F5344CB8AC3E}">
        <p14:creationId xmlns:p14="http://schemas.microsoft.com/office/powerpoint/2010/main" val="64237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z="3600" b="1">
                <a:solidFill>
                  <a:srgbClr val="002060"/>
                </a:solidFill>
                <a:latin typeface="Arial" panose="020B0604020202020204" pitchFamily="34" charset="0"/>
                <a:cs typeface="Arial" panose="020B0604020202020204" pitchFamily="34" charset="0"/>
              </a:rPr>
              <a:t>Principle Three: System Conditions </a:t>
            </a:r>
            <a:br>
              <a:rPr lang="en-US" altLang="en-US" sz="3600" b="1">
                <a:solidFill>
                  <a:srgbClr val="002060"/>
                </a:solidFill>
                <a:latin typeface="Arial" panose="020B0604020202020204" pitchFamily="34" charset="0"/>
                <a:cs typeface="Arial" panose="020B0604020202020204" pitchFamily="34" charset="0"/>
              </a:rPr>
            </a:br>
            <a:r>
              <a:rPr lang="en-US" altLang="en-US" sz="3600" b="1">
                <a:solidFill>
                  <a:srgbClr val="002060"/>
                </a:solidFill>
                <a:latin typeface="Arial" panose="020B0604020202020204" pitchFamily="34" charset="0"/>
                <a:cs typeface="Arial" panose="020B0604020202020204" pitchFamily="34" charset="0"/>
              </a:rPr>
              <a:t>that Support Effectiveness</a:t>
            </a:r>
            <a:br>
              <a:rPr lang="en-US" altLang="en-US" sz="3600">
                <a:solidFill>
                  <a:srgbClr val="002060"/>
                </a:solidFill>
                <a:latin typeface="Arial" panose="020B0604020202020204" pitchFamily="34" charset="0"/>
                <a:cs typeface="Arial" panose="020B0604020202020204" pitchFamily="34" charset="0"/>
              </a:rPr>
            </a:br>
            <a:endParaRPr lang="en-US" altLang="en-US" sz="3600">
              <a:solidFill>
                <a:srgbClr val="002060"/>
              </a:solidFill>
              <a:latin typeface="Arial" panose="020B0604020202020204" pitchFamily="34" charset="0"/>
              <a:cs typeface="Arial" panose="020B0604020202020204" pitchFamily="34" charset="0"/>
            </a:endParaRPr>
          </a:p>
        </p:txBody>
      </p:sp>
      <p:sp>
        <p:nvSpPr>
          <p:cNvPr id="81923" name="Content Placeholder 2"/>
          <p:cNvSpPr>
            <a:spLocks noGrp="1"/>
          </p:cNvSpPr>
          <p:nvPr>
            <p:ph sz="half" idx="1"/>
          </p:nvPr>
        </p:nvSpPr>
        <p:spPr>
          <a:xfrm>
            <a:off x="609600" y="1600206"/>
            <a:ext cx="6418729" cy="4525963"/>
          </a:xfrm>
        </p:spPr>
        <p:txBody>
          <a:bodyPr/>
          <a:lstStyle/>
          <a:p>
            <a:pPr marL="0" indent="0" eaLnBrk="1" hangingPunct="1">
              <a:lnSpc>
                <a:spcPct val="90000"/>
              </a:lnSpc>
              <a:spcBef>
                <a:spcPts val="750"/>
              </a:spcBef>
              <a:buFont typeface="Arial" panose="020B0604020202020204" pitchFamily="34" charset="0"/>
              <a:buNone/>
            </a:pPr>
            <a:r>
              <a:rPr lang="en-US" altLang="en-US" sz="2600" dirty="0">
                <a:latin typeface="Arial" panose="020B0604020202020204" pitchFamily="34" charset="0"/>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endParaRPr lang="en-US" altLang="en-US" sz="2600" dirty="0">
              <a:solidFill>
                <a:srgbClr val="00000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dirty="0"/>
          </a:p>
        </p:txBody>
      </p:sp>
      <p:sp>
        <p:nvSpPr>
          <p:cNvPr id="2" name="Content Placeholder 1"/>
          <p:cNvSpPr>
            <a:spLocks noGrp="1"/>
          </p:cNvSpPr>
          <p:nvPr>
            <p:ph sz="half" idx="2"/>
          </p:nvPr>
        </p:nvSpPr>
        <p:spPr>
          <a:xfrm>
            <a:off x="7028329" y="1600206"/>
            <a:ext cx="4778189"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three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endParaRPr lang="en-US" dirty="0"/>
          </a:p>
        </p:txBody>
      </p:sp>
      <p:sp>
        <p:nvSpPr>
          <p:cNvPr id="3" name="Slide Number Placeholder 2"/>
          <p:cNvSpPr>
            <a:spLocks noGrp="1"/>
          </p:cNvSpPr>
          <p:nvPr>
            <p:ph type="sldNum" sz="quarter" idx="12"/>
          </p:nvPr>
        </p:nvSpPr>
        <p:spPr/>
        <p:txBody>
          <a:bodyPr/>
          <a:lstStyle/>
          <a:p>
            <a:pPr>
              <a:defRPr/>
            </a:pPr>
            <a:fld id="{0255C2E1-897A-4E23-82AC-5A4568299DBB}" type="slidenum">
              <a:rPr lang="en-US" smtClean="0"/>
              <a:pPr>
                <a:defRPr/>
              </a:pPr>
              <a:t>17</a:t>
            </a:fld>
            <a:endParaRPr lang="en-US" dirty="0"/>
          </a:p>
        </p:txBody>
      </p:sp>
    </p:spTree>
    <p:extLst>
      <p:ext uri="{BB962C8B-B14F-4D97-AF65-F5344CB8AC3E}">
        <p14:creationId xmlns:p14="http://schemas.microsoft.com/office/powerpoint/2010/main" val="116973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89350" y="457206"/>
            <a:ext cx="10593049"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Four: Alignment and</a:t>
            </a:r>
            <a:br>
              <a:rPr lang="en-US" altLang="en-US" sz="3600" b="1" dirty="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Arial" panose="020B0604020202020204" pitchFamily="34" charset="0"/>
                <a:cs typeface="Arial" panose="020B0604020202020204" pitchFamily="34" charset="0"/>
              </a:rPr>
              <a:t> Articulation Within and Across Systems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6338047" cy="5015747"/>
          </a:xfrm>
        </p:spPr>
        <p:txBody>
          <a:bodyPr rtlCol="0">
            <a:normAutofit fontScale="92500" lnSpcReduction="2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7216588" y="1600205"/>
            <a:ext cx="4745561"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four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18</a:t>
            </a:fld>
            <a:endParaRPr lang="en-US" dirty="0"/>
          </a:p>
        </p:txBody>
      </p:sp>
    </p:spTree>
    <p:extLst>
      <p:ext uri="{BB962C8B-B14F-4D97-AF65-F5344CB8AC3E}">
        <p14:creationId xmlns:p14="http://schemas.microsoft.com/office/powerpoint/2010/main" val="326761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Rubric Purpose</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267" name="Shape 99"/>
          <p:cNvSpPr txBox="1">
            <a:spLocks noGrp="1"/>
          </p:cNvSpPr>
          <p:nvPr>
            <p:ph sz="half" idx="1"/>
          </p:nvPr>
        </p:nvSpPr>
        <p:spPr/>
        <p:txBody>
          <a:bodyPr/>
          <a:lstStyle/>
          <a:p>
            <a:pPr marL="0" indent="0" eaLnBrk="1" hangingPunct="1">
              <a:spcBef>
                <a:spcPct val="0"/>
              </a:spcBef>
              <a:buClr>
                <a:srgbClr val="000000"/>
              </a:buClr>
              <a:buSzPts val="2400"/>
              <a:buNone/>
            </a:pPr>
            <a:r>
              <a:rPr lang="en-US" altLang="en-US" sz="2400" b="1" dirty="0">
                <a:solidFill>
                  <a:srgbClr val="000000"/>
                </a:solidFill>
                <a:latin typeface="Arial" panose="020B0604020202020204" pitchFamily="34" charset="0"/>
                <a:cs typeface="Calibri" panose="020F0502020204030204" pitchFamily="34" charset="0"/>
                <a:sym typeface="Arial" panose="020B0604020202020204" pitchFamily="34" charset="0"/>
              </a:rPr>
              <a:t>Purpose: </a:t>
            </a: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Schools, districts, and programs are able to reflect on their EL policies, programs, and practices based on a clearly outlined rubric for the purpose of guiding and prioritizing planning and improvement.</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475"/>
              </a:spcBef>
              <a:buClr>
                <a:srgbClr val="000000"/>
              </a:buClr>
              <a:buSzPts val="2400"/>
              <a:buNone/>
            </a:pPr>
            <a:endParaRPr lang="en-US" altLang="en-US" sz="1000" dirty="0">
              <a:solidFill>
                <a:srgbClr val="000000"/>
              </a:solidFill>
              <a:latin typeface="Arial" panose="020B0604020202020204" pitchFamily="34" charset="0"/>
              <a:cs typeface="Calibri" panose="020F0502020204030204" pitchFamily="34" charset="0"/>
              <a:sym typeface="Arial" panose="020B0604020202020204" pitchFamily="34" charset="0"/>
            </a:endParaRPr>
          </a:p>
          <a:p>
            <a:pPr marL="0" indent="0" eaLnBrk="1" hangingPunct="1">
              <a:spcBef>
                <a:spcPts val="475"/>
              </a:spcBef>
              <a:buClr>
                <a:srgbClr val="000000"/>
              </a:buClr>
              <a:buSzPts val="2400"/>
              <a:buNone/>
            </a:pP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Available on the </a:t>
            </a:r>
            <a:r>
              <a:rPr lang="en-US" altLang="en-US" sz="2400" dirty="0">
                <a:latin typeface="Arial" panose="020B0604020202020204" pitchFamily="34" charset="0"/>
                <a:cs typeface="Calibri" panose="020F0502020204030204" pitchFamily="34" charset="0"/>
                <a:sym typeface="Arial" panose="020B0604020202020204" pitchFamily="34" charset="0"/>
              </a:rPr>
              <a:t>CA EL Roadmap Resources web page as a handout.</a:t>
            </a:r>
            <a:endPar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endParaRPr>
          </a:p>
        </p:txBody>
      </p:sp>
      <p:pic>
        <p:nvPicPr>
          <p:cNvPr id="3" name="Picture 2" descr="Image of the EL Roadmap Self-Reflection Rubric."/>
          <p:cNvPicPr>
            <a:picLocks noChangeAspect="1"/>
          </p:cNvPicPr>
          <p:nvPr/>
        </p:nvPicPr>
        <p:blipFill>
          <a:blip r:embed="rId3"/>
          <a:stretch>
            <a:fillRect/>
          </a:stretch>
        </p:blipFill>
        <p:spPr>
          <a:xfrm>
            <a:off x="6576392" y="2024104"/>
            <a:ext cx="4306888" cy="3341688"/>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19</a:t>
            </a:fld>
            <a:endParaRPr lang="en-US" dirty="0"/>
          </a:p>
        </p:txBody>
      </p:sp>
    </p:spTree>
    <p:extLst>
      <p:ext uri="{BB962C8B-B14F-4D97-AF65-F5344CB8AC3E}">
        <p14:creationId xmlns:p14="http://schemas.microsoft.com/office/powerpoint/2010/main" val="261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the implementation process and assess your classroom, grade level, and school’s progress and next steps</a:t>
            </a:r>
          </a:p>
          <a:p>
            <a:pPr>
              <a:spcBef>
                <a:spcPts val="800"/>
              </a:spcBef>
            </a:pPr>
            <a:endParaRPr lang="en-US" sz="800" dirty="0">
              <a:latin typeface="Arial" panose="020B0604020202020204" pitchFamily="34" charset="0"/>
            </a:endParaRPr>
          </a:p>
          <a:p>
            <a:pPr>
              <a:spcBef>
                <a:spcPts val="800"/>
              </a:spcBef>
            </a:pPr>
            <a:r>
              <a:rPr lang="en-US" dirty="0">
                <a:latin typeface="Arial" panose="020B0604020202020204" pitchFamily="34" charset="0"/>
              </a:rPr>
              <a:t>To use the self-assessment rubric to identify areas of strength and areas for growth and generate an action plan based on the self-assessment</a:t>
            </a:r>
          </a:p>
          <a:p>
            <a:pPr eaLnBrk="1" fontAlgn="auto" hangingPunct="1">
              <a:spcAft>
                <a:spcPts val="0"/>
              </a:spcAft>
              <a:buFont typeface="Arial"/>
              <a:buChar char="•"/>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288411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Calibri" panose="020F0502020204030204" pitchFamily="34" charset="0"/>
              </a:rPr>
              <a:t>Self-Reflection Rubric</a:t>
            </a:r>
          </a:p>
        </p:txBody>
      </p:sp>
      <p:pic>
        <p:nvPicPr>
          <p:cNvPr id="8" name="Shape 109" descr="Image of the Self-reflection Rubric. "/>
          <p:cNvPicPr preferRelativeResize="0"/>
          <p:nvPr/>
        </p:nvPicPr>
        <p:blipFill rotWithShape="1">
          <a:blip r:embed="rId3"/>
          <a:srcRect/>
          <a:stretch/>
        </p:blipFill>
        <p:spPr>
          <a:xfrm>
            <a:off x="2573338" y="1514475"/>
            <a:ext cx="7396162" cy="4914900"/>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20</a:t>
            </a:fld>
            <a:endParaRPr lang="en-US" dirty="0"/>
          </a:p>
        </p:txBody>
      </p:sp>
    </p:spTree>
    <p:extLst>
      <p:ext uri="{BB962C8B-B14F-4D97-AF65-F5344CB8AC3E}">
        <p14:creationId xmlns:p14="http://schemas.microsoft.com/office/powerpoint/2010/main" val="265661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Activity</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6" name="Shape 116"/>
          <p:cNvSpPr txBox="1">
            <a:spLocks noGrp="1"/>
          </p:cNvSpPr>
          <p:nvPr>
            <p:ph type="body" idx="1"/>
          </p:nvPr>
        </p:nvSpPr>
        <p:spPr>
          <a:xfrm>
            <a:off x="2012374" y="1624013"/>
            <a:ext cx="6024721" cy="4525963"/>
          </a:xfrm>
        </p:spPr>
        <p:txBody>
          <a:bodyPr>
            <a:noAutofit/>
          </a:bodyPr>
          <a:lstStyle/>
          <a:p>
            <a:pPr marL="257175" indent="-53975" eaLnBrk="1" fontAlgn="auto" hangingPunct="1">
              <a:spcBef>
                <a:spcPts val="640"/>
              </a:spcBef>
              <a:buSzPts val="3200"/>
              <a:buNone/>
              <a:defRPr/>
            </a:pPr>
            <a:r>
              <a:rPr lang="en-US" sz="2400" b="1" dirty="0">
                <a:latin typeface="Arial"/>
                <a:ea typeface="Arial"/>
                <a:cs typeface="Arial"/>
                <a:sym typeface="Arial"/>
              </a:rPr>
              <a:t>In teams:</a:t>
            </a:r>
          </a:p>
          <a:p>
            <a:pPr marL="660400" indent="-457200" eaLnBrk="1" fontAlgn="auto" hangingPunct="1">
              <a:spcBef>
                <a:spcPts val="640"/>
              </a:spcBef>
              <a:buSzPts val="3200"/>
              <a:defRPr/>
            </a:pPr>
            <a:r>
              <a:rPr lang="en-US" sz="2400" dirty="0">
                <a:latin typeface="Arial"/>
                <a:ea typeface="Arial"/>
                <a:cs typeface="Arial"/>
                <a:sym typeface="Arial"/>
              </a:rPr>
              <a:t>Please focus on one principle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Read through that entire section of the rubric, marking where you think your classroom, grade level, subject area or course team, school, and/or district is in each area from your perspective and role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Be prepared to share</a:t>
            </a:r>
            <a:endParaRPr sz="24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p:txBody>
      </p:sp>
      <p:pic>
        <p:nvPicPr>
          <p:cNvPr id="15364" name="Picture 7" descr="Image of lightbulbs with one lit 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4176" y="2358153"/>
            <a:ext cx="3432659" cy="25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descr="10-minute timer:&#10;This is a donut shape that fades away to indicate the time remaining."/>
          <p:cNvSpPr/>
          <p:nvPr/>
        </p:nvSpPr>
        <p:spPr>
          <a:xfrm>
            <a:off x="83563" y="436751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8" name="Donut 7" descr="15-minute timer:&#10;This is a donut shape that fades away to indicate the time remaining."/>
          <p:cNvSpPr/>
          <p:nvPr/>
        </p:nvSpPr>
        <p:spPr>
          <a:xfrm>
            <a:off x="83562" y="436751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5369" name="TextBox 8" descr="This is floating text that labels the amount of time the timer is set for."/>
          <p:cNvSpPr txBox="1">
            <a:spLocks noChangeArrowheads="1"/>
          </p:cNvSpPr>
          <p:nvPr/>
        </p:nvSpPr>
        <p:spPr bwMode="auto">
          <a:xfrm>
            <a:off x="288350" y="469093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21</a:t>
            </a:fld>
            <a:endParaRPr lang="en-US" dirty="0"/>
          </a:p>
        </p:txBody>
      </p:sp>
    </p:spTree>
    <p:extLst>
      <p:ext uri="{BB962C8B-B14F-4D97-AF65-F5344CB8AC3E}">
        <p14:creationId xmlns:p14="http://schemas.microsoft.com/office/powerpoint/2010/main" val="1616525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600000"/>
                                        <p:tgtEl>
                                          <p:spTgt spid="8"/>
                                        </p:tgtEl>
                                      </p:cBhvr>
                                    </p:animEffect>
                                    <p:set>
                                      <p:cBhvr>
                                        <p:cTn id="7" dur="1" fill="hold">
                                          <p:stCondLst>
                                            <p:cond delay="599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p:nvPr>
        </p:nvSpPr>
        <p:spPr/>
        <p:txBody>
          <a:bodyPr/>
          <a:lstStyle/>
          <a:p>
            <a:pPr eaLnBrk="1" hangingPunct="1">
              <a:spcBef>
                <a:spcPct val="0"/>
              </a:spcBef>
              <a:spcAft>
                <a:spcPct val="0"/>
              </a:spcAft>
            </a:pPr>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Team Dialogue</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5" name="Shape 125"/>
          <p:cNvSpPr txBox="1">
            <a:spLocks noGrp="1"/>
          </p:cNvSpPr>
          <p:nvPr>
            <p:ph type="body" idx="2"/>
          </p:nvPr>
        </p:nvSpPr>
        <p:spPr>
          <a:xfrm>
            <a:off x="2454442" y="1604212"/>
            <a:ext cx="8053137" cy="4090736"/>
          </a:xfrm>
        </p:spPr>
        <p:txBody>
          <a:bodyPr>
            <a:noAutofit/>
          </a:bodyPr>
          <a:lstStyle/>
          <a:p>
            <a:pPr marL="0" indent="0" eaLnBrk="1" fontAlgn="auto" hangingPunct="1">
              <a:spcBef>
                <a:spcPts val="0"/>
              </a:spcBef>
              <a:buSzPts val="3200"/>
              <a:buNone/>
              <a:defRPr/>
            </a:pPr>
            <a:r>
              <a:rPr lang="en-US" sz="2400" b="1" dirty="0">
                <a:latin typeface="Arial" panose="020B0604020202020204" pitchFamily="34" charset="0"/>
                <a:ea typeface="Arial"/>
                <a:cs typeface="Arial" panose="020B0604020202020204" pitchFamily="34" charset="0"/>
                <a:sym typeface="Arial"/>
              </a:rPr>
              <a:t>Discuss reflections from your principle and corresponding elements with your table</a:t>
            </a:r>
          </a:p>
          <a:p>
            <a:pPr marL="0" indent="0" eaLnBrk="1" fontAlgn="auto" hangingPunct="1">
              <a:spcBef>
                <a:spcPts val="0"/>
              </a:spcBef>
              <a:buSzPts val="3200"/>
              <a:buNone/>
              <a:defRPr/>
            </a:pPr>
            <a:endParaRPr lang="en-US" sz="800" b="1" dirty="0">
              <a:latin typeface="Arial" panose="020B0604020202020204" pitchFamily="34" charset="0"/>
              <a:ea typeface="Arial"/>
              <a:cs typeface="Arial" panose="020B0604020202020204" pitchFamily="34" charset="0"/>
              <a:sym typeface="Arial"/>
            </a:endParaRPr>
          </a:p>
          <a:p>
            <a:pPr marL="0" indent="0" eaLnBrk="1" fontAlgn="auto" hangingPunct="1">
              <a:spcBef>
                <a:spcPts val="0"/>
              </a:spcBef>
              <a:buSzPts val="3200"/>
              <a:buNone/>
              <a:defRPr/>
            </a:pPr>
            <a:endParaRPr lang="en-US" sz="1200" dirty="0">
              <a:latin typeface="Arial" panose="020B0604020202020204" pitchFamily="34" charset="0"/>
              <a:ea typeface="Arial"/>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What did you notice when you were using this rubric about your classroom, grade level, subject area or course team, school, and/or district (discuss your observations about the level of the system on which you chose to focus)</a:t>
            </a:r>
          </a:p>
          <a:p>
            <a:pPr marL="0" indent="0" eaLnBrk="1" fontAlgn="auto" hangingPunct="1">
              <a:spcBef>
                <a:spcPts val="0"/>
              </a:spcBef>
              <a:buSzPts val="3200"/>
              <a:buNone/>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use this with colleagues?</a:t>
            </a:r>
          </a:p>
          <a:p>
            <a:pPr eaLnBrk="1" fontAlgn="auto" hangingPunct="1">
              <a:spcBef>
                <a:spcPts val="0"/>
              </a:spcBef>
              <a:buSzPts val="3200"/>
              <a:defRPr/>
            </a:pPr>
            <a:endParaRPr lang="en-US" sz="2400" dirty="0">
              <a:latin typeface="Arial" panose="020B0604020202020204" pitchFamily="34" charset="0"/>
              <a:cs typeface="Arial" panose="020B0604020202020204" pitchFamily="34" charset="0"/>
              <a:sym typeface="Arial"/>
            </a:endParaRPr>
          </a:p>
          <a:p>
            <a:pPr marL="257175" indent="-123825" eaLnBrk="1" fontAlgn="auto" hangingPunct="1">
              <a:buNone/>
              <a:defRPr/>
            </a:pPr>
            <a:endParaRPr dirty="0"/>
          </a:p>
        </p:txBody>
      </p:sp>
      <p:sp>
        <p:nvSpPr>
          <p:cNvPr id="10" name="Donut 9" descr="15-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11" name="Donut 10" descr="15-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2"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22</a:t>
            </a:fld>
            <a:endParaRPr lang="en-US" dirty="0"/>
          </a:p>
        </p:txBody>
      </p:sp>
    </p:spTree>
    <p:extLst>
      <p:ext uri="{BB962C8B-B14F-4D97-AF65-F5344CB8AC3E}">
        <p14:creationId xmlns:p14="http://schemas.microsoft.com/office/powerpoint/2010/main" val="506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Action Plan</a:t>
            </a:r>
            <a:endParaRPr lang="en-US" dirty="0"/>
          </a:p>
        </p:txBody>
      </p:sp>
      <p:sp>
        <p:nvSpPr>
          <p:cNvPr id="3" name="Content Placeholder 2"/>
          <p:cNvSpPr>
            <a:spLocks noGrp="1"/>
          </p:cNvSpPr>
          <p:nvPr>
            <p:ph idx="1"/>
          </p:nvPr>
        </p:nvSpPr>
        <p:spPr>
          <a:xfrm>
            <a:off x="609600" y="1600200"/>
            <a:ext cx="10972800" cy="2786449"/>
          </a:xfrm>
        </p:spPr>
        <p:txBody>
          <a:bodyPr/>
          <a:lstStyle/>
          <a:p>
            <a:pPr marL="0" indent="0">
              <a:buNone/>
            </a:pPr>
            <a:r>
              <a:rPr lang="en-US" sz="2400" b="1" dirty="0">
                <a:latin typeface="Arial" panose="020B0604020202020204" pitchFamily="34" charset="0"/>
                <a:cs typeface="Arial" panose="020B0604020202020204" pitchFamily="34" charset="0"/>
              </a:rPr>
              <a:t>Create an action plan:</a:t>
            </a:r>
          </a:p>
          <a:p>
            <a:r>
              <a:rPr lang="en-US" sz="2400" dirty="0">
                <a:latin typeface="Arial" panose="020B0604020202020204" pitchFamily="34" charset="0"/>
                <a:cs typeface="Arial" panose="020B0604020202020204" pitchFamily="34" charset="0"/>
              </a:rPr>
              <a:t>What needs did you identify using the Self-Reflection Rubric? Choose one or two priority areas on which to focus.</a:t>
            </a:r>
          </a:p>
          <a:p>
            <a:pPr marL="0" indent="0">
              <a:buNone/>
            </a:pPr>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Next, consider what actions you can take to move your classroom, grade level or course team, school, or district (choose a level of the system to focus on) to the next level in these priority areas. </a:t>
            </a:r>
          </a:p>
        </p:txBody>
      </p:sp>
      <p:graphicFrame>
        <p:nvGraphicFramePr>
          <p:cNvPr id="5" name="Table 4" descr="This table is a sample of what an action plan can look like. The heading for column 1 is &quot;priority area&quot; and the hading for column 2 is &quot;steps to take.&quot; "/>
          <p:cNvGraphicFramePr>
            <a:graphicFrameLocks noGrp="1"/>
          </p:cNvGraphicFramePr>
          <p:nvPr>
            <p:extLst>
              <p:ext uri="{D42A27DB-BD31-4B8C-83A1-F6EECF244321}">
                <p14:modId xmlns:p14="http://schemas.microsoft.com/office/powerpoint/2010/main" val="4037895717"/>
              </p:ext>
            </p:extLst>
          </p:nvPr>
        </p:nvGraphicFramePr>
        <p:xfrm>
          <a:off x="197708" y="4258979"/>
          <a:ext cx="11553568" cy="2468880"/>
        </p:xfrm>
        <a:graphic>
          <a:graphicData uri="http://schemas.openxmlformats.org/drawingml/2006/table">
            <a:tbl>
              <a:tblPr firstRow="1" bandRow="1">
                <a:tableStyleId>{5C22544A-7EE6-4342-B048-85BDC9FD1C3A}</a:tableStyleId>
              </a:tblPr>
              <a:tblGrid>
                <a:gridCol w="2483708">
                  <a:extLst>
                    <a:ext uri="{9D8B030D-6E8A-4147-A177-3AD203B41FA5}">
                      <a16:colId xmlns:a16="http://schemas.microsoft.com/office/drawing/2014/main" val="20000"/>
                    </a:ext>
                  </a:extLst>
                </a:gridCol>
                <a:gridCol w="9069860">
                  <a:extLst>
                    <a:ext uri="{9D8B030D-6E8A-4147-A177-3AD203B41FA5}">
                      <a16:colId xmlns:a16="http://schemas.microsoft.com/office/drawing/2014/main" val="20001"/>
                    </a:ext>
                  </a:extLst>
                </a:gridCol>
              </a:tblGrid>
              <a:tr h="370840">
                <a:tc>
                  <a:txBody>
                    <a:bodyPr/>
                    <a:lstStyle/>
                    <a:p>
                      <a:r>
                        <a:rPr lang="en-US" sz="2400" dirty="0">
                          <a:latin typeface="Arial" panose="020B0604020202020204" pitchFamily="34" charset="0"/>
                          <a:cs typeface="Arial" panose="020B0604020202020204" pitchFamily="34" charset="0"/>
                        </a:rPr>
                        <a:t>Priority </a:t>
                      </a:r>
                      <a:r>
                        <a:rPr lang="en-US" sz="2400" baseline="0" dirty="0">
                          <a:latin typeface="Arial" panose="020B0604020202020204" pitchFamily="34" charset="0"/>
                          <a:cs typeface="Arial" panose="020B0604020202020204" pitchFamily="34" charset="0"/>
                        </a:rPr>
                        <a:t>Area</a:t>
                      </a:r>
                      <a:endParaRPr lang="en-US" sz="2400" dirty="0">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r>
                        <a:rPr lang="en-US" sz="2400" dirty="0">
                          <a:latin typeface="Arial" panose="020B0604020202020204" pitchFamily="34" charset="0"/>
                          <a:cs typeface="Arial" panose="020B0604020202020204" pitchFamily="34" charset="0"/>
                        </a:rPr>
                        <a:t>Steps to Take:</a:t>
                      </a:r>
                      <a:r>
                        <a:rPr lang="en-US" sz="2400" baseline="0" dirty="0">
                          <a:latin typeface="Arial" panose="020B0604020202020204" pitchFamily="34" charset="0"/>
                          <a:cs typeface="Arial" panose="020B0604020202020204" pitchFamily="34" charset="0"/>
                        </a:rPr>
                        <a:t> </a:t>
                      </a:r>
                      <a:r>
                        <a:rPr lang="en-US" sz="2400" b="0" baseline="0" dirty="0">
                          <a:latin typeface="Arial" panose="020B0604020202020204" pitchFamily="34" charset="0"/>
                          <a:cs typeface="Arial" panose="020B0604020202020204" pitchFamily="34" charset="0"/>
                        </a:rPr>
                        <a:t>What specific actions can you take? Who can you talk to or work with? Who can you engage in this process? How? </a:t>
                      </a:r>
                      <a:endParaRPr lang="en-US" sz="2400" b="0" dirty="0">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10000"/>
                  </a:ext>
                </a:extLst>
              </a:tr>
              <a:tr h="370840">
                <a:tc>
                  <a:txBody>
                    <a:bodyPr/>
                    <a:lstStyle/>
                    <a:p>
                      <a:r>
                        <a:rPr lang="en-US" sz="2400" dirty="0">
                          <a:latin typeface="Arial" panose="020B0604020202020204" pitchFamily="34" charset="0"/>
                          <a:cs typeface="Arial" panose="020B0604020202020204" pitchFamily="34" charset="0"/>
                        </a:rPr>
                        <a:t>Priority Area #1:</a:t>
                      </a:r>
                    </a:p>
                  </a:txBody>
                  <a:tcPr/>
                </a:tc>
                <a:tc>
                  <a:txBody>
                    <a:bodyPr/>
                    <a:lstStyle/>
                    <a:p>
                      <a:r>
                        <a:rPr lang="en-US" sz="2400" dirty="0">
                          <a:latin typeface="Arial" panose="020B0604020202020204" pitchFamily="34" charset="0"/>
                          <a:cs typeface="Arial" panose="020B0604020202020204" pitchFamily="34" charset="0"/>
                        </a:rPr>
                        <a:t>Steps:</a:t>
                      </a: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dirty="0">
                          <a:latin typeface="Arial" panose="020B0604020202020204" pitchFamily="34" charset="0"/>
                          <a:cs typeface="Arial" panose="020B0604020202020204" pitchFamily="34" charset="0"/>
                        </a:rPr>
                        <a:t>Priority Area #2:</a:t>
                      </a:r>
                    </a:p>
                  </a:txBody>
                  <a:tcPr/>
                </a:tc>
                <a:tc>
                  <a:txBody>
                    <a:bodyPr/>
                    <a:lstStyle/>
                    <a:p>
                      <a:r>
                        <a:rPr lang="en-US" sz="2400" dirty="0">
                          <a:latin typeface="Arial" panose="020B0604020202020204" pitchFamily="34" charset="0"/>
                          <a:cs typeface="Arial" panose="020B0604020202020204" pitchFamily="34" charset="0"/>
                        </a:rPr>
                        <a:t>Steps: </a:t>
                      </a: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6" name="Donut 5" descr="15-minute timer:&#10;This is a donut shape that fades away to indicate the time remaining."/>
          <p:cNvSpPr/>
          <p:nvPr/>
        </p:nvSpPr>
        <p:spPr>
          <a:xfrm>
            <a:off x="9841508" y="126015"/>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7" name="Donut 6" descr="15-minute timer:&#10;This is a donut shape that fades away to indicate the time remaining."/>
          <p:cNvSpPr/>
          <p:nvPr/>
        </p:nvSpPr>
        <p:spPr>
          <a:xfrm>
            <a:off x="9841507" y="126015"/>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8" name="TextBox 8" descr="This is floating text that labels the amount of time the timer is set for."/>
          <p:cNvSpPr txBox="1">
            <a:spLocks noChangeArrowheads="1"/>
          </p:cNvSpPr>
          <p:nvPr/>
        </p:nvSpPr>
        <p:spPr bwMode="auto">
          <a:xfrm>
            <a:off x="10046295" y="449444"/>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4" name="Slide Number Placeholder 3"/>
          <p:cNvSpPr>
            <a:spLocks noGrp="1"/>
          </p:cNvSpPr>
          <p:nvPr>
            <p:ph type="sldNum" sz="quarter" idx="12"/>
          </p:nvPr>
        </p:nvSpPr>
        <p:spPr/>
        <p:txBody>
          <a:bodyPr/>
          <a:lstStyle/>
          <a:p>
            <a:pPr>
              <a:defRPr/>
            </a:pPr>
            <a:fld id="{D77B0D6D-9892-4469-84CD-D7C79082817E}" type="slidenum">
              <a:rPr lang="en-US" smtClean="0"/>
              <a:pPr>
                <a:defRPr/>
              </a:pPr>
              <a:t>23</a:t>
            </a:fld>
            <a:endParaRPr lang="en-US" dirty="0"/>
          </a:p>
        </p:txBody>
      </p:sp>
    </p:spTree>
    <p:extLst>
      <p:ext uri="{BB962C8B-B14F-4D97-AF65-F5344CB8AC3E}">
        <p14:creationId xmlns:p14="http://schemas.microsoft.com/office/powerpoint/2010/main" val="390749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7"/>
                                        </p:tgtEl>
                                      </p:cBhvr>
                                    </p:animEffect>
                                    <p:set>
                                      <p:cBhvr>
                                        <p:cTn id="7" dur="1" fill="hold">
                                          <p:stCondLst>
                                            <p:cond delay="59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Action Plan: Needs</a:t>
            </a:r>
            <a:endParaRPr lang="en-US" dirty="0"/>
          </a:p>
        </p:txBody>
      </p:sp>
      <p:sp>
        <p:nvSpPr>
          <p:cNvPr id="3" name="Content Placeholder 2"/>
          <p:cNvSpPr>
            <a:spLocks noGrp="1"/>
          </p:cNvSpPr>
          <p:nvPr>
            <p:ph sz="half" idx="1"/>
          </p:nvPr>
        </p:nvSpPr>
        <p:spPr>
          <a:xfrm>
            <a:off x="609599" y="1600206"/>
            <a:ext cx="5754677" cy="4887091"/>
          </a:xfrm>
        </p:spPr>
        <p:txBody>
          <a:bodyPr/>
          <a:lstStyle/>
          <a:p>
            <a:pPr marL="0" indent="0">
              <a:buNone/>
            </a:pPr>
            <a:r>
              <a:rPr lang="en-US" sz="2800" b="1" dirty="0">
                <a:latin typeface="Arial" panose="020B0604020202020204" pitchFamily="34" charset="0"/>
                <a:cs typeface="Arial" panose="020B0604020202020204" pitchFamily="34" charset="0"/>
              </a:rPr>
              <a:t>Identify Needs:</a:t>
            </a:r>
          </a:p>
          <a:p>
            <a:r>
              <a:rPr lang="en-US" sz="2800" dirty="0">
                <a:latin typeface="Arial" panose="020B0604020202020204" pitchFamily="34" charset="0"/>
                <a:cs typeface="Arial" panose="020B0604020202020204" pitchFamily="34" charset="0"/>
              </a:rPr>
              <a:t>Now that you have an action plan, go back and look at the steps you identified. What do you need from administrators, the district, etc. in order to make this plan a reality? </a:t>
            </a:r>
          </a:p>
        </p:txBody>
      </p:sp>
      <p:pic>
        <p:nvPicPr>
          <p:cNvPr id="7" name="Content Placeholder 6" descr="Image of a road sign with &quot;help,&quot; &quot;tips,&quot; &quot;assistance,&quot; &quot;guidance,&quot; &quot;support,&quot; and &quot;advice&quot; written on it. "/>
          <p:cNvPicPr>
            <a:picLocks noGrp="1" noChangeAspect="1"/>
          </p:cNvPicPr>
          <p:nvPr>
            <p:ph sz="half" idx="2"/>
          </p:nvPr>
        </p:nvPicPr>
        <p:blipFill>
          <a:blip r:embed="rId3"/>
          <a:stretch>
            <a:fillRect/>
          </a:stretch>
        </p:blipFill>
        <p:spPr>
          <a:xfrm>
            <a:off x="6364277" y="1829207"/>
            <a:ext cx="5827723" cy="3199992"/>
          </a:xfrm>
          <a:prstGeom prst="rect">
            <a:avLst/>
          </a:prstGeom>
        </p:spPr>
      </p:pic>
      <p:sp>
        <p:nvSpPr>
          <p:cNvPr id="8" name="Donut 7" descr="10-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9" name="Donut 8" descr="10-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0"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4" name="Slide Number Placeholder 3"/>
          <p:cNvSpPr>
            <a:spLocks noGrp="1"/>
          </p:cNvSpPr>
          <p:nvPr>
            <p:ph type="sldNum" sz="quarter" idx="12"/>
          </p:nvPr>
        </p:nvSpPr>
        <p:spPr/>
        <p:txBody>
          <a:bodyPr/>
          <a:lstStyle/>
          <a:p>
            <a:pPr>
              <a:defRPr/>
            </a:pPr>
            <a:fld id="{D77B0D6D-9892-4469-84CD-D7C79082817E}" type="slidenum">
              <a:rPr lang="en-US" smtClean="0"/>
              <a:pPr>
                <a:defRPr/>
              </a:pPr>
              <a:t>24</a:t>
            </a:fld>
            <a:endParaRPr lang="en-US" dirty="0"/>
          </a:p>
        </p:txBody>
      </p:sp>
    </p:spTree>
    <p:extLst>
      <p:ext uri="{BB962C8B-B14F-4D97-AF65-F5344CB8AC3E}">
        <p14:creationId xmlns:p14="http://schemas.microsoft.com/office/powerpoint/2010/main" val="8004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9"/>
                                        </p:tgtEl>
                                      </p:cBhvr>
                                    </p:animEffect>
                                    <p:set>
                                      <p:cBhvr>
                                        <p:cTn id="7" dur="1" fill="hold">
                                          <p:stCondLst>
                                            <p:cond delay="59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a:xfrm>
            <a:off x="609600" y="1600200"/>
            <a:ext cx="10972800" cy="4756150"/>
          </a:xfrm>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a:rPr>
              <a:t>https://www.cde.ca.gov/sp/ml/roadmap.asp</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EL Roadmap Policy, the EL Roadmap Guidance Document, information on and examples of each principle in action, the                  Self-Reflection Rubric, Frequently Asked Questions, the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25</a:t>
            </a:fld>
            <a:endParaRPr lang="en-US" dirty="0"/>
          </a:p>
        </p:txBody>
      </p:sp>
    </p:spTree>
    <p:extLst>
      <p:ext uri="{BB962C8B-B14F-4D97-AF65-F5344CB8AC3E}">
        <p14:creationId xmlns:p14="http://schemas.microsoft.com/office/powerpoint/2010/main" val="407681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58749" y="337096"/>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26</a:t>
            </a:fld>
            <a:endParaRPr lang="en-US" dirty="0"/>
          </a:p>
        </p:txBody>
      </p:sp>
      <p:sp>
        <p:nvSpPr>
          <p:cNvPr id="3" name="Content Placeholder 2"/>
          <p:cNvSpPr>
            <a:spLocks noGrp="1"/>
          </p:cNvSpPr>
          <p:nvPr>
            <p:ph idx="1"/>
          </p:nvPr>
        </p:nvSpPr>
        <p:spPr>
          <a:xfrm>
            <a:off x="609600" y="1986197"/>
            <a:ext cx="10972800" cy="4139968"/>
          </a:xfrm>
        </p:spPr>
        <p:txBody>
          <a:bodyPr/>
          <a:lstStyle/>
          <a:p>
            <a:pPr marL="0" lvl="0" indent="0">
              <a:buNone/>
            </a:pPr>
            <a:r>
              <a:rPr lang="en-US" dirty="0">
                <a:solidFill>
                  <a:prstClr val="black"/>
                </a:solidFill>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14867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pic>
        <p:nvPicPr>
          <p:cNvPr id="2054" name="Picture 6"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27</a:t>
            </a:fld>
            <a:endParaRPr lang="en-US" dirty="0"/>
          </a:p>
        </p:txBody>
      </p:sp>
    </p:spTree>
    <p:extLst>
      <p:ext uri="{BB962C8B-B14F-4D97-AF65-F5344CB8AC3E}">
        <p14:creationId xmlns:p14="http://schemas.microsoft.com/office/powerpoint/2010/main" val="2579747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28</a:t>
            </a:fld>
            <a:endParaRPr lang="en-US" dirty="0"/>
          </a:p>
        </p:txBody>
      </p:sp>
    </p:spTree>
    <p:extLst>
      <p:ext uri="{BB962C8B-B14F-4D97-AF65-F5344CB8AC3E}">
        <p14:creationId xmlns:p14="http://schemas.microsoft.com/office/powerpoint/2010/main" val="265343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5384800"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Your name and where and what you teach</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Why is learning about the EL Roadmap important to your work?</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421581" y="1911927"/>
            <a:ext cx="5454377" cy="31336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49958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Why a Roadmap?</a:t>
            </a:r>
            <a:endParaRPr lang="en-US" dirty="0"/>
          </a:p>
        </p:txBody>
      </p:sp>
      <p:sp>
        <p:nvSpPr>
          <p:cNvPr id="3" name="Content Placeholder 2"/>
          <p:cNvSpPr>
            <a:spLocks noGrp="1"/>
          </p:cNvSpPr>
          <p:nvPr>
            <p:ph sz="half" idx="1"/>
          </p:nvPr>
        </p:nvSpPr>
        <p:spPr>
          <a:xfrm>
            <a:off x="609599" y="1830389"/>
            <a:ext cx="7232651" cy="4525963"/>
          </a:xfrm>
        </p:spPr>
        <p:txBody>
          <a:bodyPr/>
          <a:lstStyle/>
          <a:p>
            <a:r>
              <a:rPr lang="en-US" sz="2800" dirty="0">
                <a:latin typeface="Arial" panose="020B0604020202020204" pitchFamily="34" charset="0"/>
                <a:cs typeface="Arial" panose="020B0604020202020204" pitchFamily="34" charset="0"/>
              </a:rPr>
              <a:t>To provide guidance to schools, districts, and counties on research-based approaches to support and embrace English learners</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all English learners have access to a twenty-first century education and feel welcome and supported at school</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the parents of English learners are welcomed and embraced as assets to the school and district</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4</a:t>
            </a:fld>
            <a:endParaRPr lang="en-US" dirty="0"/>
          </a:p>
        </p:txBody>
      </p:sp>
      <p:pic>
        <p:nvPicPr>
          <p:cNvPr id="1026" name="Picture 2" descr="Image result for question mark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2250" y="2505870"/>
            <a:ext cx="39243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5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How Was the Roadmap Created?</a:t>
            </a:r>
            <a:endParaRPr lang="en-US" dirty="0"/>
          </a:p>
        </p:txBody>
      </p:sp>
      <p:sp>
        <p:nvSpPr>
          <p:cNvPr id="3" name="Content Placeholder 2"/>
          <p:cNvSpPr>
            <a:spLocks noGrp="1"/>
          </p:cNvSpPr>
          <p:nvPr>
            <p:ph sz="half" idx="1"/>
          </p:nvPr>
        </p:nvSpPr>
        <p:spPr>
          <a:xfrm>
            <a:off x="609600" y="1600206"/>
            <a:ext cx="5865586" cy="4525963"/>
          </a:xfrm>
        </p:spPr>
        <p:txBody>
          <a:bodyPr/>
          <a:lstStyle/>
          <a:p>
            <a:r>
              <a:rPr lang="en-US" sz="2800" dirty="0">
                <a:latin typeface="Arial" panose="020B0604020202020204" pitchFamily="34" charset="0"/>
                <a:cs typeface="Arial" panose="020B0604020202020204" pitchFamily="34" charset="0"/>
              </a:rPr>
              <a:t>The EL Roadmap Workgroup</a:t>
            </a:r>
          </a:p>
          <a:p>
            <a:pPr lvl="1"/>
            <a:r>
              <a:rPr lang="en-US" sz="2800" dirty="0">
                <a:latin typeface="Arial" panose="020B0604020202020204" pitchFamily="34" charset="0"/>
                <a:cs typeface="Arial" panose="020B0604020202020204" pitchFamily="34" charset="0"/>
              </a:rPr>
              <a:t>Met over two years to provide input and to assist in the development of the EL Roadmap Policy and associated guidance</a:t>
            </a:r>
          </a:p>
          <a:p>
            <a:pPr marL="342900" lvl="1" indent="0">
              <a:buNone/>
            </a:pPr>
            <a:endParaRPr lang="en-US" sz="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Included teachers, parents, administrators, superintendents, County Offices of Education, districts, and advocacy organizations</a:t>
            </a:r>
          </a:p>
          <a:p>
            <a:pPr lvl="1"/>
            <a:endParaRPr lang="en-US" sz="2500" dirty="0">
              <a:latin typeface="Arial" panose="020B0604020202020204" pitchFamily="34" charset="0"/>
              <a:cs typeface="Arial" panose="020B0604020202020204" pitchFamily="34" charset="0"/>
            </a:endParaRPr>
          </a:p>
          <a:p>
            <a:pPr marL="342900" lvl="1" indent="0">
              <a:buNone/>
            </a:pPr>
            <a:endParaRPr lang="en-US" sz="2500" dirty="0">
              <a:latin typeface="Arial" panose="020B0604020202020204" pitchFamily="34" charset="0"/>
              <a:cs typeface="Arial" panose="020B0604020202020204" pitchFamily="34" charset="0"/>
            </a:endParaRPr>
          </a:p>
        </p:txBody>
      </p:sp>
      <p:pic>
        <p:nvPicPr>
          <p:cNvPr id="6" name="Content Placeholder 5" descr="This image shows multicolored hands together."/>
          <p:cNvPicPr>
            <a:picLocks noGrp="1" noChangeAspect="1"/>
          </p:cNvPicPr>
          <p:nvPr>
            <p:ph sz="half" idx="2"/>
          </p:nvPr>
        </p:nvPicPr>
        <p:blipFill>
          <a:blip r:embed="rId3"/>
          <a:stretch>
            <a:fillRect/>
          </a:stretch>
        </p:blipFill>
        <p:spPr>
          <a:xfrm>
            <a:off x="6475186" y="2071797"/>
            <a:ext cx="5384800" cy="3354168"/>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5</a:t>
            </a:fld>
            <a:endParaRPr lang="en-US" dirty="0"/>
          </a:p>
        </p:txBody>
      </p:sp>
    </p:spTree>
    <p:extLst>
      <p:ext uri="{BB962C8B-B14F-4D97-AF65-F5344CB8AC3E}">
        <p14:creationId xmlns:p14="http://schemas.microsoft.com/office/powerpoint/2010/main" val="40951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227013"/>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The </a:t>
            </a:r>
            <a:r>
              <a:rPr lang="en-US" altLang="en-US" b="1" i="1" dirty="0">
                <a:solidFill>
                  <a:srgbClr val="002060"/>
                </a:solidFill>
                <a:latin typeface="Arial" panose="020B0604020202020204" pitchFamily="34" charset="0"/>
                <a:cs typeface="Arial" panose="020B0604020202020204" pitchFamily="34" charset="0"/>
              </a:rPr>
              <a:t>CA EL Roadmap </a:t>
            </a:r>
            <a:r>
              <a:rPr lang="en-US" altLang="en-US" b="1" dirty="0">
                <a:solidFill>
                  <a:srgbClr val="002060"/>
                </a:solidFill>
                <a:latin typeface="Arial" panose="020B0604020202020204" pitchFamily="34" charset="0"/>
                <a:cs typeface="Arial" panose="020B0604020202020204" pitchFamily="34" charset="0"/>
              </a:rPr>
              <a:t>and the California Way</a:t>
            </a:r>
            <a:endParaRPr lang="en-US" altLang="en-US" dirty="0"/>
          </a:p>
        </p:txBody>
      </p:sp>
      <p:pic>
        <p:nvPicPr>
          <p:cNvPr id="67587" name="Content Placeholder 4" descr="Image of a road with a sunset and the words &quot;The California Way&quot; on top of th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2709863"/>
            <a:ext cx="4048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5" descr="Image of scal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4373563"/>
            <a:ext cx="16398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Box 2" descr="This says &quot;Legal Foundations&quot; and is superimposed over the image of scales."/>
          <p:cNvSpPr txBox="1">
            <a:spLocks noChangeArrowheads="1"/>
          </p:cNvSpPr>
          <p:nvPr/>
        </p:nvSpPr>
        <p:spPr bwMode="auto">
          <a:xfrm>
            <a:off x="1131888" y="4084638"/>
            <a:ext cx="22018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Legal Foundations</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4" name="Picture 14" descr="Image of people with speech bubble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2881313"/>
            <a:ext cx="1558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TextBox 17" descr="This says &quot;Field Input&quot; and is superimposed over the image of people speaking."/>
          <p:cNvSpPr txBox="1">
            <a:spLocks noChangeArrowheads="1"/>
          </p:cNvSpPr>
          <p:nvPr/>
        </p:nvSpPr>
        <p:spPr bwMode="auto">
          <a:xfrm>
            <a:off x="1122363" y="2955925"/>
            <a:ext cx="17414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Field Input</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6" name="Picture 1" descr="This image of the logo for Global California 2030."/>
          <p:cNvPicPr>
            <a:picLocks noChangeAspect="1"/>
          </p:cNvPicPr>
          <p:nvPr/>
        </p:nvPicPr>
        <p:blipFill>
          <a:blip r:embed="rId6">
            <a:extLst>
              <a:ext uri="{28A0092B-C50C-407E-A947-70E740481C1C}">
                <a14:useLocalDpi xmlns:a14="http://schemas.microsoft.com/office/drawing/2010/main" val="0"/>
              </a:ext>
            </a:extLst>
          </a:blip>
          <a:srcRect l="6917" t="5611" r="5827" b="14980"/>
          <a:stretch>
            <a:fillRect/>
          </a:stretch>
        </p:blipFill>
        <p:spPr bwMode="auto">
          <a:xfrm>
            <a:off x="2074863" y="1584325"/>
            <a:ext cx="15319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This image of the California State Seal of Bilitera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1050925"/>
            <a:ext cx="1593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is image of the cover of the Superintendent's A Blueprint for Great Schools 1.0."/>
          <p:cNvPicPr>
            <a:picLocks noChangeAspect="1" noChangeArrowheads="1"/>
          </p:cNvPicPr>
          <p:nvPr/>
        </p:nvPicPr>
        <p:blipFill>
          <a:blip r:embed="rId8"/>
          <a:srcRect l="42468" t="16154" r="29167" b="25639"/>
          <a:stretch>
            <a:fillRect/>
          </a:stretch>
        </p:blipFill>
        <p:spPr bwMode="auto">
          <a:xfrm>
            <a:off x="5476875" y="1050925"/>
            <a:ext cx="1166813"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 of the cover of the Superintendent's A Blueprint for Great Schools 2.0."/>
          <p:cNvPicPr>
            <a:picLocks noChangeAspect="1" noChangeArrowheads="1"/>
          </p:cNvPicPr>
          <p:nvPr/>
        </p:nvPicPr>
        <p:blipFill>
          <a:blip r:embed="rId9"/>
          <a:srcRect l="30769" t="12308" r="31892" b="9486"/>
          <a:stretch>
            <a:fillRect/>
          </a:stretch>
        </p:blipFill>
        <p:spPr bwMode="auto">
          <a:xfrm>
            <a:off x="7346950" y="1139825"/>
            <a:ext cx="10414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of the cover of the book Greatness by Design."/>
          <p:cNvPicPr>
            <a:picLocks noChangeAspect="1" noChangeArrowheads="1"/>
          </p:cNvPicPr>
          <p:nvPr/>
        </p:nvPicPr>
        <p:blipFill>
          <a:blip r:embed="rId10"/>
          <a:srcRect l="36685" t="27779" r="35236" b="14734"/>
          <a:stretch>
            <a:fillRect/>
          </a:stretch>
        </p:blipFill>
        <p:spPr bwMode="auto">
          <a:xfrm>
            <a:off x="8737600" y="1665288"/>
            <a:ext cx="1200150" cy="1503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Image of the cover of Integrating the CA ELD Standards into K-12 Mathematics and Science Teaching and Learning."/>
          <p:cNvPicPr>
            <a:picLocks noChangeAspect="1" noChangeArrowheads="1"/>
          </p:cNvPicPr>
          <p:nvPr/>
        </p:nvPicPr>
        <p:blipFill>
          <a:blip r:embed="rId11"/>
          <a:srcRect l="33060" t="16414" r="32744" b="12074"/>
          <a:stretch>
            <a:fillRect/>
          </a:stretch>
        </p:blipFill>
        <p:spPr bwMode="auto">
          <a:xfrm>
            <a:off x="9456738" y="3257550"/>
            <a:ext cx="1177925"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of the cover of the California English Language Development Standards."/>
          <p:cNvPicPr>
            <a:picLocks noChangeAspect="1" noChangeArrowheads="1"/>
          </p:cNvPicPr>
          <p:nvPr/>
        </p:nvPicPr>
        <p:blipFill>
          <a:blip r:embed="rId12"/>
          <a:srcRect l="15865" t="12788" r="16827" b="4092"/>
          <a:stretch>
            <a:fillRect/>
          </a:stretch>
        </p:blipFill>
        <p:spPr bwMode="auto">
          <a:xfrm>
            <a:off x="8509000" y="4972050"/>
            <a:ext cx="1536700" cy="117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 of the cover of the English Langauge Arts/Englis Language Development Framework."/>
          <p:cNvPicPr>
            <a:picLocks noChangeAspect="1" noChangeArrowheads="1"/>
          </p:cNvPicPr>
          <p:nvPr/>
        </p:nvPicPr>
        <p:blipFill>
          <a:blip r:embed="rId13"/>
          <a:srcRect l="50623" t="22792" r="21956" b="20258"/>
          <a:stretch>
            <a:fillRect/>
          </a:stretch>
        </p:blipFill>
        <p:spPr bwMode="auto">
          <a:xfrm>
            <a:off x="7099300" y="5186363"/>
            <a:ext cx="1109663" cy="143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 of the cover of the California Common Core State Standards. "/>
          <p:cNvPicPr>
            <a:picLocks noChangeAspect="1" noChangeArrowheads="1"/>
          </p:cNvPicPr>
          <p:nvPr/>
        </p:nvPicPr>
        <p:blipFill>
          <a:blip r:embed="rId14"/>
          <a:srcRect l="29808" t="22563" r="16187" b="10513"/>
          <a:stretch>
            <a:fillRect/>
          </a:stretch>
        </p:blipFill>
        <p:spPr bwMode="auto">
          <a:xfrm>
            <a:off x="5187950" y="5292725"/>
            <a:ext cx="1511300"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ELPAC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92438" y="5478463"/>
            <a:ext cx="20462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2EE90B-B6A7-469A-8059-22FC94F6E2FC}" type="slidenum">
              <a:rPr lang="en-US" altLang="en-US" smtClean="0">
                <a:solidFill>
                  <a:srgbClr val="898989"/>
                </a:solidFill>
              </a:rPr>
              <a:pPr fontAlgn="base">
                <a:spcBef>
                  <a:spcPct val="0"/>
                </a:spcBef>
                <a:spcAft>
                  <a:spcPct val="0"/>
                </a:spcAft>
              </a:pPr>
              <a:t>6</a:t>
            </a:fld>
            <a:endParaRPr lang="en-US" altLang="en-US">
              <a:solidFill>
                <a:srgbClr val="898989"/>
              </a:solidFill>
            </a:endParaRPr>
          </a:p>
        </p:txBody>
      </p:sp>
    </p:spTree>
    <p:extLst>
      <p:ext uri="{BB962C8B-B14F-4D97-AF65-F5344CB8AC3E}">
        <p14:creationId xmlns:p14="http://schemas.microsoft.com/office/powerpoint/2010/main" val="273540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2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92075"/>
            <a:ext cx="10979150" cy="1143000"/>
          </a:xfrm>
        </p:spPr>
        <p:txBody>
          <a:bodyPr/>
          <a:lstStyle/>
          <a:p>
            <a:r>
              <a:rPr lang="en-US" altLang="en-US" b="1" dirty="0">
                <a:solidFill>
                  <a:srgbClr val="002060"/>
                </a:solidFill>
                <a:latin typeface="Arial" panose="020B0604020202020204" pitchFamily="34" charset="0"/>
                <a:cs typeface="Arial" panose="020B0604020202020204" pitchFamily="34" charset="0"/>
              </a:rPr>
              <a:t>Historical Perspective</a:t>
            </a:r>
          </a:p>
        </p:txBody>
      </p:sp>
      <p:sp>
        <p:nvSpPr>
          <p:cNvPr id="63492" name="TextBox 2"/>
          <p:cNvSpPr txBox="1">
            <a:spLocks noChangeArrowheads="1"/>
          </p:cNvSpPr>
          <p:nvPr/>
        </p:nvSpPr>
        <p:spPr bwMode="auto">
          <a:xfrm>
            <a:off x="125413" y="5389563"/>
            <a:ext cx="375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214200"/>
                </a:solidFill>
                <a:latin typeface="Arial" panose="020B0604020202020204" pitchFamily="34" charset="0"/>
                <a:cs typeface="Arial" panose="020B0604020202020204" pitchFamily="34" charset="0"/>
              </a:rPr>
              <a:t>Era of building programs, practices, and approaches</a:t>
            </a:r>
          </a:p>
        </p:txBody>
      </p:sp>
      <p:pic>
        <p:nvPicPr>
          <p:cNvPr id="63491" name="Picture 5" descr="Image of a timeline from 1974 to 20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30338"/>
            <a:ext cx="114204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Box 19"/>
          <p:cNvSpPr txBox="1">
            <a:spLocks noChangeArrowheads="1"/>
          </p:cNvSpPr>
          <p:nvPr/>
        </p:nvSpPr>
        <p:spPr bwMode="auto">
          <a:xfrm>
            <a:off x="20638" y="1995488"/>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1974</a:t>
            </a:r>
          </a:p>
        </p:txBody>
      </p:sp>
      <p:sp>
        <p:nvSpPr>
          <p:cNvPr id="63494" name="TextBox 1"/>
          <p:cNvSpPr txBox="1">
            <a:spLocks noChangeArrowheads="1"/>
          </p:cNvSpPr>
          <p:nvPr/>
        </p:nvSpPr>
        <p:spPr bwMode="auto">
          <a:xfrm>
            <a:off x="20638" y="1636713"/>
            <a:ext cx="209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Lau v. Nichols</a:t>
            </a:r>
          </a:p>
        </p:txBody>
      </p:sp>
      <p:sp>
        <p:nvSpPr>
          <p:cNvPr id="63495" name="TextBox 28"/>
          <p:cNvSpPr txBox="1">
            <a:spLocks noChangeArrowheads="1"/>
          </p:cNvSpPr>
          <p:nvPr/>
        </p:nvSpPr>
        <p:spPr bwMode="auto">
          <a:xfrm>
            <a:off x="404813" y="4086225"/>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1976</a:t>
            </a:r>
          </a:p>
        </p:txBody>
      </p:sp>
      <p:sp>
        <p:nvSpPr>
          <p:cNvPr id="63496" name="TextBox 2"/>
          <p:cNvSpPr txBox="1">
            <a:spLocks noChangeArrowheads="1"/>
          </p:cNvSpPr>
          <p:nvPr/>
        </p:nvSpPr>
        <p:spPr bwMode="auto">
          <a:xfrm>
            <a:off x="125413" y="4429125"/>
            <a:ext cx="1964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Bilingual-</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Bicultural Act</a:t>
            </a:r>
          </a:p>
        </p:txBody>
      </p:sp>
      <p:sp>
        <p:nvSpPr>
          <p:cNvPr id="63497" name="TextBox 28"/>
          <p:cNvSpPr txBox="1">
            <a:spLocks noChangeArrowheads="1"/>
          </p:cNvSpPr>
          <p:nvPr/>
        </p:nvSpPr>
        <p:spPr bwMode="auto">
          <a:xfrm>
            <a:off x="1422400" y="2786063"/>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1981</a:t>
            </a:r>
          </a:p>
        </p:txBody>
      </p:sp>
      <p:sp>
        <p:nvSpPr>
          <p:cNvPr id="63498" name="TextBox 2"/>
          <p:cNvSpPr txBox="1">
            <a:spLocks noChangeArrowheads="1"/>
          </p:cNvSpPr>
          <p:nvPr/>
        </p:nvSpPr>
        <p:spPr bwMode="auto">
          <a:xfrm>
            <a:off x="1385888" y="2136775"/>
            <a:ext cx="2046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err="1">
                <a:solidFill>
                  <a:srgbClr val="000000"/>
                </a:solidFill>
                <a:latin typeface="Arial" panose="020B0604020202020204" pitchFamily="34" charset="0"/>
                <a:cs typeface="Arial" panose="020B0604020202020204" pitchFamily="34" charset="0"/>
              </a:rPr>
              <a:t>Castañeda</a:t>
            </a:r>
            <a:r>
              <a:rPr lang="en-US" altLang="en-US" sz="2400" dirty="0">
                <a:solidFill>
                  <a:srgbClr val="000000"/>
                </a:solidFill>
                <a:latin typeface="Arial" panose="020B0604020202020204" pitchFamily="34" charset="0"/>
                <a:cs typeface="Arial" panose="020B0604020202020204" pitchFamily="34" charset="0"/>
              </a:rPr>
              <a:t> v. Pickard</a:t>
            </a:r>
          </a:p>
        </p:txBody>
      </p:sp>
      <p:sp>
        <p:nvSpPr>
          <p:cNvPr id="63500" name="TextBox 5"/>
          <p:cNvSpPr txBox="1">
            <a:spLocks noChangeArrowheads="1"/>
          </p:cNvSpPr>
          <p:nvPr/>
        </p:nvSpPr>
        <p:spPr bwMode="auto">
          <a:xfrm>
            <a:off x="4412126" y="1666839"/>
            <a:ext cx="102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1990s</a:t>
            </a:r>
          </a:p>
        </p:txBody>
      </p:sp>
      <p:sp>
        <p:nvSpPr>
          <p:cNvPr id="63499" name="TextBox 54"/>
          <p:cNvSpPr txBox="1">
            <a:spLocks noChangeArrowheads="1"/>
          </p:cNvSpPr>
          <p:nvPr/>
        </p:nvSpPr>
        <p:spPr bwMode="auto">
          <a:xfrm>
            <a:off x="2411413" y="928688"/>
            <a:ext cx="4475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C00000"/>
                </a:solidFill>
                <a:latin typeface="Arial" panose="020B0604020202020204" pitchFamily="34" charset="0"/>
                <a:cs typeface="Arial" panose="020B0604020202020204" pitchFamily="34" charset="0"/>
              </a:rPr>
              <a:t>Era of English-only research, policy, and accountability</a:t>
            </a:r>
          </a:p>
        </p:txBody>
      </p:sp>
      <p:sp>
        <p:nvSpPr>
          <p:cNvPr id="63501" name="TextBox 29"/>
          <p:cNvSpPr txBox="1">
            <a:spLocks noChangeArrowheads="1"/>
          </p:cNvSpPr>
          <p:nvPr/>
        </p:nvSpPr>
        <p:spPr bwMode="auto">
          <a:xfrm>
            <a:off x="4156240" y="4844623"/>
            <a:ext cx="863600" cy="461962"/>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1998</a:t>
            </a:r>
          </a:p>
        </p:txBody>
      </p:sp>
      <p:sp>
        <p:nvSpPr>
          <p:cNvPr id="63502" name="TextBox 7"/>
          <p:cNvSpPr txBox="1">
            <a:spLocks noChangeArrowheads="1"/>
          </p:cNvSpPr>
          <p:nvPr/>
        </p:nvSpPr>
        <p:spPr bwMode="auto">
          <a:xfrm>
            <a:off x="3479800" y="5237163"/>
            <a:ext cx="1796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Proposition</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 227</a:t>
            </a:r>
          </a:p>
        </p:txBody>
      </p:sp>
      <p:sp>
        <p:nvSpPr>
          <p:cNvPr id="63503" name="TextBox 30"/>
          <p:cNvSpPr txBox="1">
            <a:spLocks noChangeArrowheads="1"/>
          </p:cNvSpPr>
          <p:nvPr/>
        </p:nvSpPr>
        <p:spPr bwMode="auto">
          <a:xfrm>
            <a:off x="6059488" y="43862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2001</a:t>
            </a:r>
          </a:p>
        </p:txBody>
      </p:sp>
      <p:sp>
        <p:nvSpPr>
          <p:cNvPr id="63504" name="TextBox 16"/>
          <p:cNvSpPr txBox="1">
            <a:spLocks noChangeArrowheads="1"/>
          </p:cNvSpPr>
          <p:nvPr/>
        </p:nvSpPr>
        <p:spPr bwMode="auto">
          <a:xfrm>
            <a:off x="5199063" y="4743450"/>
            <a:ext cx="2236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No Child Left Behind </a:t>
            </a:r>
          </a:p>
        </p:txBody>
      </p:sp>
      <p:sp>
        <p:nvSpPr>
          <p:cNvPr id="63505" name="TextBox 34"/>
          <p:cNvSpPr txBox="1">
            <a:spLocks noChangeArrowheads="1"/>
          </p:cNvSpPr>
          <p:nvPr/>
        </p:nvSpPr>
        <p:spPr bwMode="auto">
          <a:xfrm>
            <a:off x="7637463" y="2898775"/>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2006</a:t>
            </a:r>
          </a:p>
        </p:txBody>
      </p:sp>
      <p:sp>
        <p:nvSpPr>
          <p:cNvPr id="63506" name="TextBox 19"/>
          <p:cNvSpPr txBox="1">
            <a:spLocks noChangeArrowheads="1"/>
          </p:cNvSpPr>
          <p:nvPr/>
        </p:nvSpPr>
        <p:spPr bwMode="auto">
          <a:xfrm>
            <a:off x="5405631" y="1809750"/>
            <a:ext cx="3866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National Literacy Panel on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Language Minority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Children and Youth</a:t>
            </a:r>
          </a:p>
        </p:txBody>
      </p:sp>
      <p:sp>
        <p:nvSpPr>
          <p:cNvPr id="63507" name="TextBox 37"/>
          <p:cNvSpPr txBox="1">
            <a:spLocks noChangeArrowheads="1"/>
          </p:cNvSpPr>
          <p:nvPr/>
        </p:nvSpPr>
        <p:spPr bwMode="auto">
          <a:xfrm>
            <a:off x="8072152" y="3761719"/>
            <a:ext cx="942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2010</a:t>
            </a:r>
          </a:p>
        </p:txBody>
      </p:sp>
      <p:sp>
        <p:nvSpPr>
          <p:cNvPr id="63508" name="TextBox 26"/>
          <p:cNvSpPr txBox="1">
            <a:spLocks noChangeArrowheads="1"/>
          </p:cNvSpPr>
          <p:nvPr/>
        </p:nvSpPr>
        <p:spPr bwMode="auto">
          <a:xfrm>
            <a:off x="6033832" y="4018360"/>
            <a:ext cx="34009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Common Core State Standards (CCSS)</a:t>
            </a:r>
          </a:p>
        </p:txBody>
      </p:sp>
      <p:sp>
        <p:nvSpPr>
          <p:cNvPr id="63509" name="TextBox 38"/>
          <p:cNvSpPr txBox="1">
            <a:spLocks noChangeArrowheads="1"/>
          </p:cNvSpPr>
          <p:nvPr/>
        </p:nvSpPr>
        <p:spPr bwMode="auto">
          <a:xfrm>
            <a:off x="8973385" y="1065212"/>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2012</a:t>
            </a:r>
          </a:p>
        </p:txBody>
      </p:sp>
      <p:sp>
        <p:nvSpPr>
          <p:cNvPr id="63510" name="TextBox 29"/>
          <p:cNvSpPr txBox="1">
            <a:spLocks noChangeArrowheads="1"/>
          </p:cNvSpPr>
          <p:nvPr/>
        </p:nvSpPr>
        <p:spPr bwMode="auto">
          <a:xfrm>
            <a:off x="6756400" y="-19843"/>
            <a:ext cx="553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New English Language Development (ELD) Standards Adopted</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State Seal of </a:t>
            </a:r>
            <a:r>
              <a:rPr lang="en-US" altLang="en-US" sz="2400" dirty="0" err="1">
                <a:solidFill>
                  <a:srgbClr val="000000"/>
                </a:solidFill>
                <a:latin typeface="Arial" panose="020B0604020202020204" pitchFamily="34" charset="0"/>
                <a:cs typeface="Arial" panose="020B0604020202020204" pitchFamily="34" charset="0"/>
              </a:rPr>
              <a:t>Biliteracy</a:t>
            </a:r>
            <a:r>
              <a:rPr lang="en-US" altLang="en-US" sz="2400" dirty="0">
                <a:solidFill>
                  <a:srgbClr val="000000"/>
                </a:solidFill>
                <a:latin typeface="Arial" panose="020B0604020202020204" pitchFamily="34" charset="0"/>
                <a:cs typeface="Arial" panose="020B0604020202020204" pitchFamily="34" charset="0"/>
              </a:rPr>
              <a:t> established</a:t>
            </a:r>
          </a:p>
        </p:txBody>
      </p:sp>
      <p:sp>
        <p:nvSpPr>
          <p:cNvPr id="63511" name="TextBox 23"/>
          <p:cNvSpPr txBox="1">
            <a:spLocks noChangeArrowheads="1"/>
          </p:cNvSpPr>
          <p:nvPr/>
        </p:nvSpPr>
        <p:spPr bwMode="auto">
          <a:xfrm>
            <a:off x="8169275" y="5345112"/>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2014</a:t>
            </a:r>
          </a:p>
        </p:txBody>
      </p:sp>
      <p:sp>
        <p:nvSpPr>
          <p:cNvPr id="63512" name="TextBox 34"/>
          <p:cNvSpPr txBox="1">
            <a:spLocks noChangeArrowheads="1"/>
          </p:cNvSpPr>
          <p:nvPr/>
        </p:nvSpPr>
        <p:spPr bwMode="auto">
          <a:xfrm>
            <a:off x="5456992" y="5687412"/>
            <a:ext cx="4525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The CA English Language Arts/ ELD Framework is adopted</a:t>
            </a:r>
          </a:p>
        </p:txBody>
      </p:sp>
      <p:sp>
        <p:nvSpPr>
          <p:cNvPr id="63519" name="TextBox 38"/>
          <p:cNvSpPr txBox="1">
            <a:spLocks noChangeArrowheads="1"/>
          </p:cNvSpPr>
          <p:nvPr/>
        </p:nvSpPr>
        <p:spPr bwMode="auto">
          <a:xfrm>
            <a:off x="9982954" y="2991687"/>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2015</a:t>
            </a:r>
          </a:p>
        </p:txBody>
      </p:sp>
      <p:sp>
        <p:nvSpPr>
          <p:cNvPr id="63520" name="TextBox 16"/>
          <p:cNvSpPr txBox="1">
            <a:spLocks noChangeArrowheads="1"/>
          </p:cNvSpPr>
          <p:nvPr/>
        </p:nvSpPr>
        <p:spPr bwMode="auto">
          <a:xfrm>
            <a:off x="9387585" y="1888182"/>
            <a:ext cx="159880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Every Student Succeeds Act</a:t>
            </a:r>
          </a:p>
        </p:txBody>
      </p:sp>
      <p:sp>
        <p:nvSpPr>
          <p:cNvPr id="63513" name="TextBox 38"/>
          <p:cNvSpPr txBox="1">
            <a:spLocks noChangeArrowheads="1"/>
          </p:cNvSpPr>
          <p:nvPr/>
        </p:nvSpPr>
        <p:spPr bwMode="auto">
          <a:xfrm>
            <a:off x="10186988" y="42767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2016</a:t>
            </a:r>
          </a:p>
        </p:txBody>
      </p:sp>
      <p:sp>
        <p:nvSpPr>
          <p:cNvPr id="63514" name="TextBox 16"/>
          <p:cNvSpPr txBox="1">
            <a:spLocks noChangeArrowheads="1"/>
          </p:cNvSpPr>
          <p:nvPr/>
        </p:nvSpPr>
        <p:spPr bwMode="auto">
          <a:xfrm>
            <a:off x="9888538" y="4557713"/>
            <a:ext cx="2400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Education for a Global Economy Initiative (Proposition 58) passed</a:t>
            </a:r>
          </a:p>
        </p:txBody>
      </p:sp>
      <p:sp>
        <p:nvSpPr>
          <p:cNvPr id="63515" name="TextBox 26"/>
          <p:cNvSpPr txBox="1">
            <a:spLocks noChangeArrowheads="1"/>
          </p:cNvSpPr>
          <p:nvPr/>
        </p:nvSpPr>
        <p:spPr bwMode="auto">
          <a:xfrm>
            <a:off x="10907713" y="2654805"/>
            <a:ext cx="863600" cy="461963"/>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2017</a:t>
            </a:r>
          </a:p>
        </p:txBody>
      </p:sp>
      <p:sp>
        <p:nvSpPr>
          <p:cNvPr id="63516" name="TextBox 29"/>
          <p:cNvSpPr txBox="1">
            <a:spLocks noChangeArrowheads="1"/>
          </p:cNvSpPr>
          <p:nvPr/>
        </p:nvSpPr>
        <p:spPr bwMode="auto">
          <a:xfrm>
            <a:off x="10704161" y="1190802"/>
            <a:ext cx="1598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EL Roadmap Policy approved</a:t>
            </a:r>
          </a:p>
        </p:txBody>
      </p:sp>
      <p:sp>
        <p:nvSpPr>
          <p:cNvPr id="63517" name="Slide Number Placeholder 4"/>
          <p:cNvSpPr>
            <a:spLocks noGrp="1"/>
          </p:cNvSpPr>
          <p:nvPr>
            <p:ph type="sldNum" sz="quarter" idx="12"/>
          </p:nvPr>
        </p:nvSpPr>
        <p:spPr bwMode="auto">
          <a:xfrm>
            <a:off x="8723313" y="6329363"/>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A65F5C1-0260-4C5E-B3ED-FA33DAEA3B15}" type="slidenum">
              <a:rPr lang="en-US" altLang="en-US" sz="1200" smtClean="0">
                <a:solidFill>
                  <a:srgbClr val="898989"/>
                </a:solidFill>
              </a:rPr>
              <a:pPr fontAlgn="base">
                <a:spcBef>
                  <a:spcPct val="0"/>
                </a:spcBef>
                <a:spcAft>
                  <a:spcPct val="0"/>
                </a:spcAft>
                <a:buFontTx/>
                <a:buNone/>
              </a:pPr>
              <a:t>7</a:t>
            </a:fld>
            <a:endParaRPr lang="en-US" altLang="en-US" sz="1200" dirty="0">
              <a:solidFill>
                <a:srgbClr val="898989"/>
              </a:solidFill>
            </a:endParaRPr>
          </a:p>
        </p:txBody>
      </p:sp>
    </p:spTree>
    <p:extLst>
      <p:ext uri="{BB962C8B-B14F-4D97-AF65-F5344CB8AC3E}">
        <p14:creationId xmlns:p14="http://schemas.microsoft.com/office/powerpoint/2010/main" val="43785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EL Roadmap infographic with shortened principles and elements. Image of a car on a road leading to a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8</a:t>
            </a:fld>
            <a:endParaRPr lang="en-US" altLang="en-US" sz="1200">
              <a:solidFill>
                <a:srgbClr val="898989"/>
              </a:solidFill>
            </a:endParaRPr>
          </a:p>
        </p:txBody>
      </p:sp>
    </p:spTree>
    <p:extLst>
      <p:ext uri="{BB962C8B-B14F-4D97-AF65-F5344CB8AC3E}">
        <p14:creationId xmlns:p14="http://schemas.microsoft.com/office/powerpoint/2010/main" val="45085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3"/>
            <a:ext cx="10972800" cy="1143000"/>
          </a:xfrm>
        </p:spPr>
        <p:txBody>
          <a:bodyPr/>
          <a:lstStyle/>
          <a:p>
            <a:r>
              <a:rPr lang="en-US" b="1" dirty="0">
                <a:solidFill>
                  <a:schemeClr val="tx2">
                    <a:lumMod val="75000"/>
                  </a:schemeClr>
                </a:solidFill>
                <a:latin typeface="Arial" panose="020B0604020202020204" pitchFamily="34" charset="0"/>
                <a:cs typeface="Arial" panose="020B0604020202020204" pitchFamily="34" charset="0"/>
              </a:rPr>
              <a:t>The Policy vs. Guidance</a:t>
            </a:r>
            <a:endParaRPr lang="en-US" dirty="0"/>
          </a:p>
        </p:txBody>
      </p:sp>
      <p:sp>
        <p:nvSpPr>
          <p:cNvPr id="7" name="Text Placeholder 6"/>
          <p:cNvSpPr>
            <a:spLocks noGrp="1"/>
          </p:cNvSpPr>
          <p:nvPr>
            <p:ph type="body" idx="1"/>
          </p:nvPr>
        </p:nvSpPr>
        <p:spPr>
          <a:xfrm>
            <a:off x="1658713" y="1422397"/>
            <a:ext cx="5386917" cy="639762"/>
          </a:xfrm>
        </p:spPr>
        <p:txBody>
          <a:bodyPr/>
          <a:lstStyle/>
          <a:p>
            <a:r>
              <a:rPr lang="en-US" sz="2800" dirty="0">
                <a:latin typeface="Arial" panose="020B0604020202020204" pitchFamily="34" charset="0"/>
                <a:cs typeface="Arial" panose="020B0604020202020204" pitchFamily="34" charset="0"/>
              </a:rPr>
              <a:t>CA EL Roadmap Policy</a:t>
            </a:r>
          </a:p>
        </p:txBody>
      </p:sp>
      <p:sp>
        <p:nvSpPr>
          <p:cNvPr id="3" name="Content Placeholder 2"/>
          <p:cNvSpPr>
            <a:spLocks noGrp="1"/>
          </p:cNvSpPr>
          <p:nvPr>
            <p:ph sz="half" idx="2"/>
          </p:nvPr>
        </p:nvSpPr>
        <p:spPr>
          <a:xfrm>
            <a:off x="1536046" y="2174875"/>
            <a:ext cx="5386917" cy="3833814"/>
          </a:xfrm>
        </p:spPr>
        <p:txBody>
          <a:bodyPr/>
          <a:lstStyle/>
          <a:p>
            <a:r>
              <a:rPr lang="en-US" sz="2800" dirty="0">
                <a:latin typeface="Arial" panose="020B0604020202020204" pitchFamily="34" charset="0"/>
                <a:cs typeface="Arial" panose="020B0604020202020204" pitchFamily="34" charset="0"/>
              </a:rPr>
              <a:t>CA EL Roadmap Policy is the State Board of Education’s direction for the state.</a:t>
            </a:r>
          </a:p>
          <a:p>
            <a:pPr lvl="1"/>
            <a:r>
              <a:rPr lang="en-US" sz="2500" dirty="0">
                <a:latin typeface="Arial" panose="020B0604020202020204" pitchFamily="34" charset="0"/>
                <a:cs typeface="Arial" panose="020B0604020202020204" pitchFamily="34" charset="0"/>
              </a:rPr>
              <a:t>This means that schools and districts use the policy to implement their programs.</a:t>
            </a:r>
          </a:p>
          <a:p>
            <a:pPr marL="342900" lvl="1" indent="0">
              <a:buNone/>
            </a:pPr>
            <a:endParaRPr lang="en-US" sz="25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6800295" y="1535113"/>
            <a:ext cx="4953739" cy="639762"/>
          </a:xfrm>
        </p:spPr>
        <p:txBody>
          <a:bodyPr/>
          <a:lstStyle/>
          <a:p>
            <a:r>
              <a:rPr lang="en-US" sz="2800" dirty="0">
                <a:latin typeface="Arial" panose="020B0604020202020204" pitchFamily="34" charset="0"/>
                <a:cs typeface="Arial" panose="020B0604020202020204" pitchFamily="34" charset="0"/>
              </a:rPr>
              <a:t>CA EL Roadmap Guidance Document </a:t>
            </a:r>
          </a:p>
        </p:txBody>
      </p:sp>
      <p:sp>
        <p:nvSpPr>
          <p:cNvPr id="9" name="Content Placeholder 8"/>
          <p:cNvSpPr>
            <a:spLocks noGrp="1"/>
          </p:cNvSpPr>
          <p:nvPr>
            <p:ph sz="quarter" idx="4"/>
          </p:nvPr>
        </p:nvSpPr>
        <p:spPr>
          <a:xfrm>
            <a:off x="6800295" y="2292349"/>
            <a:ext cx="4782111" cy="3833813"/>
          </a:xfrm>
        </p:spPr>
        <p:txBody>
          <a:bodyPr/>
          <a:lstStyle/>
          <a:p>
            <a:r>
              <a:rPr lang="en-US" sz="2800" dirty="0">
                <a:latin typeface="Arial" panose="020B0604020202020204" pitchFamily="34" charset="0"/>
                <a:cs typeface="Arial" panose="020B0604020202020204" pitchFamily="34" charset="0"/>
              </a:rPr>
              <a:t>The CA EL Roadmap guidance document provides guidance on how to implement the policy</a:t>
            </a:r>
          </a:p>
          <a:p>
            <a:pPr lvl="1"/>
            <a:r>
              <a:rPr lang="en-US" sz="2500" dirty="0">
                <a:latin typeface="Arial" panose="020B0604020202020204" pitchFamily="34" charset="0"/>
                <a:cs typeface="Arial" panose="020B0604020202020204" pitchFamily="34" charset="0"/>
              </a:rPr>
              <a:t>This means that schools and districts may use this document to assist with implementation, but may make local decisions on how best to implement the policy.</a:t>
            </a:r>
          </a:p>
          <a:p>
            <a:endParaRPr lang="en-US" dirty="0"/>
          </a:p>
        </p:txBody>
      </p:sp>
      <p:pic>
        <p:nvPicPr>
          <p:cNvPr id="5" name="Picture 2" descr="Logo of the State Board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 y="4738489"/>
            <a:ext cx="2054009" cy="20540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9</a:t>
            </a:fld>
            <a:endParaRPr lang="en-US" dirty="0"/>
          </a:p>
        </p:txBody>
      </p:sp>
    </p:spTree>
    <p:extLst>
      <p:ext uri="{BB962C8B-B14F-4D97-AF65-F5344CB8AC3E}">
        <p14:creationId xmlns:p14="http://schemas.microsoft.com/office/powerpoint/2010/main" val="2692694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SD-Region VII Best Results Presentation" id="{C2E2AC19-820C-41C1-8CC2-17C64A4E199C}" vid="{0D6B8567-B568-4A67-A806-E8C92F9A864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6110</Words>
  <Application>Microsoft Office PowerPoint</Application>
  <PresentationFormat>Widescreen</PresentationFormat>
  <Paragraphs>546</Paragraphs>
  <Slides>28</Slides>
  <Notes>28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28</vt:i4>
      </vt:variant>
    </vt:vector>
  </HeadingPairs>
  <TitlesOfParts>
    <vt:vector size="37" baseType="lpstr">
      <vt:lpstr>MS PGothic</vt:lpstr>
      <vt:lpstr>Arial</vt:lpstr>
      <vt:lpstr>Calibri</vt:lpstr>
      <vt:lpstr>Calibri Light</vt:lpstr>
      <vt:lpstr>1_Office Theme</vt:lpstr>
      <vt:lpstr>Default Theme</vt:lpstr>
      <vt:lpstr>4_Default Theme</vt:lpstr>
      <vt:lpstr>5_Default Theme</vt:lpstr>
      <vt:lpstr>6_Default Theme</vt:lpstr>
      <vt:lpstr>Paving the Way for English Learners with the California English Learner Roadmap </vt:lpstr>
      <vt:lpstr>Outcomes</vt:lpstr>
      <vt:lpstr>Welcome!</vt:lpstr>
      <vt:lpstr>Why a Roadmap?</vt:lpstr>
      <vt:lpstr>How Was the Roadmap Created?</vt:lpstr>
      <vt:lpstr>The CA EL Roadmap and the California Way</vt:lpstr>
      <vt:lpstr>Historical Perspective</vt:lpstr>
      <vt:lpstr>The CA EL Roadmap Defined</vt:lpstr>
      <vt:lpstr>The Policy vs. Guidance</vt:lpstr>
      <vt:lpstr>Vision</vt:lpstr>
      <vt:lpstr>Mission</vt:lpstr>
      <vt:lpstr>Four Interrelated Principles</vt:lpstr>
      <vt:lpstr>Principles to Elements</vt:lpstr>
      <vt:lpstr>The Four Principles</vt:lpstr>
      <vt:lpstr>Principle One: Assets-Oriented and Needs-Responsive Schools </vt:lpstr>
      <vt:lpstr>Principle Two: Intellectual Quality of Instruction and Meaningful Access </vt:lpstr>
      <vt:lpstr>Principle Three: System Conditions  that Support Effectiveness </vt:lpstr>
      <vt:lpstr>Principle Four: Alignment and  Articulation Within and Across Systems </vt:lpstr>
      <vt:lpstr>Self-Reflection Rubric Purpose</vt:lpstr>
      <vt:lpstr>Self-Reflection Rubric</vt:lpstr>
      <vt:lpstr>Self-Reflection Activity</vt:lpstr>
      <vt:lpstr>Team Dialogue</vt:lpstr>
      <vt:lpstr>Action Plan</vt:lpstr>
      <vt:lpstr>Action Plan: Needs</vt:lpstr>
      <vt:lpstr>Resources</vt:lpstr>
      <vt:lpstr>Anaheim Union High School District’s  EL Roadmap Video</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Teacher Presentation - Multilingual Learners (CA Dept of Education)</dc:title>
  <dc:subject>English Learner Roadmap Teacher Presentation for implementation in the classroom.</dc:subject>
  <dc:creator>Gina Garcia-Smith</dc:creator>
  <cp:lastModifiedBy>Jennifer Cordova</cp:lastModifiedBy>
  <cp:revision>38</cp:revision>
  <cp:lastPrinted>2019-02-27T18:08:27Z</cp:lastPrinted>
  <dcterms:created xsi:type="dcterms:W3CDTF">2019-02-06T23:50:11Z</dcterms:created>
  <dcterms:modified xsi:type="dcterms:W3CDTF">2025-06-16T20:39:37Z</dcterms:modified>
</cp:coreProperties>
</file>