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4"/>
  </p:notesMasterIdLst>
  <p:handoutMasterIdLst>
    <p:handoutMasterId r:id="rId25"/>
  </p:handoutMasterIdLst>
  <p:sldIdLst>
    <p:sldId id="676" r:id="rId2"/>
    <p:sldId id="682" r:id="rId3"/>
    <p:sldId id="686" r:id="rId4"/>
    <p:sldId id="687" r:id="rId5"/>
    <p:sldId id="702" r:id="rId6"/>
    <p:sldId id="703" r:id="rId7"/>
    <p:sldId id="695" r:id="rId8"/>
    <p:sldId id="681" r:id="rId9"/>
    <p:sldId id="692" r:id="rId10"/>
    <p:sldId id="691" r:id="rId11"/>
    <p:sldId id="700" r:id="rId12"/>
    <p:sldId id="704" r:id="rId13"/>
    <p:sldId id="705" r:id="rId14"/>
    <p:sldId id="656" r:id="rId15"/>
    <p:sldId id="696" r:id="rId16"/>
    <p:sldId id="689" r:id="rId17"/>
    <p:sldId id="697" r:id="rId18"/>
    <p:sldId id="698" r:id="rId19"/>
    <p:sldId id="690" r:id="rId20"/>
    <p:sldId id="688" r:id="rId21"/>
    <p:sldId id="694" r:id="rId22"/>
    <p:sldId id="594" r:id="rId23"/>
  </p:sldIdLst>
  <p:sldSz cx="12192000" cy="6858000"/>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2060"/>
    <a:srgbClr val="003399"/>
    <a:srgbClr val="006600"/>
    <a:srgbClr val="872A17"/>
    <a:srgbClr val="0033CC"/>
    <a:srgbClr val="86080B"/>
    <a:srgbClr val="5219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9" autoAdjust="0"/>
    <p:restoredTop sz="76653" autoAdjust="0"/>
  </p:normalViewPr>
  <p:slideViewPr>
    <p:cSldViewPr snapToGrid="0" snapToObjects="1">
      <p:cViewPr varScale="1">
        <p:scale>
          <a:sx n="85" d="100"/>
          <a:sy n="85" d="100"/>
        </p:scale>
        <p:origin x="1392" y="96"/>
      </p:cViewPr>
      <p:guideLst>
        <p:guide orient="horz" pos="2160"/>
        <p:guide pos="3840"/>
      </p:guideLst>
    </p:cSldViewPr>
  </p:slideViewPr>
  <p:outlineViewPr>
    <p:cViewPr>
      <p:scale>
        <a:sx n="33" d="100"/>
        <a:sy n="33" d="100"/>
      </p:scale>
      <p:origin x="0" y="-58050"/>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snapToObjects="1">
      <p:cViewPr varScale="1">
        <p:scale>
          <a:sx n="79" d="100"/>
          <a:sy n="79" d="100"/>
        </p:scale>
        <p:origin x="2952"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4851" tIns="47425" rIns="94851" bIns="4742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4851" tIns="47425" rIns="94851" bIns="47425" rtlCol="0"/>
          <a:lstStyle>
            <a:lvl1pPr algn="r" eaLnBrk="1" fontAlgn="auto" hangingPunct="1">
              <a:spcBef>
                <a:spcPts val="0"/>
              </a:spcBef>
              <a:spcAft>
                <a:spcPts val="0"/>
              </a:spcAft>
              <a:defRPr sz="1200">
                <a:latin typeface="+mn-lt"/>
              </a:defRPr>
            </a:lvl1pPr>
          </a:lstStyle>
          <a:p>
            <a:pPr>
              <a:defRPr/>
            </a:pPr>
            <a:fld id="{8891F342-70BE-4D44-A095-225ADAEDE49B}" type="datetimeFigureOut">
              <a:rPr lang="en-US"/>
              <a:pPr>
                <a:defRPr/>
              </a:pPr>
              <a:t>6/16/2025</a:t>
            </a:fld>
            <a:endParaRPr lang="en-US" dirty="0"/>
          </a:p>
        </p:txBody>
      </p:sp>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lIns="94851" tIns="47425" rIns="94851" bIns="47425" rtlCol="0" anchor="b"/>
          <a:lstStyle>
            <a:lvl1pPr algn="r" eaLnBrk="1" fontAlgn="auto" hangingPunct="1">
              <a:spcBef>
                <a:spcPts val="0"/>
              </a:spcBef>
              <a:spcAft>
                <a:spcPts val="0"/>
              </a:spcAft>
              <a:defRPr sz="1200">
                <a:latin typeface="+mn-lt"/>
              </a:defRPr>
            </a:lvl1pPr>
          </a:lstStyle>
          <a:p>
            <a:pPr>
              <a:defRPr/>
            </a:pPr>
            <a:fld id="{F1B83F2A-5846-47E4-B1F9-9DAA9F9C482B}" type="slidenum">
              <a:rPr lang="en-US"/>
              <a:pPr>
                <a:defRPr/>
              </a:pPr>
              <a:t>‹#›</a:t>
            </a:fld>
            <a:endParaRPr lang="en-US" dirty="0"/>
          </a:p>
        </p:txBody>
      </p:sp>
    </p:spTree>
    <p:extLst>
      <p:ext uri="{BB962C8B-B14F-4D97-AF65-F5344CB8AC3E}">
        <p14:creationId xmlns:p14="http://schemas.microsoft.com/office/powerpoint/2010/main" val="699996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2600"/>
          </a:xfrm>
          <a:prstGeom prst="rect">
            <a:avLst/>
          </a:prstGeom>
        </p:spPr>
        <p:txBody>
          <a:bodyPr vert="horz" lIns="96653" tIns="48327" rIns="96653" bIns="4832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2600"/>
          </a:xfrm>
          <a:prstGeom prst="rect">
            <a:avLst/>
          </a:prstGeom>
        </p:spPr>
        <p:txBody>
          <a:bodyPr vert="horz" lIns="96653" tIns="48327" rIns="96653" bIns="48327" rtlCol="0"/>
          <a:lstStyle>
            <a:lvl1pPr algn="r" eaLnBrk="1" fontAlgn="auto" hangingPunct="1">
              <a:spcBef>
                <a:spcPts val="0"/>
              </a:spcBef>
              <a:spcAft>
                <a:spcPts val="0"/>
              </a:spcAft>
              <a:defRPr sz="1200">
                <a:latin typeface="+mn-lt"/>
              </a:defRPr>
            </a:lvl1pPr>
          </a:lstStyle>
          <a:p>
            <a:pPr>
              <a:defRPr/>
            </a:pPr>
            <a:fld id="{E2C349AC-428C-4426-9FDA-0D68B96D2FAB}" type="datetimeFigureOut">
              <a:rPr lang="en-US"/>
              <a:pPr>
                <a:defRPr/>
              </a:pPr>
              <a:t>6/16/2025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pPr lvl="0"/>
            <a:endParaRPr lang="en-US" noProof="0" dirty="0"/>
          </a:p>
        </p:txBody>
      </p:sp>
      <p:sp>
        <p:nvSpPr>
          <p:cNvPr id="5" name="Notes Placeholder 4"/>
          <p:cNvSpPr>
            <a:spLocks noGrp="1"/>
          </p:cNvSpPr>
          <p:nvPr>
            <p:ph type="body" sz="quarter" idx="3"/>
          </p:nvPr>
        </p:nvSpPr>
        <p:spPr>
          <a:xfrm>
            <a:off x="731838" y="4619625"/>
            <a:ext cx="5851525" cy="3781425"/>
          </a:xfrm>
          <a:prstGeom prst="rect">
            <a:avLst/>
          </a:prstGeom>
        </p:spPr>
        <p:txBody>
          <a:bodyPr vert="horz" lIns="96653" tIns="48327" rIns="96653" bIns="4832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8600"/>
            <a:ext cx="3170238" cy="482600"/>
          </a:xfrm>
          <a:prstGeom prst="rect">
            <a:avLst/>
          </a:prstGeom>
        </p:spPr>
        <p:txBody>
          <a:bodyPr vert="horz" lIns="96653" tIns="48327" rIns="96653" bIns="4832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2600"/>
          </a:xfrm>
          <a:prstGeom prst="rect">
            <a:avLst/>
          </a:prstGeom>
        </p:spPr>
        <p:txBody>
          <a:bodyPr vert="horz" lIns="96653" tIns="48327" rIns="96653" bIns="48327" rtlCol="0" anchor="b"/>
          <a:lstStyle>
            <a:lvl1pPr algn="r" eaLnBrk="1" fontAlgn="auto" hangingPunct="1">
              <a:spcBef>
                <a:spcPts val="0"/>
              </a:spcBef>
              <a:spcAft>
                <a:spcPts val="0"/>
              </a:spcAft>
              <a:defRPr sz="1200">
                <a:latin typeface="+mn-lt"/>
              </a:defRPr>
            </a:lvl1pPr>
          </a:lstStyle>
          <a:p>
            <a:pPr>
              <a:defRPr/>
            </a:pPr>
            <a:fld id="{0C6AAFCB-8963-4C69-A4AD-DE7F8DC18B43}" type="slidenum">
              <a:rPr lang="en-US"/>
              <a:pPr>
                <a:defRPr/>
              </a:pPr>
              <a:t>‹#›</a:t>
            </a:fld>
            <a:endParaRPr lang="en-US" dirty="0"/>
          </a:p>
        </p:txBody>
      </p:sp>
    </p:spTree>
    <p:extLst>
      <p:ext uri="{BB962C8B-B14F-4D97-AF65-F5344CB8AC3E}">
        <p14:creationId xmlns:p14="http://schemas.microsoft.com/office/powerpoint/2010/main" val="9123192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youtu.be/r2OJqo9h4qY"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1709738" y="273050"/>
            <a:ext cx="3889375" cy="2187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xfrm>
            <a:off x="268288" y="2600325"/>
            <a:ext cx="6772275" cy="57229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[20 seconds]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[You will need the following supplies:</a:t>
            </a:r>
          </a:p>
          <a:p>
            <a:pPr marL="177419" indent="-177419" eaLnBrk="1" fontAlgn="auto" hangingPunct="1">
              <a:spcBef>
                <a:spcPts val="0"/>
              </a:spcBef>
              <a:spcAft>
                <a:spcPts val="0"/>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Videos: access to the internet or a flash drive to play the videos</a:t>
            </a:r>
          </a:p>
          <a:p>
            <a:pPr marL="177419" indent="-177419" eaLnBrk="1" fontAlgn="auto" hangingPunct="1">
              <a:spcBef>
                <a:spcPts val="0"/>
              </a:spcBef>
              <a:spcAft>
                <a:spcPts val="0"/>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Speakers</a:t>
            </a:r>
          </a:p>
          <a:p>
            <a:pPr marL="177419" indent="-177419"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Timer]</a:t>
            </a: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a:t>
            </a:r>
            <a:endParaRPr lang="en-US" sz="16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Welcome! My name is ________________, and I am here today to talk about the many opportunities that come with a Multilingual Education.</a:t>
            </a:r>
          </a:p>
          <a:p>
            <a:pPr eaLnBrk="1" fontAlgn="auto" hangingPunct="1">
              <a:spcBef>
                <a:spcPts val="0"/>
              </a:spcBef>
              <a:spcAft>
                <a:spcPts val="0"/>
              </a:spcAft>
              <a:defRPr/>
            </a:pPr>
            <a:endParaRPr lang="en-US" altLang="en-US" sz="16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endParaRPr lang="en-US" altLang="en-US" sz="16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n-US" altLang="en-US" sz="1600" b="1" dirty="0">
                <a:latin typeface="Arial" panose="020B0604020202020204" pitchFamily="34" charset="0"/>
                <a:cs typeface="Arial" panose="020B0604020202020204" pitchFamily="34" charset="0"/>
              </a:rPr>
              <a:t>[Click to advance to the next slide]</a:t>
            </a:r>
          </a:p>
          <a:p>
            <a:pPr eaLnBrk="1" fontAlgn="auto" hangingPunct="1">
              <a:spcBef>
                <a:spcPts val="0"/>
              </a:spcBef>
              <a:spcAft>
                <a:spcPts val="0"/>
              </a:spcAft>
              <a:defRPr/>
            </a:pPr>
            <a:endParaRPr lang="en-US" altLang="en-US" sz="1500"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endParaRPr lang="en-US" altLang="en-US" sz="1500"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77875" indent="-296863">
              <a:defRPr>
                <a:solidFill>
                  <a:schemeClr val="tx1"/>
                </a:solidFill>
                <a:latin typeface="Calibri" panose="020F0502020204030204" pitchFamily="34" charset="0"/>
              </a:defRPr>
            </a:lvl2pPr>
            <a:lvl3pPr marL="1201738" indent="-236538">
              <a:defRPr>
                <a:solidFill>
                  <a:schemeClr val="tx1"/>
                </a:solidFill>
                <a:latin typeface="Calibri" panose="020F0502020204030204" pitchFamily="34" charset="0"/>
              </a:defRPr>
            </a:lvl3pPr>
            <a:lvl4pPr marL="1684338" indent="-236538">
              <a:defRPr>
                <a:solidFill>
                  <a:schemeClr val="tx1"/>
                </a:solidFill>
                <a:latin typeface="Calibri" panose="020F0502020204030204" pitchFamily="34" charset="0"/>
              </a:defRPr>
            </a:lvl4pPr>
            <a:lvl5pPr marL="2163763" indent="-236538">
              <a:defRPr>
                <a:solidFill>
                  <a:schemeClr val="tx1"/>
                </a:solidFill>
                <a:latin typeface="Calibri" panose="020F0502020204030204" pitchFamily="34" charset="0"/>
              </a:defRPr>
            </a:lvl5pPr>
            <a:lvl6pPr marL="2620963" indent="-236538" defTabSz="457200" eaLnBrk="0" fontAlgn="base" hangingPunct="0">
              <a:spcBef>
                <a:spcPct val="0"/>
              </a:spcBef>
              <a:spcAft>
                <a:spcPct val="0"/>
              </a:spcAft>
              <a:defRPr>
                <a:solidFill>
                  <a:schemeClr val="tx1"/>
                </a:solidFill>
                <a:latin typeface="Calibri" panose="020F0502020204030204" pitchFamily="34" charset="0"/>
              </a:defRPr>
            </a:lvl6pPr>
            <a:lvl7pPr marL="3078163" indent="-236538" defTabSz="457200" eaLnBrk="0" fontAlgn="base" hangingPunct="0">
              <a:spcBef>
                <a:spcPct val="0"/>
              </a:spcBef>
              <a:spcAft>
                <a:spcPct val="0"/>
              </a:spcAft>
              <a:defRPr>
                <a:solidFill>
                  <a:schemeClr val="tx1"/>
                </a:solidFill>
                <a:latin typeface="Calibri" panose="020F0502020204030204" pitchFamily="34" charset="0"/>
              </a:defRPr>
            </a:lvl7pPr>
            <a:lvl8pPr marL="3535363" indent="-236538" defTabSz="457200" eaLnBrk="0" fontAlgn="base" hangingPunct="0">
              <a:spcBef>
                <a:spcPct val="0"/>
              </a:spcBef>
              <a:spcAft>
                <a:spcPct val="0"/>
              </a:spcAft>
              <a:defRPr>
                <a:solidFill>
                  <a:schemeClr val="tx1"/>
                </a:solidFill>
                <a:latin typeface="Calibri" panose="020F0502020204030204" pitchFamily="34" charset="0"/>
              </a:defRPr>
            </a:lvl8pPr>
            <a:lvl9pPr marL="3992563"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C2F6FDF-87B5-4C9B-8C69-2936950A71E6}" type="slidenum">
              <a:rPr lang="en-US" altLang="en-US" smtClean="0">
                <a:solidFill>
                  <a:srgbClr val="000054"/>
                </a:solidFill>
                <a:latin typeface="Arial" panose="020B0604020202020204" pitchFamily="34" charset="0"/>
                <a:ea typeface="ＭＳ Ｐゴシック" panose="020B0600070205080204" pitchFamily="34" charset="-128"/>
              </a:rPr>
              <a:pPr fontAlgn="base">
                <a:spcBef>
                  <a:spcPct val="0"/>
                </a:spcBef>
                <a:spcAft>
                  <a:spcPct val="0"/>
                </a:spcAft>
              </a:pPr>
              <a:t>1</a:t>
            </a:fld>
            <a:endParaRPr lang="en-US" altLang="en-US">
              <a:solidFill>
                <a:srgbClr val="000054"/>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732765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835150" y="258763"/>
            <a:ext cx="3613150" cy="20335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82563" y="1809750"/>
            <a:ext cx="6973887" cy="7410450"/>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[3 minutes]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eaLnBrk="1" fontAlgn="auto" hangingPunct="1">
              <a:spcBef>
                <a:spcPts val="0"/>
              </a:spcBef>
              <a:spcAft>
                <a:spcPts val="1245"/>
              </a:spcAft>
              <a:defRPr/>
            </a:pPr>
            <a:r>
              <a:rPr lang="en-US" sz="1600" dirty="0">
                <a:latin typeface="Arial" panose="020B0604020202020204" pitchFamily="34" charset="0"/>
                <a:cs typeface="Arial" panose="020B0604020202020204" pitchFamily="34" charset="0"/>
              </a:rPr>
              <a:t>Additional examples of multilingual programs in California schools are: </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Transitional bilingual </a:t>
            </a:r>
            <a:r>
              <a:rPr lang="en-US" sz="1600" dirty="0">
                <a:latin typeface="Arial" panose="020B0604020202020204" pitchFamily="34" charset="0"/>
                <a:cs typeface="Arial" panose="020B0604020202020204" pitchFamily="34" charset="0"/>
              </a:rPr>
              <a:t>programs are also designed for English learners. Students receive instruction in both their home language and in English, usually transitioning over to full English instruction in second or third grade. </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One-way immersion </a:t>
            </a:r>
            <a:r>
              <a:rPr lang="en-US" sz="1600" dirty="0">
                <a:latin typeface="Arial" panose="020B0604020202020204" pitchFamily="34" charset="0"/>
                <a:cs typeface="Arial" panose="020B0604020202020204" pitchFamily="34" charset="0"/>
              </a:rPr>
              <a:t>programs are typically designed for students who are native speakers of English. These programs are generally offered where the English learner population is not large enough to offer a dual-language immersion class.</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Heritage or indigenous language </a:t>
            </a:r>
            <a:r>
              <a:rPr lang="en-US" sz="1600" dirty="0">
                <a:latin typeface="Arial" panose="020B0604020202020204" pitchFamily="34" charset="0"/>
                <a:cs typeface="Arial" panose="020B0604020202020204" pitchFamily="34" charset="0"/>
              </a:rPr>
              <a:t>programs offer classes to students to preserve the family’s or community’s language. One example of this type of program serves American Indian students.</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Foreign Language Elementary Experience or Study, also known as FLEX/FLES</a:t>
            </a:r>
            <a:r>
              <a:rPr lang="en-US" sz="1600" dirty="0">
                <a:latin typeface="Arial" panose="020B0604020202020204" pitchFamily="34" charset="0"/>
                <a:cs typeface="Arial" panose="020B0604020202020204" pitchFamily="34" charset="0"/>
              </a:rPr>
              <a:t>, offers individual classes during the school day, or after school, and gives students an opportunity to be exposed to a different language. </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Native Speakers Courses </a:t>
            </a:r>
            <a:r>
              <a:rPr lang="en-US" sz="1600" dirty="0">
                <a:latin typeface="Arial" panose="020B0604020202020204" pitchFamily="34" charset="0"/>
                <a:cs typeface="Arial" panose="020B0604020202020204" pitchFamily="34" charset="0"/>
              </a:rPr>
              <a:t>are typically offered at the middle or high school level. These support language and literacy development for students who are native speakers of a language other than English. An example of this might be “Spanish for Spanish Speakers.”</a:t>
            </a:r>
          </a:p>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60038AD-213E-4E2F-A65D-C26F0A691D88}" type="slidenum">
              <a:rPr lang="en-US" altLang="en-US" smtClean="0"/>
              <a:pPr fontAlgn="base">
                <a:spcBef>
                  <a:spcPct val="0"/>
                </a:spcBef>
                <a:spcAft>
                  <a:spcPct val="0"/>
                </a:spcAft>
              </a:pPr>
              <a:t>10</a:t>
            </a:fld>
            <a:endParaRPr lang="en-US" altLang="en-US"/>
          </a:p>
        </p:txBody>
      </p:sp>
    </p:spTree>
    <p:extLst>
      <p:ext uri="{BB962C8B-B14F-4D97-AF65-F5344CB8AC3E}">
        <p14:creationId xmlns:p14="http://schemas.microsoft.com/office/powerpoint/2010/main" val="3344556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876425" y="298450"/>
            <a:ext cx="3556000" cy="20002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192088" y="2378075"/>
            <a:ext cx="6926262" cy="68389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[10 minutes]</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Having heard all of this information, what are some questions you have about multilingual programs? Think about this for a moment. </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[Give thirty seconds think time]</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On your tables you will find a sheet titled “Give One, Get One.” It looks like this </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[hold up “Give One, Get One” sheet and point to the slide]</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Write down three questions, each in a different square. </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[Give participants a minute to do this]</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Now, your job is to go talk with other participants. Collect at least three more questions and place them in your squares. You have 5 minutes to share your questions and collect more questions. Go!</a:t>
            </a:r>
          </a:p>
          <a:p>
            <a:pPr marL="296408" indent="-296408" eaLnBrk="1" hangingPunct="1">
              <a:spcBef>
                <a:spcPct val="0"/>
              </a:spcBef>
              <a:spcAft>
                <a:spcPts val="1245"/>
              </a:spcAft>
              <a:buFont typeface="Arial" panose="020B0604020202020204" pitchFamily="34" charset="0"/>
              <a:buChar char="•"/>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[Give participants five minutes for activity, then share questions whole group.]</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What questions did you write on your paper? </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[Participants share out]</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Do you know the answers to these questions?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All great questions! Here are some answers. </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[Respond to questions as needed]</a:t>
            </a:r>
          </a:p>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n-US" sz="1700" dirty="0">
              <a:latin typeface="Arial" panose="020B0604020202020204" pitchFamily="34" charset="0"/>
              <a:ea typeface="ＭＳ Ｐゴシック" panose="020B0600070205080204" pitchFamily="34" charset="-128"/>
              <a:cs typeface="Arial" panose="020B0604020202020204" pitchFamily="34" charset="0"/>
            </a:endParaRPr>
          </a:p>
          <a:p>
            <a:pPr>
              <a:defRPr/>
            </a:pPr>
            <a:endParaRPr lang="en-US" altLang="en-US" dirty="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6EB39674-902A-493D-B782-3643A1DE5449}" type="slidenum">
              <a:rPr lang="en-US" smtClean="0"/>
              <a:pPr>
                <a:defRPr/>
              </a:pPr>
              <a:t>11</a:t>
            </a:fld>
            <a:endParaRPr lang="en-US" dirty="0"/>
          </a:p>
        </p:txBody>
      </p:sp>
    </p:spTree>
    <p:extLst>
      <p:ext uri="{BB962C8B-B14F-4D97-AF65-F5344CB8AC3E}">
        <p14:creationId xmlns:p14="http://schemas.microsoft.com/office/powerpoint/2010/main" val="1156050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1687513" y="212725"/>
            <a:ext cx="4076700" cy="2292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55600" y="2820988"/>
            <a:ext cx="6462713" cy="4951412"/>
          </a:xfrm>
        </p:spPr>
        <p:txBody>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[1 minute]</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Every school district writes a Local Control and Accountability Plan, also known as an LCAP. </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An LCAP is a three-year plan that is updated each year. </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district sets a vision and goals for students, and describes the actions it will take to achieve the vision and goals. </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LCAP also sets funding for different initiatives throughout the district, including the establishment or expansion of multilingual programs at school sites.  </a:t>
            </a:r>
          </a:p>
          <a:p>
            <a:pPr>
              <a:buFont typeface="Arial" panose="020B0604020202020204" pitchFamily="34" charset="0"/>
              <a:buNone/>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a:buFont typeface="Arial" panose="020B0604020202020204" pitchFamily="34" charset="0"/>
              <a:buNone/>
              <a:defRP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C7389510-DCE6-4DB0-9D68-E65998F93F7A}" type="slidenum">
              <a:rPr lang="en-US" smtClean="0"/>
              <a:pPr>
                <a:defRPr/>
              </a:pPr>
              <a:t>12</a:t>
            </a:fld>
            <a:endParaRPr lang="en-US" dirty="0"/>
          </a:p>
        </p:txBody>
      </p:sp>
    </p:spTree>
    <p:extLst>
      <p:ext uri="{BB962C8B-B14F-4D97-AF65-F5344CB8AC3E}">
        <p14:creationId xmlns:p14="http://schemas.microsoft.com/office/powerpoint/2010/main" val="3866082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1697038" y="328613"/>
            <a:ext cx="3962400" cy="2228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360363" y="2768600"/>
            <a:ext cx="6635750" cy="5178425"/>
          </a:xfrm>
        </p:spPr>
        <p:txBody>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[1 minute]</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During the development of the LCAP, school districts will ask for parent and community input about the types of multilingual programs they want for their children.</a:t>
            </a:r>
          </a:p>
          <a:p>
            <a:pPr marL="177845" indent="-177845">
              <a:buFont typeface="Arial" panose="020B0604020202020204" pitchFamily="34" charset="0"/>
              <a:buChar char="•"/>
              <a:defRPr/>
            </a:pPr>
            <a:r>
              <a:rPr lang="en-US" sz="1600" dirty="0">
                <a:latin typeface="Arial" panose="020B0604020202020204" pitchFamily="34" charset="0"/>
                <a:cs typeface="Arial" panose="020B0604020202020204" pitchFamily="34" charset="0"/>
              </a:rPr>
              <a:t>There are at least two ways parents can participate in this process. </a:t>
            </a:r>
          </a:p>
          <a:p>
            <a:pPr marL="177845" indent="-177845">
              <a:buFont typeface="Arial" panose="020B0604020202020204" pitchFamily="34" charset="0"/>
              <a:buChar char="•"/>
              <a:defRPr/>
            </a:pPr>
            <a:r>
              <a:rPr lang="en-US" altLang="es-MX" sz="1600" dirty="0">
                <a:latin typeface="Arial" panose="020B0604020202020204" pitchFamily="34" charset="0"/>
                <a:cs typeface="Arial" panose="020B0604020202020204" pitchFamily="34" charset="0"/>
              </a:rPr>
              <a:t>Parents can share information with their District English Learner Advisory Committee, or DELAC, representative. </a:t>
            </a:r>
          </a:p>
          <a:p>
            <a:pPr marL="177845" indent="-177845">
              <a:buFont typeface="Arial" panose="020B0604020202020204" pitchFamily="34" charset="0"/>
              <a:buChar char="•"/>
              <a:defRPr/>
            </a:pPr>
            <a:r>
              <a:rPr lang="en-US" altLang="es-MX" sz="1600" dirty="0">
                <a:latin typeface="Arial" panose="020B0604020202020204" pitchFamily="34" charset="0"/>
                <a:cs typeface="Arial" panose="020B0604020202020204" pitchFamily="34" charset="0"/>
              </a:rPr>
              <a:t>Parents can also attend and share information in the LCAP community engagement meetings. </a:t>
            </a:r>
          </a:p>
          <a:p>
            <a:pPr marL="177845" indent="-177845">
              <a:buFont typeface="Arial" panose="020B0604020202020204" pitchFamily="34" charset="0"/>
              <a:buChar char="•"/>
              <a:defRPr/>
            </a:pPr>
            <a:endParaRPr lang="en-US" sz="1600" dirty="0">
              <a:latin typeface="Arial" panose="020B0604020202020204" pitchFamily="34" charset="0"/>
              <a:cs typeface="Arial" panose="020B0604020202020204" pitchFamily="34" charset="0"/>
            </a:endParaRPr>
          </a:p>
          <a:p>
            <a:pPr>
              <a:buFont typeface="Arial" panose="020B0604020202020204" pitchFamily="34" charset="0"/>
              <a:buNone/>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a:defRPr/>
            </a:pPr>
            <a:endParaRPr lang="en-US" sz="17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E9C7AB26-B38E-4E51-961C-2E3D5070099A}" type="slidenum">
              <a:rPr lang="en-US" smtClean="0"/>
              <a:pPr>
                <a:defRPr/>
              </a:pPr>
              <a:t>13</a:t>
            </a:fld>
            <a:endParaRPr lang="en-US" dirty="0"/>
          </a:p>
        </p:txBody>
      </p:sp>
    </p:spTree>
    <p:extLst>
      <p:ext uri="{BB962C8B-B14F-4D97-AF65-F5344CB8AC3E}">
        <p14:creationId xmlns:p14="http://schemas.microsoft.com/office/powerpoint/2010/main" val="4172457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2033588" y="169863"/>
            <a:ext cx="2925762" cy="16462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74625" y="1608138"/>
            <a:ext cx="6923088" cy="7794625"/>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[4 minutes]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In addition to asking parent input during the development of the LCAP, school districts and county offices of education inform parents about the types of language programs offered.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Parents will be able to find this information in the annual parent handbook given to parents in the first few weeks of school.</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Once parents know what programs are offered, they may choose a program that best suits their child. Each district follows a process for parents to make this choice.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There is no “waiver.” Some of you might remember that process. It is not necessary.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At the top of page four of your booklet, there are several questions to ask a school that may help parents decide which program they might choose for their child. </a:t>
            </a:r>
          </a:p>
          <a:p>
            <a:pPr marL="296408"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Questions for the school might include:</a:t>
            </a:r>
          </a:p>
          <a:p>
            <a:pPr marL="770662" lvl="1"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What kinds of multilingual programs do you offer at this school?</a:t>
            </a:r>
          </a:p>
          <a:p>
            <a:pPr marL="770662" lvl="1"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How would you describe each program?</a:t>
            </a:r>
          </a:p>
          <a:p>
            <a:pPr marL="770662" lvl="1"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What are the goals of each program?</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Can you think of one or two additional questions you might ask? Write them down in the space provided in your booklet.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What questions did you write down? </a:t>
            </a:r>
            <a:r>
              <a:rPr lang="en-US" sz="1600" b="1" dirty="0">
                <a:latin typeface="Arial" panose="020B0604020202020204" pitchFamily="34" charset="0"/>
                <a:cs typeface="Arial" panose="020B0604020202020204" pitchFamily="34" charset="0"/>
              </a:rPr>
              <a:t>[Briefly share questions.]</a:t>
            </a:r>
          </a:p>
          <a:p>
            <a:pPr eaLnBrk="1" fontAlgn="auto" hangingPunct="1">
              <a:spcBef>
                <a:spcPts val="0"/>
              </a:spcBef>
              <a:spcAft>
                <a:spcPts val="0"/>
              </a:spcAft>
              <a:defRPr/>
            </a:pPr>
            <a:r>
              <a:rPr lang="en-US" sz="1600" b="1" dirty="0">
                <a:latin typeface="Arial" panose="020B0604020202020204" pitchFamily="34" charset="0"/>
                <a:cs typeface="Arial" panose="020B0604020202020204" pitchFamily="34" charset="0"/>
              </a:rPr>
              <a:t>[Click to advance slide]</a:t>
            </a:r>
          </a:p>
          <a:p>
            <a:pPr eaLnBrk="1" fontAlgn="auto" hangingPunct="1">
              <a:spcBef>
                <a:spcPts val="0"/>
              </a:spcBef>
              <a:spcAft>
                <a:spcPts val="0"/>
              </a:spcAft>
              <a:defRPr/>
            </a:pPr>
            <a:endParaRPr lang="en-US" sz="17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n-US" sz="1700" dirty="0">
              <a:latin typeface="Arial" panose="020B0604020202020204" pitchFamily="34" charset="0"/>
              <a:cs typeface="Arial" panose="020B0604020202020204" pitchFamily="34" charset="0"/>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F2DBC26-857F-4FC0-A20B-C0615E4DBF8F}" type="slidenum">
              <a:rPr lang="en-US" altLang="en-US" smtClean="0"/>
              <a:pPr fontAlgn="base">
                <a:spcBef>
                  <a:spcPct val="0"/>
                </a:spcBef>
                <a:spcAft>
                  <a:spcPct val="0"/>
                </a:spcAft>
              </a:pPr>
              <a:t>14</a:t>
            </a:fld>
            <a:endParaRPr lang="en-US" altLang="en-US"/>
          </a:p>
        </p:txBody>
      </p:sp>
    </p:spTree>
    <p:extLst>
      <p:ext uri="{BB962C8B-B14F-4D97-AF65-F5344CB8AC3E}">
        <p14:creationId xmlns:p14="http://schemas.microsoft.com/office/powerpoint/2010/main" val="651960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1704975" y="200025"/>
            <a:ext cx="3741738" cy="2105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211138" y="2565400"/>
            <a:ext cx="6713537" cy="6553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 minutes]</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What if you are interested in a program that is not being offered at your school?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It is possible to request the establishment of a new program at your school.</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Please look at page six of your booklet.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When parents or guardians of 30 or more students in a school request to establish a new multilingual program,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Or when parents or guardians of 20 or more students at a grade level in a school request to establish a program,</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Then school districts are required to respond by taking actions to determine if the requested new program is possible and when it can be provided.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Districts are not required to provide the requested program if they determine it is not possible. If the district determines it cannot provide the program parents requested, it must provide the reasons in writing. </a:t>
            </a:r>
          </a:p>
          <a:p>
            <a:pPr eaLnBrk="1" hangingPunct="1">
              <a:spcBef>
                <a:spcPct val="0"/>
              </a:spcBef>
              <a:spcAft>
                <a:spcPts val="1867"/>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18AB965-9727-445E-9DD8-F9374505166A}" type="slidenum">
              <a:rPr lang="en-US" altLang="en-US" smtClean="0"/>
              <a:pPr fontAlgn="base">
                <a:spcBef>
                  <a:spcPct val="0"/>
                </a:spcBef>
                <a:spcAft>
                  <a:spcPct val="0"/>
                </a:spcAft>
              </a:pPr>
              <a:t>15</a:t>
            </a:fld>
            <a:endParaRPr lang="en-US" altLang="en-US"/>
          </a:p>
        </p:txBody>
      </p:sp>
    </p:spTree>
    <p:extLst>
      <p:ext uri="{BB962C8B-B14F-4D97-AF65-F5344CB8AC3E}">
        <p14:creationId xmlns:p14="http://schemas.microsoft.com/office/powerpoint/2010/main" val="411721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1697038" y="214313"/>
            <a:ext cx="3975100" cy="2235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38125" y="2595563"/>
            <a:ext cx="6607175" cy="4933950"/>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[ 1 minute]</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eaLnBrk="1" fontAlgn="auto" hangingPunct="1">
              <a:spcBef>
                <a:spcPts val="0"/>
              </a:spcBef>
              <a:spcAft>
                <a:spcPts val="1245"/>
              </a:spcAft>
              <a:defRPr/>
            </a:pPr>
            <a:r>
              <a:rPr lang="en-US" sz="1600" dirty="0">
                <a:latin typeface="Arial" panose="020B0604020202020204" pitchFamily="34" charset="0"/>
                <a:cs typeface="Arial" panose="020B0604020202020204" pitchFamily="34" charset="0"/>
              </a:rPr>
              <a:t>Here are some suggestions for requesting a program:</a:t>
            </a:r>
          </a:p>
          <a:p>
            <a:pPr marL="295697" indent="-295697"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Make your request in writing—you can write a letter, or fill out a form if provided by the school.</a:t>
            </a:r>
          </a:p>
          <a:p>
            <a:pPr marL="295697" indent="-295697"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You do not need to know the exact name or type of multilingual or bilingual program, but it does help.</a:t>
            </a:r>
          </a:p>
          <a:p>
            <a:pPr marL="295697" indent="-295697"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Keep copies of any documents you give the school for your files.</a:t>
            </a:r>
          </a:p>
          <a:p>
            <a:pPr marL="295697" indent="-295697" eaLnBrk="1" fontAlgn="auto" hangingPunct="1">
              <a:spcBef>
                <a:spcPts val="0"/>
              </a:spcBef>
              <a:spcAft>
                <a:spcPts val="0"/>
              </a:spcAft>
              <a:buFont typeface="Arial" panose="020B0604020202020204" pitchFamily="34" charset="0"/>
              <a:buChar char="•"/>
              <a:defRPr/>
            </a:pPr>
            <a:endParaRPr lang="en-US" sz="1600"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600" b="1" dirty="0">
                <a:latin typeface="Arial" panose="020B0604020202020204" pitchFamily="34" charset="0"/>
                <a:cs typeface="Arial" panose="020B0604020202020204" pitchFamily="34" charset="0"/>
              </a:rPr>
              <a:t>[Click to advance to the next slide]</a:t>
            </a:r>
          </a:p>
          <a:p>
            <a:pPr eaLnBrk="1" fontAlgn="auto" hangingPunct="1">
              <a:spcBef>
                <a:spcPts val="0"/>
              </a:spcBef>
              <a:spcAft>
                <a:spcPts val="0"/>
              </a:spcAft>
              <a:defRPr/>
            </a:pPr>
            <a:endParaRPr lang="es-MX" sz="1700" dirty="0">
              <a:latin typeface="Arial" panose="020B0604020202020204" pitchFamily="34" charset="0"/>
              <a:cs typeface="Arial" panose="020B0604020202020204" pitchFamily="34" charset="0"/>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BA87BB-288C-4D07-BE83-8B850F2355CC}" type="slidenum">
              <a:rPr lang="en-US" altLang="es-MX" smtClean="0"/>
              <a:pPr fontAlgn="base">
                <a:spcBef>
                  <a:spcPct val="0"/>
                </a:spcBef>
                <a:spcAft>
                  <a:spcPct val="0"/>
                </a:spcAft>
              </a:pPr>
              <a:t>16</a:t>
            </a:fld>
            <a:endParaRPr lang="en-US" altLang="es-MX"/>
          </a:p>
        </p:txBody>
      </p:sp>
    </p:spTree>
    <p:extLst>
      <p:ext uri="{BB962C8B-B14F-4D97-AF65-F5344CB8AC3E}">
        <p14:creationId xmlns:p14="http://schemas.microsoft.com/office/powerpoint/2010/main" val="12266239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797050" y="206375"/>
            <a:ext cx="3660775" cy="2058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80975" y="2052638"/>
            <a:ext cx="6859588" cy="7065962"/>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[3 minutes]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Once the number of parent requests reach the threshold of 20 students in a grade or 30 students in a school, the district will take several actions: </a:t>
            </a:r>
          </a:p>
          <a:p>
            <a:pPr marL="296408" indent="-296408" eaLnBrk="1" fontAlgn="auto" hangingPunct="1">
              <a:spcBef>
                <a:spcPts val="0"/>
              </a:spcBef>
              <a:spcAft>
                <a:spcPts val="1867"/>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Within 10 days of reaching the threshold, the district will provide written notification to parents, teachers, and others that a new program has been requested. </a:t>
            </a:r>
          </a:p>
          <a:p>
            <a:pPr marL="296408"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district then conducts a cost and resource analysis to determine if it is possible to implement the requested program. </a:t>
            </a:r>
          </a:p>
          <a:p>
            <a:pPr marL="770662" lvl="1"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This means looking at the resources needed to start a multilingual program. </a:t>
            </a:r>
          </a:p>
          <a:p>
            <a:pPr marL="770662" lvl="1" indent="-296408" eaLnBrk="1" fontAlgn="auto" hangingPunct="1">
              <a:spcBef>
                <a:spcPts val="0"/>
              </a:spcBef>
              <a:spcAft>
                <a:spcPts val="622"/>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Resources include qualified teachers, funds for teacher and staff training, books, and other materials or personnel. </a:t>
            </a:r>
          </a:p>
          <a:p>
            <a:pPr marL="770662" lvl="1" indent="-296408" eaLnBrk="1" fontAlgn="auto" hangingPunct="1">
              <a:spcBef>
                <a:spcPts val="0"/>
              </a:spcBef>
              <a:spcAft>
                <a:spcPts val="1867"/>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school also might look at whether the requested program can be sustained. A program must be able to continue and grow to meet its goals for students.  </a:t>
            </a:r>
          </a:p>
          <a:p>
            <a:pPr marL="296408" indent="-296408" eaLnBrk="1" fontAlgn="auto" hangingPunct="1">
              <a:spcBef>
                <a:spcPts val="0"/>
              </a:spcBef>
              <a:spcAft>
                <a:spcPts val="1867"/>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Within 60 days of reaching the threshold, the district will determine whether or not it can implement the requested program.  At that point, the district notifies the parents of the determination in writing. </a:t>
            </a:r>
          </a:p>
          <a:p>
            <a:pPr eaLnBrk="1" fontAlgn="auto" hangingPunct="1">
              <a:spcBef>
                <a:spcPts val="0"/>
              </a:spcBef>
              <a:spcAft>
                <a:spcPts val="1867"/>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fontAlgn="auto" hangingPunct="1">
              <a:spcBef>
                <a:spcPts val="0"/>
              </a:spcBef>
              <a:spcAft>
                <a:spcPts val="1867"/>
              </a:spcAft>
              <a:defRPr/>
            </a:pPr>
            <a:endParaRPr lang="en-US" sz="1700" dirty="0">
              <a:latin typeface="Arial" panose="020B0604020202020204" pitchFamily="34" charset="0"/>
              <a:cs typeface="Arial" panose="020B0604020202020204" pitchFamily="34" charset="0"/>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84AA40E-230B-476C-AD11-3D24E345070C}" type="slidenum">
              <a:rPr lang="en-US" altLang="en-US" smtClean="0"/>
              <a:pPr fontAlgn="base">
                <a:spcBef>
                  <a:spcPct val="0"/>
                </a:spcBef>
                <a:spcAft>
                  <a:spcPct val="0"/>
                </a:spcAft>
              </a:pPr>
              <a:t>17</a:t>
            </a:fld>
            <a:endParaRPr lang="en-US" altLang="en-US"/>
          </a:p>
        </p:txBody>
      </p:sp>
    </p:spTree>
    <p:extLst>
      <p:ext uri="{BB962C8B-B14F-4D97-AF65-F5344CB8AC3E}">
        <p14:creationId xmlns:p14="http://schemas.microsoft.com/office/powerpoint/2010/main" val="86653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2036763" y="161925"/>
            <a:ext cx="3144837" cy="17684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27000" y="1544638"/>
            <a:ext cx="7004050" cy="7891462"/>
          </a:xfrm>
        </p:spPr>
        <p:txBody>
          <a:bodyPr/>
          <a:lstStyle/>
          <a:p>
            <a:pPr eaLnBrk="1" fontAlgn="auto" hangingPunct="1">
              <a:spcBef>
                <a:spcPts val="0"/>
              </a:spcBef>
              <a:spcAft>
                <a:spcPts val="622"/>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[5 minutes]</a:t>
            </a:r>
          </a:p>
          <a:p>
            <a:pPr eaLnBrk="1" fontAlgn="auto" hangingPunct="1">
              <a:spcBef>
                <a:spcPts val="0"/>
              </a:spcBef>
              <a:spcAft>
                <a:spcPts val="622"/>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If the district determines that it can implement the program, it will provide a timeline of the actions the district will take leading up to the start of the program. </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It is always a good idea to keep in communication with the school to understand what to expect. Look on page seven of your booklet to see some questions you might ask. </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Questions to the school might include: </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When will instruction begin?</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What materials will be used?</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How can parents best support the program?</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If the district determines it cannot implement the program, the written notification will include the reasons why it cannot implement the program at the school. </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Page seven of your booklet lists some questions that may be helpful to ask. If the reasons for not implementing a program are unclear, ask “What are your reasons for your determination?”</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You can also ask:</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Which resources are missing at the school to implement the program?</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Is it possible to implement the program in the future? How long before it is implemented?</a:t>
            </a:r>
          </a:p>
          <a:p>
            <a:pPr marL="770662" lvl="1"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Is there another school in the district that can implement the program?</a:t>
            </a:r>
          </a:p>
          <a:p>
            <a:pPr marL="296408" indent="-296408" eaLnBrk="1" fontAlgn="auto" hangingPunct="1">
              <a:spcBef>
                <a:spcPts val="0"/>
              </a:spcBef>
              <a:spcAft>
                <a:spcPts val="622"/>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What other questions might you ask? Write one question down on page seven of your booklet. Share your question with the person sitting next to you. </a:t>
            </a:r>
          </a:p>
          <a:p>
            <a:pPr eaLnBrk="1" fontAlgn="auto" hangingPunct="1">
              <a:spcBef>
                <a:spcPts val="0"/>
              </a:spcBef>
              <a:spcAft>
                <a:spcPts val="622"/>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fontAlgn="auto" hangingPunct="1">
              <a:spcBef>
                <a:spcPts val="0"/>
              </a:spcBef>
              <a:spcAft>
                <a:spcPts val="0"/>
              </a:spcAft>
              <a:defRPr/>
            </a:pPr>
            <a:endParaRPr lang="en-US" sz="1500" dirty="0">
              <a:latin typeface="Arial" panose="020B0604020202020204" pitchFamily="34" charset="0"/>
              <a:cs typeface="Arial" panose="020B0604020202020204" pitchFamily="34" charset="0"/>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0013700-1FBC-4346-A669-3E692450AFA5}" type="slidenum">
              <a:rPr lang="en-US" altLang="en-US" smtClean="0"/>
              <a:pPr fontAlgn="base">
                <a:spcBef>
                  <a:spcPct val="0"/>
                </a:spcBef>
                <a:spcAft>
                  <a:spcPct val="0"/>
                </a:spcAft>
              </a:pPr>
              <a:t>18</a:t>
            </a:fld>
            <a:endParaRPr lang="en-US" altLang="en-US"/>
          </a:p>
        </p:txBody>
      </p:sp>
    </p:spTree>
    <p:extLst>
      <p:ext uri="{BB962C8B-B14F-4D97-AF65-F5344CB8AC3E}">
        <p14:creationId xmlns:p14="http://schemas.microsoft.com/office/powerpoint/2010/main" val="27895217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363788" y="217488"/>
            <a:ext cx="2632075" cy="148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xfrm>
            <a:off x="220663" y="957263"/>
            <a:ext cx="6919912" cy="84343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ct val="0"/>
              </a:spcBef>
              <a:spcAft>
                <a:spcPts val="0"/>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[12 minutes]</a:t>
            </a:r>
          </a:p>
          <a:p>
            <a:pPr eaLnBrk="1" fontAlgn="auto" hangingPunct="1">
              <a:spcBef>
                <a:spcPct val="0"/>
              </a:spcBef>
              <a:spcAft>
                <a:spcPts val="0"/>
              </a:spcAft>
              <a:defRPr/>
            </a:pPr>
            <a:endParaRPr lang="en-US" altLang="en-US" sz="15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ct val="0"/>
              </a:spcBef>
              <a:spcAft>
                <a:spcPts val="1245"/>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ct val="0"/>
              </a:spcBef>
              <a:spcAft>
                <a:spcPts val="1245"/>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Let’s practice talking with the school or district staff. If we talk with the principal in a positive way, he or she may be more receptive to our questions and thoughts. </a:t>
            </a:r>
          </a:p>
          <a:p>
            <a:pPr eaLnBrk="1" fontAlgn="auto" hangingPunct="1">
              <a:spcBef>
                <a:spcPct val="0"/>
              </a:spcBef>
              <a:spcAft>
                <a:spcPts val="1245"/>
              </a:spcAft>
              <a:defRPr/>
            </a:pPr>
            <a:r>
              <a:rPr lang="en-US" altLang="es-MX" sz="1500" b="1" dirty="0">
                <a:latin typeface="Arial" panose="020B0604020202020204" pitchFamily="34" charset="0"/>
                <a:ea typeface="ＭＳ Ｐゴシック" panose="020B0600070205080204" pitchFamily="34" charset="-128"/>
                <a:cs typeface="Arial" panose="020B0604020202020204" pitchFamily="34" charset="0"/>
              </a:rPr>
              <a:t>[Model a scenario for one of the three practice topics below (both “what to do/what not to do” approaches)]</a:t>
            </a:r>
          </a:p>
          <a:p>
            <a:pPr marL="296408" indent="-296408" eaLnBrk="1" fontAlgn="auto" hangingPunct="1">
              <a:spcBef>
                <a:spcPct val="0"/>
              </a:spcBef>
              <a:spcAft>
                <a:spcPts val="0"/>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To Practice:</a:t>
            </a:r>
          </a:p>
          <a:p>
            <a:pPr marL="770662" lvl="1" indent="-296408" eaLnBrk="1" fontAlgn="auto" hangingPunct="1">
              <a:spcBef>
                <a:spcPts val="0"/>
              </a:spcBef>
              <a:spcAft>
                <a:spcPts val="0"/>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Ask questions about current programs—use the questions on page seven of your booklet</a:t>
            </a:r>
          </a:p>
          <a:p>
            <a:pPr marL="770662" lvl="1" indent="-296408" eaLnBrk="1" fontAlgn="auto" hangingPunct="1">
              <a:spcBef>
                <a:spcPts val="0"/>
              </a:spcBef>
              <a:spcAft>
                <a:spcPts val="0"/>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Request a new program</a:t>
            </a:r>
          </a:p>
          <a:p>
            <a:pPr marL="770662" lvl="1" indent="-296408" eaLnBrk="1" fontAlgn="auto" hangingPunct="1">
              <a:spcBef>
                <a:spcPts val="0"/>
              </a:spcBef>
              <a:spcAft>
                <a:spcPts val="1245"/>
              </a:spcAft>
              <a:buFont typeface="Arial" panose="020B0604020202020204" pitchFamily="34" charset="0"/>
              <a:buChar char="•"/>
              <a:defRPr/>
            </a:pPr>
            <a:r>
              <a:rPr lang="en-US" sz="1500" dirty="0">
                <a:latin typeface="Arial" panose="020B0604020202020204" pitchFamily="34" charset="0"/>
                <a:cs typeface="Arial" panose="020B0604020202020204" pitchFamily="34" charset="0"/>
              </a:rPr>
              <a:t>Ask why a program cannot be implemented</a:t>
            </a:r>
          </a:p>
          <a:p>
            <a:pPr marL="296408" indent="-296408" eaLnBrk="1" fontAlgn="auto" hangingPunct="1">
              <a:spcBef>
                <a:spcPct val="0"/>
              </a:spcBef>
              <a:spcAft>
                <a:spcPts val="1245"/>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Let’s start with asking questions about current programs offered at a school. You will have two minutes to take turns practicing, and we will let you know when to go on to the next topic.</a:t>
            </a:r>
          </a:p>
          <a:p>
            <a:pPr marL="296408" indent="-296408" eaLnBrk="1" fontAlgn="auto" hangingPunct="1">
              <a:spcBef>
                <a:spcPct val="0"/>
              </a:spcBef>
              <a:spcAft>
                <a:spcPts val="1245"/>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OK, everyone stand up! Find a partner for this activity. Choose which of you will be the parent, and which will be the principal or office staff. </a:t>
            </a:r>
          </a:p>
          <a:p>
            <a:pPr eaLnBrk="1" fontAlgn="auto" hangingPunct="1">
              <a:spcBef>
                <a:spcPct val="0"/>
              </a:spcBef>
              <a:spcAft>
                <a:spcPts val="1245"/>
              </a:spcAft>
              <a:defRPr/>
            </a:pPr>
            <a:r>
              <a:rPr lang="en-US" altLang="es-MX" sz="1500" b="1" dirty="0">
                <a:latin typeface="Arial" panose="020B0604020202020204" pitchFamily="34" charset="0"/>
                <a:ea typeface="ＭＳ Ｐゴシック" panose="020B0600070205080204" pitchFamily="34" charset="-128"/>
                <a:cs typeface="Arial" panose="020B0604020202020204" pitchFamily="34" charset="0"/>
              </a:rPr>
              <a:t>[After two minutes, let them know to change to the next topic. Once you have practiced all three topics, say:]</a:t>
            </a:r>
            <a:endParaRPr lang="en-US" altLang="es-MX" sz="1500" dirty="0">
              <a:latin typeface="Arial" panose="020B0604020202020204" pitchFamily="34" charset="0"/>
              <a:ea typeface="ＭＳ Ｐゴシック" panose="020B0600070205080204" pitchFamily="34" charset="-128"/>
              <a:cs typeface="Arial" panose="020B0604020202020204" pitchFamily="34" charset="0"/>
            </a:endParaRPr>
          </a:p>
          <a:p>
            <a:pPr marL="296408" indent="-296408" eaLnBrk="1" fontAlgn="auto" hangingPunct="1">
              <a:spcBef>
                <a:spcPct val="0"/>
              </a:spcBef>
              <a:spcAft>
                <a:spcPts val="1245"/>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How did your conversations go? What questions did you ask?</a:t>
            </a:r>
          </a:p>
          <a:p>
            <a:pPr eaLnBrk="1" fontAlgn="auto" hangingPunct="1">
              <a:spcBef>
                <a:spcPct val="0"/>
              </a:spcBef>
              <a:spcAft>
                <a:spcPts val="1245"/>
              </a:spcAft>
              <a:defRPr/>
            </a:pPr>
            <a:r>
              <a:rPr lang="en-US" altLang="es-MX" sz="1500" b="1" dirty="0">
                <a:latin typeface="Arial" panose="020B0604020202020204" pitchFamily="34" charset="0"/>
                <a:ea typeface="ＭＳ Ｐゴシック" panose="020B0600070205080204" pitchFamily="34" charset="-128"/>
                <a:cs typeface="Arial" panose="020B0604020202020204" pitchFamily="34" charset="0"/>
              </a:rPr>
              <a:t>[Group members share their experiences]</a:t>
            </a:r>
          </a:p>
          <a:p>
            <a:pPr marL="296408" indent="-296408" eaLnBrk="1" fontAlgn="auto" hangingPunct="1">
              <a:spcBef>
                <a:spcPct val="0"/>
              </a:spcBef>
              <a:spcAft>
                <a:spcPts val="1245"/>
              </a:spcAft>
              <a:buFont typeface="Arial" panose="020B0604020202020204" pitchFamily="34" charset="0"/>
              <a:buChar char="•"/>
              <a:defRPr/>
            </a:pPr>
            <a:r>
              <a:rPr lang="en-US" altLang="es-MX" sz="1500" dirty="0">
                <a:latin typeface="Arial" panose="020B0604020202020204" pitchFamily="34" charset="0"/>
                <a:ea typeface="ＭＳ Ｐゴシック" panose="020B0600070205080204" pitchFamily="34" charset="-128"/>
                <a:cs typeface="Arial" panose="020B0604020202020204" pitchFamily="34" charset="0"/>
              </a:rPr>
              <a:t>Everyone did a great job! Does anyone have a question or comment about how to talk with school personnel about multilingual programs?</a:t>
            </a:r>
          </a:p>
          <a:p>
            <a:pPr eaLnBrk="1" fontAlgn="auto" hangingPunct="1">
              <a:spcBef>
                <a:spcPct val="0"/>
              </a:spcBef>
              <a:spcAft>
                <a:spcPts val="0"/>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[Be prepared for this question: “What if they don’t listen?” Response: “Put your question in writing.”]</a:t>
            </a:r>
          </a:p>
          <a:p>
            <a:pPr eaLnBrk="1" fontAlgn="auto" hangingPunct="1">
              <a:spcBef>
                <a:spcPct val="0"/>
              </a:spcBef>
              <a:spcAft>
                <a:spcPts val="0"/>
              </a:spcAft>
              <a:defRPr/>
            </a:pPr>
            <a:endParaRPr lang="en-US" altLang="en-US" sz="15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ct val="0"/>
              </a:spcBef>
              <a:spcAft>
                <a:spcPts val="0"/>
              </a:spcAft>
              <a:defRPr/>
            </a:pPr>
            <a:r>
              <a:rPr lang="en-US" altLang="en-US" sz="15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fontAlgn="auto" hangingPunct="1">
              <a:spcBef>
                <a:spcPct val="0"/>
              </a:spcBef>
              <a:spcAft>
                <a:spcPts val="0"/>
              </a:spcAft>
              <a:defRPr/>
            </a:pPr>
            <a:endParaRPr lang="en-US" altLang="es-MX" sz="1500" dirty="0">
              <a:ea typeface="ＭＳ Ｐゴシック" panose="020B0600070205080204" pitchFamily="34" charset="-128"/>
              <a:cs typeface="Arial" panose="020B0604020202020204" pitchFamily="34" charset="0"/>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62CA611-88FC-43C1-9886-285F7B1E5BA4}" type="slidenum">
              <a:rPr lang="en-US" altLang="es-MX" smtClean="0"/>
              <a:pPr fontAlgn="base">
                <a:spcBef>
                  <a:spcPct val="0"/>
                </a:spcBef>
                <a:spcAft>
                  <a:spcPct val="0"/>
                </a:spcAft>
              </a:pPr>
              <a:t>19</a:t>
            </a:fld>
            <a:endParaRPr lang="en-US" altLang="es-MX"/>
          </a:p>
        </p:txBody>
      </p:sp>
    </p:spTree>
    <p:extLst>
      <p:ext uri="{BB962C8B-B14F-4D97-AF65-F5344CB8AC3E}">
        <p14:creationId xmlns:p14="http://schemas.microsoft.com/office/powerpoint/2010/main" val="2210627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406525" y="306388"/>
            <a:ext cx="4491038" cy="25257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444500" y="3127375"/>
            <a:ext cx="6454775" cy="5386388"/>
          </a:xfrm>
        </p:spPr>
        <p:txBody>
          <a:bodyPr/>
          <a:lstStyle/>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 minutes]</a:t>
            </a: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eaLnBrk="1" fontAlgn="auto" hangingPunct="1">
              <a:spcBef>
                <a:spcPts val="0"/>
              </a:spcBef>
              <a:spcAft>
                <a:spcPts val="1245"/>
              </a:spcAft>
              <a:defRPr/>
            </a:pPr>
            <a:r>
              <a:rPr lang="en-US" sz="1600" dirty="0">
                <a:latin typeface="Arial" panose="020B0604020202020204" pitchFamily="34" charset="0"/>
                <a:cs typeface="Arial" panose="020B0604020202020204" pitchFamily="34" charset="0"/>
              </a:rPr>
              <a:t>The objectives for today’s session are:</a:t>
            </a:r>
          </a:p>
          <a:p>
            <a:pPr marL="295697" indent="-295697" eaLnBrk="1" fontAlgn="auto" hangingPunct="1">
              <a:spcBef>
                <a:spcPct val="0"/>
              </a:spcBef>
              <a:spcAft>
                <a:spcPts val="1245"/>
              </a:spcAft>
              <a:buFont typeface="Arial" panose="020B0604020202020204" pitchFamily="34" charset="0"/>
              <a:buChar char="•"/>
              <a:defRPr/>
            </a:pPr>
            <a:r>
              <a:rPr lang="en-US" altLang="es-MX" sz="1600" dirty="0">
                <a:latin typeface="Arial" panose="020B0604020202020204" pitchFamily="34" charset="0"/>
                <a:cs typeface="Arial" panose="020B0604020202020204" pitchFamily="34" charset="0"/>
              </a:rPr>
              <a:t>You will learn about the advantages of multilingualism. There are many research studies that show these advantages. </a:t>
            </a:r>
          </a:p>
          <a:p>
            <a:pPr marL="295697" indent="-295697" eaLnBrk="1" fontAlgn="auto" hangingPunct="1">
              <a:spcBef>
                <a:spcPct val="0"/>
              </a:spcBef>
              <a:spcAft>
                <a:spcPts val="1245"/>
              </a:spcAft>
              <a:buFont typeface="Arial" panose="020B0604020202020204" pitchFamily="34" charset="0"/>
              <a:buChar char="•"/>
              <a:defRPr/>
            </a:pPr>
            <a:r>
              <a:rPr lang="en-US" altLang="es-MX" sz="1600" dirty="0">
                <a:latin typeface="Arial" panose="020B0604020202020204" pitchFamily="34" charset="0"/>
                <a:cs typeface="Arial" panose="020B0604020202020204" pitchFamily="34" charset="0"/>
              </a:rPr>
              <a:t>And you will become familiar with some of the types of multilingual programs. There are many types of multilingual programs not named in Proposition 58. </a:t>
            </a:r>
          </a:p>
          <a:p>
            <a:pPr marL="296408" indent="-296408" eaLnBrk="1" fontAlgn="auto" hangingPunct="1">
              <a:spcBef>
                <a:spcPts val="0"/>
              </a:spcBef>
              <a:spcAft>
                <a:spcPts val="1245"/>
              </a:spcAft>
              <a:buFont typeface="Arial" panose="020B0604020202020204" pitchFamily="34" charset="0"/>
              <a:buChar char="•"/>
              <a:defRPr/>
            </a:pPr>
            <a:r>
              <a:rPr lang="en-US" altLang="es-MX" sz="1600" dirty="0">
                <a:latin typeface="Arial" panose="020B0604020202020204" pitchFamily="34" charset="0"/>
                <a:cs typeface="Arial" panose="020B0604020202020204" pitchFamily="34" charset="0"/>
              </a:rPr>
              <a:t>You will learn about the major requirements of the law regarding multilingual education, and become more prepared as a parent to decide what types of programs you want for your children.</a:t>
            </a:r>
          </a:p>
          <a:p>
            <a:pPr eaLnBrk="1" fontAlgn="auto" hangingPunct="1">
              <a:spcBef>
                <a:spcPts val="0"/>
              </a:spcBef>
              <a:spcAft>
                <a:spcPts val="0"/>
              </a:spcAft>
              <a:defRPr/>
            </a:pPr>
            <a:endParaRPr lang="en-US" altLang="en-US" sz="1600" b="1" dirty="0">
              <a:latin typeface="Arial" panose="020B0604020202020204" pitchFamily="34" charset="0"/>
              <a:cs typeface="Arial" panose="020B0604020202020204" pitchFamily="34" charset="0"/>
            </a:endParaRPr>
          </a:p>
          <a:p>
            <a:pPr eaLnBrk="1" fontAlgn="auto" hangingPunct="1">
              <a:spcBef>
                <a:spcPts val="0"/>
              </a:spcBef>
              <a:spcAft>
                <a:spcPts val="0"/>
              </a:spcAft>
              <a:defRPr/>
            </a:pPr>
            <a:r>
              <a:rPr lang="en-US" altLang="en-US" sz="1600" b="1" dirty="0">
                <a:latin typeface="Arial" panose="020B0604020202020204" pitchFamily="34" charset="0"/>
                <a:cs typeface="Arial" panose="020B0604020202020204" pitchFamily="34" charset="0"/>
              </a:rPr>
              <a:t>[Click to advance to the next slide]</a:t>
            </a:r>
          </a:p>
          <a:p>
            <a:pPr eaLnBrk="1" fontAlgn="auto" hangingPunct="1">
              <a:spcBef>
                <a:spcPts val="0"/>
              </a:spcBef>
              <a:spcAft>
                <a:spcPts val="0"/>
              </a:spcAft>
              <a:defRPr/>
            </a:pPr>
            <a:endParaRPr lang="en-US" dirty="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D4ED9C0-AA57-4BD8-8F92-58BFF489E550}" type="slidenum">
              <a:rPr lang="en-US" altLang="es-MX" smtClean="0"/>
              <a:pPr fontAlgn="base">
                <a:spcBef>
                  <a:spcPct val="0"/>
                </a:spcBef>
                <a:spcAft>
                  <a:spcPct val="0"/>
                </a:spcAft>
              </a:pPr>
              <a:t>2</a:t>
            </a:fld>
            <a:endParaRPr lang="en-US" altLang="es-MX"/>
          </a:p>
        </p:txBody>
      </p:sp>
    </p:spTree>
    <p:extLst>
      <p:ext uri="{BB962C8B-B14F-4D97-AF65-F5344CB8AC3E}">
        <p14:creationId xmlns:p14="http://schemas.microsoft.com/office/powerpoint/2010/main" val="2647283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1974850" y="352425"/>
            <a:ext cx="3565525" cy="2006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42888" y="2943225"/>
            <a:ext cx="6810375" cy="5908675"/>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 minutes]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ts val="0"/>
              </a:spcBef>
              <a:spcAft>
                <a:spcPts val="0"/>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Please look at page eight in your booklet. Parent participation is very important to establish and support multilingual programs in your district or at your school.</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There are many ways parents can participate:</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Start by asking for information about multilingual programs that are offered in the district. Read the district parent handbook and any other parent information that describes these programs. </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Attend </a:t>
            </a:r>
            <a:r>
              <a:rPr lang="en-US" altLang="es-MX" sz="1600" dirty="0">
                <a:latin typeface="Arial" panose="020B0604020202020204" pitchFamily="34" charset="0"/>
                <a:cs typeface="Arial" panose="020B0604020202020204" pitchFamily="34" charset="0"/>
              </a:rPr>
              <a:t>English Learner Advisory Committee (</a:t>
            </a:r>
            <a:r>
              <a:rPr lang="en-US" sz="1600" dirty="0">
                <a:latin typeface="Arial" panose="020B0604020202020204" pitchFamily="34" charset="0"/>
                <a:cs typeface="Arial" panose="020B0604020202020204" pitchFamily="34" charset="0"/>
              </a:rPr>
              <a:t>ELAC) meetings at your school.</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If you are interested in enrolling your child in a multilingual program, but your school does not have one yet, request a program. </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Encourage other parents to also share their interest in multilingual programs. </a:t>
            </a:r>
          </a:p>
          <a:p>
            <a:pPr eaLnBrk="1" fontAlgn="auto" hangingPunct="1">
              <a:spcBef>
                <a:spcPts val="0"/>
              </a:spcBef>
              <a:spcAft>
                <a:spcPts val="0"/>
              </a:spcAft>
              <a:defRPr/>
            </a:pPr>
            <a:r>
              <a:rPr lang="en-US" altLang="en-US" sz="1600" b="1" dirty="0">
                <a:latin typeface="Arial" panose="020B0604020202020204" pitchFamily="34" charset="0"/>
                <a:cs typeface="Arial" panose="020B0604020202020204" pitchFamily="34" charset="0"/>
              </a:rPr>
              <a:t>[Click to advance to the next slide]</a:t>
            </a:r>
          </a:p>
          <a:p>
            <a:pPr eaLnBrk="1" fontAlgn="auto" hangingPunct="1">
              <a:spcBef>
                <a:spcPts val="0"/>
              </a:spcBef>
              <a:spcAft>
                <a:spcPts val="0"/>
              </a:spcAft>
              <a:defRPr/>
            </a:pPr>
            <a:endParaRPr lang="es-MX" sz="1500" b="1" dirty="0">
              <a:latin typeface="Arial" panose="020B0604020202020204" pitchFamily="34" charset="0"/>
              <a:cs typeface="Arial" panose="020B0604020202020204" pitchFamily="34" charset="0"/>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C82BD66-9494-4AB9-A0BF-F2FEE47CC012}" type="slidenum">
              <a:rPr lang="en-US" altLang="es-MX" smtClean="0"/>
              <a:pPr fontAlgn="base">
                <a:spcBef>
                  <a:spcPct val="0"/>
                </a:spcBef>
                <a:spcAft>
                  <a:spcPct val="0"/>
                </a:spcAft>
              </a:pPr>
              <a:t>20</a:t>
            </a:fld>
            <a:endParaRPr lang="en-US" altLang="es-MX"/>
          </a:p>
        </p:txBody>
      </p:sp>
    </p:spTree>
    <p:extLst>
      <p:ext uri="{BB962C8B-B14F-4D97-AF65-F5344CB8AC3E}">
        <p14:creationId xmlns:p14="http://schemas.microsoft.com/office/powerpoint/2010/main" val="459822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2008188" y="298450"/>
            <a:ext cx="3263900" cy="1835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239713" y="1704975"/>
            <a:ext cx="6800850" cy="7464425"/>
          </a:xfrm>
        </p:spPr>
        <p:txBody>
          <a:bodyPr/>
          <a:lstStyle/>
          <a:p>
            <a:pPr eaLnBrk="1" fontAlgn="auto" hangingPunct="1">
              <a:spcBef>
                <a:spcPts val="0"/>
              </a:spcBef>
              <a:spcAft>
                <a:spcPts val="0"/>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 minutes]</a:t>
            </a:r>
          </a:p>
          <a:p>
            <a:pPr eaLnBrk="1" fontAlgn="auto" hangingPunct="1">
              <a:spcBef>
                <a:spcPts val="0"/>
              </a:spcBef>
              <a:spcAft>
                <a:spcPts val="0"/>
              </a:spcAft>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Students who have participated in multilingual programs have an opportunity of earning the California State Seal of Biliteracy, or SSB, as twelfth graders.  Please look at page nine of your booklet.</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SSB is a recognition from the State Superintendent of Public Instruction for graduating high school students who have reached a high level of proficiency in speaking, reading, and writing in one or more languages in addition to English.</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Each student receives a gold seal on their diploma or transcript.</a:t>
            </a:r>
          </a:p>
          <a:p>
            <a:pPr marL="296408"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SSB is a free program for students, schools, and districts. </a:t>
            </a:r>
          </a:p>
          <a:p>
            <a:pPr marL="296408" indent="-296408" eaLnBrk="1" fontAlgn="auto" hangingPunct="1">
              <a:spcBef>
                <a:spcPts val="0"/>
              </a:spcBef>
              <a:spcAft>
                <a:spcPts val="1245"/>
              </a:spcAft>
              <a:buFont typeface="Arial" panose="020B0604020202020204" pitchFamily="34" charset="0"/>
              <a:buChar char="•"/>
              <a:defRPr/>
            </a:pPr>
            <a:r>
              <a:rPr lang="en-US" sz="1600" b="1" dirty="0">
                <a:latin typeface="Arial" panose="020B0604020202020204" pitchFamily="34" charset="0"/>
                <a:cs typeface="Arial" panose="020B0604020202020204" pitchFamily="34" charset="0"/>
              </a:rPr>
              <a:t>The purpose of the State Seal of Biliteracy is to:</a:t>
            </a:r>
            <a:endParaRPr lang="en-US" sz="1600" dirty="0">
              <a:latin typeface="Arial" panose="020B0604020202020204" pitchFamily="34" charset="0"/>
              <a:cs typeface="Arial" panose="020B0604020202020204" pitchFamily="34" charset="0"/>
            </a:endParaRP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Recognize high school graduates who are biliterate or multiliterate</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Encourage pupils to study languages</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Provide employers and colleges with a method to identify people with language and biliteracy skills</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Strengthen intergroup relationships</a:t>
            </a:r>
          </a:p>
          <a:p>
            <a:pPr marL="770662" lvl="1" indent="-296408" eaLnBrk="1" fontAlgn="auto" hangingPunct="1">
              <a:spcBef>
                <a:spcPts val="0"/>
              </a:spcBef>
              <a:spcAft>
                <a:spcPts val="1245"/>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Affirm the value of diversity and honor the multiple cultures and languages of a community</a:t>
            </a:r>
          </a:p>
          <a:p>
            <a:pPr eaLnBrk="1" fontAlgn="auto" hangingPunct="1">
              <a:spcBef>
                <a:spcPts val="0"/>
              </a:spcBef>
              <a:spcAft>
                <a:spcPts val="0"/>
              </a:spcAft>
              <a:defRPr/>
            </a:pPr>
            <a:r>
              <a:rPr lang="en-US" altLang="en-US" sz="1600" b="1" dirty="0">
                <a:latin typeface="Arial" panose="020B0604020202020204" pitchFamily="34" charset="0"/>
                <a:cs typeface="Arial" panose="020B0604020202020204" pitchFamily="34" charset="0"/>
              </a:rPr>
              <a:t>[Click to advance to the next slide]</a:t>
            </a:r>
          </a:p>
          <a:p>
            <a:pPr eaLnBrk="1" fontAlgn="auto" hangingPunct="1">
              <a:spcBef>
                <a:spcPts val="0"/>
              </a:spcBef>
              <a:spcAft>
                <a:spcPts val="0"/>
              </a:spcAft>
              <a:defRPr/>
            </a:pPr>
            <a:endParaRPr lang="en-US" dirty="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C50A495-204F-433F-9D88-EB204B0334DF}" type="slidenum">
              <a:rPr lang="en-US" altLang="en-US" smtClean="0"/>
              <a:pPr fontAlgn="base">
                <a:spcBef>
                  <a:spcPct val="0"/>
                </a:spcBef>
                <a:spcAft>
                  <a:spcPct val="0"/>
                </a:spcAft>
              </a:pPr>
              <a:t>21</a:t>
            </a:fld>
            <a:endParaRPr lang="en-US" altLang="en-US"/>
          </a:p>
        </p:txBody>
      </p:sp>
    </p:spTree>
    <p:extLst>
      <p:ext uri="{BB962C8B-B14F-4D97-AF65-F5344CB8AC3E}">
        <p14:creationId xmlns:p14="http://schemas.microsoft.com/office/powerpoint/2010/main" val="41875766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200150" y="369888"/>
            <a:ext cx="4630738" cy="26050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xfrm>
            <a:off x="765175" y="3367088"/>
            <a:ext cx="5853113" cy="37798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150000"/>
              </a:lnSpc>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Please feel free to contact me if you have any questions.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On page ten of your parent booklet, you will find some additional resources about multilingual education.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Thank you!</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DFF2943-7BA6-4D92-9C75-1E8D62B25421}" type="slidenum">
              <a:rPr lang="en-US" altLang="en-US" smtClean="0"/>
              <a:pPr fontAlgn="base">
                <a:spcBef>
                  <a:spcPct val="0"/>
                </a:spcBef>
                <a:spcAft>
                  <a:spcPct val="0"/>
                </a:spcAft>
              </a:pPr>
              <a:t>22</a:t>
            </a:fld>
            <a:endParaRPr lang="en-US" altLang="en-US"/>
          </a:p>
        </p:txBody>
      </p:sp>
    </p:spTree>
    <p:extLst>
      <p:ext uri="{BB962C8B-B14F-4D97-AF65-F5344CB8AC3E}">
        <p14:creationId xmlns:p14="http://schemas.microsoft.com/office/powerpoint/2010/main" val="2248069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223963" y="219075"/>
            <a:ext cx="4752975" cy="2673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290513" y="3187700"/>
            <a:ext cx="6850062" cy="49815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[3 minutes]</a:t>
            </a: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eaLnBrk="1" fontAlgn="auto" hangingPunct="1">
              <a:spcBef>
                <a:spcPts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YouTube Video: </a:t>
            </a:r>
            <a:r>
              <a:rPr lang="en-US" sz="1600" b="1" dirty="0">
                <a:latin typeface="Arial" panose="020B0604020202020204" pitchFamily="34" charset="0"/>
                <a:cs typeface="Arial" panose="020B0604020202020204" pitchFamily="34" charset="0"/>
                <a:hlinkClick r:id="rId3"/>
              </a:rPr>
              <a:t>https://youtu.be/r2OJqo9h4qY</a:t>
            </a:r>
            <a:r>
              <a:rPr lang="en-US" sz="1600" b="1" dirty="0">
                <a:latin typeface="Arial" panose="020B0604020202020204" pitchFamily="34" charset="0"/>
                <a:cs typeface="Arial" panose="020B0604020202020204" pitchFamily="34" charset="0"/>
              </a:rPr>
              <a:t>   </a:t>
            </a: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fontAlgn="auto" hangingPunct="1">
              <a:spcBef>
                <a:spcPts val="0"/>
              </a:spcBef>
              <a:spcAft>
                <a:spcPts val="1245"/>
              </a:spcAft>
              <a:defRPr/>
            </a:pPr>
            <a:r>
              <a:rPr lang="en-US" altLang="es-MX" sz="1600" dirty="0">
                <a:latin typeface="Arial" panose="020B0604020202020204" pitchFamily="34" charset="0"/>
                <a:ea typeface="ＭＳ Ｐゴシック" panose="020B0600070205080204" pitchFamily="34" charset="-128"/>
                <a:cs typeface="Arial" panose="020B0604020202020204" pitchFamily="34" charset="0"/>
              </a:rPr>
              <a:t>This video provides general information about multilingual programs. </a:t>
            </a:r>
          </a:p>
          <a:p>
            <a:pPr marL="296408" indent="-296408" eaLnBrk="1" hangingPunct="1">
              <a:spcBef>
                <a:spcPct val="0"/>
              </a:spcBef>
              <a:spcAft>
                <a:spcPts val="1245"/>
              </a:spcAft>
              <a:buFont typeface="Arial" panose="020B0604020202020204" pitchFamily="34" charset="0"/>
              <a:buChar char="•"/>
              <a:defRPr/>
            </a:pPr>
            <a:r>
              <a:rPr lang="en-US" altLang="es-MX" sz="1600" b="1" dirty="0">
                <a:latin typeface="Arial" panose="020B0604020202020204" pitchFamily="34" charset="0"/>
                <a:ea typeface="ＭＳ Ｐゴシック" panose="020B0600070205080204" pitchFamily="34" charset="-128"/>
                <a:cs typeface="Arial" panose="020B0604020202020204" pitchFamily="34" charset="0"/>
              </a:rPr>
              <a:t>[Show the video]</a:t>
            </a:r>
          </a:p>
          <a:p>
            <a:pPr marL="296408" indent="-296408" eaLnBrk="1" hangingPunct="1">
              <a:spcBef>
                <a:spcPct val="0"/>
              </a:spcBef>
              <a:spcAft>
                <a:spcPts val="1245"/>
              </a:spcAft>
              <a:buFont typeface="Arial" panose="020B0604020202020204" pitchFamily="34" charset="0"/>
              <a:buChar char="•"/>
              <a:defRPr/>
            </a:pPr>
            <a:r>
              <a:rPr lang="en-US" altLang="es-MX" sz="1600" b="1" dirty="0">
                <a:latin typeface="Arial" panose="020B0604020202020204" pitchFamily="34" charset="0"/>
                <a:ea typeface="ＭＳ Ｐゴシック" panose="020B0600070205080204" pitchFamily="34" charset="-128"/>
                <a:cs typeface="Arial" panose="020B0604020202020204" pitchFamily="34" charset="0"/>
              </a:rPr>
              <a:t>[Pass out parent booklets to participants during the video]</a:t>
            </a: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spcAft>
                <a:spcPts val="1245"/>
              </a:spcAft>
              <a:defRPr/>
            </a:pPr>
            <a:endParaRPr lang="en-US" altLang="es-MX"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endParaRPr lang="en-US" altLang="es-MX" dirty="0">
              <a:ea typeface="ＭＳ Ｐゴシック" panose="020B0600070205080204" pitchFamily="34" charset="-128"/>
              <a:cs typeface="Arial" panose="020B0604020202020204" pitchFamily="34"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812F51F-85D6-44EB-B838-5CCFA25C0F6F}" type="slidenum">
              <a:rPr lang="en-US" altLang="es-MX" smtClean="0"/>
              <a:pPr fontAlgn="base">
                <a:spcBef>
                  <a:spcPct val="0"/>
                </a:spcBef>
                <a:spcAft>
                  <a:spcPct val="0"/>
                </a:spcAft>
              </a:pPr>
              <a:t>3</a:t>
            </a:fld>
            <a:endParaRPr lang="en-US" altLang="es-MX"/>
          </a:p>
        </p:txBody>
      </p:sp>
    </p:spTree>
    <p:extLst>
      <p:ext uri="{BB962C8B-B14F-4D97-AF65-F5344CB8AC3E}">
        <p14:creationId xmlns:p14="http://schemas.microsoft.com/office/powerpoint/2010/main" val="330635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447800" y="288925"/>
            <a:ext cx="4421188" cy="2487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xfrm>
            <a:off x="304800" y="3055938"/>
            <a:ext cx="6707188" cy="50244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96408" indent="-296408" eaLnBrk="1" hangingPunct="1">
              <a:spcBef>
                <a:spcPct val="0"/>
              </a:spcBef>
              <a:spcAft>
                <a:spcPts val="1245"/>
              </a:spcAft>
              <a:buFont typeface="Arial" panose="020B0604020202020204" pitchFamily="34" charset="0"/>
              <a:buChar char="•"/>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[3 minutes]</a:t>
            </a:r>
          </a:p>
          <a:p>
            <a:pPr marL="296408" indent="-296408" eaLnBrk="1" hangingPunct="1">
              <a:spcBef>
                <a:spcPct val="0"/>
              </a:spcBef>
              <a:spcAft>
                <a:spcPts val="1245"/>
              </a:spcAft>
              <a:buFont typeface="Arial" panose="020B0604020202020204" pitchFamily="34" charset="0"/>
              <a:buChar char="•"/>
              <a:defRPr/>
            </a:pPr>
            <a:r>
              <a:rPr lang="en-US" altLang="es-MX" sz="1600" b="1" dirty="0">
                <a:latin typeface="Arial" panose="020B0604020202020204" pitchFamily="34" charset="0"/>
                <a:ea typeface="ＭＳ Ｐゴシック" panose="020B0600070205080204" pitchFamily="34" charset="-128"/>
                <a:cs typeface="Arial" panose="020B0604020202020204" pitchFamily="34" charset="0"/>
              </a:rPr>
              <a:t>[After the video, ask (with the whole group)]</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 </a:t>
            </a:r>
          </a:p>
          <a:p>
            <a:pPr marL="296408" indent="-296408" eaLnBrk="1" hangingPunct="1">
              <a:spcBef>
                <a:spcPct val="0"/>
              </a:spcBef>
              <a:spcAft>
                <a:spcPts val="1245"/>
              </a:spcAft>
              <a:buFont typeface="Arial" panose="020B0604020202020204" pitchFamily="34" charset="0"/>
              <a:buChar char="•"/>
              <a:defRPr/>
            </a:pPr>
            <a:r>
              <a:rPr lang="en-US" altLang="es-MX" sz="1600" dirty="0">
                <a:latin typeface="Arial" panose="020B0604020202020204" pitchFamily="34" charset="0"/>
                <a:ea typeface="ＭＳ Ｐゴシック" panose="020B0600070205080204" pitchFamily="34" charset="-128"/>
                <a:cs typeface="Arial" panose="020B0604020202020204" pitchFamily="34" charset="0"/>
              </a:rPr>
              <a:t>What are some of the advantages mentioned in the video to being multilingual?</a:t>
            </a:r>
          </a:p>
          <a:p>
            <a:pPr marL="296408" indent="-296408" eaLnBrk="1" hangingPunct="1">
              <a:spcBef>
                <a:spcPct val="0"/>
              </a:spcBef>
              <a:spcAft>
                <a:spcPts val="1245"/>
              </a:spcAft>
              <a:buFont typeface="Arial" panose="020B0604020202020204" pitchFamily="34" charset="0"/>
              <a:buChar char="•"/>
              <a:defRPr/>
            </a:pPr>
            <a:r>
              <a:rPr lang="en-US" altLang="es-MX" sz="1600" dirty="0">
                <a:latin typeface="Arial" panose="020B0604020202020204" pitchFamily="34" charset="0"/>
                <a:ea typeface="ＭＳ Ｐゴシック" panose="020B0600070205080204" pitchFamily="34" charset="-128"/>
                <a:cs typeface="Arial" panose="020B0604020202020204" pitchFamily="34" charset="0"/>
              </a:rPr>
              <a:t> </a:t>
            </a:r>
            <a:r>
              <a:rPr lang="en-US" altLang="es-MX" sz="1600" b="1" dirty="0">
                <a:latin typeface="Arial" panose="020B0604020202020204" pitchFamily="34" charset="0"/>
                <a:ea typeface="ＭＳ Ｐゴシック" panose="020B0600070205080204" pitchFamily="34" charset="-128"/>
                <a:cs typeface="Arial" panose="020B0604020202020204" pitchFamily="34" charset="0"/>
              </a:rPr>
              <a:t>[Participants share out]</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Each of you received a booklet titled “A Parent’s Guide to Multilingual Education.”</a:t>
            </a: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 [Demonstrate page]</a:t>
            </a:r>
            <a:endParaRPr lang="en-US" altLang="en-US" sz="1600" dirty="0">
              <a:latin typeface="Arial" panose="020B0604020202020204" pitchFamily="34" charset="0"/>
              <a:ea typeface="ＭＳ Ｐゴシック" panose="020B0600070205080204" pitchFamily="34" charset="-128"/>
              <a:cs typeface="Arial" panose="020B0604020202020204" pitchFamily="34" charset="0"/>
            </a:endParaRP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Page one gives some examples of how multilingualism benefits our minds. </a:t>
            </a:r>
            <a:r>
              <a:rPr lang="en-US" altLang="es-MX" sz="1600" dirty="0">
                <a:latin typeface="Arial" panose="020B0604020202020204" pitchFamily="34" charset="0"/>
                <a:ea typeface="ＭＳ Ｐゴシック" panose="020B0600070205080204" pitchFamily="34" charset="-128"/>
                <a:cs typeface="Arial" panose="020B0604020202020204" pitchFamily="34" charset="0"/>
              </a:rPr>
              <a:t>Take a moment to look at this page.</a:t>
            </a:r>
          </a:p>
          <a:p>
            <a:pPr marL="296408" indent="-296408" eaLnBrk="1" hangingPunct="1">
              <a:spcBef>
                <a:spcPct val="0"/>
              </a:spcBef>
              <a:spcAft>
                <a:spcPts val="1245"/>
              </a:spcAft>
              <a:buFont typeface="Arial" panose="020B0604020202020204" pitchFamily="34" charset="0"/>
              <a:buChar char="•"/>
              <a:defRPr/>
            </a:pPr>
            <a:r>
              <a:rPr lang="en-US" altLang="es-MX" sz="1600" b="1" dirty="0">
                <a:latin typeface="Arial" panose="020B0604020202020204" pitchFamily="34" charset="0"/>
                <a:ea typeface="ＭＳ Ｐゴシック" panose="020B0600070205080204" pitchFamily="34" charset="-128"/>
                <a:cs typeface="Arial" panose="020B0604020202020204" pitchFamily="34" charset="0"/>
              </a:rPr>
              <a:t>[Give them some time to look at the page]</a:t>
            </a:r>
          </a:p>
          <a:p>
            <a:pPr marL="296408" indent="-296408" eaLnBrk="1" hangingPunct="1">
              <a:spcBef>
                <a:spcPct val="0"/>
              </a:spcBef>
              <a:spcAft>
                <a:spcPts val="1245"/>
              </a:spcAft>
              <a:buFont typeface="Arial" panose="020B0604020202020204" pitchFamily="34" charset="0"/>
              <a:buChar char="•"/>
              <a:defRPr/>
            </a:pPr>
            <a:r>
              <a:rPr lang="en-US" altLang="es-MX" sz="1600" dirty="0">
                <a:latin typeface="Arial" panose="020B0604020202020204" pitchFamily="34" charset="0"/>
                <a:ea typeface="ＭＳ Ｐゴシック" panose="020B0600070205080204" pitchFamily="34" charset="-128"/>
                <a:cs typeface="Arial" panose="020B0604020202020204" pitchFamily="34" charset="0"/>
              </a:rPr>
              <a:t>Do you see anything surprising? Does it surprise you that research shows numerous benefits to multilingualism?</a:t>
            </a:r>
          </a:p>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s-MX" sz="15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6763" indent="-293688">
              <a:defRPr>
                <a:solidFill>
                  <a:schemeClr val="tx1"/>
                </a:solidFill>
                <a:latin typeface="Calibri" panose="020F0502020204030204" pitchFamily="34" charset="0"/>
              </a:defRPr>
            </a:lvl2pPr>
            <a:lvl3pPr marL="1181100" indent="-234950">
              <a:defRPr>
                <a:solidFill>
                  <a:schemeClr val="tx1"/>
                </a:solidFill>
                <a:latin typeface="Calibri" panose="020F0502020204030204" pitchFamily="34" charset="0"/>
              </a:defRPr>
            </a:lvl3pPr>
            <a:lvl4pPr marL="1654175" indent="-234950">
              <a:defRPr>
                <a:solidFill>
                  <a:schemeClr val="tx1"/>
                </a:solidFill>
                <a:latin typeface="Calibri" panose="020F0502020204030204" pitchFamily="34" charset="0"/>
              </a:defRPr>
            </a:lvl4pPr>
            <a:lvl5pPr marL="2127250" indent="-234950">
              <a:defRPr>
                <a:solidFill>
                  <a:schemeClr val="tx1"/>
                </a:solidFill>
                <a:latin typeface="Calibri" panose="020F0502020204030204" pitchFamily="34" charset="0"/>
              </a:defRPr>
            </a:lvl5pPr>
            <a:lvl6pPr marL="2584450" indent="-234950" defTabSz="457200" eaLnBrk="0" fontAlgn="base" hangingPunct="0">
              <a:spcBef>
                <a:spcPct val="0"/>
              </a:spcBef>
              <a:spcAft>
                <a:spcPct val="0"/>
              </a:spcAft>
              <a:defRPr>
                <a:solidFill>
                  <a:schemeClr val="tx1"/>
                </a:solidFill>
                <a:latin typeface="Calibri" panose="020F0502020204030204" pitchFamily="34" charset="0"/>
              </a:defRPr>
            </a:lvl6pPr>
            <a:lvl7pPr marL="3041650" indent="-234950" defTabSz="457200" eaLnBrk="0" fontAlgn="base" hangingPunct="0">
              <a:spcBef>
                <a:spcPct val="0"/>
              </a:spcBef>
              <a:spcAft>
                <a:spcPct val="0"/>
              </a:spcAft>
              <a:defRPr>
                <a:solidFill>
                  <a:schemeClr val="tx1"/>
                </a:solidFill>
                <a:latin typeface="Calibri" panose="020F0502020204030204" pitchFamily="34" charset="0"/>
              </a:defRPr>
            </a:lvl7pPr>
            <a:lvl8pPr marL="3498850" indent="-234950" defTabSz="457200" eaLnBrk="0" fontAlgn="base" hangingPunct="0">
              <a:spcBef>
                <a:spcPct val="0"/>
              </a:spcBef>
              <a:spcAft>
                <a:spcPct val="0"/>
              </a:spcAft>
              <a:defRPr>
                <a:solidFill>
                  <a:schemeClr val="tx1"/>
                </a:solidFill>
                <a:latin typeface="Calibri" panose="020F0502020204030204" pitchFamily="34" charset="0"/>
              </a:defRPr>
            </a:lvl8pPr>
            <a:lvl9pPr marL="3956050" indent="-23495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C69AA33-C0D7-4E9C-ACD0-465ECB214DA1}" type="slidenum">
              <a:rPr lang="en-US" altLang="es-MX" smtClean="0"/>
              <a:pPr fontAlgn="base">
                <a:spcBef>
                  <a:spcPct val="0"/>
                </a:spcBef>
                <a:spcAft>
                  <a:spcPct val="0"/>
                </a:spcAft>
              </a:pPr>
              <a:t>4</a:t>
            </a:fld>
            <a:endParaRPr lang="en-US" altLang="es-MX"/>
          </a:p>
        </p:txBody>
      </p:sp>
    </p:spTree>
    <p:extLst>
      <p:ext uri="{BB962C8B-B14F-4D97-AF65-F5344CB8AC3E}">
        <p14:creationId xmlns:p14="http://schemas.microsoft.com/office/powerpoint/2010/main" val="53284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401763" y="279400"/>
            <a:ext cx="4286250" cy="24114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511175" y="2963863"/>
            <a:ext cx="6353175" cy="4619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[1 minute]</a:t>
            </a:r>
          </a:p>
          <a:p>
            <a:pPr eaLnBrk="1" hangingPunct="1">
              <a:spcBef>
                <a:spcPct val="0"/>
              </a:spcBef>
              <a:spcAft>
                <a:spcPts val="1245"/>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fontAlgn="auto" hangingPunct="1">
              <a:spcBef>
                <a:spcPct val="0"/>
              </a:spcBef>
              <a:spcAft>
                <a:spcPts val="1245"/>
              </a:spcAft>
              <a:buFont typeface="Arial" panose="020B0604020202020204" pitchFamily="34" charset="0"/>
              <a:buChar char="•"/>
              <a:defRPr/>
            </a:pPr>
            <a:r>
              <a:rPr lang="en-US" altLang="es-MX" sz="1700" dirty="0">
                <a:latin typeface="Arial" panose="020B0604020202020204" pitchFamily="34" charset="0"/>
                <a:cs typeface="Arial" panose="020B0604020202020204" pitchFamily="34" charset="0"/>
              </a:rPr>
              <a:t>And, people who are bilingual or multilingual have additional skills, such as:</a:t>
            </a:r>
          </a:p>
          <a:p>
            <a:pPr marL="770662" lvl="1" indent="-296408" eaLnBrk="1" fontAlgn="auto" hangingPunct="1">
              <a:spcBef>
                <a:spcPct val="0"/>
              </a:spcBef>
              <a:spcAft>
                <a:spcPts val="1245"/>
              </a:spcAft>
              <a:buFont typeface="Arial" panose="020B0604020202020204" pitchFamily="34" charset="0"/>
              <a:buChar char="•"/>
              <a:defRPr/>
            </a:pPr>
            <a:r>
              <a:rPr lang="en-US" altLang="es-MX" sz="1700" dirty="0">
                <a:latin typeface="Arial" panose="020B0604020202020204" pitchFamily="34" charset="0"/>
                <a:cs typeface="Arial" panose="020B0604020202020204" pitchFamily="34" charset="0"/>
              </a:rPr>
              <a:t>Having expanded job opportunities with higher pay,</a:t>
            </a:r>
          </a:p>
          <a:p>
            <a:pPr marL="770662" lvl="1" indent="-296408" eaLnBrk="1" fontAlgn="auto" hangingPunct="1">
              <a:spcBef>
                <a:spcPct val="0"/>
              </a:spcBef>
              <a:spcAft>
                <a:spcPts val="1245"/>
              </a:spcAft>
              <a:buFont typeface="Arial" panose="020B0604020202020204" pitchFamily="34" charset="0"/>
              <a:buChar char="•"/>
              <a:defRPr/>
            </a:pPr>
            <a:r>
              <a:rPr lang="en-US" altLang="es-MX" sz="1700" dirty="0">
                <a:latin typeface="Arial" panose="020B0604020202020204" pitchFamily="34" charset="0"/>
                <a:cs typeface="Arial" panose="020B0604020202020204" pitchFamily="34" charset="0"/>
              </a:rPr>
              <a:t>Being “citizens of the world” with a more comprehensive and tolerant perspective,</a:t>
            </a:r>
          </a:p>
          <a:p>
            <a:pPr marL="770662" lvl="1" indent="-296408" eaLnBrk="1" fontAlgn="auto" hangingPunct="1">
              <a:spcBef>
                <a:spcPct val="0"/>
              </a:spcBef>
              <a:spcAft>
                <a:spcPts val="1245"/>
              </a:spcAft>
              <a:buFont typeface="Arial" panose="020B0604020202020204" pitchFamily="34" charset="0"/>
              <a:buChar char="•"/>
              <a:defRPr/>
            </a:pPr>
            <a:r>
              <a:rPr lang="en-US" altLang="es-MX" sz="1700" dirty="0">
                <a:latin typeface="Arial" panose="020B0604020202020204" pitchFamily="34" charset="0"/>
                <a:cs typeface="Arial" panose="020B0604020202020204" pitchFamily="34" charset="0"/>
              </a:rPr>
              <a:t>Maintaining stronger family and community connections, and</a:t>
            </a:r>
          </a:p>
          <a:p>
            <a:pPr marL="770662" lvl="1" indent="-296408" eaLnBrk="1" fontAlgn="auto" hangingPunct="1">
              <a:spcBef>
                <a:spcPct val="0"/>
              </a:spcBef>
              <a:spcAft>
                <a:spcPts val="1245"/>
              </a:spcAft>
              <a:buFont typeface="Arial" panose="020B0604020202020204" pitchFamily="34" charset="0"/>
              <a:buChar char="•"/>
              <a:defRPr/>
            </a:pPr>
            <a:r>
              <a:rPr lang="en-US" altLang="es-MX" sz="1700" dirty="0">
                <a:latin typeface="Arial" panose="020B0604020202020204" pitchFamily="34" charset="0"/>
                <a:cs typeface="Arial" panose="020B0604020202020204" pitchFamily="34" charset="0"/>
              </a:rPr>
              <a:t>Having a stronger sense of self.</a:t>
            </a:r>
          </a:p>
          <a:p>
            <a:pPr eaLnBrk="1" hangingPunct="1">
              <a:spcBef>
                <a:spcPct val="0"/>
              </a:spcBef>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a:defRPr/>
            </a:pPr>
            <a:endParaRPr lang="en-US" altLang="en-US" dirty="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A2AC8396-EF33-4F67-A2C1-D8055D1DE179}" type="slidenum">
              <a:rPr lang="en-US" smtClean="0"/>
              <a:pPr>
                <a:defRPr/>
              </a:pPr>
              <a:t>5</a:t>
            </a:fld>
            <a:endParaRPr lang="en-US" dirty="0"/>
          </a:p>
        </p:txBody>
      </p:sp>
    </p:spTree>
    <p:extLst>
      <p:ext uri="{BB962C8B-B14F-4D97-AF65-F5344CB8AC3E}">
        <p14:creationId xmlns:p14="http://schemas.microsoft.com/office/powerpoint/2010/main" val="25258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495425" y="290513"/>
            <a:ext cx="4203700" cy="23637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xfrm>
            <a:off x="368300" y="2914650"/>
            <a:ext cx="6457950" cy="37814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45"/>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[30 seconds]</a:t>
            </a:r>
          </a:p>
          <a:p>
            <a:pPr eaLnBrk="1" hangingPunct="1">
              <a:spcBef>
                <a:spcPct val="0"/>
              </a:spcBef>
              <a:spcAft>
                <a:spcPts val="1245"/>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[Say the following:]</a:t>
            </a:r>
          </a:p>
          <a:p>
            <a:pPr marL="296408" indent="-296408" eaLnBrk="1" hangingPunct="1">
              <a:spcBef>
                <a:spcPct val="0"/>
              </a:spcBef>
              <a:spcAft>
                <a:spcPts val="1245"/>
              </a:spcAft>
              <a:buFont typeface="Arial" panose="020B0604020202020204" pitchFamily="34" charset="0"/>
              <a:buChar char="•"/>
              <a:defRPr/>
            </a:pPr>
            <a:r>
              <a:rPr lang="en-US" altLang="en-US" sz="1700" dirty="0">
                <a:latin typeface="Arial" panose="020B0604020202020204" pitchFamily="34" charset="0"/>
                <a:ea typeface="ＭＳ Ｐゴシック" panose="020B0600070205080204" pitchFamily="34" charset="-128"/>
                <a:cs typeface="Arial" panose="020B0604020202020204" pitchFamily="34" charset="0"/>
              </a:rPr>
              <a:t>I want to share a quote with you:</a:t>
            </a:r>
          </a:p>
          <a:p>
            <a:pPr marL="296408" indent="-296408" eaLnBrk="1" hangingPunct="1">
              <a:spcBef>
                <a:spcPct val="0"/>
              </a:spcBef>
              <a:spcAft>
                <a:spcPts val="1245"/>
              </a:spcAft>
              <a:buFont typeface="Arial" panose="020B0604020202020204" pitchFamily="34" charset="0"/>
              <a:buChar char="•"/>
              <a:defRPr/>
            </a:pPr>
            <a:r>
              <a:rPr lang="en-US" altLang="en-US" sz="1700" dirty="0">
                <a:latin typeface="Arial" panose="020B0604020202020204" pitchFamily="34" charset="0"/>
                <a:ea typeface="ＭＳ Ｐゴシック" panose="020B0600070205080204" pitchFamily="34" charset="-128"/>
                <a:cs typeface="Arial" panose="020B0604020202020204" pitchFamily="34" charset="0"/>
              </a:rPr>
              <a:t>One language sets you in a corridor for life. Two languages open every door along the way.</a:t>
            </a:r>
          </a:p>
          <a:p>
            <a:pPr eaLnBrk="1" hangingPunct="1">
              <a:spcBef>
                <a:spcPct val="0"/>
              </a:spcBef>
              <a:spcAft>
                <a:spcPts val="1245"/>
              </a:spcAft>
              <a:defRPr/>
            </a:pPr>
            <a:r>
              <a:rPr lang="en-US" altLang="en-US" sz="17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spcAft>
                <a:spcPts val="1245"/>
              </a:spcAft>
              <a:defRPr/>
            </a:pPr>
            <a:r>
              <a:rPr lang="en-US" altLang="en-US" sz="1700" dirty="0">
                <a:latin typeface="Arial" panose="020B0604020202020204" pitchFamily="34" charset="0"/>
                <a:ea typeface="ＭＳ Ｐゴシック" panose="020B0600070205080204" pitchFamily="34" charset="-128"/>
                <a:cs typeface="Arial" panose="020B0604020202020204" pitchFamily="34" charset="0"/>
              </a:rPr>
              <a:t> </a:t>
            </a:r>
          </a:p>
          <a:p>
            <a:pPr eaLnBrk="1" hangingPunct="1">
              <a:spcBef>
                <a:spcPct val="0"/>
              </a:spcBef>
              <a:spcAft>
                <a:spcPts val="1245"/>
              </a:spcAft>
              <a:defRPr/>
            </a:pPr>
            <a:endParaRPr lang="en-US" altLang="en-US"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2A91C5CC-825F-4AEF-9956-10C9921E624A}" type="slidenum">
              <a:rPr lang="en-US" smtClean="0"/>
              <a:pPr>
                <a:defRPr/>
              </a:pPr>
              <a:t>6</a:t>
            </a:fld>
            <a:endParaRPr lang="en-US" dirty="0"/>
          </a:p>
        </p:txBody>
      </p:sp>
    </p:spTree>
    <p:extLst>
      <p:ext uri="{BB962C8B-B14F-4D97-AF65-F5344CB8AC3E}">
        <p14:creationId xmlns:p14="http://schemas.microsoft.com/office/powerpoint/2010/main" val="4248615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687513" y="398463"/>
            <a:ext cx="4143375" cy="233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500063" y="2974975"/>
            <a:ext cx="6519862" cy="37814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[30 seconds]</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hangingPunct="1">
              <a:spcBef>
                <a:spcPct val="0"/>
              </a:spcBef>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There are several types of multilingual programs that schools are implementing throughout California.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Let’s review some of the most common programs.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These are shown on pages two and three of your booklet.</a:t>
            </a:r>
          </a:p>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7D2687D-364A-4D26-BB6F-2168EE30F749}" type="slidenum">
              <a:rPr lang="en-US" altLang="en-US" smtClean="0"/>
              <a:pPr fontAlgn="base">
                <a:spcBef>
                  <a:spcPct val="0"/>
                </a:spcBef>
                <a:spcAft>
                  <a:spcPct val="0"/>
                </a:spcAft>
              </a:pPr>
              <a:t>7</a:t>
            </a:fld>
            <a:endParaRPr lang="en-US" altLang="en-US"/>
          </a:p>
        </p:txBody>
      </p:sp>
    </p:spTree>
    <p:extLst>
      <p:ext uri="{BB962C8B-B14F-4D97-AF65-F5344CB8AC3E}">
        <p14:creationId xmlns:p14="http://schemas.microsoft.com/office/powerpoint/2010/main" val="1089284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847850" y="184150"/>
            <a:ext cx="3741738" cy="21050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xfrm>
            <a:off x="282575" y="2286000"/>
            <a:ext cx="6873875" cy="70739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[2 minutes]</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One of the most common multilingual programs is dual-language immersion. How many of you have heard this term?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This program is also referred to as “Two-Way Immersion.” Does this term sound familiar?</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These programs serve students who speak English and students who speak another language. Each group of students helps the other group learn their language. You saw a program like this in the video we watched a few minutes ago.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 goal of dual-language immersion is for both groups of students to become proficient in listening, speaking, reading, and writing in both languages.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An additional, and equally important goal, is for the students to interact with one another’s culture. Students learn how to participate successfully in another society.</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Dual-language immersion programs typically begin in Kindergarten and may continue into eighth grade, or even into high school.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Some schools offer trilingual immersion programs where students learn three languages, such as English, Spanish, and Mandarin.</a:t>
            </a:r>
          </a:p>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n-US" dirty="0"/>
          </a:p>
          <a:p>
            <a:pPr eaLnBrk="1" hangingPunct="1">
              <a:spcBef>
                <a:spcPct val="0"/>
              </a:spcBef>
              <a:defRPr/>
            </a:pP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4BDB970-B9B1-4FF3-8E48-5CC0D3CF1A7A}" type="slidenum">
              <a:rPr lang="en-US" altLang="en-US" smtClean="0"/>
              <a:pPr fontAlgn="base">
                <a:spcBef>
                  <a:spcPct val="0"/>
                </a:spcBef>
                <a:spcAft>
                  <a:spcPct val="0"/>
                </a:spcAft>
              </a:pPr>
              <a:t>8</a:t>
            </a:fld>
            <a:endParaRPr lang="en-US" altLang="en-US"/>
          </a:p>
        </p:txBody>
      </p:sp>
    </p:spTree>
    <p:extLst>
      <p:ext uri="{BB962C8B-B14F-4D97-AF65-F5344CB8AC3E}">
        <p14:creationId xmlns:p14="http://schemas.microsoft.com/office/powerpoint/2010/main" val="552406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574800" y="169863"/>
            <a:ext cx="3924300" cy="2208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282575" y="2544763"/>
            <a:ext cx="6800850" cy="61102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[1 minute]</a:t>
            </a:r>
          </a:p>
          <a:p>
            <a:pPr eaLnBrk="1" hangingPunct="1">
              <a:spcBef>
                <a:spcPct val="0"/>
              </a:spcBef>
              <a:defRPr/>
            </a:pPr>
            <a:endParaRPr lang="en-US" altLang="en-US" sz="1600" b="1"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spcAft>
                <a:spcPts val="1245"/>
              </a:spcAft>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[Say the following:]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Developmental bilingual programs are typically designed for English learners, but may include students who were once English learners, and have become fluent in English.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This type of program is also referred to as “Maintenance Bilingual.”</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Students begin instruction in their primary language, with a small percentage of English instruction in Kindergarten. </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Each year, the amount of English instruction increases, until students receive fifty percent of their instruction each in English and their home language. The idea is that students maintain their home language.</a:t>
            </a:r>
          </a:p>
          <a:p>
            <a:pPr marL="296408" indent="-296408" eaLnBrk="1" hangingPunct="1">
              <a:spcBef>
                <a:spcPct val="0"/>
              </a:spcBef>
              <a:spcAft>
                <a:spcPts val="1245"/>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The main goal is for students to develop and become proficient in their home language while also developing and becoming proficient in English.</a:t>
            </a:r>
          </a:p>
          <a:p>
            <a:pPr eaLnBrk="1" hangingPunct="1">
              <a:spcBef>
                <a:spcPct val="0"/>
              </a:spcBef>
              <a:defRPr/>
            </a:pPr>
            <a:r>
              <a:rPr lang="en-US" altLang="en-US" sz="1600" b="1" dirty="0">
                <a:latin typeface="Arial" panose="020B0604020202020204" pitchFamily="34" charset="0"/>
                <a:ea typeface="ＭＳ Ｐゴシック" panose="020B0600070205080204" pitchFamily="34" charset="-128"/>
                <a:cs typeface="Arial" panose="020B0604020202020204" pitchFamily="34" charset="0"/>
              </a:rPr>
              <a:t>[Click to advance to the next slide]</a:t>
            </a:r>
          </a:p>
          <a:p>
            <a:pPr eaLnBrk="1" hangingPunct="1">
              <a:spcBef>
                <a:spcPct val="0"/>
              </a:spcBef>
              <a:defRPr/>
            </a:pPr>
            <a:endParaRPr lang="en-US" altLang="en-US" sz="1700" dirty="0">
              <a:latin typeface="Arial" panose="020B0604020202020204" pitchFamily="34" charset="0"/>
              <a:cs typeface="Arial" panose="020B0604020202020204" pitchFamily="34"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69938" indent="-295275">
              <a:defRPr>
                <a:solidFill>
                  <a:schemeClr val="tx1"/>
                </a:solidFill>
                <a:latin typeface="Calibri" panose="020F0502020204030204" pitchFamily="34" charset="0"/>
              </a:defRPr>
            </a:lvl2pPr>
            <a:lvl3pPr marL="1184275" indent="-236538">
              <a:defRPr>
                <a:solidFill>
                  <a:schemeClr val="tx1"/>
                </a:solidFill>
                <a:latin typeface="Calibri" panose="020F0502020204030204" pitchFamily="34" charset="0"/>
              </a:defRPr>
            </a:lvl3pPr>
            <a:lvl4pPr marL="1658938" indent="-236538">
              <a:defRPr>
                <a:solidFill>
                  <a:schemeClr val="tx1"/>
                </a:solidFill>
                <a:latin typeface="Calibri" panose="020F0502020204030204" pitchFamily="34" charset="0"/>
              </a:defRPr>
            </a:lvl4pPr>
            <a:lvl5pPr marL="2133600" indent="-236538">
              <a:defRPr>
                <a:solidFill>
                  <a:schemeClr val="tx1"/>
                </a:solidFill>
                <a:latin typeface="Calibri" panose="020F0502020204030204" pitchFamily="34" charset="0"/>
              </a:defRPr>
            </a:lvl5pPr>
            <a:lvl6pPr marL="2590800" indent="-236538" defTabSz="457200" eaLnBrk="0" fontAlgn="base" hangingPunct="0">
              <a:spcBef>
                <a:spcPct val="0"/>
              </a:spcBef>
              <a:spcAft>
                <a:spcPct val="0"/>
              </a:spcAft>
              <a:defRPr>
                <a:solidFill>
                  <a:schemeClr val="tx1"/>
                </a:solidFill>
                <a:latin typeface="Calibri" panose="020F0502020204030204" pitchFamily="34" charset="0"/>
              </a:defRPr>
            </a:lvl6pPr>
            <a:lvl7pPr marL="3048000" indent="-236538" defTabSz="457200" eaLnBrk="0" fontAlgn="base" hangingPunct="0">
              <a:spcBef>
                <a:spcPct val="0"/>
              </a:spcBef>
              <a:spcAft>
                <a:spcPct val="0"/>
              </a:spcAft>
              <a:defRPr>
                <a:solidFill>
                  <a:schemeClr val="tx1"/>
                </a:solidFill>
                <a:latin typeface="Calibri" panose="020F0502020204030204" pitchFamily="34" charset="0"/>
              </a:defRPr>
            </a:lvl7pPr>
            <a:lvl8pPr marL="3505200" indent="-236538" defTabSz="457200" eaLnBrk="0" fontAlgn="base" hangingPunct="0">
              <a:spcBef>
                <a:spcPct val="0"/>
              </a:spcBef>
              <a:spcAft>
                <a:spcPct val="0"/>
              </a:spcAft>
              <a:defRPr>
                <a:solidFill>
                  <a:schemeClr val="tx1"/>
                </a:solidFill>
                <a:latin typeface="Calibri" panose="020F0502020204030204" pitchFamily="34" charset="0"/>
              </a:defRPr>
            </a:lvl8pPr>
            <a:lvl9pPr marL="3962400" indent="-236538"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6BC3A7E-136E-411F-9E93-0AA98DB3FAA7}" type="slidenum">
              <a:rPr lang="en-US" altLang="en-US" smtClean="0"/>
              <a:pPr fontAlgn="base">
                <a:spcBef>
                  <a:spcPct val="0"/>
                </a:spcBef>
                <a:spcAft>
                  <a:spcPct val="0"/>
                </a:spcAft>
              </a:pPr>
              <a:t>9</a:t>
            </a:fld>
            <a:endParaRPr lang="en-US" altLang="en-US"/>
          </a:p>
        </p:txBody>
      </p:sp>
    </p:spTree>
    <p:extLst>
      <p:ext uri="{BB962C8B-B14F-4D97-AF65-F5344CB8AC3E}">
        <p14:creationId xmlns:p14="http://schemas.microsoft.com/office/powerpoint/2010/main" val="1351371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502D764F-1E24-46A4-BE1D-D1B45C4165F7}" type="slidenum">
              <a:rPr lang="en-US"/>
              <a:pPr>
                <a:defRPr/>
              </a:pPr>
              <a:t>‹#›</a:t>
            </a:fld>
            <a:endParaRPr lang="en-US" dirty="0"/>
          </a:p>
        </p:txBody>
      </p:sp>
    </p:spTree>
    <p:extLst>
      <p:ext uri="{BB962C8B-B14F-4D97-AF65-F5344CB8AC3E}">
        <p14:creationId xmlns:p14="http://schemas.microsoft.com/office/powerpoint/2010/main" val="404178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608D73-39C9-4DCE-B0E6-09A41DBD4F78}" type="slidenum">
              <a:rPr lang="en-US"/>
              <a:pPr>
                <a:defRPr/>
              </a:pPr>
              <a:t>‹#›</a:t>
            </a:fld>
            <a:endParaRPr lang="en-US" dirty="0"/>
          </a:p>
        </p:txBody>
      </p:sp>
    </p:spTree>
    <p:extLst>
      <p:ext uri="{BB962C8B-B14F-4D97-AF65-F5344CB8AC3E}">
        <p14:creationId xmlns:p14="http://schemas.microsoft.com/office/powerpoint/2010/main" val="395069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4C26BA-D2A6-4387-BE2F-868F931C8494}" type="slidenum">
              <a:rPr lang="en-US"/>
              <a:pPr>
                <a:defRPr/>
              </a:pPr>
              <a:t>‹#›</a:t>
            </a:fld>
            <a:endParaRPr lang="en-US" dirty="0"/>
          </a:p>
        </p:txBody>
      </p:sp>
    </p:spTree>
    <p:extLst>
      <p:ext uri="{BB962C8B-B14F-4D97-AF65-F5344CB8AC3E}">
        <p14:creationId xmlns:p14="http://schemas.microsoft.com/office/powerpoint/2010/main" val="278407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4B8A350C-3B2B-47FB-A2CF-520D38D3739A}" type="slidenum">
              <a:rPr lang="en-US"/>
              <a:pPr>
                <a:defRPr/>
              </a:pPr>
              <a:t>‹#›</a:t>
            </a:fld>
            <a:endParaRPr lang="en-US" dirty="0"/>
          </a:p>
        </p:txBody>
      </p:sp>
    </p:spTree>
    <p:extLst>
      <p:ext uri="{BB962C8B-B14F-4D97-AF65-F5344CB8AC3E}">
        <p14:creationId xmlns:p14="http://schemas.microsoft.com/office/powerpoint/2010/main" val="104203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normAutofit/>
          </a:bodyPr>
          <a:lstStyle>
            <a:lvl1pPr marL="0" indent="0">
              <a:buNone/>
              <a:defRPr sz="32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26018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6"/>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0"/>
          </p:nvPr>
        </p:nvSpPr>
        <p:spPr/>
        <p:txBody>
          <a:bodyPr/>
          <a:lstStyle>
            <a:lvl1pPr>
              <a:defRPr/>
            </a:lvl1pPr>
          </a:lstStyle>
          <a:p>
            <a:pPr>
              <a:defRPr/>
            </a:pPr>
            <a:fld id="{6FA3067D-32C4-46ED-BED5-0305FCFD7950}" type="slidenum">
              <a:rPr lang="en-US"/>
              <a:pPr>
                <a:defRPr/>
              </a:pPr>
              <a:t>‹#›</a:t>
            </a:fld>
            <a:endParaRPr lang="en-US" dirty="0"/>
          </a:p>
        </p:txBody>
      </p:sp>
    </p:spTree>
    <p:extLst>
      <p:ext uri="{BB962C8B-B14F-4D97-AF65-F5344CB8AC3E}">
        <p14:creationId xmlns:p14="http://schemas.microsoft.com/office/powerpoint/2010/main" val="215820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03FFDAB-9889-4402-A06F-6B8B24D75BD5}" type="slidenum">
              <a:rPr lang="en-US"/>
              <a:pPr>
                <a:defRPr/>
              </a:pPr>
              <a:t>‹#›</a:t>
            </a:fld>
            <a:endParaRPr lang="en-US" dirty="0"/>
          </a:p>
        </p:txBody>
      </p:sp>
    </p:spTree>
    <p:extLst>
      <p:ext uri="{BB962C8B-B14F-4D97-AF65-F5344CB8AC3E}">
        <p14:creationId xmlns:p14="http://schemas.microsoft.com/office/powerpoint/2010/main" val="37969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1763" y="155575"/>
            <a:ext cx="1951037"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r>
              <a:rPr lang="en-US"/>
              <a:t>ACS WASC ©2014</a:t>
            </a:r>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EBFE8B7-65CD-4BEE-8F60-33B33AAC7B53}" type="slidenum">
              <a:rPr lang="en-US"/>
              <a:pPr>
                <a:defRPr/>
              </a:pPr>
              <a:t>‹#›</a:t>
            </a:fld>
            <a:endParaRPr lang="en-US" dirty="0"/>
          </a:p>
        </p:txBody>
      </p:sp>
    </p:spTree>
    <p:extLst>
      <p:ext uri="{BB962C8B-B14F-4D97-AF65-F5344CB8AC3E}">
        <p14:creationId xmlns:p14="http://schemas.microsoft.com/office/powerpoint/2010/main" val="3734769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Color-ppt3"/>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1763" y="155575"/>
            <a:ext cx="1951037"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r>
              <a:rPr lang="en-US"/>
              <a:t>ACS WASC ©2014</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A602AB51-2A6E-4133-98C8-E0CFB6A268B1}" type="slidenum">
              <a:rPr lang="en-US"/>
              <a:pPr>
                <a:defRPr/>
              </a:pPr>
              <a:t>‹#›</a:t>
            </a:fld>
            <a:endParaRPr lang="en-US" dirty="0"/>
          </a:p>
        </p:txBody>
      </p:sp>
    </p:spTree>
    <p:extLst>
      <p:ext uri="{BB962C8B-B14F-4D97-AF65-F5344CB8AC3E}">
        <p14:creationId xmlns:p14="http://schemas.microsoft.com/office/powerpoint/2010/main" val="3217356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7074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ACS WASC ©2014</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6246C1-CB40-419A-BE1F-1EEFB7624424}" type="slidenum">
              <a:rPr lang="en-US"/>
              <a:pPr>
                <a:defRPr/>
              </a:pPr>
              <a:t>‹#›</a:t>
            </a:fld>
            <a:endParaRPr lang="en-US" dirty="0"/>
          </a:p>
        </p:txBody>
      </p:sp>
    </p:spTree>
    <p:extLst>
      <p:ext uri="{BB962C8B-B14F-4D97-AF65-F5344CB8AC3E}">
        <p14:creationId xmlns:p14="http://schemas.microsoft.com/office/powerpoint/2010/main" val="68239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r>
              <a:rPr lang="en-US"/>
              <a:t>ACS WASC ©2014</a:t>
            </a:r>
            <a:endParaRPr lang="en-US" dirty="0"/>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86991BCC-88D0-4E10-9CC3-0BD15EBDC775}" type="slidenum">
              <a:rPr lang="en-US"/>
              <a:pPr>
                <a:defRPr/>
              </a:pPr>
              <a:t>‹#›</a:t>
            </a:fld>
            <a:endParaRPr lang="en-US" dirty="0"/>
          </a:p>
        </p:txBody>
      </p:sp>
      <p:pic>
        <p:nvPicPr>
          <p:cNvPr id="1031" name="Picture 10" descr="Color-ppt3"/>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1763" y="155575"/>
            <a:ext cx="1951037"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69" r:id="rId5"/>
    <p:sldLayoutId id="2147484077" r:id="rId6"/>
    <p:sldLayoutId id="2147484078" r:id="rId7"/>
    <p:sldLayoutId id="2147484079" r:id="rId8"/>
    <p:sldLayoutId id="2147484070" r:id="rId9"/>
    <p:sldLayoutId id="2147484071" r:id="rId10"/>
    <p:sldLayoutId id="2147484072"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sp/ml/caedge.as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r2OJqo9h4q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03200" y="376238"/>
            <a:ext cx="7488238" cy="4495800"/>
          </a:xfrm>
        </p:spPr>
        <p:txBody>
          <a:bodyPr/>
          <a:lstStyle/>
          <a:p>
            <a:pPr eaLnBrk="1" hangingPunct="1"/>
            <a:r>
              <a:rPr lang="en-US" altLang="en-US" sz="5400" dirty="0">
                <a:latin typeface="Arial" panose="020B0604020202020204" pitchFamily="34" charset="0"/>
                <a:cs typeface="Arial" panose="020B0604020202020204" pitchFamily="34" charset="0"/>
              </a:rPr>
              <a:t>The California </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Education for a </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Global Economy </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Initiative</a:t>
            </a:r>
          </a:p>
        </p:txBody>
      </p:sp>
      <p:pic>
        <p:nvPicPr>
          <p:cNvPr id="26627" name="Content Placeholder 7" descr="A picture of a group of children, happy, and looking at the camera."/>
          <p:cNvPicPr>
            <a:picLocks noGrp="1" noChangeAspect="1"/>
          </p:cNvPicPr>
          <p:nvPr>
            <p:ph idx="1"/>
          </p:nvPr>
        </p:nvPicPr>
        <p:blipFill>
          <a:blip r:embed="rId3"/>
          <a:srcRect/>
          <a:stretch>
            <a:fillRect/>
          </a:stretch>
        </p:blipFill>
        <p:spPr>
          <a:xfrm>
            <a:off x="7110413" y="376238"/>
            <a:ext cx="4483100" cy="3405187"/>
          </a:xfrm>
          <a:ln w="57150">
            <a:solidFill>
              <a:schemeClr val="accent5">
                <a:lumMod val="75000"/>
              </a:schemeClr>
            </a:solidFill>
          </a:ln>
        </p:spPr>
      </p:pic>
      <p:sp>
        <p:nvSpPr>
          <p:cNvPr id="26628" name="Text Placeholder 4"/>
          <p:cNvSpPr>
            <a:spLocks noGrp="1"/>
          </p:cNvSpPr>
          <p:nvPr>
            <p:ph type="body" sz="half" idx="2"/>
          </p:nvPr>
        </p:nvSpPr>
        <p:spPr>
          <a:xfrm>
            <a:off x="203200" y="5335588"/>
            <a:ext cx="11390313" cy="1265237"/>
          </a:xfrm>
        </p:spPr>
        <p:txBody>
          <a:bodyPr rtlCol="0">
            <a:normAutofit/>
          </a:bodyPr>
          <a:lstStyle/>
          <a:p>
            <a:pPr eaLnBrk="1" fontAlgn="auto" hangingPunct="1">
              <a:spcAft>
                <a:spcPts val="0"/>
              </a:spcAft>
              <a:buFont typeface="Arial"/>
              <a:buNone/>
              <a:defRPr/>
            </a:pPr>
            <a:r>
              <a:rPr lang="en-US" altLang="en-US" sz="4400" b="1" dirty="0">
                <a:solidFill>
                  <a:schemeClr val="accent5">
                    <a:lumMod val="75000"/>
                  </a:schemeClr>
                </a:solidFill>
                <a:latin typeface="Arial" panose="020B0604020202020204" pitchFamily="34" charset="0"/>
                <a:cs typeface="Arial" panose="020B0604020202020204" pitchFamily="34" charset="0"/>
              </a:rPr>
              <a:t>Opportunities for Multilingual Education</a:t>
            </a:r>
          </a:p>
          <a:p>
            <a:pPr eaLnBrk="1" fontAlgn="auto" hangingPunct="1">
              <a:spcAft>
                <a:spcPts val="0"/>
              </a:spcAft>
              <a:buFont typeface="Arial"/>
              <a:buNone/>
              <a:defRPr/>
            </a:pPr>
            <a:endParaRPr lang="en-US"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a:t>Other Examples of Multilingual Programs</a:t>
            </a:r>
            <a:endParaRPr lang="en-US" altLang="en-US"/>
          </a:p>
        </p:txBody>
      </p:sp>
      <p:sp>
        <p:nvSpPr>
          <p:cNvPr id="29699" name="Content Placeholder 2"/>
          <p:cNvSpPr>
            <a:spLocks noGrp="1"/>
          </p:cNvSpPr>
          <p:nvPr>
            <p:ph sz="half" idx="1"/>
          </p:nvPr>
        </p:nvSpPr>
        <p:spPr>
          <a:xfrm>
            <a:off x="609600" y="1830387"/>
            <a:ext cx="6021821" cy="4525963"/>
          </a:xfrm>
        </p:spPr>
        <p:txBody>
          <a:bodyPr/>
          <a:lstStyle/>
          <a:p>
            <a:pPr eaLnBrk="1" hangingPunct="1">
              <a:spcBef>
                <a:spcPct val="0"/>
              </a:spcBef>
              <a:spcAft>
                <a:spcPts val="1200"/>
              </a:spcAft>
            </a:pPr>
            <a:r>
              <a:rPr lang="en-US" altLang="en-US" dirty="0"/>
              <a:t>Transitional Bilingual</a:t>
            </a:r>
          </a:p>
          <a:p>
            <a:pPr eaLnBrk="1" hangingPunct="1">
              <a:spcBef>
                <a:spcPct val="0"/>
              </a:spcBef>
              <a:spcAft>
                <a:spcPts val="1200"/>
              </a:spcAft>
            </a:pPr>
            <a:r>
              <a:rPr lang="en-US" altLang="en-US" dirty="0"/>
              <a:t>One-Way Immersion</a:t>
            </a:r>
          </a:p>
          <a:p>
            <a:pPr eaLnBrk="1" hangingPunct="1">
              <a:spcBef>
                <a:spcPct val="0"/>
              </a:spcBef>
              <a:spcAft>
                <a:spcPts val="1200"/>
              </a:spcAft>
            </a:pPr>
            <a:r>
              <a:rPr lang="en-US" altLang="en-US" dirty="0"/>
              <a:t>Heritage or Indigenous Language</a:t>
            </a:r>
          </a:p>
          <a:p>
            <a:pPr eaLnBrk="1" hangingPunct="1">
              <a:spcBef>
                <a:spcPct val="0"/>
              </a:spcBef>
              <a:spcAft>
                <a:spcPts val="1200"/>
              </a:spcAft>
            </a:pPr>
            <a:r>
              <a:rPr lang="en-US" altLang="en-US" dirty="0"/>
              <a:t>FLEX/FLES: Foreign Language Elementary Experience or Study </a:t>
            </a:r>
          </a:p>
          <a:p>
            <a:pPr eaLnBrk="1" hangingPunct="1">
              <a:spcBef>
                <a:spcPct val="0"/>
              </a:spcBef>
              <a:spcAft>
                <a:spcPts val="1200"/>
              </a:spcAft>
            </a:pPr>
            <a:r>
              <a:rPr lang="en-US" altLang="en-US" dirty="0"/>
              <a:t>Native Speakers Courses</a:t>
            </a:r>
          </a:p>
          <a:p>
            <a:pPr eaLnBrk="1" hangingPunct="1"/>
            <a:endParaRPr lang="en-US" altLang="en-US" dirty="0"/>
          </a:p>
        </p:txBody>
      </p:sp>
      <p:pic>
        <p:nvPicPr>
          <p:cNvPr id="7" name="Content Placeholder 6" descr="Drawing of a tree with a pencil tip. The tree includes many items: sports equipment, a globe, a pencil, a music note, and apples.">
            <a:extLst>
              <a:ext uri="{FF2B5EF4-FFF2-40B4-BE49-F238E27FC236}">
                <a16:creationId xmlns:a16="http://schemas.microsoft.com/office/drawing/2014/main" id="{2F055317-5AA3-44CE-A5B9-8D260451A1D6}"/>
              </a:ext>
            </a:extLst>
          </p:cNvPr>
          <p:cNvPicPr>
            <a:picLocks noGrp="1" noChangeAspect="1"/>
          </p:cNvPicPr>
          <p:nvPr>
            <p:ph sz="half" idx="2"/>
          </p:nvPr>
        </p:nvPicPr>
        <p:blipFill>
          <a:blip r:embed="rId3"/>
          <a:stretch>
            <a:fillRect/>
          </a:stretch>
        </p:blipFill>
        <p:spPr>
          <a:xfrm>
            <a:off x="6631421" y="1600200"/>
            <a:ext cx="4517157" cy="4525963"/>
          </a:xfrm>
        </p:spPr>
      </p:pic>
      <p:sp>
        <p:nvSpPr>
          <p:cNvPr id="4" name="Slide Number Placeholder 3"/>
          <p:cNvSpPr>
            <a:spLocks noGrp="1"/>
          </p:cNvSpPr>
          <p:nvPr>
            <p:ph type="sldNum" sz="quarter" idx="10"/>
          </p:nvPr>
        </p:nvSpPr>
        <p:spPr/>
        <p:txBody>
          <a:bodyPr/>
          <a:lstStyle/>
          <a:p>
            <a:pPr>
              <a:defRPr/>
            </a:pPr>
            <a:fld id="{C53543F8-F503-4FA1-B5C8-4DB7E7970248}" type="slidenum">
              <a:rPr lang="en-US"/>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a:xfrm>
            <a:off x="609600" y="274638"/>
            <a:ext cx="7714593" cy="874712"/>
          </a:xfrm>
        </p:spPr>
        <p:txBody>
          <a:bodyPr/>
          <a:lstStyle/>
          <a:p>
            <a:r>
              <a:rPr lang="en-US" altLang="en-US" b="1" dirty="0"/>
              <a:t>Give One, Get One</a:t>
            </a:r>
          </a:p>
        </p:txBody>
      </p:sp>
      <p:sp>
        <p:nvSpPr>
          <p:cNvPr id="31747" name="Content Placeholder 7"/>
          <p:cNvSpPr>
            <a:spLocks noGrp="1"/>
          </p:cNvSpPr>
          <p:nvPr>
            <p:ph sz="half" idx="1"/>
          </p:nvPr>
        </p:nvSpPr>
        <p:spPr>
          <a:xfrm>
            <a:off x="609600" y="1936750"/>
            <a:ext cx="5099050" cy="3997325"/>
          </a:xfrm>
        </p:spPr>
        <p:txBody>
          <a:bodyPr/>
          <a:lstStyle/>
          <a:p>
            <a:r>
              <a:rPr lang="en-US" altLang="en-US" dirty="0"/>
              <a:t>Find your “Give One, Get One” sheet</a:t>
            </a:r>
          </a:p>
          <a:p>
            <a:r>
              <a:rPr lang="en-US" altLang="en-US" dirty="0"/>
              <a:t>Write down three questions you have about multilingual programs (One per square)</a:t>
            </a:r>
          </a:p>
          <a:p>
            <a:r>
              <a:rPr lang="en-US" altLang="en-US" dirty="0"/>
              <a:t>Share your questions with other participants</a:t>
            </a:r>
          </a:p>
          <a:p>
            <a:r>
              <a:rPr lang="en-US" altLang="en-US" dirty="0"/>
              <a:t>Collect new questions</a:t>
            </a:r>
          </a:p>
          <a:p>
            <a:endParaRPr lang="en-US" altLang="en-US" dirty="0"/>
          </a:p>
          <a:p>
            <a:endParaRPr lang="en-US" altLang="en-US" dirty="0"/>
          </a:p>
        </p:txBody>
      </p:sp>
      <p:pic>
        <p:nvPicPr>
          <p:cNvPr id="31748" name="Content Placeholder 9" descr="Screenshot of the &quot;Give One, Get One&quot; sheet"/>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968358" y="136525"/>
            <a:ext cx="4715641" cy="6459222"/>
          </a:xfrm>
        </p:spPr>
      </p:pic>
      <p:sp>
        <p:nvSpPr>
          <p:cNvPr id="5" name="Slide Number Placeholder 4"/>
          <p:cNvSpPr>
            <a:spLocks noGrp="1"/>
          </p:cNvSpPr>
          <p:nvPr>
            <p:ph type="sldNum" sz="quarter" idx="10"/>
          </p:nvPr>
        </p:nvSpPr>
        <p:spPr/>
        <p:txBody>
          <a:bodyPr/>
          <a:lstStyle/>
          <a:p>
            <a:pPr>
              <a:defRPr/>
            </a:pPr>
            <a:fld id="{C3CFD2BA-3DB8-4388-B1BF-3E48B884371E}"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a:xfrm>
            <a:off x="1878013" y="392113"/>
            <a:ext cx="10313987" cy="1555750"/>
          </a:xfrm>
        </p:spPr>
        <p:txBody>
          <a:bodyPr/>
          <a:lstStyle/>
          <a:p>
            <a:r>
              <a:rPr lang="en-US" altLang="en-US" b="1"/>
              <a:t>Local Control and Accountability Plan</a:t>
            </a:r>
            <a:br>
              <a:rPr lang="en-US" altLang="en-US" b="1"/>
            </a:br>
            <a:r>
              <a:rPr lang="en-US" altLang="en-US" b="1"/>
              <a:t>(LCAP)</a:t>
            </a:r>
          </a:p>
        </p:txBody>
      </p:sp>
      <p:sp>
        <p:nvSpPr>
          <p:cNvPr id="7" name="Content Placeholder 6"/>
          <p:cNvSpPr>
            <a:spLocks noGrp="1"/>
          </p:cNvSpPr>
          <p:nvPr>
            <p:ph idx="1"/>
          </p:nvPr>
        </p:nvSpPr>
        <p:spPr>
          <a:xfrm>
            <a:off x="1573213" y="2195513"/>
            <a:ext cx="9324975" cy="4525962"/>
          </a:xfrm>
        </p:spPr>
        <p:txBody>
          <a:bodyPr/>
          <a:lstStyle/>
          <a:p>
            <a:pPr marL="0" indent="0">
              <a:buFont typeface="Arial" panose="020B0604020202020204" pitchFamily="34" charset="0"/>
              <a:buNone/>
              <a:defRPr/>
            </a:pPr>
            <a:r>
              <a:rPr lang="en-US" b="1" dirty="0"/>
              <a:t>The LCAP is:</a:t>
            </a:r>
          </a:p>
          <a:p>
            <a:pPr>
              <a:defRPr/>
            </a:pPr>
            <a:r>
              <a:rPr lang="en-US" dirty="0"/>
              <a:t>A three year district-level plan</a:t>
            </a:r>
          </a:p>
          <a:p>
            <a:pPr>
              <a:spcAft>
                <a:spcPts val="1200"/>
              </a:spcAft>
              <a:defRPr/>
            </a:pPr>
            <a:r>
              <a:rPr lang="en-US" dirty="0"/>
              <a:t>Updated annually</a:t>
            </a:r>
          </a:p>
          <a:p>
            <a:pPr marL="0" indent="0">
              <a:buFont typeface="Arial" panose="020B0604020202020204" pitchFamily="34" charset="0"/>
              <a:buNone/>
              <a:defRPr/>
            </a:pPr>
            <a:r>
              <a:rPr lang="en-US" b="1" dirty="0"/>
              <a:t>The LCAP describes:</a:t>
            </a:r>
          </a:p>
          <a:p>
            <a:pPr>
              <a:defRPr/>
            </a:pPr>
            <a:r>
              <a:rPr lang="en-US" dirty="0"/>
              <a:t>Vision for students</a:t>
            </a:r>
          </a:p>
          <a:p>
            <a:pPr>
              <a:defRPr/>
            </a:pPr>
            <a:r>
              <a:rPr lang="en-US" dirty="0"/>
              <a:t>Annual goals</a:t>
            </a:r>
          </a:p>
          <a:p>
            <a:pPr>
              <a:defRPr/>
            </a:pPr>
            <a:r>
              <a:rPr lang="en-US" dirty="0"/>
              <a:t>Actions to achieve the vision and goals</a:t>
            </a:r>
          </a:p>
          <a:p>
            <a:pPr marL="0" indent="0">
              <a:buFont typeface="Arial" panose="020B0604020202020204" pitchFamily="34" charset="0"/>
              <a:buNone/>
              <a:defRPr/>
            </a:pPr>
            <a:endParaRPr lang="en-US" dirty="0"/>
          </a:p>
          <a:p>
            <a:pPr>
              <a:defRPr/>
            </a:pPr>
            <a:endParaRPr lang="en-US" dirty="0"/>
          </a:p>
        </p:txBody>
      </p:sp>
      <p:sp>
        <p:nvSpPr>
          <p:cNvPr id="5" name="Slide Number Placeholder 4"/>
          <p:cNvSpPr>
            <a:spLocks noGrp="1"/>
          </p:cNvSpPr>
          <p:nvPr>
            <p:ph type="sldNum" sz="quarter" idx="10"/>
          </p:nvPr>
        </p:nvSpPr>
        <p:spPr/>
        <p:txBody>
          <a:bodyPr/>
          <a:lstStyle/>
          <a:p>
            <a:pPr>
              <a:defRPr/>
            </a:pPr>
            <a:fld id="{6353CB23-2E9E-4574-86E8-A6BF8ABE8A03}"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b="1"/>
              <a:t>LCAP</a:t>
            </a:r>
          </a:p>
        </p:txBody>
      </p:sp>
      <p:sp>
        <p:nvSpPr>
          <p:cNvPr id="35843" name="Content Placeholder 2"/>
          <p:cNvSpPr>
            <a:spLocks noGrp="1"/>
          </p:cNvSpPr>
          <p:nvPr>
            <p:ph idx="1"/>
          </p:nvPr>
        </p:nvSpPr>
        <p:spPr>
          <a:xfrm>
            <a:off x="609600" y="1830388"/>
            <a:ext cx="10972800" cy="4525962"/>
          </a:xfrm>
        </p:spPr>
        <p:txBody>
          <a:bodyPr/>
          <a:lstStyle/>
          <a:p>
            <a:pPr marL="0" indent="0">
              <a:spcAft>
                <a:spcPts val="1800"/>
              </a:spcAft>
              <a:buFont typeface="Arial" panose="020B0604020202020204" pitchFamily="34" charset="0"/>
              <a:buNone/>
            </a:pPr>
            <a:r>
              <a:rPr lang="en-US" altLang="en-US"/>
              <a:t>School districts ask for parent and community input about multilingual programs of interest.</a:t>
            </a:r>
          </a:p>
          <a:p>
            <a:pPr marL="0" indent="0">
              <a:spcAft>
                <a:spcPts val="1200"/>
              </a:spcAft>
              <a:buFont typeface="Arial" panose="020B0604020202020204" pitchFamily="34" charset="0"/>
              <a:buNone/>
            </a:pPr>
            <a:r>
              <a:rPr lang="en-US" altLang="en-US" b="1"/>
              <a:t>How parents can participate:</a:t>
            </a:r>
          </a:p>
          <a:p>
            <a:pPr lvl="1" eaLnBrk="1" hangingPunct="1">
              <a:spcBef>
                <a:spcPct val="0"/>
              </a:spcBef>
              <a:spcAft>
                <a:spcPts val="600"/>
              </a:spcAft>
              <a:buFont typeface="Arial" panose="020B0604020202020204" pitchFamily="34" charset="0"/>
              <a:buChar char="•"/>
            </a:pPr>
            <a:r>
              <a:rPr lang="en-US" altLang="es-MX" sz="3200"/>
              <a:t>Share information with your District English Learner Advisory Committee (DELAC) representative </a:t>
            </a:r>
          </a:p>
          <a:p>
            <a:pPr lvl="1" eaLnBrk="1" hangingPunct="1">
              <a:spcBef>
                <a:spcPct val="0"/>
              </a:spcBef>
              <a:spcAft>
                <a:spcPts val="600"/>
              </a:spcAft>
              <a:buFont typeface="Arial" panose="020B0604020202020204" pitchFamily="34" charset="0"/>
              <a:buChar char="•"/>
            </a:pPr>
            <a:r>
              <a:rPr lang="en-US" altLang="es-MX" sz="3200"/>
              <a:t>Attend and share information in the LCAP meetings</a:t>
            </a:r>
          </a:p>
          <a:p>
            <a:pPr marL="0" indent="0">
              <a:buFont typeface="Arial" panose="020B0604020202020204" pitchFamily="34" charset="0"/>
              <a:buNone/>
            </a:pPr>
            <a:endParaRPr lang="en-US" altLang="en-US"/>
          </a:p>
        </p:txBody>
      </p:sp>
      <p:sp>
        <p:nvSpPr>
          <p:cNvPr id="4" name="Slide Number Placeholder 3"/>
          <p:cNvSpPr>
            <a:spLocks noGrp="1"/>
          </p:cNvSpPr>
          <p:nvPr>
            <p:ph type="sldNum" sz="quarter" idx="10"/>
          </p:nvPr>
        </p:nvSpPr>
        <p:spPr/>
        <p:txBody>
          <a:bodyPr/>
          <a:lstStyle/>
          <a:p>
            <a:pPr>
              <a:defRPr/>
            </a:pPr>
            <a:fld id="{EEE1B8E0-EF59-4E74-9DA8-3F7E6C79ECC3}"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b="1"/>
              <a:t>Parental Notice and Choice</a:t>
            </a:r>
          </a:p>
        </p:txBody>
      </p:sp>
      <p:sp>
        <p:nvSpPr>
          <p:cNvPr id="5" name="Content Placeholder 4"/>
          <p:cNvSpPr>
            <a:spLocks noGrp="1"/>
          </p:cNvSpPr>
          <p:nvPr>
            <p:ph sz="half" idx="1"/>
          </p:nvPr>
        </p:nvSpPr>
        <p:spPr>
          <a:xfrm>
            <a:off x="396875" y="2181225"/>
            <a:ext cx="9420225" cy="4175125"/>
          </a:xfrm>
        </p:spPr>
        <p:txBody>
          <a:bodyPr rtlCol="0">
            <a:normAutofit/>
          </a:bodyPr>
          <a:lstStyle/>
          <a:p>
            <a:pPr eaLnBrk="1" fontAlgn="auto" hangingPunct="1">
              <a:spcBef>
                <a:spcPts val="0"/>
              </a:spcBef>
              <a:spcAft>
                <a:spcPts val="1200"/>
              </a:spcAft>
              <a:buFont typeface="Arial"/>
              <a:buChar char="•"/>
              <a:defRPr/>
            </a:pPr>
            <a:r>
              <a:rPr lang="en-US" dirty="0"/>
              <a:t>Districts are to notify parents about the types of programs offered in the district</a:t>
            </a:r>
          </a:p>
          <a:p>
            <a:pPr eaLnBrk="1" fontAlgn="auto" hangingPunct="1">
              <a:spcBef>
                <a:spcPts val="0"/>
              </a:spcBef>
              <a:spcAft>
                <a:spcPts val="1200"/>
              </a:spcAft>
              <a:buFont typeface="Arial"/>
              <a:buChar char="•"/>
              <a:defRPr/>
            </a:pPr>
            <a:r>
              <a:rPr lang="en-US" dirty="0"/>
              <a:t>Parent handbook</a:t>
            </a:r>
          </a:p>
          <a:p>
            <a:pPr eaLnBrk="1" fontAlgn="auto" hangingPunct="1">
              <a:spcBef>
                <a:spcPts val="0"/>
              </a:spcBef>
              <a:spcAft>
                <a:spcPts val="1200"/>
              </a:spcAft>
              <a:buFont typeface="Arial"/>
              <a:buChar char="•"/>
              <a:defRPr/>
            </a:pPr>
            <a:r>
              <a:rPr lang="en-US" dirty="0"/>
              <a:t>Other notices</a:t>
            </a:r>
          </a:p>
          <a:p>
            <a:pPr eaLnBrk="1" fontAlgn="auto" hangingPunct="1">
              <a:spcBef>
                <a:spcPts val="0"/>
              </a:spcBef>
              <a:spcAft>
                <a:spcPts val="1200"/>
              </a:spcAft>
              <a:buFont typeface="Arial"/>
              <a:buChar char="•"/>
              <a:defRPr/>
            </a:pPr>
            <a:r>
              <a:rPr lang="en-US" dirty="0"/>
              <a:t>Parents may choose a language acquisition program that best suits their child </a:t>
            </a:r>
          </a:p>
          <a:p>
            <a:pPr eaLnBrk="1" fontAlgn="auto" hangingPunct="1">
              <a:spcAft>
                <a:spcPts val="0"/>
              </a:spcAft>
              <a:buFont typeface="Arial"/>
              <a:buChar char="•"/>
              <a:defRPr/>
            </a:pPr>
            <a:endParaRPr lang="en-US" dirty="0"/>
          </a:p>
          <a:p>
            <a:pPr marL="0" indent="0" eaLnBrk="1" fontAlgn="auto" hangingPunct="1">
              <a:spcAft>
                <a:spcPts val="0"/>
              </a:spcAft>
              <a:buFont typeface="Arial"/>
              <a:buNone/>
              <a:defRPr/>
            </a:pPr>
            <a:endParaRPr lang="en-US" dirty="0"/>
          </a:p>
        </p:txBody>
      </p:sp>
      <p:pic>
        <p:nvPicPr>
          <p:cNvPr id="37892" name="Content Placeholder 6" descr="Image of a piece of paper posted with a pin. The paper says important notice."/>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367713" y="1600200"/>
            <a:ext cx="3643312" cy="2305050"/>
          </a:xfrm>
        </p:spPr>
      </p:pic>
      <p:sp>
        <p:nvSpPr>
          <p:cNvPr id="4" name="Slide Number Placeholder 3"/>
          <p:cNvSpPr>
            <a:spLocks noGrp="1"/>
          </p:cNvSpPr>
          <p:nvPr>
            <p:ph type="sldNum" sz="quarter" idx="10"/>
          </p:nvPr>
        </p:nvSpPr>
        <p:spPr/>
        <p:txBody>
          <a:bodyPr/>
          <a:lstStyle/>
          <a:p>
            <a:pPr>
              <a:defRPr/>
            </a:pPr>
            <a:fld id="{FFF128B9-C3A3-432F-AC5C-E7A7E357455C}" type="slidenum">
              <a:rPr lang="en-US"/>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936625" y="261938"/>
            <a:ext cx="10972800" cy="1555750"/>
          </a:xfrm>
        </p:spPr>
        <p:txBody>
          <a:bodyPr/>
          <a:lstStyle/>
          <a:p>
            <a:pPr eaLnBrk="1" hangingPunct="1"/>
            <a:r>
              <a:rPr lang="en-US" altLang="en-US" b="1"/>
              <a:t>Establishing a </a:t>
            </a:r>
            <a:br>
              <a:rPr lang="en-US" altLang="en-US" b="1"/>
            </a:br>
            <a:r>
              <a:rPr lang="en-US" altLang="en-US" b="1"/>
              <a:t>New Multilingual Program</a:t>
            </a:r>
          </a:p>
        </p:txBody>
      </p:sp>
      <p:sp>
        <p:nvSpPr>
          <p:cNvPr id="6" name="Content Placeholder 5"/>
          <p:cNvSpPr>
            <a:spLocks noGrp="1"/>
          </p:cNvSpPr>
          <p:nvPr>
            <p:ph idx="1"/>
          </p:nvPr>
        </p:nvSpPr>
        <p:spPr>
          <a:xfrm>
            <a:off x="498475" y="2016125"/>
            <a:ext cx="10972800" cy="4525963"/>
          </a:xfrm>
        </p:spPr>
        <p:txBody>
          <a:bodyPr rtlCol="0">
            <a:normAutofit/>
          </a:bodyPr>
          <a:lstStyle/>
          <a:p>
            <a:pPr marL="0" indent="0" eaLnBrk="1" fontAlgn="auto" hangingPunct="1">
              <a:spcBef>
                <a:spcPts val="0"/>
              </a:spcBef>
              <a:spcAft>
                <a:spcPts val="1800"/>
              </a:spcAft>
              <a:buFont typeface="Arial"/>
              <a:buNone/>
              <a:defRPr/>
            </a:pPr>
            <a:r>
              <a:rPr lang="en-US" sz="2800" b="1" dirty="0"/>
              <a:t>School districts respond to requests to establish a new multilingual program:</a:t>
            </a:r>
            <a:endParaRPr lang="en-US" sz="2800" dirty="0"/>
          </a:p>
          <a:p>
            <a:pPr eaLnBrk="1" fontAlgn="auto" hangingPunct="1">
              <a:spcBef>
                <a:spcPts val="0"/>
              </a:spcBef>
              <a:spcAft>
                <a:spcPts val="1800"/>
              </a:spcAft>
              <a:buFont typeface="Arial"/>
              <a:buChar char="•"/>
              <a:defRPr/>
            </a:pPr>
            <a:r>
              <a:rPr lang="en-US" sz="2800" dirty="0"/>
              <a:t>When parents or guardians of 30 or more students in a school make a request; or</a:t>
            </a:r>
          </a:p>
          <a:p>
            <a:pPr eaLnBrk="1" fontAlgn="auto" hangingPunct="1">
              <a:spcBef>
                <a:spcPts val="0"/>
              </a:spcBef>
              <a:spcAft>
                <a:spcPts val="1800"/>
              </a:spcAft>
              <a:buFont typeface="Arial"/>
              <a:buChar char="•"/>
              <a:defRPr/>
            </a:pPr>
            <a:r>
              <a:rPr lang="en-US" sz="2800" dirty="0"/>
              <a:t>When parents or guardians of 20 or more students at a grade level in a school make a request.</a:t>
            </a:r>
          </a:p>
          <a:p>
            <a:pPr marL="0" indent="0" eaLnBrk="1" fontAlgn="auto" hangingPunct="1">
              <a:spcBef>
                <a:spcPts val="0"/>
              </a:spcBef>
              <a:spcAft>
                <a:spcPts val="1800"/>
              </a:spcAft>
              <a:buFont typeface="Arial" panose="020B0604020202020204" pitchFamily="34" charset="0"/>
              <a:buNone/>
              <a:defRPr/>
            </a:pPr>
            <a:r>
              <a:rPr lang="en-US" sz="2800" b="1" dirty="0"/>
              <a:t>The district provides the requested program if possible.</a:t>
            </a:r>
            <a:endParaRPr lang="en-US" sz="2800" dirty="0"/>
          </a:p>
        </p:txBody>
      </p:sp>
      <p:sp>
        <p:nvSpPr>
          <p:cNvPr id="5" name="Slide Number Placeholder 4"/>
          <p:cNvSpPr>
            <a:spLocks noGrp="1"/>
          </p:cNvSpPr>
          <p:nvPr>
            <p:ph type="sldNum" sz="quarter" idx="10"/>
          </p:nvPr>
        </p:nvSpPr>
        <p:spPr/>
        <p:txBody>
          <a:bodyPr/>
          <a:lstStyle/>
          <a:p>
            <a:pPr>
              <a:defRPr/>
            </a:pPr>
            <a:fld id="{7B57D56C-9EA7-461B-BFE9-96D3C0D30024}" type="slidenum">
              <a:rPr lang="en-US"/>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s-MX" b="1" dirty="0"/>
              <a:t>How to Request a </a:t>
            </a:r>
            <a:br>
              <a:rPr lang="en-US" altLang="es-MX" b="1" dirty="0"/>
            </a:br>
            <a:r>
              <a:rPr lang="en-US" altLang="es-MX" b="1" dirty="0"/>
              <a:t>New Multilingual Program</a:t>
            </a:r>
          </a:p>
        </p:txBody>
      </p:sp>
      <p:sp>
        <p:nvSpPr>
          <p:cNvPr id="41987" name="Content Placeholder 2"/>
          <p:cNvSpPr>
            <a:spLocks noGrp="1"/>
          </p:cNvSpPr>
          <p:nvPr>
            <p:ph sz="half" idx="1"/>
          </p:nvPr>
        </p:nvSpPr>
        <p:spPr>
          <a:xfrm>
            <a:off x="609599" y="1600206"/>
            <a:ext cx="6989379" cy="4525963"/>
          </a:xfrm>
        </p:spPr>
        <p:txBody>
          <a:bodyPr/>
          <a:lstStyle/>
          <a:p>
            <a:pPr eaLnBrk="1" hangingPunct="1">
              <a:spcBef>
                <a:spcPct val="0"/>
              </a:spcBef>
              <a:spcAft>
                <a:spcPts val="1200"/>
              </a:spcAft>
            </a:pPr>
            <a:r>
              <a:rPr lang="en-US" altLang="es-MX" dirty="0"/>
              <a:t>Make your request in writing, with the date, your name, your child’s name, and grade level</a:t>
            </a:r>
          </a:p>
          <a:p>
            <a:pPr eaLnBrk="1" hangingPunct="1">
              <a:spcBef>
                <a:spcPct val="0"/>
              </a:spcBef>
              <a:spcAft>
                <a:spcPts val="1200"/>
              </a:spcAft>
            </a:pPr>
            <a:r>
              <a:rPr lang="en-US" altLang="es-MX" dirty="0"/>
              <a:t>It is not necessary to know the name of the program, but it helps to be familiar with the programs</a:t>
            </a:r>
          </a:p>
          <a:p>
            <a:pPr eaLnBrk="1" hangingPunct="1">
              <a:spcBef>
                <a:spcPct val="0"/>
              </a:spcBef>
              <a:spcAft>
                <a:spcPts val="1200"/>
              </a:spcAft>
            </a:pPr>
            <a:r>
              <a:rPr lang="en-US" altLang="es-MX" dirty="0"/>
              <a:t>Ask for help in completing the documents if needed</a:t>
            </a:r>
          </a:p>
          <a:p>
            <a:pPr eaLnBrk="1" hangingPunct="1">
              <a:spcBef>
                <a:spcPct val="0"/>
              </a:spcBef>
              <a:spcAft>
                <a:spcPts val="1200"/>
              </a:spcAft>
            </a:pPr>
            <a:r>
              <a:rPr lang="en-US" altLang="es-MX" dirty="0"/>
              <a:t>Keep copies of any forms for your files</a:t>
            </a:r>
          </a:p>
          <a:p>
            <a:pPr eaLnBrk="1" hangingPunct="1"/>
            <a:endParaRPr lang="es-MX" altLang="es-MX" dirty="0"/>
          </a:p>
        </p:txBody>
      </p:sp>
      <p:pic>
        <p:nvPicPr>
          <p:cNvPr id="5" name="Content Placeholder 4" descr="Drawing of a piece of paper and a pen.">
            <a:extLst>
              <a:ext uri="{FF2B5EF4-FFF2-40B4-BE49-F238E27FC236}">
                <a16:creationId xmlns:a16="http://schemas.microsoft.com/office/drawing/2014/main" id="{B85470C6-2675-4D78-A110-E11B8A01C05A}"/>
              </a:ext>
            </a:extLst>
          </p:cNvPr>
          <p:cNvPicPr>
            <a:picLocks noGrp="1" noChangeAspect="1"/>
          </p:cNvPicPr>
          <p:nvPr>
            <p:ph sz="half" idx="2"/>
          </p:nvPr>
        </p:nvPicPr>
        <p:blipFill>
          <a:blip r:embed="rId3"/>
          <a:stretch>
            <a:fillRect/>
          </a:stretch>
        </p:blipFill>
        <p:spPr>
          <a:xfrm>
            <a:off x="7934325" y="1866900"/>
            <a:ext cx="3648075" cy="3124200"/>
          </a:xfrm>
        </p:spPr>
      </p:pic>
      <p:sp>
        <p:nvSpPr>
          <p:cNvPr id="4" name="Slide Number Placeholder 3"/>
          <p:cNvSpPr>
            <a:spLocks noGrp="1"/>
          </p:cNvSpPr>
          <p:nvPr>
            <p:ph type="sldNum" sz="quarter" idx="10"/>
          </p:nvPr>
        </p:nvSpPr>
        <p:spPr/>
        <p:txBody>
          <a:bodyPr/>
          <a:lstStyle/>
          <a:p>
            <a:pPr>
              <a:defRPr/>
            </a:pPr>
            <a:fld id="{8E32983A-0DF7-4016-8A28-57A003FFDC77}" type="slidenum">
              <a:rPr lang="en-US"/>
              <a:pPr>
                <a:defRPr/>
              </a:pPr>
              <a:t>16</a:t>
            </a:fld>
            <a:endParaRPr 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b="1" dirty="0"/>
              <a:t>District Response</a:t>
            </a:r>
          </a:p>
        </p:txBody>
      </p:sp>
      <p:sp>
        <p:nvSpPr>
          <p:cNvPr id="3" name="Content Placeholder 2"/>
          <p:cNvSpPr>
            <a:spLocks noGrp="1"/>
          </p:cNvSpPr>
          <p:nvPr>
            <p:ph idx="1"/>
          </p:nvPr>
        </p:nvSpPr>
        <p:spPr/>
        <p:txBody>
          <a:bodyPr rtlCol="0">
            <a:normAutofit lnSpcReduction="10000"/>
          </a:bodyPr>
          <a:lstStyle/>
          <a:p>
            <a:pPr marL="0" indent="0" eaLnBrk="1" fontAlgn="auto" hangingPunct="1">
              <a:spcBef>
                <a:spcPts val="0"/>
              </a:spcBef>
              <a:spcAft>
                <a:spcPts val="1800"/>
              </a:spcAft>
              <a:buFont typeface="Arial"/>
              <a:buNone/>
              <a:defRPr/>
            </a:pPr>
            <a:r>
              <a:rPr lang="en-US" sz="2800" b="1" dirty="0"/>
              <a:t>The District:</a:t>
            </a:r>
          </a:p>
          <a:p>
            <a:pPr eaLnBrk="1" fontAlgn="auto" hangingPunct="1">
              <a:spcBef>
                <a:spcPts val="0"/>
              </a:spcBef>
              <a:spcAft>
                <a:spcPts val="1200"/>
              </a:spcAft>
              <a:buFont typeface="Arial"/>
              <a:buChar char="•"/>
              <a:defRPr/>
            </a:pPr>
            <a:r>
              <a:rPr lang="en-US" sz="2800" dirty="0"/>
              <a:t>Within 10 days of reaching the threshold, provides written notification to parents and school personnel that a new program has been requested </a:t>
            </a:r>
          </a:p>
          <a:p>
            <a:pPr eaLnBrk="1" fontAlgn="auto" hangingPunct="1">
              <a:spcBef>
                <a:spcPts val="0"/>
              </a:spcBef>
              <a:spcAft>
                <a:spcPts val="1200"/>
              </a:spcAft>
              <a:buFont typeface="Arial"/>
              <a:buChar char="•"/>
              <a:defRPr/>
            </a:pPr>
            <a:r>
              <a:rPr lang="en-US" sz="2800" dirty="0"/>
              <a:t>Conducts a needs analysis to determine if it is possible to implement the requested program </a:t>
            </a:r>
          </a:p>
          <a:p>
            <a:pPr eaLnBrk="1" fontAlgn="auto" hangingPunct="1">
              <a:spcBef>
                <a:spcPts val="0"/>
              </a:spcBef>
              <a:spcAft>
                <a:spcPts val="1200"/>
              </a:spcAft>
              <a:buFont typeface="Arial"/>
              <a:buChar char="•"/>
              <a:defRPr/>
            </a:pPr>
            <a:r>
              <a:rPr lang="en-US" sz="2800" dirty="0"/>
              <a:t>Within 60 days of reaching the threshold, provides notice of the district’s determination of whether or not it can implement the requested program </a:t>
            </a:r>
          </a:p>
          <a:p>
            <a:pPr eaLnBrk="1" fontAlgn="auto" hangingPunct="1">
              <a:spcAft>
                <a:spcPts val="0"/>
              </a:spcAft>
              <a:buFont typeface="Arial"/>
              <a:buChar char="•"/>
              <a:defRPr/>
            </a:pPr>
            <a:endParaRPr lang="en-US" dirty="0"/>
          </a:p>
        </p:txBody>
      </p:sp>
      <p:sp>
        <p:nvSpPr>
          <p:cNvPr id="4" name="Slide Number Placeholder 3"/>
          <p:cNvSpPr>
            <a:spLocks noGrp="1"/>
          </p:cNvSpPr>
          <p:nvPr>
            <p:ph type="sldNum" sz="quarter" idx="10"/>
          </p:nvPr>
        </p:nvSpPr>
        <p:spPr/>
        <p:txBody>
          <a:bodyPr/>
          <a:lstStyle/>
          <a:p>
            <a:pPr>
              <a:defRPr/>
            </a:pPr>
            <a:fld id="{BEA87A5E-64FD-422A-BEB2-739B84B01326}" type="slidenum">
              <a:rPr lang="en-US"/>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b="1"/>
              <a:t>Communication</a:t>
            </a:r>
          </a:p>
        </p:txBody>
      </p:sp>
      <p:sp>
        <p:nvSpPr>
          <p:cNvPr id="46083" name="Text Placeholder 4"/>
          <p:cNvSpPr>
            <a:spLocks noGrp="1"/>
          </p:cNvSpPr>
          <p:nvPr>
            <p:ph type="body" idx="1"/>
          </p:nvPr>
        </p:nvSpPr>
        <p:spPr>
          <a:xfrm>
            <a:off x="357188" y="1754188"/>
            <a:ext cx="5635625" cy="869950"/>
          </a:xfrm>
        </p:spPr>
        <p:txBody>
          <a:bodyPr/>
          <a:lstStyle/>
          <a:p>
            <a:pPr algn="ctr" eaLnBrk="1" hangingPunct="1"/>
            <a:r>
              <a:rPr lang="en-US" altLang="en-US" sz="2800"/>
              <a:t>Decides to Implement </a:t>
            </a:r>
            <a:br>
              <a:rPr lang="en-US" altLang="en-US" sz="2800"/>
            </a:br>
            <a:r>
              <a:rPr lang="en-US" altLang="en-US" sz="2800"/>
              <a:t>the Program</a:t>
            </a:r>
          </a:p>
        </p:txBody>
      </p:sp>
      <p:sp>
        <p:nvSpPr>
          <p:cNvPr id="6" name="Content Placeholder 5"/>
          <p:cNvSpPr>
            <a:spLocks noGrp="1"/>
          </p:cNvSpPr>
          <p:nvPr>
            <p:ph sz="half" idx="2"/>
          </p:nvPr>
        </p:nvSpPr>
        <p:spPr>
          <a:xfrm>
            <a:off x="357188" y="2679700"/>
            <a:ext cx="5635625" cy="3951288"/>
          </a:xfrm>
        </p:spPr>
        <p:txBody>
          <a:bodyPr rtlCol="0">
            <a:normAutofit/>
          </a:bodyPr>
          <a:lstStyle/>
          <a:p>
            <a:pPr marL="0" indent="0" eaLnBrk="1" fontAlgn="auto" hangingPunct="1">
              <a:spcAft>
                <a:spcPts val="0"/>
              </a:spcAft>
              <a:buFont typeface="Arial"/>
              <a:buNone/>
              <a:defRPr/>
            </a:pPr>
            <a:r>
              <a:rPr lang="en-US" dirty="0"/>
              <a:t>Questions to ask:</a:t>
            </a:r>
          </a:p>
          <a:p>
            <a:pPr eaLnBrk="1" fontAlgn="auto" hangingPunct="1">
              <a:spcAft>
                <a:spcPts val="0"/>
              </a:spcAft>
              <a:buFont typeface="Arial"/>
              <a:buChar char="•"/>
              <a:defRPr/>
            </a:pPr>
            <a:r>
              <a:rPr lang="en-US" dirty="0"/>
              <a:t>When do you plan to begin instruction?</a:t>
            </a:r>
          </a:p>
          <a:p>
            <a:pPr eaLnBrk="1" fontAlgn="auto" hangingPunct="1">
              <a:spcAft>
                <a:spcPts val="0"/>
              </a:spcAft>
              <a:buFont typeface="Arial"/>
              <a:buChar char="•"/>
              <a:defRPr/>
            </a:pPr>
            <a:r>
              <a:rPr lang="en-US" dirty="0"/>
              <a:t>What materials do you plan to use?</a:t>
            </a:r>
          </a:p>
          <a:p>
            <a:pPr eaLnBrk="1" fontAlgn="auto" hangingPunct="1">
              <a:spcAft>
                <a:spcPts val="0"/>
              </a:spcAft>
              <a:buFont typeface="Arial"/>
              <a:buChar char="•"/>
              <a:defRPr/>
            </a:pPr>
            <a:r>
              <a:rPr lang="en-US" dirty="0"/>
              <a:t>How can parents best support the program?</a:t>
            </a:r>
          </a:p>
          <a:p>
            <a:pPr marL="0" indent="0" eaLnBrk="1" fontAlgn="auto" hangingPunct="1">
              <a:spcAft>
                <a:spcPts val="0"/>
              </a:spcAft>
              <a:buFont typeface="Arial"/>
              <a:buNone/>
              <a:defRPr/>
            </a:pPr>
            <a:endParaRPr lang="en-US" dirty="0"/>
          </a:p>
        </p:txBody>
      </p:sp>
      <p:sp>
        <p:nvSpPr>
          <p:cNvPr id="46085" name="Text Placeholder 6"/>
          <p:cNvSpPr>
            <a:spLocks noGrp="1"/>
          </p:cNvSpPr>
          <p:nvPr>
            <p:ph type="body" sz="quarter" idx="3"/>
          </p:nvPr>
        </p:nvSpPr>
        <p:spPr>
          <a:xfrm>
            <a:off x="6192838" y="1754188"/>
            <a:ext cx="5389562" cy="869950"/>
          </a:xfrm>
        </p:spPr>
        <p:txBody>
          <a:bodyPr/>
          <a:lstStyle/>
          <a:p>
            <a:pPr algn="ctr" eaLnBrk="1" hangingPunct="1"/>
            <a:r>
              <a:rPr lang="en-US" altLang="en-US" sz="2800"/>
              <a:t>Decides Not to Implement </a:t>
            </a:r>
            <a:br>
              <a:rPr lang="en-US" altLang="en-US" sz="2800"/>
            </a:br>
            <a:r>
              <a:rPr lang="en-US" altLang="en-US" sz="2800"/>
              <a:t>the Program</a:t>
            </a:r>
          </a:p>
        </p:txBody>
      </p:sp>
      <p:sp>
        <p:nvSpPr>
          <p:cNvPr id="8" name="Content Placeholder 7"/>
          <p:cNvSpPr>
            <a:spLocks noGrp="1"/>
          </p:cNvSpPr>
          <p:nvPr>
            <p:ph sz="quarter" idx="4"/>
          </p:nvPr>
        </p:nvSpPr>
        <p:spPr>
          <a:xfrm>
            <a:off x="6192838" y="2679700"/>
            <a:ext cx="5591175" cy="3719513"/>
          </a:xfrm>
        </p:spPr>
        <p:txBody>
          <a:bodyPr rtlCol="0">
            <a:normAutofit/>
          </a:bodyPr>
          <a:lstStyle/>
          <a:p>
            <a:pPr marL="0" indent="0" eaLnBrk="1" fontAlgn="auto" hangingPunct="1">
              <a:spcAft>
                <a:spcPts val="0"/>
              </a:spcAft>
              <a:buFont typeface="Arial"/>
              <a:buNone/>
              <a:defRPr/>
            </a:pPr>
            <a:r>
              <a:rPr lang="en-US" dirty="0"/>
              <a:t>Questions to ask:</a:t>
            </a:r>
          </a:p>
          <a:p>
            <a:pPr eaLnBrk="1" fontAlgn="auto" hangingPunct="1">
              <a:spcAft>
                <a:spcPts val="0"/>
              </a:spcAft>
              <a:buFont typeface="Arial"/>
              <a:buChar char="•"/>
              <a:defRPr/>
            </a:pPr>
            <a:r>
              <a:rPr lang="en-US" dirty="0"/>
              <a:t>What are your reasons for your determination?</a:t>
            </a:r>
          </a:p>
          <a:p>
            <a:pPr eaLnBrk="1" fontAlgn="auto" hangingPunct="1">
              <a:spcAft>
                <a:spcPts val="0"/>
              </a:spcAft>
              <a:buFont typeface="Arial"/>
              <a:buChar char="•"/>
              <a:defRPr/>
            </a:pPr>
            <a:r>
              <a:rPr lang="en-US" dirty="0"/>
              <a:t>Which resources are missing at the school?</a:t>
            </a:r>
          </a:p>
          <a:p>
            <a:pPr eaLnBrk="1" fontAlgn="auto" hangingPunct="1">
              <a:spcAft>
                <a:spcPts val="0"/>
              </a:spcAft>
              <a:buFont typeface="Arial"/>
              <a:buChar char="•"/>
              <a:defRPr/>
            </a:pPr>
            <a:r>
              <a:rPr lang="en-US" dirty="0"/>
              <a:t>Is it possible to implement the program the following year?</a:t>
            </a:r>
          </a:p>
          <a:p>
            <a:pPr eaLnBrk="1" fontAlgn="auto" hangingPunct="1">
              <a:spcAft>
                <a:spcPts val="0"/>
              </a:spcAft>
              <a:buFont typeface="Arial"/>
              <a:buChar char="•"/>
              <a:defRPr/>
            </a:pPr>
            <a:r>
              <a:rPr lang="en-US" dirty="0"/>
              <a:t>How long before it will be possible?</a:t>
            </a:r>
          </a:p>
          <a:p>
            <a:pPr marL="0" indent="0" eaLnBrk="1" fontAlgn="auto" hangingPunct="1">
              <a:spcAft>
                <a:spcPts val="0"/>
              </a:spcAft>
              <a:buFont typeface="Arial"/>
              <a:buNone/>
              <a:defRPr/>
            </a:pPr>
            <a:endParaRPr lang="en-US" dirty="0"/>
          </a:p>
        </p:txBody>
      </p:sp>
      <p:sp>
        <p:nvSpPr>
          <p:cNvPr id="4" name="Slide Number Placeholder 3"/>
          <p:cNvSpPr>
            <a:spLocks noGrp="1"/>
          </p:cNvSpPr>
          <p:nvPr>
            <p:ph type="sldNum" sz="quarter" idx="12"/>
          </p:nvPr>
        </p:nvSpPr>
        <p:spPr/>
        <p:txBody>
          <a:bodyPr/>
          <a:lstStyle/>
          <a:p>
            <a:pPr>
              <a:defRPr/>
            </a:pPr>
            <a:fld id="{D23785B6-003D-4D38-8873-26241EE1301E}" type="slidenum">
              <a:rPr lang="en-US"/>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s-MX" altLang="es-MX" b="1"/>
              <a:t>Practice</a:t>
            </a:r>
          </a:p>
        </p:txBody>
      </p:sp>
      <p:sp>
        <p:nvSpPr>
          <p:cNvPr id="48131" name="Content Placeholder 2"/>
          <p:cNvSpPr>
            <a:spLocks noGrp="1"/>
          </p:cNvSpPr>
          <p:nvPr>
            <p:ph sz="half" idx="1"/>
          </p:nvPr>
        </p:nvSpPr>
        <p:spPr>
          <a:xfrm>
            <a:off x="609599" y="1600206"/>
            <a:ext cx="5680841" cy="4525963"/>
          </a:xfrm>
        </p:spPr>
        <p:txBody>
          <a:bodyPr/>
          <a:lstStyle/>
          <a:p>
            <a:pPr eaLnBrk="1" hangingPunct="1">
              <a:spcBef>
                <a:spcPct val="0"/>
              </a:spcBef>
              <a:spcAft>
                <a:spcPts val="1200"/>
              </a:spcAft>
            </a:pPr>
            <a:r>
              <a:rPr lang="en-US" altLang="en-US" sz="3200" dirty="0"/>
              <a:t>Asking questions about current programs</a:t>
            </a:r>
          </a:p>
          <a:p>
            <a:pPr eaLnBrk="1" hangingPunct="1">
              <a:spcBef>
                <a:spcPct val="0"/>
              </a:spcBef>
              <a:spcAft>
                <a:spcPts val="1200"/>
              </a:spcAft>
            </a:pPr>
            <a:r>
              <a:rPr lang="en-US" altLang="en-US" sz="3200" dirty="0"/>
              <a:t>Requesting a new program</a:t>
            </a:r>
          </a:p>
          <a:p>
            <a:pPr eaLnBrk="1" hangingPunct="1">
              <a:spcBef>
                <a:spcPct val="0"/>
              </a:spcBef>
              <a:spcAft>
                <a:spcPts val="1200"/>
              </a:spcAft>
            </a:pPr>
            <a:r>
              <a:rPr lang="en-US" altLang="en-US" sz="3200" dirty="0"/>
              <a:t>Asking why a program will not be implemented</a:t>
            </a:r>
          </a:p>
          <a:p>
            <a:pPr eaLnBrk="1" hangingPunct="1"/>
            <a:endParaRPr lang="es-MX" altLang="en-US" dirty="0"/>
          </a:p>
        </p:txBody>
      </p:sp>
      <p:pic>
        <p:nvPicPr>
          <p:cNvPr id="5" name="Content Placeholder 4" descr="Image of a mother and son shaking hands with the principal. ">
            <a:extLst>
              <a:ext uri="{FF2B5EF4-FFF2-40B4-BE49-F238E27FC236}">
                <a16:creationId xmlns:a16="http://schemas.microsoft.com/office/drawing/2014/main" id="{4A1F5E30-AEAC-4EA6-A689-E0C9580F0BE2}"/>
              </a:ext>
            </a:extLst>
          </p:cNvPr>
          <p:cNvPicPr>
            <a:picLocks noGrp="1" noChangeAspect="1"/>
          </p:cNvPicPr>
          <p:nvPr>
            <p:ph sz="half" idx="2"/>
          </p:nvPr>
        </p:nvPicPr>
        <p:blipFill>
          <a:blip r:embed="rId3"/>
          <a:stretch>
            <a:fillRect/>
          </a:stretch>
        </p:blipFill>
        <p:spPr>
          <a:xfrm>
            <a:off x="6579886" y="1600206"/>
            <a:ext cx="4315427" cy="2886478"/>
          </a:xfrm>
        </p:spPr>
      </p:pic>
      <p:sp>
        <p:nvSpPr>
          <p:cNvPr id="4" name="Slide Number Placeholder 3"/>
          <p:cNvSpPr>
            <a:spLocks noGrp="1"/>
          </p:cNvSpPr>
          <p:nvPr>
            <p:ph type="sldNum" sz="quarter" idx="10"/>
          </p:nvPr>
        </p:nvSpPr>
        <p:spPr/>
        <p:txBody>
          <a:bodyPr/>
          <a:lstStyle/>
          <a:p>
            <a:pPr>
              <a:defRPr/>
            </a:pPr>
            <a:fld id="{335D7BC7-4025-4B8B-8EE3-908085AA0AD9}" type="slidenum">
              <a:rPr lang="en-US"/>
              <a:pPr>
                <a:defRPr/>
              </a:pPr>
              <a:t>19</a:t>
            </a:fld>
            <a:endParaRPr 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882650" y="515938"/>
            <a:ext cx="10704513" cy="749300"/>
          </a:xfrm>
        </p:spPr>
        <p:txBody>
          <a:bodyPr/>
          <a:lstStyle/>
          <a:p>
            <a:pPr eaLnBrk="1" hangingPunct="1"/>
            <a:r>
              <a:rPr lang="es-MX" altLang="es-MX" sz="4000" b="1"/>
              <a:t>Objectives of the Session</a:t>
            </a:r>
          </a:p>
        </p:txBody>
      </p:sp>
      <p:sp>
        <p:nvSpPr>
          <p:cNvPr id="28675" name="Content Placeholder 2"/>
          <p:cNvSpPr>
            <a:spLocks noGrp="1"/>
          </p:cNvSpPr>
          <p:nvPr>
            <p:ph idx="1"/>
          </p:nvPr>
        </p:nvSpPr>
        <p:spPr>
          <a:xfrm>
            <a:off x="882650" y="1711325"/>
            <a:ext cx="11050588" cy="4645025"/>
          </a:xfrm>
        </p:spPr>
        <p:txBody>
          <a:bodyPr rtlCol="0">
            <a:normAutofit/>
          </a:bodyPr>
          <a:lstStyle/>
          <a:p>
            <a:pPr marL="0" indent="0" eaLnBrk="1" fontAlgn="auto" hangingPunct="1">
              <a:spcBef>
                <a:spcPct val="0"/>
              </a:spcBef>
              <a:spcAft>
                <a:spcPts val="1800"/>
              </a:spcAft>
              <a:buFont typeface="Arial"/>
              <a:buNone/>
              <a:defRPr/>
            </a:pPr>
            <a:r>
              <a:rPr lang="en-US" altLang="es-MX" b="1" dirty="0"/>
              <a:t>Participants will:</a:t>
            </a:r>
          </a:p>
          <a:p>
            <a:pPr eaLnBrk="1" fontAlgn="auto" hangingPunct="1">
              <a:spcBef>
                <a:spcPct val="0"/>
              </a:spcBef>
              <a:spcAft>
                <a:spcPts val="1800"/>
              </a:spcAft>
              <a:buFont typeface="Arial"/>
              <a:buChar char="•"/>
              <a:defRPr/>
            </a:pPr>
            <a:r>
              <a:rPr lang="en-US" altLang="es-MX" dirty="0"/>
              <a:t>Learn about the advantages of multilingualism</a:t>
            </a:r>
          </a:p>
          <a:p>
            <a:pPr eaLnBrk="1" fontAlgn="auto" hangingPunct="1">
              <a:spcBef>
                <a:spcPct val="0"/>
              </a:spcBef>
              <a:spcAft>
                <a:spcPts val="1800"/>
              </a:spcAft>
              <a:buFont typeface="Arial"/>
              <a:buChar char="•"/>
              <a:defRPr/>
            </a:pPr>
            <a:r>
              <a:rPr lang="en-US" altLang="es-MX" dirty="0"/>
              <a:t>Become familiar with some of the types of multilingual programs</a:t>
            </a:r>
          </a:p>
          <a:p>
            <a:pPr eaLnBrk="1" fontAlgn="auto" hangingPunct="1">
              <a:spcBef>
                <a:spcPct val="0"/>
              </a:spcBef>
              <a:spcAft>
                <a:spcPts val="1800"/>
              </a:spcAft>
              <a:buFont typeface="Arial"/>
              <a:buChar char="•"/>
              <a:defRPr/>
            </a:pPr>
            <a:r>
              <a:rPr lang="en-US" altLang="es-MX" dirty="0"/>
              <a:t>Be able to ask questions and talk with school staff about multilingual programs to decide what types of programs you want for your children</a:t>
            </a:r>
          </a:p>
          <a:p>
            <a:pPr eaLnBrk="1" fontAlgn="auto" hangingPunct="1">
              <a:spcBef>
                <a:spcPct val="0"/>
              </a:spcBef>
              <a:spcAft>
                <a:spcPts val="1800"/>
              </a:spcAft>
              <a:buFont typeface="Arial"/>
              <a:buChar char="•"/>
              <a:defRPr/>
            </a:pPr>
            <a:endParaRPr lang="en-US" altLang="es-MX" dirty="0"/>
          </a:p>
          <a:p>
            <a:pPr eaLnBrk="1" fontAlgn="auto" hangingPunct="1">
              <a:spcBef>
                <a:spcPct val="0"/>
              </a:spcBef>
              <a:spcAft>
                <a:spcPts val="1800"/>
              </a:spcAft>
              <a:buFont typeface="Arial"/>
              <a:buChar char="•"/>
              <a:defRPr/>
            </a:pPr>
            <a:endParaRPr lang="en-US" altLang="es-MX" dirty="0"/>
          </a:p>
          <a:p>
            <a:pPr eaLnBrk="1" fontAlgn="auto" hangingPunct="1">
              <a:spcAft>
                <a:spcPts val="1800"/>
              </a:spcAft>
              <a:buFont typeface="Arial"/>
              <a:buChar char="•"/>
              <a:defRPr/>
            </a:pPr>
            <a:endParaRPr lang="en-US" altLang="es-MX" b="1" dirty="0"/>
          </a:p>
        </p:txBody>
      </p:sp>
      <p:sp>
        <p:nvSpPr>
          <p:cNvPr id="4" name="Slide Number Placeholder 3"/>
          <p:cNvSpPr>
            <a:spLocks noGrp="1"/>
          </p:cNvSpPr>
          <p:nvPr>
            <p:ph type="sldNum" sz="quarter" idx="10"/>
          </p:nvPr>
        </p:nvSpPr>
        <p:spPr/>
        <p:txBody>
          <a:bodyPr/>
          <a:lstStyle/>
          <a:p>
            <a:pPr>
              <a:defRPr/>
            </a:pPr>
            <a:fld id="{1B25C15E-806F-4E7A-8CA5-ABC5FCAB2897}" type="slidenum">
              <a:rPr lang="en-US"/>
              <a:pPr>
                <a:defRPr/>
              </a:pPr>
              <a:t>2</a:t>
            </a:fld>
            <a:endParaRPr 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700088" y="484188"/>
            <a:ext cx="10653712" cy="793750"/>
          </a:xfrm>
        </p:spPr>
        <p:txBody>
          <a:bodyPr/>
          <a:lstStyle/>
          <a:p>
            <a:pPr eaLnBrk="1" hangingPunct="1"/>
            <a:r>
              <a:rPr lang="es-MX" altLang="es-MX" sz="4000" b="1"/>
              <a:t>Parent Participation</a:t>
            </a:r>
          </a:p>
        </p:txBody>
      </p:sp>
      <p:sp>
        <p:nvSpPr>
          <p:cNvPr id="50179" name="Content Placeholder 2"/>
          <p:cNvSpPr>
            <a:spLocks noGrp="1"/>
          </p:cNvSpPr>
          <p:nvPr>
            <p:ph idx="1"/>
          </p:nvPr>
        </p:nvSpPr>
        <p:spPr>
          <a:xfrm>
            <a:off x="401638" y="1600200"/>
            <a:ext cx="11641137" cy="4860925"/>
          </a:xfrm>
        </p:spPr>
        <p:txBody>
          <a:bodyPr/>
          <a:lstStyle/>
          <a:p>
            <a:pPr marL="0" indent="0" eaLnBrk="1" hangingPunct="1">
              <a:spcBef>
                <a:spcPct val="0"/>
              </a:spcBef>
              <a:spcAft>
                <a:spcPts val="600"/>
              </a:spcAft>
              <a:buFont typeface="Arial" panose="020B0604020202020204" pitchFamily="34" charset="0"/>
              <a:buNone/>
            </a:pPr>
            <a:r>
              <a:rPr lang="en-US" altLang="es-MX" sz="2800" b="1" dirty="0"/>
              <a:t>Become informed </a:t>
            </a:r>
            <a:r>
              <a:rPr lang="en-US" altLang="es-MX" sz="2800" dirty="0"/>
              <a:t>about multilingual programs offered in your district:</a:t>
            </a:r>
          </a:p>
          <a:p>
            <a:pPr lvl="1" eaLnBrk="1" hangingPunct="1">
              <a:spcBef>
                <a:spcPct val="0"/>
              </a:spcBef>
              <a:spcAft>
                <a:spcPts val="600"/>
              </a:spcAft>
              <a:buFont typeface="Arial" panose="020B0604020202020204" pitchFamily="34" charset="0"/>
              <a:buChar char="•"/>
            </a:pPr>
            <a:r>
              <a:rPr lang="en-US" altLang="es-MX" sz="2400" dirty="0"/>
              <a:t>Ask for the district parent handbook</a:t>
            </a:r>
          </a:p>
          <a:p>
            <a:pPr lvl="1" eaLnBrk="1" hangingPunct="1">
              <a:spcBef>
                <a:spcPct val="0"/>
              </a:spcBef>
              <a:spcAft>
                <a:spcPts val="600"/>
              </a:spcAft>
              <a:buFont typeface="Arial" panose="020B0604020202020204" pitchFamily="34" charset="0"/>
              <a:buChar char="•"/>
            </a:pPr>
            <a:r>
              <a:rPr lang="en-US" altLang="es-MX" sz="2400" dirty="0"/>
              <a:t>Read other notifications from the district to stay informed </a:t>
            </a:r>
          </a:p>
          <a:p>
            <a:pPr lvl="1" eaLnBrk="1" hangingPunct="1">
              <a:spcBef>
                <a:spcPct val="0"/>
              </a:spcBef>
              <a:spcAft>
                <a:spcPts val="600"/>
              </a:spcAft>
              <a:buFont typeface="Arial" panose="020B0604020202020204" pitchFamily="34" charset="0"/>
              <a:buChar char="•"/>
            </a:pPr>
            <a:r>
              <a:rPr lang="en-US" altLang="es-MX" sz="2400" dirty="0"/>
              <a:t>Visit the CA Ed.G.E. Initiative web page at </a:t>
            </a:r>
            <a:r>
              <a:rPr lang="en-US" altLang="es-MX" sz="2400" dirty="0">
                <a:hlinkClick r:id="rId3"/>
              </a:rPr>
              <a:t>https://www.cde.ca.gov/sp/ml/caedge.asp</a:t>
            </a:r>
            <a:r>
              <a:rPr lang="en-US" altLang="es-MX" sz="2400" dirty="0"/>
              <a:t> </a:t>
            </a:r>
          </a:p>
          <a:p>
            <a:pPr marL="0" indent="0" eaLnBrk="1" hangingPunct="1">
              <a:spcBef>
                <a:spcPct val="0"/>
              </a:spcBef>
              <a:buFont typeface="Arial" panose="020B0604020202020204" pitchFamily="34" charset="0"/>
              <a:buNone/>
            </a:pPr>
            <a:endParaRPr lang="en-US" altLang="es-MX" sz="2800" dirty="0"/>
          </a:p>
          <a:p>
            <a:pPr marL="0" indent="0" eaLnBrk="1" hangingPunct="1">
              <a:spcBef>
                <a:spcPct val="0"/>
              </a:spcBef>
              <a:spcAft>
                <a:spcPts val="600"/>
              </a:spcAft>
              <a:buFont typeface="Arial" panose="020B0604020202020204" pitchFamily="34" charset="0"/>
              <a:buNone/>
            </a:pPr>
            <a:r>
              <a:rPr lang="en-US" altLang="es-MX" sz="2800" b="1" dirty="0"/>
              <a:t>At the school level:</a:t>
            </a:r>
          </a:p>
          <a:p>
            <a:pPr lvl="1" eaLnBrk="1" hangingPunct="1">
              <a:spcBef>
                <a:spcPct val="0"/>
              </a:spcBef>
              <a:spcAft>
                <a:spcPts val="600"/>
              </a:spcAft>
              <a:buFont typeface="Arial" panose="020B0604020202020204" pitchFamily="34" charset="0"/>
              <a:buChar char="•"/>
            </a:pPr>
            <a:r>
              <a:rPr lang="en-US" altLang="es-MX" sz="2400" dirty="0"/>
              <a:t>Attend and share information at your school’s English Learner Advisory Committee (ELAC) meetings</a:t>
            </a:r>
          </a:p>
          <a:p>
            <a:pPr lvl="1" eaLnBrk="1" hangingPunct="1">
              <a:spcBef>
                <a:spcPct val="0"/>
              </a:spcBef>
              <a:spcAft>
                <a:spcPts val="600"/>
              </a:spcAft>
              <a:buFont typeface="Arial" panose="020B0604020202020204" pitchFamily="34" charset="0"/>
              <a:buChar char="•"/>
            </a:pPr>
            <a:r>
              <a:rPr lang="en-US" altLang="es-MX" sz="2400" dirty="0"/>
              <a:t>Request a multilingual program that best meets the needs of your child</a:t>
            </a:r>
          </a:p>
          <a:p>
            <a:pPr lvl="1" eaLnBrk="1" hangingPunct="1">
              <a:spcBef>
                <a:spcPct val="0"/>
              </a:spcBef>
            </a:pPr>
            <a:endParaRPr lang="en-US" altLang="es-MX" sz="2400" dirty="0"/>
          </a:p>
          <a:p>
            <a:pPr marL="0" indent="0" eaLnBrk="1" hangingPunct="1">
              <a:spcBef>
                <a:spcPct val="0"/>
              </a:spcBef>
              <a:buFont typeface="Arial" panose="020B0604020202020204" pitchFamily="34" charset="0"/>
              <a:buNone/>
            </a:pPr>
            <a:endParaRPr lang="en-US" altLang="es-MX" sz="2400"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b="1"/>
              <a:t>State Seal of Biliteracy</a:t>
            </a:r>
          </a:p>
        </p:txBody>
      </p:sp>
      <p:sp>
        <p:nvSpPr>
          <p:cNvPr id="3" name="Content Placeholder 2"/>
          <p:cNvSpPr>
            <a:spLocks noGrp="1"/>
          </p:cNvSpPr>
          <p:nvPr>
            <p:ph sz="half" idx="1"/>
          </p:nvPr>
        </p:nvSpPr>
        <p:spPr>
          <a:xfrm>
            <a:off x="609600" y="1600206"/>
            <a:ext cx="9764110" cy="4525963"/>
          </a:xfrm>
        </p:spPr>
        <p:txBody>
          <a:bodyPr rtlCol="0">
            <a:noAutofit/>
          </a:bodyPr>
          <a:lstStyle/>
          <a:p>
            <a:pPr marL="0" indent="0" eaLnBrk="1" fontAlgn="auto" hangingPunct="1">
              <a:spcAft>
                <a:spcPts val="0"/>
              </a:spcAft>
              <a:buFont typeface="Arial"/>
              <a:buNone/>
              <a:defRPr/>
            </a:pPr>
            <a:r>
              <a:rPr lang="en-US" sz="2400" dirty="0"/>
              <a:t> </a:t>
            </a:r>
          </a:p>
          <a:p>
            <a:pPr marL="0" indent="0" eaLnBrk="1" fontAlgn="auto" hangingPunct="1">
              <a:spcBef>
                <a:spcPts val="0"/>
              </a:spcBef>
              <a:spcAft>
                <a:spcPts val="1200"/>
              </a:spcAft>
              <a:buFont typeface="Arial"/>
              <a:buNone/>
              <a:defRPr/>
            </a:pPr>
            <a:r>
              <a:rPr lang="en-US" sz="2800" b="1" dirty="0"/>
              <a:t>The purpose of the State Seal of Biliteracy is to:</a:t>
            </a:r>
            <a:endParaRPr lang="en-US" sz="2800" dirty="0"/>
          </a:p>
          <a:p>
            <a:pPr eaLnBrk="1" fontAlgn="auto" hangingPunct="1">
              <a:spcBef>
                <a:spcPts val="0"/>
              </a:spcBef>
              <a:spcAft>
                <a:spcPts val="1200"/>
              </a:spcAft>
              <a:buFont typeface="Arial"/>
              <a:buChar char="•"/>
              <a:defRPr/>
            </a:pPr>
            <a:r>
              <a:rPr lang="en-US" sz="2800" dirty="0"/>
              <a:t>Recognize high school graduates who are biliterate or multiliterate</a:t>
            </a:r>
          </a:p>
          <a:p>
            <a:pPr eaLnBrk="1" fontAlgn="auto" hangingPunct="1">
              <a:spcBef>
                <a:spcPts val="0"/>
              </a:spcBef>
              <a:spcAft>
                <a:spcPts val="1200"/>
              </a:spcAft>
              <a:buFont typeface="Arial"/>
              <a:buChar char="•"/>
              <a:defRPr/>
            </a:pPr>
            <a:r>
              <a:rPr lang="en-US" sz="2800" dirty="0"/>
              <a:t>Encourage pupils to study languages</a:t>
            </a:r>
          </a:p>
          <a:p>
            <a:pPr eaLnBrk="1" fontAlgn="auto" hangingPunct="1">
              <a:spcBef>
                <a:spcPts val="0"/>
              </a:spcBef>
              <a:spcAft>
                <a:spcPts val="1200"/>
              </a:spcAft>
              <a:buFont typeface="Arial"/>
              <a:buChar char="•"/>
              <a:defRPr/>
            </a:pPr>
            <a:r>
              <a:rPr lang="en-US" sz="2800" dirty="0"/>
              <a:t>Provide employers and colleges with a method to identify people with language and biliteracy skills</a:t>
            </a:r>
          </a:p>
          <a:p>
            <a:pPr eaLnBrk="1" fontAlgn="auto" hangingPunct="1">
              <a:spcBef>
                <a:spcPts val="0"/>
              </a:spcBef>
              <a:spcAft>
                <a:spcPts val="1200"/>
              </a:spcAft>
              <a:buFont typeface="Arial"/>
              <a:buChar char="•"/>
              <a:defRPr/>
            </a:pPr>
            <a:r>
              <a:rPr lang="en-US" sz="2800" dirty="0"/>
              <a:t>Strengthen intergroup relationships</a:t>
            </a:r>
          </a:p>
          <a:p>
            <a:pPr eaLnBrk="1" fontAlgn="auto" hangingPunct="1">
              <a:spcBef>
                <a:spcPts val="0"/>
              </a:spcBef>
              <a:spcAft>
                <a:spcPts val="1200"/>
              </a:spcAft>
              <a:buFont typeface="Arial"/>
              <a:buChar char="•"/>
              <a:defRPr/>
            </a:pPr>
            <a:r>
              <a:rPr lang="en-US" sz="2800" dirty="0"/>
              <a:t>Affirm the value of diversity and honor the multiple cultures and languages of a community</a:t>
            </a:r>
            <a:br>
              <a:rPr lang="en-US" sz="2400" b="1" dirty="0"/>
            </a:br>
            <a:endParaRPr lang="en-US" sz="2400" dirty="0"/>
          </a:p>
          <a:p>
            <a:pPr marL="0" indent="0" eaLnBrk="1" fontAlgn="auto" hangingPunct="1">
              <a:spcAft>
                <a:spcPts val="0"/>
              </a:spcAft>
              <a:buFont typeface="Arial"/>
              <a:buNone/>
              <a:defRPr/>
            </a:pPr>
            <a:endParaRPr lang="en-US" sz="2400" dirty="0"/>
          </a:p>
        </p:txBody>
      </p:sp>
      <p:pic>
        <p:nvPicPr>
          <p:cNvPr id="6" name="Content Placeholder 5" descr="Gold logo of the California State Seal of Biliteracy.">
            <a:extLst>
              <a:ext uri="{FF2B5EF4-FFF2-40B4-BE49-F238E27FC236}">
                <a16:creationId xmlns:a16="http://schemas.microsoft.com/office/drawing/2014/main" id="{4398FEC9-77F2-4F43-8900-BF2F96AC035D}"/>
              </a:ext>
            </a:extLst>
          </p:cNvPr>
          <p:cNvPicPr>
            <a:picLocks noGrp="1" noChangeAspect="1"/>
          </p:cNvPicPr>
          <p:nvPr>
            <p:ph sz="half" idx="2"/>
          </p:nvPr>
        </p:nvPicPr>
        <p:blipFill>
          <a:blip r:embed="rId3"/>
          <a:stretch>
            <a:fillRect/>
          </a:stretch>
        </p:blipFill>
        <p:spPr>
          <a:xfrm>
            <a:off x="9596921" y="136525"/>
            <a:ext cx="2243757" cy="2243757"/>
          </a:xfrm>
        </p:spPr>
      </p:pic>
      <p:sp>
        <p:nvSpPr>
          <p:cNvPr id="4" name="Slide Number Placeholder 3"/>
          <p:cNvSpPr>
            <a:spLocks noGrp="1"/>
          </p:cNvSpPr>
          <p:nvPr>
            <p:ph type="sldNum" sz="quarter" idx="10"/>
          </p:nvPr>
        </p:nvSpPr>
        <p:spPr/>
        <p:txBody>
          <a:bodyPr/>
          <a:lstStyle/>
          <a:p>
            <a:pPr>
              <a:defRPr/>
            </a:pPr>
            <a:fld id="{12E9564E-DB7F-4582-B299-7200932F137A}" type="slidenum">
              <a:rPr lang="en-US"/>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609600" y="1811338"/>
            <a:ext cx="10972800" cy="1143000"/>
          </a:xfrm>
        </p:spPr>
        <p:txBody>
          <a:bodyPr/>
          <a:lstStyle/>
          <a:p>
            <a:pPr eaLnBrk="1" hangingPunct="1"/>
            <a:r>
              <a:rPr lang="en-US" altLang="en-US" b="1" dirty="0"/>
              <a:t>Thank you!</a:t>
            </a:r>
          </a:p>
        </p:txBody>
      </p:sp>
      <p:sp>
        <p:nvSpPr>
          <p:cNvPr id="5" name="Slide Number Placeholder 4"/>
          <p:cNvSpPr>
            <a:spLocks noGrp="1"/>
          </p:cNvSpPr>
          <p:nvPr>
            <p:ph type="sldNum" sz="quarter" idx="10"/>
          </p:nvPr>
        </p:nvSpPr>
        <p:spPr/>
        <p:txBody>
          <a:bodyPr/>
          <a:lstStyle/>
          <a:p>
            <a:pPr>
              <a:defRPr/>
            </a:pPr>
            <a:fld id="{C4F3EAC7-D313-422D-8BA4-BF664B1CAF97}" type="slidenum">
              <a:rPr lang="en-US"/>
              <a:pPr>
                <a:defRPr/>
              </a:pPr>
              <a:t>22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Multilingual Programs</a:t>
            </a:r>
          </a:p>
        </p:txBody>
      </p:sp>
      <p:sp>
        <p:nvSpPr>
          <p:cNvPr id="3" name="Content Placeholder 2" descr="Link to news report about multilingual programs. "/>
          <p:cNvSpPr>
            <a:spLocks noGrp="1"/>
          </p:cNvSpPr>
          <p:nvPr>
            <p:ph idx="1"/>
          </p:nvPr>
        </p:nvSpPr>
        <p:spPr/>
        <p:txBody>
          <a:bodyPr/>
          <a:lstStyle/>
          <a:p>
            <a:pPr marL="0" indent="0">
              <a:buNone/>
            </a:pPr>
            <a:r>
              <a:rPr lang="en-US" altLang="en-US" b="1" dirty="0">
                <a:ea typeface="ＭＳ Ｐゴシック" panose="020B0600070205080204" pitchFamily="34" charset="-128"/>
              </a:rPr>
              <a:t>YouTube Video: </a:t>
            </a:r>
            <a:r>
              <a:rPr lang="en-US" b="1" dirty="0">
                <a:hlinkClick r:id="rId3"/>
              </a:rPr>
              <a:t>https://youtu.be/r2OJqo9h4qY</a:t>
            </a:r>
            <a:r>
              <a:rPr lang="en-US" b="1" dirty="0"/>
              <a:t>   </a:t>
            </a:r>
            <a:endParaRPr lang="en-US" altLang="en-US" b="1" dirty="0">
              <a:ea typeface="ＭＳ Ｐゴシック" panose="020B0600070205080204" pitchFamily="34" charset="-128"/>
            </a:endParaRP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0A27CD44-860C-4F56-87BD-3B2999D2DCDB}" type="slidenum">
              <a:rPr lang="en-US"/>
              <a:pPr>
                <a:defRPr/>
              </a:pPr>
              <a:t>3</a:t>
            </a:fld>
            <a:endParaRPr lang="en-US"/>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855788" y="606425"/>
            <a:ext cx="10336212" cy="762000"/>
          </a:xfrm>
        </p:spPr>
        <p:txBody>
          <a:bodyPr/>
          <a:lstStyle/>
          <a:p>
            <a:pPr eaLnBrk="1" hangingPunct="1"/>
            <a:r>
              <a:rPr lang="en-US" altLang="es-MX" b="1" dirty="0"/>
              <a:t>The Advantages of Multilingualism (1)</a:t>
            </a:r>
          </a:p>
        </p:txBody>
      </p:sp>
      <p:sp>
        <p:nvSpPr>
          <p:cNvPr id="17411" name="Content Placeholder 2"/>
          <p:cNvSpPr>
            <a:spLocks noGrp="1"/>
          </p:cNvSpPr>
          <p:nvPr>
            <p:ph idx="1"/>
          </p:nvPr>
        </p:nvSpPr>
        <p:spPr>
          <a:xfrm>
            <a:off x="781050" y="1800225"/>
            <a:ext cx="10391775" cy="4800600"/>
          </a:xfrm>
        </p:spPr>
        <p:txBody>
          <a:bodyPr/>
          <a:lstStyle/>
          <a:p>
            <a:pPr marL="0" indent="0" eaLnBrk="1" hangingPunct="1">
              <a:spcBef>
                <a:spcPct val="0"/>
              </a:spcBef>
              <a:spcAft>
                <a:spcPts val="1200"/>
              </a:spcAft>
              <a:buFont typeface="Arial" panose="020B0604020202020204" pitchFamily="34" charset="0"/>
              <a:buNone/>
            </a:pPr>
            <a:r>
              <a:rPr lang="en-US" altLang="es-MX" sz="3000" b="1" dirty="0"/>
              <a:t>The Bilingual/Multilingual Mind</a:t>
            </a:r>
            <a:r>
              <a:rPr lang="en-US" altLang="es-MX" sz="2400" b="1" dirty="0"/>
              <a:t>:</a:t>
            </a:r>
          </a:p>
          <a:p>
            <a:pPr lvl="1" eaLnBrk="1" hangingPunct="1">
              <a:spcBef>
                <a:spcPct val="0"/>
              </a:spcBef>
              <a:spcAft>
                <a:spcPts val="1200"/>
              </a:spcAft>
              <a:buFont typeface="Arial" panose="020B0604020202020204" pitchFamily="34" charset="0"/>
              <a:buChar char="•"/>
            </a:pPr>
            <a:r>
              <a:rPr lang="en-US" altLang="es-MX" sz="2600" dirty="0"/>
              <a:t>Is more flexible</a:t>
            </a:r>
          </a:p>
          <a:p>
            <a:pPr lvl="1" eaLnBrk="1" hangingPunct="1">
              <a:spcBef>
                <a:spcPct val="0"/>
              </a:spcBef>
              <a:spcAft>
                <a:spcPts val="1200"/>
              </a:spcAft>
              <a:buFont typeface="Arial" panose="020B0604020202020204" pitchFamily="34" charset="0"/>
              <a:buChar char="•"/>
            </a:pPr>
            <a:r>
              <a:rPr lang="en-US" altLang="es-MX" sz="2600" dirty="0"/>
              <a:t>Can multitask more effectively</a:t>
            </a:r>
          </a:p>
          <a:p>
            <a:pPr lvl="1" eaLnBrk="1" hangingPunct="1">
              <a:spcBef>
                <a:spcPct val="0"/>
              </a:spcBef>
              <a:spcAft>
                <a:spcPts val="1200"/>
              </a:spcAft>
              <a:buFont typeface="Arial" panose="020B0604020202020204" pitchFamily="34" charset="0"/>
              <a:buChar char="•"/>
            </a:pPr>
            <a:r>
              <a:rPr lang="en-US" altLang="es-MX" sz="2600" dirty="0"/>
              <a:t>Is able to concentrate on important tasks and block out distractions</a:t>
            </a:r>
          </a:p>
          <a:p>
            <a:pPr lvl="1" eaLnBrk="1" hangingPunct="1">
              <a:spcBef>
                <a:spcPct val="0"/>
              </a:spcBef>
              <a:spcAft>
                <a:spcPts val="1200"/>
              </a:spcAft>
              <a:buFont typeface="Arial" panose="020B0604020202020204" pitchFamily="34" charset="0"/>
              <a:buChar char="•"/>
            </a:pPr>
            <a:r>
              <a:rPr lang="en-US" altLang="es-MX" sz="2600" dirty="0"/>
              <a:t>Is more resistant to dementia or Alzheimer's disease</a:t>
            </a:r>
          </a:p>
          <a:p>
            <a:pPr lvl="1" eaLnBrk="1" hangingPunct="1">
              <a:spcBef>
                <a:spcPct val="0"/>
              </a:spcBef>
              <a:spcAft>
                <a:spcPts val="1200"/>
              </a:spcAft>
              <a:buFont typeface="Arial" panose="020B0604020202020204" pitchFamily="34" charset="0"/>
              <a:buChar char="•"/>
            </a:pPr>
            <a:r>
              <a:rPr lang="en-US" altLang="es-MX" sz="2600" dirty="0"/>
              <a:t>Has improved capacity to resolve problems and overcome obstacles</a:t>
            </a:r>
          </a:p>
          <a:p>
            <a:pPr lvl="1" eaLnBrk="1" hangingPunct="1">
              <a:spcBef>
                <a:spcPct val="0"/>
              </a:spcBef>
              <a:spcAft>
                <a:spcPts val="1200"/>
              </a:spcAft>
              <a:buFont typeface="Arial" panose="020B0604020202020204" pitchFamily="34" charset="0"/>
              <a:buChar char="•"/>
            </a:pPr>
            <a:r>
              <a:rPr lang="en-US" altLang="es-MX" sz="2600" dirty="0"/>
              <a:t>Has stronger interpersonal skills and self-regulation</a:t>
            </a:r>
          </a:p>
          <a:p>
            <a:pPr marL="0" indent="0" eaLnBrk="1" hangingPunct="1">
              <a:spcBef>
                <a:spcPct val="0"/>
              </a:spcBef>
              <a:buFont typeface="Arial" panose="020B0604020202020204" pitchFamily="34" charset="0"/>
              <a:buNone/>
            </a:pPr>
            <a:endParaRPr lang="en-US" altLang="es-MX" sz="2400" dirty="0"/>
          </a:p>
        </p:txBody>
      </p:sp>
      <p:sp>
        <p:nvSpPr>
          <p:cNvPr id="4" name="Slide Number Placeholder 3"/>
          <p:cNvSpPr>
            <a:spLocks noGrp="1"/>
          </p:cNvSpPr>
          <p:nvPr>
            <p:ph type="sldNum" sz="quarter" idx="10"/>
          </p:nvPr>
        </p:nvSpPr>
        <p:spPr/>
        <p:txBody>
          <a:bodyPr/>
          <a:lstStyle/>
          <a:p>
            <a:pPr>
              <a:defRPr/>
            </a:pPr>
            <a:fld id="{1E725A63-1220-4584-95DC-3F612467CEF1}" type="slidenum">
              <a:rPr lang="en-US"/>
              <a:pPr>
                <a:defRPr/>
              </a:pPr>
              <a:t>4</a:t>
            </a:fld>
            <a:endParaRPr 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600200" y="227013"/>
            <a:ext cx="10591800" cy="1143000"/>
          </a:xfrm>
        </p:spPr>
        <p:txBody>
          <a:bodyPr/>
          <a:lstStyle/>
          <a:p>
            <a:r>
              <a:rPr lang="en-US" altLang="es-MX" b="1" dirty="0"/>
              <a:t>The Advantages of Multilingualism (2)</a:t>
            </a:r>
            <a:endParaRPr lang="en-US" altLang="en-US" dirty="0"/>
          </a:p>
        </p:txBody>
      </p:sp>
      <p:sp>
        <p:nvSpPr>
          <p:cNvPr id="3" name="Content Placeholder 2"/>
          <p:cNvSpPr>
            <a:spLocks noGrp="1"/>
          </p:cNvSpPr>
          <p:nvPr>
            <p:ph idx="1"/>
          </p:nvPr>
        </p:nvSpPr>
        <p:spPr>
          <a:xfrm>
            <a:off x="609600" y="1830388"/>
            <a:ext cx="10972800" cy="4525962"/>
          </a:xfrm>
        </p:spPr>
        <p:txBody>
          <a:bodyPr/>
          <a:lstStyle/>
          <a:p>
            <a:pPr marL="0" indent="0" eaLnBrk="1" fontAlgn="auto" hangingPunct="1">
              <a:spcBef>
                <a:spcPct val="0"/>
              </a:spcBef>
              <a:spcAft>
                <a:spcPts val="1200"/>
              </a:spcAft>
              <a:buFont typeface="Arial" panose="020B0604020202020204" pitchFamily="34" charset="0"/>
              <a:buNone/>
              <a:defRPr/>
            </a:pPr>
            <a:r>
              <a:rPr lang="en-US" altLang="es-MX" sz="3000" b="1" dirty="0"/>
              <a:t>People Who Are Bilingual/Multilingual:</a:t>
            </a:r>
          </a:p>
          <a:p>
            <a:pPr lvl="1" eaLnBrk="1" fontAlgn="auto" hangingPunct="1">
              <a:spcBef>
                <a:spcPct val="0"/>
              </a:spcBef>
              <a:spcAft>
                <a:spcPts val="1200"/>
              </a:spcAft>
              <a:buFont typeface="Arial" panose="020B0604020202020204" pitchFamily="34" charset="0"/>
              <a:buChar char="•"/>
              <a:defRPr/>
            </a:pPr>
            <a:r>
              <a:rPr lang="en-US" altLang="es-MX" sz="2600" dirty="0"/>
              <a:t>Have expanded job opportunities with higher pay</a:t>
            </a:r>
          </a:p>
          <a:p>
            <a:pPr lvl="1" eaLnBrk="1" fontAlgn="auto" hangingPunct="1">
              <a:spcBef>
                <a:spcPct val="0"/>
              </a:spcBef>
              <a:spcAft>
                <a:spcPts val="1200"/>
              </a:spcAft>
              <a:buFont typeface="Arial" panose="020B0604020202020204" pitchFamily="34" charset="0"/>
              <a:buChar char="•"/>
              <a:defRPr/>
            </a:pPr>
            <a:r>
              <a:rPr lang="en-US" altLang="es-MX" sz="2600" dirty="0"/>
              <a:t>Can be “citizens of the world” with a more comprehensive and tolerant perspective</a:t>
            </a:r>
          </a:p>
          <a:p>
            <a:pPr lvl="1" eaLnBrk="1" fontAlgn="auto" hangingPunct="1">
              <a:spcBef>
                <a:spcPct val="0"/>
              </a:spcBef>
              <a:spcAft>
                <a:spcPts val="1200"/>
              </a:spcAft>
              <a:buFont typeface="Arial" panose="020B0604020202020204" pitchFamily="34" charset="0"/>
              <a:buChar char="•"/>
              <a:defRPr/>
            </a:pPr>
            <a:r>
              <a:rPr lang="en-US" altLang="es-MX" sz="2600" dirty="0"/>
              <a:t>Maintain stronger family and community connections</a:t>
            </a:r>
          </a:p>
          <a:p>
            <a:pPr lvl="1" eaLnBrk="1" fontAlgn="auto" hangingPunct="1">
              <a:spcBef>
                <a:spcPct val="0"/>
              </a:spcBef>
              <a:spcAft>
                <a:spcPts val="1200"/>
              </a:spcAft>
              <a:buFont typeface="Arial" panose="020B0604020202020204" pitchFamily="34" charset="0"/>
              <a:buChar char="•"/>
              <a:defRPr/>
            </a:pPr>
            <a:r>
              <a:rPr lang="en-US" altLang="es-MX" sz="2600" dirty="0"/>
              <a:t>Have a stronger sense of self</a:t>
            </a:r>
          </a:p>
          <a:p>
            <a:pPr>
              <a:defRPr/>
            </a:pPr>
            <a:endParaRPr lang="en-US" dirty="0"/>
          </a:p>
        </p:txBody>
      </p:sp>
      <p:sp>
        <p:nvSpPr>
          <p:cNvPr id="4" name="Slide Number Placeholder 3"/>
          <p:cNvSpPr>
            <a:spLocks noGrp="1"/>
          </p:cNvSpPr>
          <p:nvPr>
            <p:ph type="sldNum" sz="quarter" idx="10"/>
          </p:nvPr>
        </p:nvSpPr>
        <p:spPr/>
        <p:txBody>
          <a:bodyPr/>
          <a:lstStyle/>
          <a:p>
            <a:pPr>
              <a:defRPr/>
            </a:pPr>
            <a:fld id="{4A7BE848-336A-42D5-8F41-777BACAD8B2C}"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21506" name="Content Placeholder 2"/>
          <p:cNvSpPr>
            <a:spLocks noGrp="1"/>
          </p:cNvSpPr>
          <p:nvPr>
            <p:ph idx="1"/>
          </p:nvPr>
        </p:nvSpPr>
        <p:spPr>
          <a:xfrm>
            <a:off x="1655618" y="1624012"/>
            <a:ext cx="8880764" cy="4525963"/>
          </a:xfrm>
        </p:spPr>
        <p:txBody>
          <a:bodyPr/>
          <a:lstStyle/>
          <a:p>
            <a:pPr marL="0" indent="0" algn="ctr">
              <a:buFont typeface="Arial" panose="020B0604020202020204" pitchFamily="34" charset="0"/>
              <a:buNone/>
            </a:pPr>
            <a:r>
              <a:rPr lang="en-US" altLang="en-US" sz="4400" dirty="0"/>
              <a:t>One language sets you in a corridor for life. Two languages open every door along the way. </a:t>
            </a:r>
          </a:p>
          <a:p>
            <a:pPr marL="0" indent="0" algn="r">
              <a:buFont typeface="Arial" panose="020B0604020202020204" pitchFamily="34" charset="0"/>
              <a:buNone/>
            </a:pPr>
            <a:endParaRPr lang="en-US" altLang="en-US" sz="3600" dirty="0"/>
          </a:p>
          <a:p>
            <a:pPr marL="0" indent="0" algn="r">
              <a:buFont typeface="Arial" panose="020B0604020202020204" pitchFamily="34" charset="0"/>
              <a:buNone/>
            </a:pPr>
            <a:r>
              <a:rPr lang="en-US" altLang="en-US" sz="3600" dirty="0"/>
              <a:t>Frank Smith, Psycholinguist</a:t>
            </a:r>
          </a:p>
        </p:txBody>
      </p:sp>
      <p:sp>
        <p:nvSpPr>
          <p:cNvPr id="4" name="Slide Number Placeholder 3"/>
          <p:cNvSpPr>
            <a:spLocks noGrp="1"/>
          </p:cNvSpPr>
          <p:nvPr>
            <p:ph type="sldNum" sz="quarter" idx="10"/>
          </p:nvPr>
        </p:nvSpPr>
        <p:spPr/>
        <p:txBody>
          <a:bodyPr/>
          <a:lstStyle/>
          <a:p>
            <a:pPr>
              <a:defRPr/>
            </a:pPr>
            <a:fld id="{99674FCF-B6F6-420B-946B-87C3F483731D}"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itle 1"/>
          <p:cNvSpPr>
            <a:spLocks noGrp="1"/>
          </p:cNvSpPr>
          <p:nvPr>
            <p:ph type="title"/>
          </p:nvPr>
        </p:nvSpPr>
        <p:spPr>
          <a:xfrm>
            <a:off x="1219200" y="608013"/>
            <a:ext cx="8223250" cy="2978150"/>
          </a:xfrm>
        </p:spPr>
        <p:txBody>
          <a:bodyPr/>
          <a:lstStyle/>
          <a:p>
            <a:pPr eaLnBrk="1" hangingPunct="1"/>
            <a:r>
              <a:rPr lang="en-US" altLang="en-US" sz="5400" b="1"/>
              <a:t>Types of Multilingual Programs</a:t>
            </a:r>
            <a:endParaRPr lang="en-US" altLang="en-US" sz="5400"/>
          </a:p>
        </p:txBody>
      </p:sp>
      <p:pic>
        <p:nvPicPr>
          <p:cNvPr id="7" name="Content Placeholder 6" descr="Image of four children with speech bubbles above their heads with their home country flag.">
            <a:extLst>
              <a:ext uri="{FF2B5EF4-FFF2-40B4-BE49-F238E27FC236}">
                <a16:creationId xmlns:a16="http://schemas.microsoft.com/office/drawing/2014/main" id="{A4D9C1EC-625D-4840-A367-84F485BC8D83}"/>
              </a:ext>
            </a:extLst>
          </p:cNvPr>
          <p:cNvPicPr>
            <a:picLocks noGrp="1" noChangeAspect="1"/>
          </p:cNvPicPr>
          <p:nvPr>
            <p:ph idx="1"/>
          </p:nvPr>
        </p:nvPicPr>
        <p:blipFill>
          <a:blip r:embed="rId3"/>
          <a:stretch>
            <a:fillRect/>
          </a:stretch>
        </p:blipFill>
        <p:spPr>
          <a:xfrm>
            <a:off x="5994400" y="2955049"/>
            <a:ext cx="5486400" cy="3638550"/>
          </a:xfrm>
        </p:spPr>
      </p:pic>
      <p:sp>
        <p:nvSpPr>
          <p:cNvPr id="4" name="Slide Number Placeholder 3"/>
          <p:cNvSpPr>
            <a:spLocks noGrp="1"/>
          </p:cNvSpPr>
          <p:nvPr>
            <p:ph type="sldNum" sz="quarter" idx="10"/>
          </p:nvPr>
        </p:nvSpPr>
        <p:spPr/>
        <p:txBody>
          <a:bodyPr/>
          <a:lstStyle/>
          <a:p>
            <a:pPr>
              <a:defRPr/>
            </a:pPr>
            <a:fld id="{34EEDC8D-B37F-4C3C-A4DA-6D25483AEBD5}" type="slidenum">
              <a:rPr lang="en-US"/>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b="1"/>
              <a:t>Dual-Language Immersion </a:t>
            </a:r>
            <a:br>
              <a:rPr lang="en-US" altLang="en-US" b="1"/>
            </a:br>
            <a:r>
              <a:rPr lang="en-US" altLang="en-US" b="1"/>
              <a:t>(Two-Way Immersion)</a:t>
            </a:r>
          </a:p>
        </p:txBody>
      </p:sp>
      <p:sp>
        <p:nvSpPr>
          <p:cNvPr id="25603" name="Content Placeholder 1"/>
          <p:cNvSpPr>
            <a:spLocks noGrp="1"/>
          </p:cNvSpPr>
          <p:nvPr>
            <p:ph sz="half" idx="1"/>
          </p:nvPr>
        </p:nvSpPr>
        <p:spPr>
          <a:xfrm>
            <a:off x="609600" y="1600206"/>
            <a:ext cx="8128000" cy="4525963"/>
          </a:xfrm>
        </p:spPr>
        <p:txBody>
          <a:bodyPr/>
          <a:lstStyle/>
          <a:p>
            <a:pPr eaLnBrk="1" hangingPunct="1">
              <a:spcBef>
                <a:spcPct val="0"/>
              </a:spcBef>
              <a:spcAft>
                <a:spcPts val="1200"/>
              </a:spcAft>
            </a:pPr>
            <a:r>
              <a:rPr lang="en-US" altLang="en-US" dirty="0"/>
              <a:t>Typically Kindergarten through 8</a:t>
            </a:r>
            <a:r>
              <a:rPr lang="en-US" altLang="en-US" baseline="30000" dirty="0"/>
              <a:t>th</a:t>
            </a:r>
            <a:r>
              <a:rPr lang="en-US" altLang="en-US" dirty="0"/>
              <a:t> Grade </a:t>
            </a:r>
          </a:p>
          <a:p>
            <a:pPr eaLnBrk="1" hangingPunct="1">
              <a:spcBef>
                <a:spcPct val="0"/>
              </a:spcBef>
              <a:spcAft>
                <a:spcPts val="1200"/>
              </a:spcAft>
            </a:pPr>
            <a:r>
              <a:rPr lang="en-US" altLang="en-US" dirty="0"/>
              <a:t>Integrated language learning and academic instruction </a:t>
            </a:r>
          </a:p>
          <a:p>
            <a:pPr eaLnBrk="1" hangingPunct="1">
              <a:spcBef>
                <a:spcPct val="0"/>
              </a:spcBef>
              <a:spcAft>
                <a:spcPts val="1200"/>
              </a:spcAft>
            </a:pPr>
            <a:r>
              <a:rPr lang="en-US" altLang="en-US" dirty="0"/>
              <a:t>For native speakers of English and native speakers of another language </a:t>
            </a:r>
          </a:p>
          <a:p>
            <a:pPr eaLnBrk="1" hangingPunct="1">
              <a:spcBef>
                <a:spcPct val="0"/>
              </a:spcBef>
              <a:spcAft>
                <a:spcPts val="1200"/>
              </a:spcAft>
            </a:pPr>
            <a:r>
              <a:rPr lang="en-US" altLang="en-US" dirty="0"/>
              <a:t>Goals of language proficiency and academic achievement in students’ first and second languages, and cross-cultural understanding </a:t>
            </a:r>
          </a:p>
        </p:txBody>
      </p:sp>
      <p:pic>
        <p:nvPicPr>
          <p:cNvPr id="6" name="Content Placeholder 5" descr="Drawing of two children holding up a globe which is surrounded by a ribbon that says dual language program.">
            <a:extLst>
              <a:ext uri="{FF2B5EF4-FFF2-40B4-BE49-F238E27FC236}">
                <a16:creationId xmlns:a16="http://schemas.microsoft.com/office/drawing/2014/main" id="{D41CFA22-5369-4AA0-9366-D46A5AE75E02}"/>
              </a:ext>
            </a:extLst>
          </p:cNvPr>
          <p:cNvPicPr>
            <a:picLocks noGrp="1" noChangeAspect="1"/>
          </p:cNvPicPr>
          <p:nvPr>
            <p:ph sz="half" idx="2"/>
          </p:nvPr>
        </p:nvPicPr>
        <p:blipFill>
          <a:blip r:embed="rId3"/>
          <a:stretch>
            <a:fillRect/>
          </a:stretch>
        </p:blipFill>
        <p:spPr>
          <a:xfrm>
            <a:off x="8890000" y="1826171"/>
            <a:ext cx="2846512" cy="4121646"/>
          </a:xfrm>
        </p:spPr>
      </p:pic>
      <p:sp>
        <p:nvSpPr>
          <p:cNvPr id="5" name="Slide Number Placeholder 4"/>
          <p:cNvSpPr>
            <a:spLocks noGrp="1"/>
          </p:cNvSpPr>
          <p:nvPr>
            <p:ph type="sldNum" sz="quarter" idx="10"/>
          </p:nvPr>
        </p:nvSpPr>
        <p:spPr/>
        <p:txBody>
          <a:bodyPr/>
          <a:lstStyle/>
          <a:p>
            <a:pPr>
              <a:defRPr/>
            </a:pPr>
            <a:fld id="{D8DBF875-9694-4CCF-A7C5-0C7C6F22443A}" type="slidenum">
              <a:rPr lang="en-US"/>
              <a:pPr>
                <a:defRPr/>
              </a:pPr>
              <a:t>8</a:t>
            </a:fld>
            <a:endParaRPr lang="en-US"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2350" y="457200"/>
            <a:ext cx="10972800" cy="1143000"/>
          </a:xfrm>
        </p:spPr>
        <p:txBody>
          <a:bodyPr rtlCol="0">
            <a:normAutofit fontScale="90000"/>
          </a:bodyPr>
          <a:lstStyle/>
          <a:p>
            <a:pPr eaLnBrk="1" fontAlgn="auto" hangingPunct="1">
              <a:spcAft>
                <a:spcPts val="0"/>
              </a:spcAft>
              <a:defRPr/>
            </a:pPr>
            <a:r>
              <a:rPr lang="en-US" b="1" dirty="0"/>
              <a:t>Developmental Bilingual </a:t>
            </a:r>
            <a:br>
              <a:rPr lang="en-US" b="1" dirty="0"/>
            </a:br>
            <a:r>
              <a:rPr lang="en-US" b="1" dirty="0"/>
              <a:t>(Maintenance Bilingual)</a:t>
            </a:r>
          </a:p>
        </p:txBody>
      </p:sp>
      <p:sp>
        <p:nvSpPr>
          <p:cNvPr id="27651" name="Content Placeholder 2"/>
          <p:cNvSpPr>
            <a:spLocks noGrp="1"/>
          </p:cNvSpPr>
          <p:nvPr>
            <p:ph idx="1"/>
          </p:nvPr>
        </p:nvSpPr>
        <p:spPr>
          <a:xfrm>
            <a:off x="552450" y="2193925"/>
            <a:ext cx="11029950" cy="4525963"/>
          </a:xfrm>
        </p:spPr>
        <p:txBody>
          <a:bodyPr/>
          <a:lstStyle/>
          <a:p>
            <a:pPr eaLnBrk="1" hangingPunct="1">
              <a:spcBef>
                <a:spcPct val="0"/>
              </a:spcBef>
              <a:spcAft>
                <a:spcPts val="1200"/>
              </a:spcAft>
            </a:pPr>
            <a:r>
              <a:rPr lang="en-US" altLang="en-US"/>
              <a:t>Kindergarten through 8</a:t>
            </a:r>
            <a:r>
              <a:rPr lang="en-US" altLang="en-US" baseline="30000"/>
              <a:t>th</a:t>
            </a:r>
            <a:r>
              <a:rPr lang="en-US" altLang="en-US"/>
              <a:t> Grade</a:t>
            </a:r>
          </a:p>
          <a:p>
            <a:pPr eaLnBrk="1" hangingPunct="1">
              <a:spcBef>
                <a:spcPct val="0"/>
              </a:spcBef>
              <a:spcAft>
                <a:spcPts val="1200"/>
              </a:spcAft>
            </a:pPr>
            <a:r>
              <a:rPr lang="en-US" altLang="en-US"/>
              <a:t>Mostly for English learners </a:t>
            </a:r>
          </a:p>
          <a:p>
            <a:pPr eaLnBrk="1" hangingPunct="1">
              <a:spcBef>
                <a:spcPct val="0"/>
              </a:spcBef>
              <a:spcAft>
                <a:spcPts val="1200"/>
              </a:spcAft>
            </a:pPr>
            <a:r>
              <a:rPr lang="en-US" altLang="en-US"/>
              <a:t>English and students’ native language for language arts and content areas</a:t>
            </a:r>
          </a:p>
          <a:p>
            <a:pPr eaLnBrk="1" hangingPunct="1">
              <a:spcBef>
                <a:spcPct val="0"/>
              </a:spcBef>
              <a:spcAft>
                <a:spcPts val="1200"/>
              </a:spcAft>
            </a:pPr>
            <a:r>
              <a:rPr lang="en-US" altLang="en-US"/>
              <a:t>Goals of language proficiency and academic achievement in students’ first and second languages</a:t>
            </a:r>
            <a:r>
              <a:rPr lang="en-US" altLang="en-US" sz="2800"/>
              <a:t> </a:t>
            </a:r>
          </a:p>
        </p:txBody>
      </p:sp>
      <p:sp>
        <p:nvSpPr>
          <p:cNvPr id="4" name="Slide Number Placeholder 3"/>
          <p:cNvSpPr>
            <a:spLocks noGrp="1"/>
          </p:cNvSpPr>
          <p:nvPr>
            <p:ph type="sldNum" sz="quarter" idx="10"/>
          </p:nvPr>
        </p:nvSpPr>
        <p:spPr/>
        <p:txBody>
          <a:bodyPr/>
          <a:lstStyle/>
          <a:p>
            <a:pPr>
              <a:defRPr/>
            </a:pPr>
            <a:fld id="{DE8D9714-B5C8-42D8-9A1B-DCF8F42D26E0}" type="slidenum">
              <a:rPr lang="en-US"/>
              <a:pPr>
                <a:defRPr/>
              </a:pPr>
              <a:t>9</a:t>
            </a:fld>
            <a:endParaRPr lang="en-US" dirty="0"/>
          </a:p>
        </p:txBody>
      </p:sp>
    </p:spTree>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8951</TotalTime>
  <Words>3934</Words>
  <Application>Microsoft Office PowerPoint</Application>
  <PresentationFormat>Widescreen</PresentationFormat>
  <Paragraphs>383</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ＭＳ Ｐゴシック</vt:lpstr>
      <vt:lpstr>Arial</vt:lpstr>
      <vt:lpstr>Calibri</vt:lpstr>
      <vt:lpstr>Default Theme</vt:lpstr>
      <vt:lpstr>The California  Education for a  Global Economy  Initiative</vt:lpstr>
      <vt:lpstr>Objectives of the Session</vt:lpstr>
      <vt:lpstr>Multilingual Programs</vt:lpstr>
      <vt:lpstr>The Advantages of Multilingualism (1)</vt:lpstr>
      <vt:lpstr>The Advantages of Multilingualism (2)</vt:lpstr>
      <vt:lpstr>     </vt:lpstr>
      <vt:lpstr>Types of Multilingual Programs</vt:lpstr>
      <vt:lpstr>Dual-Language Immersion  (Two-Way Immersion)</vt:lpstr>
      <vt:lpstr>Developmental Bilingual  (Maintenance Bilingual)</vt:lpstr>
      <vt:lpstr>Other Examples of Multilingual Programs</vt:lpstr>
      <vt:lpstr>Give One, Get One</vt:lpstr>
      <vt:lpstr>Local Control and Accountability Plan (LCAP)</vt:lpstr>
      <vt:lpstr>LCAP</vt:lpstr>
      <vt:lpstr>Parental Notice and Choice</vt:lpstr>
      <vt:lpstr>Establishing a  New Multilingual Program</vt:lpstr>
      <vt:lpstr>How to Request a  New Multilingual Program</vt:lpstr>
      <vt:lpstr>District Response</vt:lpstr>
      <vt:lpstr>Communication</vt:lpstr>
      <vt:lpstr>Practice</vt:lpstr>
      <vt:lpstr>Parent Participation</vt:lpstr>
      <vt:lpstr>State Seal of Biliteracy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Multilingual Education - Multilingual Learners (CA Dept of Education)</dc:title>
  <dc:subject>This PowerPoint presentation is designed to be used in conjunction with “A Parent’s Guide to Multilingual Education”. The presentation includes an activity sheet entitled “Take One, Give One”.</dc:subject>
  <dc:creator>Barbara Parker</dc:creator>
  <cp:lastModifiedBy>Jennifer Cordova</cp:lastModifiedBy>
  <cp:revision>1297</cp:revision>
  <cp:lastPrinted>2018-08-22T19:16:15Z</cp:lastPrinted>
  <dcterms:created xsi:type="dcterms:W3CDTF">2016-07-03T10:01:46Z</dcterms:created>
  <dcterms:modified xsi:type="dcterms:W3CDTF">2025-06-16T18:36:54Z</dcterms:modified>
</cp:coreProperties>
</file>