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1"/>
  </p:sldMasterIdLst>
  <p:notesMasterIdLst>
    <p:notesMasterId r:id="rId27"/>
  </p:notesMasterIdLst>
  <p:sldIdLst>
    <p:sldId id="258" r:id="rId2"/>
    <p:sldId id="338" r:id="rId3"/>
    <p:sldId id="346" r:id="rId4"/>
    <p:sldId id="347" r:id="rId5"/>
    <p:sldId id="348" r:id="rId6"/>
    <p:sldId id="349" r:id="rId7"/>
    <p:sldId id="350" r:id="rId8"/>
    <p:sldId id="351" r:id="rId9"/>
    <p:sldId id="354" r:id="rId10"/>
    <p:sldId id="355" r:id="rId11"/>
    <p:sldId id="364" r:id="rId12"/>
    <p:sldId id="360" r:id="rId13"/>
    <p:sldId id="345" r:id="rId14"/>
    <p:sldId id="356" r:id="rId15"/>
    <p:sldId id="357" r:id="rId16"/>
    <p:sldId id="359" r:id="rId17"/>
    <p:sldId id="363" r:id="rId18"/>
    <p:sldId id="341" r:id="rId19"/>
    <p:sldId id="361" r:id="rId20"/>
    <p:sldId id="339" r:id="rId21"/>
    <p:sldId id="340" r:id="rId22"/>
    <p:sldId id="343" r:id="rId23"/>
    <p:sldId id="344" r:id="rId24"/>
    <p:sldId id="294" r:id="rId25"/>
    <p:sldId id="29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A7A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F0D8DB-70A8-4AD4-A974-8A53709B6F8B}" v="413" dt="2026-04-16T15:25:47.658"/>
    <p1510:client id="{F388D351-CF91-448E-8D94-129DA9673188}" v="51" dt="2026-04-15T23:57:32.8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2E372-5573-471B-852F-D88364F8E2D0}" type="datetimeFigureOut"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807C9-772A-4D25-88AD-22A5243F64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8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8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8AE28-8687-076E-AED1-6F7BE6090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125BA9-C3E2-0F66-3616-1E8DD2289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D7494E-B164-ED94-5598-CFF1B5BFBB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0F34B5-DB8B-DE62-1DA6-5A2774393C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64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BC34A-9835-14E6-0684-802E8A574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F274AB-409A-D07D-D538-964B749104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334E62-646B-EBF5-5C5D-F43132E9BB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970AEA-296F-612C-8067-2BEBD3B40E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695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F82CB-ADBF-ACA0-A6DF-C5FFB2180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8956AC-0BF5-C31B-8846-4CFAB2EE1D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64B607-6A97-7A84-0D7E-ED7D453B5B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125616-4C71-2D4F-F1CD-98517631E5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511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8B566-2A33-503B-C4B0-70B589181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5EA129-919A-3D46-C2D3-030176BD1B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40FFAB-E6EF-D4BF-7CC5-C0DBCC8C30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F94E3A-C02F-9A17-7E25-250FEA181C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35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5BB40-BAD0-0077-C87A-9F9480C60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D8D298-7E95-59BC-03BC-A7BCEE93A1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2BCABC-4EEB-1346-7170-76191C0D88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954490-666F-DF20-4BDA-7D019C4267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695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777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437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98F09-4314-713B-CAD9-BCF52273F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154F62-3495-5816-6E43-5E0166E920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E77F05-B4BC-5FF0-40E6-C72D9CBEBA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F59BF-B696-7891-E162-8AFB5C1A22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54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591F8-98CF-956F-7AA1-F0C51F81B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73BD9E-CDDF-3A5C-50BF-756CFACA85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58D66A-2F6D-C2E2-88C6-E67AEE1215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DA386-ABEB-5B61-C17F-3DCC89967A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34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60BC0-C5BD-AFC1-3B9E-5847634E9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853BF0-3C9B-8EFE-A8BB-1C02179ECB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0E2330-2396-A6E3-1AC1-099701DB79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C73AE-9175-B5AC-1354-844823770C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0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1ACD6-8CAF-E6C4-786F-2D2A3EDC9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EF81DC-219B-9332-9D2B-DA6184A6CC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184893-79A9-CB68-0941-FED888364C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A2001A-951E-4C1F-B147-6239E0FE15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29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84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C6E13-4E17-31F0-EABE-85A4CA5FA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EB8EB7-59A9-97F0-3911-5D44FB0E10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470404-6B54-58EF-2741-3DACCDD130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78479-B5F4-2DCC-81A6-8953938A05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9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70C15-3802-BDB9-E8FF-AC27F183B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F66AD0-3FF4-6160-E6C1-011E2A8390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4C6D71-25A6-1401-B66A-26FFB72E58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800BE-ECF0-2204-2119-E6406283A3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24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8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E7C28D-135E-4B02-B4F1-7CDE15AF0DB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0822" y="1795550"/>
            <a:ext cx="11851178" cy="4289366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2189E-7392-48F0-B5D7-BE45364960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3789082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1"/>
            <a:ext cx="11887200" cy="4488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94452-BD1E-480D-83DF-78B1FFBA8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2" r:id="rId5"/>
    <p:sldLayoutId id="2147483773" r:id="rId6"/>
    <p:sldLayoutId id="2147483774" r:id="rId7"/>
    <p:sldLayoutId id="2147483779" r:id="rId8"/>
    <p:sldLayoutId id="2147483766" r:id="rId9"/>
    <p:sldLayoutId id="2147483780" r:id="rId10"/>
    <p:sldLayoutId id="2147483767" r:id="rId11"/>
    <p:sldLayoutId id="2147483771" r:id="rId12"/>
    <p:sldLayoutId id="2147483781" r:id="rId13"/>
    <p:sldLayoutId id="2147483753" r:id="rId14"/>
    <p:sldLayoutId id="2147483687" r:id="rId15"/>
    <p:sldLayoutId id="2147483752" r:id="rId16"/>
    <p:sldLayoutId id="2147483688" r:id="rId17"/>
    <p:sldLayoutId id="2147483689" r:id="rId18"/>
    <p:sldLayoutId id="2147483745" r:id="rId19"/>
    <p:sldLayoutId id="2147483746" r:id="rId20"/>
    <p:sldLayoutId id="2147483751" r:id="rId21"/>
    <p:sldLayoutId id="2147483703" r:id="rId22"/>
    <p:sldLayoutId id="2147483690" r:id="rId23"/>
    <p:sldLayoutId id="2147483736" r:id="rId24"/>
    <p:sldLayoutId id="2147483691" r:id="rId25"/>
    <p:sldLayoutId id="2147483744" r:id="rId26"/>
    <p:sldLayoutId id="2147483692" r:id="rId27"/>
    <p:sldLayoutId id="2147483798" r:id="rId2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sp/cd/capsdacchanges.asp" TargetMode="Externa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at.staging.capsdac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sp/cd/ci/capsdacsupportlanding.asp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e.ca.gov/sp/cd/ci/capsdacchanges.asp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3EB5-52DB-3A87-4E5A-8BF18FC65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3835" y="719701"/>
            <a:ext cx="12415835" cy="164372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ea typeface="+mj-lt"/>
                <a:cs typeface="+mj-lt"/>
              </a:rPr>
              <a:t> California Preschool Data Collection (CAPSDAC) 2.0 Training Webinar</a:t>
            </a:r>
            <a:endParaRPr lang="en-US" sz="36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DB00-97B2-E5B2-FB4A-CF57994B5B1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76891" y="2030254"/>
            <a:ext cx="10838218" cy="31718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endParaRPr lang="en-US" sz="2900" b="1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sz="2900" b="1">
                <a:ea typeface="+mn-lt"/>
                <a:cs typeface="+mn-lt"/>
              </a:rPr>
              <a:t>Applied Data Research and Evaluation Office </a:t>
            </a:r>
            <a:endParaRPr lang="en-US"/>
          </a:p>
          <a:p>
            <a:pPr marL="0" indent="0" algn="ctr">
              <a:buNone/>
            </a:pPr>
            <a:r>
              <a:rPr lang="en-US" sz="2900" b="1">
                <a:ea typeface="+mn-lt"/>
                <a:cs typeface="+mn-lt"/>
              </a:rPr>
              <a:t>California Department of Education (CDE) </a:t>
            </a:r>
            <a:endParaRPr lang="en-US" sz="2900">
              <a:cs typeface="Arial"/>
            </a:endParaRPr>
          </a:p>
          <a:p>
            <a:pPr marL="0" indent="0" algn="ctr">
              <a:buNone/>
            </a:pPr>
            <a:endParaRPr lang="en-US" b="1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>
                <a:ea typeface="+mn-lt"/>
                <a:cs typeface="+mn-lt"/>
              </a:rPr>
              <a:t>Date: April 21, 2026</a:t>
            </a:r>
            <a:endParaRPr lang="en-US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>
                <a:ea typeface="+mn-lt"/>
                <a:cs typeface="+mn-lt"/>
              </a:rPr>
              <a:t>Time: 10:00 to 11:30 a.m.</a:t>
            </a:r>
            <a:endParaRPr lang="en-US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40234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CC495-CE74-7574-267E-79CC622D0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FF9DF-A871-35B1-947C-B0992D0B7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0FD84-4495-7D96-07D0-441A89C8B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CAPSDAC 1.0 is being retired August 1, 2026, after the certification of the June 2026 data.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CAPSDAC 2.0 is launching July 1, </a:t>
            </a: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2026, </a:t>
            </a:r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for the 2026-27 school year! (Notice</a:t>
            </a: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 the one-month overlap)</a:t>
            </a:r>
            <a:endParaRPr lang="en-US" dirty="0"/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4A0A3-3046-90EE-B5FB-BEF3DBE69B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52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C1465-A17E-A2E9-A4F0-F950658BD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CAPSDAC 2.0 User Manual Appendix A: Data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8460D-CAF7-9ED0-F911-40FB82065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Available online at </a:t>
            </a:r>
            <a:r>
              <a:rPr lang="en-US" dirty="0">
                <a:hlinkClick r:id="rId3"/>
              </a:rPr>
              <a:t>https://www.cde.ca.gov/sp/cd/capsdacchanges.asp</a:t>
            </a:r>
            <a:r>
              <a:rPr lang="en-US" dirty="0"/>
              <a:t>  </a:t>
            </a:r>
          </a:p>
          <a:p>
            <a:r>
              <a:rPr lang="en-US" dirty="0"/>
              <a:t>This document defines all the data fields in CAPSDAC 2.0.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4E5E2-8ACC-BB22-AC70-717F555185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33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6E217-2647-D6DE-9DA9-DE8C2F799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1D7A2-9FDB-D7B4-8051-369646E97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Beta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CECE1-6C16-02D8-5B7C-75B74DCF8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All current CAPSDAC 1.0 users have had accounts created for them to beta test CAPSDAC 2.0</a:t>
            </a:r>
            <a:endParaRPr lang="en-US" dirty="0">
              <a:ea typeface="Calibri"/>
              <a:cs typeface="Arial"/>
            </a:endParaRPr>
          </a:p>
          <a:p>
            <a:r>
              <a:rPr lang="en-US" dirty="0">
                <a:ea typeface="Calibri"/>
                <a:cs typeface="Arial"/>
              </a:rPr>
              <a:t>Use your CAPSDAC 1.0 credential to log into CAPSDAC 2.0</a:t>
            </a:r>
            <a:endParaRPr lang="en-US" dirty="0"/>
          </a:p>
          <a:p>
            <a:r>
              <a:rPr lang="en-US" dirty="0">
                <a:cs typeface="Arial"/>
              </a:rPr>
              <a:t>URL: </a:t>
            </a:r>
            <a:r>
              <a:rPr lang="en-US" dirty="0">
                <a:cs typeface="Arial"/>
                <a:hlinkClick r:id="rId3" tooltip="CAPSDAC 2.0 Staging Link"/>
              </a:rPr>
              <a:t>https://uat.staging.capsdac.org/</a:t>
            </a:r>
            <a:endParaRPr lang="en-US" dirty="0">
              <a:ea typeface="Calibri"/>
              <a:cs typeface="Arial"/>
            </a:endParaRPr>
          </a:p>
          <a:p>
            <a:r>
              <a:rPr lang="en-US" dirty="0">
                <a:cs typeface="Arial"/>
              </a:rPr>
              <a:t>If additional staff members wish to take part in the beta testing, please ensure that CAPSDAC 1.0 accounts are created for them.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0D78A5-9395-4F67-E254-7F4C925784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01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ACFAD-9419-516D-891E-F1DBA1FF9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17AEA-21EA-732C-368D-5E4183C30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Upcoming In-Person Trainings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102DA-644F-42B1-0797-4EAB89997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7567"/>
            <a:ext cx="11887200" cy="44228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In-person at Fresno</a:t>
            </a:r>
          </a:p>
          <a:p>
            <a:pPr lvl="1"/>
            <a:r>
              <a:rPr lang="en-US" dirty="0">
                <a:cs typeface="Arial"/>
              </a:rPr>
              <a:t>Tuesday, May 6, 2026 , from 9:00 am – 12:00 pm</a:t>
            </a:r>
          </a:p>
          <a:p>
            <a:r>
              <a:rPr lang="en-US" dirty="0">
                <a:cs typeface="Arial"/>
              </a:rPr>
              <a:t>In-person at Santa Clara </a:t>
            </a:r>
          </a:p>
          <a:p>
            <a:pPr lvl="1"/>
            <a:r>
              <a:rPr lang="en-US" dirty="0">
                <a:cs typeface="Arial"/>
              </a:rPr>
              <a:t>Tuesday, June 16, 2026 , from 9:00 am – 12:00 pm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F5AA7-F406-0536-5EED-285C99745B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34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F06E8-4824-F488-3693-3AD3320C9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E6B3A-8B54-57B6-B827-E1CC99FBB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  <a:latin typeface="Arial"/>
                <a:cs typeface="Arial"/>
              </a:rPr>
              <a:t>Update Site Information Into CDMIS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4D570-47D9-514F-0735-C8C26BDD6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00150"/>
            <a:ext cx="11887200" cy="486101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indent="-457200"/>
            <a:r>
              <a:rPr lang="en-US" dirty="0">
                <a:cs typeface="Arial"/>
              </a:rPr>
              <a:t>All preschool sites must be added and maintained in the Update Agency Information section of the CDMIS. This requirement applies to both center-based sites and family childcare homes.</a:t>
            </a:r>
          </a:p>
          <a:p>
            <a:pPr marL="457200" indent="-457200"/>
            <a:r>
              <a:rPr lang="en-US" dirty="0">
                <a:cs typeface="Arial"/>
              </a:rPr>
              <a:t>Agencies should use this section to enter new site information and keep existing site details current.</a:t>
            </a:r>
          </a:p>
          <a:p>
            <a:pPr marL="457200" indent="-457200"/>
            <a:r>
              <a:rPr lang="en-US" dirty="0">
                <a:cs typeface="Arial"/>
              </a:rPr>
              <a:t>After a new site is submitted and approved by the assigned Program Quality Implementation (PQI) Consultant, the information is fed into an internal site management system for County-District-School Code (CDS) review.</a:t>
            </a:r>
          </a:p>
          <a:p>
            <a:pPr marL="457200" indent="-457200"/>
            <a:r>
              <a:rPr lang="en-US" dirty="0">
                <a:cs typeface="Arial"/>
              </a:rPr>
              <a:t>Once reviewed and approved, the site will be assigned its respective preschool CDS code.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2A15D0-7216-1746-F20F-567E9DFA82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77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E1FB1-CEE4-57FE-C813-BE6CCA5CB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DB9CB-A9F1-7D55-4B28-73DE00E01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  <a:latin typeface="Arial"/>
                <a:cs typeface="Arial"/>
              </a:rPr>
              <a:t>Unique IDs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AFF32-35FA-69F8-9A54-4CFD0ED9C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dirty="0">
                <a:solidFill>
                  <a:srgbClr val="FFFFFF"/>
                </a:solidFill>
                <a:cs typeface="Arial"/>
              </a:rPr>
              <a:t>CDS codes (213 CDS codes will be different)</a:t>
            </a:r>
          </a:p>
          <a:p>
            <a:pPr marL="457200" indent="-457200"/>
            <a:r>
              <a:rPr lang="en-US" dirty="0">
                <a:solidFill>
                  <a:srgbClr val="FFFFFF"/>
                </a:solidFill>
                <a:cs typeface="Arial"/>
              </a:rPr>
              <a:t>CSPPID (all kids will have new CSPPID starting July)</a:t>
            </a:r>
            <a:endParaRPr lang="en-US" dirty="0"/>
          </a:p>
          <a:p>
            <a:pPr marL="457200" indent="-457200"/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1CD807-8E42-9561-FA11-17077EB331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27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321D1-00E1-FFA3-55AA-2BBF0991A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5621-5991-43F9-45E0-047920354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cs typeface="Arial"/>
              </a:rPr>
              <a:t>Certification Phases and First Certification 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F92DA-A1D2-CAEF-877E-75204AC72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>
                <a:cs typeface="Arial"/>
              </a:rPr>
              <a:t>Phase 1, July 2026: </a:t>
            </a:r>
            <a:r>
              <a:rPr lang="en-US" sz="2800" dirty="0">
                <a:ea typeface="+mn-lt"/>
                <a:cs typeface="+mn-lt"/>
              </a:rPr>
              <a:t>Classroom, Staff, Staff Assignment, Staff Classroom, Child, Family, Language, Supplemental Language, Enrollment, Classroom Enrollment</a:t>
            </a:r>
            <a:endParaRPr lang="en-US" sz="2800" dirty="0">
              <a:cs typeface="Arial"/>
            </a:endParaRPr>
          </a:p>
          <a:p>
            <a:r>
              <a:rPr lang="en-US" sz="2800" dirty="0">
                <a:cs typeface="Arial"/>
              </a:rPr>
              <a:t>Phase 2, January 2027: Attendance and Education Program</a:t>
            </a:r>
          </a:p>
          <a:p>
            <a:r>
              <a:rPr lang="en-US" sz="2800" dirty="0">
                <a:cs typeface="Arial"/>
              </a:rPr>
              <a:t>Phase 3, 2030: Incident, Incident Result</a:t>
            </a:r>
          </a:p>
          <a:p>
            <a:endParaRPr lang="en-US" sz="2800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DFABAA-4A0F-79B5-850F-7CEE6D9711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3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BFB09-0D7A-3675-59ED-A55F10064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1961D-B9BC-DF1F-3326-4D96BEAC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  <a:cs typeface="Arial"/>
              </a:rPr>
              <a:t>Certification Phases and First Certification (2)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 descr="This table showcases the certification phase and first certification timeline. ">
            <a:extLst>
              <a:ext uri="{FF2B5EF4-FFF2-40B4-BE49-F238E27FC236}">
                <a16:creationId xmlns:a16="http://schemas.microsoft.com/office/drawing/2014/main" id="{89888331-ACF2-16B0-A8A2-BA9F0B8859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66558"/>
              </p:ext>
            </p:extLst>
          </p:nvPr>
        </p:nvGraphicFramePr>
        <p:xfrm>
          <a:off x="152400" y="1529362"/>
          <a:ext cx="118872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>
                  <a:extLst>
                    <a:ext uri="{9D8B030D-6E8A-4147-A177-3AD203B41FA5}">
                      <a16:colId xmlns:a16="http://schemas.microsoft.com/office/drawing/2014/main" val="3633500618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2232451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Certification Type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First Certification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243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Monthly (Phase 1 Enrollment, Attendance Phase 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Enrollment: August 2026 (July 2026 Data)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4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Attendance: February 2027 (January 2027)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168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Fall (All other records)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December 2027 (Census Day Data 2027)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106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End of Year (All other records)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July 2027 (FY </a:t>
                      </a:r>
                      <a:r>
                        <a:rPr lang="en-US" sz="24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cs typeface="Arial"/>
                        </a:rPr>
                        <a:t>2026–27</a:t>
                      </a:r>
                      <a:r>
                        <a:rPr lang="en-US" sz="24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 Data)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91620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CF309-8D69-5F90-5493-79EC8F82E9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4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CEDF9-5BFC-2D97-1F05-A2273FE9B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C4FF8-55DD-1AAB-CBDF-55FC8D9D1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Arial" panose="020B0604020202020204"/>
              </a:rPr>
              <a:t>Certification Phases: Suggested Timeline (1)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A79E79-4449-0C6B-B431-EC6B8CE93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402" y="1529362"/>
            <a:ext cx="11887200" cy="44228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 following three certification s offer a suggested timeline for submitting and certifying data. Information is not yet finalized and can be superseded by updated versions.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455DE-F28C-9DE4-3D67-09ACADF9D1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32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E3462-EC73-1A6D-597F-2B565A888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C5BC3-1B8E-4AF6-208A-FDA85C56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Arial" panose="020B0604020202020204"/>
              </a:rPr>
              <a:t>Certification Phases: Suggested Timeline (2)</a:t>
            </a:r>
            <a:endParaRPr lang="en-US"/>
          </a:p>
        </p:txBody>
      </p:sp>
      <p:graphicFrame>
        <p:nvGraphicFramePr>
          <p:cNvPr id="8" name="Content Placeholder 7" descr="The table shows the suggested timeline for CAPSDAC 2.0 for monthly certification. ">
            <a:extLst>
              <a:ext uri="{FF2B5EF4-FFF2-40B4-BE49-F238E27FC236}">
                <a16:creationId xmlns:a16="http://schemas.microsoft.com/office/drawing/2014/main" id="{FC7EA652-2601-D56E-6E09-51C829B1E2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425706"/>
              </p:ext>
            </p:extLst>
          </p:nvPr>
        </p:nvGraphicFramePr>
        <p:xfrm>
          <a:off x="152400" y="1638300"/>
          <a:ext cx="11887194" cy="2930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505">
                  <a:extLst>
                    <a:ext uri="{9D8B030D-6E8A-4147-A177-3AD203B41FA5}">
                      <a16:colId xmlns:a16="http://schemas.microsoft.com/office/drawing/2014/main" val="2992087717"/>
                    </a:ext>
                  </a:extLst>
                </a:gridCol>
                <a:gridCol w="1944401">
                  <a:extLst>
                    <a:ext uri="{9D8B030D-6E8A-4147-A177-3AD203B41FA5}">
                      <a16:colId xmlns:a16="http://schemas.microsoft.com/office/drawing/2014/main" val="2790987703"/>
                    </a:ext>
                  </a:extLst>
                </a:gridCol>
                <a:gridCol w="2333283">
                  <a:extLst>
                    <a:ext uri="{9D8B030D-6E8A-4147-A177-3AD203B41FA5}">
                      <a16:colId xmlns:a16="http://schemas.microsoft.com/office/drawing/2014/main" val="1490539816"/>
                    </a:ext>
                  </a:extLst>
                </a:gridCol>
                <a:gridCol w="2198019">
                  <a:extLst>
                    <a:ext uri="{9D8B030D-6E8A-4147-A177-3AD203B41FA5}">
                      <a16:colId xmlns:a16="http://schemas.microsoft.com/office/drawing/2014/main" val="1008427640"/>
                    </a:ext>
                  </a:extLst>
                </a:gridCol>
                <a:gridCol w="1821050">
                  <a:extLst>
                    <a:ext uri="{9D8B030D-6E8A-4147-A177-3AD203B41FA5}">
                      <a16:colId xmlns:a16="http://schemas.microsoft.com/office/drawing/2014/main" val="4278565575"/>
                    </a:ext>
                  </a:extLst>
                </a:gridCol>
                <a:gridCol w="1848936">
                  <a:extLst>
                    <a:ext uri="{9D8B030D-6E8A-4147-A177-3AD203B41FA5}">
                      <a16:colId xmlns:a16="http://schemas.microsoft.com/office/drawing/2014/main" val="2188055462"/>
                    </a:ext>
                  </a:extLst>
                </a:gridCol>
              </a:tblGrid>
              <a:tr h="8840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CAPSDAC Submission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Primary Data Submitted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Official Submission Window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Recommended Date for Zero Errors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Certification Deadline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Amendment Window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56585292"/>
                  </a:ext>
                </a:extLst>
              </a:tr>
              <a:tr h="183345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Monthly (Prior month's data)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Enrollment Records</a:t>
                      </a:r>
                    </a:p>
                    <a:p>
                      <a:pPr lvl="0" algn="l">
                        <a:buNone/>
                      </a:pPr>
                      <a:br>
                        <a:rPr lang="en-US" sz="2400">
                          <a:solidFill>
                            <a:srgbClr val="181717"/>
                          </a:solidFill>
                          <a:effectLst/>
                        </a:rPr>
                      </a:br>
                      <a:r>
                        <a:rPr lang="en-US" sz="24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Attendance Information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First day of the month through the last day of the month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Not Applicable</a:t>
                      </a:r>
                      <a:r>
                        <a:rPr lang="en-US" sz="24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sz="240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15th of the month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Certification deadline date through the last day of the month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4400739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F35F7-DF54-9DDA-0670-A7E79150E8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88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EBBDA-CDEE-59F0-70F0-316F57EC4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C58FBD0F-228A-1578-0F24-0CAC5D0CF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" y="69291"/>
            <a:ext cx="11887200" cy="100690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Agenda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FD3A7-8489-6EB0-DCB1-A5D51CAEB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63" y="1246321"/>
            <a:ext cx="11082069" cy="436535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latin typeface="Aptos Display"/>
                <a:cs typeface="Arial" panose="020B0604020202020204"/>
              </a:rPr>
              <a:t>CAPSDAC 2.0 Features</a:t>
            </a:r>
          </a:p>
          <a:p>
            <a:r>
              <a:rPr lang="en-US" sz="2400" dirty="0">
                <a:solidFill>
                  <a:srgbClr val="FFFFFF"/>
                </a:solidFill>
                <a:latin typeface="Aptos Display"/>
                <a:cs typeface="Arial" panose="020B0604020202020204"/>
              </a:rPr>
              <a:t>CAPSDAC 2.0 User Manual Appendix A – Data Definitions</a:t>
            </a:r>
          </a:p>
          <a:p>
            <a:r>
              <a:rPr lang="en-US" sz="2400" dirty="0">
                <a:solidFill>
                  <a:srgbClr val="FFFFFF"/>
                </a:solidFill>
                <a:latin typeface="Aptos Display"/>
                <a:cs typeface="Arial" panose="020B0604020202020204"/>
              </a:rPr>
              <a:t>Beta Testing</a:t>
            </a:r>
          </a:p>
          <a:p>
            <a:r>
              <a:rPr lang="en-US" sz="2400" dirty="0">
                <a:solidFill>
                  <a:srgbClr val="FFFFFF"/>
                </a:solidFill>
                <a:latin typeface="Aptos Display"/>
                <a:cs typeface="Arial" panose="020B0604020202020204"/>
              </a:rPr>
              <a:t>In-person Training Sign Up</a:t>
            </a:r>
          </a:p>
          <a:p>
            <a:r>
              <a:rPr lang="en-US" sz="2400" dirty="0">
                <a:solidFill>
                  <a:srgbClr val="FFFFFF"/>
                </a:solidFill>
                <a:latin typeface="Aptos Display"/>
                <a:cs typeface="Arial" panose="020B0604020202020204"/>
              </a:rPr>
              <a:t>Update Site Information Into Child Development Management Information System (CDMIS)</a:t>
            </a:r>
            <a:endParaRPr lang="en-US" sz="2400" dirty="0"/>
          </a:p>
          <a:p>
            <a:r>
              <a:rPr lang="en-US" sz="2400" dirty="0">
                <a:solidFill>
                  <a:srgbClr val="FFFFFF"/>
                </a:solidFill>
                <a:latin typeface="Aptos Display"/>
                <a:cs typeface="Arial" panose="020B0604020202020204"/>
              </a:rPr>
              <a:t>Unique IDs</a:t>
            </a:r>
            <a:endParaRPr lang="en-US" sz="2400" dirty="0"/>
          </a:p>
          <a:p>
            <a:r>
              <a:rPr lang="en-US" sz="2400" dirty="0">
                <a:solidFill>
                  <a:srgbClr val="FFFFFF"/>
                </a:solidFill>
                <a:latin typeface="Aptos Display"/>
                <a:cs typeface="Arial" panose="020B0604020202020204"/>
              </a:rPr>
              <a:t>Certification &amp; Timeline</a:t>
            </a:r>
            <a:endParaRPr lang="en-US" sz="2400" dirty="0"/>
          </a:p>
          <a:p>
            <a:r>
              <a:rPr lang="en-US" sz="2400" dirty="0">
                <a:latin typeface="Aptos Display"/>
                <a:cs typeface="Arial" panose="020B0604020202020204"/>
              </a:rPr>
              <a:t>Upcoming Webinars</a:t>
            </a:r>
          </a:p>
          <a:p>
            <a:r>
              <a:rPr lang="en-US" sz="2400" dirty="0">
                <a:latin typeface="Aptos Display"/>
                <a:cs typeface="Arial" panose="020B0604020202020204"/>
              </a:rPr>
              <a:t>Frequently Asked Questions ( FAQs)</a:t>
            </a:r>
          </a:p>
          <a:p>
            <a:endParaRPr lang="en-US" sz="3400" dirty="0">
              <a:latin typeface="Aptos Display"/>
              <a:cs typeface="Arial" panose="020B0604020202020204"/>
            </a:endParaRPr>
          </a:p>
          <a:p>
            <a:endParaRPr lang="en-US" sz="3400" dirty="0">
              <a:latin typeface="Aptos Display"/>
              <a:cs typeface="Arial" panose="020B060402020202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6DF2AB-14E3-5281-402A-28AFB5B840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19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D8BB7-F8A2-6F1E-A00B-76278C513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57CBC-08B5-26FA-4FC4-C3C95B038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Arial" panose="020B0604020202020204"/>
              </a:rPr>
              <a:t>Certification Phases: Suggested Timeline (3)</a:t>
            </a:r>
            <a:endParaRPr lang="en-US"/>
          </a:p>
        </p:txBody>
      </p:sp>
      <p:graphicFrame>
        <p:nvGraphicFramePr>
          <p:cNvPr id="8" name="Content Placeholder 7" descr="The table shows the suggested timeline for CAPSDAC 2.0 for fall certification. ">
            <a:extLst>
              <a:ext uri="{FF2B5EF4-FFF2-40B4-BE49-F238E27FC236}">
                <a16:creationId xmlns:a16="http://schemas.microsoft.com/office/drawing/2014/main" id="{38F83CFE-481E-2333-FC1F-4261ADB1D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647655"/>
              </p:ext>
            </p:extLst>
          </p:nvPr>
        </p:nvGraphicFramePr>
        <p:xfrm>
          <a:off x="152400" y="1300921"/>
          <a:ext cx="11887197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6700">
                  <a:extLst>
                    <a:ext uri="{9D8B030D-6E8A-4147-A177-3AD203B41FA5}">
                      <a16:colId xmlns:a16="http://schemas.microsoft.com/office/drawing/2014/main" val="2992087717"/>
                    </a:ext>
                  </a:extLst>
                </a:gridCol>
                <a:gridCol w="1764319">
                  <a:extLst>
                    <a:ext uri="{9D8B030D-6E8A-4147-A177-3AD203B41FA5}">
                      <a16:colId xmlns:a16="http://schemas.microsoft.com/office/drawing/2014/main" val="2790987703"/>
                    </a:ext>
                  </a:extLst>
                </a:gridCol>
                <a:gridCol w="2536269">
                  <a:extLst>
                    <a:ext uri="{9D8B030D-6E8A-4147-A177-3AD203B41FA5}">
                      <a16:colId xmlns:a16="http://schemas.microsoft.com/office/drawing/2014/main" val="1490539816"/>
                    </a:ext>
                  </a:extLst>
                </a:gridCol>
                <a:gridCol w="2252691">
                  <a:extLst>
                    <a:ext uri="{9D8B030D-6E8A-4147-A177-3AD203B41FA5}">
                      <a16:colId xmlns:a16="http://schemas.microsoft.com/office/drawing/2014/main" val="1008427640"/>
                    </a:ext>
                  </a:extLst>
                </a:gridCol>
                <a:gridCol w="1697108">
                  <a:extLst>
                    <a:ext uri="{9D8B030D-6E8A-4147-A177-3AD203B41FA5}">
                      <a16:colId xmlns:a16="http://schemas.microsoft.com/office/drawing/2014/main" val="4278565575"/>
                    </a:ext>
                  </a:extLst>
                </a:gridCol>
                <a:gridCol w="1990110">
                  <a:extLst>
                    <a:ext uri="{9D8B030D-6E8A-4147-A177-3AD203B41FA5}">
                      <a16:colId xmlns:a16="http://schemas.microsoft.com/office/drawing/2014/main" val="2188055462"/>
                    </a:ext>
                  </a:extLst>
                </a:gridCol>
              </a:tblGrid>
              <a:tr h="102077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0">
                          <a:effectLst/>
                        </a:rPr>
                        <a:t>CAPSDAC Submission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0">
                          <a:effectLst/>
                        </a:rPr>
                        <a:t>Primary Data Submitted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0">
                          <a:effectLst/>
                        </a:rPr>
                        <a:t>Official Submission Window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0">
                          <a:effectLst/>
                        </a:rPr>
                        <a:t>Recommended Date for Zero Errors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0">
                          <a:effectLst/>
                        </a:rPr>
                        <a:t>Certification Deadline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0">
                          <a:effectLst/>
                        </a:rPr>
                        <a:t>Amendment Window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56585292"/>
                  </a:ext>
                </a:extLst>
              </a:tr>
              <a:tr h="198809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Fall (Census Day data)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>
                          <a:solidFill>
                            <a:srgbClr val="181717"/>
                          </a:solidFill>
                          <a:effectLst/>
                        </a:rPr>
                        <a:t>All Data Records Except Attendance and Enrollment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First Wednesday of October (Census Day) through late January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Example: October 6, 2027 to January 22, 2028</a:t>
                      </a:r>
                      <a:endParaRPr 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Two weeks prior to Certification Deadline</a:t>
                      </a:r>
                      <a:endParaRPr lang="en-US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Example: November 19, 2027</a:t>
                      </a:r>
                      <a:endParaRPr 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Early/Mid December</a:t>
                      </a:r>
                      <a:endParaRPr lang="en-US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Example: December 10, 2027</a:t>
                      </a:r>
                      <a:endParaRPr 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Certification Deadline through Late January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dirty="0"/>
                    </a:p>
                    <a:p>
                      <a:pPr lvl="0" algn="l">
                        <a:buNone/>
                      </a:pPr>
                      <a:r>
                        <a:rPr lang="en-US" sz="24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Example: December 10, 2027 through January 21, 2028</a:t>
                      </a:r>
                      <a:endParaRPr lang="en-US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6844247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81F950-2219-31D6-3637-7F445ADB7F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09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6135C-3358-9AC9-8E58-16867E426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37522-6156-A768-E5BE-F5D0CC901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Arial" panose="020B0604020202020204"/>
              </a:rPr>
              <a:t>Certification Phases: Suggested Timeline (4)</a:t>
            </a:r>
            <a:endParaRPr lang="en-US"/>
          </a:p>
        </p:txBody>
      </p:sp>
      <p:graphicFrame>
        <p:nvGraphicFramePr>
          <p:cNvPr id="8" name="Content Placeholder 7" descr="The table shows the suggested timeline for CAPSDAC 2.0 for end of year certification. ">
            <a:extLst>
              <a:ext uri="{FF2B5EF4-FFF2-40B4-BE49-F238E27FC236}">
                <a16:creationId xmlns:a16="http://schemas.microsoft.com/office/drawing/2014/main" id="{67DCFEFE-B6E9-3BBE-8108-743BAC1E95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945463"/>
              </p:ext>
            </p:extLst>
          </p:nvPr>
        </p:nvGraphicFramePr>
        <p:xfrm>
          <a:off x="152400" y="1638300"/>
          <a:ext cx="11887197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505">
                  <a:extLst>
                    <a:ext uri="{9D8B030D-6E8A-4147-A177-3AD203B41FA5}">
                      <a16:colId xmlns:a16="http://schemas.microsoft.com/office/drawing/2014/main" val="2992087717"/>
                    </a:ext>
                  </a:extLst>
                </a:gridCol>
                <a:gridCol w="1859864">
                  <a:extLst>
                    <a:ext uri="{9D8B030D-6E8A-4147-A177-3AD203B41FA5}">
                      <a16:colId xmlns:a16="http://schemas.microsoft.com/office/drawing/2014/main" val="2790987703"/>
                    </a:ext>
                  </a:extLst>
                </a:gridCol>
                <a:gridCol w="2400912">
                  <a:extLst>
                    <a:ext uri="{9D8B030D-6E8A-4147-A177-3AD203B41FA5}">
                      <a16:colId xmlns:a16="http://schemas.microsoft.com/office/drawing/2014/main" val="1490539816"/>
                    </a:ext>
                  </a:extLst>
                </a:gridCol>
                <a:gridCol w="2231833">
                  <a:extLst>
                    <a:ext uri="{9D8B030D-6E8A-4147-A177-3AD203B41FA5}">
                      <a16:colId xmlns:a16="http://schemas.microsoft.com/office/drawing/2014/main" val="1008427640"/>
                    </a:ext>
                  </a:extLst>
                </a:gridCol>
                <a:gridCol w="1818705">
                  <a:extLst>
                    <a:ext uri="{9D8B030D-6E8A-4147-A177-3AD203B41FA5}">
                      <a16:colId xmlns:a16="http://schemas.microsoft.com/office/drawing/2014/main" val="4278565575"/>
                    </a:ext>
                  </a:extLst>
                </a:gridCol>
                <a:gridCol w="1834378">
                  <a:extLst>
                    <a:ext uri="{9D8B030D-6E8A-4147-A177-3AD203B41FA5}">
                      <a16:colId xmlns:a16="http://schemas.microsoft.com/office/drawing/2014/main" val="2188055462"/>
                    </a:ext>
                  </a:extLst>
                </a:gridCol>
              </a:tblGrid>
              <a:tr h="8840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CAPSDAC Submission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Primary Data Submitted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Official Submission Window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Recommended Date for Zero Errors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Certification Deadline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effectLst/>
                        </a:rPr>
                        <a:t>Amendment Window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56585292"/>
                  </a:ext>
                </a:extLst>
              </a:tr>
              <a:tr h="198809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End of Year (Cumulative data)</a:t>
                      </a: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181717"/>
                          </a:solidFill>
                          <a:effectLst/>
                          <a:latin typeface="Arial"/>
                          <a:cs typeface="Arial"/>
                        </a:rPr>
                        <a:t>All Data Records Except Attendance and Enrollment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Beginning of May through end of July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Example: May 3, 2027 to July 30, 2027</a:t>
                      </a:r>
                      <a:endParaRPr lang="en-US" sz="2400" b="0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Two weeks prior to Certification Deadline</a:t>
                      </a:r>
                      <a:endParaRPr lang="en-US" b="0" i="0" u="none" strike="noStrike" noProof="0">
                        <a:latin typeface="Arial"/>
                        <a:cs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/>
                          <a:cs typeface="Arial"/>
                        </a:rPr>
                        <a:t>Example: June 25, 2027</a:t>
                      </a:r>
                      <a:endParaRPr lang="en-US" sz="240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Mid July</a:t>
                      </a:r>
                      <a:endParaRPr lang="en-US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Example: July 16, 2027</a:t>
                      </a:r>
                      <a:endParaRPr 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Certification Deadline through End of July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dirty="0"/>
                    </a:p>
                    <a:p>
                      <a:pPr lvl="0" algn="l">
                        <a:buNone/>
                      </a:pPr>
                      <a:r>
                        <a:rPr lang="en-US" sz="24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Example: July 19, 2027 through July 30, 2027</a:t>
                      </a:r>
                      <a:endParaRPr lang="en-US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6844247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87E193-7D99-0B1C-EA2B-A24E66E31D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655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27993-B6D0-C879-003A-B4798DCC6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Upcoming Webinars/Office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24C57-06CA-1433-3BC2-163FF0E72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May 26, 2026 10 to 11:30a.m.</a:t>
            </a:r>
          </a:p>
          <a:p>
            <a:r>
              <a:rPr lang="en-US" dirty="0">
                <a:cs typeface="Arial"/>
              </a:rPr>
              <a:t>June 23, 2026 10 to 11:30a.m.</a:t>
            </a:r>
            <a:endParaRPr lang="en-US" dirty="0"/>
          </a:p>
          <a:p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1EE18-3DF7-E83D-7A01-82C8C53CB1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553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79DA9-4B29-F016-A78F-E902E8F31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Resources and Documentation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4FC8A-69CE-7929-9CF5-2039B7D24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33500"/>
            <a:ext cx="11887200" cy="54991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CAPSDAC Support Webpage: </a:t>
            </a:r>
          </a:p>
          <a:p>
            <a:pPr marL="0" indent="0">
              <a:buNone/>
            </a:pPr>
            <a:r>
              <a:rPr lang="en-US" dirty="0">
                <a:cs typeface="Arial"/>
                <a:hlinkClick r:id="rId3" tooltip="CAPSDAC Support Webpage"/>
              </a:rPr>
              <a:t>https://www.cde.ca.gov/sp/cd/ci/capsdacsupportlanding.asp</a:t>
            </a:r>
            <a:r>
              <a:rPr lang="en-US" b="1" dirty="0">
                <a:cs typeface="Arial"/>
                <a:hlinkClick r:id="rId3" tooltip="CAPSDAC Support Webpage"/>
              </a:rPr>
              <a:t> </a:t>
            </a:r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CAPSDAC Planning Resources for Upcoming Release:</a:t>
            </a:r>
            <a:endParaRPr lang="en-US" dirty="0"/>
          </a:p>
          <a:p>
            <a:pPr marL="0" indent="0">
              <a:buNone/>
            </a:pPr>
            <a:r>
              <a:rPr lang="en-US" dirty="0">
                <a:cs typeface="Arial"/>
                <a:hlinkClick r:id="rId4" tooltip="CAPSDAC Planning Resources for Upcoming Release"/>
              </a:rPr>
              <a:t>https://www.cde.ca.gov/sp/cd/ci/capsdacchanges.asp</a:t>
            </a:r>
            <a:endParaRPr lang="en-US" dirty="0">
              <a:cs typeface="Arial" panose="020B0604020202020204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400" dirty="0">
                <a:cs typeface="Arial"/>
              </a:rPr>
              <a:t>CAPSDAC Data Domains and Fields</a:t>
            </a:r>
            <a:endParaRPr lang="en-US" dirty="0">
              <a:cs typeface="Arial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400" dirty="0">
                <a:cs typeface="Arial"/>
              </a:rPr>
              <a:t>CAPSDAC Code Sets</a:t>
            </a:r>
            <a:endParaRPr lang="en-US" dirty="0">
              <a:cs typeface="Arial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400" dirty="0">
                <a:cs typeface="Arial"/>
              </a:rPr>
              <a:t>CAPSDAC 2.0 File Upload Template</a:t>
            </a:r>
            <a:endParaRPr lang="en-US" dirty="0">
              <a:cs typeface="Arial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 sz="2400" dirty="0">
                <a:cs typeface="Arial"/>
              </a:rPr>
              <a:t>CAPSDAC 2.0 User Manual Appendix B: Electronic file upload instructions</a:t>
            </a:r>
            <a:endParaRPr lang="en-US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F96B7-8DCE-3B9A-E0FE-1744F11C67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421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12AC6-F2EA-9FB4-FADF-82E53A3D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3621" y="2180408"/>
            <a:ext cx="4515979" cy="1325563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Question and Answer Session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7" name="Content Placeholder 6" descr="A young child playing with water.">
            <a:extLst>
              <a:ext uri="{FF2B5EF4-FFF2-40B4-BE49-F238E27FC236}">
                <a16:creationId xmlns:a16="http://schemas.microsoft.com/office/drawing/2014/main" id="{4A948A06-C8AA-2E05-CD8D-FC6D1C43E69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33" y="548324"/>
            <a:ext cx="6891027" cy="45897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97999-4ADD-739D-F556-9BEA885AD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400" y="5285330"/>
            <a:ext cx="5738950" cy="1024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>
                <a:ea typeface="+mn-lt"/>
                <a:cs typeface="+mn-lt"/>
              </a:rPr>
              <a:t>Photo Credit: </a:t>
            </a:r>
            <a:r>
              <a:rPr lang="en-US" sz="2400" err="1">
                <a:ea typeface="+mn-lt"/>
                <a:cs typeface="+mn-lt"/>
              </a:rPr>
              <a:t>Kidango</a:t>
            </a:r>
            <a:r>
              <a:rPr lang="en-US" sz="240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Decoto</a:t>
            </a:r>
            <a:r>
              <a:rPr lang="en-US" sz="2400">
                <a:ea typeface="+mn-lt"/>
                <a:cs typeface="+mn-lt"/>
              </a:rPr>
              <a:t> Center; Union City, CA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76D5C-8186-369C-AF48-5C8CCC4187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238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07F6-86D8-49A7-A2B3-B6853421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1"/>
                </a:solidFill>
                <a:cs typeface="Arial"/>
              </a:rPr>
              <a:t>Thank you!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34578F-4DC1-FF4D-7947-50A12A54B2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31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63B36-2586-E5A6-1A5A-CA889FE9E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13130"/>
            <a:ext cx="11887200" cy="1325563"/>
          </a:xfrm>
        </p:spPr>
        <p:txBody>
          <a:bodyPr>
            <a:normAutofit/>
          </a:bodyPr>
          <a:lstStyle/>
          <a:p>
            <a:r>
              <a:rPr lang="en-US" b="0" dirty="0">
                <a:solidFill>
                  <a:schemeClr val="bg1"/>
                </a:solidFill>
                <a:ea typeface="+mj-lt"/>
                <a:cs typeface="+mj-lt"/>
              </a:rPr>
              <a:t>Summary of Changes</a:t>
            </a:r>
            <a:endParaRPr lang="en-US" dirty="0">
              <a:solidFill>
                <a:schemeClr val="bg1"/>
              </a:solidFill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1BA81-40B7-484D-101A-B9772355D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ea typeface="+mn-lt"/>
                <a:cs typeface="+mn-lt"/>
              </a:rPr>
              <a:t>Number of domains increasing from 3 to 10</a:t>
            </a:r>
          </a:p>
          <a:p>
            <a:r>
              <a:rPr lang="en-US" sz="2400" dirty="0">
                <a:ea typeface="+mn-lt"/>
                <a:cs typeface="+mn-lt"/>
              </a:rPr>
              <a:t>Longitudinal system – no more unwanted data overrides!</a:t>
            </a:r>
          </a:p>
          <a:p>
            <a:r>
              <a:rPr lang="en-US" sz="2400" dirty="0">
                <a:cs typeface="Arial"/>
              </a:rPr>
              <a:t>California State Preschool Program ID (</a:t>
            </a:r>
            <a:r>
              <a:rPr lang="en-US" sz="2400" dirty="0">
                <a:ea typeface="+mn-lt"/>
                <a:cs typeface="+mn-lt"/>
              </a:rPr>
              <a:t>CSPPID) – A new state-wide identifier</a:t>
            </a:r>
          </a:p>
          <a:p>
            <a:r>
              <a:rPr lang="en-US" sz="2400" dirty="0">
                <a:ea typeface="+mn-lt"/>
                <a:cs typeface="+mn-lt"/>
              </a:rPr>
              <a:t>Anomalies – what did I do wrong?</a:t>
            </a:r>
          </a:p>
          <a:p>
            <a:r>
              <a:rPr lang="en-US" sz="2400" dirty="0">
                <a:ea typeface="+mn-lt"/>
                <a:cs typeface="+mn-lt"/>
              </a:rPr>
              <a:t>Reports and exports</a:t>
            </a:r>
          </a:p>
          <a:p>
            <a:r>
              <a:rPr lang="en-US" sz="2400" dirty="0">
                <a:ea typeface="+mn-lt"/>
                <a:cs typeface="+mn-lt"/>
              </a:rPr>
              <a:t>Simplified monthly certification and new annual cycles</a:t>
            </a:r>
          </a:p>
          <a:p>
            <a:r>
              <a:rPr lang="en-US" sz="2400" dirty="0">
                <a:ea typeface="+mn-lt"/>
                <a:cs typeface="+mn-lt"/>
              </a:rPr>
              <a:t>Certification process changes</a:t>
            </a:r>
          </a:p>
          <a:p>
            <a:r>
              <a:rPr lang="en-US" sz="2400" dirty="0">
                <a:ea typeface="+mn-lt"/>
                <a:cs typeface="+mn-lt"/>
              </a:rPr>
              <a:t>User permissions – following Family Education Rights and Privacy Act (FERPA) rules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3D61B-67B9-5F44-ED6D-F0AC59CFA1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82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E5556-5B42-55E6-2758-C9BF2F71B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Domains Changes Between 1.0 and 2.0</a:t>
            </a:r>
          </a:p>
        </p:txBody>
      </p:sp>
      <p:pic>
        <p:nvPicPr>
          <p:cNvPr id="5" name="Content Placeholder 4" descr="Diagram showing CAPSDAC 1.0 domains mapping to CAPSDAC 2.0 domains. ">
            <a:extLst>
              <a:ext uri="{FF2B5EF4-FFF2-40B4-BE49-F238E27FC236}">
                <a16:creationId xmlns:a16="http://schemas.microsoft.com/office/drawing/2014/main" id="{BD503113-E4C9-375A-BE05-288063AE45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8382" y="1466552"/>
            <a:ext cx="7229475" cy="393382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E7163-A836-F87D-C271-14664B93E4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54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00335-5549-353F-37E4-B0D81C5C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Longitudinal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1632E-3C26-528F-5B21-4AE2D7C40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Full set of data is entered once at the start of the school year.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Updates are only needed when things change.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Inserting/updating a record will not override everything else!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B67C54-FCCE-E010-82A7-A48BDF6561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37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D916B-9376-6D78-5EC9-0770EAAFE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Arial"/>
              </a:rPr>
              <a:t>CSPPID</a:t>
            </a: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EC777-3E3A-449B-72F3-6EB8541D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A new state-wide identifier for a child will be created called the CSPPID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This CSPPID will stay with a child, even if the child moves to a different Local Educational Agency (LEA).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LEA can perform a state-wide search to look for an existing CSPPID before requesting to generate a new one.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21CD74-84DE-483C-908F-0B42666AC8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8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4CEBC-F8C1-787B-1C52-86A65466C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Anomalies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C71A2-01CE-55D4-2D6F-F6C2C23E8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Three types of errors will need to be researched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Data discrepancies (DDs) – Validation errors that arise from conflicts between two data domains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Multiple ID errors (MIDs) – Potential duplicate CSPPID candidates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Statewide Student Identifier (SSID) sync errors – Unable to sync child data with CALPADS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B4791-C007-7B0D-D009-21424BE9B1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9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A3549-02D0-D901-ABD6-4DB19B1B0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Reports and Exports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943A2-0AD8-F7F0-EBD3-8635BD12A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cs typeface="Arial"/>
              </a:rPr>
              <a:t>Reports: </a:t>
            </a:r>
            <a:endParaRPr lang="en-US" dirty="0"/>
          </a:p>
          <a:p>
            <a:r>
              <a:rPr lang="en-US" dirty="0" err="1">
                <a:cs typeface="Arial"/>
              </a:rPr>
              <a:t>PowerBI</a:t>
            </a:r>
            <a:r>
              <a:rPr lang="en-US" dirty="0">
                <a:cs typeface="Arial"/>
              </a:rPr>
              <a:t> reports give information in a user-friendly format </a:t>
            </a:r>
          </a:p>
          <a:p>
            <a:r>
              <a:rPr lang="en-US" dirty="0">
                <a:cs typeface="Arial"/>
              </a:rPr>
              <a:t>Embedded into the webpage for easy viewing</a:t>
            </a:r>
          </a:p>
          <a:p>
            <a:r>
              <a:rPr lang="en-US" dirty="0">
                <a:cs typeface="Arial"/>
              </a:rPr>
              <a:t>Can be downloaded or printed</a:t>
            </a:r>
          </a:p>
          <a:p>
            <a:pPr marL="0" indent="0">
              <a:buNone/>
            </a:pPr>
            <a:r>
              <a:rPr lang="en-US" dirty="0">
                <a:cs typeface="Arial"/>
              </a:rPr>
              <a:t>Data exports:</a:t>
            </a:r>
          </a:p>
          <a:p>
            <a:r>
              <a:rPr lang="en-US" dirty="0">
                <a:cs typeface="Arial"/>
              </a:rPr>
              <a:t>Create data dumps in Comma Delimited (CSV) format with or without headers</a:t>
            </a:r>
          </a:p>
          <a:p>
            <a:r>
              <a:rPr lang="en-US" dirty="0">
                <a:cs typeface="Arial"/>
              </a:rPr>
              <a:t>Custom file names</a:t>
            </a:r>
          </a:p>
          <a:p>
            <a:r>
              <a:rPr lang="en-US" dirty="0">
                <a:cs typeface="Arial"/>
              </a:rPr>
              <a:t>Enter an email address to get notified when complete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954119-5E73-ADA6-16F8-9BF583FB42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83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10E6E-4F24-DED7-5295-2CAC4235C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2E3B9-EC7E-A7C3-0762-F2817FBD9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User</a:t>
            </a:r>
            <a:r>
              <a:rPr lang="en-US">
                <a:solidFill>
                  <a:schemeClr val="bg1"/>
                </a:solidFill>
                <a:latin typeface="Arial"/>
                <a:cs typeface="Arial"/>
              </a:rPr>
              <a:t> Permissions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7190A-80F8-9E7D-78F9-0BD0241DC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LEA Admins can grant/restrict permissions to access their data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Permissions are granular to comply with FERPA regulations</a:t>
            </a:r>
            <a:endParaRPr lang="en-US" dirty="0">
              <a:cs typeface="Arial"/>
            </a:endParaRPr>
          </a:p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Inquiry and Update permissions for each domain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Extracts permission 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ea typeface="Calibri"/>
                <a:cs typeface="Arial"/>
              </a:rPr>
              <a:t>Reports permission</a:t>
            </a:r>
          </a:p>
          <a:p>
            <a:r>
              <a:rPr lang="en-US" dirty="0">
                <a:cs typeface="Arial"/>
              </a:rPr>
              <a:t>Certifier permission limits who can submit data certifications</a:t>
            </a:r>
            <a:endParaRPr lang="en-US" dirty="0">
              <a:solidFill>
                <a:srgbClr val="FFFFFF"/>
              </a:solidFill>
              <a:latin typeface="Arial"/>
              <a:ea typeface="Calibri"/>
              <a:cs typeface="Arial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314A8F-DE7A-0F1E-DA93-125C895E95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32940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ustom 20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66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20">
    <a:dk1>
      <a:srgbClr val="FFFFFF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FFFF66"/>
    </a:hlink>
    <a:folHlink>
      <a:srgbClr val="FFC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1281</Words>
  <Application>Microsoft Office PowerPoint</Application>
  <PresentationFormat>Widescreen</PresentationFormat>
  <Paragraphs>209</Paragraphs>
  <Slides>25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Aptos Display</vt:lpstr>
      <vt:lpstr>Arial</vt:lpstr>
      <vt:lpstr>Calibri</vt:lpstr>
      <vt:lpstr>Courier New</vt:lpstr>
      <vt:lpstr>Wingdings</vt:lpstr>
      <vt:lpstr>CDE Set 1</vt:lpstr>
      <vt:lpstr> California Preschool Data Collection (CAPSDAC) 2.0 Training Webinar</vt:lpstr>
      <vt:lpstr>Agenda</vt:lpstr>
      <vt:lpstr>Summary of Changes</vt:lpstr>
      <vt:lpstr>Domains Changes Between 1.0 and 2.0</vt:lpstr>
      <vt:lpstr>Longitudinal System</vt:lpstr>
      <vt:lpstr>CSPPID </vt:lpstr>
      <vt:lpstr>Anomalies</vt:lpstr>
      <vt:lpstr>Reports and Exports</vt:lpstr>
      <vt:lpstr>User Permissions</vt:lpstr>
      <vt:lpstr>Timeline</vt:lpstr>
      <vt:lpstr>CAPSDAC 2.0 User Manual Appendix A: Data Definitions</vt:lpstr>
      <vt:lpstr>Beta Testing</vt:lpstr>
      <vt:lpstr>Upcoming In-Person Trainings</vt:lpstr>
      <vt:lpstr>Update Site Information Into CDMIS</vt:lpstr>
      <vt:lpstr>Unique IDs</vt:lpstr>
      <vt:lpstr>Certification Phases and First Certification (1)</vt:lpstr>
      <vt:lpstr>Certification Phases and First Certification (2)</vt:lpstr>
      <vt:lpstr>Certification Phases: Suggested Timeline (1)</vt:lpstr>
      <vt:lpstr>Certification Phases: Suggested Timeline (2)</vt:lpstr>
      <vt:lpstr>Certification Phases: Suggested Timeline (3)</vt:lpstr>
      <vt:lpstr>Certification Phases: Suggested Timeline (4)</vt:lpstr>
      <vt:lpstr>Upcoming Webinars/Office Hours</vt:lpstr>
      <vt:lpstr>Resources and Documentation</vt:lpstr>
      <vt:lpstr>Question and Answer Session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CAPSDAC TA Training Webinar - Contractor Information (CA Dept of Education)</dc:title>
  <dc:subject>California Preschool Data Collection (CAPSDAC) Technical Assistance (TA) Training Webinar Training for contractors.</dc:subject>
  <dc:creator/>
  <cp:lastModifiedBy/>
  <cp:revision>1</cp:revision>
  <dcterms:created xsi:type="dcterms:W3CDTF">2026-04-16T15:26:27Z</dcterms:created>
  <dcterms:modified xsi:type="dcterms:W3CDTF">2026-04-23T15:12:56Z</dcterms:modified>
</cp:coreProperties>
</file>