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6" r:id="rId1"/>
  </p:sldMasterIdLst>
  <p:notesMasterIdLst>
    <p:notesMasterId r:id="rId16"/>
  </p:notesMasterIdLst>
  <p:sldIdLst>
    <p:sldId id="258" r:id="rId2"/>
    <p:sldId id="317" r:id="rId3"/>
    <p:sldId id="338" r:id="rId4"/>
    <p:sldId id="372" r:id="rId5"/>
    <p:sldId id="373" r:id="rId6"/>
    <p:sldId id="324" r:id="rId7"/>
    <p:sldId id="374" r:id="rId8"/>
    <p:sldId id="359" r:id="rId9"/>
    <p:sldId id="365" r:id="rId10"/>
    <p:sldId id="343" r:id="rId11"/>
    <p:sldId id="371" r:id="rId12"/>
    <p:sldId id="344" r:id="rId13"/>
    <p:sldId id="294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A7A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D052D-B6D7-4AA5-BBF2-2B470E7CEF56}" v="20" dt="2026-05-22T17:19:38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2E372-5573-471B-852F-D88364F8E2D0}" type="datetimeFigureOut"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807C9-772A-4D25-88AD-22A5243F64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8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07C9-772A-4D25-88AD-22A5243F643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77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6E7D6-2E86-402D-9F32-6E72606BE3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43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1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07C9-772A-4D25-88AD-22A5243F643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9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98F09-4314-713B-CAD9-BCF52273F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54F62-3495-5816-6E43-5E0166E920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E77F05-B4BC-5FF0-40E6-C72D9CBEB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F59BF-B696-7891-E162-8AFB5C1A2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6E7D6-2E86-402D-9F32-6E72606BE39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5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07C9-772A-4D25-88AD-22A5243F6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3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07C9-772A-4D25-88AD-22A5243F6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4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07C9-772A-4D25-88AD-22A5243F643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8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C90B5-D387-934F-65FE-53A28C274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1B4AA3-7624-7833-36BB-0AA478B94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C6BF2E-CE0B-227C-10C1-B9FDFE3C4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D9873-8D02-5DC9-D4FB-DDA50B393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07C9-772A-4D25-88AD-22A5243F6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1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07C9-772A-4D25-88AD-22A5243F64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5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4B2B9-1C02-5A34-7DF7-50F8CED86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D00350-1D26-AFA3-07A1-0E28D5464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9E1CAD-FEE4-D23D-8410-DD44BDE1E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1ABDB-73CC-99CF-12C1-9BAAC660F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807C9-772A-4D25-88AD-22A5243F64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rgbClr val="99FF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C063-05E6-4B81-9F11-8D88327370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910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2F62-2E1A-415E-8588-0D10ECAD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B0444-9EC7-4457-9BF5-9298D13FA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7838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860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rgbClr val="99FF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7157-E2D8-4A79-B927-A9CF00A4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35E358-2197-48B2-9A26-4B6D1F40DA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9400" y="1839913"/>
            <a:ext cx="3722688" cy="200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0157CF-C48E-48AD-8925-20983337A9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24350" y="1839913"/>
            <a:ext cx="2840038" cy="200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5AE4EE2-60BD-4146-90ED-AD7B882E4F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9912" y="1992313"/>
            <a:ext cx="3722688" cy="200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60ECB-197D-4597-B97F-D5D29B013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D07944D-C9BC-4802-887A-2451CC20832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9094" y="3830881"/>
            <a:ext cx="3722688" cy="200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76456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3323-0A4B-4291-A37F-4135FE20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4D7B9-365F-4C6A-B80F-15C87BBCF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07E85D-F070-4B7F-9FE4-CDAEB177FC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7919" y="1714500"/>
            <a:ext cx="5003311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35A39-33A5-4793-8D4D-18E01C3254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02350" y="1749425"/>
            <a:ext cx="5476875" cy="2462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DBBE6-0E4C-4A49-A93B-C4312111E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9375" y="4343400"/>
            <a:ext cx="6076950" cy="1952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2754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C063-05E6-4B81-9F11-8D88327370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910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2F62-2E1A-415E-8588-0D10ECAD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B0444-9EC7-4457-9BF5-9298D13FA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7838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860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E7C28D-135E-4B02-B4F1-7CDE15AF0D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0822" y="1795550"/>
            <a:ext cx="11851178" cy="428936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2189E-7392-48F0-B5D7-BE4536496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789082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7157-E2D8-4A79-B927-A9CF00A4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35E358-2197-48B2-9A26-4B6D1F40DA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9400" y="1839913"/>
            <a:ext cx="3722688" cy="200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0157CF-C48E-48AD-8925-20983337A9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24350" y="1839913"/>
            <a:ext cx="2840038" cy="200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5AE4EE2-60BD-4146-90ED-AD7B882E4F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9912" y="1992313"/>
            <a:ext cx="3722688" cy="200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60ECB-197D-4597-B97F-D5D29B013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D07944D-C9BC-4802-887A-2451CC20832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9094" y="3830881"/>
            <a:ext cx="3722688" cy="200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76456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3323-0A4B-4291-A37F-4135FE20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4D7B9-365F-4C6A-B80F-15C87BBCF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07E85D-F070-4B7F-9FE4-CDAEB177FC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7919" y="1714500"/>
            <a:ext cx="5003311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35A39-33A5-4793-8D4D-18E01C3254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02350" y="1749425"/>
            <a:ext cx="5476875" cy="2462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DBBE6-0E4C-4A49-A93B-C4312111E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9375" y="4343400"/>
            <a:ext cx="6076950" cy="1952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2754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1"/>
            <a:ext cx="11887200" cy="448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94452-BD1E-480D-83DF-78B1FFBA8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2" r:id="rId5"/>
    <p:sldLayoutId id="2147483773" r:id="rId6"/>
    <p:sldLayoutId id="2147483774" r:id="rId7"/>
    <p:sldLayoutId id="2147483779" r:id="rId8"/>
    <p:sldLayoutId id="2147483766" r:id="rId9"/>
    <p:sldLayoutId id="2147483780" r:id="rId10"/>
    <p:sldLayoutId id="2147483767" r:id="rId11"/>
    <p:sldLayoutId id="2147483771" r:id="rId12"/>
    <p:sldLayoutId id="2147483781" r:id="rId13"/>
    <p:sldLayoutId id="2147483753" r:id="rId14"/>
    <p:sldLayoutId id="2147483687" r:id="rId15"/>
    <p:sldLayoutId id="2147483752" r:id="rId16"/>
    <p:sldLayoutId id="2147483688" r:id="rId17"/>
    <p:sldLayoutId id="2147483689" r:id="rId18"/>
    <p:sldLayoutId id="2147483745" r:id="rId19"/>
    <p:sldLayoutId id="2147483746" r:id="rId20"/>
    <p:sldLayoutId id="2147483751" r:id="rId21"/>
    <p:sldLayoutId id="2147483703" r:id="rId22"/>
    <p:sldLayoutId id="2147483690" r:id="rId23"/>
    <p:sldLayoutId id="2147483736" r:id="rId24"/>
    <p:sldLayoutId id="2147483691" r:id="rId25"/>
    <p:sldLayoutId id="2147483744" r:id="rId26"/>
    <p:sldLayoutId id="2147483692" r:id="rId27"/>
    <p:sldLayoutId id="2147483798" r:id="rId2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99FF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a.eventscloud.com/ereg/index.php?eventid=877534&amp;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roflearn.scoe.net/Home/Event/118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ci/capsdacsupportlanding.as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de.ca.gov/sp/cd/ci/capsdacchanges.as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ci/documents/capsdactemplatev3.xlsx" TargetMode="External"/><Relationship Id="rId2" Type="http://schemas.openxmlformats.org/officeDocument/2006/relationships/hyperlink" Target="https://www.cde.ca.gov/sp/cd/ci/documents/capsdacdomainsfields.xlsx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de.ca.gov/sp/cd/ci/documents/capsdactemplatefieldopt.xls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ci/capsdac2phaserollout.as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3EB5-52DB-3A87-4E5A-8BF18FC65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3835" y="710370"/>
            <a:ext cx="12415835" cy="16437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+mj-lt"/>
                <a:cs typeface="+mj-lt"/>
              </a:rPr>
              <a:t> California Preschool Data Collection (CAPSDAC) 2.0 Training Webinar</a:t>
            </a:r>
            <a:endParaRPr lang="en-US" sz="3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DB00-97B2-E5B2-FB4A-CF57994B5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6891" y="2030254"/>
            <a:ext cx="10838218" cy="31718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endParaRPr lang="en-US" sz="2900" b="1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2900" b="1" dirty="0">
                <a:ea typeface="+mn-lt"/>
                <a:cs typeface="+mn-lt"/>
              </a:rPr>
              <a:t>Applied Data Research and Evaluation Office </a:t>
            </a:r>
            <a:endParaRPr lang="en-US" dirty="0"/>
          </a:p>
          <a:p>
            <a:pPr marL="0" indent="0" algn="ctr">
              <a:buNone/>
            </a:pPr>
            <a:r>
              <a:rPr lang="en-US" sz="2900" b="1" dirty="0">
                <a:ea typeface="+mn-lt"/>
                <a:cs typeface="+mn-lt"/>
              </a:rPr>
              <a:t>California Department of Education (CDE) </a:t>
            </a:r>
            <a:endParaRPr lang="en-US" sz="2900" dirty="0">
              <a:cs typeface="Arial"/>
            </a:endParaRPr>
          </a:p>
          <a:p>
            <a:pPr marL="0" indent="0" algn="ctr">
              <a:buNone/>
            </a:pPr>
            <a:endParaRPr lang="en-US" b="1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b="1" dirty="0">
                <a:ea typeface="+mn-lt"/>
                <a:cs typeface="+mn-lt"/>
              </a:rPr>
              <a:t>Date: May 26, 2026</a:t>
            </a:r>
            <a:endParaRPr lang="en-US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b="1" dirty="0">
                <a:ea typeface="+mn-lt"/>
                <a:cs typeface="+mn-lt"/>
              </a:rPr>
              <a:t>Time: 10:00 to 11:30 a.m.</a:t>
            </a:r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4023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7993-B6D0-C879-003A-B4798DCC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Arial"/>
              </a:rPr>
              <a:t>Upcoming In-Person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24C57-06CA-1433-3BC2-163FF0E72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In-person Training at Santa Clara</a:t>
            </a:r>
          </a:p>
          <a:p>
            <a:pPr lvl="1"/>
            <a:r>
              <a:rPr lang="en-US" dirty="0">
                <a:cs typeface="Arial"/>
              </a:rPr>
              <a:t> Date: Tuesday, June 16, 2026</a:t>
            </a:r>
          </a:p>
          <a:p>
            <a:pPr lvl="1"/>
            <a:r>
              <a:rPr lang="en-US" dirty="0">
                <a:cs typeface="Arial"/>
              </a:rPr>
              <a:t> Time: 9:00 a.m. – 12:00 p.m.</a:t>
            </a:r>
          </a:p>
          <a:p>
            <a:pPr lvl="1">
              <a:spcAft>
                <a:spcPts val="2400"/>
              </a:spcAft>
            </a:pPr>
            <a:r>
              <a:rPr lang="en-US" dirty="0">
                <a:cs typeface="Arial"/>
                <a:hlinkClick r:id="rId3" tooltip="Santa Clara Training Registration Portal"/>
              </a:rPr>
              <a:t> Santa Clara Training Registration Portal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In-person Training at Sacramento</a:t>
            </a:r>
          </a:p>
          <a:p>
            <a:pPr lvl="1"/>
            <a:r>
              <a:rPr lang="en-US" dirty="0">
                <a:cs typeface="Arial"/>
              </a:rPr>
              <a:t> Date: Thursday, July 23, 2026</a:t>
            </a:r>
          </a:p>
          <a:p>
            <a:pPr lvl="1"/>
            <a:r>
              <a:rPr lang="en-US" dirty="0">
                <a:cs typeface="Arial"/>
              </a:rPr>
              <a:t> Time: 9:00 a.m. – 12:00 p.m.</a:t>
            </a:r>
          </a:p>
          <a:p>
            <a:pPr lvl="1"/>
            <a:r>
              <a:rPr lang="en-US" dirty="0">
                <a:cs typeface="Arial"/>
              </a:rPr>
              <a:t> </a:t>
            </a:r>
            <a:r>
              <a:rPr lang="en-US" dirty="0">
                <a:cs typeface="Arial"/>
                <a:hlinkClick r:id="rId4" tooltip="Sacramento Training Registration Portal"/>
              </a:rPr>
              <a:t>Sacramento Training Registration Portal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1EE18-3DF7-E83D-7A01-82C8C53CB1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5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279C8-5181-E5FE-3A36-4F0502EE6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AA7F-D1F3-4A1B-8841-1B777ED2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Arial"/>
              </a:rPr>
              <a:t>Sign-up Instructions for Future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3D4A8-4A2F-671D-3332-824FDF987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For security purposes, all webinars scheduled in the future will require pre-registration for security purposes.</a:t>
            </a:r>
          </a:p>
          <a:p>
            <a:r>
              <a:rPr lang="en-US" dirty="0">
                <a:cs typeface="Arial"/>
              </a:rPr>
              <a:t>On the future webinar announcements, there will be a registration link in the email which will have you fill out your Email and Name.</a:t>
            </a:r>
          </a:p>
          <a:p>
            <a:r>
              <a:rPr lang="en-US" dirty="0">
                <a:cs typeface="Arial"/>
              </a:rPr>
              <a:t>Once you filled out the registration, you will receive a link to the webinar to your email inbox.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C07B0-CF82-F591-95AE-E6CD8DC946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3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9DA9-4B29-F016-A78F-E902E8F3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Arial"/>
              </a:rPr>
              <a:t>Resources and Documentation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4FC8A-69CE-7929-9CF5-2039B7D2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58809"/>
            <a:ext cx="11887200" cy="54991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cs typeface="Arial"/>
              </a:rPr>
              <a:t>CAPSDAC Support Web Page: </a:t>
            </a:r>
          </a:p>
          <a:p>
            <a:pPr marL="0" indent="0">
              <a:buNone/>
            </a:pPr>
            <a:r>
              <a:rPr lang="en-US" sz="2600" dirty="0">
                <a:cs typeface="Arial"/>
                <a:hlinkClick r:id="rId3" tooltip="CAPSDAC Support Webpage"/>
              </a:rPr>
              <a:t>https://www.cde.ca.gov/sp/cd/ci/capsdacsupportlanding.asp</a:t>
            </a:r>
            <a:r>
              <a:rPr lang="en-US" sz="2600" b="1" dirty="0">
                <a:cs typeface="Arial"/>
              </a:rPr>
              <a:t> </a:t>
            </a:r>
            <a:endParaRPr lang="en-US" sz="2600" dirty="0">
              <a:cs typeface="Arial"/>
            </a:endParaRPr>
          </a:p>
          <a:p>
            <a:r>
              <a:rPr lang="en-US" sz="2600" dirty="0">
                <a:cs typeface="Arial"/>
              </a:rPr>
              <a:t>CAPSDAC Planning Resources for Upcoming Release: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cs typeface="Arial"/>
                <a:hlinkClick r:id="rId4" tooltip="CAPSDAC Planning Resources for Upcoming Release"/>
              </a:rPr>
              <a:t>https://www.cde.ca.gov/sp/cd/ci/capsdacchanges.asp</a:t>
            </a:r>
            <a:endParaRPr lang="en-US" sz="2600" dirty="0">
              <a:cs typeface="Arial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600" dirty="0">
                <a:cs typeface="Arial"/>
              </a:rPr>
              <a:t>CAPSDAC Data Domains and Fields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600" dirty="0">
                <a:cs typeface="Arial"/>
              </a:rPr>
              <a:t>CAPSDAC Code Sets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600" dirty="0">
                <a:cs typeface="Arial"/>
              </a:rPr>
              <a:t>CAPSDAC 2.0 File Upload Template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600" dirty="0">
                <a:cs typeface="Arial"/>
              </a:rPr>
              <a:t>CAPSDAC 2.0 File Upload Template with Field Options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600" dirty="0">
                <a:cs typeface="Arial"/>
              </a:rPr>
              <a:t>CAPSDAC 2.0 User Manual Appendix A: Data Definitions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600" dirty="0">
                <a:cs typeface="Arial"/>
              </a:rPr>
              <a:t>CAPSDAC 2.0 User Manual Appendix B: Electronic file upload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F96B7-8DCE-3B9A-E0FE-1744F11C6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4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2AC6-F2EA-9FB4-FADF-82E53A3D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621" y="2180408"/>
            <a:ext cx="4515979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Arial"/>
              </a:rPr>
              <a:t>Question and Answer Session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Content Placeholder 6" descr="A young child playing with water.">
            <a:extLst>
              <a:ext uri="{FF2B5EF4-FFF2-40B4-BE49-F238E27FC236}">
                <a16:creationId xmlns:a16="http://schemas.microsoft.com/office/drawing/2014/main" id="{4A948A06-C8AA-2E05-CD8D-FC6D1C43E6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3" y="548324"/>
            <a:ext cx="6891027" cy="4589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97999-4ADD-739D-F556-9BEA885AD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5285330"/>
            <a:ext cx="5738950" cy="1024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Photo Credit: </a:t>
            </a:r>
            <a:r>
              <a:rPr lang="en-US" sz="2400" err="1">
                <a:ea typeface="+mn-lt"/>
                <a:cs typeface="+mn-lt"/>
              </a:rPr>
              <a:t>Kidango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Decoto</a:t>
            </a:r>
            <a:r>
              <a:rPr lang="en-US" sz="2400">
                <a:ea typeface="+mn-lt"/>
                <a:cs typeface="+mn-lt"/>
              </a:rPr>
              <a:t> Center; Union City, CA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76D5C-8186-369C-AF48-5C8CCC418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2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07F6-86D8-49A7-A2B3-B6853421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cs typeface="Arial"/>
              </a:rPr>
              <a:t>Thank you!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4578F-4DC1-FF4D-7947-50A12A54B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3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5940-1203-B0AA-04BA-5248D96D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FF"/>
                </a:solidFill>
                <a:cs typeface="Arial" panose="020B0604020202020204"/>
              </a:rPr>
              <a:t>Welcome and Introductions</a:t>
            </a:r>
            <a:endParaRPr lang="en-US" sz="3600">
              <a:cs typeface="Arial" panose="020B0604020202020204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693A2A2-98D0-DD09-C65A-36A50BDC4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8760" y="1709207"/>
            <a:ext cx="5079422" cy="37822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1183F-FECA-E643-706D-E049D0A12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4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EBBDA-CDEE-59F0-70F0-316F57EC4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58FBD0F-228A-1578-0F24-0CAC5D0CF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" y="69291"/>
            <a:ext cx="11887200" cy="100690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Arial"/>
              </a:rPr>
              <a:t>Agenda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FD3A7-8489-6EB0-DCB1-A5D51CAEB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26" y="1076200"/>
            <a:ext cx="11082069" cy="43653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/>
                <a:cs typeface="Arial" panose="020B0604020202020204"/>
              </a:rPr>
              <a:t>Poll of CAPSDAC User Experience</a:t>
            </a:r>
          </a:p>
          <a:p>
            <a:r>
              <a:rPr lang="en-US" sz="2800" dirty="0">
                <a:solidFill>
                  <a:srgbClr val="FFFFFF"/>
                </a:solidFill>
                <a:latin typeface="Arial"/>
                <a:cs typeface="Arial" panose="020B0604020202020204"/>
              </a:rPr>
              <a:t>CAPSDAC 2.0 Features – Multifactor Authentication</a:t>
            </a:r>
          </a:p>
          <a:p>
            <a:r>
              <a:rPr lang="en-US" sz="2800" dirty="0">
                <a:solidFill>
                  <a:srgbClr val="FFFFFF"/>
                </a:solidFill>
                <a:latin typeface="Arial"/>
                <a:cs typeface="Arial" panose="020B0604020202020204"/>
              </a:rPr>
              <a:t>Beta Testing – User Management Demo</a:t>
            </a:r>
          </a:p>
          <a:p>
            <a:r>
              <a:rPr lang="en-US" sz="2800" dirty="0">
                <a:solidFill>
                  <a:srgbClr val="FFFFFF"/>
                </a:solidFill>
                <a:latin typeface="Arial"/>
                <a:cs typeface="Arial" panose="020B0604020202020204"/>
              </a:rPr>
              <a:t>CAPSDAC 2.0 Template and Data Definitions</a:t>
            </a:r>
          </a:p>
          <a:p>
            <a:r>
              <a:rPr lang="en-US" sz="2800" dirty="0">
                <a:solidFill>
                  <a:srgbClr val="FFFFFF"/>
                </a:solidFill>
                <a:latin typeface="Arial"/>
                <a:cs typeface="Arial" panose="020B0604020202020204"/>
              </a:rPr>
              <a:t>Certification &amp; Timeline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Upcoming Webinars</a:t>
            </a:r>
          </a:p>
          <a:p>
            <a:r>
              <a:rPr lang="en-US" sz="2800" dirty="0">
                <a:latin typeface="Arial"/>
                <a:cs typeface="Arial"/>
              </a:rPr>
              <a:t>In-person Trainings</a:t>
            </a:r>
          </a:p>
          <a:p>
            <a:r>
              <a:rPr lang="en-US" sz="2800" dirty="0">
                <a:latin typeface="Arial"/>
                <a:cs typeface="Arial"/>
              </a:rPr>
              <a:t>Resources</a:t>
            </a:r>
          </a:p>
          <a:p>
            <a:r>
              <a:rPr lang="en-US" sz="2800" dirty="0">
                <a:latin typeface="Arial"/>
                <a:cs typeface="Arial"/>
              </a:rPr>
              <a:t>Question and Answer Session</a:t>
            </a:r>
            <a:endParaRPr lang="en-US" sz="3400" dirty="0">
              <a:latin typeface="Aptos Display"/>
              <a:cs typeface="Arial" panose="020B060402020202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6DF2AB-14E3-5281-402A-28AFB5B84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1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D74B-BDFA-69D0-0381-6BE27249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CAPSDAC 2.0 User Experience Poll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2400DD-BE1C-AE7A-D554-53F0743B6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27" y="1529362"/>
            <a:ext cx="5859345" cy="44227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A4FDC-1E77-E59C-4844-D7A7B552B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5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9F184-641C-27DF-FF19-1C796155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759" y="0"/>
            <a:ext cx="1228551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CAPSDAC 2.0 Features: Multifactor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72753-9DB7-20EE-372B-3ACF0B6D2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71565"/>
            <a:ext cx="11887200" cy="5092109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800"/>
              </a:spcAft>
              <a:buFont typeface="Arial"/>
              <a:buChar char="•"/>
            </a:pPr>
            <a:r>
              <a:rPr lang="en-US" sz="2800" b="1" dirty="0">
                <a:cs typeface="Arial"/>
              </a:rPr>
              <a:t>What is Multifactor Authentication (MFA)?</a:t>
            </a:r>
            <a:endParaRPr lang="en-US" sz="2800" dirty="0">
              <a:ea typeface="+mn-lt"/>
              <a:cs typeface="+mn-lt"/>
            </a:endParaRPr>
          </a:p>
          <a:p>
            <a:pPr marL="914400" lvl="1" indent="-457200">
              <a:spcAft>
                <a:spcPts val="800"/>
              </a:spcAft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A security process where a system requires more than one distinct method to verify a user's identity.</a:t>
            </a:r>
            <a:endParaRPr lang="en-US" dirty="0">
              <a:cs typeface="Arial"/>
            </a:endParaRPr>
          </a:p>
          <a:p>
            <a:pPr marL="457200" indent="-457200">
              <a:spcAft>
                <a:spcPts val="800"/>
              </a:spcAft>
              <a:buFont typeface="Arial"/>
              <a:buChar char="•"/>
            </a:pPr>
            <a:r>
              <a:rPr lang="en-US" sz="2800" b="1" dirty="0">
                <a:cs typeface="Arial" panose="020B0604020202020204"/>
              </a:rPr>
              <a:t>Why does CAPSDAC 2.0 require MFA?</a:t>
            </a:r>
          </a:p>
          <a:p>
            <a:pPr marL="914400" lvl="1" indent="-457200">
              <a:spcAft>
                <a:spcPts val="800"/>
              </a:spcAft>
              <a:buFont typeface="Wingdings"/>
              <a:buChar char="§"/>
            </a:pPr>
            <a:r>
              <a:rPr lang="en-US" dirty="0">
                <a:cs typeface="Arial"/>
              </a:rPr>
              <a:t>To meet the CDE security standards.</a:t>
            </a:r>
          </a:p>
          <a:p>
            <a:pPr marL="457200" indent="-457200">
              <a:spcAft>
                <a:spcPts val="800"/>
              </a:spcAft>
              <a:buFont typeface="Arial"/>
              <a:buChar char="•"/>
            </a:pPr>
            <a:r>
              <a:rPr lang="en-US" sz="2800" b="1" dirty="0">
                <a:cs typeface="Arial"/>
              </a:rPr>
              <a:t>How to use MFA?</a:t>
            </a:r>
          </a:p>
          <a:p>
            <a:pPr marL="914400" lvl="1" indent="-457200">
              <a:spcAft>
                <a:spcPts val="800"/>
              </a:spcAft>
              <a:buFont typeface="Wingdings"/>
              <a:buChar char="§"/>
            </a:pPr>
            <a:r>
              <a:rPr lang="en-US" dirty="0">
                <a:cs typeface="Arial" panose="020B0604020202020204"/>
              </a:rPr>
              <a:t>User enters username and password.</a:t>
            </a:r>
          </a:p>
          <a:p>
            <a:pPr marL="914400" lvl="1" indent="-457200">
              <a:spcAft>
                <a:spcPts val="800"/>
              </a:spcAft>
              <a:buFont typeface="Wingdings"/>
              <a:buChar char="§"/>
            </a:pPr>
            <a:r>
              <a:rPr lang="en-US" dirty="0">
                <a:cs typeface="Arial" panose="020B0604020202020204"/>
              </a:rPr>
              <a:t>Authentication notice is sent to the user’s email address.</a:t>
            </a:r>
          </a:p>
          <a:p>
            <a:pPr marL="914400" lvl="1" indent="-457200">
              <a:spcAft>
                <a:spcPts val="800"/>
              </a:spcAft>
              <a:buFont typeface="Wingdings"/>
              <a:buChar char="§"/>
            </a:pPr>
            <a:r>
              <a:rPr lang="en-US" dirty="0">
                <a:cs typeface="Arial" panose="020B0604020202020204"/>
              </a:rPr>
              <a:t>User confirms their identity to complete the login process.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CC1D8-5562-DB46-575A-C8D4ED20B0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4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F9958-51AA-B537-5023-89877952D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753E9-5EB6-9577-FBAC-201FD29C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  <a:cs typeface="Arial"/>
              </a:rPr>
              <a:t>User Management Demonstration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7D7A4D-0653-AA08-7CCE-857C56C5B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73" y="1529362"/>
            <a:ext cx="7330654" cy="41661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15322-E6A9-A5B4-E1B9-2806C79A5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6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A04A-0155-C724-D7B1-0D8AF372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Arial"/>
              </a:rPr>
              <a:t>CAPSDAC 2.0 Templates and Data Definitions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32B1-F90C-7EB0-091D-635AAA4FB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39" y="1574054"/>
            <a:ext cx="11166988" cy="275214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3000"/>
              </a:spcAft>
              <a:buFont typeface=""/>
              <a:buChar char="•"/>
            </a:pPr>
            <a:r>
              <a:rPr lang="en-US" sz="2800" dirty="0">
                <a:cs typeface="Arial"/>
                <a:hlinkClick r:id="rId2" tooltip="CAPSDAC 2.0 Domains and Data Fields"/>
              </a:rPr>
              <a:t>CAPSDAC 2.0 Domains and Data Fields </a:t>
            </a:r>
            <a:r>
              <a:rPr lang="en-US" sz="2800" dirty="0">
                <a:cs typeface="Arial"/>
              </a:rPr>
              <a:t>(Updated May 2026)</a:t>
            </a:r>
          </a:p>
          <a:p>
            <a:pPr>
              <a:spcBef>
                <a:spcPts val="800"/>
              </a:spcBef>
              <a:spcAft>
                <a:spcPts val="3000"/>
              </a:spcAft>
              <a:buFont typeface=""/>
              <a:buChar char="•"/>
            </a:pPr>
            <a:r>
              <a:rPr lang="en-US" sz="2800" dirty="0">
                <a:cs typeface="Arial"/>
                <a:hlinkClick r:id="rId3" tooltip="CAPSDAC 2.0 Template "/>
              </a:rPr>
              <a:t>CAPSDAC 2.0 Template </a:t>
            </a:r>
            <a:r>
              <a:rPr lang="en-US" sz="2800" dirty="0">
                <a:cs typeface="Arial"/>
              </a:rPr>
              <a:t>(Updated May 2026)</a:t>
            </a:r>
          </a:p>
          <a:p>
            <a:pPr>
              <a:spcBef>
                <a:spcPts val="800"/>
              </a:spcBef>
              <a:spcAft>
                <a:spcPts val="3000"/>
              </a:spcAft>
              <a:buFont typeface=""/>
              <a:buChar char="•"/>
            </a:pPr>
            <a:r>
              <a:rPr lang="en-US" sz="2800" dirty="0">
                <a:cs typeface="Arial"/>
                <a:hlinkClick r:id="rId4" tooltip="CAPSDAC 2.0 Template with Code Set Drop-Down Validations"/>
              </a:rPr>
              <a:t>CAPSDAC 2.0 Template with Code Set Drop-Down Validations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820AF-639D-8C17-F628-9E85075D38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7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321D1-00E1-FFA3-55AA-2BBF0991A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5621-5991-43F9-45E0-04792035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16"/>
            <a:ext cx="11887200" cy="7996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cs typeface="Arial"/>
              </a:rPr>
              <a:t>Certification and Timelines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92DA-A1D2-CAEF-877E-75204AC7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90441"/>
            <a:ext cx="11887200" cy="527072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800" dirty="0">
                <a:ea typeface="+mn-lt"/>
                <a:cs typeface="+mn-lt"/>
              </a:rPr>
              <a:t>CAPSDAC 1.0 is being retired August 1, 2026, after the certification of the June 2026 data. CAPSDAC 2.0 is launching July 1, 2026, for the 2026–27 school year. One-month overlap where both systems will be live. </a:t>
            </a:r>
          </a:p>
          <a:p>
            <a:r>
              <a:rPr lang="en-US" sz="2800" dirty="0">
                <a:ea typeface="+mn-lt"/>
                <a:cs typeface="+mn-lt"/>
              </a:rPr>
              <a:t>July 2026 data will be the first month’s data certified in the CAPSDAC 2.0 system. CAPSDAC 2.0 launch is a phased roll out of data domains and certification.</a:t>
            </a:r>
            <a:endParaRPr lang="en-US" sz="2800" dirty="0">
              <a:cs typeface="Arial" panose="020B0604020202020204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dirty="0">
                <a:cs typeface="Arial"/>
              </a:rPr>
              <a:t>Phase 1, July 2026: </a:t>
            </a:r>
            <a:r>
              <a:rPr lang="en-US" dirty="0">
                <a:ea typeface="+mn-lt"/>
                <a:cs typeface="+mn-lt"/>
              </a:rPr>
              <a:t>Classroom, Staff, Staff Assignment, Staff Classroom, Child, Family, Language, Supplemental Language, Enrollment, Classroom Enrollment</a:t>
            </a:r>
            <a:endParaRPr lang="en-US" dirty="0">
              <a:cs typeface="Arial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dirty="0">
                <a:cs typeface="Arial"/>
              </a:rPr>
              <a:t>Phase 2, January 2027: Attendance and Education Program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dirty="0">
                <a:cs typeface="Arial"/>
              </a:rPr>
              <a:t>Phase 3, 2030: Incident, Incident Result</a:t>
            </a:r>
          </a:p>
          <a:p>
            <a:r>
              <a:rPr lang="en-US" sz="2800" dirty="0">
                <a:ea typeface="+mn-lt"/>
                <a:cs typeface="+mn-lt"/>
              </a:rPr>
              <a:t>More details on the Phased Roll-out Timeline web page: </a:t>
            </a:r>
            <a:r>
              <a:rPr lang="en-US" sz="2800" dirty="0">
                <a:ea typeface="+mn-lt"/>
                <a:cs typeface="+mn-lt"/>
                <a:hlinkClick r:id="rId3" tooltip="CAPSDAC 2.0 Phased Roll-out Timeline"/>
              </a:rPr>
              <a:t>https://www.cde.ca.gov/sp/cd/ci/capsdac2phaserollout.asp</a:t>
            </a:r>
            <a:endParaRPr lang="en-US" sz="28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FABAA-4A0F-79B5-850F-7CEE6D971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A9E9C-4C40-A4A2-ADCB-F1C44BCA7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9631F-1924-8ED9-BCF0-2685A5F2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Arial"/>
              </a:rPr>
              <a:t>Upcoming Webinars/Office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D8ECA-7ABA-B6B5-90BE-61543416A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92864"/>
            <a:ext cx="11561135" cy="438122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June 23, 2026 10 a.m. to 11:30 a.m.</a:t>
            </a:r>
          </a:p>
          <a:p>
            <a:r>
              <a:rPr lang="en-US">
                <a:cs typeface="Arial"/>
              </a:rPr>
              <a:t>More to come after the CAPSDAC 2.0 launch in July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11E17-568F-523F-6794-70A72ECB9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27190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20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66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653</Words>
  <Application>Microsoft Office PowerPoint</Application>
  <PresentationFormat>Widescreen</PresentationFormat>
  <Paragraphs>96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 Display</vt:lpstr>
      <vt:lpstr>Arial</vt:lpstr>
      <vt:lpstr>Calibri</vt:lpstr>
      <vt:lpstr>Courier New</vt:lpstr>
      <vt:lpstr>Wingdings</vt:lpstr>
      <vt:lpstr>CDE Set 1</vt:lpstr>
      <vt:lpstr> California Preschool Data Collection (CAPSDAC) 2.0 Training Webinar</vt:lpstr>
      <vt:lpstr>Welcome and Introductions</vt:lpstr>
      <vt:lpstr>Agenda</vt:lpstr>
      <vt:lpstr>CAPSDAC 2.0 User Experience Poll</vt:lpstr>
      <vt:lpstr>CAPSDAC 2.0 Features: Multifactor Authentication</vt:lpstr>
      <vt:lpstr>User Management Demonstration</vt:lpstr>
      <vt:lpstr>CAPSDAC 2.0 Templates and Data Definitions</vt:lpstr>
      <vt:lpstr>Certification and Timelines</vt:lpstr>
      <vt:lpstr>Upcoming Webinars/Office Hours</vt:lpstr>
      <vt:lpstr>Upcoming In-Person Trainings</vt:lpstr>
      <vt:lpstr>Sign-up Instructions for Future Webinars</vt:lpstr>
      <vt:lpstr>Resources and Documentation</vt:lpstr>
      <vt:lpstr>Question and Answer Session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CAPSDAC TA Training Webinar - Contractor Information (CA Dept of Education)</dc:title>
  <dc:subject>California Preschool Data Collection (CAPSDAC) Technical Assistance (TA) Training Webinar Training for contractors.</dc:subject>
  <dc:creator/>
  <cp:lastModifiedBy/>
  <cp:revision>1</cp:revision>
  <dcterms:created xsi:type="dcterms:W3CDTF">2026-05-22T17:07:18Z</dcterms:created>
  <dcterms:modified xsi:type="dcterms:W3CDTF">2026-05-22T20:41:22Z</dcterms:modified>
</cp:coreProperties>
</file>