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30"/>
  </p:notesMasterIdLst>
  <p:sldIdLst>
    <p:sldId id="258" r:id="rId5"/>
    <p:sldId id="282" r:id="rId6"/>
    <p:sldId id="525" r:id="rId7"/>
    <p:sldId id="530" r:id="rId8"/>
    <p:sldId id="490" r:id="rId9"/>
    <p:sldId id="521" r:id="rId10"/>
    <p:sldId id="532" r:id="rId11"/>
    <p:sldId id="534" r:id="rId12"/>
    <p:sldId id="522" r:id="rId13"/>
    <p:sldId id="523" r:id="rId14"/>
    <p:sldId id="507" r:id="rId15"/>
    <p:sldId id="528" r:id="rId16"/>
    <p:sldId id="533" r:id="rId17"/>
    <p:sldId id="513" r:id="rId18"/>
    <p:sldId id="515" r:id="rId19"/>
    <p:sldId id="531" r:id="rId20"/>
    <p:sldId id="529" r:id="rId21"/>
    <p:sldId id="510" r:id="rId22"/>
    <p:sldId id="526" r:id="rId23"/>
    <p:sldId id="527" r:id="rId24"/>
    <p:sldId id="516" r:id="rId25"/>
    <p:sldId id="437" r:id="rId26"/>
    <p:sldId id="524" r:id="rId27"/>
    <p:sldId id="286" r:id="rId28"/>
    <p:sldId id="29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81C366-CF8B-4D01-A867-260100C3FFCA}" v="107" dt="2024-08-14T18:57:21.373"/>
    <p1510:client id="{5F08823C-077B-7ADC-CEE3-B5D833A41EC3}" v="20" dt="2024-08-14T04:10:39.070"/>
    <p1510:client id="{8BBBEBCF-4A47-A37B-87E3-73E5CF7B4755}" v="1" dt="2024-08-14T01:37:03.633"/>
    <p1510:client id="{9DA3254F-B525-869F-41FE-B6CDB8AD985F}" v="4" dt="2024-08-13T23:20:20.075"/>
    <p1510:client id="{A33009D2-09C3-B427-53E2-A9BC0740BA6B}" v="6" dt="2024-08-14T16:23:22.853"/>
    <p1510:client id="{C66F75DB-B287-6EF6-0FE7-8AE387E4395B}" v="26" dt="2024-08-14T18:25:16.457"/>
    <p1510:client id="{DB0CD685-7BE3-41CA-5DC0-4D6855B7267D}" v="3" dt="2024-08-13T23:34:44.658"/>
    <p1510:client id="{FDF39A72-BF3C-03A5-5322-56A2CCD0360E}" v="2" dt="2024-08-13T20:54:01.96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snapToGrid="0">
      <p:cViewPr varScale="1">
        <p:scale>
          <a:sx n="122" d="100"/>
          <a:sy n="122" d="100"/>
        </p:scale>
        <p:origin x="451"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8/20/2024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3656782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a:cs typeface="Calibri"/>
              </a:rPr>
              <a:t>Josie </a:t>
            </a:r>
          </a:p>
          <a:p>
            <a:endParaRPr lang="en-US">
              <a:cs typeface="Calibri"/>
            </a:endParaRPr>
          </a:p>
          <a:p>
            <a:endParaRPr lang="en-US"/>
          </a:p>
          <a:p>
            <a:r>
              <a:rPr lang="en-US"/>
              <a:t>In order to align with CAPSDAC and other Federal Reporting Guidelines, the “Primary Language” field will now become an optional field. </a:t>
            </a:r>
          </a:p>
          <a:p>
            <a:endParaRPr lang="en-US"/>
          </a:p>
          <a:p>
            <a:r>
              <a:rPr lang="en-US"/>
              <a:t>There are two ways for agencies to indicate a “No Response” to the “Primary Language” field. </a:t>
            </a:r>
            <a:endParaRPr lang="en-US">
              <a:cs typeface="Calibri"/>
            </a:endParaRPr>
          </a:p>
          <a:p>
            <a:pPr marL="228600" indent="-228600">
              <a:buAutoNum type="arabicPeriod"/>
            </a:pPr>
            <a:r>
              <a:rPr lang="en-US"/>
              <a:t>Agencies submitting reports manually via the CDMIS may leave the field response as “Please Select” when encountering the drop-down menu of the CDD-801A/CDD-801B Input/Edit Screen. </a:t>
            </a:r>
            <a:endParaRPr lang="en-US">
              <a:cs typeface="Calibri"/>
            </a:endParaRPr>
          </a:p>
          <a:p>
            <a:r>
              <a:rPr lang="en-US"/>
              <a:t>2. Agencies utilizing the electronic file upload option may leave the “Primary Language” field blank. </a:t>
            </a:r>
          </a:p>
          <a:p>
            <a:endParaRPr lang="en-US"/>
          </a:p>
          <a:p>
            <a:r>
              <a:rPr lang="en-US"/>
              <a:t>Please note that the transition of the “Primary Language” field from a required to an optional field does not impact the file format specifications other than to allow the Tab Delimited Text file (.txt) file to contain a blank tab-delimited value to indicate a "No Response". All other responses should still contain two digits and include a leading zero when applicable.</a:t>
            </a:r>
            <a:endParaRPr lang="en-US">
              <a:cs typeface="Calibri" panose="020F0502020204030204"/>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302187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Good morning, my name is Elizabeth Ortega and I'll providing a refresher on two changes to the SPR report that went into effect August 1st for the July 2024 reporting period. </a:t>
            </a:r>
          </a:p>
          <a:p>
            <a:endParaRPr lang="en-US"/>
          </a:p>
          <a:p>
            <a:r>
              <a:rPr lang="en-US"/>
              <a:t>If you are not familiar with the Subsidized Provider Report, often called the SPR, you may not need this information. </a:t>
            </a:r>
          </a:p>
          <a:p>
            <a:r>
              <a:rPr lang="en-US"/>
              <a:t>However, any agency that currently reimburses family child care home providers for providing state-subsidized services is required to submit this monthly report.</a:t>
            </a:r>
          </a:p>
          <a:p>
            <a:endParaRPr lang="en-US"/>
          </a:p>
          <a:p>
            <a:r>
              <a:rPr lang="en-US" b="1"/>
              <a:t>The two items being updated include:</a:t>
            </a:r>
            <a:endParaRPr lang="en-US"/>
          </a:p>
          <a:p>
            <a:r>
              <a:rPr lang="en-US"/>
              <a:t>1.Combined Contract Code (increased from 9 to 10 digits) - Added Bridge</a:t>
            </a:r>
          </a:p>
          <a:p>
            <a:r>
              <a:rPr lang="en-US"/>
              <a:t>2.Subsidy Fee Payment Amount</a:t>
            </a:r>
          </a:p>
          <a:p>
            <a:endParaRPr lang="en-US"/>
          </a:p>
          <a:p>
            <a:r>
              <a:rPr lang="en-US"/>
              <a:t>Next slide, please.</a:t>
            </a:r>
          </a:p>
          <a:p>
            <a:endParaRPr lang="en-US"/>
          </a:p>
          <a:p>
            <a:endParaRPr lang="en-US">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a:t>13</a:t>
            </a:fld>
            <a:endParaRPr lang="en-US"/>
          </a:p>
        </p:txBody>
      </p:sp>
    </p:spTree>
    <p:extLst>
      <p:ext uri="{BB962C8B-B14F-4D97-AF65-F5344CB8AC3E}">
        <p14:creationId xmlns:p14="http://schemas.microsoft.com/office/powerpoint/2010/main" val="1522837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first update to the SPR is the new field requirement called the  </a:t>
            </a:r>
            <a:r>
              <a:rPr lang="en-US" b="1"/>
              <a:t>Subsidy Fee Payment Amount</a:t>
            </a:r>
            <a:r>
              <a:rPr lang="en-US"/>
              <a:t> </a:t>
            </a:r>
          </a:p>
          <a:p>
            <a:endParaRPr lang="en-US"/>
          </a:p>
          <a:p>
            <a:r>
              <a:rPr lang="en-US" b="1"/>
              <a:t>The Subsidy Fee Payment Amount </a:t>
            </a:r>
            <a:r>
              <a:rPr lang="en-US"/>
              <a:t>field indicates the amount of all subsidies paid to each provider in the report month including cost of care payment, but excluding union dues paid to CCPU. Per SPR guidelines, if there are multiple names listed for the provider license, each individual provider needs their own line in the SPR. However, the payment will only be listed on one of the provider lines to avoid duplication.</a:t>
            </a:r>
          </a:p>
          <a:p>
            <a:endParaRPr lang="en-US"/>
          </a:p>
          <a:p>
            <a:r>
              <a:rPr lang="en-US" b="1"/>
              <a:t>Rules and Guidelines</a:t>
            </a:r>
            <a:r>
              <a:rPr lang="en-US"/>
              <a:t> Data entry in this field is optional; however, this field should only be left blank if the information is not readily available and the agency has created an implementation plan with CCPU directly. </a:t>
            </a:r>
          </a:p>
          <a:p>
            <a:endParaRPr lang="en-US"/>
          </a:p>
          <a:p>
            <a:r>
              <a:rPr lang="en-US"/>
              <a:t>This field may contain up to eight (8) characters, including up to five (5) digits for dollar amounts, a decimal, and two digits for cents. Enter decimal and numbers only. Hyphens and other special characters are not allowed.</a:t>
            </a:r>
          </a:p>
          <a:p>
            <a:endParaRPr lang="en-US"/>
          </a:p>
          <a:p>
            <a:r>
              <a:rPr lang="en-US" b="1"/>
              <a:t>For Example:</a:t>
            </a:r>
            <a:r>
              <a:rPr lang="en-US"/>
              <a:t> Child Care payment $792.65 + $112 Cost of Care Payment=$904.65 minus $18.09 union dues. Actual payment to report in SPR is $886.56. Reported in the SPR as 886.56.</a:t>
            </a:r>
          </a:p>
          <a:p>
            <a:endParaRPr lang="en-US">
              <a:cs typeface="Calibri"/>
            </a:endParaRPr>
          </a:p>
          <a:p>
            <a:r>
              <a:rPr lang="en-US">
                <a:cs typeface="Calibri"/>
              </a:rPr>
              <a:t>NEXT SLIDE PLEASE</a:t>
            </a:r>
          </a:p>
        </p:txBody>
      </p:sp>
      <p:sp>
        <p:nvSpPr>
          <p:cNvPr id="4" name="Slide Number Placeholder 3"/>
          <p:cNvSpPr>
            <a:spLocks noGrp="1"/>
          </p:cNvSpPr>
          <p:nvPr>
            <p:ph type="sldNum" sz="quarter" idx="5"/>
          </p:nvPr>
        </p:nvSpPr>
        <p:spPr/>
        <p:txBody>
          <a:bodyPr/>
          <a:lstStyle/>
          <a:p>
            <a:fld id="{2AF6E7D6-2E86-402D-9F32-6E72606BE399}" type="slidenum">
              <a:rPr lang="en-US"/>
              <a:t>14</a:t>
            </a:fld>
            <a:endParaRPr lang="en-US"/>
          </a:p>
        </p:txBody>
      </p:sp>
    </p:spTree>
    <p:extLst>
      <p:ext uri="{BB962C8B-B14F-4D97-AF65-F5344CB8AC3E}">
        <p14:creationId xmlns:p14="http://schemas.microsoft.com/office/powerpoint/2010/main" val="2370911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a:t>Liz:</a:t>
            </a:r>
          </a:p>
          <a:p>
            <a:r>
              <a:rPr lang="en-US"/>
              <a:t>The second update to the SPR is the </a:t>
            </a:r>
            <a:r>
              <a:rPr lang="en-US" b="1"/>
              <a:t>field requirements change for the Combined Contract Code ,which </a:t>
            </a:r>
            <a:r>
              <a:rPr lang="en-US"/>
              <a:t>increased from </a:t>
            </a:r>
            <a:r>
              <a:rPr lang="en-US" b="1"/>
              <a:t>9 to 10 digits t</a:t>
            </a:r>
            <a:r>
              <a:rPr lang="en-US"/>
              <a:t>o provide Bridge its own designation in the code. This field indicates the contract types from which a provider is paid. The Combined Contract Code is a ten-digit code where each place value is assigned to a different contract type in a specific order. As shown in this slide, where the contracts are in the following order : Bridge, CCTR, CMIG, CMAP, CSPP, CFCC, CAPP, C1AP, C2AP, and C3AP. </a:t>
            </a:r>
          </a:p>
          <a:p>
            <a:endParaRPr lang="en-US">
              <a:cs typeface="Calibri" panose="020F0502020204030204"/>
            </a:endParaRPr>
          </a:p>
          <a:p>
            <a:r>
              <a:rPr lang="en-US">
                <a:cs typeface="Calibri" panose="020F0502020204030204"/>
              </a:rPr>
              <a:t>Next Slide Please </a:t>
            </a:r>
          </a:p>
          <a:p>
            <a:endParaRPr lang="en-US">
              <a:cs typeface="Calibri" panose="020F0502020204030204"/>
            </a:endParaRPr>
          </a:p>
          <a:p>
            <a:endParaRPr lang="en-US">
              <a:cs typeface="Calibri" panose="020F0502020204030204"/>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20503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Liz </a:t>
            </a:r>
          </a:p>
          <a:p>
            <a:r>
              <a:rPr lang="en-US">
                <a:cs typeface="Calibri"/>
              </a:rPr>
              <a:t>For example: </a:t>
            </a:r>
          </a:p>
          <a:p>
            <a:r>
              <a:rPr lang="en-US"/>
              <a:t>If a provider is only paid from the Bridge contract, you would indicate a 1 in the first digit followed by 9 zeros, and so on. If a provider is paid by multiple contract types, you can indicate a 1 in each of the corresponding digits for that contract type.</a:t>
            </a:r>
          </a:p>
          <a:p>
            <a:endParaRPr lang="en-US"/>
          </a:p>
          <a:p>
            <a:r>
              <a:rPr lang="en-US"/>
              <a:t>Any agency previously indicating Bridge by all ones and/or typing the word Bridge into the SPR file will no longer report in this way. You must follow the new 10-digit format. </a:t>
            </a:r>
          </a:p>
          <a:p>
            <a:br>
              <a:rPr lang="en-US">
                <a:cs typeface="+mn-lt"/>
              </a:rPr>
            </a:br>
            <a:r>
              <a:rPr lang="en-US"/>
              <a:t>The SPR technical Manual has been updated and can be used as a reference to these changes. </a:t>
            </a:r>
            <a:endParaRPr lang="en-US">
              <a:cs typeface="Calibri"/>
            </a:endParaRPr>
          </a:p>
          <a:p>
            <a:endParaRPr lang="en-US"/>
          </a:p>
          <a:p>
            <a:r>
              <a:rPr lang="en-US"/>
              <a:t>This concludes the updates to the SPR. I'd now like to review Direct Services Vs Subcontracted, which was part of our previous CDMIS update #33 </a:t>
            </a:r>
          </a:p>
          <a:p>
            <a:endParaRPr lang="en-US">
              <a:cs typeface="Calibri"/>
            </a:endParaRPr>
          </a:p>
          <a:p>
            <a:r>
              <a:rPr lang="en-US">
                <a:cs typeface="Calibri"/>
              </a:rPr>
              <a:t>NEXT SLIDE PLEASE</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2AF6E7D6-2E86-402D-9F32-6E72606BE399}" type="slidenum">
              <a:rPr lang="en-US"/>
              <a:t>16</a:t>
            </a:fld>
            <a:endParaRPr lang="en-US"/>
          </a:p>
        </p:txBody>
      </p:sp>
    </p:spTree>
    <p:extLst>
      <p:ext uri="{BB962C8B-B14F-4D97-AF65-F5344CB8AC3E}">
        <p14:creationId xmlns:p14="http://schemas.microsoft.com/office/powerpoint/2010/main" val="3291163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a:t>Liz: Recent data analysis has shown the need to re-review CDMIS Update # 33 for the Services Type and Length Field, specifically for Subcontracted Services Options C and D.</a:t>
            </a:r>
          </a:p>
          <a:p>
            <a:r>
              <a:rPr lang="en-US"/>
              <a:t>Currently there are 4 options for the services type and length field: </a:t>
            </a:r>
          </a:p>
          <a:p>
            <a:r>
              <a:rPr lang="en-US"/>
              <a:t>A: Direct Services Full-Day</a:t>
            </a:r>
          </a:p>
          <a:p>
            <a:r>
              <a:rPr lang="en-US"/>
              <a:t>B: Direct Services Part-Day</a:t>
            </a:r>
          </a:p>
          <a:p>
            <a:r>
              <a:rPr lang="en-US" b="1"/>
              <a:t>C: Subcontracted/Voucher/FCCHEN Services Full-Day</a:t>
            </a:r>
            <a:endParaRPr lang="en-US"/>
          </a:p>
          <a:p>
            <a:r>
              <a:rPr lang="en-US" b="1"/>
              <a:t>D: Subcontracted/Voucher/FCCEN Services Part-Day </a:t>
            </a:r>
            <a:endParaRPr lang="en-US"/>
          </a:p>
          <a:p>
            <a:r>
              <a:rPr lang="en-US" b="1"/>
              <a:t>As a reminder </a:t>
            </a:r>
            <a:endParaRPr lang="en-US"/>
          </a:p>
          <a:p>
            <a:r>
              <a:rPr lang="en-US" b="1"/>
              <a:t>Subcontracted Services</a:t>
            </a:r>
            <a:r>
              <a:rPr lang="en-US"/>
              <a:t> are when the contracted agency receives state funds and then pays providers outside the agency, meaning the care provided is not directly from the agency. While CDSS does not consider voucher-based or FCCHEN programs as subcontracted relationships, for the purpose of this field, the contracted agency is receiving state funds and then paying providers outside the agency. This applies to: CSPP, CAPP, C2AP, C3AP, CFCC, and CMAP.</a:t>
            </a:r>
          </a:p>
          <a:p>
            <a:endParaRPr lang="en-US"/>
          </a:p>
          <a:p>
            <a:r>
              <a:rPr lang="en-US"/>
              <a:t>Note: CCTR ,CMIG, and CSPP programs would select Subcontracted if they are paying a center for childcare services provided outside their agency. Services provided through a Family Child Care Home Network (FCCHEN) would use Subcontracted Services, which applies to both CDE AND DSS Contract types. </a:t>
            </a:r>
          </a:p>
          <a:p>
            <a:endParaRPr lang="en-US"/>
          </a:p>
          <a:p>
            <a:r>
              <a:rPr lang="en-US"/>
              <a:t>This field selection is associated with Cost of Care payments,  so please be sure to select the appropriate services type and length option. </a:t>
            </a:r>
          </a:p>
          <a:p>
            <a:endParaRPr lang="en-US"/>
          </a:p>
          <a:p>
            <a:r>
              <a:rPr lang="en-US"/>
              <a:t>I will now pass it over to Jess </a:t>
            </a:r>
          </a:p>
          <a:p>
            <a:r>
              <a:rPr lang="en-US"/>
              <a:t>NEXT SLIDE PLEASE</a:t>
            </a:r>
            <a:endParaRPr lang="en-US">
              <a:cs typeface="Calibri"/>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3635200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b="1"/>
              <a:t>Jess: Thank you, Liz...   Another exciting change coming our way, and a huge impact to how agencies will be reporting, is the separation of CDSS and CDE.</a:t>
            </a:r>
            <a:endParaRPr lang="en-US"/>
          </a:p>
          <a:p>
            <a:r>
              <a:rPr lang="en-US"/>
              <a:t>If you have been around for a while, you may remember when many of the contract types were moved over to CDSS.  Effective July 1st, 2021, all contract types other than CSPP, were moved from CDE to CDSS.  Since this transition, CDSS has been partnering with CDE to continue to use the legacy reporting systems until CDSS could develop their own.  </a:t>
            </a:r>
          </a:p>
          <a:p>
            <a:endParaRPr lang="en-US"/>
          </a:p>
          <a:p>
            <a:r>
              <a:rPr lang="en-US"/>
              <a:t>CDSS is completing a Lift a Shift of the CDMIS to be used at CDSS.  This copy will be the CDSS – CDMIS and is expected to Go-Live on October 9th, 2024.</a:t>
            </a:r>
            <a:r>
              <a:rPr lang="en-US" b="1"/>
              <a:t>  </a:t>
            </a:r>
            <a:endParaRPr lang="en-US"/>
          </a:p>
          <a:p>
            <a:endParaRPr lang="en-US"/>
          </a:p>
          <a:p>
            <a:r>
              <a:rPr lang="en-US"/>
              <a:t>CDSS contracted agencies will report Sept 2024 data for the CDD-801A and SPR and July 2024 data for the CDD-801B to CDSS - CDMIS from October 9, 2024, onwards. </a:t>
            </a:r>
          </a:p>
          <a:p>
            <a:endParaRPr lang="en-US"/>
          </a:p>
          <a:p>
            <a:r>
              <a:rPr lang="en-US"/>
              <a:t>CDMIS Support through both departments are working together to make this transition as smooth as possible for all agencies.  CDSS Agencies can expect to begin reporting in the new system beginning October with the Go-Live date.  All previous data will be copied over so will function as the current system when viewing past reports.  </a:t>
            </a:r>
          </a:p>
          <a:p>
            <a:endParaRPr lang="en-US"/>
          </a:p>
          <a:p>
            <a:r>
              <a:rPr lang="en-US" b="1"/>
              <a:t>Next Slide please</a:t>
            </a:r>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18</a:t>
            </a:fld>
            <a:endParaRPr lang="en-US"/>
          </a:p>
        </p:txBody>
      </p:sp>
    </p:spTree>
    <p:extLst>
      <p:ext uri="{BB962C8B-B14F-4D97-AF65-F5344CB8AC3E}">
        <p14:creationId xmlns:p14="http://schemas.microsoft.com/office/powerpoint/2010/main" val="491952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b="1"/>
              <a:t>Jess: </a:t>
            </a:r>
            <a:endParaRPr lang="en-US"/>
          </a:p>
          <a:p>
            <a:endParaRPr lang="en-US"/>
          </a:p>
          <a:p>
            <a:r>
              <a:rPr lang="en-US"/>
              <a:t>With the lift and shift of CDMIS, it is essential to update system validations to ensure that only responses specific to  the listed CDSS programs are allowed in the electronic files uploaded to CDSS – CDMIS..</a:t>
            </a:r>
          </a:p>
          <a:p>
            <a:r>
              <a:rPr lang="en-US"/>
              <a:t>Starting October 9, 2024 only agencies contracted with CDSS for the listed program types will begin reporting 801A  data for September 2024, and 801B data for July 2024, to the new CDSS-CDMIS:</a:t>
            </a:r>
          </a:p>
          <a:p>
            <a:r>
              <a:rPr lang="en-US"/>
              <a:t>Agencies with families/children in both CDSS and CDE programs must report 801A data in separate systems. For example, a family with a child in CSPP and CCTR, will upload a report in 2 different systems, requiring  2 separate files to be created. </a:t>
            </a:r>
          </a:p>
          <a:p>
            <a:endParaRPr lang="en-US"/>
          </a:p>
          <a:p>
            <a:r>
              <a:rPr lang="en-US"/>
              <a:t>For non-CDSS related programs, please consult with CDE to determine the appropriate reporting system.</a:t>
            </a:r>
          </a:p>
          <a:p>
            <a:endParaRPr lang="en-US"/>
          </a:p>
          <a:p>
            <a:r>
              <a:rPr lang="en-US"/>
              <a:t>ON the other hand CDSS will take reporting ownership of the Subsidized Provider Report, which includes all agencies contracted with Family Child Care Home providers. Only one SPR report will be created per agency, to be uploaded in CDSS - CDMIS.</a:t>
            </a:r>
          </a:p>
          <a:p>
            <a:endParaRPr lang="en-US"/>
          </a:p>
          <a:p>
            <a:r>
              <a:rPr lang="en-US" b="1"/>
              <a:t>NEXT SLIDE PLEASE:</a:t>
            </a:r>
            <a:endParaRPr lang="en-US"/>
          </a:p>
          <a:p>
            <a:endParaRPr lang="en-US">
              <a:cs typeface="Calibri"/>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2673425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b="1"/>
              <a:t>Jess- </a:t>
            </a:r>
            <a:endParaRPr lang="en-US"/>
          </a:p>
          <a:p>
            <a:r>
              <a:rPr lang="en-US"/>
              <a:t>In addition to restricting entries to only allow CDSS program codes, the "Reason for Receiving Services" options will also change. Currently, there are 14 reasons for receiving services, however, following the lift and shift, the 4 reasons specific to CSPP as of the Sept 2024 reporting period will not be permitted in our CDSS-CDMIS. The excluded codes are Q, R, S, and U and leaves only the </a:t>
            </a:r>
            <a:r>
              <a:rPr lang="en-US" b="1"/>
              <a:t>10 listed Reasons for Receiving Services. </a:t>
            </a:r>
            <a:endParaRPr lang="en-US"/>
          </a:p>
          <a:p>
            <a:r>
              <a:rPr lang="en-US" b="1"/>
              <a:t>Don’t have to read</a:t>
            </a:r>
            <a:endParaRPr lang="en-US"/>
          </a:p>
          <a:p>
            <a:pPr marL="171450" indent="-171450">
              <a:buFont typeface="Arial,Sans-Serif"/>
              <a:buChar char="•"/>
            </a:pPr>
            <a:r>
              <a:rPr lang="en-US"/>
              <a:t>A – Child Protective Services or At- Risk</a:t>
            </a:r>
          </a:p>
          <a:p>
            <a:pPr marL="171450" indent="-171450">
              <a:buFont typeface="Arial,Sans-Serif"/>
              <a:buChar char="•"/>
            </a:pPr>
            <a:r>
              <a:rPr lang="en-US"/>
              <a:t>B- Parent/caretaker incapacitated</a:t>
            </a:r>
          </a:p>
          <a:p>
            <a:pPr marL="171450" indent="-171450">
              <a:buFont typeface="Arial,Sans-Serif"/>
              <a:buChar char="•"/>
            </a:pPr>
            <a:r>
              <a:rPr lang="en-US"/>
              <a:t>C- Experiencing Homelessness</a:t>
            </a:r>
          </a:p>
          <a:p>
            <a:pPr marL="171450" indent="-171450">
              <a:buFont typeface="Arial,Sans-Serif"/>
              <a:buChar char="•"/>
            </a:pPr>
            <a:r>
              <a:rPr lang="en-US"/>
              <a:t>D- Employment</a:t>
            </a:r>
          </a:p>
          <a:p>
            <a:pPr marL="171450" indent="-171450">
              <a:buFont typeface="Arial,Sans-Serif"/>
              <a:buChar char="•"/>
            </a:pPr>
            <a:r>
              <a:rPr lang="en-US"/>
              <a:t>E – Education or training</a:t>
            </a:r>
          </a:p>
          <a:p>
            <a:pPr marL="171450" indent="-171450">
              <a:buFont typeface="Arial,Sans-Serif"/>
              <a:buChar char="•"/>
            </a:pPr>
            <a:r>
              <a:rPr lang="en-US"/>
              <a:t>F – Both Employment and education/training</a:t>
            </a:r>
          </a:p>
          <a:p>
            <a:pPr marL="171450" indent="-171450">
              <a:buFont typeface="Arial,Sans-Serif"/>
              <a:buChar char="•"/>
            </a:pPr>
            <a:r>
              <a:rPr lang="en-US"/>
              <a:t>G- Seeking Employment and education/training</a:t>
            </a:r>
          </a:p>
          <a:p>
            <a:pPr marL="171450" indent="-171450">
              <a:buFont typeface="Arial,Sans-Serif"/>
              <a:buChar char="•"/>
            </a:pPr>
            <a:r>
              <a:rPr lang="en-US"/>
              <a:t>H- Seeking permanent housing</a:t>
            </a:r>
          </a:p>
          <a:p>
            <a:pPr marL="171450" indent="-171450">
              <a:buFont typeface="Arial,Sans-Serif"/>
              <a:buChar char="•"/>
            </a:pPr>
            <a:r>
              <a:rPr lang="en-US"/>
              <a:t>J –Handicapped Program</a:t>
            </a:r>
          </a:p>
          <a:p>
            <a:pPr marL="171450" indent="-171450">
              <a:buFont typeface="Arial,Sans-Serif"/>
              <a:buChar char="•"/>
            </a:pPr>
            <a:r>
              <a:rPr lang="en-US"/>
              <a:t>V- Means Tested Government Program</a:t>
            </a:r>
          </a:p>
          <a:p>
            <a:pPr marL="171450" indent="-171450">
              <a:buFont typeface="Arial,Sans-Serif"/>
              <a:buChar char="•"/>
            </a:pPr>
            <a:endParaRPr lang="en-US"/>
          </a:p>
          <a:p>
            <a:pPr marL="171450" indent="-171450">
              <a:buFont typeface="Arial,Sans-Serif"/>
              <a:buChar char="•"/>
            </a:pPr>
            <a:r>
              <a:rPr lang="en-US"/>
              <a:t>NEXT SLIDE PLEASE</a:t>
            </a:r>
            <a:endParaRPr lang="en-US">
              <a:cs typeface="Calibri" panose="020F0502020204030204"/>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20</a:t>
            </a:fld>
            <a:endParaRPr lang="en-US"/>
          </a:p>
        </p:txBody>
      </p:sp>
    </p:spTree>
    <p:extLst>
      <p:ext uri="{BB962C8B-B14F-4D97-AF65-F5344CB8AC3E}">
        <p14:creationId xmlns:p14="http://schemas.microsoft.com/office/powerpoint/2010/main" val="2842500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r>
              <a:rPr lang="en-US" b="1"/>
              <a:t>Jess-   </a:t>
            </a:r>
            <a:r>
              <a:rPr lang="en-US"/>
              <a:t>Please watch for notifications and Bulletins from both departments as we navigate this separation.  </a:t>
            </a:r>
          </a:p>
          <a:p>
            <a:r>
              <a:rPr lang="en-US"/>
              <a:t>CDSS will be providing webinars, starting with the first CDSS hosted webinar on September 26, 2024. </a:t>
            </a:r>
          </a:p>
          <a:p>
            <a:endParaRPr lang="en-US"/>
          </a:p>
          <a:p>
            <a:r>
              <a:rPr lang="en-US"/>
              <a:t>Child Care Bulletins and other communication will be coming soon and include guidance on accessing the system, reporting deadlines for the CDE system and when to begin using the CDSS - CDMIS system.  </a:t>
            </a:r>
          </a:p>
          <a:p>
            <a:endParaRPr lang="en-US"/>
          </a:p>
          <a:p>
            <a:r>
              <a:rPr lang="en-US"/>
              <a:t>Always reach out if you need additional support or reassurance during this process.  Thank you.</a:t>
            </a:r>
          </a:p>
          <a:p>
            <a:endParaRPr lang="en-US"/>
          </a:p>
          <a:p>
            <a:r>
              <a:rPr lang="en-US"/>
              <a:t>I will now be passing to Josie</a:t>
            </a:r>
          </a:p>
          <a:p>
            <a:endParaRPr lang="en-US"/>
          </a:p>
          <a:p>
            <a:r>
              <a:rPr lang="en-US"/>
              <a:t>Next slide please</a:t>
            </a:r>
            <a:endParaRPr lang="en-US">
              <a:cs typeface="Calibri"/>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21</a:t>
            </a:fld>
            <a:endParaRPr lang="en-US"/>
          </a:p>
        </p:txBody>
      </p:sp>
    </p:spTree>
    <p:extLst>
      <p:ext uri="{BB962C8B-B14F-4D97-AF65-F5344CB8AC3E}">
        <p14:creationId xmlns:p14="http://schemas.microsoft.com/office/powerpoint/2010/main" val="20095982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a:p>
        </p:txBody>
      </p:sp>
    </p:spTree>
    <p:extLst>
      <p:ext uri="{BB962C8B-B14F-4D97-AF65-F5344CB8AC3E}">
        <p14:creationId xmlns:p14="http://schemas.microsoft.com/office/powerpoint/2010/main" val="10714806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23</a:t>
            </a:fld>
            <a:endParaRPr lang="en-US"/>
          </a:p>
        </p:txBody>
      </p:sp>
    </p:spTree>
    <p:extLst>
      <p:ext uri="{BB962C8B-B14F-4D97-AF65-F5344CB8AC3E}">
        <p14:creationId xmlns:p14="http://schemas.microsoft.com/office/powerpoint/2010/main" val="11207296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24</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25</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2978567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2164419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err="1"/>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3012038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err="1"/>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2326109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endParaRPr lang="en-US" err="1"/>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2248206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pPr>
              <a:lnSpc>
                <a:spcPct val="90000"/>
              </a:lnSpc>
              <a:spcBef>
                <a:spcPts val="1000"/>
              </a:spcBef>
            </a:pPr>
            <a:r>
              <a:rPr lang="en-US"/>
              <a:t>Tristen - </a:t>
            </a:r>
          </a:p>
          <a:p>
            <a:pPr>
              <a:lnSpc>
                <a:spcPct val="90000"/>
              </a:lnSpc>
              <a:spcBef>
                <a:spcPts val="1000"/>
              </a:spcBef>
            </a:pPr>
            <a:r>
              <a:rPr lang="en-US"/>
              <a:t>For the purpose of the new Attendance Status fields, excused absences </a:t>
            </a:r>
            <a:r>
              <a:rPr lang="en-US" b="1"/>
              <a:t>do not </a:t>
            </a:r>
            <a:r>
              <a:rPr lang="en-US"/>
              <a:t>count as days of physical attendance. For example, option </a:t>
            </a:r>
            <a:endParaRPr lang="en-US">
              <a:cs typeface="Calibri"/>
            </a:endParaRPr>
          </a:p>
          <a:p>
            <a:pPr marL="628650" lvl="1" indent="-171450">
              <a:lnSpc>
                <a:spcPct val="90000"/>
              </a:lnSpc>
              <a:spcBef>
                <a:spcPts val="500"/>
              </a:spcBef>
              <a:buFont typeface="Courier New,monospace"/>
              <a:buChar char="•"/>
            </a:pPr>
            <a:r>
              <a:rPr lang="en-US"/>
              <a:t>03 - Child attended all enrolled days with zero absences is not applicable, if a child had one or more excused days. </a:t>
            </a:r>
            <a:endParaRPr lang="en-US">
              <a:cs typeface="Calibri"/>
            </a:endParaRPr>
          </a:p>
          <a:p>
            <a:pPr marL="1085850" lvl="2" indent="-171450">
              <a:lnSpc>
                <a:spcPct val="90000"/>
              </a:lnSpc>
              <a:spcBef>
                <a:spcPts val="500"/>
              </a:spcBef>
              <a:buFont typeface="Wingdings,Sans-Serif"/>
              <a:buChar char="•"/>
            </a:pPr>
            <a:r>
              <a:rPr lang="en-US"/>
              <a:t>Same goes for best interest or sick days </a:t>
            </a:r>
            <a:endParaRPr lang="en-US">
              <a:cs typeface="Calibri"/>
            </a:endParaRPr>
          </a:p>
          <a:p>
            <a:pPr marL="1085850" lvl="2" indent="-171450">
              <a:lnSpc>
                <a:spcPct val="90000"/>
              </a:lnSpc>
              <a:spcBef>
                <a:spcPts val="500"/>
              </a:spcBef>
              <a:buFont typeface="Wingdings,Sans-Serif"/>
              <a:buChar char="•"/>
            </a:pPr>
            <a:endParaRPr lang="en-US"/>
          </a:p>
          <a:p>
            <a:pPr>
              <a:lnSpc>
                <a:spcPct val="90000"/>
              </a:lnSpc>
              <a:spcBef>
                <a:spcPts val="1000"/>
              </a:spcBef>
            </a:pPr>
            <a:r>
              <a:rPr lang="en-US"/>
              <a:t>Regarding Program Closure vs Non-Operational Days</a:t>
            </a:r>
            <a:endParaRPr lang="en-US">
              <a:cs typeface="Calibri" panose="020F0502020204030204"/>
            </a:endParaRPr>
          </a:p>
          <a:p>
            <a:pPr marL="628650" lvl="1" indent="-171450">
              <a:lnSpc>
                <a:spcPct val="90000"/>
              </a:lnSpc>
              <a:spcBef>
                <a:spcPts val="500"/>
              </a:spcBef>
              <a:buFont typeface="Courier New,monospace"/>
              <a:buChar char="•"/>
            </a:pPr>
            <a:r>
              <a:rPr lang="en-US"/>
              <a:t>Program closure refers specifically to </a:t>
            </a:r>
            <a:r>
              <a:rPr lang="en-US" b="1"/>
              <a:t>unexpected </a:t>
            </a:r>
            <a:r>
              <a:rPr lang="en-US"/>
              <a:t>closures (building issues, Public Health Concerns, etc.) or emergencies (flood, fires, natural disaster, etc.) and should not be confused with non-operational days that were planned or projected. </a:t>
            </a:r>
            <a:endParaRPr lang="en-US">
              <a:cs typeface="Calibri"/>
            </a:endParaRPr>
          </a:p>
          <a:p>
            <a:pPr marL="628650" lvl="1" indent="-171450">
              <a:lnSpc>
                <a:spcPct val="90000"/>
              </a:lnSpc>
              <a:spcBef>
                <a:spcPts val="500"/>
              </a:spcBef>
              <a:buFont typeface="Courier New,monospace"/>
              <a:buChar char="•"/>
            </a:pPr>
            <a:endParaRPr lang="en-US">
              <a:cs typeface="Calibri"/>
            </a:endParaRPr>
          </a:p>
          <a:p>
            <a:pPr marL="628650" lvl="1" indent="-171450">
              <a:lnSpc>
                <a:spcPct val="90000"/>
              </a:lnSpc>
              <a:spcBef>
                <a:spcPts val="500"/>
              </a:spcBef>
              <a:buFont typeface="Courier New,monospace"/>
              <a:buChar char="•"/>
            </a:pPr>
            <a:r>
              <a:rPr lang="en-US">
                <a:cs typeface="Calibri"/>
              </a:rPr>
              <a:t>I will now be handing it over to Ethan</a:t>
            </a:r>
          </a:p>
          <a:p>
            <a:pPr marL="628650" lvl="1" indent="-171450">
              <a:lnSpc>
                <a:spcPct val="90000"/>
              </a:lnSpc>
              <a:spcBef>
                <a:spcPts val="500"/>
              </a:spcBef>
              <a:buFont typeface="Courier New,monospace"/>
              <a:buChar char="•"/>
            </a:pPr>
            <a:endParaRPr lang="en-US">
              <a:cs typeface="Calibri"/>
            </a:endParaRPr>
          </a:p>
          <a:p>
            <a:pPr marL="628650" lvl="1" indent="-171450">
              <a:lnSpc>
                <a:spcPct val="90000"/>
              </a:lnSpc>
              <a:spcBef>
                <a:spcPts val="500"/>
              </a:spcBef>
              <a:buFont typeface="Courier New,monospace"/>
              <a:buChar char="•"/>
            </a:pPr>
            <a:r>
              <a:rPr lang="en-US">
                <a:cs typeface="Calibri"/>
              </a:rPr>
              <a:t>Next Slide Please </a:t>
            </a:r>
          </a:p>
          <a:p>
            <a:pPr marL="628650" lvl="1" indent="-171450">
              <a:lnSpc>
                <a:spcPct val="90000"/>
              </a:lnSpc>
              <a:spcBef>
                <a:spcPts val="500"/>
              </a:spcBef>
              <a:buFont typeface="Courier New,monospace"/>
              <a:buChar char="•"/>
            </a:pPr>
            <a:endParaRPr lang="en-US">
              <a:cs typeface="Calibri"/>
            </a:endParaRPr>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676560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B12FEF-E3B1-445F-E933-E8537FD637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2E1E27-8D4E-9AF8-2657-0EB3E600C6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08ABB8-D13C-5E96-8694-E5C814F0EE3F}"/>
              </a:ext>
            </a:extLst>
          </p:cNvPr>
          <p:cNvSpPr>
            <a:spLocks noGrp="1"/>
          </p:cNvSpPr>
          <p:nvPr>
            <p:ph type="body" idx="1"/>
          </p:nvPr>
        </p:nvSpPr>
        <p:spPr/>
        <p:txBody>
          <a:bodyPr/>
          <a:lstStyle/>
          <a:p>
            <a:pPr marL="914400" lvl="1" indent="-457200">
              <a:lnSpc>
                <a:spcPct val="90000"/>
              </a:lnSpc>
              <a:spcBef>
                <a:spcPts val="500"/>
              </a:spcBef>
              <a:buFont typeface="Arial,Sans-Serif"/>
              <a:buChar char="•"/>
            </a:pPr>
            <a:endParaRPr lang="en-US"/>
          </a:p>
        </p:txBody>
      </p:sp>
      <p:sp>
        <p:nvSpPr>
          <p:cNvPr id="4" name="Slide Number Placeholder 3">
            <a:extLst>
              <a:ext uri="{FF2B5EF4-FFF2-40B4-BE49-F238E27FC236}">
                <a16:creationId xmlns:a16="http://schemas.microsoft.com/office/drawing/2014/main" id="{5BE8CF73-BE78-178B-E87A-14EA58720982}"/>
              </a:ext>
            </a:extLst>
          </p:cNvPr>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2578043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787883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3.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ca.gov/sp/cd/ci/ccdata.asp"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mailto:CDMIS@DSS.CA.GOV"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CDMIS@cde.ca.gov&#160;" TargetMode="External"/><Relationship Id="rId7" Type="http://schemas.openxmlformats.org/officeDocument/2006/relationships/hyperlink" Target="https://www4.cde.ca.gov/cdmis" TargetMode="External"/><Relationship Id="rId2" Type="http://schemas.openxmlformats.org/officeDocument/2006/relationships/notesSlide" Target="../notesSlides/notesSlide21.xml"/><Relationship Id="rId1" Type="http://schemas.openxmlformats.org/officeDocument/2006/relationships/slideLayout" Target="../slideLayouts/slideLayout45.xml"/><Relationship Id="rId6" Type="http://schemas.openxmlformats.org/officeDocument/2006/relationships/hyperlink" Target="https://www4.cde.ca.gov/cdmis/default.aspx" TargetMode="External"/><Relationship Id="rId5" Type="http://schemas.openxmlformats.org/officeDocument/2006/relationships/hyperlink" Target="https://www.cde.ca.gov/sp/cd/ci/main.asp" TargetMode="External"/><Relationship Id="rId4" Type="http://schemas.openxmlformats.org/officeDocument/2006/relationships/hyperlink" Target="mailto:CDMIS@dss.ca.gov&#160;"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sp/cd/ci/cdmis801aef.asp" TargetMode="External"/><Relationship Id="rId7" Type="http://schemas.openxmlformats.org/officeDocument/2006/relationships/hyperlink" Target="https://www.cde.ca.gov/sp/cd/ci/spreport.asp"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www.cde.ca.gov/sp/cd/ci/cdmisch4.asp" TargetMode="External"/><Relationship Id="rId5" Type="http://schemas.openxmlformats.org/officeDocument/2006/relationships/hyperlink" Target="https://www.cde.ca.gov/sp/cd/ci/ccdata.asp" TargetMode="External"/><Relationship Id="rId4" Type="http://schemas.openxmlformats.org/officeDocument/2006/relationships/hyperlink" Target="https://www.cde.ca.gov/sp/cd/ci/cdmisupdate35.asp"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185740" y="478398"/>
            <a:ext cx="11804267" cy="1246267"/>
          </a:xfrm>
        </p:spPr>
        <p:txBody>
          <a:bodyPr vert="horz" lIns="91440" tIns="45720" rIns="91440" bIns="45720" rtlCol="0" anchor="ctr">
            <a:noAutofit/>
          </a:bodyPr>
          <a:lstStyle/>
          <a:p>
            <a:r>
              <a:rPr lang="en-US" sz="3600">
                <a:solidFill>
                  <a:schemeClr val="bg1"/>
                </a:solidFill>
                <a:ea typeface="+mj-lt"/>
                <a:cs typeface="+mj-lt"/>
              </a:rPr>
              <a:t> Child Development Management Information System (CDMIS) Updates</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(ADRE)</a:t>
            </a:r>
            <a:endParaRPr lang="en-US"/>
          </a:p>
          <a:p>
            <a:pPr marL="0" indent="0" algn="ctr">
              <a:buNone/>
            </a:pPr>
            <a:r>
              <a:rPr lang="en-US" sz="2900" b="1">
                <a:ea typeface="+mn-lt"/>
                <a:cs typeface="+mn-lt"/>
              </a:rPr>
              <a:t>California Department of Education (CDE)</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August 20, 2024</a:t>
            </a:r>
            <a:endParaRPr lang="en-US">
              <a:ea typeface="+mn-lt"/>
              <a:cs typeface="+mn-lt"/>
            </a:endParaRPr>
          </a:p>
          <a:p>
            <a:pPr marL="0" indent="0" algn="ctr">
              <a:buNone/>
            </a:pPr>
            <a:r>
              <a:rPr lang="en-US" b="1">
                <a:ea typeface="+mn-lt"/>
                <a:cs typeface="+mn-lt"/>
              </a:rPr>
              <a:t>Time: 10:00 a.m. - 11:00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805868" y="397372"/>
            <a:ext cx="10805670" cy="1325563"/>
          </a:xfrm>
        </p:spPr>
        <p:txBody>
          <a:bodyPr>
            <a:normAutofit/>
          </a:bodyPr>
          <a:lstStyle/>
          <a:p>
            <a:r>
              <a:rPr lang="en-US" sz="4000">
                <a:solidFill>
                  <a:schemeClr val="bg1"/>
                </a:solidFill>
              </a:rPr>
              <a:t>Electronic File Upload</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27266" y="1057793"/>
            <a:ext cx="11791885" cy="5251895"/>
          </a:xfrm>
        </p:spPr>
        <p:txBody>
          <a:bodyPr vert="horz" lIns="91440" tIns="45720" rIns="91440" bIns="45720" rtlCol="0" anchor="t">
            <a:normAutofit/>
          </a:bodyPr>
          <a:lstStyle/>
          <a:p>
            <a:pPr marL="457200" lvl="1" indent="0">
              <a:buNone/>
            </a:pPr>
            <a:endParaRPr lang="en-US" sz="3000" dirty="0">
              <a:solidFill>
                <a:srgbClr val="FFFFFF"/>
              </a:solidFill>
              <a:cs typeface="Arial" panose="020B0604020202020204"/>
            </a:endParaRPr>
          </a:p>
          <a:p>
            <a:pPr marL="914400" lvl="1" indent="-457200">
              <a:buChar char="•"/>
            </a:pPr>
            <a:r>
              <a:rPr lang="en-US" sz="3000" dirty="0">
                <a:cs typeface="Arial"/>
              </a:rPr>
              <a:t>The Electronic File format has changed adding 3 new fields. </a:t>
            </a:r>
          </a:p>
          <a:p>
            <a:pPr marL="914400" lvl="1" indent="-457200">
              <a:buChar char="•"/>
            </a:pPr>
            <a:r>
              <a:rPr lang="en-US" sz="3000" dirty="0">
                <a:cs typeface="Arial"/>
              </a:rPr>
              <a:t>The file will be located at </a:t>
            </a:r>
            <a:r>
              <a:rPr lang="en-US" sz="3000" dirty="0">
                <a:ea typeface="+mn-lt"/>
                <a:cs typeface="+mn-lt"/>
                <a:hlinkClick r:id="rId3" tooltip="CDD-801A Template"/>
              </a:rPr>
              <a:t>https://www.cde.ca.gov/sp/cd/ci/ccdata.asp</a:t>
            </a:r>
            <a:r>
              <a:rPr lang="en-US" sz="3000" dirty="0">
                <a:ea typeface="+mn-lt"/>
                <a:cs typeface="+mn-lt"/>
              </a:rPr>
              <a:t> labeled CDD-801A Template (XLSX)</a:t>
            </a:r>
          </a:p>
          <a:p>
            <a:pPr marL="914400" lvl="1" indent="-457200">
              <a:buChar char="•"/>
            </a:pPr>
            <a:r>
              <a:rPr lang="en-US" sz="3000" dirty="0">
                <a:cs typeface="Arial"/>
              </a:rPr>
              <a:t>Columns A-AM are the same as the previous reporting format. Changes occur starting on Column AN-Column AP which is now the "Attendance Status 1, Attendance Status 2, and Attendance Status 3" fields. The last column of the format will be Column AQ which is "Service Date"</a:t>
            </a: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4076352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9"/>
            <a:ext cx="9527060" cy="894243"/>
          </a:xfrm>
        </p:spPr>
        <p:txBody>
          <a:bodyPr>
            <a:normAutofit/>
          </a:bodyPr>
          <a:lstStyle/>
          <a:p>
            <a:r>
              <a:rPr lang="en-US" sz="3600">
                <a:solidFill>
                  <a:schemeClr val="bg1"/>
                </a:solidFill>
              </a:rPr>
              <a:t>Primary Language</a:t>
            </a: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314813" y="720840"/>
            <a:ext cx="11552712" cy="5401210"/>
          </a:xfrm>
        </p:spPr>
        <p:txBody>
          <a:bodyPr vert="horz" lIns="91440" tIns="45720" rIns="91440" bIns="45720" rtlCol="0" anchor="t">
            <a:normAutofit/>
          </a:bodyPr>
          <a:lstStyle/>
          <a:p>
            <a:pPr marL="0" lvl="1" indent="0">
              <a:lnSpc>
                <a:spcPct val="120000"/>
              </a:lnSpc>
              <a:spcAft>
                <a:spcPts val="500"/>
              </a:spcAft>
              <a:buNone/>
            </a:pPr>
            <a:r>
              <a:rPr lang="en-US" sz="2500">
                <a:solidFill>
                  <a:srgbClr val="FFFFFF"/>
                </a:solidFill>
                <a:cs typeface="Arial" panose="020B0604020202020204"/>
              </a:rPr>
              <a:t>To align with CAPSDAC and to meet other Federal Reporting Guidelines the "Primary Language" field now allows a blank or "No Response" in the CDD-801A or CDD-801B.</a:t>
            </a:r>
            <a:endParaRPr lang="en-US" sz="2500">
              <a:cs typeface="Arial" panose="020B0604020202020204"/>
            </a:endParaRPr>
          </a:p>
          <a:p>
            <a:pPr marL="0" lvl="1" indent="0">
              <a:lnSpc>
                <a:spcPct val="120000"/>
              </a:lnSpc>
              <a:buNone/>
            </a:pPr>
            <a:r>
              <a:rPr lang="en-US" sz="2500">
                <a:solidFill>
                  <a:srgbClr val="FFFFFF"/>
                </a:solidFill>
                <a:cs typeface="Arial" panose="020B0604020202020204"/>
              </a:rPr>
              <a:t>Two ways to indicate a "No Response"</a:t>
            </a:r>
          </a:p>
          <a:p>
            <a:pPr marL="914400" lvl="1" indent="-514350">
              <a:lnSpc>
                <a:spcPct val="120000"/>
              </a:lnSpc>
              <a:buAutoNum type="arabicPeriod"/>
            </a:pPr>
            <a:r>
              <a:rPr lang="en-US" sz="2400">
                <a:solidFill>
                  <a:srgbClr val="FFFFFF"/>
                </a:solidFill>
                <a:cs typeface="Arial" panose="020B0604020202020204"/>
              </a:rPr>
              <a:t>CDD-801A/801B Input/Edit Drop Down Menu</a:t>
            </a:r>
          </a:p>
          <a:p>
            <a:pPr marL="1371600" lvl="2">
              <a:lnSpc>
                <a:spcPct val="120000"/>
              </a:lnSpc>
              <a:buFont typeface="Wingdings"/>
              <a:buChar char="§"/>
            </a:pPr>
            <a:r>
              <a:rPr lang="en-US" sz="2400">
                <a:solidFill>
                  <a:srgbClr val="FFFFFF"/>
                </a:solidFill>
                <a:cs typeface="Arial" panose="020B0604020202020204"/>
              </a:rPr>
              <a:t>May be left on "Please Select"</a:t>
            </a:r>
            <a:endParaRPr lang="en-US" sz="2400">
              <a:cs typeface="Arial" panose="020B0604020202020204"/>
            </a:endParaRPr>
          </a:p>
          <a:p>
            <a:pPr marL="914400" lvl="1" indent="-514350">
              <a:lnSpc>
                <a:spcPct val="120000"/>
              </a:lnSpc>
              <a:buAutoNum type="arabicPeriod"/>
            </a:pPr>
            <a:r>
              <a:rPr lang="en-US" sz="2400">
                <a:solidFill>
                  <a:srgbClr val="FFFFFF"/>
                </a:solidFill>
                <a:cs typeface="Arial" panose="020B0604020202020204"/>
              </a:rPr>
              <a:t>Electronic File Upload</a:t>
            </a:r>
          </a:p>
          <a:p>
            <a:pPr marL="1371600" lvl="2">
              <a:lnSpc>
                <a:spcPct val="120000"/>
              </a:lnSpc>
              <a:buFont typeface="Wingdings" panose="020B0604020202020204" pitchFamily="34" charset="0"/>
              <a:buChar char="§"/>
            </a:pPr>
            <a:r>
              <a:rPr lang="en-US" sz="2400">
                <a:solidFill>
                  <a:srgbClr val="FFFFFF"/>
                </a:solidFill>
                <a:cs typeface="Arial" panose="020B0604020202020204"/>
              </a:rPr>
              <a:t>May be left blank </a:t>
            </a:r>
            <a:endParaRPr lang="en-US" sz="2400">
              <a:cs typeface="Arial" panose="020B0604020202020204"/>
            </a:endParaRPr>
          </a:p>
          <a:p>
            <a:pPr marL="0" lvl="1" indent="0">
              <a:lnSpc>
                <a:spcPct val="120000"/>
              </a:lnSpc>
              <a:buNone/>
            </a:pPr>
            <a:r>
              <a:rPr lang="en-US" sz="2400">
                <a:cs typeface="Arial" panose="020B0604020202020204"/>
              </a:rPr>
              <a:t>Note: These changes do not impact the file format specifications other than to allow the .txt file to contain a blank tab-delimited value to indicate a "No Response" in the Primary Language Field.</a:t>
            </a: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774450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B878C-E1A6-F382-910E-40BC4680B721}"/>
              </a:ext>
            </a:extLst>
          </p:cNvPr>
          <p:cNvSpPr>
            <a:spLocks noGrp="1"/>
          </p:cNvSpPr>
          <p:nvPr>
            <p:ph type="title"/>
          </p:nvPr>
        </p:nvSpPr>
        <p:spPr/>
        <p:txBody>
          <a:bodyPr/>
          <a:lstStyle/>
          <a:p>
            <a:r>
              <a:rPr lang="en-US">
                <a:solidFill>
                  <a:schemeClr val="tx1"/>
                </a:solidFill>
                <a:cs typeface="Arial"/>
              </a:rPr>
              <a:t>Demonstration</a:t>
            </a:r>
            <a:endParaRPr lang="en-US">
              <a:solidFill>
                <a:schemeClr val="tx1"/>
              </a:solidFill>
            </a:endParaRPr>
          </a:p>
        </p:txBody>
      </p:sp>
      <p:sp>
        <p:nvSpPr>
          <p:cNvPr id="3" name="Content Placeholder 2">
            <a:extLst>
              <a:ext uri="{FF2B5EF4-FFF2-40B4-BE49-F238E27FC236}">
                <a16:creationId xmlns:a16="http://schemas.microsoft.com/office/drawing/2014/main" id="{C6A40393-CBD0-7474-922F-28058ADC1DE8}"/>
              </a:ext>
            </a:extLst>
          </p:cNvPr>
          <p:cNvSpPr>
            <a:spLocks noGrp="1"/>
          </p:cNvSpPr>
          <p:nvPr>
            <p:ph idx="1"/>
          </p:nvPr>
        </p:nvSpPr>
        <p:spPr>
          <a:xfrm>
            <a:off x="713116" y="1341119"/>
            <a:ext cx="10880786" cy="4305179"/>
          </a:xfrm>
        </p:spPr>
        <p:txBody>
          <a:bodyPr vert="horz" lIns="91440" tIns="45720" rIns="91440" bIns="45720" rtlCol="0" anchor="t">
            <a:normAutofit/>
          </a:bodyPr>
          <a:lstStyle/>
          <a:p>
            <a:pPr marL="0" indent="0">
              <a:spcAft>
                <a:spcPts val="1200"/>
              </a:spcAft>
              <a:buNone/>
            </a:pPr>
            <a:r>
              <a:rPr lang="en-US" sz="3200" dirty="0">
                <a:cs typeface="Arial"/>
              </a:rPr>
              <a:t>This demonstration will showcase:</a:t>
            </a:r>
          </a:p>
          <a:p>
            <a:pPr marL="514350" indent="-514350">
              <a:spcAft>
                <a:spcPts val="1200"/>
              </a:spcAft>
              <a:buAutoNum type="arabicPeriod"/>
            </a:pPr>
            <a:r>
              <a:rPr lang="en-US" sz="3200" dirty="0">
                <a:cs typeface="Arial"/>
              </a:rPr>
              <a:t>How to use the revised 801A template to create an electronic csv file.</a:t>
            </a:r>
          </a:p>
          <a:p>
            <a:pPr marL="514350" indent="-514350">
              <a:spcAft>
                <a:spcPts val="1200"/>
              </a:spcAft>
              <a:buAutoNum type="arabicPeriod"/>
            </a:pPr>
            <a:r>
              <a:rPr lang="en-US" sz="3200" dirty="0">
                <a:cs typeface="Arial"/>
              </a:rPr>
              <a:t>How to manually input data.</a:t>
            </a:r>
          </a:p>
          <a:p>
            <a:pPr marL="514350" indent="-514350">
              <a:spcAft>
                <a:spcPts val="1200"/>
              </a:spcAft>
              <a:buAutoNum type="arabicPeriod"/>
            </a:pPr>
            <a:r>
              <a:rPr lang="en-US" sz="3200" dirty="0">
                <a:cs typeface="Arial"/>
              </a:rPr>
              <a:t>How to utilize copy forward to revise prior month’s data.</a:t>
            </a:r>
          </a:p>
          <a:p>
            <a:pPr marL="514350" indent="-514350">
              <a:spcAft>
                <a:spcPts val="1200"/>
              </a:spcAft>
              <a:buAutoNum type="arabicPeriod"/>
            </a:pPr>
            <a:r>
              <a:rPr lang="en-US" sz="3200" dirty="0">
                <a:cs typeface="Arial"/>
              </a:rPr>
              <a:t>How to utilize the export submission feature to “Copy Forward”</a:t>
            </a:r>
          </a:p>
        </p:txBody>
      </p:sp>
      <p:sp>
        <p:nvSpPr>
          <p:cNvPr id="4" name="Slide Number Placeholder 3">
            <a:extLst>
              <a:ext uri="{FF2B5EF4-FFF2-40B4-BE49-F238E27FC236}">
                <a16:creationId xmlns:a16="http://schemas.microsoft.com/office/drawing/2014/main" id="{8FE28820-3A62-D23C-61D7-01E0C572B9E8}"/>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312039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88CC8-41F2-D28A-B57F-3D0EC1176891}"/>
              </a:ext>
            </a:extLst>
          </p:cNvPr>
          <p:cNvSpPr>
            <a:spLocks noGrp="1"/>
          </p:cNvSpPr>
          <p:nvPr>
            <p:ph type="title"/>
          </p:nvPr>
        </p:nvSpPr>
        <p:spPr/>
        <p:txBody>
          <a:bodyPr/>
          <a:lstStyle/>
          <a:p>
            <a:r>
              <a:rPr lang="en-US" sz="4000">
                <a:solidFill>
                  <a:schemeClr val="bg1"/>
                </a:solidFill>
              </a:rPr>
              <a:t>SPR </a:t>
            </a:r>
            <a:r>
              <a:rPr lang="en-US" sz="4000">
                <a:solidFill>
                  <a:schemeClr val="bg1"/>
                </a:solidFill>
                <a:cs typeface="Arial"/>
              </a:rPr>
              <a:t>Updates</a:t>
            </a:r>
            <a:endParaRPr lang="en-US"/>
          </a:p>
        </p:txBody>
      </p:sp>
      <p:sp>
        <p:nvSpPr>
          <p:cNvPr id="3" name="Content Placeholder 2">
            <a:extLst>
              <a:ext uri="{FF2B5EF4-FFF2-40B4-BE49-F238E27FC236}">
                <a16:creationId xmlns:a16="http://schemas.microsoft.com/office/drawing/2014/main" id="{41C01A60-A4B6-BC52-14DA-003BC905E248}"/>
              </a:ext>
            </a:extLst>
          </p:cNvPr>
          <p:cNvSpPr>
            <a:spLocks noGrp="1"/>
          </p:cNvSpPr>
          <p:nvPr>
            <p:ph sz="half" idx="1"/>
          </p:nvPr>
        </p:nvSpPr>
        <p:spPr/>
        <p:txBody>
          <a:bodyPr>
            <a:normAutofit/>
          </a:bodyPr>
          <a:lstStyle/>
          <a:p>
            <a:pPr marL="228600" lvl="1" indent="0">
              <a:buNone/>
            </a:pPr>
            <a:r>
              <a:rPr lang="en-US" sz="2800">
                <a:cs typeface="Arial"/>
              </a:rPr>
              <a:t>Effective: August 1, 2024</a:t>
            </a:r>
            <a:endParaRPr lang="en-US" sz="2800"/>
          </a:p>
          <a:p>
            <a:pPr marL="228600" lvl="1" indent="0">
              <a:buNone/>
            </a:pPr>
            <a:r>
              <a:rPr lang="en-US" sz="2800">
                <a:cs typeface="Arial"/>
              </a:rPr>
              <a:t>Impacting the July 2024 Reporting Period</a:t>
            </a:r>
            <a:endParaRPr lang="en-US" sz="2600" b="1">
              <a:solidFill>
                <a:srgbClr val="FFFFFF"/>
              </a:solidFill>
              <a:cs typeface="Arial" panose="020B0604020202020204"/>
            </a:endParaRPr>
          </a:p>
          <a:p>
            <a:pPr marL="228600" lvl="1" indent="0">
              <a:lnSpc>
                <a:spcPct val="100000"/>
              </a:lnSpc>
              <a:buNone/>
            </a:pPr>
            <a:r>
              <a:rPr lang="en-US" sz="2600" b="1">
                <a:solidFill>
                  <a:srgbClr val="FFFFFF"/>
                </a:solidFill>
                <a:cs typeface="Arial" panose="020B0604020202020204"/>
              </a:rPr>
              <a:t>Changes:</a:t>
            </a:r>
          </a:p>
          <a:p>
            <a:pPr lvl="1" indent="-457200">
              <a:lnSpc>
                <a:spcPct val="100000"/>
              </a:lnSpc>
              <a:buChar char="•"/>
            </a:pPr>
            <a:r>
              <a:rPr lang="en-US" sz="2600">
                <a:solidFill>
                  <a:srgbClr val="FFFFFF"/>
                </a:solidFill>
                <a:cs typeface="Arial" panose="020B0604020202020204"/>
              </a:rPr>
              <a:t>Combined Contract Code</a:t>
            </a:r>
          </a:p>
          <a:p>
            <a:pPr lvl="2" indent="-457200">
              <a:lnSpc>
                <a:spcPct val="100000"/>
              </a:lnSpc>
              <a:buFont typeface="Wingdings" panose="020B0604020202020204" pitchFamily="34" charset="0"/>
              <a:buChar char="§"/>
            </a:pPr>
            <a:r>
              <a:rPr lang="en-US" sz="2600">
                <a:solidFill>
                  <a:srgbClr val="FFFFFF"/>
                </a:solidFill>
                <a:cs typeface="Arial" panose="020B0604020202020204"/>
              </a:rPr>
              <a:t>Increased from 9 digits to 10 digits</a:t>
            </a:r>
          </a:p>
          <a:p>
            <a:pPr lvl="1" indent="-457200">
              <a:lnSpc>
                <a:spcPct val="100000"/>
              </a:lnSpc>
              <a:buFont typeface="Arial" panose="020B0604020202020204" pitchFamily="34" charset="0"/>
              <a:buChar char="•"/>
            </a:pPr>
            <a:r>
              <a:rPr lang="en-US" sz="2600">
                <a:solidFill>
                  <a:srgbClr val="FFFFFF"/>
                </a:solidFill>
                <a:cs typeface="Arial" panose="020B0604020202020204"/>
              </a:rPr>
              <a:t>Subsidy Fee Payment Amount</a:t>
            </a:r>
            <a:endParaRPr lang="en-US" sz="2600">
              <a:cs typeface="Arial"/>
            </a:endParaRPr>
          </a:p>
          <a:p>
            <a:pPr lvl="2" indent="-457200">
              <a:lnSpc>
                <a:spcPct val="100000"/>
              </a:lnSpc>
              <a:buFont typeface="Wingdings" panose="020B0604020202020204" pitchFamily="34" charset="0"/>
              <a:buChar char="§"/>
            </a:pPr>
            <a:r>
              <a:rPr lang="en-US" sz="2600">
                <a:solidFill>
                  <a:srgbClr val="FFFFFF"/>
                </a:solidFill>
                <a:cs typeface="Arial" panose="020B0604020202020204"/>
              </a:rPr>
              <a:t>New requirement to meet</a:t>
            </a:r>
          </a:p>
          <a:p>
            <a:endParaRPr lang="en-US"/>
          </a:p>
        </p:txBody>
      </p:sp>
      <p:sp>
        <p:nvSpPr>
          <p:cNvPr id="4" name="Content Placeholder 3">
            <a:extLst>
              <a:ext uri="{FF2B5EF4-FFF2-40B4-BE49-F238E27FC236}">
                <a16:creationId xmlns:a16="http://schemas.microsoft.com/office/drawing/2014/main" id="{B65BA600-3711-A91C-9E27-8751D464B27E}"/>
              </a:ext>
            </a:extLst>
          </p:cNvPr>
          <p:cNvSpPr>
            <a:spLocks noGrp="1"/>
          </p:cNvSpPr>
          <p:nvPr>
            <p:ph sz="half" idx="2"/>
          </p:nvPr>
        </p:nvSpPr>
        <p:spPr/>
        <p:txBody>
          <a:bodyPr>
            <a:normAutofit/>
          </a:bodyPr>
          <a:lstStyle/>
          <a:p>
            <a:pPr marL="457200" lvl="1" indent="0">
              <a:buFont typeface="Arial" panose="020B0604020202020204" pitchFamily="34" charset="0"/>
              <a:buNone/>
            </a:pPr>
            <a:r>
              <a:rPr lang="en-US" sz="3200" b="1">
                <a:solidFill>
                  <a:srgbClr val="FFFFFF"/>
                </a:solidFill>
                <a:cs typeface="Arial" panose="020B0604020202020204"/>
              </a:rPr>
              <a:t>Reference:</a:t>
            </a:r>
          </a:p>
          <a:p>
            <a:pPr lvl="1">
              <a:buFont typeface="Arial" panose="020B0604020202020204" pitchFamily="34" charset="0"/>
              <a:buChar char="•"/>
            </a:pPr>
            <a:r>
              <a:rPr lang="en-US" sz="3000">
                <a:solidFill>
                  <a:srgbClr val="FFFFFF"/>
                </a:solidFill>
                <a:cs typeface="Arial" panose="020B0604020202020204"/>
              </a:rPr>
              <a:t>CDSS Child Care Bulletin (CCB) No. 27-07</a:t>
            </a:r>
          </a:p>
          <a:p>
            <a:pPr lvl="1">
              <a:buFont typeface="Arial" panose="020B0604020202020204" pitchFamily="34" charset="0"/>
              <a:buChar char="•"/>
            </a:pPr>
            <a:r>
              <a:rPr lang="en-US" sz="3200">
                <a:solidFill>
                  <a:srgbClr val="FFFFFF"/>
                </a:solidFill>
                <a:cs typeface="Arial" panose="020B0604020202020204"/>
              </a:rPr>
              <a:t>SPR Technical Manual</a:t>
            </a:r>
          </a:p>
          <a:p>
            <a:endParaRPr lang="en-US"/>
          </a:p>
        </p:txBody>
      </p:sp>
      <p:sp>
        <p:nvSpPr>
          <p:cNvPr id="5" name="Slide Number Placeholder 4">
            <a:extLst>
              <a:ext uri="{FF2B5EF4-FFF2-40B4-BE49-F238E27FC236}">
                <a16:creationId xmlns:a16="http://schemas.microsoft.com/office/drawing/2014/main" id="{01BA4A5B-7087-6231-2680-89ED18F1F97A}"/>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2186045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76D5C-6C3C-64D6-ED36-447D58ED82A1}"/>
              </a:ext>
            </a:extLst>
          </p:cNvPr>
          <p:cNvSpPr>
            <a:spLocks noGrp="1"/>
          </p:cNvSpPr>
          <p:nvPr>
            <p:ph type="title"/>
          </p:nvPr>
        </p:nvSpPr>
        <p:spPr>
          <a:xfrm>
            <a:off x="152400" y="-5282"/>
            <a:ext cx="11887200" cy="753151"/>
          </a:xfrm>
        </p:spPr>
        <p:txBody>
          <a:bodyPr/>
          <a:lstStyle/>
          <a:p>
            <a:r>
              <a:rPr lang="en-US" sz="3600">
                <a:solidFill>
                  <a:schemeClr val="bg1"/>
                </a:solidFill>
                <a:cs typeface="Arial"/>
              </a:rPr>
              <a:t>SPR Subsidy Fee Payment Amount </a:t>
            </a:r>
          </a:p>
        </p:txBody>
      </p:sp>
      <p:sp>
        <p:nvSpPr>
          <p:cNvPr id="3" name="Content Placeholder 2">
            <a:extLst>
              <a:ext uri="{FF2B5EF4-FFF2-40B4-BE49-F238E27FC236}">
                <a16:creationId xmlns:a16="http://schemas.microsoft.com/office/drawing/2014/main" id="{9E3E695C-BA63-DF77-BF1C-DDD5604DD892}"/>
              </a:ext>
            </a:extLst>
          </p:cNvPr>
          <p:cNvSpPr>
            <a:spLocks noGrp="1"/>
          </p:cNvSpPr>
          <p:nvPr>
            <p:ph idx="1"/>
          </p:nvPr>
        </p:nvSpPr>
        <p:spPr>
          <a:xfrm>
            <a:off x="439947" y="749098"/>
            <a:ext cx="11125201" cy="5350814"/>
          </a:xfrm>
        </p:spPr>
        <p:txBody>
          <a:bodyPr vert="horz" lIns="91440" tIns="45720" rIns="91440" bIns="45720" rtlCol="0" anchor="t">
            <a:normAutofit/>
          </a:bodyPr>
          <a:lstStyle/>
          <a:p>
            <a:pPr marL="0" indent="0">
              <a:spcAft>
                <a:spcPts val="500"/>
              </a:spcAft>
              <a:buNone/>
            </a:pPr>
            <a:r>
              <a:rPr lang="en-US" sz="2450" b="1">
                <a:cs typeface="Arial"/>
              </a:rPr>
              <a:t>Subsidy Fee Payment Amount</a:t>
            </a:r>
            <a:r>
              <a:rPr lang="en-US" sz="2450">
                <a:cs typeface="Arial"/>
              </a:rPr>
              <a:t> - Indicates the amount of all subsidies paid to each provider in the report month. </a:t>
            </a:r>
          </a:p>
          <a:p>
            <a:pPr marL="0" indent="0">
              <a:buNone/>
            </a:pPr>
            <a:r>
              <a:rPr lang="en-US" sz="2450" b="1">
                <a:cs typeface="Arial"/>
              </a:rPr>
              <a:t>Rules and Guidelines</a:t>
            </a:r>
          </a:p>
          <a:p>
            <a:pPr marL="342900" indent="-342900"/>
            <a:r>
              <a:rPr lang="en-US" sz="2450">
                <a:cs typeface="Arial"/>
              </a:rPr>
              <a:t>Data entry in this field is optional.</a:t>
            </a:r>
          </a:p>
          <a:p>
            <a:pPr marL="342900" indent="-342900"/>
            <a:r>
              <a:rPr lang="en-US" sz="2450">
                <a:cs typeface="Arial"/>
              </a:rPr>
              <a:t>This field should only be left blank if the information is not readily available AND the agency has created an implementation plan with the provider union.</a:t>
            </a:r>
          </a:p>
          <a:p>
            <a:pPr marL="342900" indent="-342900"/>
            <a:r>
              <a:rPr lang="en-US" sz="2450">
                <a:cs typeface="Arial"/>
              </a:rPr>
              <a:t>This field may contain up to eight (8) characters. This includes up to five (5) digits for dollar amounts, a decimal, and two digits for cents amounts. </a:t>
            </a:r>
          </a:p>
          <a:p>
            <a:pPr marL="342900" indent="-342900">
              <a:spcAft>
                <a:spcPts val="500"/>
              </a:spcAft>
            </a:pPr>
            <a:r>
              <a:rPr lang="en-US" sz="2450">
                <a:cs typeface="Arial"/>
              </a:rPr>
              <a:t>Enter decimal and numbers only. Hyphens and other special characters are not allowed. </a:t>
            </a:r>
          </a:p>
          <a:p>
            <a:pPr marL="0" indent="0">
              <a:buNone/>
            </a:pPr>
            <a:r>
              <a:rPr lang="en-US" sz="2450" b="1">
                <a:cs typeface="Arial"/>
              </a:rPr>
              <a:t>Example:</a:t>
            </a:r>
            <a:r>
              <a:rPr lang="en-US" sz="2450">
                <a:cs typeface="Arial"/>
              </a:rPr>
              <a:t> Child Care payment $792.65 + $112 Cost of Care Payment=$904.65 minus $18.09 union dues. Actual payment to report in SPR is $886.56. Reported in the SPR as 886.56.</a:t>
            </a:r>
          </a:p>
        </p:txBody>
      </p:sp>
      <p:sp>
        <p:nvSpPr>
          <p:cNvPr id="4" name="Slide Number Placeholder 3">
            <a:extLst>
              <a:ext uri="{FF2B5EF4-FFF2-40B4-BE49-F238E27FC236}">
                <a16:creationId xmlns:a16="http://schemas.microsoft.com/office/drawing/2014/main" id="{26154897-1159-FD16-BDA6-A20A7EBFFEBD}"/>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563352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246437" y="179843"/>
            <a:ext cx="9455174" cy="822356"/>
          </a:xfrm>
        </p:spPr>
        <p:txBody>
          <a:bodyPr>
            <a:normAutofit fontScale="90000"/>
          </a:bodyPr>
          <a:lstStyle/>
          <a:p>
            <a:r>
              <a:rPr lang="en-US" sz="4000">
                <a:solidFill>
                  <a:schemeClr val="bg1"/>
                </a:solidFill>
              </a:rPr>
              <a:t>SPR Combined Contract Code Update (1)</a:t>
            </a: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8416" y="1221487"/>
            <a:ext cx="12183584" cy="5088189"/>
          </a:xfrm>
        </p:spPr>
        <p:txBody>
          <a:bodyPr vert="horz" lIns="91440" tIns="45720" rIns="91440" bIns="45720" rtlCol="0" anchor="t">
            <a:noAutofit/>
          </a:bodyPr>
          <a:lstStyle/>
          <a:p>
            <a:pPr marL="228600" lvl="1" indent="0">
              <a:buNone/>
            </a:pPr>
            <a:r>
              <a:rPr lang="en-US" b="1">
                <a:cs typeface="Arial"/>
              </a:rPr>
              <a:t>What is changing?</a:t>
            </a:r>
            <a:endParaRPr lang="en-US" b="1"/>
          </a:p>
          <a:p>
            <a:pPr lvl="1" indent="-400050">
              <a:buNone/>
            </a:pPr>
            <a:r>
              <a:rPr lang="en-US" sz="2400" b="1">
                <a:cs typeface="Arial"/>
              </a:rPr>
              <a:t>Increasing 9 digits to 10 digits: </a:t>
            </a:r>
            <a:r>
              <a:rPr lang="en-US" sz="2400">
                <a:cs typeface="Arial"/>
              </a:rPr>
              <a:t>Providing Bridge their own designation in the code.</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lang="en-US" sz="2400" b="1">
                <a:solidFill>
                  <a:schemeClr val="tx1"/>
                </a:solidFill>
                <a:latin typeface="Arial" panose="020B0604020202020204" pitchFamily="34" charset="0"/>
              </a:rPr>
              <a:t>BRIDGE - </a:t>
            </a:r>
            <a:r>
              <a:rPr lang="en-US" sz="2400">
                <a:solidFill>
                  <a:schemeClr val="tx1"/>
                </a:solidFill>
                <a:latin typeface="Arial" panose="020B0604020202020204" pitchFamily="34" charset="0"/>
              </a:rPr>
              <a:t>Bringing Resources, Interventions, and Direct Grants to Engage</a:t>
            </a:r>
            <a:endParaRPr lang="en-US" altLang="en-US" sz="2400">
              <a:solidFill>
                <a:schemeClr val="tx1"/>
              </a:solidFill>
              <a:latin typeface="Arial" panose="020B0604020202020204" pitchFamily="34" charset="0"/>
            </a:endParaRP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CCTR</a:t>
            </a:r>
            <a:r>
              <a:rPr kumimoji="0" lang="en-US" altLang="en-US" sz="2400" b="0" i="0" u="none" strike="noStrike" cap="none" normalizeH="0" baseline="0">
                <a:ln>
                  <a:noFill/>
                </a:ln>
                <a:solidFill>
                  <a:schemeClr val="tx1"/>
                </a:solidFill>
                <a:effectLst/>
                <a:latin typeface="Arial" panose="020B0604020202020204" pitchFamily="34" charset="0"/>
              </a:rPr>
              <a:t> - General Child Care and Development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CMIG</a:t>
            </a:r>
            <a:r>
              <a:rPr kumimoji="0" lang="en-US" altLang="en-US" sz="2400" b="0" i="0" u="none" strike="noStrike" cap="none" normalizeH="0" baseline="0">
                <a:ln>
                  <a:noFill/>
                </a:ln>
                <a:solidFill>
                  <a:schemeClr val="tx1"/>
                </a:solidFill>
                <a:effectLst/>
                <a:latin typeface="Arial" panose="020B0604020202020204" pitchFamily="34" charset="0"/>
              </a:rPr>
              <a:t> - Migrant Child Care and Development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CMAP</a:t>
            </a:r>
            <a:r>
              <a:rPr kumimoji="0" lang="en-US" altLang="en-US" sz="2400" b="0" i="0" u="none" strike="noStrike" cap="none" normalizeH="0" baseline="0">
                <a:ln>
                  <a:noFill/>
                </a:ln>
                <a:solidFill>
                  <a:schemeClr val="tx1"/>
                </a:solidFill>
                <a:effectLst/>
                <a:latin typeface="Arial" panose="020B0604020202020204" pitchFamily="34" charset="0"/>
              </a:rPr>
              <a:t> - Migrant Alternative Payment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CSPP</a:t>
            </a:r>
            <a:r>
              <a:rPr kumimoji="0" lang="en-US" altLang="en-US" sz="2400" b="0" i="0" u="none" strike="noStrike" cap="none" normalizeH="0" baseline="0">
                <a:ln>
                  <a:noFill/>
                </a:ln>
                <a:solidFill>
                  <a:schemeClr val="tx1"/>
                </a:solidFill>
                <a:effectLst/>
                <a:latin typeface="Arial" panose="020B0604020202020204" pitchFamily="34" charset="0"/>
              </a:rPr>
              <a:t> - California State Preschool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CFCC</a:t>
            </a:r>
            <a:r>
              <a:rPr kumimoji="0" lang="en-US" altLang="en-US" sz="2400" b="0" i="0" u="none" strike="noStrike" cap="none" normalizeH="0" baseline="0">
                <a:ln>
                  <a:noFill/>
                </a:ln>
                <a:solidFill>
                  <a:schemeClr val="tx1"/>
                </a:solidFill>
                <a:effectLst/>
                <a:latin typeface="Arial" panose="020B0604020202020204" pitchFamily="34" charset="0"/>
              </a:rPr>
              <a:t> - Family Child Care Home Education Network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CAPP</a:t>
            </a:r>
            <a:r>
              <a:rPr kumimoji="0" lang="en-US" altLang="en-US" sz="2400" b="0" i="0" u="none" strike="noStrike" cap="none" normalizeH="0" baseline="0">
                <a:ln>
                  <a:noFill/>
                </a:ln>
                <a:solidFill>
                  <a:schemeClr val="tx1"/>
                </a:solidFill>
                <a:effectLst/>
                <a:latin typeface="Arial" panose="020B0604020202020204" pitchFamily="34" charset="0"/>
              </a:rPr>
              <a:t> - California Alternative Payment Program</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C1AP</a:t>
            </a:r>
            <a:r>
              <a:rPr kumimoji="0" lang="en-US" altLang="en-US" sz="2400" b="0" i="0" u="none" strike="noStrike" cap="none" normalizeH="0" baseline="0">
                <a:ln>
                  <a:noFill/>
                </a:ln>
                <a:solidFill>
                  <a:schemeClr val="tx1"/>
                </a:solidFill>
                <a:effectLst/>
                <a:latin typeface="Arial" panose="020B0604020202020204" pitchFamily="34" charset="0"/>
              </a:rPr>
              <a:t> - California Alternative Payment Program, Stage 1</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C2AP</a:t>
            </a:r>
            <a:r>
              <a:rPr kumimoji="0" lang="en-US" altLang="en-US" sz="2400" b="0" i="0" u="none" strike="noStrike" cap="none" normalizeH="0" baseline="0">
                <a:ln>
                  <a:noFill/>
                </a:ln>
                <a:solidFill>
                  <a:schemeClr val="tx1"/>
                </a:solidFill>
                <a:effectLst/>
                <a:latin typeface="Arial" panose="020B0604020202020204" pitchFamily="34" charset="0"/>
              </a:rPr>
              <a:t> - California Alternative Payment Program, Stage 2</a:t>
            </a:r>
          </a:p>
          <a:p>
            <a:pPr marL="514350" marR="0" lvl="0" indent="-51435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2400" b="1" i="0" u="none" strike="noStrike" cap="none" normalizeH="0" baseline="0">
                <a:ln>
                  <a:noFill/>
                </a:ln>
                <a:solidFill>
                  <a:schemeClr val="tx1"/>
                </a:solidFill>
                <a:effectLst/>
                <a:latin typeface="Arial" panose="020B0604020202020204" pitchFamily="34" charset="0"/>
              </a:rPr>
              <a:t>C3AP</a:t>
            </a:r>
            <a:r>
              <a:rPr kumimoji="0" lang="en-US" altLang="en-US" sz="2400" b="0" i="0" u="none" strike="noStrike" cap="none" normalizeH="0" baseline="0">
                <a:ln>
                  <a:noFill/>
                </a:ln>
                <a:solidFill>
                  <a:schemeClr val="tx1"/>
                </a:solidFill>
                <a:effectLst/>
                <a:latin typeface="Arial" panose="020B0604020202020204" pitchFamily="34" charset="0"/>
              </a:rPr>
              <a:t> - California Alternative Payment Program, Stage 3 </a:t>
            </a:r>
          </a:p>
          <a:p>
            <a:pPr marL="228600" lvl="1" indent="0">
              <a:buNone/>
            </a:pPr>
            <a:endParaRPr lang="en-US" sz="2800">
              <a:cs typeface="Arial"/>
            </a:endParaRPr>
          </a:p>
          <a:p>
            <a:pPr marL="228600" lvl="1" indent="0">
              <a:buNone/>
            </a:pPr>
            <a:endParaRPr lang="en-US">
              <a:cs typeface="Arial"/>
            </a:endParaRPr>
          </a:p>
          <a:p>
            <a:pPr marL="228600" lvl="1" indent="0">
              <a:buNone/>
            </a:pPr>
            <a:endParaRPr lang="en-US">
              <a:cs typeface="Arial"/>
            </a:endParaRPr>
          </a:p>
          <a:p>
            <a:pPr marL="228600" lvl="1" indent="0">
              <a:buNone/>
            </a:pPr>
            <a:endParaRPr lang="en-US">
              <a:cs typeface="Arial"/>
            </a:endParaRPr>
          </a:p>
          <a:p>
            <a:pPr marL="228600" lvl="1" indent="0">
              <a:buNone/>
            </a:pPr>
            <a:endParaRPr lang="en-US">
              <a:cs typeface="Arial"/>
            </a:endParaRPr>
          </a:p>
          <a:p>
            <a:pPr marL="228600" lvl="1" indent="0">
              <a:buNone/>
            </a:pPr>
            <a:endParaRPr lang="en-US">
              <a:cs typeface="Arial"/>
            </a:endParaRPr>
          </a:p>
          <a:p>
            <a:pPr marL="228600" lvl="1" indent="0">
              <a:buNone/>
            </a:pPr>
            <a:endParaRPr lang="en-US">
              <a:cs typeface="Arial"/>
            </a:endParaRPr>
          </a:p>
          <a:p>
            <a:pPr marL="228600" lvl="1" indent="0">
              <a:buNone/>
            </a:pPr>
            <a:endParaRPr lang="en-US">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1179845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06C79-11ED-F2D6-2339-C3FBE5E33AC1}"/>
              </a:ext>
            </a:extLst>
          </p:cNvPr>
          <p:cNvSpPr>
            <a:spLocks noGrp="1"/>
          </p:cNvSpPr>
          <p:nvPr>
            <p:ph type="title"/>
          </p:nvPr>
        </p:nvSpPr>
        <p:spPr/>
        <p:txBody>
          <a:bodyPr/>
          <a:lstStyle/>
          <a:p>
            <a:r>
              <a:rPr lang="en-US" sz="3600">
                <a:solidFill>
                  <a:schemeClr val="bg1"/>
                </a:solidFill>
              </a:rPr>
              <a:t>SPR Combined Contract Code Update (2)</a:t>
            </a:r>
            <a:endParaRPr lang="en-US"/>
          </a:p>
        </p:txBody>
      </p:sp>
      <p:sp>
        <p:nvSpPr>
          <p:cNvPr id="3" name="Content Placeholder 2">
            <a:extLst>
              <a:ext uri="{FF2B5EF4-FFF2-40B4-BE49-F238E27FC236}">
                <a16:creationId xmlns:a16="http://schemas.microsoft.com/office/drawing/2014/main" id="{9B7D8F6D-F51D-4BDA-E168-8A276C0E84BC}"/>
              </a:ext>
            </a:extLst>
          </p:cNvPr>
          <p:cNvSpPr>
            <a:spLocks noGrp="1"/>
          </p:cNvSpPr>
          <p:nvPr>
            <p:ph idx="1"/>
          </p:nvPr>
        </p:nvSpPr>
        <p:spPr/>
        <p:txBody>
          <a:bodyPr/>
          <a:lstStyle/>
          <a:p>
            <a:pPr marL="228600" lvl="1" indent="0">
              <a:buNone/>
            </a:pPr>
            <a:r>
              <a:rPr lang="en-US">
                <a:cs typeface="Arial"/>
              </a:rPr>
              <a:t>Bridge Example: 1000000000     CCTR Example: 0100000000</a:t>
            </a:r>
          </a:p>
          <a:p>
            <a:pPr marL="228600" lvl="1" indent="0">
              <a:buNone/>
            </a:pPr>
            <a:endParaRPr lang="en-US">
              <a:cs typeface="Arial"/>
            </a:endParaRPr>
          </a:p>
          <a:p>
            <a:pPr marL="228600" lvl="1" indent="0">
              <a:buFont typeface="Arial" panose="020B0604020202020204" pitchFamily="34" charset="0"/>
              <a:buNone/>
            </a:pPr>
            <a:r>
              <a:rPr lang="en-US" sz="2800" b="1">
                <a:cs typeface="Arial"/>
              </a:rPr>
              <a:t>How does this impact the agency?</a:t>
            </a:r>
          </a:p>
          <a:p>
            <a:pPr lvl="1">
              <a:buFont typeface="Arial" panose="020B0604020202020204" pitchFamily="34" charset="0"/>
              <a:buChar char="•"/>
            </a:pPr>
            <a:r>
              <a:rPr lang="en-US" sz="2800">
                <a:latin typeface="Arial"/>
                <a:cs typeface="Arial"/>
              </a:rPr>
              <a:t>Update Electronic File Format Specifications</a:t>
            </a:r>
            <a:endParaRPr lang="en-US" sz="2800">
              <a:cs typeface="Arial"/>
            </a:endParaRPr>
          </a:p>
          <a:p>
            <a:pPr lvl="1">
              <a:buFont typeface="Arial" panose="020B0604020202020204" pitchFamily="34" charset="0"/>
              <a:buChar char="•"/>
            </a:pPr>
            <a:r>
              <a:rPr lang="en-US" sz="2800">
                <a:cs typeface="Arial"/>
              </a:rPr>
              <a:t>No longer use all ones for Bridge</a:t>
            </a:r>
          </a:p>
          <a:p>
            <a:pPr lvl="1">
              <a:buFont typeface="Arial" panose="020B0604020202020204" pitchFamily="34" charset="0"/>
              <a:buChar char="•"/>
            </a:pPr>
            <a:r>
              <a:rPr lang="en-US" sz="2800">
                <a:cs typeface="Arial"/>
              </a:rPr>
              <a:t>No longer enter Bridge in the Local Provider Identification field</a:t>
            </a:r>
          </a:p>
          <a:p>
            <a:pPr lvl="1">
              <a:buFont typeface="Arial" panose="020B0604020202020204" pitchFamily="34" charset="0"/>
              <a:buChar char="•"/>
            </a:pPr>
            <a:r>
              <a:rPr lang="en-US" sz="2800">
                <a:cs typeface="Arial"/>
              </a:rPr>
              <a:t>Review the SPR Technical Manual!</a:t>
            </a:r>
          </a:p>
          <a:p>
            <a:pPr marL="228600" lvl="1" indent="0">
              <a:buNone/>
            </a:pPr>
            <a:endParaRPr lang="en-US">
              <a:cs typeface="Arial"/>
            </a:endParaRPr>
          </a:p>
          <a:p>
            <a:pPr marL="228600" lvl="1" indent="0">
              <a:buNone/>
            </a:pPr>
            <a:endParaRPr lang="en-US" sz="2800" b="1" u="sng">
              <a:cs typeface="Arial"/>
            </a:endParaRPr>
          </a:p>
          <a:p>
            <a:endParaRPr lang="en-US"/>
          </a:p>
        </p:txBody>
      </p:sp>
      <p:sp>
        <p:nvSpPr>
          <p:cNvPr id="4" name="Slide Number Placeholder 3">
            <a:extLst>
              <a:ext uri="{FF2B5EF4-FFF2-40B4-BE49-F238E27FC236}">
                <a16:creationId xmlns:a16="http://schemas.microsoft.com/office/drawing/2014/main" id="{A3644096-DE69-AB48-FA30-79CE05DD7BEB}"/>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756764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33380" y="2909"/>
            <a:ext cx="12273135" cy="1038015"/>
          </a:xfrm>
        </p:spPr>
        <p:txBody>
          <a:bodyPr>
            <a:normAutofit/>
          </a:bodyPr>
          <a:lstStyle/>
          <a:p>
            <a:r>
              <a:rPr lang="en-US" sz="3600">
                <a:solidFill>
                  <a:schemeClr val="bg1"/>
                </a:solidFill>
              </a:rPr>
              <a:t>Services Type and Length: Subcontracted Services </a:t>
            </a:r>
            <a:endParaRPr lang="en-US">
              <a:solidFill>
                <a:schemeClr val="bg1"/>
              </a:solidFill>
            </a:endParaRPr>
          </a:p>
        </p:txBody>
      </p:sp>
      <p:sp>
        <p:nvSpPr>
          <p:cNvPr id="7" name="TextBox 6">
            <a:extLst>
              <a:ext uri="{FF2B5EF4-FFF2-40B4-BE49-F238E27FC236}">
                <a16:creationId xmlns:a16="http://schemas.microsoft.com/office/drawing/2014/main" id="{9B94BBD9-EBC2-39A4-1A7B-24724B8FFC85}"/>
              </a:ext>
            </a:extLst>
          </p:cNvPr>
          <p:cNvSpPr txBox="1"/>
          <p:nvPr/>
        </p:nvSpPr>
        <p:spPr>
          <a:xfrm>
            <a:off x="-4908" y="869105"/>
            <a:ext cx="12269025" cy="12464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500" baseline="0">
                <a:solidFill>
                  <a:srgbClr val="FFFFFF"/>
                </a:solidFill>
                <a:latin typeface="Arial"/>
                <a:ea typeface="Arial"/>
                <a:cs typeface="Arial"/>
              </a:rPr>
              <a:t>Subcontracted</a:t>
            </a:r>
            <a:r>
              <a:rPr lang="en-US" sz="2500" b="1" baseline="0">
                <a:solidFill>
                  <a:srgbClr val="FFFFFF"/>
                </a:solidFill>
                <a:latin typeface="Arial"/>
                <a:ea typeface="Arial"/>
                <a:cs typeface="Arial"/>
              </a:rPr>
              <a:t> </a:t>
            </a:r>
            <a:r>
              <a:rPr lang="en-US" sz="2500" baseline="0">
                <a:solidFill>
                  <a:srgbClr val="FFFFFF"/>
                </a:solidFill>
                <a:latin typeface="Arial"/>
                <a:ea typeface="Arial"/>
                <a:cs typeface="Arial"/>
              </a:rPr>
              <a:t>Services</a:t>
            </a:r>
            <a:r>
              <a:rPr lang="en-US" sz="2500" b="1" baseline="0">
                <a:solidFill>
                  <a:srgbClr val="FFFFFF"/>
                </a:solidFill>
                <a:latin typeface="Arial"/>
                <a:ea typeface="Arial"/>
                <a:cs typeface="Arial"/>
              </a:rPr>
              <a:t> </a:t>
            </a:r>
            <a:r>
              <a:rPr lang="en-US" sz="2500" baseline="0">
                <a:solidFill>
                  <a:srgbClr val="FFFFFF"/>
                </a:solidFill>
                <a:latin typeface="Arial"/>
                <a:ea typeface="Arial"/>
                <a:cs typeface="Arial"/>
              </a:rPr>
              <a:t>– Contracted agency is receiving state funds and then paying providers outside the agency and care provided is not directly from the agency. </a:t>
            </a:r>
            <a:r>
              <a:rPr lang="en-US" sz="2500">
                <a:solidFill>
                  <a:srgbClr val="FFFFFF"/>
                </a:solidFill>
                <a:latin typeface="Arial"/>
                <a:ea typeface="Arial"/>
                <a:cs typeface="Arial"/>
              </a:rPr>
              <a:t>​</a:t>
            </a:r>
            <a:endParaRPr lang="en-US"/>
          </a:p>
          <a:p>
            <a:pPr marL="800100" lvl="1" indent="-342900">
              <a:buFont typeface="Arial"/>
              <a:buChar char="•"/>
            </a:pPr>
            <a:r>
              <a:rPr lang="en-US" sz="2500" baseline="0">
                <a:solidFill>
                  <a:srgbClr val="FFFFFF"/>
                </a:solidFill>
                <a:latin typeface="Arial"/>
                <a:ea typeface="Arial"/>
                <a:cs typeface="Arial"/>
              </a:rPr>
              <a:t>Applies to: CSPP, CAPP, C2AP, C3AP, CFCC, and CMAP.</a:t>
            </a:r>
            <a:endParaRPr lang="en-US" sz="2500">
              <a:cs typeface="Arial"/>
            </a:endParaRPr>
          </a:p>
        </p:txBody>
      </p:sp>
      <p:sp>
        <p:nvSpPr>
          <p:cNvPr id="6" name="Content Placeholder 2">
            <a:extLst>
              <a:ext uri="{FF2B5EF4-FFF2-40B4-BE49-F238E27FC236}">
                <a16:creationId xmlns:a16="http://schemas.microsoft.com/office/drawing/2014/main" id="{F6983471-D1F7-FBB4-AE88-5E9FFFE63452}"/>
              </a:ext>
            </a:extLst>
          </p:cNvPr>
          <p:cNvSpPr txBox="1">
            <a:spLocks/>
          </p:cNvSpPr>
          <p:nvPr/>
        </p:nvSpPr>
        <p:spPr>
          <a:xfrm>
            <a:off x="-27423" y="2317536"/>
            <a:ext cx="7015357" cy="382797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buFont typeface="Arial"/>
              <a:buChar char="•"/>
            </a:pPr>
            <a:r>
              <a:rPr lang="en-US" sz="2400">
                <a:ea typeface="+mn-lt"/>
                <a:cs typeface="+mn-lt"/>
              </a:rPr>
              <a:t>CCTR, CMIG</a:t>
            </a:r>
            <a:r>
              <a:rPr lang="en-US" sz="2400">
                <a:cs typeface="Arial"/>
              </a:rPr>
              <a:t>, and CSPP programs select Subcontracted if they are paying a center for childcare services provided outside their agency. </a:t>
            </a:r>
            <a:endParaRPr lang="en-US"/>
          </a:p>
          <a:p>
            <a:pPr>
              <a:lnSpc>
                <a:spcPct val="120000"/>
              </a:lnSpc>
              <a:buFont typeface="Arial"/>
              <a:buChar char="•"/>
            </a:pPr>
            <a:r>
              <a:rPr lang="en-US" sz="2400">
                <a:ea typeface="+mn-lt"/>
                <a:cs typeface="+mn-lt"/>
              </a:rPr>
              <a:t>Services provided through a Family Child Care Home Network (FCCHEN) use Subcontracted Services and applies to both CDE and CDSS contract types. </a:t>
            </a:r>
            <a:endParaRPr lang="en-US" sz="2400">
              <a:cs typeface="Arial"/>
            </a:endParaRPr>
          </a:p>
        </p:txBody>
      </p:sp>
      <p:sp>
        <p:nvSpPr>
          <p:cNvPr id="3" name="TextBox 2">
            <a:extLst>
              <a:ext uri="{FF2B5EF4-FFF2-40B4-BE49-F238E27FC236}">
                <a16:creationId xmlns:a16="http://schemas.microsoft.com/office/drawing/2014/main" id="{46FB52F7-8B1D-E478-0983-AE06792C0580}"/>
              </a:ext>
            </a:extLst>
          </p:cNvPr>
          <p:cNvSpPr txBox="1"/>
          <p:nvPr/>
        </p:nvSpPr>
        <p:spPr>
          <a:xfrm>
            <a:off x="6809664" y="2688608"/>
            <a:ext cx="521347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cs typeface="Arial"/>
              </a:rPr>
              <a:t>A: Direct Services Full-Day</a:t>
            </a:r>
          </a:p>
          <a:p>
            <a:r>
              <a:rPr lang="en-US" sz="2400">
                <a:cs typeface="Arial"/>
              </a:rPr>
              <a:t>B: Direct Services Part-Day</a:t>
            </a:r>
          </a:p>
          <a:p>
            <a:r>
              <a:rPr lang="en-US" sz="2400">
                <a:cs typeface="Arial"/>
              </a:rPr>
              <a:t>C: Subcontracted/Voucher/FCCHEN Services Full-Day</a:t>
            </a:r>
            <a:endParaRPr lang="en-US" sz="2400">
              <a:solidFill>
                <a:srgbClr val="000000"/>
              </a:solidFill>
              <a:latin typeface="Arial"/>
              <a:cs typeface="Calibri"/>
            </a:endParaRPr>
          </a:p>
          <a:p>
            <a:r>
              <a:rPr lang="en-US" sz="2400">
                <a:cs typeface="Arial"/>
              </a:rPr>
              <a:t>D: Subcontracted/Voucher/FCCEN Services Part-Day </a:t>
            </a: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3283636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fontScale="90000"/>
          </a:bodyPr>
          <a:lstStyle/>
          <a:p>
            <a:r>
              <a:rPr lang="en-US" sz="3600">
                <a:solidFill>
                  <a:schemeClr val="bg1"/>
                </a:solidFill>
              </a:rPr>
              <a:t>California Department of Social Services (CDSS) Lift and Shift Notification (1) </a:t>
            </a:r>
            <a:br>
              <a:rPr lang="en-US" sz="4000"/>
            </a:br>
            <a:endParaRPr lang="en-US" sz="4000">
              <a:solidFill>
                <a:schemeClr val="bg1"/>
              </a:solidFill>
              <a:cs typeface="Arial"/>
            </a:endParaRPr>
          </a:p>
        </p:txBody>
      </p:sp>
      <p:sp>
        <p:nvSpPr>
          <p:cNvPr id="6" name="Content Placeholder 2">
            <a:extLst>
              <a:ext uri="{FF2B5EF4-FFF2-40B4-BE49-F238E27FC236}">
                <a16:creationId xmlns:a16="http://schemas.microsoft.com/office/drawing/2014/main" id="{F6983471-D1F7-FBB4-AE88-5E9FFFE63452}"/>
              </a:ext>
            </a:extLst>
          </p:cNvPr>
          <p:cNvSpPr txBox="1">
            <a:spLocks/>
          </p:cNvSpPr>
          <p:nvPr/>
        </p:nvSpPr>
        <p:spPr>
          <a:xfrm>
            <a:off x="293011" y="1211266"/>
            <a:ext cx="11357322" cy="48200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buNone/>
            </a:pPr>
            <a:r>
              <a:rPr lang="en-US" b="1">
                <a:ea typeface="+mn-lt"/>
                <a:cs typeface="+mn-lt"/>
              </a:rPr>
              <a:t>CDSS </a:t>
            </a:r>
            <a:r>
              <a:rPr lang="en-US" sz="2800">
                <a:ea typeface="+mn-lt"/>
                <a:cs typeface="+mn-lt"/>
              </a:rPr>
              <a:t>–</a:t>
            </a:r>
            <a:r>
              <a:rPr lang="en-US" b="1">
                <a:ea typeface="+mn-lt"/>
                <a:cs typeface="+mn-lt"/>
              </a:rPr>
              <a:t> CDMIS Go-Live Date: October 9, 2024</a:t>
            </a:r>
            <a:r>
              <a:rPr lang="en-US" b="1">
                <a:cs typeface="Arial"/>
              </a:rPr>
              <a:t> </a:t>
            </a:r>
            <a:endParaRPr lang="en-US"/>
          </a:p>
          <a:p>
            <a:pPr>
              <a:lnSpc>
                <a:spcPct val="100000"/>
              </a:lnSpc>
              <a:spcAft>
                <a:spcPts val="1200"/>
              </a:spcAft>
            </a:pPr>
            <a:r>
              <a:rPr lang="en-US" sz="2800">
                <a:ea typeface="+mn-lt"/>
                <a:cs typeface="+mn-lt"/>
              </a:rPr>
              <a:t>CDSS has </a:t>
            </a:r>
            <a:r>
              <a:rPr lang="en-US" sz="2800">
                <a:latin typeface="Arial"/>
                <a:cs typeface="Arial"/>
              </a:rPr>
              <a:t>been partnering with CDE to continue to use CDE-hosted legacy reporting systems.</a:t>
            </a:r>
            <a:endParaRPr lang="en-US" sz="2800">
              <a:cs typeface="Arial"/>
            </a:endParaRPr>
          </a:p>
          <a:p>
            <a:pPr>
              <a:lnSpc>
                <a:spcPct val="100000"/>
              </a:lnSpc>
              <a:spcAft>
                <a:spcPts val="1200"/>
              </a:spcAft>
            </a:pPr>
            <a:r>
              <a:rPr lang="en-US" sz="2800">
                <a:ea typeface="+mn-lt"/>
                <a:cs typeface="+mn-lt"/>
              </a:rPr>
              <a:t>CDSS – CDMIS is expected to Go-Live on October 9th, 2024.</a:t>
            </a:r>
          </a:p>
          <a:p>
            <a:pPr>
              <a:lnSpc>
                <a:spcPct val="100000"/>
              </a:lnSpc>
              <a:buFont typeface="Arial"/>
              <a:buChar char="•"/>
            </a:pPr>
            <a:r>
              <a:rPr lang="en-US" sz="2800">
                <a:ea typeface="+mn-lt"/>
                <a:cs typeface="+mn-lt"/>
              </a:rPr>
              <a:t>CDSS contracted agencies to report CDD-801A and SPR September 2024 data and July 2024 CDD-801B  CDSS – CDMIS from October 9, 2024, onwards.</a:t>
            </a:r>
            <a:r>
              <a:rPr lang="en-US" sz="2400">
                <a:cs typeface="Arial"/>
              </a:rPr>
              <a:t> </a:t>
            </a:r>
          </a:p>
          <a:p>
            <a:pPr>
              <a:lnSpc>
                <a:spcPct val="100000"/>
              </a:lnSpc>
              <a:buFont typeface="Arial"/>
              <a:buChar char="•"/>
            </a:pPr>
            <a:r>
              <a:rPr lang="en-US" sz="2800">
                <a:ea typeface="+mn-lt"/>
                <a:cs typeface="+mn-lt"/>
              </a:rPr>
              <a:t>All historical data accessible via CDSS – CDMIS.</a:t>
            </a:r>
            <a:r>
              <a:rPr lang="en-US" sz="2800">
                <a:cs typeface="Arial"/>
              </a:rPr>
              <a:t> </a:t>
            </a:r>
            <a:endParaRPr lang="en-US" sz="200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150657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456"/>
            <a:ext cx="9527060" cy="1325563"/>
          </a:xfrm>
        </p:spPr>
        <p:txBody>
          <a:bodyPr>
            <a:normAutofit/>
          </a:bodyPr>
          <a:lstStyle/>
          <a:p>
            <a:r>
              <a:rPr lang="en-US" sz="3600">
                <a:solidFill>
                  <a:schemeClr val="bg1"/>
                </a:solidFill>
              </a:rPr>
              <a:t>CDSS Lift and Shift Notification (2)</a:t>
            </a:r>
            <a:br>
              <a:rPr lang="en-US" sz="4000"/>
            </a:br>
            <a:endParaRPr lang="en-US" sz="4000">
              <a:solidFill>
                <a:schemeClr val="bg1"/>
              </a:solidFill>
              <a:cs typeface="Arial"/>
            </a:endParaRPr>
          </a:p>
        </p:txBody>
      </p:sp>
      <p:sp>
        <p:nvSpPr>
          <p:cNvPr id="6" name="Content Placeholder 2">
            <a:extLst>
              <a:ext uri="{FF2B5EF4-FFF2-40B4-BE49-F238E27FC236}">
                <a16:creationId xmlns:a16="http://schemas.microsoft.com/office/drawing/2014/main" id="{F6983471-D1F7-FBB4-AE88-5E9FFFE63452}"/>
              </a:ext>
            </a:extLst>
          </p:cNvPr>
          <p:cNvSpPr txBox="1">
            <a:spLocks/>
          </p:cNvSpPr>
          <p:nvPr/>
        </p:nvSpPr>
        <p:spPr>
          <a:xfrm>
            <a:off x="293011" y="1211266"/>
            <a:ext cx="11357322" cy="48200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buNone/>
            </a:pPr>
            <a:r>
              <a:rPr lang="en-US" sz="3000">
                <a:ea typeface="+mn-lt"/>
                <a:cs typeface="+mn-lt"/>
              </a:rPr>
              <a:t>Effective September 2024 Report Month:</a:t>
            </a:r>
            <a:endParaRPr lang="en-US" sz="3000">
              <a:cs typeface="Arial" panose="020B0604020202020204"/>
            </a:endParaRPr>
          </a:p>
          <a:p>
            <a:pPr>
              <a:lnSpc>
                <a:spcPct val="100000"/>
              </a:lnSpc>
              <a:spcAft>
                <a:spcPts val="800"/>
              </a:spcAft>
            </a:pPr>
            <a:r>
              <a:rPr lang="en-US" sz="2600">
                <a:ea typeface="+mn-lt"/>
                <a:cs typeface="+mn-lt"/>
              </a:rPr>
              <a:t>CDD-801A: Only the following CDSS programs types are allowed and can be reported in the Program Code Field: C2AP, C3AP, CAPP, CMAP, CMIG, CCTR, CFCC, and CHAN</a:t>
            </a:r>
            <a:endParaRPr lang="en-US" sz="2600">
              <a:cs typeface="Arial"/>
            </a:endParaRPr>
          </a:p>
          <a:p>
            <a:pPr>
              <a:lnSpc>
                <a:spcPct val="100000"/>
              </a:lnSpc>
              <a:buFont typeface="Arial"/>
              <a:buChar char="•"/>
            </a:pPr>
            <a:r>
              <a:rPr lang="en-US" sz="2600">
                <a:ea typeface="+mn-lt"/>
                <a:cs typeface="+mn-lt"/>
              </a:rPr>
              <a:t>Agencies with families/children in both CDSS and</a:t>
            </a:r>
            <a:r>
              <a:rPr lang="en-US" sz="2600">
                <a:cs typeface="Arial"/>
              </a:rPr>
              <a:t> CDE programs will report in separate systems. </a:t>
            </a:r>
          </a:p>
          <a:p>
            <a:pPr lvl="1">
              <a:lnSpc>
                <a:spcPct val="100000"/>
              </a:lnSpc>
              <a:buFont typeface="Wingdings" panose="020B0604020202020204" pitchFamily="34" charset="0"/>
              <a:buChar char="§"/>
            </a:pPr>
            <a:r>
              <a:rPr lang="en-US" sz="2600">
                <a:ea typeface="+mn-lt"/>
                <a:cs typeface="+mn-lt"/>
              </a:rPr>
              <a:t>For programs Non-CDSS related, refer to CDE on which system to report to (CDMIS, CAPSDAC, etc.) </a:t>
            </a:r>
          </a:p>
          <a:p>
            <a:pPr>
              <a:lnSpc>
                <a:spcPct val="100000"/>
              </a:lnSpc>
              <a:buFont typeface="Arial"/>
              <a:buChar char="•"/>
            </a:pPr>
            <a:r>
              <a:rPr lang="en-US" sz="2600">
                <a:ea typeface="+mn-lt"/>
                <a:cs typeface="+mn-lt"/>
              </a:rPr>
              <a:t>Subsidized Provider Report will be submitted via the CDSS-CDMIS for all contract types. </a:t>
            </a: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317216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93A7D41-0046-33D5-EE26-C3177ACB59EE}"/>
              </a:ext>
            </a:extLst>
          </p:cNvPr>
          <p:cNvSpPr>
            <a:spLocks noGrp="1"/>
          </p:cNvSpPr>
          <p:nvPr>
            <p:ph type="title"/>
          </p:nvPr>
        </p:nvSpPr>
        <p:spPr>
          <a:xfrm>
            <a:off x="152400" y="10358"/>
            <a:ext cx="11844068" cy="863136"/>
          </a:xfrm>
        </p:spPr>
        <p:txBody>
          <a:bodyPr/>
          <a:lstStyle/>
          <a:p>
            <a:r>
              <a:rPr lang="en-US" sz="3600">
                <a:solidFill>
                  <a:schemeClr val="bg1"/>
                </a:solidFill>
                <a:cs typeface="Arial"/>
              </a:rPr>
              <a:t>Agenda</a:t>
            </a:r>
            <a:endParaRPr lang="en-US">
              <a:solidFill>
                <a:schemeClr val="bg1"/>
              </a:solidFill>
            </a:endParaRPr>
          </a:p>
        </p:txBody>
      </p:sp>
      <p:sp>
        <p:nvSpPr>
          <p:cNvPr id="6" name="Content Placeholder 5">
            <a:extLst>
              <a:ext uri="{FF2B5EF4-FFF2-40B4-BE49-F238E27FC236}">
                <a16:creationId xmlns:a16="http://schemas.microsoft.com/office/drawing/2014/main" id="{BA5C7692-6665-A8E1-B6C2-59639C3E3766}"/>
              </a:ext>
            </a:extLst>
          </p:cNvPr>
          <p:cNvSpPr>
            <a:spLocks noGrp="1"/>
          </p:cNvSpPr>
          <p:nvPr>
            <p:ph idx="1"/>
          </p:nvPr>
        </p:nvSpPr>
        <p:spPr>
          <a:xfrm>
            <a:off x="396814" y="698804"/>
            <a:ext cx="11082069" cy="4365357"/>
          </a:xfrm>
        </p:spPr>
        <p:txBody>
          <a:bodyPr vert="horz" lIns="91440" tIns="45720" rIns="91440" bIns="45720" rtlCol="0" anchor="t">
            <a:noAutofit/>
          </a:bodyPr>
          <a:lstStyle/>
          <a:p>
            <a:r>
              <a:rPr lang="en-US" sz="2400">
                <a:cs typeface="Arial"/>
              </a:rPr>
              <a:t>Child Development Management Information System (CDMIS) User Updates</a:t>
            </a:r>
          </a:p>
          <a:p>
            <a:r>
              <a:rPr lang="en-US" sz="2400">
                <a:cs typeface="Arial"/>
              </a:rPr>
              <a:t>CDMIS Updates #35 - New Attendance and Enrollment Data Field Change </a:t>
            </a:r>
            <a:endParaRPr lang="en-US" sz="2400"/>
          </a:p>
          <a:p>
            <a:r>
              <a:rPr lang="en-US" sz="2400">
                <a:cs typeface="Arial"/>
              </a:rPr>
              <a:t>Manually Inputting Attendance and Enrollment</a:t>
            </a:r>
            <a:endParaRPr lang="en-US"/>
          </a:p>
          <a:p>
            <a:r>
              <a:rPr lang="en-US" sz="2400">
                <a:cs typeface="Arial"/>
              </a:rPr>
              <a:t>Electronic File Upload</a:t>
            </a:r>
            <a:endParaRPr lang="en-US"/>
          </a:p>
          <a:p>
            <a:r>
              <a:rPr lang="en-US" sz="2400">
                <a:cs typeface="Arial"/>
              </a:rPr>
              <a:t>Primary Language Change</a:t>
            </a:r>
            <a:endParaRPr lang="en-US" sz="2400"/>
          </a:p>
          <a:p>
            <a:r>
              <a:rPr lang="en-US" sz="2400">
                <a:cs typeface="Arial"/>
              </a:rPr>
              <a:t>Demonstration</a:t>
            </a:r>
            <a:endParaRPr lang="en-US" sz="2400"/>
          </a:p>
          <a:p>
            <a:r>
              <a:rPr lang="en-US" sz="2400">
                <a:cs typeface="Arial"/>
              </a:rPr>
              <a:t>Subsidized Provider Report (SPR) Changes</a:t>
            </a:r>
            <a:endParaRPr lang="en-US" sz="2400"/>
          </a:p>
          <a:p>
            <a:r>
              <a:rPr lang="en-US" sz="2400">
                <a:cs typeface="Arial"/>
              </a:rPr>
              <a:t>Services Type and Length– Subcontracted Services </a:t>
            </a:r>
            <a:endParaRPr lang="en-US" sz="2400"/>
          </a:p>
          <a:p>
            <a:r>
              <a:rPr lang="en-US" sz="2400">
                <a:cs typeface="Arial"/>
              </a:rPr>
              <a:t>California Department of Social Services (CDSS) Lift and Shift Notification &amp; Support</a:t>
            </a:r>
            <a:endParaRPr lang="en-US"/>
          </a:p>
          <a:p>
            <a:r>
              <a:rPr lang="en-US" sz="2400">
                <a:cs typeface="Arial"/>
              </a:rPr>
              <a:t>Resources and Contact Information </a:t>
            </a:r>
            <a:endParaRPr lang="en-US"/>
          </a:p>
          <a:p>
            <a:r>
              <a:rPr lang="en-US" sz="2400">
                <a:cs typeface="Arial"/>
              </a:rPr>
              <a:t>Question and Answer</a:t>
            </a:r>
            <a:endParaRPr lang="en-US" sz="2400"/>
          </a:p>
          <a:p>
            <a:pPr>
              <a:lnSpc>
                <a:spcPct val="100000"/>
              </a:lnSpc>
              <a:spcBef>
                <a:spcPts val="800"/>
              </a:spcBef>
            </a:pPr>
            <a:endParaRPr lang="en-US" sz="2500">
              <a:cs typeface="Arial"/>
            </a:endParaRPr>
          </a:p>
        </p:txBody>
      </p:sp>
      <p:sp>
        <p:nvSpPr>
          <p:cNvPr id="2" name="TextBox 1">
            <a:extLst>
              <a:ext uri="{FF2B5EF4-FFF2-40B4-BE49-F238E27FC236}">
                <a16:creationId xmlns:a16="http://schemas.microsoft.com/office/drawing/2014/main" id="{D872356F-14C5-4EA1-E91F-B276AC4F7B7C}"/>
              </a:ext>
            </a:extLst>
          </p:cNvPr>
          <p:cNvSpPr txBox="1"/>
          <p:nvPr/>
        </p:nvSpPr>
        <p:spPr>
          <a:xfrm>
            <a:off x="9253268" y="6234023"/>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400"/>
              <a:t>2</a:t>
            </a:r>
            <a:endParaRPr lang="en-US" sz="2400">
              <a:cs typeface="Arial"/>
            </a:endParaRPr>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2908"/>
            <a:ext cx="9527060" cy="879865"/>
          </a:xfrm>
        </p:spPr>
        <p:txBody>
          <a:bodyPr>
            <a:normAutofit/>
          </a:bodyPr>
          <a:lstStyle/>
          <a:p>
            <a:r>
              <a:rPr lang="en-US" sz="3600">
                <a:solidFill>
                  <a:schemeClr val="bg1"/>
                </a:solidFill>
              </a:rPr>
              <a:t>CDSS Lift and Shift Notification (3)</a:t>
            </a:r>
            <a:endParaRPr lang="en-US" sz="4000">
              <a:solidFill>
                <a:schemeClr val="bg1"/>
              </a:solidFill>
            </a:endParaRPr>
          </a:p>
        </p:txBody>
      </p:sp>
      <p:sp>
        <p:nvSpPr>
          <p:cNvPr id="5" name="TextBox 4">
            <a:extLst>
              <a:ext uri="{FF2B5EF4-FFF2-40B4-BE49-F238E27FC236}">
                <a16:creationId xmlns:a16="http://schemas.microsoft.com/office/drawing/2014/main" id="{B90EFEBF-1C37-C065-3AFB-FE10E6F5D163}"/>
              </a:ext>
            </a:extLst>
          </p:cNvPr>
          <p:cNvSpPr txBox="1"/>
          <p:nvPr/>
        </p:nvSpPr>
        <p:spPr>
          <a:xfrm>
            <a:off x="107487" y="876663"/>
            <a:ext cx="11660523" cy="1177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lnSpc>
                <a:spcPct val="90000"/>
              </a:lnSpc>
              <a:spcBef>
                <a:spcPts val="1000"/>
              </a:spcBef>
              <a:spcAft>
                <a:spcPts val="1200"/>
              </a:spcAft>
            </a:pPr>
            <a:r>
              <a:rPr lang="en-US" sz="3200">
                <a:cs typeface="Arial"/>
              </a:rPr>
              <a:t>Effective September 2024 Report Month</a:t>
            </a:r>
          </a:p>
          <a:p>
            <a:pPr>
              <a:lnSpc>
                <a:spcPct val="90000"/>
              </a:lnSpc>
              <a:spcBef>
                <a:spcPts val="1000"/>
              </a:spcBef>
              <a:spcAft>
                <a:spcPts val="1200"/>
              </a:spcAft>
            </a:pPr>
            <a:r>
              <a:rPr lang="en-US" sz="2600" b="1">
                <a:cs typeface="Arial"/>
              </a:rPr>
              <a:t>Reasons for Receiving Services: </a:t>
            </a:r>
            <a:endParaRPr lang="en-US" sz="2600"/>
          </a:p>
        </p:txBody>
      </p:sp>
      <p:sp>
        <p:nvSpPr>
          <p:cNvPr id="6" name="Content Placeholder 2">
            <a:extLst>
              <a:ext uri="{FF2B5EF4-FFF2-40B4-BE49-F238E27FC236}">
                <a16:creationId xmlns:a16="http://schemas.microsoft.com/office/drawing/2014/main" id="{F6983471-D1F7-FBB4-AE88-5E9FFFE63452}"/>
              </a:ext>
            </a:extLst>
          </p:cNvPr>
          <p:cNvSpPr txBox="1">
            <a:spLocks/>
          </p:cNvSpPr>
          <p:nvPr/>
        </p:nvSpPr>
        <p:spPr>
          <a:xfrm>
            <a:off x="120482" y="2232059"/>
            <a:ext cx="5980191" cy="2965331"/>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buFont typeface="Arial"/>
              <a:buChar char="•"/>
            </a:pPr>
            <a:r>
              <a:rPr lang="en-US" sz="2600">
                <a:ea typeface="+mn-lt"/>
                <a:cs typeface="+mn-lt"/>
              </a:rPr>
              <a:t>A - Child Protective Services or At- Risk</a:t>
            </a:r>
            <a:endParaRPr lang="en-US"/>
          </a:p>
          <a:p>
            <a:pPr>
              <a:lnSpc>
                <a:spcPct val="100000"/>
              </a:lnSpc>
              <a:buFont typeface="Arial"/>
              <a:buChar char="•"/>
            </a:pPr>
            <a:r>
              <a:rPr lang="en-US" sz="2600">
                <a:ea typeface="+mn-lt"/>
                <a:cs typeface="+mn-lt"/>
              </a:rPr>
              <a:t>B - Parent/caretaker incapacitated</a:t>
            </a:r>
          </a:p>
          <a:p>
            <a:pPr>
              <a:lnSpc>
                <a:spcPct val="100000"/>
              </a:lnSpc>
              <a:buFont typeface="Arial"/>
              <a:buChar char="•"/>
            </a:pPr>
            <a:r>
              <a:rPr lang="en-US" sz="2600">
                <a:ea typeface="+mn-lt"/>
                <a:cs typeface="+mn-lt"/>
              </a:rPr>
              <a:t>C - Experiencing Homelessness</a:t>
            </a:r>
          </a:p>
          <a:p>
            <a:pPr>
              <a:lnSpc>
                <a:spcPct val="100000"/>
              </a:lnSpc>
              <a:buFont typeface="Arial"/>
              <a:buChar char="•"/>
            </a:pPr>
            <a:r>
              <a:rPr lang="en-US" sz="2600">
                <a:ea typeface="+mn-lt"/>
                <a:cs typeface="+mn-lt"/>
              </a:rPr>
              <a:t>D - Employment</a:t>
            </a:r>
          </a:p>
          <a:p>
            <a:pPr>
              <a:lnSpc>
                <a:spcPct val="100000"/>
              </a:lnSpc>
              <a:buFont typeface="Arial"/>
              <a:buChar char="•"/>
            </a:pPr>
            <a:r>
              <a:rPr lang="en-US" sz="2600">
                <a:ea typeface="+mn-lt"/>
                <a:cs typeface="+mn-lt"/>
              </a:rPr>
              <a:t>E - Education or training</a:t>
            </a:r>
          </a:p>
        </p:txBody>
      </p:sp>
      <p:sp>
        <p:nvSpPr>
          <p:cNvPr id="3" name="TextBox 2">
            <a:extLst>
              <a:ext uri="{FF2B5EF4-FFF2-40B4-BE49-F238E27FC236}">
                <a16:creationId xmlns:a16="http://schemas.microsoft.com/office/drawing/2014/main" id="{B55B724F-4327-9156-A6D2-189D5664FC82}"/>
              </a:ext>
            </a:extLst>
          </p:cNvPr>
          <p:cNvSpPr txBox="1"/>
          <p:nvPr/>
        </p:nvSpPr>
        <p:spPr>
          <a:xfrm>
            <a:off x="5891002" y="2227701"/>
            <a:ext cx="6301075"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panose="020B0604020202020204" pitchFamily="34" charset="0"/>
              <a:buChar char="•"/>
            </a:pPr>
            <a:r>
              <a:rPr lang="en-US" sz="2600">
                <a:solidFill>
                  <a:srgbClr val="FFFFFF"/>
                </a:solidFill>
                <a:latin typeface="Arial"/>
                <a:ea typeface="Arial"/>
                <a:cs typeface="Arial"/>
              </a:rPr>
              <a:t>F - Both Employment and education/training</a:t>
            </a:r>
          </a:p>
          <a:p>
            <a:pPr marL="457200" indent="-457200">
              <a:buFont typeface="Arial" panose="020B0604020202020204" pitchFamily="34" charset="0"/>
              <a:buChar char="•"/>
            </a:pPr>
            <a:r>
              <a:rPr lang="en-US" sz="2600" baseline="0">
                <a:solidFill>
                  <a:srgbClr val="FFFFFF"/>
                </a:solidFill>
                <a:latin typeface="Arial"/>
                <a:ea typeface="Arial"/>
                <a:cs typeface="Arial"/>
              </a:rPr>
              <a:t>G - Seeking Employment and education/training</a:t>
            </a:r>
            <a:r>
              <a:rPr lang="en-US" sz="2600">
                <a:solidFill>
                  <a:srgbClr val="FFFFFF"/>
                </a:solidFill>
                <a:latin typeface="Arial"/>
                <a:ea typeface="Arial"/>
                <a:cs typeface="Arial"/>
              </a:rPr>
              <a:t>​</a:t>
            </a:r>
            <a:endParaRPr lang="en-US" sz="2600">
              <a:cs typeface="Arial"/>
            </a:endParaRPr>
          </a:p>
          <a:p>
            <a:pPr marL="457200" lvl="0" indent="-457200" rtl="0">
              <a:buFont typeface="Arial" panose="020B0604020202020204" pitchFamily="34" charset="0"/>
              <a:buChar char="•"/>
            </a:pPr>
            <a:r>
              <a:rPr lang="en-US" sz="2600" baseline="0">
                <a:solidFill>
                  <a:srgbClr val="FFFFFF"/>
                </a:solidFill>
                <a:latin typeface="Arial"/>
                <a:ea typeface="Arial"/>
                <a:cs typeface="Arial"/>
              </a:rPr>
              <a:t>H - Seeking permanent housing</a:t>
            </a:r>
            <a:r>
              <a:rPr lang="en-US" sz="2600">
                <a:solidFill>
                  <a:srgbClr val="FFFFFF"/>
                </a:solidFill>
                <a:latin typeface="Arial"/>
                <a:ea typeface="Arial"/>
                <a:cs typeface="Arial"/>
              </a:rPr>
              <a:t>​</a:t>
            </a:r>
          </a:p>
          <a:p>
            <a:pPr marL="457200" lvl="0" indent="-457200" rtl="0">
              <a:buFont typeface="Arial" panose="020B0604020202020204" pitchFamily="34" charset="0"/>
              <a:buChar char="•"/>
            </a:pPr>
            <a:r>
              <a:rPr lang="en-US" sz="2600" baseline="0">
                <a:solidFill>
                  <a:srgbClr val="FFFFFF"/>
                </a:solidFill>
                <a:latin typeface="Arial"/>
                <a:ea typeface="Arial"/>
                <a:cs typeface="Arial"/>
              </a:rPr>
              <a:t>J - Handicapped Program</a:t>
            </a:r>
            <a:r>
              <a:rPr lang="en-US" sz="2600">
                <a:solidFill>
                  <a:srgbClr val="FFFFFF"/>
                </a:solidFill>
                <a:latin typeface="Arial"/>
                <a:ea typeface="Arial"/>
                <a:cs typeface="Arial"/>
              </a:rPr>
              <a:t>​</a:t>
            </a:r>
          </a:p>
          <a:p>
            <a:pPr marL="457200" indent="-457200">
              <a:buFont typeface="Arial" panose="020B0604020202020204" pitchFamily="34" charset="0"/>
              <a:buChar char="•"/>
            </a:pPr>
            <a:r>
              <a:rPr lang="en-US" sz="2600" baseline="0">
                <a:solidFill>
                  <a:srgbClr val="FFFFFF"/>
                </a:solidFill>
                <a:latin typeface="Arial"/>
                <a:ea typeface="Arial"/>
                <a:cs typeface="Arial"/>
              </a:rPr>
              <a:t>V - Means Tested </a:t>
            </a:r>
            <a:r>
              <a:rPr lang="en-US" sz="2600">
                <a:solidFill>
                  <a:srgbClr val="FFFFFF"/>
                </a:solidFill>
                <a:latin typeface="Arial"/>
                <a:ea typeface="Arial"/>
                <a:cs typeface="Arial"/>
              </a:rPr>
              <a:t>Government Program​</a:t>
            </a:r>
            <a:endParaRPr lang="en-US" sz="2600"/>
          </a:p>
        </p:txBody>
      </p:sp>
      <p:sp>
        <p:nvSpPr>
          <p:cNvPr id="7" name="TextBox 6">
            <a:extLst>
              <a:ext uri="{FF2B5EF4-FFF2-40B4-BE49-F238E27FC236}">
                <a16:creationId xmlns:a16="http://schemas.microsoft.com/office/drawing/2014/main" id="{D746F561-EAC5-C38F-9489-1824532A7B83}"/>
              </a:ext>
            </a:extLst>
          </p:cNvPr>
          <p:cNvSpPr txBox="1"/>
          <p:nvPr/>
        </p:nvSpPr>
        <p:spPr>
          <a:xfrm>
            <a:off x="380808" y="5517802"/>
            <a:ext cx="1139096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600">
                <a:cs typeface="Arial"/>
              </a:rPr>
              <a:t>Excludes CSPP Reasons for Receiving Services (Q, R, S, and U) </a:t>
            </a:r>
            <a:endParaRPr lang="en-US" sz="2600">
              <a:solidFill>
                <a:srgbClr val="000000"/>
              </a:solidFill>
              <a:cs typeface="Arial"/>
            </a:endParaRPr>
          </a:p>
          <a:p>
            <a:pPr algn="l"/>
            <a:endParaRPr lang="en-US">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524277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1332469" y="60418"/>
            <a:ext cx="9527060" cy="1325563"/>
          </a:xfrm>
        </p:spPr>
        <p:txBody>
          <a:bodyPr>
            <a:normAutofit/>
          </a:bodyPr>
          <a:lstStyle/>
          <a:p>
            <a:r>
              <a:rPr lang="en-US" sz="4000">
                <a:solidFill>
                  <a:schemeClr val="bg1"/>
                </a:solidFill>
              </a:rPr>
              <a:t>CDSS Lift and Shift Support</a:t>
            </a: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372321" y="1238424"/>
            <a:ext cx="11663014" cy="4688467"/>
          </a:xfrm>
        </p:spPr>
        <p:txBody>
          <a:bodyPr vert="horz" lIns="91440" tIns="45720" rIns="91440" bIns="45720" rtlCol="0" anchor="t">
            <a:noAutofit/>
          </a:bodyPr>
          <a:lstStyle/>
          <a:p>
            <a:pPr marL="0" indent="0">
              <a:spcAft>
                <a:spcPts val="800"/>
              </a:spcAft>
              <a:buNone/>
            </a:pPr>
            <a:r>
              <a:rPr lang="en-US" sz="3000" b="1" dirty="0">
                <a:cs typeface="Arial" panose="020B0604020202020204"/>
              </a:rPr>
              <a:t>Watch for Communications and Support Offered!</a:t>
            </a:r>
            <a:endParaRPr lang="en-US" sz="3000" dirty="0">
              <a:cs typeface="Arial" panose="020B0604020202020204"/>
            </a:endParaRPr>
          </a:p>
          <a:p>
            <a:pPr marL="457200" lvl="1" indent="0">
              <a:buNone/>
            </a:pPr>
            <a:r>
              <a:rPr lang="en-US" sz="3000" dirty="0">
                <a:cs typeface="Arial" panose="020B0604020202020204"/>
              </a:rPr>
              <a:t>CDSS will be offering: </a:t>
            </a:r>
          </a:p>
          <a:p>
            <a:pPr marL="800100" lvl="1" indent="-342900">
              <a:buChar char="•"/>
            </a:pPr>
            <a:r>
              <a:rPr lang="en-US" sz="3000" dirty="0">
                <a:cs typeface="Arial" panose="020B0604020202020204"/>
              </a:rPr>
              <a:t>Webinars</a:t>
            </a:r>
          </a:p>
          <a:p>
            <a:pPr marL="1371600" lvl="2">
              <a:buFont typeface="Wingdings" panose="020B0604020202020204" pitchFamily="34" charset="0"/>
              <a:buChar char="§"/>
            </a:pPr>
            <a:r>
              <a:rPr lang="en-US" sz="3000" dirty="0">
                <a:cs typeface="Arial" panose="020B0604020202020204"/>
              </a:rPr>
              <a:t>First CDSS – CDMIS Hosted Webinar scheduled for September 26, 2024 </a:t>
            </a:r>
          </a:p>
          <a:p>
            <a:pPr marL="800100" lvl="1" indent="-342900">
              <a:buChar char="•"/>
            </a:pPr>
            <a:r>
              <a:rPr lang="en-US" sz="3000" dirty="0">
                <a:cs typeface="Arial" panose="020B0604020202020204"/>
              </a:rPr>
              <a:t>Child Care Bulletins</a:t>
            </a:r>
          </a:p>
          <a:p>
            <a:pPr marL="800100" lvl="1" indent="-342900">
              <a:buChar char="•"/>
            </a:pPr>
            <a:r>
              <a:rPr lang="en-US" sz="3000" dirty="0">
                <a:cs typeface="Arial" panose="020B0604020202020204"/>
              </a:rPr>
              <a:t>Communications regarding Accessing the System</a:t>
            </a:r>
          </a:p>
          <a:p>
            <a:pPr marL="800100" lvl="1" indent="-342900">
              <a:spcAft>
                <a:spcPts val="1200"/>
              </a:spcAft>
              <a:buChar char="•"/>
            </a:pPr>
            <a:r>
              <a:rPr lang="en-US" sz="3000" dirty="0">
                <a:cs typeface="Arial" panose="020B0604020202020204"/>
              </a:rPr>
              <a:t>And more!</a:t>
            </a:r>
          </a:p>
          <a:p>
            <a:pPr marL="457200" lvl="1" indent="0">
              <a:buNone/>
            </a:pPr>
            <a:r>
              <a:rPr lang="en-US" sz="2900" dirty="0">
                <a:cs typeface="Arial" panose="020B0604020202020204"/>
              </a:rPr>
              <a:t>As always, please reach out if you need to: </a:t>
            </a:r>
            <a:r>
              <a:rPr lang="en-US" sz="2900" dirty="0">
                <a:cs typeface="Arial" panose="020B0604020202020204"/>
                <a:hlinkClick r:id="rId3"/>
              </a:rPr>
              <a:t>CDMIS@DSS.CA.GOV</a:t>
            </a:r>
            <a:endParaRPr lang="en-US" sz="2900" dirty="0">
              <a:cs typeface="Arial" panose="020B0604020202020204"/>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744828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a:xfrm>
            <a:off x="152400" y="2516"/>
            <a:ext cx="11887200" cy="1325563"/>
          </a:xfrm>
        </p:spPr>
        <p:txBody>
          <a:bodyPr>
            <a:normAutofit/>
          </a:bodyPr>
          <a:lstStyle/>
          <a:p>
            <a:r>
              <a:rPr lang="en-US" sz="4000" b="1">
                <a:solidFill>
                  <a:schemeClr val="bg1"/>
                </a:solidFill>
              </a:rPr>
              <a:t>Resources and Contact Information</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569343" y="1082944"/>
            <a:ext cx="11024559" cy="4576106"/>
          </a:xfrm>
        </p:spPr>
        <p:txBody>
          <a:bodyPr vert="horz" lIns="91440" tIns="45720" rIns="91440" bIns="45720" rtlCol="0" anchor="t">
            <a:normAutofit/>
          </a:bodyPr>
          <a:lstStyle/>
          <a:p>
            <a:pPr marL="0" indent="0" algn="ctr">
              <a:buNone/>
            </a:pPr>
            <a:endParaRPr lang="en-US" dirty="0"/>
          </a:p>
          <a:p>
            <a:pPr>
              <a:spcAft>
                <a:spcPts val="1200"/>
              </a:spcAft>
            </a:pPr>
            <a:r>
              <a:rPr lang="en-US" dirty="0"/>
              <a:t>CDMIS technical assistance inbox:</a:t>
            </a:r>
            <a:endParaRPr lang="en-US" u="sng" dirty="0">
              <a:solidFill>
                <a:schemeClr val="accent4">
                  <a:lumMod val="40000"/>
                  <a:lumOff val="60000"/>
                </a:schemeClr>
              </a:solidFil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3"/>
              </a:rPr>
              <a:t>CDMIS@cde.ca.gov</a:t>
            </a:r>
            <a:r>
              <a:rPr lang="en-US" dirty="0">
                <a:solidFill>
                  <a:schemeClr val="accent4">
                    <a:lumMod val="40000"/>
                    <a:lumOff val="60000"/>
                  </a:schemeClr>
                </a:solidFill>
                <a:hlinkClick r:id="rId3"/>
              </a:rPr>
              <a:t> </a:t>
            </a:r>
            <a:r>
              <a:rPr lang="en-US" dirty="0"/>
              <a:t>and </a:t>
            </a:r>
            <a:r>
              <a:rPr lang="en-US" u="sng" dirty="0">
                <a:solidFill>
                  <a:schemeClr val="accent4">
                    <a:lumMod val="40000"/>
                    <a:lumOff val="60000"/>
                  </a:schemeClr>
                </a:solidFill>
                <a:hlinkClick r:id="rId4"/>
              </a:rPr>
              <a:t>CDMIS@dss.ca.gov</a:t>
            </a:r>
            <a:r>
              <a:rPr lang="en-US" dirty="0">
                <a:solidFill>
                  <a:schemeClr val="accent4">
                    <a:lumMod val="40000"/>
                    <a:lumOff val="60000"/>
                  </a:schemeClr>
                </a:solidFill>
                <a:hlinkClick r:id="rId4"/>
              </a:rPr>
              <a:t> </a:t>
            </a:r>
            <a:endParaRPr lang="en-US" u="sng" dirty="0">
              <a:solidFill>
                <a:schemeClr val="accent4">
                  <a:lumMod val="40000"/>
                  <a:lumOff val="60000"/>
                </a:schemeClr>
              </a:solidFill>
              <a:cs typeface="Arial"/>
            </a:endParaRPr>
          </a:p>
          <a:p>
            <a:pPr>
              <a:spcAft>
                <a:spcPts val="1200"/>
              </a:spcAft>
            </a:pPr>
            <a:r>
              <a:rPr lang="en-US" dirty="0"/>
              <a:t>CDMIS Support Webpage: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ea typeface="+mn-lt"/>
                <a:cs typeface="+mn-lt"/>
                <a:hlinkClick r:id="rId5"/>
              </a:rPr>
              <a:t>https://www.cde.ca.gov/sp/cd/ci/main.asp</a:t>
            </a:r>
            <a:endParaRPr lang="en-US" dirty="0">
              <a:solidFill>
                <a:schemeClr val="accent4">
                  <a:lumMod val="40000"/>
                  <a:lumOff val="60000"/>
                </a:schemeClr>
              </a:solidFill>
              <a:cs typeface="Arial" panose="020B0604020202020204"/>
            </a:endParaRPr>
          </a:p>
          <a:p>
            <a:pPr>
              <a:spcAft>
                <a:spcPts val="1200"/>
              </a:spcAft>
            </a:pPr>
            <a:r>
              <a:rPr lang="en-US" dirty="0"/>
              <a:t>CDMIS Site: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6"/>
              </a:rPr>
              <a:t>https://www4.cde.ca.gov/cdmis</a:t>
            </a:r>
            <a:endParaRPr lang="en-US" u="sng" dirty="0">
              <a:solidFill>
                <a:schemeClr val="accent4">
                  <a:lumMod val="40000"/>
                  <a:lumOff val="60000"/>
                </a:schemeClr>
              </a:solidFill>
              <a:cs typeface="Arial"/>
              <a:hlinkClick r:id="rId7">
                <a:extLst>
                  <a:ext uri="{A12FA001-AC4F-418D-AE19-62706E023703}">
                    <ahyp:hlinkClr xmlns:ahyp="http://schemas.microsoft.com/office/drawing/2018/hyperlinkcolor" val="tx"/>
                  </a:ext>
                </a:extLst>
              </a:hlinkClick>
            </a:endParaRPr>
          </a:p>
          <a:p>
            <a:pPr>
              <a:spcAft>
                <a:spcPts val="1200"/>
              </a:spcAft>
              <a:buFont typeface="Arial" panose="05000000000000000000" pitchFamily="2" charset="2"/>
              <a:buChar char="•"/>
            </a:pPr>
            <a:endParaRPr lang="en-US" dirty="0">
              <a:solidFill>
                <a:srgbClr val="FFFFFF"/>
              </a:solidFill>
              <a:cs typeface="Aria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p:txBody>
          <a:bodyPr/>
          <a:lstStyle/>
          <a:p>
            <a:r>
              <a:rPr lang="en-US" dirty="0"/>
              <a:t>22</a:t>
            </a:r>
          </a:p>
        </p:txBody>
      </p:sp>
    </p:spTree>
    <p:extLst>
      <p:ext uri="{BB962C8B-B14F-4D97-AF65-F5344CB8AC3E}">
        <p14:creationId xmlns:p14="http://schemas.microsoft.com/office/powerpoint/2010/main" val="1377700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77113" y="-5194"/>
            <a:ext cx="10805670" cy="1325563"/>
          </a:xfrm>
        </p:spPr>
        <p:txBody>
          <a:bodyPr>
            <a:normAutofit/>
          </a:bodyPr>
          <a:lstStyle/>
          <a:p>
            <a:r>
              <a:rPr lang="en-US" sz="4000">
                <a:solidFill>
                  <a:schemeClr val="bg1"/>
                </a:solidFill>
              </a:rPr>
              <a:t>Resources and Contact Information (2)</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573605" y="813378"/>
            <a:ext cx="11029886" cy="5251895"/>
          </a:xfrm>
        </p:spPr>
        <p:txBody>
          <a:bodyPr vert="horz" lIns="91440" tIns="45720" rIns="91440" bIns="45720" rtlCol="0" anchor="t">
            <a:normAutofit fontScale="92500" lnSpcReduction="10000"/>
          </a:bodyPr>
          <a:lstStyle/>
          <a:p>
            <a:pPr marL="457200" lvl="1" indent="0">
              <a:buNone/>
            </a:pPr>
            <a:endParaRPr lang="en-US" sz="2400" dirty="0">
              <a:solidFill>
                <a:srgbClr val="FFFFFF"/>
              </a:solidFill>
              <a:cs typeface="Arial" panose="020B0604020202020204"/>
            </a:endParaRPr>
          </a:p>
          <a:p>
            <a:pPr marL="969010" lvl="1" indent="-530225">
              <a:buFont typeface="Arial"/>
              <a:buChar char="•"/>
            </a:pPr>
            <a:r>
              <a:rPr lang="en-US" sz="3200" dirty="0">
                <a:cs typeface="Arial" panose="020B0604020202020204"/>
              </a:rPr>
              <a:t>CDD-801A File format specification – Appendix C: Creating Electronic Files:</a:t>
            </a:r>
          </a:p>
          <a:p>
            <a:pPr marL="1543050" lvl="2" indent="-514350">
              <a:buFont typeface="Wingdings" panose="02070309020205020404" pitchFamily="49" charset="0"/>
              <a:buChar char="Ø"/>
            </a:pPr>
            <a:r>
              <a:rPr lang="en-US" sz="3200" dirty="0">
                <a:solidFill>
                  <a:schemeClr val="accent4">
                    <a:lumMod val="40000"/>
                    <a:lumOff val="60000"/>
                  </a:schemeClr>
                </a:solidFill>
                <a:cs typeface="Arial" panose="020B0604020202020204"/>
                <a:hlinkClick r:id="rId3" tooltip="Appendix C"/>
              </a:rPr>
              <a:t>https://www.cde.ca.gov/sp/cd/ci/cdmis801aef.asp </a:t>
            </a:r>
            <a:endParaRPr lang="en-US" sz="3200" dirty="0">
              <a:solidFill>
                <a:schemeClr val="accent4">
                  <a:lumMod val="40000"/>
                  <a:lumOff val="60000"/>
                </a:schemeClr>
              </a:solidFill>
              <a:cs typeface="Arial" panose="020B0604020202020204"/>
            </a:endParaRPr>
          </a:p>
          <a:p>
            <a:pPr marL="971550" lvl="1" indent="-514350">
              <a:buChar char="•"/>
            </a:pPr>
            <a:r>
              <a:rPr lang="en-US" sz="3200" dirty="0">
                <a:cs typeface="Arial" panose="020B0604020202020204"/>
              </a:rPr>
              <a:t>Update # 35: </a:t>
            </a:r>
          </a:p>
          <a:p>
            <a:pPr marL="1543050" lvl="2" indent="-514350">
              <a:buFont typeface="Wingdings" panose="02070309020205020404" pitchFamily="49" charset="0"/>
              <a:buChar char="Ø"/>
            </a:pPr>
            <a:r>
              <a:rPr lang="en-US" sz="3200" dirty="0">
                <a:solidFill>
                  <a:schemeClr val="accent4">
                    <a:lumMod val="40000"/>
                    <a:lumOff val="60000"/>
                  </a:schemeClr>
                </a:solidFill>
                <a:cs typeface="Arial" panose="020B0604020202020204"/>
                <a:hlinkClick r:id="rId4" tooltip="Update 35 webpage"/>
              </a:rPr>
              <a:t>https://www.cde.ca.gov/sp/cd/ci/cdmisupdate35.asp </a:t>
            </a:r>
            <a:endParaRPr lang="en-US" sz="3200" dirty="0">
              <a:solidFill>
                <a:schemeClr val="accent4">
                  <a:lumMod val="40000"/>
                  <a:lumOff val="60000"/>
                </a:schemeClr>
              </a:solidFill>
              <a:cs typeface="Arial" panose="020B0604020202020204"/>
            </a:endParaRPr>
          </a:p>
          <a:p>
            <a:pPr marL="971550" lvl="1" indent="-514350">
              <a:buChar char="•"/>
            </a:pPr>
            <a:r>
              <a:rPr lang="en-US" sz="3200" dirty="0">
                <a:cs typeface="Arial" panose="020B0604020202020204"/>
              </a:rPr>
              <a:t>CDD-801A Template: </a:t>
            </a:r>
          </a:p>
          <a:p>
            <a:pPr marL="1543050" lvl="2" indent="-514350">
              <a:buFont typeface="Wingdings" panose="02070309020205020404" pitchFamily="49" charset="0"/>
              <a:buChar char="Ø"/>
            </a:pPr>
            <a:r>
              <a:rPr lang="en-US" sz="3200" dirty="0">
                <a:solidFill>
                  <a:schemeClr val="accent4">
                    <a:lumMod val="40000"/>
                    <a:lumOff val="60000"/>
                  </a:schemeClr>
                </a:solidFill>
                <a:cs typeface="Arial" panose="020B0604020202020204"/>
                <a:hlinkClick r:id="rId5" tooltip="CDMIS User Manual Alt Text"/>
              </a:rPr>
              <a:t>https://www.cde.ca.gov/sp/cd/ci/ccdata.asp </a:t>
            </a:r>
            <a:endParaRPr lang="en-US" sz="3200" dirty="0">
              <a:solidFill>
                <a:schemeClr val="accent4">
                  <a:lumMod val="40000"/>
                  <a:lumOff val="60000"/>
                </a:schemeClr>
              </a:solidFill>
              <a:cs typeface="Arial" panose="020B0604020202020204"/>
            </a:endParaRPr>
          </a:p>
          <a:p>
            <a:pPr marL="971550" lvl="1" indent="-514350">
              <a:buChar char="•"/>
            </a:pPr>
            <a:r>
              <a:rPr lang="en-US" sz="3200" dirty="0">
                <a:cs typeface="Arial" panose="020B0604020202020204"/>
              </a:rPr>
              <a:t>CDD-801B Reporting: </a:t>
            </a:r>
          </a:p>
          <a:p>
            <a:pPr marL="1543050" lvl="2" indent="-514350">
              <a:buFont typeface="Wingdings" panose="02070309020205020404" pitchFamily="49" charset="0"/>
              <a:buChar char="Ø"/>
            </a:pPr>
            <a:r>
              <a:rPr lang="en-US" sz="3200" dirty="0">
                <a:solidFill>
                  <a:schemeClr val="accent4">
                    <a:lumMod val="40000"/>
                    <a:lumOff val="60000"/>
                  </a:schemeClr>
                </a:solidFill>
                <a:cs typeface="Arial" panose="020B0604020202020204"/>
                <a:hlinkClick r:id="rId6" tooltip="CDD-801B Webpage"/>
              </a:rPr>
              <a:t>https://www.cde.ca.gov/sp/cd/ci/cdmisch4.asp </a:t>
            </a:r>
            <a:endParaRPr lang="en-US" sz="3200" dirty="0">
              <a:solidFill>
                <a:schemeClr val="accent4">
                  <a:lumMod val="40000"/>
                  <a:lumOff val="60000"/>
                </a:schemeClr>
              </a:solidFill>
              <a:cs typeface="Arial"/>
            </a:endParaRPr>
          </a:p>
          <a:p>
            <a:pPr marL="971550" lvl="1" indent="-514350">
              <a:buChar char="•"/>
            </a:pPr>
            <a:r>
              <a:rPr lang="en-US" sz="3200" dirty="0">
                <a:cs typeface="Arial"/>
              </a:rPr>
              <a:t>SPR Technical Manual:</a:t>
            </a:r>
          </a:p>
          <a:p>
            <a:pPr marL="1543050" lvl="2" indent="-514350">
              <a:buFont typeface="Wingdings" panose="02070309020205020404" pitchFamily="49" charset="0"/>
              <a:buChar char="Ø"/>
            </a:pPr>
            <a:r>
              <a:rPr lang="en-US" sz="3200" dirty="0">
                <a:solidFill>
                  <a:schemeClr val="accent4">
                    <a:lumMod val="40000"/>
                    <a:lumOff val="60000"/>
                  </a:schemeClr>
                </a:solidFill>
                <a:cs typeface="Arial"/>
                <a:hlinkClick r:id="rId7"/>
              </a:rPr>
              <a:t>https://www.cde.ca.gov/sp/cd/ci/spreport.asp</a:t>
            </a:r>
            <a:endParaRPr lang="en-US" sz="3200" dirty="0">
              <a:solidFill>
                <a:schemeClr val="accent4">
                  <a:lumMod val="40000"/>
                  <a:lumOff val="60000"/>
                </a:schemeClr>
              </a:solidFill>
              <a:cs typeface="Arial"/>
              <a:hlinkClick r:id="rId7">
                <a:extLst>
                  <a:ext uri="{A12FA001-AC4F-418D-AE19-62706E023703}">
                    <ahyp:hlinkClr xmlns:ahyp="http://schemas.microsoft.com/office/drawing/2018/hyperlinkcolor" val="tx"/>
                  </a:ext>
                </a:extLst>
              </a:hlinkClick>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23</a:t>
            </a:fld>
            <a:endParaRPr lang="en-US"/>
          </a:p>
        </p:txBody>
      </p:sp>
    </p:spTree>
    <p:extLst>
      <p:ext uri="{BB962C8B-B14F-4D97-AF65-F5344CB8AC3E}">
        <p14:creationId xmlns:p14="http://schemas.microsoft.com/office/powerpoint/2010/main" val="534631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24</a:t>
            </a:fld>
            <a:endParaRPr lang="en-US"/>
          </a:p>
        </p:txBody>
      </p:sp>
    </p:spTree>
    <p:extLst>
      <p:ext uri="{BB962C8B-B14F-4D97-AF65-F5344CB8AC3E}">
        <p14:creationId xmlns:p14="http://schemas.microsoft.com/office/powerpoint/2010/main" val="2542023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93A7D41-0046-33D5-EE26-C3177ACB59EE}"/>
              </a:ext>
            </a:extLst>
          </p:cNvPr>
          <p:cNvSpPr>
            <a:spLocks noGrp="1"/>
          </p:cNvSpPr>
          <p:nvPr>
            <p:ph type="title"/>
          </p:nvPr>
        </p:nvSpPr>
        <p:spPr>
          <a:xfrm>
            <a:off x="7884" y="-6408"/>
            <a:ext cx="12176888" cy="1054158"/>
          </a:xfrm>
        </p:spPr>
        <p:txBody>
          <a:bodyPr>
            <a:normAutofit/>
          </a:bodyPr>
          <a:lstStyle/>
          <a:p>
            <a:r>
              <a:rPr lang="en-US" sz="3600" b="0">
                <a:solidFill>
                  <a:schemeClr val="bg1"/>
                </a:solidFill>
                <a:cs typeface="Arial"/>
              </a:rPr>
              <a:t>CDMIS User Updates (1) </a:t>
            </a:r>
            <a:endParaRPr lang="en-US" sz="3600">
              <a:solidFill>
                <a:schemeClr val="bg1"/>
              </a:solidFill>
            </a:endParaRPr>
          </a:p>
        </p:txBody>
      </p:sp>
      <p:sp>
        <p:nvSpPr>
          <p:cNvPr id="3" name="Content Placeholder 2">
            <a:extLst>
              <a:ext uri="{FF2B5EF4-FFF2-40B4-BE49-F238E27FC236}">
                <a16:creationId xmlns:a16="http://schemas.microsoft.com/office/drawing/2014/main" id="{04F1A79C-DEAD-0F7E-5504-C6D52555E493}"/>
              </a:ext>
            </a:extLst>
          </p:cNvPr>
          <p:cNvSpPr>
            <a:spLocks noGrp="1" noChangeArrowheads="1"/>
          </p:cNvSpPr>
          <p:nvPr>
            <p:ph idx="1"/>
          </p:nvPr>
        </p:nvSpPr>
        <p:spPr bwMode="auto">
          <a:xfrm>
            <a:off x="273270" y="1164917"/>
            <a:ext cx="11629695" cy="4677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sz="2450"/>
              <a:t>CDMIS Users under a Local Educational Agency (LEA), excluding community colleges, will now submit California State Preschool Program (CSPP) data in the California Preschool Data Collection (CAPSDAC) online data system. Community Based Organizations (CBOs) and Community Colleges will continue to submit CSPP data into the CDMIS.</a:t>
            </a:r>
            <a:endParaRPr lang="en-US" sz="2450">
              <a:cs typeface="Arial"/>
            </a:endParaRPr>
          </a:p>
          <a:p>
            <a:pPr marL="0" indent="0">
              <a:buNone/>
            </a:pPr>
            <a:r>
              <a:rPr lang="en-US" sz="2450" b="1">
                <a:solidFill>
                  <a:schemeClr val="tx1"/>
                </a:solidFill>
                <a:latin typeface="Arial"/>
                <a:cs typeface="Arial"/>
              </a:rPr>
              <a:t>For CBO and Community College Contractors:</a:t>
            </a:r>
            <a:endParaRPr lang="en-US" sz="2450">
              <a:solidFill>
                <a:schemeClr val="tx1"/>
              </a:solidFill>
              <a:latin typeface="Arial"/>
              <a:cs typeface="Arial"/>
            </a:endParaRPr>
          </a:p>
          <a:p>
            <a:pPr>
              <a:buFont typeface="Arial,Sans-Serif"/>
              <a:buChar char="•"/>
            </a:pPr>
            <a:r>
              <a:rPr lang="en-US" sz="2450">
                <a:solidFill>
                  <a:schemeClr val="tx1"/>
                </a:solidFill>
                <a:latin typeface="Arial"/>
                <a:cs typeface="Arial"/>
              </a:rPr>
              <a:t>No Impact on CBOs and Community Colleges:</a:t>
            </a:r>
          </a:p>
          <a:p>
            <a:pPr marL="742950" lvl="1" indent="-285750">
              <a:buFont typeface="Arial,Sans-Serif"/>
              <a:buChar char="•"/>
            </a:pPr>
            <a:r>
              <a:rPr lang="en-US" sz="2450">
                <a:solidFill>
                  <a:schemeClr val="tx1"/>
                </a:solidFill>
                <a:latin typeface="Arial"/>
                <a:cs typeface="Arial"/>
              </a:rPr>
              <a:t>The above changes are specifically for LEA users. CBOs and community colleges are not affected by these changes.</a:t>
            </a:r>
          </a:p>
          <a:p>
            <a:pPr>
              <a:buFont typeface="Arial,Sans-Serif"/>
              <a:buChar char="•"/>
            </a:pPr>
            <a:r>
              <a:rPr lang="en-US" sz="2450">
                <a:solidFill>
                  <a:schemeClr val="tx1"/>
                </a:solidFill>
                <a:latin typeface="Arial"/>
                <a:cs typeface="Arial"/>
              </a:rPr>
              <a:t>Continued Use of CDMIS:</a:t>
            </a:r>
          </a:p>
          <a:p>
            <a:pPr marL="742950" lvl="1" indent="-285750">
              <a:buFont typeface="Arial,Sans-Serif"/>
              <a:buChar char="•"/>
            </a:pPr>
            <a:r>
              <a:rPr lang="en-US" sz="2450">
                <a:solidFill>
                  <a:schemeClr val="tx1"/>
                </a:solidFill>
                <a:latin typeface="Arial"/>
                <a:cs typeface="Arial"/>
              </a:rPr>
              <a:t>CBOs and community colleges should continue to use the CDMIS system for all reporting and data submission as usual.</a:t>
            </a:r>
          </a:p>
        </p:txBody>
      </p:sp>
      <p:sp>
        <p:nvSpPr>
          <p:cNvPr id="2" name="TextBox 1">
            <a:extLst>
              <a:ext uri="{FF2B5EF4-FFF2-40B4-BE49-F238E27FC236}">
                <a16:creationId xmlns:a16="http://schemas.microsoft.com/office/drawing/2014/main" id="{92BAA1AD-98A5-E631-A004-389A9B2A026D}"/>
              </a:ext>
            </a:extLst>
          </p:cNvPr>
          <p:cNvSpPr txBox="1"/>
          <p:nvPr/>
        </p:nvSpPr>
        <p:spPr>
          <a:xfrm>
            <a:off x="9224513" y="6262777"/>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400"/>
              <a:t>3</a:t>
            </a:r>
            <a:endParaRPr lang="en-US" sz="2400">
              <a:cs typeface="Arial"/>
            </a:endParaRPr>
          </a:p>
        </p:txBody>
      </p:sp>
    </p:spTree>
    <p:extLst>
      <p:ext uri="{BB962C8B-B14F-4D97-AF65-F5344CB8AC3E}">
        <p14:creationId xmlns:p14="http://schemas.microsoft.com/office/powerpoint/2010/main" val="1857263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93A7D41-0046-33D5-EE26-C3177ACB59EE}"/>
              </a:ext>
            </a:extLst>
          </p:cNvPr>
          <p:cNvSpPr>
            <a:spLocks noGrp="1"/>
          </p:cNvSpPr>
          <p:nvPr>
            <p:ph type="title"/>
          </p:nvPr>
        </p:nvSpPr>
        <p:spPr>
          <a:xfrm>
            <a:off x="152400" y="-6408"/>
            <a:ext cx="11677650" cy="1224951"/>
          </a:xfrm>
        </p:spPr>
        <p:txBody>
          <a:bodyPr/>
          <a:lstStyle/>
          <a:p>
            <a:r>
              <a:rPr lang="en-US" sz="3600" b="0">
                <a:solidFill>
                  <a:schemeClr val="bg1"/>
                </a:solidFill>
                <a:cs typeface="Arial"/>
              </a:rPr>
              <a:t>CDMIS User Updates (2)</a:t>
            </a:r>
            <a:endParaRPr lang="en-US" sz="3600">
              <a:solidFill>
                <a:schemeClr val="bg1"/>
              </a:solidFill>
            </a:endParaRPr>
          </a:p>
        </p:txBody>
      </p:sp>
      <p:sp>
        <p:nvSpPr>
          <p:cNvPr id="3" name="Content Placeholder 2">
            <a:extLst>
              <a:ext uri="{FF2B5EF4-FFF2-40B4-BE49-F238E27FC236}">
                <a16:creationId xmlns:a16="http://schemas.microsoft.com/office/drawing/2014/main" id="{04F1A79C-DEAD-0F7E-5504-C6D52555E493}"/>
              </a:ext>
            </a:extLst>
          </p:cNvPr>
          <p:cNvSpPr>
            <a:spLocks noGrp="1" noChangeArrowheads="1"/>
          </p:cNvSpPr>
          <p:nvPr>
            <p:ph idx="1"/>
          </p:nvPr>
        </p:nvSpPr>
        <p:spPr bwMode="auto">
          <a:xfrm>
            <a:off x="375744" y="1006222"/>
            <a:ext cx="11314387" cy="5082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sz="2450" b="1">
                <a:cs typeface="Arial"/>
              </a:rPr>
              <a:t>For LEA CSPP Contractors:</a:t>
            </a:r>
            <a:endParaRPr lang="en-US" sz="2450">
              <a:cs typeface="Arial"/>
            </a:endParaRPr>
          </a:p>
          <a:p>
            <a:r>
              <a:rPr lang="en-US" sz="2450">
                <a:cs typeface="Arial"/>
              </a:rPr>
              <a:t>Users and agencies that are designated as LEAs (and are not community colleges) will no longer be able to input or upload child records for CSPP services. </a:t>
            </a:r>
          </a:p>
          <a:p>
            <a:r>
              <a:rPr lang="en-US" sz="2450">
                <a:cs typeface="Arial"/>
              </a:rPr>
              <a:t>This means that any child records that contain "CSPP" in the “Program Code 1”, “Program Code 2”, or “Program Code 3” information fields will not be allowed to be uploaded into the CDMIS. </a:t>
            </a:r>
          </a:p>
          <a:p>
            <a:r>
              <a:rPr lang="en-US" sz="2450">
                <a:cs typeface="Arial"/>
              </a:rPr>
              <a:t>LEAs will instead begin to report their CSPP data into the CAPSDAC online data system. This went into effect during the July 2024 reporting period which started on August 1, 2024. </a:t>
            </a:r>
          </a:p>
          <a:p>
            <a:r>
              <a:rPr lang="en-US" sz="2450">
                <a:cs typeface="Arial"/>
              </a:rPr>
              <a:t>However, LEAs will continue to update their CSPP LEA information and site information into the CDMIS.</a:t>
            </a:r>
            <a:endParaRPr lang="en-US" sz="2450"/>
          </a:p>
          <a:p>
            <a:pPr marL="342900" indent="-342900"/>
            <a:endParaRPr lang="en-US" sz="2000">
              <a:cs typeface="Arial"/>
            </a:endParaRPr>
          </a:p>
        </p:txBody>
      </p:sp>
      <p:sp>
        <p:nvSpPr>
          <p:cNvPr id="2" name="TextBox 1">
            <a:extLst>
              <a:ext uri="{FF2B5EF4-FFF2-40B4-BE49-F238E27FC236}">
                <a16:creationId xmlns:a16="http://schemas.microsoft.com/office/drawing/2014/main" id="{1BF68FC4-DE43-B004-5793-6A6D9F7AE8B5}"/>
              </a:ext>
            </a:extLst>
          </p:cNvPr>
          <p:cNvSpPr txBox="1"/>
          <p:nvPr/>
        </p:nvSpPr>
        <p:spPr>
          <a:xfrm>
            <a:off x="9454551" y="6248400"/>
            <a:ext cx="274320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2400"/>
              <a:t>4</a:t>
            </a:r>
            <a:r>
              <a:rPr lang="en-US"/>
              <a:t> </a:t>
            </a:r>
            <a:endParaRPr lang="en-US">
              <a:cs typeface="Arial"/>
            </a:endParaRPr>
          </a:p>
        </p:txBody>
      </p:sp>
    </p:spTree>
    <p:extLst>
      <p:ext uri="{BB962C8B-B14F-4D97-AF65-F5344CB8AC3E}">
        <p14:creationId xmlns:p14="http://schemas.microsoft.com/office/powerpoint/2010/main" val="425861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64407" y="341376"/>
            <a:ext cx="10805670" cy="1114132"/>
          </a:xfrm>
        </p:spPr>
        <p:txBody>
          <a:bodyPr>
            <a:normAutofit fontScale="90000"/>
          </a:bodyPr>
          <a:lstStyle/>
          <a:p>
            <a:r>
              <a:rPr lang="en-US" sz="4000">
                <a:solidFill>
                  <a:schemeClr val="bg1"/>
                </a:solidFill>
              </a:rPr>
              <a:t>Update # 35 New Attendance and Enrollment Data Field (1)</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593823" y="1455508"/>
            <a:ext cx="10833770" cy="4609765"/>
          </a:xfrm>
        </p:spPr>
        <p:txBody>
          <a:bodyPr vert="horz" lIns="91440" tIns="45720" rIns="91440" bIns="45720" rtlCol="0" anchor="t">
            <a:normAutofit lnSpcReduction="10000"/>
          </a:bodyPr>
          <a:lstStyle/>
          <a:p>
            <a:pPr marL="0" indent="0">
              <a:buNone/>
            </a:pPr>
            <a:r>
              <a:rPr lang="en-US" b="1"/>
              <a:t>New Attendance Status Fields: Attendance Status 1</a:t>
            </a:r>
            <a:r>
              <a:rPr lang="en-US">
                <a:ea typeface="+mn-lt"/>
                <a:cs typeface="+mn-lt"/>
              </a:rPr>
              <a:t>–</a:t>
            </a:r>
            <a:r>
              <a:rPr lang="en-US" b="1"/>
              <a:t>3</a:t>
            </a:r>
            <a:endParaRPr lang="en-US"/>
          </a:p>
          <a:p>
            <a:r>
              <a:rPr lang="en-US" sz="3000"/>
              <a:t> </a:t>
            </a:r>
            <a:r>
              <a:rPr lang="en-US" sz="3000" b="1"/>
              <a:t>Record attendance for:</a:t>
            </a:r>
            <a:endParaRPr lang="en-US" sz="3000" b="1">
              <a:cs typeface="Arial"/>
            </a:endParaRPr>
          </a:p>
          <a:p>
            <a:pPr marL="742950" lvl="1" indent="-285750">
              <a:buFont typeface="Arial" panose="020B0604020202020204" pitchFamily="34" charset="0"/>
              <a:buChar char="•"/>
            </a:pPr>
            <a:r>
              <a:rPr lang="en-US"/>
              <a:t>Program Code 1</a:t>
            </a:r>
            <a:endParaRPr lang="en-US">
              <a:cs typeface="Arial" panose="020B0604020202020204"/>
            </a:endParaRPr>
          </a:p>
          <a:p>
            <a:pPr marL="742950" lvl="1" indent="-285750">
              <a:buFont typeface="Arial" panose="020B0604020202020204" pitchFamily="34" charset="0"/>
              <a:buChar char="•"/>
            </a:pPr>
            <a:r>
              <a:rPr lang="en-US"/>
              <a:t>Program Code 2</a:t>
            </a:r>
            <a:endParaRPr lang="en-US">
              <a:cs typeface="Arial" panose="020B0604020202020204"/>
            </a:endParaRPr>
          </a:p>
          <a:p>
            <a:pPr marL="742950" lvl="1" indent="-285750">
              <a:buFont typeface="Arial" panose="020B0604020202020204" pitchFamily="34" charset="0"/>
              <a:buChar char="•"/>
            </a:pPr>
            <a:r>
              <a:rPr lang="en-US"/>
              <a:t>Program Code 3</a:t>
            </a:r>
            <a:endParaRPr lang="en-US">
              <a:cs typeface="Arial" panose="020B0604020202020204"/>
            </a:endParaRPr>
          </a:p>
          <a:p>
            <a:pPr>
              <a:buFont typeface="Arial" panose="020B0604020202020204" pitchFamily="34" charset="0"/>
              <a:buChar char="•"/>
            </a:pPr>
            <a:r>
              <a:rPr lang="en-US" sz="3000" b="1"/>
              <a:t>Usage:</a:t>
            </a:r>
            <a:endParaRPr lang="en-US" sz="3000"/>
          </a:p>
          <a:p>
            <a:pPr marL="742950" lvl="1" indent="-285750">
              <a:buFont typeface="Arial" panose="020B0604020202020204" pitchFamily="34" charset="0"/>
              <a:buChar char="•"/>
            </a:pPr>
            <a:r>
              <a:rPr lang="en-US"/>
              <a:t>“Attendance Status 2” and “Attendance Status 3” should only contain data if the child receives services from more than one program code.</a:t>
            </a:r>
          </a:p>
          <a:p>
            <a:pPr marL="742950" lvl="1" indent="-285750">
              <a:buFont typeface="Arial" panose="020B0604020202020204" pitchFamily="34" charset="0"/>
              <a:buChar char="•"/>
            </a:pPr>
            <a:r>
              <a:rPr lang="en-US"/>
              <a:t>These fields must be included in the file, even if they are blank.</a:t>
            </a: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400590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91490" y="304800"/>
            <a:ext cx="10805670" cy="1173720"/>
          </a:xfrm>
        </p:spPr>
        <p:txBody>
          <a:bodyPr>
            <a:normAutofit fontScale="90000"/>
          </a:bodyPr>
          <a:lstStyle/>
          <a:p>
            <a:r>
              <a:rPr lang="en-US" sz="4000">
                <a:solidFill>
                  <a:schemeClr val="bg1"/>
                </a:solidFill>
              </a:rPr>
              <a:t>Update # 35 New Attendance and Enrollment Data Field (2)</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1489" y="1572768"/>
            <a:ext cx="12194451" cy="4492505"/>
          </a:xfrm>
        </p:spPr>
        <p:txBody>
          <a:bodyPr vert="horz" lIns="91440" tIns="45720" rIns="91440" bIns="45720" rtlCol="0" anchor="t">
            <a:noAutofit/>
          </a:bodyPr>
          <a:lstStyle/>
          <a:p>
            <a:pPr marL="182880" lvl="1" indent="0">
              <a:buNone/>
            </a:pPr>
            <a:r>
              <a:rPr lang="en-US" sz="2600">
                <a:solidFill>
                  <a:srgbClr val="FFFFFF"/>
                </a:solidFill>
                <a:cs typeface="Arial" panose="020B0604020202020204"/>
              </a:rPr>
              <a:t>Values that will be used in this field:</a:t>
            </a:r>
          </a:p>
          <a:p>
            <a:pPr marL="800100" lvl="1" indent="-342900">
              <a:buChar char="•"/>
            </a:pPr>
            <a:r>
              <a:rPr lang="en-US" sz="2450">
                <a:solidFill>
                  <a:srgbClr val="FFFFFF"/>
                </a:solidFill>
                <a:cs typeface="Arial" panose="020B0604020202020204"/>
              </a:rPr>
              <a:t>01 – Child enrolled but did not attend any day due to program closure</a:t>
            </a:r>
          </a:p>
          <a:p>
            <a:pPr marL="800100" lvl="1" indent="-342900">
              <a:buChar char="•"/>
            </a:pPr>
            <a:r>
              <a:rPr lang="en-US" sz="2450">
                <a:solidFill>
                  <a:srgbClr val="FFFFFF"/>
                </a:solidFill>
                <a:cs typeface="Arial" panose="020B0604020202020204"/>
              </a:rPr>
              <a:t>02 – Child enrolled but did not attend any day; program is open and operating </a:t>
            </a:r>
          </a:p>
          <a:p>
            <a:pPr marL="800100" lvl="1" indent="-342900">
              <a:buChar char="•"/>
            </a:pPr>
            <a:r>
              <a:rPr lang="en-US" sz="2450">
                <a:solidFill>
                  <a:srgbClr val="FFFFFF"/>
                </a:solidFill>
                <a:cs typeface="Arial" panose="020B0604020202020204"/>
              </a:rPr>
              <a:t>03 – Child attended all enrolled days with zero absences</a:t>
            </a:r>
          </a:p>
          <a:p>
            <a:pPr marL="800100" lvl="1" indent="-342900">
              <a:buChar char="•"/>
            </a:pPr>
            <a:r>
              <a:rPr lang="en-US" sz="2450">
                <a:solidFill>
                  <a:srgbClr val="FFFFFF"/>
                </a:solidFill>
                <a:cs typeface="Arial" panose="020B0604020202020204"/>
              </a:rPr>
              <a:t>04 – Child attended 1</a:t>
            </a:r>
            <a:r>
              <a:rPr lang="en-US" sz="1600">
                <a:solidFill>
                  <a:srgbClr val="FFFFFF"/>
                </a:solidFill>
                <a:cs typeface="Arial" panose="020B0604020202020204"/>
              </a:rPr>
              <a:t>–</a:t>
            </a:r>
            <a:r>
              <a:rPr lang="en-US" sz="1600"/>
              <a:t> </a:t>
            </a:r>
            <a:r>
              <a:rPr lang="en-US" sz="2450">
                <a:solidFill>
                  <a:srgbClr val="FFFFFF"/>
                </a:solidFill>
                <a:cs typeface="Arial" panose="020B0604020202020204"/>
              </a:rPr>
              <a:t>5 day(s) in the month</a:t>
            </a:r>
          </a:p>
          <a:p>
            <a:pPr marL="800100" lvl="1" indent="-342900">
              <a:buChar char="•"/>
            </a:pPr>
            <a:r>
              <a:rPr lang="en-US" sz="2450">
                <a:solidFill>
                  <a:srgbClr val="FFFFFF"/>
                </a:solidFill>
                <a:cs typeface="Arial" panose="020B0604020202020204"/>
              </a:rPr>
              <a:t>05 – Child attended 6</a:t>
            </a:r>
            <a:r>
              <a:rPr lang="en-US" sz="1600"/>
              <a:t> </a:t>
            </a:r>
            <a:r>
              <a:rPr lang="en-US" sz="1600">
                <a:solidFill>
                  <a:srgbClr val="FFFFFF"/>
                </a:solidFill>
                <a:cs typeface="Arial" panose="020B0604020202020204"/>
              </a:rPr>
              <a:t>–</a:t>
            </a:r>
            <a:r>
              <a:rPr lang="en-US" sz="1600"/>
              <a:t> </a:t>
            </a:r>
            <a:r>
              <a:rPr lang="en-US" sz="2450">
                <a:solidFill>
                  <a:srgbClr val="FFFFFF"/>
                </a:solidFill>
                <a:cs typeface="Arial" panose="020B0604020202020204"/>
              </a:rPr>
              <a:t>10 days in the month</a:t>
            </a:r>
          </a:p>
          <a:p>
            <a:pPr marL="800100" lvl="1" indent="-342900">
              <a:buChar char="•"/>
            </a:pPr>
            <a:r>
              <a:rPr lang="en-US" sz="2450">
                <a:solidFill>
                  <a:srgbClr val="FFFFFF"/>
                </a:solidFill>
                <a:cs typeface="Arial" panose="020B0604020202020204"/>
              </a:rPr>
              <a:t>06 – Child attended 11</a:t>
            </a:r>
            <a:r>
              <a:rPr lang="en-US" sz="1600">
                <a:solidFill>
                  <a:srgbClr val="FFFFFF"/>
                </a:solidFill>
                <a:cs typeface="Arial" panose="020B0604020202020204"/>
              </a:rPr>
              <a:t>–</a:t>
            </a:r>
            <a:r>
              <a:rPr lang="en-US" sz="1600"/>
              <a:t> </a:t>
            </a:r>
            <a:r>
              <a:rPr lang="en-US" sz="2450">
                <a:solidFill>
                  <a:srgbClr val="FFFFFF"/>
                </a:solidFill>
                <a:cs typeface="Arial" panose="020B0604020202020204"/>
              </a:rPr>
              <a:t>15 days in the month</a:t>
            </a:r>
          </a:p>
          <a:p>
            <a:pPr marL="800100" lvl="1" indent="-342900">
              <a:buFont typeface="Arial" panose="020B0604020202020204" pitchFamily="34" charset="0"/>
              <a:buChar char="•"/>
            </a:pPr>
            <a:endParaRPr lang="en-US" sz="2450">
              <a:cs typeface="Arial"/>
            </a:endParaRPr>
          </a:p>
          <a:p>
            <a:pPr marL="1371600" lvl="2">
              <a:buFont typeface="Wingdings,Sans-Serif" panose="020B0604020202020204" pitchFamily="34" charset="0"/>
              <a:buChar char="§"/>
            </a:pPr>
            <a:endParaRPr lang="en-US" sz="260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66047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91490" y="353568"/>
            <a:ext cx="10805670" cy="1124952"/>
          </a:xfrm>
        </p:spPr>
        <p:txBody>
          <a:bodyPr>
            <a:normAutofit fontScale="90000"/>
          </a:bodyPr>
          <a:lstStyle/>
          <a:p>
            <a:r>
              <a:rPr lang="en-US" sz="4000">
                <a:solidFill>
                  <a:schemeClr val="bg1"/>
                </a:solidFill>
              </a:rPr>
              <a:t>Update # 35 New Attendance and Enrollment Data Field (3)</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1489" y="1478520"/>
            <a:ext cx="12194451" cy="4586753"/>
          </a:xfrm>
        </p:spPr>
        <p:txBody>
          <a:bodyPr vert="horz" lIns="91440" tIns="45720" rIns="91440" bIns="45720" rtlCol="0" anchor="t">
            <a:noAutofit/>
          </a:bodyPr>
          <a:lstStyle/>
          <a:p>
            <a:pPr marL="182880" lvl="1" indent="0">
              <a:buNone/>
            </a:pPr>
            <a:r>
              <a:rPr lang="en-US" sz="2600">
                <a:solidFill>
                  <a:srgbClr val="FFFFFF"/>
                </a:solidFill>
                <a:cs typeface="Arial" panose="020B0604020202020204"/>
              </a:rPr>
              <a:t>Values that will be used in this field:</a:t>
            </a:r>
          </a:p>
          <a:p>
            <a:pPr marL="800100" lvl="1" indent="-342900">
              <a:buChar char="•"/>
            </a:pPr>
            <a:r>
              <a:rPr lang="en-US" sz="2450">
                <a:solidFill>
                  <a:srgbClr val="FFFFFF"/>
                </a:solidFill>
                <a:cs typeface="Arial" panose="020B0604020202020204"/>
              </a:rPr>
              <a:t>07 – Child attended 16–20 days in the month</a:t>
            </a:r>
          </a:p>
          <a:p>
            <a:pPr marL="800100" lvl="1" indent="-342900">
              <a:buChar char="•"/>
            </a:pPr>
            <a:r>
              <a:rPr lang="en-US" sz="2450">
                <a:solidFill>
                  <a:srgbClr val="FFFFFF"/>
                </a:solidFill>
                <a:cs typeface="Arial" panose="020B0604020202020204"/>
              </a:rPr>
              <a:t>08 – Child attended 21+ days in the month </a:t>
            </a:r>
            <a:endParaRPr lang="en-US" sz="2450">
              <a:cs typeface="Arial"/>
            </a:endParaRPr>
          </a:p>
          <a:p>
            <a:pPr marL="800100" lvl="1" indent="-342900">
              <a:buChar char="•"/>
            </a:pPr>
            <a:r>
              <a:rPr lang="en-US" sz="2450">
                <a:cs typeface="Arial"/>
              </a:rPr>
              <a:t>09 </a:t>
            </a:r>
            <a:r>
              <a:rPr lang="en-US" sz="2450">
                <a:solidFill>
                  <a:srgbClr val="FFFFFF"/>
                </a:solidFill>
                <a:cs typeface="Arial" panose="020B0604020202020204"/>
              </a:rPr>
              <a:t>– </a:t>
            </a:r>
            <a:r>
              <a:rPr lang="en-US" sz="2450">
                <a:cs typeface="Arial"/>
              </a:rPr>
              <a:t> Alternative Payment Program – No Need</a:t>
            </a:r>
            <a:endParaRPr lang="en-US" sz="2450" kern="100">
              <a:cs typeface="Arial"/>
            </a:endParaRPr>
          </a:p>
          <a:p>
            <a:pPr marL="1371600" lvl="2">
              <a:buFont typeface="Arial" panose="020B0604020202020204" pitchFamily="34" charset="0"/>
              <a:buChar char="•"/>
            </a:pPr>
            <a:r>
              <a:rPr lang="en-US" sz="2400">
                <a:cs typeface="Arial"/>
              </a:rPr>
              <a:t>Please note, code '09’–Alternative Payment Program – No Need' can only be used with the following Program Codes: C2AP (California Alternative Payment Program, Stage 2), C3AP (California Alternative Payment Program, Stage 3), CAPP (California Alternative Payment Program), and CMAP (Migrant Alternative Payment Program).</a:t>
            </a:r>
          </a:p>
          <a:p>
            <a:pPr marL="800100" lvl="1" indent="-342900">
              <a:buFont typeface="Arial" panose="020B0604020202020204" pitchFamily="34" charset="0"/>
              <a:buChar char="•"/>
            </a:pPr>
            <a:endParaRPr lang="en-US" sz="2450">
              <a:cs typeface="Arial"/>
            </a:endParaRPr>
          </a:p>
          <a:p>
            <a:pPr marL="1371600" lvl="2">
              <a:buFont typeface="Wingdings,Sans-Serif" panose="020B0604020202020204" pitchFamily="34" charset="0"/>
              <a:buChar char="§"/>
            </a:pPr>
            <a:endParaRPr lang="en-US" sz="260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1034464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91490" y="353568"/>
            <a:ext cx="10805670" cy="1124952"/>
          </a:xfrm>
        </p:spPr>
        <p:txBody>
          <a:bodyPr>
            <a:normAutofit fontScale="90000"/>
          </a:bodyPr>
          <a:lstStyle/>
          <a:p>
            <a:r>
              <a:rPr lang="en-US" sz="4000">
                <a:solidFill>
                  <a:schemeClr val="bg1"/>
                </a:solidFill>
              </a:rPr>
              <a:t>Update # 35 New Attendance and Enrollment Data Field (4)</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99152" y="1708558"/>
            <a:ext cx="11953151" cy="4599453"/>
          </a:xfrm>
        </p:spPr>
        <p:txBody>
          <a:bodyPr vert="horz" lIns="91440" tIns="45720" rIns="91440" bIns="45720" rtlCol="0" anchor="t">
            <a:noAutofit/>
          </a:bodyPr>
          <a:lstStyle/>
          <a:p>
            <a:pPr>
              <a:buFont typeface="Arial"/>
              <a:buChar char="•"/>
            </a:pPr>
            <a:r>
              <a:rPr lang="en-US" sz="2400" dirty="0">
                <a:solidFill>
                  <a:srgbClr val="FFFFFF"/>
                </a:solidFill>
                <a:cs typeface="Arial" panose="020B0604020202020204"/>
              </a:rPr>
              <a:t>Excused Absences: For the new Attendance Status fields, excused absences </a:t>
            </a:r>
            <a:r>
              <a:rPr lang="en-US" sz="2400" b="1" dirty="0">
                <a:solidFill>
                  <a:srgbClr val="FFFFFF"/>
                </a:solidFill>
                <a:cs typeface="Arial" panose="020B0604020202020204"/>
              </a:rPr>
              <a:t>do not </a:t>
            </a:r>
            <a:r>
              <a:rPr lang="en-US" sz="2400" dirty="0">
                <a:solidFill>
                  <a:srgbClr val="FFFFFF"/>
                </a:solidFill>
                <a:cs typeface="Arial" panose="020B0604020202020204"/>
              </a:rPr>
              <a:t>count as days of physical attendance. </a:t>
            </a:r>
          </a:p>
          <a:p>
            <a:pPr marL="971550" lvl="1" indent="-285750">
              <a:buFont typeface="Arial"/>
              <a:buChar char="•"/>
            </a:pPr>
            <a:r>
              <a:rPr lang="en-US" sz="2400" dirty="0">
                <a:solidFill>
                  <a:srgbClr val="FFFFFF"/>
                </a:solidFill>
                <a:cs typeface="Arial" panose="020B0604020202020204"/>
              </a:rPr>
              <a:t>03 - Child attended all enrolled days with zero absences, is not applicable if a child </a:t>
            </a:r>
            <a:r>
              <a:rPr lang="en-US" sz="2400" dirty="0">
                <a:cs typeface="Arial"/>
              </a:rPr>
              <a:t>had one or more excused days. </a:t>
            </a:r>
            <a:endParaRPr lang="en-US" sz="2400" dirty="0">
              <a:solidFill>
                <a:srgbClr val="FFFFFF"/>
              </a:solidFill>
              <a:cs typeface="Arial" panose="020B0604020202020204"/>
            </a:endParaRPr>
          </a:p>
          <a:p>
            <a:pPr marL="1600200" lvl="2">
              <a:buFont typeface="Arial"/>
              <a:buChar char="•"/>
            </a:pPr>
            <a:r>
              <a:rPr lang="en-US" sz="2400" dirty="0">
                <a:cs typeface="Arial"/>
              </a:rPr>
              <a:t>Same is true for best interest or sick </a:t>
            </a:r>
            <a:r>
              <a:rPr lang="en-US" sz="2400" dirty="0">
                <a:solidFill>
                  <a:srgbClr val="FFFFFF"/>
                </a:solidFill>
                <a:cs typeface="Arial" panose="020B0604020202020204"/>
              </a:rPr>
              <a:t>days </a:t>
            </a:r>
            <a:endParaRPr lang="en-US" sz="2400" dirty="0">
              <a:cs typeface="Arial"/>
            </a:endParaRPr>
          </a:p>
          <a:p>
            <a:pPr marL="1600200" lvl="2">
              <a:buFont typeface="Arial"/>
              <a:buChar char="•"/>
            </a:pPr>
            <a:endParaRPr lang="en-US" sz="2400" dirty="0">
              <a:cs typeface="Arial"/>
            </a:endParaRPr>
          </a:p>
          <a:p>
            <a:pPr>
              <a:buFont typeface="Arial"/>
              <a:buChar char="•"/>
            </a:pPr>
            <a:r>
              <a:rPr lang="en-US" sz="2400" dirty="0">
                <a:cs typeface="Arial"/>
              </a:rPr>
              <a:t>Program Closure vs Non-Operational Days</a:t>
            </a:r>
          </a:p>
          <a:p>
            <a:pPr marL="971550" lvl="1" indent="-285750">
              <a:buChar char="•"/>
            </a:pPr>
            <a:r>
              <a:rPr lang="en-US" sz="2400" dirty="0">
                <a:cs typeface="Arial"/>
              </a:rPr>
              <a:t>Program closure refers specifically to </a:t>
            </a:r>
            <a:r>
              <a:rPr lang="en-US" sz="2400" b="1" dirty="0">
                <a:cs typeface="Arial"/>
              </a:rPr>
              <a:t>unexpected </a:t>
            </a:r>
            <a:r>
              <a:rPr lang="en-US" sz="2400" dirty="0">
                <a:cs typeface="Arial"/>
              </a:rPr>
              <a:t>closures (building issues, staff shortage, etc.) or emergencies (flood, fires, natural disaster, etc.) and  should not be confused with non-operational days that were planned or projected. </a:t>
            </a:r>
            <a:endParaRPr lang="en-US" dirty="0">
              <a:cs typeface="Arial" panose="020B0604020202020204"/>
            </a:endParaRPr>
          </a:p>
          <a:p>
            <a:pPr marL="1943100" lvl="3">
              <a:buFont typeface="Wingdings,Sans-Serif" panose="020B0604020202020204" pitchFamily="34" charset="0"/>
              <a:buChar char="§"/>
            </a:pPr>
            <a:endParaRPr lang="en-US" sz="2400" dirty="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1765770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70F681-5B5F-9EB0-EE61-D37C694CC7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72732A-7E85-8137-DD88-2CEF8C083007}"/>
              </a:ext>
            </a:extLst>
          </p:cNvPr>
          <p:cNvSpPr>
            <a:spLocks noGrp="1"/>
          </p:cNvSpPr>
          <p:nvPr>
            <p:ph type="title"/>
          </p:nvPr>
        </p:nvSpPr>
        <p:spPr>
          <a:xfrm>
            <a:off x="777113" y="397372"/>
            <a:ext cx="10805670" cy="1325563"/>
          </a:xfrm>
        </p:spPr>
        <p:txBody>
          <a:bodyPr>
            <a:normAutofit fontScale="90000"/>
          </a:bodyPr>
          <a:lstStyle/>
          <a:p>
            <a:r>
              <a:rPr lang="en-US" sz="4000">
                <a:solidFill>
                  <a:schemeClr val="bg1"/>
                </a:solidFill>
              </a:rPr>
              <a:t>Manual Inputting Attendance and Enrollment</a:t>
            </a:r>
            <a:br>
              <a:rPr lang="en-US" sz="4000"/>
            </a:br>
            <a:endParaRPr lang="en-US" sz="4000">
              <a:solidFill>
                <a:schemeClr val="bg1"/>
              </a:solidFill>
              <a:cs typeface="Arial"/>
            </a:endParaRPr>
          </a:p>
        </p:txBody>
      </p:sp>
      <p:sp>
        <p:nvSpPr>
          <p:cNvPr id="3" name="Content Placeholder 2">
            <a:extLst>
              <a:ext uri="{FF2B5EF4-FFF2-40B4-BE49-F238E27FC236}">
                <a16:creationId xmlns:a16="http://schemas.microsoft.com/office/drawing/2014/main" id="{1145C1F0-4CBE-8AC8-665B-2F65854B342A}"/>
              </a:ext>
            </a:extLst>
          </p:cNvPr>
          <p:cNvSpPr>
            <a:spLocks noGrp="1"/>
          </p:cNvSpPr>
          <p:nvPr>
            <p:ph idx="1"/>
          </p:nvPr>
        </p:nvSpPr>
        <p:spPr>
          <a:xfrm>
            <a:off x="-1489" y="1445981"/>
            <a:ext cx="11590604" cy="4547406"/>
          </a:xfrm>
        </p:spPr>
        <p:txBody>
          <a:bodyPr vert="horz" lIns="91440" tIns="45720" rIns="91440" bIns="45720" rtlCol="0" anchor="t">
            <a:noAutofit/>
          </a:bodyPr>
          <a:lstStyle/>
          <a:p>
            <a:pPr marL="971550" lvl="1" indent="-514350">
              <a:spcAft>
                <a:spcPts val="500"/>
              </a:spcAft>
              <a:buChar char="•"/>
            </a:pPr>
            <a:r>
              <a:rPr lang="en-US" sz="3000">
                <a:solidFill>
                  <a:srgbClr val="FFFFFF"/>
                </a:solidFill>
                <a:cs typeface="Arial" panose="020B0604020202020204"/>
              </a:rPr>
              <a:t>When manually inputting a new child in your 801A CDMIS report, the </a:t>
            </a:r>
            <a:r>
              <a:rPr lang="en-US" sz="3000">
                <a:solidFill>
                  <a:srgbClr val="FFFFFF"/>
                </a:solidFill>
                <a:latin typeface="Arial"/>
                <a:cs typeface="Arial" panose="020B0604020202020204"/>
              </a:rPr>
              <a:t>Attendance Status</a:t>
            </a:r>
            <a:r>
              <a:rPr lang="en-US" sz="3000">
                <a:solidFill>
                  <a:srgbClr val="FFFFFF"/>
                </a:solidFill>
                <a:cs typeface="Arial" panose="020B0604020202020204"/>
              </a:rPr>
              <a:t> fields will appear after Program Code 1, Program Code 2, and Program Code 3.</a:t>
            </a:r>
          </a:p>
          <a:p>
            <a:pPr marL="971550" lvl="1" indent="-514350">
              <a:spcAft>
                <a:spcPts val="500"/>
              </a:spcAft>
              <a:buChar char="•"/>
            </a:pPr>
            <a:r>
              <a:rPr lang="en-US" sz="3000">
                <a:solidFill>
                  <a:srgbClr val="FFFFFF"/>
                </a:solidFill>
                <a:cs typeface="Arial" panose="020B0604020202020204"/>
              </a:rPr>
              <a:t>Each Attendance Status field corresponds with the Program Code of the same number. Both the Program Code and the Attendance Status field must be filled out if one of the fields is filled out. </a:t>
            </a:r>
          </a:p>
          <a:p>
            <a:pPr marL="971550" lvl="1" indent="-514350">
              <a:spcAft>
                <a:spcPts val="500"/>
              </a:spcAft>
              <a:buChar char="•"/>
            </a:pPr>
            <a:r>
              <a:rPr lang="en-US" sz="3000">
                <a:solidFill>
                  <a:srgbClr val="FFFFFF"/>
                </a:solidFill>
                <a:cs typeface="Arial" panose="020B0604020202020204"/>
              </a:rPr>
              <a:t>The Attendance Status field will have a dropdown menu of the 01-09 options previously mentioned.</a:t>
            </a:r>
          </a:p>
          <a:p>
            <a:pPr marL="914400" lvl="1" indent="-457200">
              <a:buChar char="•"/>
            </a:pPr>
            <a:endParaRPr lang="en-US" sz="2600">
              <a:cs typeface="Arial"/>
            </a:endParaRPr>
          </a:p>
          <a:p>
            <a:pPr marL="457200" lvl="1" indent="0">
              <a:buNone/>
            </a:pPr>
            <a:endParaRPr lang="en-US" sz="2600">
              <a:cs typeface="Arial"/>
            </a:endParaRPr>
          </a:p>
        </p:txBody>
      </p:sp>
      <p:sp>
        <p:nvSpPr>
          <p:cNvPr id="4" name="Slide Number Placeholder 3">
            <a:extLst>
              <a:ext uri="{FF2B5EF4-FFF2-40B4-BE49-F238E27FC236}">
                <a16:creationId xmlns:a16="http://schemas.microsoft.com/office/drawing/2014/main" id="{698E064A-AB07-16BB-6104-94050623F88B}"/>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2579014827"/>
      </p:ext>
    </p:extLst>
  </p:cSld>
  <p:clrMapOvr>
    <a:masterClrMapping/>
  </p:clrMapOvr>
</p:sld>
</file>

<file path=ppt/theme/theme1.xml><?xml version="1.0" encoding="utf-8"?>
<a:theme xmlns:a="http://schemas.openxmlformats.org/drawingml/2006/main" name="CDE Set 1">
  <a:themeElements>
    <a:clrScheme name="Custom 8">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FF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9">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FF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3991</Words>
  <Application>Microsoft Office PowerPoint</Application>
  <PresentationFormat>Widescreen</PresentationFormat>
  <Paragraphs>363</Paragraphs>
  <Slides>25</Slides>
  <Notes>24</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25</vt:i4>
      </vt:variant>
    </vt:vector>
  </HeadingPairs>
  <TitlesOfParts>
    <vt:vector size="36" baseType="lpstr">
      <vt:lpstr>Arial</vt:lpstr>
      <vt:lpstr>Arial,Sans-Serif</vt:lpstr>
      <vt:lpstr>Calibri</vt:lpstr>
      <vt:lpstr>Courier New</vt:lpstr>
      <vt:lpstr>Courier New,monospace</vt:lpstr>
      <vt:lpstr>Wingdings</vt:lpstr>
      <vt:lpstr>Wingdings,Sans-Serif</vt:lpstr>
      <vt:lpstr>CDE Set 1</vt:lpstr>
      <vt:lpstr>CDE Set 1</vt:lpstr>
      <vt:lpstr>CDE Set 1</vt:lpstr>
      <vt:lpstr>2_CDE Set 2</vt:lpstr>
      <vt:lpstr> Child Development Management Information System (CDMIS) Updates</vt:lpstr>
      <vt:lpstr>Agenda</vt:lpstr>
      <vt:lpstr>CDMIS User Updates (1) </vt:lpstr>
      <vt:lpstr>CDMIS User Updates (2)</vt:lpstr>
      <vt:lpstr>Update # 35 New Attendance and Enrollment Data Field (1) </vt:lpstr>
      <vt:lpstr>Update # 35 New Attendance and Enrollment Data Field (2) </vt:lpstr>
      <vt:lpstr>Update # 35 New Attendance and Enrollment Data Field (3) </vt:lpstr>
      <vt:lpstr>Update # 35 New Attendance and Enrollment Data Field (4) </vt:lpstr>
      <vt:lpstr>Manual Inputting Attendance and Enrollment </vt:lpstr>
      <vt:lpstr>Electronic File Upload </vt:lpstr>
      <vt:lpstr>Primary Language</vt:lpstr>
      <vt:lpstr>Demonstration</vt:lpstr>
      <vt:lpstr>SPR Updates</vt:lpstr>
      <vt:lpstr>SPR Subsidy Fee Payment Amount </vt:lpstr>
      <vt:lpstr>SPR Combined Contract Code Update (1)</vt:lpstr>
      <vt:lpstr>SPR Combined Contract Code Update (2)</vt:lpstr>
      <vt:lpstr>Services Type and Length: Subcontracted Services </vt:lpstr>
      <vt:lpstr>California Department of Social Services (CDSS) Lift and Shift Notification (1)  </vt:lpstr>
      <vt:lpstr>CDSS Lift and Shift Notification (2) </vt:lpstr>
      <vt:lpstr>CDSS Lift and Shift Notification (3)</vt:lpstr>
      <vt:lpstr>CDSS Lift and Shift Support</vt:lpstr>
      <vt:lpstr>Resources and Contact Information</vt:lpstr>
      <vt:lpstr>Resources and Contact Information (2) </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CDMIS Webinar August 20, 2024 - Contractor Information (CA Dept of Education)</dc:title>
  <dc:subject>California State Preschool Program (CSPP) Enrollment by Agency, October 2023  lists the number of children enrolled in CSPP programs across California counties.</dc:subject>
  <dc:creator/>
  <cp:revision>1</cp:revision>
  <dcterms:created xsi:type="dcterms:W3CDTF">2024-08-14T20:13:28Z</dcterms:created>
  <dcterms:modified xsi:type="dcterms:W3CDTF">2024-08-20T15:41:08Z</dcterms:modified>
</cp:coreProperties>
</file>