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Lst>
  <p:notesMasterIdLst>
    <p:notesMasterId r:id="rId31"/>
  </p:notesMasterIdLst>
  <p:sldIdLst>
    <p:sldId id="1087" r:id="rId2"/>
    <p:sldId id="1089" r:id="rId3"/>
    <p:sldId id="1088" r:id="rId4"/>
    <p:sldId id="1090" r:id="rId5"/>
    <p:sldId id="1091" r:id="rId6"/>
    <p:sldId id="378" r:id="rId7"/>
    <p:sldId id="1095" r:id="rId8"/>
    <p:sldId id="1062" r:id="rId9"/>
    <p:sldId id="1064" r:id="rId10"/>
    <p:sldId id="1092" r:id="rId11"/>
    <p:sldId id="1096" r:id="rId12"/>
    <p:sldId id="375" r:id="rId13"/>
    <p:sldId id="1093" r:id="rId14"/>
    <p:sldId id="1097" r:id="rId15"/>
    <p:sldId id="376" r:id="rId16"/>
    <p:sldId id="324" r:id="rId17"/>
    <p:sldId id="1098" r:id="rId18"/>
    <p:sldId id="1105" r:id="rId19"/>
    <p:sldId id="1071" r:id="rId20"/>
    <p:sldId id="1106" r:id="rId21"/>
    <p:sldId id="1099" r:id="rId22"/>
    <p:sldId id="1100" r:id="rId23"/>
    <p:sldId id="1101" r:id="rId24"/>
    <p:sldId id="1102" r:id="rId25"/>
    <p:sldId id="1103" r:id="rId26"/>
    <p:sldId id="1081" r:id="rId27"/>
    <p:sldId id="1104" r:id="rId28"/>
    <p:sldId id="1107" r:id="rId29"/>
    <p:sldId id="10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8ACAF-2748-4FBB-9E44-E9935DAA5943}" v="3" dt="2026-05-19T23:46:06.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83" autoAdjust="0"/>
  </p:normalViewPr>
  <p:slideViewPr>
    <p:cSldViewPr snapToGrid="0">
      <p:cViewPr varScale="1">
        <p:scale>
          <a:sx n="69" d="100"/>
          <a:sy n="69" d="100"/>
        </p:scale>
        <p:origin x="57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C62A0-19A6-4AE2-91E0-5B24277EAC23}" type="doc">
      <dgm:prSet loTypeId="urn:microsoft.com/office/officeart/2005/8/layout/process2" loCatId="process" qsTypeId="urn:microsoft.com/office/officeart/2005/8/quickstyle/simple1" qsCatId="simple" csTypeId="urn:microsoft.com/office/officeart/2005/8/colors/colorful1" csCatId="colorful" phldr="1"/>
      <dgm:spPr/>
    </dgm:pt>
    <dgm:pt modelId="{A1D008C2-1658-45B0-B4A7-30080EDDA660}">
      <dgm:prSet phldrT="[Text]" phldr="0" custT="1"/>
      <dgm:spPr/>
      <dgm:t>
        <a:bodyPr/>
        <a:lstStyle/>
        <a:p>
          <a:pPr rtl="0"/>
          <a:r>
            <a:rPr lang="en-US" sz="2800" b="1" dirty="0">
              <a:solidFill>
                <a:schemeClr val="tx1"/>
              </a:solidFill>
              <a:latin typeface="Arial" panose="020B0604020202020204"/>
            </a:rPr>
            <a:t>       Gather Data      </a:t>
          </a:r>
          <a:endParaRPr lang="en-US" sz="2800" b="1" dirty="0">
            <a:solidFill>
              <a:schemeClr val="tx1"/>
            </a:solidFill>
          </a:endParaRPr>
        </a:p>
      </dgm:t>
    </dgm:pt>
    <dgm:pt modelId="{9AE9DCB2-F2EF-45FB-8ABC-243DB80C02B3}" type="parTrans" cxnId="{32EBE505-CA3E-4325-A8A6-4E4FC041F44A}">
      <dgm:prSet/>
      <dgm:spPr/>
      <dgm:t>
        <a:bodyPr/>
        <a:lstStyle/>
        <a:p>
          <a:endParaRPr lang="en-US">
            <a:solidFill>
              <a:schemeClr val="tx1"/>
            </a:solidFill>
          </a:endParaRPr>
        </a:p>
      </dgm:t>
    </dgm:pt>
    <dgm:pt modelId="{5095C650-0699-455F-A6DE-FF7C7FE0BC77}" type="sibTrans" cxnId="{32EBE505-CA3E-4325-A8A6-4E4FC041F44A}">
      <dgm:prSet/>
      <dgm:spPr/>
      <dgm:t>
        <a:bodyPr/>
        <a:lstStyle/>
        <a:p>
          <a:endParaRPr lang="en-US" dirty="0">
            <a:solidFill>
              <a:schemeClr val="tx1"/>
            </a:solidFill>
          </a:endParaRPr>
        </a:p>
      </dgm:t>
    </dgm:pt>
    <dgm:pt modelId="{7E51604B-88B9-4C57-900C-F68FCD0F1F8E}">
      <dgm:prSet phldrT="[Text]" phldr="0" custT="1"/>
      <dgm:spPr/>
      <dgm:t>
        <a:bodyPr/>
        <a:lstStyle/>
        <a:p>
          <a:pPr rtl="0"/>
          <a:r>
            <a:rPr lang="en-US" sz="2800" b="1" dirty="0">
              <a:solidFill>
                <a:schemeClr val="tx1"/>
              </a:solidFill>
              <a:latin typeface="Arial" panose="020B0604020202020204"/>
            </a:rPr>
            <a:t>       Analyze  Data      </a:t>
          </a:r>
          <a:endParaRPr lang="en-US" sz="2800" b="1" dirty="0">
            <a:solidFill>
              <a:schemeClr val="tx1"/>
            </a:solidFill>
          </a:endParaRPr>
        </a:p>
      </dgm:t>
    </dgm:pt>
    <dgm:pt modelId="{92624B2D-B29C-40C3-B99A-F7ADB9F45DA3}" type="parTrans" cxnId="{C39C3395-6237-4289-9203-3A496528FAE0}">
      <dgm:prSet/>
      <dgm:spPr/>
      <dgm:t>
        <a:bodyPr/>
        <a:lstStyle/>
        <a:p>
          <a:endParaRPr lang="en-US">
            <a:solidFill>
              <a:schemeClr val="tx1"/>
            </a:solidFill>
          </a:endParaRPr>
        </a:p>
      </dgm:t>
    </dgm:pt>
    <dgm:pt modelId="{FC84623C-4987-4FD6-B85E-9FA4464E0664}" type="sibTrans" cxnId="{C39C3395-6237-4289-9203-3A496528FAE0}">
      <dgm:prSet/>
      <dgm:spPr/>
      <dgm:t>
        <a:bodyPr/>
        <a:lstStyle/>
        <a:p>
          <a:endParaRPr lang="en-US" dirty="0">
            <a:solidFill>
              <a:schemeClr val="tx1"/>
            </a:solidFill>
          </a:endParaRPr>
        </a:p>
      </dgm:t>
    </dgm:pt>
    <dgm:pt modelId="{7E2140D1-1C5B-420A-B58F-8361D00F1273}">
      <dgm:prSet phldrT="[Text]" phldr="0" custT="1"/>
      <dgm:spPr/>
      <dgm:t>
        <a:bodyPr/>
        <a:lstStyle/>
        <a:p>
          <a:pPr rtl="0"/>
          <a:r>
            <a:rPr lang="en-US" sz="2800" b="1" dirty="0">
              <a:solidFill>
                <a:schemeClr val="tx1"/>
              </a:solidFill>
              <a:latin typeface="Arial" panose="020B0604020202020204"/>
            </a:rPr>
            <a:t>       Submit PSE       </a:t>
          </a:r>
          <a:endParaRPr lang="en-US" sz="2800" b="1" dirty="0">
            <a:solidFill>
              <a:schemeClr val="tx1"/>
            </a:solidFill>
          </a:endParaRPr>
        </a:p>
      </dgm:t>
    </dgm:pt>
    <dgm:pt modelId="{2216E3E9-862E-4CC4-92CE-4771D25C13F4}" type="parTrans" cxnId="{AA026B76-5D20-4D69-9EB2-1EA41D850C71}">
      <dgm:prSet/>
      <dgm:spPr/>
      <dgm:t>
        <a:bodyPr/>
        <a:lstStyle/>
        <a:p>
          <a:endParaRPr lang="en-US">
            <a:solidFill>
              <a:schemeClr val="tx1"/>
            </a:solidFill>
          </a:endParaRPr>
        </a:p>
      </dgm:t>
    </dgm:pt>
    <dgm:pt modelId="{FBBD78A5-6D5A-421B-8BB8-1B697F08C3C2}" type="sibTrans" cxnId="{AA026B76-5D20-4D69-9EB2-1EA41D850C71}">
      <dgm:prSet/>
      <dgm:spPr/>
      <dgm:t>
        <a:bodyPr/>
        <a:lstStyle/>
        <a:p>
          <a:endParaRPr lang="en-US" dirty="0">
            <a:solidFill>
              <a:schemeClr val="tx1"/>
            </a:solidFill>
          </a:endParaRPr>
        </a:p>
      </dgm:t>
    </dgm:pt>
    <dgm:pt modelId="{0049B1EE-FFB2-4222-A09D-11453E503C53}">
      <dgm:prSet phldr="0" custT="1"/>
      <dgm:spPr/>
      <dgm:t>
        <a:bodyPr/>
        <a:lstStyle/>
        <a:p>
          <a:pPr rtl="0"/>
          <a:r>
            <a:rPr lang="en-US" sz="2800" b="1" dirty="0">
              <a:solidFill>
                <a:schemeClr val="tx1"/>
              </a:solidFill>
              <a:latin typeface="Arial" panose="020B0604020202020204"/>
            </a:rPr>
            <a:t>      Implement PSE Plan    </a:t>
          </a:r>
        </a:p>
      </dgm:t>
    </dgm:pt>
    <dgm:pt modelId="{429A7609-C67F-40A8-BF9E-0B53CDCE048E}" type="parTrans" cxnId="{F213CB85-EEDA-4630-827A-0AD4B1DE0E5F}">
      <dgm:prSet/>
      <dgm:spPr/>
      <dgm:t>
        <a:bodyPr/>
        <a:lstStyle/>
        <a:p>
          <a:endParaRPr lang="en-US">
            <a:solidFill>
              <a:schemeClr val="tx1"/>
            </a:solidFill>
          </a:endParaRPr>
        </a:p>
      </dgm:t>
    </dgm:pt>
    <dgm:pt modelId="{2C56D538-5AE3-481D-97D6-7119F1830186}" type="sibTrans" cxnId="{F213CB85-EEDA-4630-827A-0AD4B1DE0E5F}">
      <dgm:prSet/>
      <dgm:spPr/>
      <dgm:t>
        <a:bodyPr/>
        <a:lstStyle/>
        <a:p>
          <a:endParaRPr lang="en-US">
            <a:solidFill>
              <a:schemeClr val="tx1"/>
            </a:solidFill>
          </a:endParaRPr>
        </a:p>
      </dgm:t>
    </dgm:pt>
    <dgm:pt modelId="{8C53B0AE-FDAE-4D35-ABCA-03C07C9A2826}" type="pres">
      <dgm:prSet presAssocID="{585C62A0-19A6-4AE2-91E0-5B24277EAC23}" presName="linearFlow" presStyleCnt="0">
        <dgm:presLayoutVars>
          <dgm:resizeHandles val="exact"/>
        </dgm:presLayoutVars>
      </dgm:prSet>
      <dgm:spPr/>
    </dgm:pt>
    <dgm:pt modelId="{72A4FB5B-9CD4-4952-A826-02E0F3BF1296}" type="pres">
      <dgm:prSet presAssocID="{A1D008C2-1658-45B0-B4A7-30080EDDA660}" presName="node" presStyleLbl="node1" presStyleIdx="0" presStyleCnt="4" custScaleX="150417">
        <dgm:presLayoutVars>
          <dgm:bulletEnabled val="1"/>
        </dgm:presLayoutVars>
      </dgm:prSet>
      <dgm:spPr/>
    </dgm:pt>
    <dgm:pt modelId="{4C029332-CDDD-4BFE-8775-37AD2B8D862A}" type="pres">
      <dgm:prSet presAssocID="{5095C650-0699-455F-A6DE-FF7C7FE0BC77}" presName="sibTrans" presStyleLbl="sibTrans2D1" presStyleIdx="0" presStyleCnt="3"/>
      <dgm:spPr/>
    </dgm:pt>
    <dgm:pt modelId="{CA74ED13-F967-4FE0-9860-3CB1171DF387}" type="pres">
      <dgm:prSet presAssocID="{5095C650-0699-455F-A6DE-FF7C7FE0BC77}" presName="connectorText" presStyleLbl="sibTrans2D1" presStyleIdx="0" presStyleCnt="3"/>
      <dgm:spPr/>
    </dgm:pt>
    <dgm:pt modelId="{84704EC5-9F05-4781-8029-CC87D0E4CB58}" type="pres">
      <dgm:prSet presAssocID="{7E51604B-88B9-4C57-900C-F68FCD0F1F8E}" presName="node" presStyleLbl="node1" presStyleIdx="1" presStyleCnt="4" custScaleX="149965">
        <dgm:presLayoutVars>
          <dgm:bulletEnabled val="1"/>
        </dgm:presLayoutVars>
      </dgm:prSet>
      <dgm:spPr/>
    </dgm:pt>
    <dgm:pt modelId="{56F4FB47-DDB0-4467-8609-E7D9D71325A9}" type="pres">
      <dgm:prSet presAssocID="{FC84623C-4987-4FD6-B85E-9FA4464E0664}" presName="sibTrans" presStyleLbl="sibTrans2D1" presStyleIdx="1" presStyleCnt="3"/>
      <dgm:spPr/>
    </dgm:pt>
    <dgm:pt modelId="{F0CAE141-ED6B-4814-A038-3388D0954672}" type="pres">
      <dgm:prSet presAssocID="{FC84623C-4987-4FD6-B85E-9FA4464E0664}" presName="connectorText" presStyleLbl="sibTrans2D1" presStyleIdx="1" presStyleCnt="3"/>
      <dgm:spPr/>
    </dgm:pt>
    <dgm:pt modelId="{FDA86868-ED5A-4F53-A936-8677BDD60A61}" type="pres">
      <dgm:prSet presAssocID="{7E2140D1-1C5B-420A-B58F-8361D00F1273}" presName="node" presStyleLbl="node1" presStyleIdx="2" presStyleCnt="4" custScaleX="149061">
        <dgm:presLayoutVars>
          <dgm:bulletEnabled val="1"/>
        </dgm:presLayoutVars>
      </dgm:prSet>
      <dgm:spPr/>
    </dgm:pt>
    <dgm:pt modelId="{FB86E5B9-E422-4EA3-9540-297B6B80D79B}" type="pres">
      <dgm:prSet presAssocID="{FBBD78A5-6D5A-421B-8BB8-1B697F08C3C2}" presName="sibTrans" presStyleLbl="sibTrans2D1" presStyleIdx="2" presStyleCnt="3"/>
      <dgm:spPr/>
    </dgm:pt>
    <dgm:pt modelId="{7B9F02ED-8377-4F0B-8527-188002BFE734}" type="pres">
      <dgm:prSet presAssocID="{FBBD78A5-6D5A-421B-8BB8-1B697F08C3C2}" presName="connectorText" presStyleLbl="sibTrans2D1" presStyleIdx="2" presStyleCnt="3"/>
      <dgm:spPr/>
    </dgm:pt>
    <dgm:pt modelId="{39817106-7C95-4EA1-8C21-E6E7662B10AE}" type="pres">
      <dgm:prSet presAssocID="{0049B1EE-FFB2-4222-A09D-11453E503C53}" presName="node" presStyleLbl="node1" presStyleIdx="3" presStyleCnt="4" custScaleX="145448">
        <dgm:presLayoutVars>
          <dgm:bulletEnabled val="1"/>
        </dgm:presLayoutVars>
      </dgm:prSet>
      <dgm:spPr/>
    </dgm:pt>
  </dgm:ptLst>
  <dgm:cxnLst>
    <dgm:cxn modelId="{32EBE505-CA3E-4325-A8A6-4E4FC041F44A}" srcId="{585C62A0-19A6-4AE2-91E0-5B24277EAC23}" destId="{A1D008C2-1658-45B0-B4A7-30080EDDA660}" srcOrd="0" destOrd="0" parTransId="{9AE9DCB2-F2EF-45FB-8ABC-243DB80C02B3}" sibTransId="{5095C650-0699-455F-A6DE-FF7C7FE0BC77}"/>
    <dgm:cxn modelId="{A4325414-FCBA-4E8F-BADC-56D629C28085}" type="presOf" srcId="{585C62A0-19A6-4AE2-91E0-5B24277EAC23}" destId="{8C53B0AE-FDAE-4D35-ABCA-03C07C9A2826}" srcOrd="0" destOrd="0" presId="urn:microsoft.com/office/officeart/2005/8/layout/process2"/>
    <dgm:cxn modelId="{0D930D28-8953-487B-AF27-405526597F86}" type="presOf" srcId="{5095C650-0699-455F-A6DE-FF7C7FE0BC77}" destId="{4C029332-CDDD-4BFE-8775-37AD2B8D862A}" srcOrd="0" destOrd="0" presId="urn:microsoft.com/office/officeart/2005/8/layout/process2"/>
    <dgm:cxn modelId="{C5258B47-C156-41A3-9484-9105B1A716F1}" type="presOf" srcId="{7E51604B-88B9-4C57-900C-F68FCD0F1F8E}" destId="{84704EC5-9F05-4781-8029-CC87D0E4CB58}" srcOrd="0" destOrd="0" presId="urn:microsoft.com/office/officeart/2005/8/layout/process2"/>
    <dgm:cxn modelId="{6CF76F6C-D002-49F7-9732-6C5D0592D7A6}" type="presOf" srcId="{7E2140D1-1C5B-420A-B58F-8361D00F1273}" destId="{FDA86868-ED5A-4F53-A936-8677BDD60A61}" srcOrd="0" destOrd="0" presId="urn:microsoft.com/office/officeart/2005/8/layout/process2"/>
    <dgm:cxn modelId="{CE02D950-2562-4F73-B376-76EFDB6E2F95}" type="presOf" srcId="{A1D008C2-1658-45B0-B4A7-30080EDDA660}" destId="{72A4FB5B-9CD4-4952-A826-02E0F3BF1296}" srcOrd="0" destOrd="0" presId="urn:microsoft.com/office/officeart/2005/8/layout/process2"/>
    <dgm:cxn modelId="{AA026B76-5D20-4D69-9EB2-1EA41D850C71}" srcId="{585C62A0-19A6-4AE2-91E0-5B24277EAC23}" destId="{7E2140D1-1C5B-420A-B58F-8361D00F1273}" srcOrd="2" destOrd="0" parTransId="{2216E3E9-862E-4CC4-92CE-4771D25C13F4}" sibTransId="{FBBD78A5-6D5A-421B-8BB8-1B697F08C3C2}"/>
    <dgm:cxn modelId="{528ED67C-5DF1-4020-95BA-E3AA236B14CF}" type="presOf" srcId="{FC84623C-4987-4FD6-B85E-9FA4464E0664}" destId="{56F4FB47-DDB0-4467-8609-E7D9D71325A9}" srcOrd="0" destOrd="0" presId="urn:microsoft.com/office/officeart/2005/8/layout/process2"/>
    <dgm:cxn modelId="{F213CB85-EEDA-4630-827A-0AD4B1DE0E5F}" srcId="{585C62A0-19A6-4AE2-91E0-5B24277EAC23}" destId="{0049B1EE-FFB2-4222-A09D-11453E503C53}" srcOrd="3" destOrd="0" parTransId="{429A7609-C67F-40A8-BF9E-0B53CDCE048E}" sibTransId="{2C56D538-5AE3-481D-97D6-7119F1830186}"/>
    <dgm:cxn modelId="{A062DF86-A345-4057-9379-54B454DA3753}" type="presOf" srcId="{FBBD78A5-6D5A-421B-8BB8-1B697F08C3C2}" destId="{FB86E5B9-E422-4EA3-9540-297B6B80D79B}" srcOrd="0" destOrd="0" presId="urn:microsoft.com/office/officeart/2005/8/layout/process2"/>
    <dgm:cxn modelId="{C39C3395-6237-4289-9203-3A496528FAE0}" srcId="{585C62A0-19A6-4AE2-91E0-5B24277EAC23}" destId="{7E51604B-88B9-4C57-900C-F68FCD0F1F8E}" srcOrd="1" destOrd="0" parTransId="{92624B2D-B29C-40C3-B99A-F7ADB9F45DA3}" sibTransId="{FC84623C-4987-4FD6-B85E-9FA4464E0664}"/>
    <dgm:cxn modelId="{FB6038B9-E0D4-4DE7-8313-DC50A63D5795}" type="presOf" srcId="{5095C650-0699-455F-A6DE-FF7C7FE0BC77}" destId="{CA74ED13-F967-4FE0-9860-3CB1171DF387}" srcOrd="1" destOrd="0" presId="urn:microsoft.com/office/officeart/2005/8/layout/process2"/>
    <dgm:cxn modelId="{9C9E1FD9-1DBD-4947-ACAA-78DC82AB855E}" type="presOf" srcId="{0049B1EE-FFB2-4222-A09D-11453E503C53}" destId="{39817106-7C95-4EA1-8C21-E6E7662B10AE}" srcOrd="0" destOrd="0" presId="urn:microsoft.com/office/officeart/2005/8/layout/process2"/>
    <dgm:cxn modelId="{5E26C2DC-21B2-416D-B4C6-856E7F36BE60}" type="presOf" srcId="{FC84623C-4987-4FD6-B85E-9FA4464E0664}" destId="{F0CAE141-ED6B-4814-A038-3388D0954672}" srcOrd="1" destOrd="0" presId="urn:microsoft.com/office/officeart/2005/8/layout/process2"/>
    <dgm:cxn modelId="{3FDD58F6-D043-40D2-BF17-67A825B5E805}" type="presOf" srcId="{FBBD78A5-6D5A-421B-8BB8-1B697F08C3C2}" destId="{7B9F02ED-8377-4F0B-8527-188002BFE734}" srcOrd="1" destOrd="0" presId="urn:microsoft.com/office/officeart/2005/8/layout/process2"/>
    <dgm:cxn modelId="{8C04F27C-1906-4181-86BC-A0FD32816EA8}" type="presParOf" srcId="{8C53B0AE-FDAE-4D35-ABCA-03C07C9A2826}" destId="{72A4FB5B-9CD4-4952-A826-02E0F3BF1296}" srcOrd="0" destOrd="0" presId="urn:microsoft.com/office/officeart/2005/8/layout/process2"/>
    <dgm:cxn modelId="{C127EF2B-5040-45DA-8C74-4CCB06F56216}" type="presParOf" srcId="{8C53B0AE-FDAE-4D35-ABCA-03C07C9A2826}" destId="{4C029332-CDDD-4BFE-8775-37AD2B8D862A}" srcOrd="1" destOrd="0" presId="urn:microsoft.com/office/officeart/2005/8/layout/process2"/>
    <dgm:cxn modelId="{9005ED97-DA9E-4B10-9B34-6B0D0643D923}" type="presParOf" srcId="{4C029332-CDDD-4BFE-8775-37AD2B8D862A}" destId="{CA74ED13-F967-4FE0-9860-3CB1171DF387}" srcOrd="0" destOrd="0" presId="urn:microsoft.com/office/officeart/2005/8/layout/process2"/>
    <dgm:cxn modelId="{E5C4D9E6-AB4C-44FB-93A7-D94A672446EA}" type="presParOf" srcId="{8C53B0AE-FDAE-4D35-ABCA-03C07C9A2826}" destId="{84704EC5-9F05-4781-8029-CC87D0E4CB58}" srcOrd="2" destOrd="0" presId="urn:microsoft.com/office/officeart/2005/8/layout/process2"/>
    <dgm:cxn modelId="{7A2B70E2-A512-4E91-B377-978360D277C5}" type="presParOf" srcId="{8C53B0AE-FDAE-4D35-ABCA-03C07C9A2826}" destId="{56F4FB47-DDB0-4467-8609-E7D9D71325A9}" srcOrd="3" destOrd="0" presId="urn:microsoft.com/office/officeart/2005/8/layout/process2"/>
    <dgm:cxn modelId="{79506B3F-80F9-4760-90A5-CE6449566953}" type="presParOf" srcId="{56F4FB47-DDB0-4467-8609-E7D9D71325A9}" destId="{F0CAE141-ED6B-4814-A038-3388D0954672}" srcOrd="0" destOrd="0" presId="urn:microsoft.com/office/officeart/2005/8/layout/process2"/>
    <dgm:cxn modelId="{B7C2E113-5DC8-4608-BFE4-0B00C5FE6FFF}" type="presParOf" srcId="{8C53B0AE-FDAE-4D35-ABCA-03C07C9A2826}" destId="{FDA86868-ED5A-4F53-A936-8677BDD60A61}" srcOrd="4" destOrd="0" presId="urn:microsoft.com/office/officeart/2005/8/layout/process2"/>
    <dgm:cxn modelId="{4FE9912B-9C20-46AD-8050-F53A3E228F40}" type="presParOf" srcId="{8C53B0AE-FDAE-4D35-ABCA-03C07C9A2826}" destId="{FB86E5B9-E422-4EA3-9540-297B6B80D79B}" srcOrd="5" destOrd="0" presId="urn:microsoft.com/office/officeart/2005/8/layout/process2"/>
    <dgm:cxn modelId="{E68E7D6D-F53C-4C3E-9D40-02EB5292153B}" type="presParOf" srcId="{FB86E5B9-E422-4EA3-9540-297B6B80D79B}" destId="{7B9F02ED-8377-4F0B-8527-188002BFE734}" srcOrd="0" destOrd="0" presId="urn:microsoft.com/office/officeart/2005/8/layout/process2"/>
    <dgm:cxn modelId="{9675C801-0A02-4F6E-8BB8-86C27955277B}" type="presParOf" srcId="{8C53B0AE-FDAE-4D35-ABCA-03C07C9A2826}" destId="{39817106-7C95-4EA1-8C21-E6E7662B10AE}"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4FB5B-9CD4-4952-A826-02E0F3BF1296}">
      <dsp:nvSpPr>
        <dsp:cNvPr id="0" name=""/>
        <dsp:cNvSpPr/>
      </dsp:nvSpPr>
      <dsp:spPr>
        <a:xfrm>
          <a:off x="993408" y="4498"/>
          <a:ext cx="5031820" cy="8363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latin typeface="Arial" panose="020B0604020202020204"/>
            </a:rPr>
            <a:t>       Gather Data      </a:t>
          </a:r>
          <a:endParaRPr lang="en-US" sz="2800" b="1" kern="1200" dirty="0">
            <a:solidFill>
              <a:schemeClr val="tx1"/>
            </a:solidFill>
          </a:endParaRPr>
        </a:p>
      </dsp:txBody>
      <dsp:txXfrm>
        <a:off x="1017903" y="28993"/>
        <a:ext cx="4982830" cy="787321"/>
      </dsp:txXfrm>
    </dsp:sp>
    <dsp:sp modelId="{4C029332-CDDD-4BFE-8775-37AD2B8D862A}">
      <dsp:nvSpPr>
        <dsp:cNvPr id="0" name=""/>
        <dsp:cNvSpPr/>
      </dsp:nvSpPr>
      <dsp:spPr>
        <a:xfrm rot="5400000">
          <a:off x="3352510" y="861718"/>
          <a:ext cx="313616" cy="3763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rot="-5400000">
        <a:off x="3396417" y="893080"/>
        <a:ext cx="225804" cy="219531"/>
      </dsp:txXfrm>
    </dsp:sp>
    <dsp:sp modelId="{84704EC5-9F05-4781-8029-CC87D0E4CB58}">
      <dsp:nvSpPr>
        <dsp:cNvPr id="0" name=""/>
        <dsp:cNvSpPr/>
      </dsp:nvSpPr>
      <dsp:spPr>
        <a:xfrm>
          <a:off x="1000968" y="1258966"/>
          <a:ext cx="5016700" cy="8363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latin typeface="Arial" panose="020B0604020202020204"/>
            </a:rPr>
            <a:t>       Analyze  Data      </a:t>
          </a:r>
          <a:endParaRPr lang="en-US" sz="2800" b="1" kern="1200" dirty="0">
            <a:solidFill>
              <a:schemeClr val="tx1"/>
            </a:solidFill>
          </a:endParaRPr>
        </a:p>
      </dsp:txBody>
      <dsp:txXfrm>
        <a:off x="1025463" y="1283461"/>
        <a:ext cx="4967710" cy="787321"/>
      </dsp:txXfrm>
    </dsp:sp>
    <dsp:sp modelId="{56F4FB47-DDB0-4467-8609-E7D9D71325A9}">
      <dsp:nvSpPr>
        <dsp:cNvPr id="0" name=""/>
        <dsp:cNvSpPr/>
      </dsp:nvSpPr>
      <dsp:spPr>
        <a:xfrm rot="5400000">
          <a:off x="3352510" y="2116185"/>
          <a:ext cx="313616" cy="3763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rot="-5400000">
        <a:off x="3396417" y="2147547"/>
        <a:ext cx="225804" cy="219531"/>
      </dsp:txXfrm>
    </dsp:sp>
    <dsp:sp modelId="{FDA86868-ED5A-4F53-A936-8677BDD60A61}">
      <dsp:nvSpPr>
        <dsp:cNvPr id="0" name=""/>
        <dsp:cNvSpPr/>
      </dsp:nvSpPr>
      <dsp:spPr>
        <a:xfrm>
          <a:off x="1016088" y="2513433"/>
          <a:ext cx="4986459" cy="8363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latin typeface="Arial" panose="020B0604020202020204"/>
            </a:rPr>
            <a:t>       Submit PSE       </a:t>
          </a:r>
          <a:endParaRPr lang="en-US" sz="2800" b="1" kern="1200" dirty="0">
            <a:solidFill>
              <a:schemeClr val="tx1"/>
            </a:solidFill>
          </a:endParaRPr>
        </a:p>
      </dsp:txBody>
      <dsp:txXfrm>
        <a:off x="1040583" y="2537928"/>
        <a:ext cx="4937469" cy="787321"/>
      </dsp:txXfrm>
    </dsp:sp>
    <dsp:sp modelId="{FB86E5B9-E422-4EA3-9540-297B6B80D79B}">
      <dsp:nvSpPr>
        <dsp:cNvPr id="0" name=""/>
        <dsp:cNvSpPr/>
      </dsp:nvSpPr>
      <dsp:spPr>
        <a:xfrm rot="5400000">
          <a:off x="3352510" y="3370653"/>
          <a:ext cx="313616" cy="3763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endParaRPr>
        </a:p>
      </dsp:txBody>
      <dsp:txXfrm rot="-5400000">
        <a:off x="3396417" y="3402015"/>
        <a:ext cx="225804" cy="219531"/>
      </dsp:txXfrm>
    </dsp:sp>
    <dsp:sp modelId="{39817106-7C95-4EA1-8C21-E6E7662B10AE}">
      <dsp:nvSpPr>
        <dsp:cNvPr id="0" name=""/>
        <dsp:cNvSpPr/>
      </dsp:nvSpPr>
      <dsp:spPr>
        <a:xfrm>
          <a:off x="1076520" y="3767901"/>
          <a:ext cx="4865595" cy="8363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latin typeface="Arial" panose="020B0604020202020204"/>
            </a:rPr>
            <a:t>      Implement PSE Plan    </a:t>
          </a:r>
        </a:p>
      </dsp:txBody>
      <dsp:txXfrm>
        <a:off x="1101015" y="3792396"/>
        <a:ext cx="4816605" cy="7873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0C77C-CEBF-4260-9712-FDD8A9C4CB15}" type="datetimeFigureOut">
              <a:rPr lang="en-US" smtClean="0"/>
              <a:t>5/21/2026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F9FF0-D85F-47E9-ABF9-FA7E96F65497}" type="slidenum">
              <a:rPr lang="en-US" smtClean="0"/>
              <a:t>‹#›</a:t>
            </a:fld>
            <a:endParaRPr lang="en-US"/>
          </a:p>
        </p:txBody>
      </p:sp>
    </p:spTree>
    <p:extLst>
      <p:ext uri="{BB962C8B-B14F-4D97-AF65-F5344CB8AC3E}">
        <p14:creationId xmlns:p14="http://schemas.microsoft.com/office/powerpoint/2010/main" val="244996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F9FF0-D85F-47E9-ABF9-FA7E96F65497}" type="slidenum">
              <a:rPr lang="en-US" smtClean="0"/>
              <a:t>2</a:t>
            </a:fld>
            <a:endParaRPr lang="en-US"/>
          </a:p>
        </p:txBody>
      </p:sp>
    </p:spTree>
    <p:extLst>
      <p:ext uri="{BB962C8B-B14F-4D97-AF65-F5344CB8AC3E}">
        <p14:creationId xmlns:p14="http://schemas.microsoft.com/office/powerpoint/2010/main" val="383890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AA243-ABCF-7289-ADCD-96A96EE2E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521BF-A34F-106A-4EA5-9DC1519A3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55461-23F7-3CDB-ADFC-28DADB5925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CB8415-A656-1733-E271-7549449CFBAD}"/>
              </a:ext>
            </a:extLst>
          </p:cNvPr>
          <p:cNvSpPr>
            <a:spLocks noGrp="1"/>
          </p:cNvSpPr>
          <p:nvPr>
            <p:ph type="sldNum" sz="quarter" idx="5"/>
          </p:nvPr>
        </p:nvSpPr>
        <p:spPr/>
        <p:txBody>
          <a:bodyPr/>
          <a:lstStyle/>
          <a:p>
            <a:fld id="{0A9F9FF0-D85F-47E9-ABF9-FA7E96F65497}" type="slidenum">
              <a:rPr lang="en-US" smtClean="0"/>
              <a:t>28</a:t>
            </a:fld>
            <a:endParaRPr lang="en-US"/>
          </a:p>
        </p:txBody>
      </p:sp>
    </p:spTree>
    <p:extLst>
      <p:ext uri="{BB962C8B-B14F-4D97-AF65-F5344CB8AC3E}">
        <p14:creationId xmlns:p14="http://schemas.microsoft.com/office/powerpoint/2010/main" val="48197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9F9FF0-D85F-47E9-ABF9-FA7E96F65497}" type="slidenum">
              <a:rPr lang="en-US" smtClean="0"/>
              <a:t>29</a:t>
            </a:fld>
            <a:endParaRPr lang="en-US"/>
          </a:p>
        </p:txBody>
      </p:sp>
    </p:spTree>
    <p:extLst>
      <p:ext uri="{BB962C8B-B14F-4D97-AF65-F5344CB8AC3E}">
        <p14:creationId xmlns:p14="http://schemas.microsoft.com/office/powerpoint/2010/main" val="235383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5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F9FF0-D85F-47E9-ABF9-FA7E96F65497}" type="slidenum">
              <a:rPr lang="en-US" smtClean="0"/>
              <a:t>8</a:t>
            </a:fld>
            <a:endParaRPr lang="en-US" dirty="0"/>
          </a:p>
        </p:txBody>
      </p:sp>
    </p:spTree>
    <p:extLst>
      <p:ext uri="{BB962C8B-B14F-4D97-AF65-F5344CB8AC3E}">
        <p14:creationId xmlns:p14="http://schemas.microsoft.com/office/powerpoint/2010/main" val="284003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F9FF0-D85F-47E9-ABF9-FA7E96F65497}" type="slidenum">
              <a:rPr lang="en-US" smtClean="0"/>
              <a:t>9</a:t>
            </a:fld>
            <a:endParaRPr lang="en-US" dirty="0"/>
          </a:p>
        </p:txBody>
      </p:sp>
    </p:spTree>
    <p:extLst>
      <p:ext uri="{BB962C8B-B14F-4D97-AF65-F5344CB8AC3E}">
        <p14:creationId xmlns:p14="http://schemas.microsoft.com/office/powerpoint/2010/main" val="108424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74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2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DB807C9-772A-4D25-88AD-22A5243F6433}" type="slidenum">
              <a:rPr lang="en-US" smtClean="0"/>
              <a:t>16</a:t>
            </a:fld>
            <a:endParaRPr lang="en-US"/>
          </a:p>
        </p:txBody>
      </p:sp>
    </p:spTree>
    <p:extLst>
      <p:ext uri="{BB962C8B-B14F-4D97-AF65-F5344CB8AC3E}">
        <p14:creationId xmlns:p14="http://schemas.microsoft.com/office/powerpoint/2010/main" val="377684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82B78-0616-D1D6-0A7F-A67426B47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FE077-47FE-1023-A9E5-8B0BB9C88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C4786-9A70-BF85-8DCE-BC6820D284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65BD18-B56E-7B37-0EB4-B088A912A021}"/>
              </a:ext>
            </a:extLst>
          </p:cNvPr>
          <p:cNvSpPr>
            <a:spLocks noGrp="1"/>
          </p:cNvSpPr>
          <p:nvPr>
            <p:ph type="sldNum" sz="quarter" idx="5"/>
          </p:nvPr>
        </p:nvSpPr>
        <p:spPr/>
        <p:txBody>
          <a:bodyPr/>
          <a:lstStyle/>
          <a:p>
            <a:fld id="{0A9F9FF0-D85F-47E9-ABF9-FA7E96F65497}" type="slidenum">
              <a:rPr lang="en-US" smtClean="0"/>
              <a:t>19</a:t>
            </a:fld>
            <a:endParaRPr lang="en-US" dirty="0"/>
          </a:p>
        </p:txBody>
      </p:sp>
    </p:spTree>
    <p:extLst>
      <p:ext uri="{BB962C8B-B14F-4D97-AF65-F5344CB8AC3E}">
        <p14:creationId xmlns:p14="http://schemas.microsoft.com/office/powerpoint/2010/main" val="376305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9F9FF0-D85F-47E9-ABF9-FA7E96F65497}" type="slidenum">
              <a:rPr lang="en-US" smtClean="0"/>
              <a:t>26</a:t>
            </a:fld>
            <a:endParaRPr lang="en-US"/>
          </a:p>
        </p:txBody>
      </p:sp>
    </p:spTree>
    <p:extLst>
      <p:ext uri="{BB962C8B-B14F-4D97-AF65-F5344CB8AC3E}">
        <p14:creationId xmlns:p14="http://schemas.microsoft.com/office/powerpoint/2010/main" val="1297663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926D2A7-F5FB-480D-9D59-F3B8ED148227}"/>
              </a:ext>
            </a:extLst>
          </p:cNvPr>
          <p:cNvSpPr>
            <a:spLocks noGrp="1"/>
          </p:cNvSpPr>
          <p:nvPr>
            <p:ph type="sldNum" sz="quarter" idx="10"/>
          </p:nvPr>
        </p:nvSpPr>
        <p:spPr/>
        <p:txBody>
          <a:bodyPr/>
          <a:lstStyle>
            <a:lvl1pPr>
              <a:defRPr>
                <a:solidFill>
                  <a:srgbClr val="0C4A6D"/>
                </a:solidFill>
              </a:defRPr>
            </a:lvl1pPr>
          </a:lstStyle>
          <a:p>
            <a:fld id="{0C39CDE4-793C-4482-9A56-1E540F859475}" type="slidenum">
              <a:rPr lang="en-US" smtClean="0"/>
              <a:pPr/>
              <a:t>‹#›</a:t>
            </a:fld>
            <a:endParaRPr lang="en-US"/>
          </a:p>
        </p:txBody>
      </p:sp>
    </p:spTree>
    <p:extLst>
      <p:ext uri="{BB962C8B-B14F-4D97-AF65-F5344CB8AC3E}">
        <p14:creationId xmlns:p14="http://schemas.microsoft.com/office/powerpoint/2010/main" val="253277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58033E93-2EC3-435F-8B4B-9F22AEBC37BA}"/>
              </a:ext>
            </a:extLst>
          </p:cNvPr>
          <p:cNvSpPr>
            <a:spLocks noGrp="1"/>
          </p:cNvSpPr>
          <p:nvPr>
            <p:ph type="sldNum" sz="quarter" idx="10"/>
          </p:nvPr>
        </p:nvSpPr>
        <p:spPr/>
        <p:txBody>
          <a:bodyPr/>
          <a:lstStyle/>
          <a:p>
            <a:fld id="{0C39CDE4-793C-4482-9A56-1E540F859475}" type="slidenum">
              <a:rPr lang="en-US" smtClean="0"/>
              <a:pPr/>
              <a:t>‹#›</a:t>
            </a:fld>
            <a:endParaRPr lang="en-US"/>
          </a:p>
        </p:txBody>
      </p:sp>
    </p:spTree>
    <p:extLst>
      <p:ext uri="{BB962C8B-B14F-4D97-AF65-F5344CB8AC3E}">
        <p14:creationId xmlns:p14="http://schemas.microsoft.com/office/powerpoint/2010/main" val="329944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22EE0A9-57A9-4A2B-8517-5E2F593F2A42}"/>
              </a:ext>
            </a:extLst>
          </p:cNvPr>
          <p:cNvSpPr>
            <a:spLocks noGrp="1"/>
          </p:cNvSpPr>
          <p:nvPr>
            <p:ph type="sldNum" sz="quarter" idx="10"/>
          </p:nvPr>
        </p:nvSpPr>
        <p:spPr/>
        <p:txBody>
          <a:bodyPr/>
          <a:lstStyle/>
          <a:p>
            <a:fld id="{0C39CDE4-793C-4482-9A56-1E540F859475}" type="slidenum">
              <a:rPr lang="en-US" smtClean="0"/>
              <a:pPr/>
              <a:t>‹#›</a:t>
            </a:fld>
            <a:endParaRPr lang="en-US"/>
          </a:p>
        </p:txBody>
      </p:sp>
    </p:spTree>
    <p:extLst>
      <p:ext uri="{BB962C8B-B14F-4D97-AF65-F5344CB8AC3E}">
        <p14:creationId xmlns:p14="http://schemas.microsoft.com/office/powerpoint/2010/main" val="320921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668446D-EC16-45C6-BA47-452199A4BDE1}"/>
              </a:ext>
            </a:extLst>
          </p:cNvPr>
          <p:cNvSpPr>
            <a:spLocks noGrp="1"/>
          </p:cNvSpPr>
          <p:nvPr>
            <p:ph type="sldNum" sz="quarter" idx="10"/>
          </p:nvPr>
        </p:nvSpPr>
        <p:spPr/>
        <p:txBody>
          <a:bodyPr/>
          <a:lstStyle/>
          <a:p>
            <a:fld id="{0C39CDE4-793C-4482-9A56-1E540F859475}" type="slidenum">
              <a:rPr lang="en-US" smtClean="0"/>
              <a:pPr/>
              <a:t>‹#›</a:t>
            </a:fld>
            <a:endParaRPr lang="en-US"/>
          </a:p>
        </p:txBody>
      </p:sp>
    </p:spTree>
    <p:extLst>
      <p:ext uri="{BB962C8B-B14F-4D97-AF65-F5344CB8AC3E}">
        <p14:creationId xmlns:p14="http://schemas.microsoft.com/office/powerpoint/2010/main" val="205949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087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DDD6A1-BBB1-4F08-4386-9EF55F78AD85}"/>
              </a:ext>
            </a:extLst>
          </p:cNvPr>
          <p:cNvPicPr>
            <a:picLocks noChangeAspect="1"/>
          </p:cNvPicPr>
          <p:nvPr userDrawn="1"/>
        </p:nvPicPr>
        <p:blipFill>
          <a:blip r:embed="rId2"/>
          <a:stretch>
            <a:fillRect/>
          </a:stretch>
        </p:blipFill>
        <p:spPr>
          <a:xfrm>
            <a:off x="0" y="0"/>
            <a:ext cx="6600825" cy="6858000"/>
          </a:xfrm>
          <a:prstGeom prst="rect">
            <a:avLst/>
          </a:prstGeom>
        </p:spPr>
      </p:pic>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665048" y="1840675"/>
            <a:ext cx="4470717" cy="2037586"/>
          </a:xfrm>
        </p:spPr>
        <p:txBody>
          <a:bodyPr lIns="0" tIns="0" rIns="0" bIns="0" anchor="b">
            <a:normAutofit/>
          </a:bodyPr>
          <a:lstStyle>
            <a:lvl1pPr algn="l">
              <a:lnSpc>
                <a:spcPts val="4660"/>
              </a:lnSpc>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ACF5D05-4312-7F24-7C3B-D68ACB049BF1}"/>
              </a:ext>
            </a:extLst>
          </p:cNvPr>
          <p:cNvSpPr>
            <a:spLocks noGrp="1"/>
          </p:cNvSpPr>
          <p:nvPr>
            <p:ph type="subTitle" idx="1"/>
          </p:nvPr>
        </p:nvSpPr>
        <p:spPr>
          <a:xfrm>
            <a:off x="665048" y="4009274"/>
            <a:ext cx="4470717" cy="927013"/>
          </a:xfrm>
        </p:spPr>
        <p:txBody>
          <a:bodyPr lIns="0" tIns="0" rIns="0" bIns="0">
            <a:normAutofit/>
          </a:bodyPr>
          <a:lstStyle>
            <a:lvl1pPr marL="0" indent="0" algn="l">
              <a:buNone/>
              <a:defRPr sz="2400" b="0">
                <a:solidFill>
                  <a:srgbClr val="FCE7A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Picture Placeholder 30">
            <a:extLst>
              <a:ext uri="{FF2B5EF4-FFF2-40B4-BE49-F238E27FC236}">
                <a16:creationId xmlns:a16="http://schemas.microsoft.com/office/drawing/2014/main" id="{FA92448F-5AD2-1AC2-06FD-88FD1AFA0BB0}"/>
              </a:ext>
            </a:extLst>
          </p:cNvPr>
          <p:cNvSpPr>
            <a:spLocks noGrp="1"/>
          </p:cNvSpPr>
          <p:nvPr>
            <p:ph type="pic" sz="quarter" idx="11"/>
          </p:nvPr>
        </p:nvSpPr>
        <p:spPr>
          <a:xfrm>
            <a:off x="4759537" y="0"/>
            <a:ext cx="7432465" cy="6857999"/>
          </a:xfrm>
          <a:custGeom>
            <a:avLst/>
            <a:gdLst>
              <a:gd name="connsiteX0" fmla="*/ 0 w 7432465"/>
              <a:gd name="connsiteY0" fmla="*/ 0 h 6857999"/>
              <a:gd name="connsiteX1" fmla="*/ 7432465 w 7432465"/>
              <a:gd name="connsiteY1" fmla="*/ 0 h 6857999"/>
              <a:gd name="connsiteX2" fmla="*/ 7432465 w 7432465"/>
              <a:gd name="connsiteY2" fmla="*/ 6857999 h 6857999"/>
              <a:gd name="connsiteX3" fmla="*/ 366612 w 7432465"/>
              <a:gd name="connsiteY3" fmla="*/ 6857999 h 6857999"/>
              <a:gd name="connsiteX4" fmla="*/ 143347 w 7432465"/>
              <a:gd name="connsiteY4" fmla="*/ 6476999 h 6857999"/>
              <a:gd name="connsiteX5" fmla="*/ 559433 w 7432465"/>
              <a:gd name="connsiteY5" fmla="*/ 6476999 h 6857999"/>
              <a:gd name="connsiteX6" fmla="*/ 710391 w 7432465"/>
              <a:gd name="connsiteY6" fmla="*/ 6325870 h 6857999"/>
              <a:gd name="connsiteX7" fmla="*/ 710391 w 7432465"/>
              <a:gd name="connsiteY7" fmla="*/ 532131 h 6857999"/>
              <a:gd name="connsiteX8" fmla="*/ 559433 w 7432465"/>
              <a:gd name="connsiteY8" fmla="*/ 381000 h 6857999"/>
              <a:gd name="connsiteX9" fmla="*/ 0 w 7432465"/>
              <a:gd name="connsiteY9" fmla="*/ 381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2465" h="6857999">
                <a:moveTo>
                  <a:pt x="0" y="0"/>
                </a:moveTo>
                <a:lnTo>
                  <a:pt x="7432465" y="0"/>
                </a:lnTo>
                <a:lnTo>
                  <a:pt x="7432465" y="6857999"/>
                </a:lnTo>
                <a:lnTo>
                  <a:pt x="366612" y="6857999"/>
                </a:lnTo>
                <a:cubicBezTo>
                  <a:pt x="334899" y="6708139"/>
                  <a:pt x="254980" y="6574790"/>
                  <a:pt x="143347" y="6476999"/>
                </a:cubicBezTo>
                <a:lnTo>
                  <a:pt x="559433" y="6476999"/>
                </a:lnTo>
                <a:cubicBezTo>
                  <a:pt x="643157" y="6476999"/>
                  <a:pt x="710391" y="6409690"/>
                  <a:pt x="710391" y="6325870"/>
                </a:cubicBezTo>
                <a:lnTo>
                  <a:pt x="710391" y="532131"/>
                </a:lnTo>
                <a:cubicBezTo>
                  <a:pt x="710391" y="448311"/>
                  <a:pt x="643157" y="381000"/>
                  <a:pt x="559433" y="381000"/>
                </a:cubicBezTo>
                <a:lnTo>
                  <a:pt x="0" y="381000"/>
                </a:lnTo>
                <a:close/>
              </a:path>
            </a:pathLst>
          </a:custGeom>
          <a:solidFill>
            <a:schemeClr val="bg2">
              <a:lumMod val="90000"/>
            </a:schemeClr>
          </a:solidFill>
        </p:spPr>
        <p:txBody>
          <a:bodyPr wrap="square">
            <a:noAutofit/>
          </a:bodyPr>
          <a:lstStyle/>
          <a:p>
            <a:endParaRPr lang="en-US"/>
          </a:p>
        </p:txBody>
      </p:sp>
      <p:sp>
        <p:nvSpPr>
          <p:cNvPr id="43" name="Date Placeholder 6">
            <a:extLst>
              <a:ext uri="{FF2B5EF4-FFF2-40B4-BE49-F238E27FC236}">
                <a16:creationId xmlns:a16="http://schemas.microsoft.com/office/drawing/2014/main" id="{FB2CAF08-CF7B-62D1-F43D-20B01376B87A}"/>
              </a:ext>
            </a:extLst>
          </p:cNvPr>
          <p:cNvSpPr>
            <a:spLocks noGrp="1"/>
          </p:cNvSpPr>
          <p:nvPr>
            <p:ph type="dt" sz="half" idx="12"/>
          </p:nvPr>
        </p:nvSpPr>
        <p:spPr>
          <a:xfrm>
            <a:off x="665048" y="5990012"/>
            <a:ext cx="4470717" cy="365125"/>
          </a:xfrm>
        </p:spPr>
        <p:txBody>
          <a:bodyPr/>
          <a:lstStyle>
            <a:lvl1pPr algn="l">
              <a:defRPr>
                <a:solidFill>
                  <a:schemeClr val="bg1"/>
                </a:solidFill>
              </a:defRPr>
            </a:lvl1pPr>
          </a:lstStyle>
          <a:p>
            <a:fld id="{F2D7AEDD-B209-1B4D-B758-98EBE51950D5}" type="datetime4">
              <a:rPr lang="en-US" smtClean="0"/>
              <a:pPr/>
              <a:t>May 21, 2026</a:t>
            </a:fld>
            <a:endParaRPr lang="en-US"/>
          </a:p>
        </p:txBody>
      </p:sp>
      <p:pic>
        <p:nvPicPr>
          <p:cNvPr id="4" name="Picture 3">
            <a:extLst>
              <a:ext uri="{FF2B5EF4-FFF2-40B4-BE49-F238E27FC236}">
                <a16:creationId xmlns:a16="http://schemas.microsoft.com/office/drawing/2014/main" id="{B6077C69-12E1-F6CC-F199-C8FC17B8A020}"/>
              </a:ext>
            </a:extLst>
          </p:cNvPr>
          <p:cNvPicPr>
            <a:picLocks noChangeAspect="1"/>
          </p:cNvPicPr>
          <p:nvPr userDrawn="1"/>
        </p:nvPicPr>
        <p:blipFill>
          <a:blip r:embed="rId3"/>
          <a:stretch>
            <a:fillRect/>
          </a:stretch>
        </p:blipFill>
        <p:spPr>
          <a:xfrm>
            <a:off x="665048" y="682970"/>
            <a:ext cx="4470717" cy="766640"/>
          </a:xfrm>
          <a:prstGeom prst="rect">
            <a:avLst/>
          </a:prstGeom>
        </p:spPr>
      </p:pic>
    </p:spTree>
    <p:extLst>
      <p:ext uri="{BB962C8B-B14F-4D97-AF65-F5344CB8AC3E}">
        <p14:creationId xmlns:p14="http://schemas.microsoft.com/office/powerpoint/2010/main" val="219611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5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28644-0EF9-5E47-1235-18E8EE3A8D5F}"/>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11" name="Slide Number Placeholder 10">
            <a:extLst>
              <a:ext uri="{FF2B5EF4-FFF2-40B4-BE49-F238E27FC236}">
                <a16:creationId xmlns:a16="http://schemas.microsoft.com/office/drawing/2014/main" id="{33B98AC7-0381-49B7-76F0-7C0175A64EA3}"/>
              </a:ext>
            </a:extLst>
          </p:cNvPr>
          <p:cNvSpPr>
            <a:spLocks noGrp="1"/>
          </p:cNvSpPr>
          <p:nvPr>
            <p:ph type="sldNum" sz="quarter" idx="19"/>
          </p:nvPr>
        </p:nvSpPr>
        <p:spPr/>
        <p:txBody>
          <a:bodyPr/>
          <a:lstStyle/>
          <a:p>
            <a:fld id="{0C39CDE4-793C-4482-9A56-1E540F859475}" type="slidenum">
              <a:rPr lang="en-US" smtClean="0"/>
              <a:pPr/>
              <a:t>‹#›</a:t>
            </a:fld>
            <a:endParaRPr lang="en-US"/>
          </a:p>
        </p:txBody>
      </p:sp>
      <p:sp>
        <p:nvSpPr>
          <p:cNvPr id="13" name="Title 12">
            <a:extLst>
              <a:ext uri="{FF2B5EF4-FFF2-40B4-BE49-F238E27FC236}">
                <a16:creationId xmlns:a16="http://schemas.microsoft.com/office/drawing/2014/main" id="{33C01CAC-F69D-CE81-90B8-EB8BAAB2F7CE}"/>
              </a:ext>
            </a:extLst>
          </p:cNvPr>
          <p:cNvSpPr>
            <a:spLocks noGrp="1"/>
          </p:cNvSpPr>
          <p:nvPr>
            <p:ph type="title"/>
          </p:nvPr>
        </p:nvSpPr>
        <p:spPr>
          <a:xfrm>
            <a:off x="152400" y="354801"/>
            <a:ext cx="11887200" cy="1325563"/>
          </a:xfrm>
        </p:spPr>
        <p:txBody>
          <a:bodyPr/>
          <a:lstStyle/>
          <a:p>
            <a:r>
              <a:rPr lang="en-US"/>
              <a:t>Click to edit Master title style</a:t>
            </a:r>
          </a:p>
        </p:txBody>
      </p:sp>
      <p:sp>
        <p:nvSpPr>
          <p:cNvPr id="15" name="Text Placeholder 14">
            <a:extLst>
              <a:ext uri="{FF2B5EF4-FFF2-40B4-BE49-F238E27FC236}">
                <a16:creationId xmlns:a16="http://schemas.microsoft.com/office/drawing/2014/main" id="{67CE872F-1408-8A1C-D12B-2B0000FC591F}"/>
              </a:ext>
            </a:extLst>
          </p:cNvPr>
          <p:cNvSpPr>
            <a:spLocks noGrp="1"/>
          </p:cNvSpPr>
          <p:nvPr>
            <p:ph type="body" sz="quarter" idx="20"/>
          </p:nvPr>
        </p:nvSpPr>
        <p:spPr>
          <a:xfrm>
            <a:off x="536575" y="1938338"/>
            <a:ext cx="11156950" cy="4146550"/>
          </a:xfrm>
        </p:spPr>
        <p:txBody>
          <a:bodyPr>
            <a:normAutofit/>
          </a:bodyPr>
          <a:lstStyle>
            <a:lvl1pPr>
              <a:defRPr sz="2800"/>
            </a:lvl1pPr>
            <a:lvl2pPr>
              <a:defRPr sz="2800"/>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63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23491-1EDA-4B50-E086-E33F794AD093}"/>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11" name="Title 1">
            <a:extLst>
              <a:ext uri="{FF2B5EF4-FFF2-40B4-BE49-F238E27FC236}">
                <a16:creationId xmlns:a16="http://schemas.microsoft.com/office/drawing/2014/main" id="{AB8B05DB-51BB-C998-E769-33FFEBC61133}"/>
              </a:ext>
            </a:extLst>
          </p:cNvPr>
          <p:cNvSpPr>
            <a:spLocks noGrp="1"/>
          </p:cNvSpPr>
          <p:nvPr>
            <p:ph type="ctrTitle"/>
          </p:nvPr>
        </p:nvSpPr>
        <p:spPr>
          <a:xfrm>
            <a:off x="1198448" y="1455323"/>
            <a:ext cx="4846404" cy="2207038"/>
          </a:xfrm>
        </p:spPr>
        <p:txBody>
          <a:bodyPr anchor="b">
            <a:normAutofit/>
          </a:bodyPr>
          <a:lstStyle>
            <a:lvl1pPr algn="l">
              <a:lnSpc>
                <a:spcPts val="4660"/>
              </a:lnSpc>
              <a:defRPr sz="4800"/>
            </a:lvl1pPr>
          </a:lstStyle>
          <a:p>
            <a:r>
              <a:rPr lang="en-US"/>
              <a:t>Click to edit Master title style</a:t>
            </a:r>
          </a:p>
        </p:txBody>
      </p:sp>
      <p:sp>
        <p:nvSpPr>
          <p:cNvPr id="12" name="Subtitle 2">
            <a:extLst>
              <a:ext uri="{FF2B5EF4-FFF2-40B4-BE49-F238E27FC236}">
                <a16:creationId xmlns:a16="http://schemas.microsoft.com/office/drawing/2014/main" id="{8BB675BC-A94C-9766-CF09-5DAA41A27332}"/>
              </a:ext>
            </a:extLst>
          </p:cNvPr>
          <p:cNvSpPr>
            <a:spLocks noGrp="1"/>
          </p:cNvSpPr>
          <p:nvPr>
            <p:ph type="subTitle" idx="1"/>
          </p:nvPr>
        </p:nvSpPr>
        <p:spPr>
          <a:xfrm>
            <a:off x="1198448" y="3793374"/>
            <a:ext cx="4846404" cy="927013"/>
          </a:xfrm>
        </p:spPr>
        <p:txBody>
          <a:bodyPr>
            <a:normAutofit/>
          </a:bodyPr>
          <a:lstStyle>
            <a:lvl1pPr marL="0" indent="0" algn="l">
              <a:buNone/>
              <a:defRPr sz="2400" b="0">
                <a:solidFill>
                  <a:srgbClr val="0839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5547085A-5C92-935D-F368-CCA853A6B952}"/>
              </a:ext>
            </a:extLst>
          </p:cNvPr>
          <p:cNvSpPr>
            <a:spLocks noGrp="1"/>
          </p:cNvSpPr>
          <p:nvPr>
            <p:ph type="pic" sz="quarter" idx="10"/>
          </p:nvPr>
        </p:nvSpPr>
        <p:spPr>
          <a:xfrm>
            <a:off x="6148072" y="0"/>
            <a:ext cx="6043931" cy="6858000"/>
          </a:xfrm>
          <a:custGeom>
            <a:avLst/>
            <a:gdLst>
              <a:gd name="connsiteX0" fmla="*/ 317500 w 6043931"/>
              <a:gd name="connsiteY0" fmla="*/ 0 h 6858000"/>
              <a:gd name="connsiteX1" fmla="*/ 6043931 w 6043931"/>
              <a:gd name="connsiteY1" fmla="*/ 0 h 6858000"/>
              <a:gd name="connsiteX2" fmla="*/ 6043931 w 6043931"/>
              <a:gd name="connsiteY2" fmla="*/ 6858000 h 6858000"/>
              <a:gd name="connsiteX3" fmla="*/ 0 w 6043931"/>
              <a:gd name="connsiteY3" fmla="*/ 6858000 h 6858000"/>
              <a:gd name="connsiteX4" fmla="*/ 0 w 6043931"/>
              <a:gd name="connsiteY4" fmla="*/ 6477000 h 6858000"/>
              <a:gd name="connsiteX5" fmla="*/ 560071 w 6043931"/>
              <a:gd name="connsiteY5" fmla="*/ 6477000 h 6858000"/>
              <a:gd name="connsiteX6" fmla="*/ 711200 w 6043931"/>
              <a:gd name="connsiteY6" fmla="*/ 6325871 h 6858000"/>
              <a:gd name="connsiteX7" fmla="*/ 711200 w 6043931"/>
              <a:gd name="connsiteY7" fmla="*/ 532131 h 6858000"/>
              <a:gd name="connsiteX8" fmla="*/ 560071 w 6043931"/>
              <a:gd name="connsiteY8" fmla="*/ 381000 h 6858000"/>
              <a:gd name="connsiteX9" fmla="*/ 207011 w 6043931"/>
              <a:gd name="connsiteY9" fmla="*/ 38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3931" h="6858000">
                <a:moveTo>
                  <a:pt x="317500" y="0"/>
                </a:moveTo>
                <a:lnTo>
                  <a:pt x="6043931" y="0"/>
                </a:lnTo>
                <a:lnTo>
                  <a:pt x="6043931" y="6858000"/>
                </a:lnTo>
                <a:lnTo>
                  <a:pt x="0" y="6858000"/>
                </a:lnTo>
                <a:lnTo>
                  <a:pt x="0" y="6477000"/>
                </a:lnTo>
                <a:lnTo>
                  <a:pt x="560071" y="6477000"/>
                </a:lnTo>
                <a:cubicBezTo>
                  <a:pt x="643891" y="6477000"/>
                  <a:pt x="711200" y="6409691"/>
                  <a:pt x="711200" y="6325871"/>
                </a:cubicBezTo>
                <a:lnTo>
                  <a:pt x="711200" y="532131"/>
                </a:lnTo>
                <a:cubicBezTo>
                  <a:pt x="711200" y="448311"/>
                  <a:pt x="643891" y="381000"/>
                  <a:pt x="560071" y="381000"/>
                </a:cubicBezTo>
                <a:lnTo>
                  <a:pt x="207011" y="381000"/>
                </a:lnTo>
                <a:close/>
              </a:path>
            </a:pathLst>
          </a:custGeom>
          <a:solidFill>
            <a:schemeClr val="bg2">
              <a:lumMod val="90000"/>
            </a:schemeClr>
          </a:solidFill>
        </p:spPr>
        <p:txBody>
          <a:bodyPr wrap="square">
            <a:noAutofit/>
          </a:bodyPr>
          <a:lstStyle/>
          <a:p>
            <a:endParaRPr lang="en-US"/>
          </a:p>
        </p:txBody>
      </p:sp>
    </p:spTree>
    <p:extLst>
      <p:ext uri="{BB962C8B-B14F-4D97-AF65-F5344CB8AC3E}">
        <p14:creationId xmlns:p14="http://schemas.microsoft.com/office/powerpoint/2010/main" val="118206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609D6BE-ACD9-49DF-8351-B78930F91C6D}"/>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0C39CDE4-793C-4482-9A56-1E540F859475}" type="slidenum">
              <a:rPr lang="en-US" smtClean="0"/>
              <a:pPr/>
              <a:t>‹#›</a:t>
            </a:fld>
            <a:endParaRPr lang="en-US"/>
          </a:p>
        </p:txBody>
      </p:sp>
    </p:spTree>
    <p:extLst>
      <p:ext uri="{BB962C8B-B14F-4D97-AF65-F5344CB8AC3E}">
        <p14:creationId xmlns:p14="http://schemas.microsoft.com/office/powerpoint/2010/main" val="39716424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3"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PSEFY2526@cde.ca.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95F3-CF27-F56F-1888-874A7330B12B}"/>
              </a:ext>
            </a:extLst>
          </p:cNvPr>
          <p:cNvSpPr>
            <a:spLocks noGrp="1"/>
          </p:cNvSpPr>
          <p:nvPr>
            <p:ph type="ctrTitle"/>
          </p:nvPr>
        </p:nvSpPr>
        <p:spPr>
          <a:xfrm>
            <a:off x="-316198" y="759694"/>
            <a:ext cx="12824391" cy="3272885"/>
          </a:xfrm>
        </p:spPr>
        <p:txBody>
          <a:bodyPr>
            <a:noAutofit/>
          </a:bodyPr>
          <a:lstStyle/>
          <a:p>
            <a:pPr>
              <a:lnSpc>
                <a:spcPct val="100000"/>
              </a:lnSpc>
              <a:spcAft>
                <a:spcPts val="3600"/>
              </a:spcAft>
            </a:pPr>
            <a:r>
              <a:rPr lang="en-US" sz="3500" b="1" dirty="0">
                <a:solidFill>
                  <a:schemeClr val="bg1"/>
                </a:solidFill>
              </a:rPr>
              <a:t>Completing and Submitting the Fiscal Year (FY) 2025–26 </a:t>
            </a:r>
            <a:br>
              <a:rPr lang="en-US" sz="3500" b="1" dirty="0">
                <a:solidFill>
                  <a:schemeClr val="bg1"/>
                </a:solidFill>
              </a:rPr>
            </a:br>
            <a:r>
              <a:rPr lang="en-US" sz="3500" b="1" dirty="0">
                <a:solidFill>
                  <a:schemeClr val="bg1"/>
                </a:solidFill>
              </a:rPr>
              <a:t>California State Preschool Program (CSPP)</a:t>
            </a:r>
            <a:br>
              <a:rPr lang="en-US" sz="3500" b="1" dirty="0">
                <a:solidFill>
                  <a:schemeClr val="bg1"/>
                </a:solidFill>
              </a:rPr>
            </a:br>
            <a:r>
              <a:rPr lang="en-US" sz="3500" b="1" dirty="0">
                <a:solidFill>
                  <a:schemeClr val="bg1"/>
                </a:solidFill>
              </a:rPr>
              <a:t>Program Self-Evaluation (PSE)</a:t>
            </a:r>
          </a:p>
        </p:txBody>
      </p:sp>
      <p:sp>
        <p:nvSpPr>
          <p:cNvPr id="3" name="Content Placeholder 2">
            <a:extLst>
              <a:ext uri="{FF2B5EF4-FFF2-40B4-BE49-F238E27FC236}">
                <a16:creationId xmlns:a16="http://schemas.microsoft.com/office/drawing/2014/main" id="{470CFBFC-4F62-063C-E76A-89A1CA02D244}"/>
              </a:ext>
            </a:extLst>
          </p:cNvPr>
          <p:cNvSpPr>
            <a:spLocks noGrp="1"/>
          </p:cNvSpPr>
          <p:nvPr>
            <p:ph sz="quarter" idx="10"/>
          </p:nvPr>
        </p:nvSpPr>
        <p:spPr>
          <a:xfrm>
            <a:off x="2236786" y="3259968"/>
            <a:ext cx="7718425" cy="2051824"/>
          </a:xfrm>
        </p:spPr>
        <p:txBody>
          <a:bodyPr>
            <a:normAutofit/>
          </a:bodyPr>
          <a:lstStyle/>
          <a:p>
            <a:pPr marL="0" indent="0" algn="ctr">
              <a:buNone/>
            </a:pPr>
            <a:endParaRPr lang="en-US" dirty="0"/>
          </a:p>
          <a:p>
            <a:pPr marL="0" indent="0" algn="ctr">
              <a:buNone/>
            </a:pPr>
            <a:r>
              <a:rPr lang="en-US" b="1" dirty="0"/>
              <a:t>Date</a:t>
            </a:r>
            <a:r>
              <a:rPr lang="en-US" dirty="0"/>
              <a:t>: March 4, 2026</a:t>
            </a:r>
          </a:p>
          <a:p>
            <a:pPr marL="0" indent="0" algn="ctr">
              <a:buNone/>
            </a:pPr>
            <a:r>
              <a:rPr lang="en-US" b="1" dirty="0"/>
              <a:t>Time</a:t>
            </a:r>
            <a:r>
              <a:rPr lang="en-US" dirty="0"/>
              <a:t>: 10 a.m.</a:t>
            </a:r>
          </a:p>
        </p:txBody>
      </p:sp>
    </p:spTree>
    <p:extLst>
      <p:ext uri="{BB962C8B-B14F-4D97-AF65-F5344CB8AC3E}">
        <p14:creationId xmlns:p14="http://schemas.microsoft.com/office/powerpoint/2010/main" val="342266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D79B-6568-448C-9121-BB54F9FF4761}"/>
              </a:ext>
            </a:extLst>
          </p:cNvPr>
          <p:cNvSpPr>
            <a:spLocks noGrp="1"/>
          </p:cNvSpPr>
          <p:nvPr>
            <p:ph type="ctrTitle"/>
          </p:nvPr>
        </p:nvSpPr>
        <p:spPr/>
        <p:txBody>
          <a:bodyPr/>
          <a:lstStyle/>
          <a:p>
            <a:r>
              <a:rPr lang="en-US" b="1" dirty="0"/>
              <a:t>Gathering Data</a:t>
            </a:r>
          </a:p>
        </p:txBody>
      </p:sp>
      <p:sp>
        <p:nvSpPr>
          <p:cNvPr id="3" name="Slide Number Placeholder 2">
            <a:extLst>
              <a:ext uri="{FF2B5EF4-FFF2-40B4-BE49-F238E27FC236}">
                <a16:creationId xmlns:a16="http://schemas.microsoft.com/office/drawing/2014/main" id="{CDC58C7D-746A-ED4E-71E2-D2903DFF45EB}"/>
              </a:ext>
            </a:extLst>
          </p:cNvPr>
          <p:cNvSpPr>
            <a:spLocks noGrp="1"/>
          </p:cNvSpPr>
          <p:nvPr>
            <p:ph type="sldNum" sz="quarter" idx="10"/>
          </p:nvPr>
        </p:nvSpPr>
        <p:spPr/>
        <p:txBody>
          <a:bodyPr/>
          <a:lstStyle/>
          <a:p>
            <a:fld id="{0C39CDE4-793C-4482-9A56-1E540F859475}" type="slidenum">
              <a:rPr lang="en-US" smtClean="0"/>
              <a:pPr/>
              <a:t>10</a:t>
            </a:fld>
            <a:endParaRPr lang="en-US"/>
          </a:p>
        </p:txBody>
      </p:sp>
    </p:spTree>
    <p:extLst>
      <p:ext uri="{BB962C8B-B14F-4D97-AF65-F5344CB8AC3E}">
        <p14:creationId xmlns:p14="http://schemas.microsoft.com/office/powerpoint/2010/main" val="228815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4571-3E2B-19D8-B51D-DF27FA24C86D}"/>
              </a:ext>
            </a:extLst>
          </p:cNvPr>
          <p:cNvSpPr>
            <a:spLocks noGrp="1"/>
          </p:cNvSpPr>
          <p:nvPr>
            <p:ph type="title"/>
          </p:nvPr>
        </p:nvSpPr>
        <p:spPr/>
        <p:txBody>
          <a:bodyPr/>
          <a:lstStyle/>
          <a:p>
            <a:r>
              <a:rPr lang="en-US" b="1" dirty="0"/>
              <a:t>Data Collection</a:t>
            </a:r>
            <a:endParaRPr lang="en-US" dirty="0"/>
          </a:p>
        </p:txBody>
      </p:sp>
      <p:sp>
        <p:nvSpPr>
          <p:cNvPr id="3" name="Content Placeholder 2">
            <a:extLst>
              <a:ext uri="{FF2B5EF4-FFF2-40B4-BE49-F238E27FC236}">
                <a16:creationId xmlns:a16="http://schemas.microsoft.com/office/drawing/2014/main" id="{3286A0A7-B031-4F0D-8C13-6A9032FD5E3F}"/>
              </a:ext>
            </a:extLst>
          </p:cNvPr>
          <p:cNvSpPr>
            <a:spLocks noGrp="1"/>
          </p:cNvSpPr>
          <p:nvPr>
            <p:ph idx="1"/>
          </p:nvPr>
        </p:nvSpPr>
        <p:spPr/>
        <p:txBody>
          <a:bodyPr/>
          <a:lstStyle/>
          <a:p>
            <a:pPr lvl="0">
              <a:defRPr/>
            </a:pPr>
            <a:endParaRPr lang="en-US" dirty="0"/>
          </a:p>
          <a:p>
            <a:pPr marL="0" lvl="0" indent="0">
              <a:buNone/>
              <a:defRPr/>
            </a:pPr>
            <a:r>
              <a:rPr lang="en-US" dirty="0"/>
              <a:t>The annual plan for the PSE shall include:</a:t>
            </a:r>
          </a:p>
          <a:p>
            <a:pPr marL="914400" lvl="1" indent="-457200">
              <a:spcBef>
                <a:spcPts val="1000"/>
              </a:spcBef>
              <a:defRPr/>
            </a:pPr>
            <a:endParaRPr lang="en-US" dirty="0"/>
          </a:p>
          <a:p>
            <a:pPr marL="914400" lvl="1" indent="-457200">
              <a:spcBef>
                <a:spcPts val="1000"/>
              </a:spcBef>
              <a:defRPr/>
            </a:pPr>
            <a:r>
              <a:rPr lang="en-US" dirty="0"/>
              <a:t>A self-evaluation based on the use of the FY 2025</a:t>
            </a:r>
            <a:r>
              <a:rPr lang="en-US" b="1" dirty="0"/>
              <a:t>–</a:t>
            </a:r>
            <a:r>
              <a:rPr lang="en-US" dirty="0"/>
              <a:t>26 Program Instrument (PI), items 1</a:t>
            </a:r>
            <a:r>
              <a:rPr lang="en-US" b="1" dirty="0"/>
              <a:t>–</a:t>
            </a:r>
            <a:r>
              <a:rPr lang="en-US" dirty="0"/>
              <a:t>25</a:t>
            </a:r>
            <a:endParaRPr lang="en-US" dirty="0">
              <a:cs typeface="Arial"/>
            </a:endParaRPr>
          </a:p>
        </p:txBody>
      </p:sp>
      <p:sp>
        <p:nvSpPr>
          <p:cNvPr id="4" name="Slide Number Placeholder 3">
            <a:extLst>
              <a:ext uri="{FF2B5EF4-FFF2-40B4-BE49-F238E27FC236}">
                <a16:creationId xmlns:a16="http://schemas.microsoft.com/office/drawing/2014/main" id="{D499752A-3B35-8389-AC66-1BE22F769801}"/>
              </a:ext>
            </a:extLst>
          </p:cNvPr>
          <p:cNvSpPr>
            <a:spLocks noGrp="1"/>
          </p:cNvSpPr>
          <p:nvPr>
            <p:ph type="sldNum" sz="quarter" idx="10"/>
          </p:nvPr>
        </p:nvSpPr>
        <p:spPr/>
        <p:txBody>
          <a:bodyPr/>
          <a:lstStyle/>
          <a:p>
            <a:fld id="{0C39CDE4-793C-4482-9A56-1E540F859475}" type="slidenum">
              <a:rPr lang="en-US" smtClean="0"/>
              <a:pPr/>
              <a:t>11</a:t>
            </a:fld>
            <a:endParaRPr lang="en-US"/>
          </a:p>
        </p:txBody>
      </p:sp>
    </p:spTree>
    <p:extLst>
      <p:ext uri="{BB962C8B-B14F-4D97-AF65-F5344CB8AC3E}">
        <p14:creationId xmlns:p14="http://schemas.microsoft.com/office/powerpoint/2010/main" val="208557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D89D-3D08-BB2E-A28D-E382A8A8E5DD}"/>
              </a:ext>
            </a:extLst>
          </p:cNvPr>
          <p:cNvSpPr>
            <a:spLocks noGrp="1"/>
          </p:cNvSpPr>
          <p:nvPr>
            <p:ph type="ctrTitle"/>
          </p:nvPr>
        </p:nvSpPr>
        <p:spPr>
          <a:xfrm>
            <a:off x="665048" y="2661302"/>
            <a:ext cx="4470717" cy="927013"/>
          </a:xfrm>
        </p:spPr>
        <p:txBody>
          <a:bodyPr anchor="b">
            <a:normAutofit fontScale="90000"/>
          </a:bodyPr>
          <a:lstStyle/>
          <a:p>
            <a:r>
              <a:rPr lang="en-US" sz="4400" b="1" dirty="0"/>
              <a:t>Analyzing Data (1) </a:t>
            </a:r>
            <a:endParaRPr lang="en-US" sz="4400" dirty="0"/>
          </a:p>
        </p:txBody>
      </p:sp>
      <p:pic>
        <p:nvPicPr>
          <p:cNvPr id="6" name="Picture Placeholder 5" descr="A picture containing person, outdoor">
            <a:extLst>
              <a:ext uri="{FF2B5EF4-FFF2-40B4-BE49-F238E27FC236}">
                <a16:creationId xmlns:a16="http://schemas.microsoft.com/office/drawing/2014/main" id="{60B918EC-825A-9CA1-7E12-4B0812DFCDD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l="8817" r="8816" b="-1"/>
          <a:stretch>
            <a:fillRect/>
          </a:stretch>
        </p:blipFill>
        <p:spPr>
          <a:xfrm>
            <a:off x="4759535" y="11"/>
            <a:ext cx="7432465" cy="6857989"/>
          </a:xfrm>
          <a:noFill/>
        </p:spPr>
      </p:pic>
    </p:spTree>
    <p:extLst>
      <p:ext uri="{BB962C8B-B14F-4D97-AF65-F5344CB8AC3E}">
        <p14:creationId xmlns:p14="http://schemas.microsoft.com/office/powerpoint/2010/main" val="137789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8178-65F8-3022-3699-D82B4E842940}"/>
              </a:ext>
            </a:extLst>
          </p:cNvPr>
          <p:cNvSpPr>
            <a:spLocks noGrp="1"/>
          </p:cNvSpPr>
          <p:nvPr>
            <p:ph type="title"/>
          </p:nvPr>
        </p:nvSpPr>
        <p:spPr/>
        <p:txBody>
          <a:bodyPr/>
          <a:lstStyle/>
          <a:p>
            <a:r>
              <a:rPr lang="en-US" b="1" dirty="0"/>
              <a:t>Analyzing Data (2)</a:t>
            </a:r>
          </a:p>
        </p:txBody>
      </p:sp>
      <p:sp>
        <p:nvSpPr>
          <p:cNvPr id="3" name="Content Placeholder 2">
            <a:extLst>
              <a:ext uri="{FF2B5EF4-FFF2-40B4-BE49-F238E27FC236}">
                <a16:creationId xmlns:a16="http://schemas.microsoft.com/office/drawing/2014/main" id="{A5C1BB03-B856-EBC3-9623-D1106CB1AB30}"/>
              </a:ext>
            </a:extLst>
          </p:cNvPr>
          <p:cNvSpPr>
            <a:spLocks noGrp="1"/>
          </p:cNvSpPr>
          <p:nvPr>
            <p:ph idx="1"/>
          </p:nvPr>
        </p:nvSpPr>
        <p:spPr>
          <a:xfrm>
            <a:off x="152400" y="1638300"/>
            <a:ext cx="11887200" cy="3056363"/>
          </a:xfrm>
        </p:spPr>
        <p:txBody>
          <a:bodyPr/>
          <a:lstStyle/>
          <a:p>
            <a:r>
              <a:rPr lang="en-US" dirty="0"/>
              <a:t>An analysis of the findings, including the Desired Results Developmental Profiles (DRDP), the Classroom Assessment Scoring System (CLASS) Second Edition and CLASS Environment and the Desired Results Parent Survey.</a:t>
            </a:r>
          </a:p>
          <a:p>
            <a:r>
              <a:rPr lang="en-US" dirty="0"/>
              <a:t>An assessment of the program by staff and board members, as evidenced by written documentation.</a:t>
            </a:r>
          </a:p>
        </p:txBody>
      </p:sp>
      <p:sp>
        <p:nvSpPr>
          <p:cNvPr id="4" name="Slide Number Placeholder 3">
            <a:extLst>
              <a:ext uri="{FF2B5EF4-FFF2-40B4-BE49-F238E27FC236}">
                <a16:creationId xmlns:a16="http://schemas.microsoft.com/office/drawing/2014/main" id="{C7A37E0E-88C2-B7E5-980E-CFDA36E4134F}"/>
              </a:ext>
            </a:extLst>
          </p:cNvPr>
          <p:cNvSpPr>
            <a:spLocks noGrp="1"/>
          </p:cNvSpPr>
          <p:nvPr>
            <p:ph type="sldNum" sz="quarter" idx="10"/>
          </p:nvPr>
        </p:nvSpPr>
        <p:spPr/>
        <p:txBody>
          <a:bodyPr/>
          <a:lstStyle/>
          <a:p>
            <a:fld id="{0C39CDE4-793C-4482-9A56-1E540F859475}" type="slidenum">
              <a:rPr lang="en-US" smtClean="0"/>
              <a:pPr/>
              <a:t>13</a:t>
            </a:fld>
            <a:endParaRPr lang="en-US"/>
          </a:p>
        </p:txBody>
      </p:sp>
    </p:spTree>
    <p:extLst>
      <p:ext uri="{BB962C8B-B14F-4D97-AF65-F5344CB8AC3E}">
        <p14:creationId xmlns:p14="http://schemas.microsoft.com/office/powerpoint/2010/main" val="229539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707F-346A-F759-9AA2-F846300F1905}"/>
              </a:ext>
            </a:extLst>
          </p:cNvPr>
          <p:cNvSpPr>
            <a:spLocks noGrp="1"/>
          </p:cNvSpPr>
          <p:nvPr>
            <p:ph type="title"/>
          </p:nvPr>
        </p:nvSpPr>
        <p:spPr/>
        <p:txBody>
          <a:bodyPr/>
          <a:lstStyle/>
          <a:p>
            <a:r>
              <a:rPr lang="en-US" b="1" dirty="0"/>
              <a:t>Analyzing Data (3)</a:t>
            </a:r>
            <a:endParaRPr lang="en-US" dirty="0"/>
          </a:p>
        </p:txBody>
      </p:sp>
      <p:sp>
        <p:nvSpPr>
          <p:cNvPr id="3" name="Content Placeholder 2">
            <a:extLst>
              <a:ext uri="{FF2B5EF4-FFF2-40B4-BE49-F238E27FC236}">
                <a16:creationId xmlns:a16="http://schemas.microsoft.com/office/drawing/2014/main" id="{01B8EB59-69EF-4185-DDC9-BF6276C43ED7}"/>
              </a:ext>
            </a:extLst>
          </p:cNvPr>
          <p:cNvSpPr>
            <a:spLocks noGrp="1"/>
          </p:cNvSpPr>
          <p:nvPr>
            <p:ph idx="1"/>
          </p:nvPr>
        </p:nvSpPr>
        <p:spPr/>
        <p:txBody>
          <a:bodyPr/>
          <a:lstStyle/>
          <a:p>
            <a:pPr marL="0" lvl="1" indent="0">
              <a:spcBef>
                <a:spcPts val="600"/>
              </a:spcBef>
              <a:spcAft>
                <a:spcPts val="1200"/>
              </a:spcAft>
              <a:buNone/>
            </a:pPr>
            <a:r>
              <a:rPr lang="en-US" dirty="0"/>
              <a:t>CSPP contractors shall use the Program Instrument to conduct the PSE, and shall evaluate the agencies’ performance for </a:t>
            </a:r>
            <a:r>
              <a:rPr lang="en-US" b="1" i="1" dirty="0"/>
              <a:t>each</a:t>
            </a:r>
            <a:r>
              <a:rPr lang="en-US" dirty="0"/>
              <a:t> item that is applicable to the CSPP contract and develop a written:</a:t>
            </a:r>
            <a:endParaRPr lang="en-US" dirty="0">
              <a:solidFill>
                <a:schemeClr val="tx1"/>
              </a:solidFill>
              <a:cs typeface="Arial"/>
            </a:endParaRPr>
          </a:p>
          <a:p>
            <a:pPr marL="914400" lvl="2" indent="-457200">
              <a:spcBef>
                <a:spcPts val="600"/>
              </a:spcBef>
              <a:spcAft>
                <a:spcPts val="1200"/>
              </a:spcAft>
            </a:pPr>
            <a:r>
              <a:rPr lang="en-US" sz="2800" dirty="0">
                <a:solidFill>
                  <a:schemeClr val="bg1"/>
                </a:solidFill>
              </a:rPr>
              <a:t>List of tasks needed to modify the program to address all areas that need improvement.</a:t>
            </a:r>
            <a:endParaRPr lang="en-US" sz="2800" dirty="0">
              <a:solidFill>
                <a:schemeClr val="bg1"/>
              </a:solidFill>
              <a:cs typeface="Arial"/>
            </a:endParaRPr>
          </a:p>
          <a:p>
            <a:pPr marL="914400" lvl="2" indent="-457200">
              <a:spcBef>
                <a:spcPts val="600"/>
              </a:spcBef>
              <a:spcAft>
                <a:spcPts val="1200"/>
              </a:spcAft>
            </a:pPr>
            <a:r>
              <a:rPr lang="en-US" sz="2800" dirty="0">
                <a:solidFill>
                  <a:schemeClr val="bg1"/>
                </a:solidFill>
              </a:rPr>
              <a:t>Procedure for ongoing monitoring to ensure that areas that are satisfactory continue to meet standards.</a:t>
            </a:r>
            <a:endParaRPr lang="en-US" dirty="0">
              <a:solidFill>
                <a:schemeClr val="bg1"/>
              </a:solidFill>
              <a:cs typeface="Arial"/>
            </a:endParaRPr>
          </a:p>
        </p:txBody>
      </p:sp>
      <p:sp>
        <p:nvSpPr>
          <p:cNvPr id="4" name="Slide Number Placeholder 3">
            <a:extLst>
              <a:ext uri="{FF2B5EF4-FFF2-40B4-BE49-F238E27FC236}">
                <a16:creationId xmlns:a16="http://schemas.microsoft.com/office/drawing/2014/main" id="{42883C53-AC8C-5DF8-3CE9-4B05032697CA}"/>
              </a:ext>
            </a:extLst>
          </p:cNvPr>
          <p:cNvSpPr>
            <a:spLocks noGrp="1"/>
          </p:cNvSpPr>
          <p:nvPr>
            <p:ph type="sldNum" sz="quarter" idx="10"/>
          </p:nvPr>
        </p:nvSpPr>
        <p:spPr/>
        <p:txBody>
          <a:bodyPr/>
          <a:lstStyle/>
          <a:p>
            <a:fld id="{0C39CDE4-793C-4482-9A56-1E540F859475}" type="slidenum">
              <a:rPr lang="en-US" smtClean="0"/>
              <a:pPr/>
              <a:t>14</a:t>
            </a:fld>
            <a:endParaRPr lang="en-US"/>
          </a:p>
        </p:txBody>
      </p:sp>
    </p:spTree>
    <p:extLst>
      <p:ext uri="{BB962C8B-B14F-4D97-AF65-F5344CB8AC3E}">
        <p14:creationId xmlns:p14="http://schemas.microsoft.com/office/powerpoint/2010/main" val="264197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D89D-3D08-BB2E-A28D-E382A8A8E5DD}"/>
              </a:ext>
            </a:extLst>
          </p:cNvPr>
          <p:cNvSpPr>
            <a:spLocks noGrp="1"/>
          </p:cNvSpPr>
          <p:nvPr>
            <p:ph type="ctrTitle"/>
          </p:nvPr>
        </p:nvSpPr>
        <p:spPr>
          <a:xfrm>
            <a:off x="665048" y="1840675"/>
            <a:ext cx="4470717" cy="2037586"/>
          </a:xfrm>
        </p:spPr>
        <p:txBody>
          <a:bodyPr anchor="b">
            <a:normAutofit/>
          </a:bodyPr>
          <a:lstStyle/>
          <a:p>
            <a:r>
              <a:rPr lang="en-US" sz="4400" b="1" dirty="0"/>
              <a:t>Completing the 2025–26 PSE</a:t>
            </a:r>
            <a:endParaRPr lang="en-US" sz="4400" dirty="0"/>
          </a:p>
        </p:txBody>
      </p:sp>
      <p:pic>
        <p:nvPicPr>
          <p:cNvPr id="6" name="Picture Placeholder 5" descr="Two little girls playing one is standing behind the other ">
            <a:extLst>
              <a:ext uri="{FF2B5EF4-FFF2-40B4-BE49-F238E27FC236}">
                <a16:creationId xmlns:a16="http://schemas.microsoft.com/office/drawing/2014/main" id="{FD4EE62C-9E78-8F5B-9028-184CDF0184E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10160" b="28249"/>
          <a:stretch>
            <a:fillRect/>
          </a:stretch>
        </p:blipFill>
        <p:spPr>
          <a:xfrm>
            <a:off x="4759537" y="0"/>
            <a:ext cx="7432465" cy="6857999"/>
          </a:xfrm>
          <a:noFill/>
        </p:spPr>
      </p:pic>
    </p:spTree>
    <p:extLst>
      <p:ext uri="{BB962C8B-B14F-4D97-AF65-F5344CB8AC3E}">
        <p14:creationId xmlns:p14="http://schemas.microsoft.com/office/powerpoint/2010/main" val="137117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9958-51AA-B537-5023-89877952D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753E9-5EB6-9577-FBAC-201FD29C4623}"/>
              </a:ext>
            </a:extLst>
          </p:cNvPr>
          <p:cNvSpPr>
            <a:spLocks noGrp="1"/>
          </p:cNvSpPr>
          <p:nvPr>
            <p:ph type="title"/>
          </p:nvPr>
        </p:nvSpPr>
        <p:spPr/>
        <p:txBody>
          <a:bodyPr/>
          <a:lstStyle/>
          <a:p>
            <a:r>
              <a:rPr lang="en-US" sz="3600" dirty="0">
                <a:solidFill>
                  <a:schemeClr val="bg1"/>
                </a:solidFill>
                <a:cs typeface="Arial"/>
              </a:rPr>
              <a:t>PSE Survey PDF (Live Demo)</a:t>
            </a:r>
            <a:endParaRPr lang="en-US" dirty="0"/>
          </a:p>
        </p:txBody>
      </p:sp>
      <p:pic>
        <p:nvPicPr>
          <p:cNvPr id="6" name="Content Placeholder 5">
            <a:extLst>
              <a:ext uri="{FF2B5EF4-FFF2-40B4-BE49-F238E27FC236}">
                <a16:creationId xmlns:a16="http://schemas.microsoft.com/office/drawing/2014/main" id="{477D7A4D-0653-AA08-7CCE-857C56C5BAA0}"/>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0673" y="1529362"/>
            <a:ext cx="7330654" cy="4166152"/>
          </a:xfrm>
          <a:prstGeom prst="rect">
            <a:avLst/>
          </a:prstGeom>
        </p:spPr>
      </p:pic>
      <p:sp>
        <p:nvSpPr>
          <p:cNvPr id="4" name="Slide Number Placeholder 3">
            <a:extLst>
              <a:ext uri="{FF2B5EF4-FFF2-40B4-BE49-F238E27FC236}">
                <a16:creationId xmlns:a16="http://schemas.microsoft.com/office/drawing/2014/main" id="{B3D15322-E6A9-A5B4-E1B9-2806C79A5219}"/>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126276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2476-BCAC-4766-904B-BAF9BA694B6D}"/>
              </a:ext>
            </a:extLst>
          </p:cNvPr>
          <p:cNvSpPr>
            <a:spLocks noGrp="1"/>
          </p:cNvSpPr>
          <p:nvPr>
            <p:ph type="title"/>
          </p:nvPr>
        </p:nvSpPr>
        <p:spPr>
          <a:xfrm>
            <a:off x="152400" y="0"/>
            <a:ext cx="11887200" cy="1325563"/>
          </a:xfrm>
        </p:spPr>
        <p:txBody>
          <a:bodyPr/>
          <a:lstStyle/>
          <a:p>
            <a:r>
              <a:rPr lang="en-US" b="1" dirty="0"/>
              <a:t>FY 2025–26 Program Instrument (2)</a:t>
            </a:r>
            <a:endParaRPr lang="en-US" dirty="0"/>
          </a:p>
        </p:txBody>
      </p:sp>
      <p:sp>
        <p:nvSpPr>
          <p:cNvPr id="3" name="Content Placeholder 2">
            <a:extLst>
              <a:ext uri="{FF2B5EF4-FFF2-40B4-BE49-F238E27FC236}">
                <a16:creationId xmlns:a16="http://schemas.microsoft.com/office/drawing/2014/main" id="{FC130469-9C32-CCC7-F2C8-A0F97013BF9A}"/>
              </a:ext>
            </a:extLst>
          </p:cNvPr>
          <p:cNvSpPr>
            <a:spLocks noGrp="1"/>
          </p:cNvSpPr>
          <p:nvPr>
            <p:ph idx="1"/>
          </p:nvPr>
        </p:nvSpPr>
        <p:spPr>
          <a:xfrm>
            <a:off x="152400" y="1201480"/>
            <a:ext cx="11887200" cy="5452722"/>
          </a:xfrm>
        </p:spPr>
        <p:txBody>
          <a:bodyPr>
            <a:normAutofit/>
          </a:bodyPr>
          <a:lstStyle/>
          <a:p>
            <a:r>
              <a:rPr lang="en-US" sz="2800" dirty="0"/>
              <a:t>In a narrative format, provide a detailed summary of the analysis of the data results from the Fiscal Year 2025</a:t>
            </a:r>
            <a:r>
              <a:rPr lang="en-US" sz="2800" b="1" dirty="0"/>
              <a:t>–</a:t>
            </a:r>
            <a:r>
              <a:rPr lang="en-US" sz="2800" dirty="0"/>
              <a:t>26 PI.</a:t>
            </a:r>
            <a:br>
              <a:rPr lang="en-US" sz="2800" dirty="0"/>
            </a:br>
            <a:endParaRPr lang="en-US" sz="2800" dirty="0"/>
          </a:p>
          <a:p>
            <a:r>
              <a:rPr lang="en-US" sz="2800" dirty="0"/>
              <a:t>This summary should also incorporate findings from the DRDP as well as the Set-Aside for Children with Disabilities (Exceptional Needs). </a:t>
            </a:r>
            <a:br>
              <a:rPr lang="en-US" sz="2800" dirty="0"/>
            </a:br>
            <a:endParaRPr lang="en-US" sz="2800" dirty="0"/>
          </a:p>
          <a:p>
            <a:r>
              <a:rPr lang="en-US" sz="2800" dirty="0"/>
              <a:t>Meets standards</a:t>
            </a:r>
          </a:p>
          <a:p>
            <a:pPr lvl="1"/>
            <a:r>
              <a:rPr lang="en-US" sz="2400" dirty="0"/>
              <a:t>And we have procedures in place for the ongoing monitoring to ensure these areas continue to meet standards. </a:t>
            </a:r>
            <a:r>
              <a:rPr lang="en-US" sz="2400" b="1" dirty="0"/>
              <a:t>(NEW for 2026)</a:t>
            </a:r>
            <a:br>
              <a:rPr lang="en-US" sz="2400" b="1" dirty="0"/>
            </a:br>
            <a:endParaRPr lang="en-US" sz="2400" b="1" dirty="0"/>
          </a:p>
          <a:p>
            <a:r>
              <a:rPr lang="en-US" sz="2800" dirty="0"/>
              <a:t>Did not meet the standards</a:t>
            </a:r>
          </a:p>
          <a:p>
            <a:pPr lvl="1"/>
            <a:r>
              <a:rPr lang="en-US" sz="2400" dirty="0"/>
              <a:t>List of tasks to improve those areas in a timely and effective manner </a:t>
            </a:r>
            <a:r>
              <a:rPr lang="en-US" sz="2400" b="1" dirty="0"/>
              <a:t>(narrative response)</a:t>
            </a:r>
            <a:endParaRPr lang="en-US" sz="2400" dirty="0"/>
          </a:p>
        </p:txBody>
      </p:sp>
      <p:sp>
        <p:nvSpPr>
          <p:cNvPr id="4" name="Slide Number Placeholder 3">
            <a:extLst>
              <a:ext uri="{FF2B5EF4-FFF2-40B4-BE49-F238E27FC236}">
                <a16:creationId xmlns:a16="http://schemas.microsoft.com/office/drawing/2014/main" id="{C4921989-3567-56D4-8CEC-49117872CC1A}"/>
              </a:ext>
            </a:extLst>
          </p:cNvPr>
          <p:cNvSpPr>
            <a:spLocks noGrp="1"/>
          </p:cNvSpPr>
          <p:nvPr>
            <p:ph type="sldNum" sz="quarter" idx="10"/>
          </p:nvPr>
        </p:nvSpPr>
        <p:spPr/>
        <p:txBody>
          <a:bodyPr/>
          <a:lstStyle/>
          <a:p>
            <a:fld id="{0C39CDE4-793C-4482-9A56-1E540F859475}" type="slidenum">
              <a:rPr lang="en-US" smtClean="0"/>
              <a:pPr/>
              <a:t>17</a:t>
            </a:fld>
            <a:endParaRPr lang="en-US"/>
          </a:p>
        </p:txBody>
      </p:sp>
    </p:spTree>
    <p:extLst>
      <p:ext uri="{BB962C8B-B14F-4D97-AF65-F5344CB8AC3E}">
        <p14:creationId xmlns:p14="http://schemas.microsoft.com/office/powerpoint/2010/main" val="58579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5138A8-7BEA-4C48-6656-CF1B1852B0C7}"/>
              </a:ext>
            </a:extLst>
          </p:cNvPr>
          <p:cNvSpPr>
            <a:spLocks noGrp="1"/>
          </p:cNvSpPr>
          <p:nvPr>
            <p:ph type="title"/>
          </p:nvPr>
        </p:nvSpPr>
        <p:spPr>
          <a:xfrm>
            <a:off x="152400" y="773112"/>
            <a:ext cx="11887200" cy="1325563"/>
          </a:xfrm>
        </p:spPr>
        <p:txBody>
          <a:bodyPr>
            <a:normAutofit fontScale="90000"/>
          </a:bodyPr>
          <a:lstStyle/>
          <a:p>
            <a:r>
              <a:rPr lang="en-US" b="1" dirty="0"/>
              <a:t>Desired Results for Children and Families</a:t>
            </a:r>
            <a:br>
              <a:rPr lang="en-US" b="1" dirty="0"/>
            </a:br>
            <a:r>
              <a:rPr lang="en-US" b="1" dirty="0"/>
              <a:t>Parent Survey (1)</a:t>
            </a:r>
            <a:br>
              <a:rPr lang="en-US" b="1" dirty="0"/>
            </a:br>
            <a:endParaRPr lang="en-US" b="1" dirty="0"/>
          </a:p>
        </p:txBody>
      </p:sp>
      <p:pic>
        <p:nvPicPr>
          <p:cNvPr id="5" name="Content Placeholder 5">
            <a:extLst>
              <a:ext uri="{FF2B5EF4-FFF2-40B4-BE49-F238E27FC236}">
                <a16:creationId xmlns:a16="http://schemas.microsoft.com/office/drawing/2014/main" id="{1AD9AE8F-EDA9-7C72-B7BD-D2D81AECECF6}"/>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673" y="1529362"/>
            <a:ext cx="7330654" cy="4166152"/>
          </a:xfrm>
          <a:prstGeom prst="rect">
            <a:avLst/>
          </a:prstGeom>
        </p:spPr>
      </p:pic>
      <p:sp>
        <p:nvSpPr>
          <p:cNvPr id="2" name="Slide Number Placeholder 1">
            <a:extLst>
              <a:ext uri="{FF2B5EF4-FFF2-40B4-BE49-F238E27FC236}">
                <a16:creationId xmlns:a16="http://schemas.microsoft.com/office/drawing/2014/main" id="{AC547D4A-1DAE-D497-C0EF-3F9C045164E0}"/>
              </a:ext>
            </a:extLst>
          </p:cNvPr>
          <p:cNvSpPr>
            <a:spLocks noGrp="1"/>
          </p:cNvSpPr>
          <p:nvPr>
            <p:ph type="sldNum" sz="quarter" idx="19"/>
          </p:nvPr>
        </p:nvSpPr>
        <p:spPr/>
        <p:txBody>
          <a:bodyPr/>
          <a:lstStyle/>
          <a:p>
            <a:fld id="{0C39CDE4-793C-4482-9A56-1E540F859475}" type="slidenum">
              <a:rPr lang="en-US" smtClean="0"/>
              <a:pPr/>
              <a:t>18</a:t>
            </a:fld>
            <a:endParaRPr lang="en-US"/>
          </a:p>
        </p:txBody>
      </p:sp>
    </p:spTree>
    <p:extLst>
      <p:ext uri="{BB962C8B-B14F-4D97-AF65-F5344CB8AC3E}">
        <p14:creationId xmlns:p14="http://schemas.microsoft.com/office/powerpoint/2010/main" val="245818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192C9-5E17-6584-FB20-337D19CE2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5DB7AE-0184-CB97-2D26-FF001C48824F}"/>
              </a:ext>
            </a:extLst>
          </p:cNvPr>
          <p:cNvSpPr>
            <a:spLocks noGrp="1"/>
          </p:cNvSpPr>
          <p:nvPr>
            <p:ph type="title"/>
          </p:nvPr>
        </p:nvSpPr>
        <p:spPr>
          <a:xfrm>
            <a:off x="152400" y="510681"/>
            <a:ext cx="11887200" cy="1325563"/>
          </a:xfrm>
        </p:spPr>
        <p:txBody>
          <a:bodyPr anchor="ctr">
            <a:normAutofit/>
          </a:bodyPr>
          <a:lstStyle/>
          <a:p>
            <a:r>
              <a:rPr lang="en-US" dirty="0"/>
              <a:t>Desired Results for Children and Families – Parent Survey (2)</a:t>
            </a:r>
          </a:p>
        </p:txBody>
      </p:sp>
      <p:sp>
        <p:nvSpPr>
          <p:cNvPr id="3" name="Content Placeholder 2">
            <a:extLst>
              <a:ext uri="{FF2B5EF4-FFF2-40B4-BE49-F238E27FC236}">
                <a16:creationId xmlns:a16="http://schemas.microsoft.com/office/drawing/2014/main" id="{FC43E2C4-FC82-A8D7-A19D-9FCB11AC6635}"/>
              </a:ext>
            </a:extLst>
          </p:cNvPr>
          <p:cNvSpPr>
            <a:spLocks noGrp="1"/>
          </p:cNvSpPr>
          <p:nvPr>
            <p:ph type="body" sz="quarter" idx="20"/>
          </p:nvPr>
        </p:nvSpPr>
        <p:spPr>
          <a:xfrm>
            <a:off x="536575" y="2775856"/>
            <a:ext cx="11156950" cy="3309031"/>
          </a:xfrm>
        </p:spPr>
        <p:txBody>
          <a:bodyPr>
            <a:normAutofit/>
          </a:bodyPr>
          <a:lstStyle/>
          <a:p>
            <a:pPr marL="0" indent="0">
              <a:buNone/>
            </a:pPr>
            <a:r>
              <a:rPr lang="en-US" dirty="0"/>
              <a:t>Using a narrative format, summarize the analysis and assessment of the data results from the Desired Results for Children and Families Parent Survey, focusing on how the program assists families in supporting their child's learning and development while addressing the families’ needs.</a:t>
            </a:r>
          </a:p>
        </p:txBody>
      </p:sp>
      <p:sp>
        <p:nvSpPr>
          <p:cNvPr id="4" name="Slide Number Placeholder 3">
            <a:extLst>
              <a:ext uri="{FF2B5EF4-FFF2-40B4-BE49-F238E27FC236}">
                <a16:creationId xmlns:a16="http://schemas.microsoft.com/office/drawing/2014/main" id="{A8A44B43-3B07-B359-1268-379CC00EAAA6}"/>
              </a:ext>
            </a:extLst>
          </p:cNvPr>
          <p:cNvSpPr>
            <a:spLocks noGrp="1"/>
          </p:cNvSpPr>
          <p:nvPr>
            <p:ph type="sldNum" sz="quarter" idx="19"/>
          </p:nvPr>
        </p:nvSpPr>
        <p:spPr>
          <a:xfrm>
            <a:off x="9296400" y="6289075"/>
            <a:ext cx="2743200" cy="3651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0C39CDE4-793C-4482-9A56-1E540F859475}" type="slidenum">
              <a:rPr kumimoji="0" lang="en-US" sz="19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19</a:t>
            </a:fld>
            <a:endParaRPr kumimoji="0" lang="en-US" sz="1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584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9617-5984-BB8A-120A-42D45ECE9951}"/>
              </a:ext>
            </a:extLst>
          </p:cNvPr>
          <p:cNvSpPr>
            <a:spLocks noGrp="1"/>
          </p:cNvSpPr>
          <p:nvPr>
            <p:ph type="title"/>
          </p:nvPr>
        </p:nvSpPr>
        <p:spPr>
          <a:xfrm>
            <a:off x="152400" y="0"/>
            <a:ext cx="11887200" cy="1325563"/>
          </a:xfrm>
        </p:spPr>
        <p:txBody>
          <a:bodyPr/>
          <a:lstStyle/>
          <a:p>
            <a:r>
              <a:rPr lang="en-US" b="1" dirty="0"/>
              <a:t>Agenda</a:t>
            </a:r>
          </a:p>
        </p:txBody>
      </p:sp>
      <p:sp>
        <p:nvSpPr>
          <p:cNvPr id="3" name="Content Placeholder 2">
            <a:extLst>
              <a:ext uri="{FF2B5EF4-FFF2-40B4-BE49-F238E27FC236}">
                <a16:creationId xmlns:a16="http://schemas.microsoft.com/office/drawing/2014/main" id="{5E6C67D0-6549-0A62-25BE-EF83208453AB}"/>
              </a:ext>
            </a:extLst>
          </p:cNvPr>
          <p:cNvSpPr>
            <a:spLocks noGrp="1"/>
          </p:cNvSpPr>
          <p:nvPr>
            <p:ph idx="1"/>
          </p:nvPr>
        </p:nvSpPr>
        <p:spPr>
          <a:xfrm>
            <a:off x="152400" y="1070517"/>
            <a:ext cx="12225454" cy="5687122"/>
          </a:xfrm>
        </p:spPr>
        <p:txBody>
          <a:bodyPr>
            <a:normAutofit fontScale="92500" lnSpcReduction="10000"/>
          </a:bodyPr>
          <a:lstStyle/>
          <a:p>
            <a:pPr>
              <a:spcAft>
                <a:spcPts val="600"/>
              </a:spcAft>
            </a:pPr>
            <a:r>
              <a:rPr lang="en-US" sz="3000" dirty="0"/>
              <a:t>Early Education Division (EED) Mission and Vision</a:t>
            </a:r>
          </a:p>
          <a:p>
            <a:pPr>
              <a:spcAft>
                <a:spcPts val="600"/>
              </a:spcAft>
            </a:pPr>
            <a:r>
              <a:rPr lang="en-US" sz="3000" dirty="0"/>
              <a:t>Program Quality Implementation (PQI) Office </a:t>
            </a:r>
          </a:p>
          <a:p>
            <a:pPr>
              <a:spcAft>
                <a:spcPts val="600"/>
              </a:spcAft>
            </a:pPr>
            <a:r>
              <a:rPr lang="en-US" sz="3000" dirty="0"/>
              <a:t>Purpose</a:t>
            </a:r>
          </a:p>
          <a:p>
            <a:pPr>
              <a:spcAft>
                <a:spcPts val="600"/>
              </a:spcAft>
            </a:pPr>
            <a:r>
              <a:rPr lang="en-US" sz="3000" dirty="0"/>
              <a:t>Program Self-Evaluation (PSE) Process</a:t>
            </a:r>
          </a:p>
          <a:p>
            <a:pPr lvl="1">
              <a:spcAft>
                <a:spcPts val="600"/>
              </a:spcAft>
            </a:pPr>
            <a:r>
              <a:rPr lang="en-US" sz="2600" dirty="0"/>
              <a:t>Gathering Data</a:t>
            </a:r>
          </a:p>
          <a:p>
            <a:pPr lvl="1">
              <a:spcAft>
                <a:spcPts val="600"/>
              </a:spcAft>
            </a:pPr>
            <a:r>
              <a:rPr lang="en-US" sz="2600" dirty="0"/>
              <a:t>Analyzing Data</a:t>
            </a:r>
          </a:p>
          <a:p>
            <a:pPr lvl="1">
              <a:spcAft>
                <a:spcPts val="600"/>
              </a:spcAft>
            </a:pPr>
            <a:r>
              <a:rPr lang="en-US" sz="2600" dirty="0"/>
              <a:t>Implementing Action Plan</a:t>
            </a:r>
          </a:p>
          <a:p>
            <a:pPr>
              <a:spcAft>
                <a:spcPts val="600"/>
              </a:spcAft>
            </a:pPr>
            <a:r>
              <a:rPr lang="en-US" sz="3000" dirty="0"/>
              <a:t>Completing and Submitting the PSE</a:t>
            </a:r>
          </a:p>
          <a:p>
            <a:pPr>
              <a:spcAft>
                <a:spcPts val="600"/>
              </a:spcAft>
            </a:pPr>
            <a:r>
              <a:rPr lang="en-US" sz="3000" dirty="0"/>
              <a:t>SNAP Survey</a:t>
            </a:r>
          </a:p>
          <a:p>
            <a:pPr>
              <a:spcAft>
                <a:spcPts val="600"/>
              </a:spcAft>
            </a:pPr>
            <a:r>
              <a:rPr lang="en-US" sz="3000" dirty="0"/>
              <a:t>Multiple Contract Types</a:t>
            </a:r>
          </a:p>
          <a:p>
            <a:pPr>
              <a:spcAft>
                <a:spcPts val="600"/>
              </a:spcAft>
            </a:pPr>
            <a:r>
              <a:rPr lang="en-US" sz="3000" dirty="0"/>
              <a:t>PSE Webpage Walkthrough</a:t>
            </a:r>
          </a:p>
        </p:txBody>
      </p:sp>
      <p:sp>
        <p:nvSpPr>
          <p:cNvPr id="4" name="Slide Number Placeholder 3">
            <a:extLst>
              <a:ext uri="{FF2B5EF4-FFF2-40B4-BE49-F238E27FC236}">
                <a16:creationId xmlns:a16="http://schemas.microsoft.com/office/drawing/2014/main" id="{645B4139-D387-C1EB-C4B1-5F07AE30F99D}"/>
              </a:ext>
            </a:extLst>
          </p:cNvPr>
          <p:cNvSpPr>
            <a:spLocks noGrp="1"/>
          </p:cNvSpPr>
          <p:nvPr>
            <p:ph type="sldNum" sz="quarter" idx="10"/>
          </p:nvPr>
        </p:nvSpPr>
        <p:spPr/>
        <p:txBody>
          <a:bodyPr/>
          <a:lstStyle/>
          <a:p>
            <a:fld id="{0C39CDE4-793C-4482-9A56-1E540F859475}" type="slidenum">
              <a:rPr lang="en-US" smtClean="0"/>
              <a:pPr/>
              <a:t>2</a:t>
            </a:fld>
            <a:endParaRPr lang="en-US"/>
          </a:p>
        </p:txBody>
      </p:sp>
    </p:spTree>
    <p:extLst>
      <p:ext uri="{BB962C8B-B14F-4D97-AF65-F5344CB8AC3E}">
        <p14:creationId xmlns:p14="http://schemas.microsoft.com/office/powerpoint/2010/main" val="71850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78E5-435B-FFAD-3321-FA12559785F5}"/>
              </a:ext>
            </a:extLst>
          </p:cNvPr>
          <p:cNvSpPr>
            <a:spLocks noGrp="1"/>
          </p:cNvSpPr>
          <p:nvPr>
            <p:ph type="title"/>
          </p:nvPr>
        </p:nvSpPr>
        <p:spPr/>
        <p:txBody>
          <a:bodyPr/>
          <a:lstStyle/>
          <a:p>
            <a:r>
              <a:rPr lang="en-US" dirty="0"/>
              <a:t>Desired Results for Children and Families – Parent Survey (3)</a:t>
            </a:r>
          </a:p>
        </p:txBody>
      </p:sp>
      <p:sp>
        <p:nvSpPr>
          <p:cNvPr id="3" name="Content Placeholder 2">
            <a:extLst>
              <a:ext uri="{FF2B5EF4-FFF2-40B4-BE49-F238E27FC236}">
                <a16:creationId xmlns:a16="http://schemas.microsoft.com/office/drawing/2014/main" id="{82DAE6D9-535D-5581-E7DB-8152153AD87A}"/>
              </a:ext>
            </a:extLst>
          </p:cNvPr>
          <p:cNvSpPr>
            <a:spLocks noGrp="1"/>
          </p:cNvSpPr>
          <p:nvPr>
            <p:ph idx="1"/>
          </p:nvPr>
        </p:nvSpPr>
        <p:spPr/>
        <p:txBody>
          <a:bodyPr/>
          <a:lstStyle/>
          <a:p>
            <a:r>
              <a:rPr lang="en-US" dirty="0"/>
              <a:t>Using a narrative format, summarize the analysis and assessment of the data results from the Desired Results for Children and Families Parent Survey, focusing on how the program assists families in supporting their child's learning and development while addressing the families’ needs.</a:t>
            </a:r>
          </a:p>
        </p:txBody>
      </p:sp>
      <p:sp>
        <p:nvSpPr>
          <p:cNvPr id="4" name="Slide Number Placeholder 3">
            <a:extLst>
              <a:ext uri="{FF2B5EF4-FFF2-40B4-BE49-F238E27FC236}">
                <a16:creationId xmlns:a16="http://schemas.microsoft.com/office/drawing/2014/main" id="{5EE4B891-35CD-1785-B55D-81511F00305E}"/>
              </a:ext>
            </a:extLst>
          </p:cNvPr>
          <p:cNvSpPr>
            <a:spLocks noGrp="1"/>
          </p:cNvSpPr>
          <p:nvPr>
            <p:ph type="sldNum" sz="quarter" idx="10"/>
          </p:nvPr>
        </p:nvSpPr>
        <p:spPr/>
        <p:txBody>
          <a:bodyPr/>
          <a:lstStyle/>
          <a:p>
            <a:fld id="{0C39CDE4-793C-4482-9A56-1E540F859475}" type="slidenum">
              <a:rPr lang="en-US" smtClean="0"/>
              <a:pPr/>
              <a:t>20</a:t>
            </a:fld>
            <a:endParaRPr lang="en-US"/>
          </a:p>
        </p:txBody>
      </p:sp>
    </p:spTree>
    <p:extLst>
      <p:ext uri="{BB962C8B-B14F-4D97-AF65-F5344CB8AC3E}">
        <p14:creationId xmlns:p14="http://schemas.microsoft.com/office/powerpoint/2010/main" val="1307880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933D-D207-5817-198A-3EAF09E31F05}"/>
              </a:ext>
            </a:extLst>
          </p:cNvPr>
          <p:cNvSpPr>
            <a:spLocks noGrp="1"/>
          </p:cNvSpPr>
          <p:nvPr>
            <p:ph type="title"/>
          </p:nvPr>
        </p:nvSpPr>
        <p:spPr/>
        <p:txBody>
          <a:bodyPr/>
          <a:lstStyle/>
          <a:p>
            <a:r>
              <a:rPr lang="en-US" dirty="0"/>
              <a:t>CLASS and CLASS Environment Tool </a:t>
            </a:r>
            <a:endParaRPr lang="en-US" b="1" dirty="0"/>
          </a:p>
        </p:txBody>
      </p:sp>
      <p:sp>
        <p:nvSpPr>
          <p:cNvPr id="3" name="Content Placeholder 2">
            <a:extLst>
              <a:ext uri="{FF2B5EF4-FFF2-40B4-BE49-F238E27FC236}">
                <a16:creationId xmlns:a16="http://schemas.microsoft.com/office/drawing/2014/main" id="{4F7251EC-4832-3520-5CEB-A8776BFCAE01}"/>
              </a:ext>
            </a:extLst>
          </p:cNvPr>
          <p:cNvSpPr>
            <a:spLocks noGrp="1"/>
          </p:cNvSpPr>
          <p:nvPr>
            <p:ph idx="1"/>
          </p:nvPr>
        </p:nvSpPr>
        <p:spPr>
          <a:xfrm>
            <a:off x="152400" y="1308422"/>
            <a:ext cx="11887200" cy="5549578"/>
          </a:xfrm>
        </p:spPr>
        <p:txBody>
          <a:bodyPr>
            <a:normAutofit fontScale="92500" lnSpcReduction="10000"/>
          </a:bodyPr>
          <a:lstStyle/>
          <a:p>
            <a:r>
              <a:rPr lang="en-US" sz="2600" dirty="0"/>
              <a:t>Using a narrative format, summarize the analysis and assessment of the data to determine if the requirement to observe and enter data into the </a:t>
            </a:r>
            <a:r>
              <a:rPr lang="en-US" sz="2600" dirty="0" err="1"/>
              <a:t>myTeachstone</a:t>
            </a:r>
            <a:r>
              <a:rPr lang="en-US" sz="2600" dirty="0"/>
              <a:t> platform for 30% of CSPP classrooms using the CLASS and CLASS Environment Tool was met. </a:t>
            </a:r>
          </a:p>
          <a:p>
            <a:endParaRPr lang="en-US" sz="1000" dirty="0"/>
          </a:p>
          <a:p>
            <a:r>
              <a:rPr lang="en-US" sz="2600" dirty="0"/>
              <a:t>Summarize how the analysis of CLASS and CLASS Environment data is being used to inform continuous quality improvement, including professional development opportunities for staff.</a:t>
            </a:r>
          </a:p>
          <a:p>
            <a:pPr marL="0" indent="0">
              <a:buNone/>
            </a:pPr>
            <a:endParaRPr lang="en-US" sz="1200" dirty="0"/>
          </a:p>
          <a:p>
            <a:r>
              <a:rPr lang="en-US" sz="2600" dirty="0"/>
              <a:t>Meets standards</a:t>
            </a:r>
          </a:p>
          <a:p>
            <a:pPr lvl="1"/>
            <a:r>
              <a:rPr lang="en-US" sz="2600" dirty="0"/>
              <a:t>And we have procedures in place for the ongoing monitoring to ensure these areas continue to meet standards. (NEW for 2026)</a:t>
            </a:r>
          </a:p>
          <a:p>
            <a:pPr lvl="1"/>
            <a:endParaRPr lang="en-US" sz="1200" dirty="0"/>
          </a:p>
          <a:p>
            <a:r>
              <a:rPr lang="en-US" sz="2600" dirty="0"/>
              <a:t>Did not meet the standards</a:t>
            </a:r>
          </a:p>
          <a:p>
            <a:pPr lvl="1"/>
            <a:r>
              <a:rPr lang="en-US" sz="2600" dirty="0"/>
              <a:t>A list of tasks to improve those areas in a timely and effective manner (narrative response).</a:t>
            </a:r>
            <a:endParaRPr lang="en-US" sz="2600" dirty="0">
              <a:cs typeface="Arial"/>
            </a:endParaRPr>
          </a:p>
        </p:txBody>
      </p:sp>
      <p:sp>
        <p:nvSpPr>
          <p:cNvPr id="4" name="Slide Number Placeholder 3">
            <a:extLst>
              <a:ext uri="{FF2B5EF4-FFF2-40B4-BE49-F238E27FC236}">
                <a16:creationId xmlns:a16="http://schemas.microsoft.com/office/drawing/2014/main" id="{6A92B14B-C46C-2964-B430-7C6C900DB05A}"/>
              </a:ext>
            </a:extLst>
          </p:cNvPr>
          <p:cNvSpPr>
            <a:spLocks noGrp="1"/>
          </p:cNvSpPr>
          <p:nvPr>
            <p:ph type="sldNum" sz="quarter" idx="10"/>
          </p:nvPr>
        </p:nvSpPr>
        <p:spPr/>
        <p:txBody>
          <a:bodyPr/>
          <a:lstStyle/>
          <a:p>
            <a:fld id="{0C39CDE4-793C-4482-9A56-1E540F859475}" type="slidenum">
              <a:rPr lang="en-US" smtClean="0"/>
              <a:pPr/>
              <a:t>21</a:t>
            </a:fld>
            <a:endParaRPr lang="en-US"/>
          </a:p>
        </p:txBody>
      </p:sp>
    </p:spTree>
    <p:extLst>
      <p:ext uri="{BB962C8B-B14F-4D97-AF65-F5344CB8AC3E}">
        <p14:creationId xmlns:p14="http://schemas.microsoft.com/office/powerpoint/2010/main" val="418983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30379B-FA73-AC92-C9E2-A98A042569AD}"/>
              </a:ext>
            </a:extLst>
          </p:cNvPr>
          <p:cNvSpPr>
            <a:spLocks noGrp="1"/>
          </p:cNvSpPr>
          <p:nvPr>
            <p:ph type="ctrTitle"/>
          </p:nvPr>
        </p:nvSpPr>
        <p:spPr>
          <a:xfrm>
            <a:off x="665048" y="1840675"/>
            <a:ext cx="4470717" cy="2037586"/>
          </a:xfrm>
        </p:spPr>
        <p:txBody>
          <a:bodyPr/>
          <a:lstStyle/>
          <a:p>
            <a:r>
              <a:rPr lang="en-US" b="1" dirty="0"/>
              <a:t>Implement Action Plan</a:t>
            </a:r>
            <a:endParaRPr lang="en-US" dirty="0"/>
          </a:p>
        </p:txBody>
      </p:sp>
      <p:pic>
        <p:nvPicPr>
          <p:cNvPr id="6" name="Picture Placeholder 5" descr="Children circled around a piece of paper with a list of school topics.">
            <a:extLst>
              <a:ext uri="{FF2B5EF4-FFF2-40B4-BE49-F238E27FC236}">
                <a16:creationId xmlns:a16="http://schemas.microsoft.com/office/drawing/2014/main" id="{EAF0924E-FCC5-7F59-5314-79171F181CB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b="-1"/>
          <a:stretch>
            <a:fillRect/>
          </a:stretch>
        </p:blipFill>
        <p:spPr>
          <a:xfrm>
            <a:off x="4759537" y="10"/>
            <a:ext cx="7432465" cy="6857989"/>
          </a:xfrm>
          <a:custGeom>
            <a:avLst/>
            <a:gdLst>
              <a:gd name="connsiteX0" fmla="*/ 317500 w 6043931"/>
              <a:gd name="connsiteY0" fmla="*/ 0 h 6858000"/>
              <a:gd name="connsiteX1" fmla="*/ 6043931 w 6043931"/>
              <a:gd name="connsiteY1" fmla="*/ 0 h 6858000"/>
              <a:gd name="connsiteX2" fmla="*/ 6043931 w 6043931"/>
              <a:gd name="connsiteY2" fmla="*/ 6858000 h 6858000"/>
              <a:gd name="connsiteX3" fmla="*/ 0 w 6043931"/>
              <a:gd name="connsiteY3" fmla="*/ 6858000 h 6858000"/>
              <a:gd name="connsiteX4" fmla="*/ 0 w 6043931"/>
              <a:gd name="connsiteY4" fmla="*/ 6477000 h 6858000"/>
              <a:gd name="connsiteX5" fmla="*/ 560071 w 6043931"/>
              <a:gd name="connsiteY5" fmla="*/ 6477000 h 6858000"/>
              <a:gd name="connsiteX6" fmla="*/ 711200 w 6043931"/>
              <a:gd name="connsiteY6" fmla="*/ 6325871 h 6858000"/>
              <a:gd name="connsiteX7" fmla="*/ 711200 w 6043931"/>
              <a:gd name="connsiteY7" fmla="*/ 532131 h 6858000"/>
              <a:gd name="connsiteX8" fmla="*/ 560071 w 6043931"/>
              <a:gd name="connsiteY8" fmla="*/ 381000 h 6858000"/>
              <a:gd name="connsiteX9" fmla="*/ 207011 w 6043931"/>
              <a:gd name="connsiteY9" fmla="*/ 38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3931" h="6858000">
                <a:moveTo>
                  <a:pt x="317500" y="0"/>
                </a:moveTo>
                <a:lnTo>
                  <a:pt x="6043931" y="0"/>
                </a:lnTo>
                <a:lnTo>
                  <a:pt x="6043931" y="6858000"/>
                </a:lnTo>
                <a:lnTo>
                  <a:pt x="0" y="6858000"/>
                </a:lnTo>
                <a:lnTo>
                  <a:pt x="0" y="6477000"/>
                </a:lnTo>
                <a:lnTo>
                  <a:pt x="560071" y="6477000"/>
                </a:lnTo>
                <a:cubicBezTo>
                  <a:pt x="643891" y="6477000"/>
                  <a:pt x="711200" y="6409691"/>
                  <a:pt x="711200" y="6325871"/>
                </a:cubicBezTo>
                <a:lnTo>
                  <a:pt x="711200" y="532131"/>
                </a:lnTo>
                <a:cubicBezTo>
                  <a:pt x="711200" y="448311"/>
                  <a:pt x="643891" y="381000"/>
                  <a:pt x="560071" y="381000"/>
                </a:cubicBezTo>
                <a:lnTo>
                  <a:pt x="207011" y="381000"/>
                </a:lnTo>
                <a:close/>
              </a:path>
            </a:pathLst>
          </a:custGeom>
          <a:noFill/>
        </p:spPr>
      </p:pic>
    </p:spTree>
    <p:extLst>
      <p:ext uri="{BB962C8B-B14F-4D97-AF65-F5344CB8AC3E}">
        <p14:creationId xmlns:p14="http://schemas.microsoft.com/office/powerpoint/2010/main" val="135751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034F-595B-0F13-DFFE-A617C66A7BB2}"/>
              </a:ext>
            </a:extLst>
          </p:cNvPr>
          <p:cNvSpPr>
            <a:spLocks noGrp="1"/>
          </p:cNvSpPr>
          <p:nvPr>
            <p:ph type="title"/>
          </p:nvPr>
        </p:nvSpPr>
        <p:spPr/>
        <p:txBody>
          <a:bodyPr/>
          <a:lstStyle/>
          <a:p>
            <a:r>
              <a:rPr lang="en-US" b="1" dirty="0">
                <a:cs typeface="Arial"/>
              </a:rPr>
              <a:t>Implementation Framework</a:t>
            </a:r>
            <a:br>
              <a:rPr lang="en-US" dirty="0">
                <a:cs typeface="Arial"/>
              </a:rPr>
            </a:br>
            <a:endParaRPr lang="en-US" dirty="0"/>
          </a:p>
        </p:txBody>
      </p:sp>
      <p:sp>
        <p:nvSpPr>
          <p:cNvPr id="3" name="Content Placeholder 2">
            <a:extLst>
              <a:ext uri="{FF2B5EF4-FFF2-40B4-BE49-F238E27FC236}">
                <a16:creationId xmlns:a16="http://schemas.microsoft.com/office/drawing/2014/main" id="{1F6722BB-8906-A05C-2377-0201BC30274D}"/>
              </a:ext>
            </a:extLst>
          </p:cNvPr>
          <p:cNvSpPr>
            <a:spLocks noGrp="1"/>
          </p:cNvSpPr>
          <p:nvPr>
            <p:ph idx="1"/>
          </p:nvPr>
        </p:nvSpPr>
        <p:spPr>
          <a:xfrm>
            <a:off x="152400" y="1401268"/>
            <a:ext cx="11887200" cy="5015901"/>
          </a:xfrm>
        </p:spPr>
        <p:txBody>
          <a:bodyPr/>
          <a:lstStyle/>
          <a:p>
            <a:pPr marL="514350" indent="-514350">
              <a:buFont typeface="+mj-lt"/>
              <a:buAutoNum type="arabicPeriod"/>
            </a:pPr>
            <a:r>
              <a:rPr lang="en-US" dirty="0"/>
              <a:t>Meet regularly throughout the year to assess all areas that need improvement.</a:t>
            </a:r>
            <a:br>
              <a:rPr lang="en-US" dirty="0"/>
            </a:br>
            <a:endParaRPr lang="en-US" dirty="0"/>
          </a:p>
          <a:p>
            <a:pPr marL="514350" indent="-514350">
              <a:buFont typeface="+mj-lt"/>
              <a:buAutoNum type="arabicPeriod"/>
            </a:pPr>
            <a:r>
              <a:rPr lang="en-US" dirty="0"/>
              <a:t>Create procedures that will help assure that all areas of the program that are satisfactory continue to meet or exceed standards.</a:t>
            </a:r>
            <a:br>
              <a:rPr lang="en-US" dirty="0"/>
            </a:br>
            <a:endParaRPr lang="en-US" dirty="0"/>
          </a:p>
          <a:p>
            <a:pPr marL="514350" indent="-514350">
              <a:buFont typeface="+mj-lt"/>
              <a:buAutoNum type="arabicPeriod"/>
            </a:pPr>
            <a:r>
              <a:rPr lang="en-US" dirty="0"/>
              <a:t>Make necessary adjustments or modifications to the areas that are identified in your PSE that needs improvements</a:t>
            </a:r>
          </a:p>
        </p:txBody>
      </p:sp>
      <p:sp>
        <p:nvSpPr>
          <p:cNvPr id="4" name="Slide Number Placeholder 3">
            <a:extLst>
              <a:ext uri="{FF2B5EF4-FFF2-40B4-BE49-F238E27FC236}">
                <a16:creationId xmlns:a16="http://schemas.microsoft.com/office/drawing/2014/main" id="{538C93E0-1EA9-C83B-5FD9-0FA801E5BA60}"/>
              </a:ext>
            </a:extLst>
          </p:cNvPr>
          <p:cNvSpPr>
            <a:spLocks noGrp="1"/>
          </p:cNvSpPr>
          <p:nvPr>
            <p:ph type="sldNum" sz="quarter" idx="10"/>
          </p:nvPr>
        </p:nvSpPr>
        <p:spPr/>
        <p:txBody>
          <a:bodyPr/>
          <a:lstStyle/>
          <a:p>
            <a:fld id="{0C39CDE4-793C-4482-9A56-1E540F859475}" type="slidenum">
              <a:rPr lang="en-US" smtClean="0"/>
              <a:pPr/>
              <a:t>23</a:t>
            </a:fld>
            <a:endParaRPr lang="en-US"/>
          </a:p>
        </p:txBody>
      </p:sp>
    </p:spTree>
    <p:extLst>
      <p:ext uri="{BB962C8B-B14F-4D97-AF65-F5344CB8AC3E}">
        <p14:creationId xmlns:p14="http://schemas.microsoft.com/office/powerpoint/2010/main" val="2562135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7191-1414-72A0-E70F-74262F56EFF5}"/>
              </a:ext>
            </a:extLst>
          </p:cNvPr>
          <p:cNvSpPr>
            <a:spLocks noGrp="1"/>
          </p:cNvSpPr>
          <p:nvPr>
            <p:ph type="title"/>
          </p:nvPr>
        </p:nvSpPr>
        <p:spPr/>
        <p:txBody>
          <a:bodyPr/>
          <a:lstStyle/>
          <a:p>
            <a:r>
              <a:rPr lang="en-US" b="1" dirty="0">
                <a:solidFill>
                  <a:prstClr val="white"/>
                </a:solidFill>
              </a:rPr>
              <a:t>Submission Requirements</a:t>
            </a:r>
            <a:br>
              <a:rPr lang="en-US" dirty="0"/>
            </a:br>
            <a:endParaRPr lang="en-US" dirty="0"/>
          </a:p>
        </p:txBody>
      </p:sp>
      <p:sp>
        <p:nvSpPr>
          <p:cNvPr id="3" name="Content Placeholder 2">
            <a:extLst>
              <a:ext uri="{FF2B5EF4-FFF2-40B4-BE49-F238E27FC236}">
                <a16:creationId xmlns:a16="http://schemas.microsoft.com/office/drawing/2014/main" id="{37149850-76E4-FAA1-DC1B-CB5D49164687}"/>
              </a:ext>
            </a:extLst>
          </p:cNvPr>
          <p:cNvSpPr>
            <a:spLocks noGrp="1"/>
          </p:cNvSpPr>
          <p:nvPr>
            <p:ph idx="1"/>
          </p:nvPr>
        </p:nvSpPr>
        <p:spPr>
          <a:xfrm>
            <a:off x="152400" y="1273174"/>
            <a:ext cx="11887200" cy="5015901"/>
          </a:xfrm>
        </p:spPr>
        <p:txBody>
          <a:bodyPr/>
          <a:lstStyle/>
          <a:p>
            <a:r>
              <a:rPr lang="en-US" dirty="0"/>
              <a:t>Contractors are required to submit the PSE Survey to the CDE on or before Monday, June 1, 2026, at 5 p.m.</a:t>
            </a:r>
            <a:br>
              <a:rPr lang="en-US" dirty="0"/>
            </a:br>
            <a:endParaRPr lang="en-US" dirty="0"/>
          </a:p>
          <a:p>
            <a:r>
              <a:rPr lang="en-US" dirty="0"/>
              <a:t>Contractors must complete </a:t>
            </a:r>
            <a:r>
              <a:rPr lang="en-US" b="1" i="1" dirty="0"/>
              <a:t>only</a:t>
            </a:r>
            <a:r>
              <a:rPr lang="en-US" b="1" dirty="0"/>
              <a:t> the PSE Survey (fillable PDF) </a:t>
            </a:r>
            <a:r>
              <a:rPr lang="en-US" dirty="0"/>
              <a:t>and</a:t>
            </a:r>
            <a:r>
              <a:rPr lang="en-US" b="1" dirty="0"/>
              <a:t> one SNAP Survey </a:t>
            </a:r>
            <a:r>
              <a:rPr lang="en-US" dirty="0"/>
              <a:t>of training needs</a:t>
            </a:r>
            <a:r>
              <a:rPr lang="en-US" b="1" dirty="0"/>
              <a:t>. </a:t>
            </a:r>
            <a:br>
              <a:rPr lang="en-US" b="1" dirty="0"/>
            </a:br>
            <a:endParaRPr lang="en-US" dirty="0"/>
          </a:p>
          <a:p>
            <a:r>
              <a:rPr lang="en-US" dirty="0"/>
              <a:t>All other required documentation completed as part of the PSE process shall be kept on-site and available for review upon request</a:t>
            </a:r>
          </a:p>
          <a:p>
            <a:endParaRPr lang="en-US" dirty="0"/>
          </a:p>
        </p:txBody>
      </p:sp>
      <p:sp>
        <p:nvSpPr>
          <p:cNvPr id="4" name="Slide Number Placeholder 3">
            <a:extLst>
              <a:ext uri="{FF2B5EF4-FFF2-40B4-BE49-F238E27FC236}">
                <a16:creationId xmlns:a16="http://schemas.microsoft.com/office/drawing/2014/main" id="{4BF1F16B-3E65-5829-D485-C80720A77F19}"/>
              </a:ext>
            </a:extLst>
          </p:cNvPr>
          <p:cNvSpPr>
            <a:spLocks noGrp="1"/>
          </p:cNvSpPr>
          <p:nvPr>
            <p:ph type="sldNum" sz="quarter" idx="10"/>
          </p:nvPr>
        </p:nvSpPr>
        <p:spPr/>
        <p:txBody>
          <a:bodyPr/>
          <a:lstStyle/>
          <a:p>
            <a:fld id="{0C39CDE4-793C-4482-9A56-1E540F859475}" type="slidenum">
              <a:rPr lang="en-US" smtClean="0"/>
              <a:pPr/>
              <a:t>24</a:t>
            </a:fld>
            <a:endParaRPr lang="en-US"/>
          </a:p>
        </p:txBody>
      </p:sp>
    </p:spTree>
    <p:extLst>
      <p:ext uri="{BB962C8B-B14F-4D97-AF65-F5344CB8AC3E}">
        <p14:creationId xmlns:p14="http://schemas.microsoft.com/office/powerpoint/2010/main" val="169653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AE24-47FC-14A1-83D4-05BE9191B8E2}"/>
              </a:ext>
            </a:extLst>
          </p:cNvPr>
          <p:cNvSpPr>
            <a:spLocks noGrp="1"/>
          </p:cNvSpPr>
          <p:nvPr>
            <p:ph type="title"/>
          </p:nvPr>
        </p:nvSpPr>
        <p:spPr/>
        <p:txBody>
          <a:bodyPr/>
          <a:lstStyle/>
          <a:p>
            <a:r>
              <a:rPr lang="en-US" b="1" dirty="0">
                <a:solidFill>
                  <a:prstClr val="white"/>
                </a:solidFill>
              </a:rPr>
              <a:t>Submission Requirements (2)</a:t>
            </a:r>
            <a:endParaRPr lang="en-US" dirty="0"/>
          </a:p>
        </p:txBody>
      </p:sp>
      <p:sp>
        <p:nvSpPr>
          <p:cNvPr id="3" name="Content Placeholder 2">
            <a:extLst>
              <a:ext uri="{FF2B5EF4-FFF2-40B4-BE49-F238E27FC236}">
                <a16:creationId xmlns:a16="http://schemas.microsoft.com/office/drawing/2014/main" id="{0B1FE39E-0E5D-9504-7309-ED6E3BE0C9B7}"/>
              </a:ext>
            </a:extLst>
          </p:cNvPr>
          <p:cNvSpPr>
            <a:spLocks noGrp="1"/>
          </p:cNvSpPr>
          <p:nvPr>
            <p:ph idx="1"/>
          </p:nvPr>
        </p:nvSpPr>
        <p:spPr/>
        <p:txBody>
          <a:bodyPr/>
          <a:lstStyle/>
          <a:p>
            <a:pPr lvl="0">
              <a:defRPr/>
            </a:pPr>
            <a:r>
              <a:rPr lang="en-US" dirty="0"/>
              <a:t>Contractors will submit PSE Survey (fillable PDF) to the PSE email: </a:t>
            </a:r>
            <a:r>
              <a:rPr lang="en-US"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PSEFY2526@cde.ca.gov</a:t>
            </a:r>
            <a:endParaRPr lang="en-US" dirty="0">
              <a:solidFill>
                <a:schemeClr val="accent4">
                  <a:lumMod val="60000"/>
                  <a:lumOff val="40000"/>
                </a:schemeClr>
              </a:solidFill>
            </a:endParaRPr>
          </a:p>
          <a:p>
            <a:pPr lvl="0">
              <a:defRPr/>
            </a:pPr>
            <a:endParaRPr lang="en-US" dirty="0"/>
          </a:p>
          <a:p>
            <a:pPr lvl="0">
              <a:defRPr/>
            </a:pPr>
            <a:r>
              <a:rPr lang="en-US" dirty="0"/>
              <a:t>Contractors are also required to submit a survey of training needs via SNAP Survey</a:t>
            </a:r>
          </a:p>
        </p:txBody>
      </p:sp>
      <p:sp>
        <p:nvSpPr>
          <p:cNvPr id="4" name="Slide Number Placeholder 3">
            <a:extLst>
              <a:ext uri="{FF2B5EF4-FFF2-40B4-BE49-F238E27FC236}">
                <a16:creationId xmlns:a16="http://schemas.microsoft.com/office/drawing/2014/main" id="{64B8F953-A49B-F70E-1E93-648B36C9C411}"/>
              </a:ext>
            </a:extLst>
          </p:cNvPr>
          <p:cNvSpPr>
            <a:spLocks noGrp="1"/>
          </p:cNvSpPr>
          <p:nvPr>
            <p:ph type="sldNum" sz="quarter" idx="10"/>
          </p:nvPr>
        </p:nvSpPr>
        <p:spPr/>
        <p:txBody>
          <a:bodyPr/>
          <a:lstStyle/>
          <a:p>
            <a:fld id="{0C39CDE4-793C-4482-9A56-1E540F859475}" type="slidenum">
              <a:rPr lang="en-US" smtClean="0"/>
              <a:pPr/>
              <a:t>25</a:t>
            </a:fld>
            <a:endParaRPr lang="en-US"/>
          </a:p>
        </p:txBody>
      </p:sp>
    </p:spTree>
    <p:extLst>
      <p:ext uri="{BB962C8B-B14F-4D97-AF65-F5344CB8AC3E}">
        <p14:creationId xmlns:p14="http://schemas.microsoft.com/office/powerpoint/2010/main" val="363935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34F14-DD80-663E-E071-0B15C9458342}"/>
              </a:ext>
            </a:extLst>
          </p:cNvPr>
          <p:cNvSpPr>
            <a:spLocks noGrp="1"/>
          </p:cNvSpPr>
          <p:nvPr>
            <p:ph type="title"/>
          </p:nvPr>
        </p:nvSpPr>
        <p:spPr/>
        <p:txBody>
          <a:bodyPr/>
          <a:lstStyle/>
          <a:p>
            <a:r>
              <a:rPr lang="en-US"/>
              <a:t>SNAP Survey</a:t>
            </a:r>
          </a:p>
        </p:txBody>
      </p:sp>
      <p:pic>
        <p:nvPicPr>
          <p:cNvPr id="4" name="Content Placeholder 5">
            <a:extLst>
              <a:ext uri="{FF2B5EF4-FFF2-40B4-BE49-F238E27FC236}">
                <a16:creationId xmlns:a16="http://schemas.microsoft.com/office/drawing/2014/main" id="{FCF54C47-943E-6089-5397-061B242A8E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673" y="1529362"/>
            <a:ext cx="7330654" cy="4166152"/>
          </a:xfrm>
          <a:prstGeom prst="rect">
            <a:avLst/>
          </a:prstGeom>
        </p:spPr>
      </p:pic>
      <p:sp>
        <p:nvSpPr>
          <p:cNvPr id="2" name="Slide Number Placeholder 1">
            <a:extLst>
              <a:ext uri="{FF2B5EF4-FFF2-40B4-BE49-F238E27FC236}">
                <a16:creationId xmlns:a16="http://schemas.microsoft.com/office/drawing/2014/main" id="{EDAB677D-AE74-2B66-572E-7C2C472C9532}"/>
              </a:ext>
            </a:extLst>
          </p:cNvPr>
          <p:cNvSpPr>
            <a:spLocks noGrp="1"/>
          </p:cNvSpPr>
          <p:nvPr>
            <p:ph type="sldNum" sz="quarter" idx="19"/>
          </p:nvPr>
        </p:nvSpPr>
        <p:spPr/>
        <p:txBody>
          <a:bodyPr/>
          <a:lstStyle/>
          <a:p>
            <a:fld id="{0C39CDE4-793C-4482-9A56-1E540F859475}" type="slidenum">
              <a:rPr lang="en-US" smtClean="0"/>
              <a:pPr/>
              <a:t>26</a:t>
            </a:fld>
            <a:endParaRPr lang="en-US"/>
          </a:p>
        </p:txBody>
      </p:sp>
    </p:spTree>
    <p:extLst>
      <p:ext uri="{BB962C8B-B14F-4D97-AF65-F5344CB8AC3E}">
        <p14:creationId xmlns:p14="http://schemas.microsoft.com/office/powerpoint/2010/main" val="4061992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3FFE-72AB-E21A-27AC-B73B2255CA39}"/>
              </a:ext>
            </a:extLst>
          </p:cNvPr>
          <p:cNvSpPr>
            <a:spLocks noGrp="1"/>
          </p:cNvSpPr>
          <p:nvPr>
            <p:ph type="title"/>
          </p:nvPr>
        </p:nvSpPr>
        <p:spPr/>
        <p:txBody>
          <a:bodyPr/>
          <a:lstStyle/>
          <a:p>
            <a:r>
              <a:rPr lang="en-US" b="1" dirty="0">
                <a:solidFill>
                  <a:prstClr val="white"/>
                </a:solidFill>
              </a:rPr>
              <a:t>Multiple Contract Types</a:t>
            </a:r>
            <a:br>
              <a:rPr lang="en-US" dirty="0"/>
            </a:br>
            <a:endParaRPr lang="en-US" dirty="0"/>
          </a:p>
        </p:txBody>
      </p:sp>
      <p:sp>
        <p:nvSpPr>
          <p:cNvPr id="3" name="Content Placeholder 2">
            <a:extLst>
              <a:ext uri="{FF2B5EF4-FFF2-40B4-BE49-F238E27FC236}">
                <a16:creationId xmlns:a16="http://schemas.microsoft.com/office/drawing/2014/main" id="{6C5058BA-C1AF-A295-6146-C666B6F476BF}"/>
              </a:ext>
            </a:extLst>
          </p:cNvPr>
          <p:cNvSpPr>
            <a:spLocks noGrp="1"/>
          </p:cNvSpPr>
          <p:nvPr>
            <p:ph idx="1"/>
          </p:nvPr>
        </p:nvSpPr>
        <p:spPr/>
        <p:txBody>
          <a:bodyPr/>
          <a:lstStyle/>
          <a:p>
            <a:pPr lvl="0">
              <a:defRPr/>
            </a:pPr>
            <a:r>
              <a:rPr lang="en-US" dirty="0">
                <a:solidFill>
                  <a:prstClr val="white"/>
                </a:solidFill>
              </a:rPr>
              <a:t>If your program has contracts with both the California Department of Education and California Department of Social Services (CDSS), you must complete and submit the PSE Survey to the CDE for your CSPP.</a:t>
            </a:r>
          </a:p>
          <a:p>
            <a:pPr marL="342900" lvl="0" indent="-342900">
              <a:spcBef>
                <a:spcPts val="3000"/>
              </a:spcBef>
              <a:tabLst>
                <a:tab pos="457200" algn="l"/>
              </a:tabLst>
              <a:defRPr/>
            </a:pPr>
            <a:r>
              <a:rPr lang="en-US" dirty="0">
                <a:solidFill>
                  <a:prstClr val="white"/>
                </a:solidFill>
              </a:rPr>
              <a:t>Follow CDSS guidance for PSE submission requirements for all other contract types.</a:t>
            </a:r>
            <a:endParaRPr lang="en-US" dirty="0">
              <a:solidFill>
                <a:prstClr val="white"/>
              </a:solidFill>
              <a:cs typeface="Arial"/>
            </a:endParaRPr>
          </a:p>
        </p:txBody>
      </p:sp>
      <p:sp>
        <p:nvSpPr>
          <p:cNvPr id="4" name="Slide Number Placeholder 3">
            <a:extLst>
              <a:ext uri="{FF2B5EF4-FFF2-40B4-BE49-F238E27FC236}">
                <a16:creationId xmlns:a16="http://schemas.microsoft.com/office/drawing/2014/main" id="{37F27720-1D90-2007-3962-FA35D2ED6C4F}"/>
              </a:ext>
            </a:extLst>
          </p:cNvPr>
          <p:cNvSpPr>
            <a:spLocks noGrp="1"/>
          </p:cNvSpPr>
          <p:nvPr>
            <p:ph type="sldNum" sz="quarter" idx="10"/>
          </p:nvPr>
        </p:nvSpPr>
        <p:spPr/>
        <p:txBody>
          <a:bodyPr/>
          <a:lstStyle/>
          <a:p>
            <a:fld id="{0C39CDE4-793C-4482-9A56-1E540F859475}" type="slidenum">
              <a:rPr lang="en-US" smtClean="0"/>
              <a:pPr/>
              <a:t>27</a:t>
            </a:fld>
            <a:endParaRPr lang="en-US"/>
          </a:p>
        </p:txBody>
      </p:sp>
    </p:spTree>
    <p:extLst>
      <p:ext uri="{BB962C8B-B14F-4D97-AF65-F5344CB8AC3E}">
        <p14:creationId xmlns:p14="http://schemas.microsoft.com/office/powerpoint/2010/main" val="4228653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14D47-2281-F1CC-BCF2-0D2C488728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B33031-E613-9A19-226F-51EAAB7AFC6D}"/>
              </a:ext>
            </a:extLst>
          </p:cNvPr>
          <p:cNvSpPr>
            <a:spLocks noGrp="1"/>
          </p:cNvSpPr>
          <p:nvPr>
            <p:ph type="title"/>
          </p:nvPr>
        </p:nvSpPr>
        <p:spPr/>
        <p:txBody>
          <a:bodyPr/>
          <a:lstStyle/>
          <a:p>
            <a:r>
              <a:rPr lang="en-US" b="1" dirty="0">
                <a:solidFill>
                  <a:prstClr val="white"/>
                </a:solidFill>
              </a:rPr>
              <a:t>PSE Webpage Walkthrough </a:t>
            </a:r>
            <a:endParaRPr lang="en-US" dirty="0"/>
          </a:p>
        </p:txBody>
      </p:sp>
      <p:pic>
        <p:nvPicPr>
          <p:cNvPr id="4" name="Content Placeholder 5">
            <a:extLst>
              <a:ext uri="{FF2B5EF4-FFF2-40B4-BE49-F238E27FC236}">
                <a16:creationId xmlns:a16="http://schemas.microsoft.com/office/drawing/2014/main" id="{4EF40C1F-2AC2-05CF-C9FB-F42565A8CB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673" y="1529362"/>
            <a:ext cx="7330654" cy="4166152"/>
          </a:xfrm>
          <a:prstGeom prst="rect">
            <a:avLst/>
          </a:prstGeom>
        </p:spPr>
      </p:pic>
      <p:sp>
        <p:nvSpPr>
          <p:cNvPr id="2" name="Slide Number Placeholder 1">
            <a:extLst>
              <a:ext uri="{FF2B5EF4-FFF2-40B4-BE49-F238E27FC236}">
                <a16:creationId xmlns:a16="http://schemas.microsoft.com/office/drawing/2014/main" id="{19AD3F2A-FD8F-1AE6-A8F6-75A0B2B5DD79}"/>
              </a:ext>
            </a:extLst>
          </p:cNvPr>
          <p:cNvSpPr>
            <a:spLocks noGrp="1"/>
          </p:cNvSpPr>
          <p:nvPr>
            <p:ph type="sldNum" sz="quarter" idx="19"/>
          </p:nvPr>
        </p:nvSpPr>
        <p:spPr/>
        <p:txBody>
          <a:bodyPr/>
          <a:lstStyle/>
          <a:p>
            <a:fld id="{0C39CDE4-793C-4482-9A56-1E540F859475}" type="slidenum">
              <a:rPr lang="en-US" smtClean="0"/>
              <a:pPr/>
              <a:t>28</a:t>
            </a:fld>
            <a:endParaRPr lang="en-US"/>
          </a:p>
        </p:txBody>
      </p:sp>
    </p:spTree>
    <p:extLst>
      <p:ext uri="{BB962C8B-B14F-4D97-AF65-F5344CB8AC3E}">
        <p14:creationId xmlns:p14="http://schemas.microsoft.com/office/powerpoint/2010/main" val="803284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9FDC6-9692-E08C-A4EE-68E4834082F2}"/>
              </a:ext>
            </a:extLst>
          </p:cNvPr>
          <p:cNvSpPr>
            <a:spLocks noGrp="1"/>
          </p:cNvSpPr>
          <p:nvPr>
            <p:ph type="title"/>
          </p:nvPr>
        </p:nvSpPr>
        <p:spPr>
          <a:xfrm>
            <a:off x="152400" y="2472897"/>
            <a:ext cx="11887200" cy="1325563"/>
          </a:xfrm>
        </p:spPr>
        <p:txBody>
          <a:bodyPr/>
          <a:lstStyle/>
          <a:p>
            <a:r>
              <a:rPr lang="en-US" dirty="0"/>
              <a:t>Thank You for Your Participation!</a:t>
            </a:r>
          </a:p>
        </p:txBody>
      </p:sp>
      <p:sp>
        <p:nvSpPr>
          <p:cNvPr id="2" name="Slide Number Placeholder 1">
            <a:extLst>
              <a:ext uri="{FF2B5EF4-FFF2-40B4-BE49-F238E27FC236}">
                <a16:creationId xmlns:a16="http://schemas.microsoft.com/office/drawing/2014/main" id="{780B41C4-640A-757E-5A3E-07B5A16BB499}"/>
              </a:ext>
            </a:extLst>
          </p:cNvPr>
          <p:cNvSpPr>
            <a:spLocks noGrp="1"/>
          </p:cNvSpPr>
          <p:nvPr>
            <p:ph type="sldNum" sz="quarter" idx="19"/>
          </p:nvPr>
        </p:nvSpPr>
        <p:spPr/>
        <p:txBody>
          <a:bodyPr/>
          <a:lstStyle/>
          <a:p>
            <a:fld id="{0C39CDE4-793C-4482-9A56-1E540F859475}" type="slidenum">
              <a:rPr lang="en-US" smtClean="0"/>
              <a:pPr/>
              <a:t>29</a:t>
            </a:fld>
            <a:endParaRPr lang="en-US"/>
          </a:p>
        </p:txBody>
      </p:sp>
    </p:spTree>
    <p:extLst>
      <p:ext uri="{BB962C8B-B14F-4D97-AF65-F5344CB8AC3E}">
        <p14:creationId xmlns:p14="http://schemas.microsoft.com/office/powerpoint/2010/main" val="315458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D696-7824-0BEA-1BD3-8E30A3E091AC}"/>
              </a:ext>
            </a:extLst>
          </p:cNvPr>
          <p:cNvSpPr>
            <a:spLocks noGrp="1"/>
          </p:cNvSpPr>
          <p:nvPr>
            <p:ph type="title"/>
          </p:nvPr>
        </p:nvSpPr>
        <p:spPr/>
        <p:txBody>
          <a:bodyPr/>
          <a:lstStyle/>
          <a:p>
            <a:r>
              <a:rPr lang="en-US" b="1" dirty="0"/>
              <a:t> Early Education Division</a:t>
            </a:r>
          </a:p>
        </p:txBody>
      </p:sp>
      <p:sp>
        <p:nvSpPr>
          <p:cNvPr id="3" name="Content Placeholder 2">
            <a:extLst>
              <a:ext uri="{FF2B5EF4-FFF2-40B4-BE49-F238E27FC236}">
                <a16:creationId xmlns:a16="http://schemas.microsoft.com/office/drawing/2014/main" id="{C4AB54A4-0ADD-2213-4D69-5E6A11CB3B97}"/>
              </a:ext>
            </a:extLst>
          </p:cNvPr>
          <p:cNvSpPr>
            <a:spLocks noGrp="1"/>
          </p:cNvSpPr>
          <p:nvPr>
            <p:ph idx="1"/>
          </p:nvPr>
        </p:nvSpPr>
        <p:spPr>
          <a:xfrm>
            <a:off x="304800" y="1391762"/>
            <a:ext cx="11887200" cy="5015901"/>
          </a:xfrm>
        </p:spPr>
        <p:txBody>
          <a:bodyPr/>
          <a:lstStyle/>
          <a:p>
            <a:pPr marL="0" indent="0">
              <a:spcAft>
                <a:spcPts val="1200"/>
              </a:spcAft>
              <a:buNone/>
            </a:pPr>
            <a:r>
              <a:rPr lang="en-US" sz="3600" b="1" dirty="0"/>
              <a:t>Vision</a:t>
            </a:r>
          </a:p>
          <a:p>
            <a:pPr lvl="1">
              <a:spcAft>
                <a:spcPts val="2400"/>
              </a:spcAft>
            </a:pPr>
            <a:r>
              <a:rPr lang="en-US" dirty="0"/>
              <a:t>All California's children have a strong and early start to inclusive education through high-quality, joyful, developmentally informed, and coherent P-3 learning opportunities to ensure they thrive in school and in life.</a:t>
            </a:r>
          </a:p>
          <a:p>
            <a:pPr marL="0" indent="0">
              <a:spcAft>
                <a:spcPts val="1200"/>
              </a:spcAft>
              <a:buNone/>
            </a:pPr>
            <a:r>
              <a:rPr lang="en-US" sz="3600" b="1" dirty="0"/>
              <a:t>Mission</a:t>
            </a:r>
          </a:p>
          <a:p>
            <a:pPr lvl="1"/>
            <a:r>
              <a:rPr lang="en-US" dirty="0"/>
              <a:t>Build and sustain high performing systems, programs, and partnerships that honor childhood, support families, uplift educators, and foster learning.</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306CBC9-D75B-377A-06F2-F207FA416AB0}"/>
              </a:ext>
            </a:extLst>
          </p:cNvPr>
          <p:cNvSpPr>
            <a:spLocks noGrp="1"/>
          </p:cNvSpPr>
          <p:nvPr>
            <p:ph type="sldNum" sz="quarter" idx="10"/>
          </p:nvPr>
        </p:nvSpPr>
        <p:spPr/>
        <p:txBody>
          <a:bodyPr/>
          <a:lstStyle/>
          <a:p>
            <a:fld id="{0C39CDE4-793C-4482-9A56-1E540F859475}" type="slidenum">
              <a:rPr lang="en-US" smtClean="0"/>
              <a:pPr/>
              <a:t>3</a:t>
            </a:fld>
            <a:endParaRPr lang="en-US"/>
          </a:p>
        </p:txBody>
      </p:sp>
    </p:spTree>
    <p:extLst>
      <p:ext uri="{BB962C8B-B14F-4D97-AF65-F5344CB8AC3E}">
        <p14:creationId xmlns:p14="http://schemas.microsoft.com/office/powerpoint/2010/main" val="328986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461A-BC13-92A3-4DBA-61AF01A12C25}"/>
              </a:ext>
            </a:extLst>
          </p:cNvPr>
          <p:cNvSpPr>
            <a:spLocks noGrp="1"/>
          </p:cNvSpPr>
          <p:nvPr>
            <p:ph type="title"/>
          </p:nvPr>
        </p:nvSpPr>
        <p:spPr/>
        <p:txBody>
          <a:bodyPr>
            <a:normAutofit/>
          </a:bodyPr>
          <a:lstStyle/>
          <a:p>
            <a:r>
              <a:rPr lang="en-US" sz="3600" b="1" dirty="0"/>
              <a:t>Program Quality Implementation (PQI) Office</a:t>
            </a:r>
          </a:p>
        </p:txBody>
      </p:sp>
      <p:sp>
        <p:nvSpPr>
          <p:cNvPr id="3" name="Content Placeholder 2">
            <a:extLst>
              <a:ext uri="{FF2B5EF4-FFF2-40B4-BE49-F238E27FC236}">
                <a16:creationId xmlns:a16="http://schemas.microsoft.com/office/drawing/2014/main" id="{71E27406-FEB1-20BD-B3ED-2CBDC0D11CC6}"/>
              </a:ext>
            </a:extLst>
          </p:cNvPr>
          <p:cNvSpPr>
            <a:spLocks noGrp="1"/>
          </p:cNvSpPr>
          <p:nvPr>
            <p:ph idx="1"/>
          </p:nvPr>
        </p:nvSpPr>
        <p:spPr>
          <a:xfrm>
            <a:off x="553843" y="1616462"/>
            <a:ext cx="9058508" cy="2911398"/>
          </a:xfrm>
        </p:spPr>
        <p:txBody>
          <a:bodyPr>
            <a:normAutofit lnSpcReduction="10000"/>
          </a:bodyPr>
          <a:lstStyle/>
          <a:p>
            <a:pPr>
              <a:spcAft>
                <a:spcPts val="2400"/>
              </a:spcAft>
            </a:pPr>
            <a:r>
              <a:rPr lang="en-US" sz="2800" dirty="0"/>
              <a:t>Quality</a:t>
            </a:r>
          </a:p>
          <a:p>
            <a:pPr>
              <a:spcAft>
                <a:spcPts val="2400"/>
              </a:spcAft>
            </a:pPr>
            <a:r>
              <a:rPr lang="en-US" sz="2800" dirty="0"/>
              <a:t>Training and Technical Assistance</a:t>
            </a:r>
          </a:p>
          <a:p>
            <a:pPr>
              <a:spcAft>
                <a:spcPts val="2400"/>
              </a:spcAft>
            </a:pPr>
            <a:r>
              <a:rPr lang="en-US" sz="2800" dirty="0"/>
              <a:t>Monitoring</a:t>
            </a:r>
          </a:p>
          <a:p>
            <a:pPr>
              <a:spcAft>
                <a:spcPts val="2400"/>
              </a:spcAft>
            </a:pPr>
            <a:r>
              <a:rPr lang="en-US" sz="2800" dirty="0"/>
              <a:t>Contract Support</a:t>
            </a:r>
          </a:p>
        </p:txBody>
      </p:sp>
      <p:sp>
        <p:nvSpPr>
          <p:cNvPr id="4" name="Slide Number Placeholder 3">
            <a:extLst>
              <a:ext uri="{FF2B5EF4-FFF2-40B4-BE49-F238E27FC236}">
                <a16:creationId xmlns:a16="http://schemas.microsoft.com/office/drawing/2014/main" id="{E5524431-FE3C-AD43-7A43-1637634EA443}"/>
              </a:ext>
            </a:extLst>
          </p:cNvPr>
          <p:cNvSpPr>
            <a:spLocks noGrp="1"/>
          </p:cNvSpPr>
          <p:nvPr>
            <p:ph type="sldNum" sz="quarter" idx="10"/>
          </p:nvPr>
        </p:nvSpPr>
        <p:spPr/>
        <p:txBody>
          <a:bodyPr/>
          <a:lstStyle/>
          <a:p>
            <a:fld id="{0C39CDE4-793C-4482-9A56-1E540F859475}" type="slidenum">
              <a:rPr lang="en-US" smtClean="0"/>
              <a:pPr/>
              <a:t>4</a:t>
            </a:fld>
            <a:endParaRPr lang="en-US"/>
          </a:p>
        </p:txBody>
      </p:sp>
    </p:spTree>
    <p:extLst>
      <p:ext uri="{BB962C8B-B14F-4D97-AF65-F5344CB8AC3E}">
        <p14:creationId xmlns:p14="http://schemas.microsoft.com/office/powerpoint/2010/main" val="46552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6AFD-C074-BDA8-2856-9554C865BF0D}"/>
              </a:ext>
            </a:extLst>
          </p:cNvPr>
          <p:cNvSpPr>
            <a:spLocks noGrp="1"/>
          </p:cNvSpPr>
          <p:nvPr>
            <p:ph type="title"/>
          </p:nvPr>
        </p:nvSpPr>
        <p:spPr>
          <a:xfrm>
            <a:off x="152400" y="672150"/>
            <a:ext cx="11887200" cy="1325563"/>
          </a:xfrm>
        </p:spPr>
        <p:txBody>
          <a:bodyPr/>
          <a:lstStyle/>
          <a:p>
            <a:r>
              <a:rPr lang="en-US" b="1" dirty="0"/>
              <a:t>Purpose</a:t>
            </a:r>
          </a:p>
        </p:txBody>
      </p:sp>
      <p:sp>
        <p:nvSpPr>
          <p:cNvPr id="3" name="Content Placeholder 2">
            <a:extLst>
              <a:ext uri="{FF2B5EF4-FFF2-40B4-BE49-F238E27FC236}">
                <a16:creationId xmlns:a16="http://schemas.microsoft.com/office/drawing/2014/main" id="{A156A725-5C1D-A894-EC75-5CDD4B5E53A6}"/>
              </a:ext>
            </a:extLst>
          </p:cNvPr>
          <p:cNvSpPr>
            <a:spLocks noGrp="1"/>
          </p:cNvSpPr>
          <p:nvPr>
            <p:ph idx="1"/>
          </p:nvPr>
        </p:nvSpPr>
        <p:spPr>
          <a:xfrm>
            <a:off x="304800" y="2184709"/>
            <a:ext cx="11887200" cy="1325563"/>
          </a:xfrm>
        </p:spPr>
        <p:txBody>
          <a:bodyPr/>
          <a:lstStyle/>
          <a:p>
            <a:pPr marL="0" indent="0">
              <a:buNone/>
            </a:pPr>
            <a:r>
              <a:rPr lang="en-US" dirty="0"/>
              <a:t>Provide CSPP contractors with information regarding the PSE process and submission requirements for FY 2025–26.</a:t>
            </a:r>
          </a:p>
          <a:p>
            <a:pPr marL="0" indent="0">
              <a:buNone/>
            </a:pPr>
            <a:endParaRPr lang="en-US" dirty="0"/>
          </a:p>
        </p:txBody>
      </p:sp>
      <p:sp>
        <p:nvSpPr>
          <p:cNvPr id="4" name="Slide Number Placeholder 3">
            <a:extLst>
              <a:ext uri="{FF2B5EF4-FFF2-40B4-BE49-F238E27FC236}">
                <a16:creationId xmlns:a16="http://schemas.microsoft.com/office/drawing/2014/main" id="{3163900D-D8CD-5414-B7DB-6B268AF3E188}"/>
              </a:ext>
            </a:extLst>
          </p:cNvPr>
          <p:cNvSpPr>
            <a:spLocks noGrp="1"/>
          </p:cNvSpPr>
          <p:nvPr>
            <p:ph type="sldNum" sz="quarter" idx="10"/>
          </p:nvPr>
        </p:nvSpPr>
        <p:spPr/>
        <p:txBody>
          <a:bodyPr/>
          <a:lstStyle/>
          <a:p>
            <a:fld id="{0C39CDE4-793C-4482-9A56-1E540F859475}" type="slidenum">
              <a:rPr lang="en-US" smtClean="0"/>
              <a:pPr/>
              <a:t>5</a:t>
            </a:fld>
            <a:endParaRPr lang="en-US"/>
          </a:p>
        </p:txBody>
      </p:sp>
    </p:spTree>
    <p:extLst>
      <p:ext uri="{BB962C8B-B14F-4D97-AF65-F5344CB8AC3E}">
        <p14:creationId xmlns:p14="http://schemas.microsoft.com/office/powerpoint/2010/main" val="67367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0AF7DA1-6D47-C4EA-3E89-177D5AC73B79}"/>
              </a:ext>
            </a:extLst>
          </p:cNvPr>
          <p:cNvSpPr>
            <a:spLocks noGrp="1"/>
          </p:cNvSpPr>
          <p:nvPr>
            <p:ph type="ctrTitle"/>
          </p:nvPr>
        </p:nvSpPr>
        <p:spPr>
          <a:xfrm>
            <a:off x="665047" y="2783604"/>
            <a:ext cx="4470717" cy="1290792"/>
          </a:xfrm>
        </p:spPr>
        <p:txBody>
          <a:bodyPr>
            <a:normAutofit/>
          </a:bodyPr>
          <a:lstStyle/>
          <a:p>
            <a:pPr algn="ctr"/>
            <a:r>
              <a:rPr lang="en-US" sz="4400" b="1" dirty="0"/>
              <a:t>The Program Self-Evaluation</a:t>
            </a:r>
            <a:endParaRPr lang="en-US" sz="4400" dirty="0"/>
          </a:p>
        </p:txBody>
      </p:sp>
      <p:pic>
        <p:nvPicPr>
          <p:cNvPr id="6" name="Picture Placeholder 5" descr="Two children smiling at the camera, they boy is raising his hand">
            <a:extLst>
              <a:ext uri="{FF2B5EF4-FFF2-40B4-BE49-F238E27FC236}">
                <a16:creationId xmlns:a16="http://schemas.microsoft.com/office/drawing/2014/main" id="{E9E62542-D26D-D846-5FED-1CBCFDB6E34D}"/>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704" r="26953" b="-1"/>
          <a:stretch>
            <a:fillRect/>
          </a:stretch>
        </p:blipFill>
        <p:spPr>
          <a:xfrm>
            <a:off x="4759537" y="10"/>
            <a:ext cx="7432465" cy="6857989"/>
          </a:xfrm>
          <a:noFill/>
        </p:spPr>
      </p:pic>
    </p:spTree>
    <p:extLst>
      <p:ext uri="{BB962C8B-B14F-4D97-AF65-F5344CB8AC3E}">
        <p14:creationId xmlns:p14="http://schemas.microsoft.com/office/powerpoint/2010/main" val="66540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A3A3-743D-E044-1FCD-DC84AAE37150}"/>
              </a:ext>
            </a:extLst>
          </p:cNvPr>
          <p:cNvSpPr>
            <a:spLocks noGrp="1"/>
          </p:cNvSpPr>
          <p:nvPr>
            <p:ph type="title"/>
          </p:nvPr>
        </p:nvSpPr>
        <p:spPr/>
        <p:txBody>
          <a:bodyPr/>
          <a:lstStyle/>
          <a:p>
            <a:r>
              <a:rPr lang="en-US" b="1" dirty="0"/>
              <a:t>What is the PSE?</a:t>
            </a:r>
            <a:endParaRPr lang="en-US" dirty="0"/>
          </a:p>
        </p:txBody>
      </p:sp>
      <p:sp>
        <p:nvSpPr>
          <p:cNvPr id="3" name="Content Placeholder 2">
            <a:extLst>
              <a:ext uri="{FF2B5EF4-FFF2-40B4-BE49-F238E27FC236}">
                <a16:creationId xmlns:a16="http://schemas.microsoft.com/office/drawing/2014/main" id="{88874057-CB95-43D6-64E7-B20C6D2288BC}"/>
              </a:ext>
            </a:extLst>
          </p:cNvPr>
          <p:cNvSpPr>
            <a:spLocks noGrp="1"/>
          </p:cNvSpPr>
          <p:nvPr>
            <p:ph idx="1"/>
          </p:nvPr>
        </p:nvSpPr>
        <p:spPr/>
        <p:txBody>
          <a:bodyPr/>
          <a:lstStyle/>
          <a:p>
            <a:pPr marL="0" lvl="0" indent="0">
              <a:lnSpc>
                <a:spcPct val="107000"/>
              </a:lnSpc>
              <a:spcBef>
                <a:spcPts val="0"/>
              </a:spcBef>
              <a:spcAft>
                <a:spcPts val="800"/>
              </a:spcAft>
              <a:buNone/>
              <a:tabLst>
                <a:tab pos="457200" algn="l"/>
              </a:tabLst>
            </a:pPr>
            <a:r>
              <a:rPr lang="en-US" i="1" dirty="0">
                <a:ea typeface="Calibri"/>
                <a:cs typeface="Times New Roman"/>
              </a:rPr>
              <a:t>California Code of Regulations</a:t>
            </a:r>
            <a:r>
              <a:rPr lang="en-US" dirty="0">
                <a:ea typeface="Calibri"/>
                <a:cs typeface="Times New Roman"/>
              </a:rPr>
              <a:t>, Title 5 (5 </a:t>
            </a:r>
            <a:r>
              <a:rPr lang="en-US" i="1" dirty="0">
                <a:ea typeface="Calibri"/>
                <a:cs typeface="Times New Roman"/>
              </a:rPr>
              <a:t>CCR</a:t>
            </a:r>
            <a:r>
              <a:rPr lang="en-US" dirty="0">
                <a:ea typeface="Calibri"/>
                <a:cs typeface="Times New Roman"/>
              </a:rPr>
              <a:t>), Section 17709: </a:t>
            </a:r>
          </a:p>
          <a:p>
            <a:pPr marL="742950" lvl="1" indent="-285750">
              <a:lnSpc>
                <a:spcPct val="107000"/>
              </a:lnSpc>
              <a:spcBef>
                <a:spcPts val="0"/>
              </a:spcBef>
              <a:spcAft>
                <a:spcPts val="800"/>
              </a:spcAft>
              <a:tabLst>
                <a:tab pos="914400" algn="l"/>
              </a:tabLst>
            </a:pPr>
            <a:endParaRPr lang="en-US" dirty="0">
              <a:ea typeface="Calibri"/>
              <a:cs typeface="Times New Roman"/>
            </a:endParaRPr>
          </a:p>
          <a:p>
            <a:pPr marL="742950" lvl="1" indent="-285750">
              <a:lnSpc>
                <a:spcPct val="107000"/>
              </a:lnSpc>
              <a:spcBef>
                <a:spcPts val="0"/>
              </a:spcBef>
              <a:spcAft>
                <a:spcPts val="800"/>
              </a:spcAft>
              <a:tabLst>
                <a:tab pos="914400" algn="l"/>
              </a:tabLst>
            </a:pPr>
            <a:r>
              <a:rPr lang="en-US" dirty="0">
                <a:ea typeface="Calibri"/>
                <a:cs typeface="Times New Roman"/>
              </a:rPr>
              <a:t>Each CSPP contractor shall develop and implement an annual plan for its annual Program Self-Evaluation process. </a:t>
            </a:r>
          </a:p>
          <a:p>
            <a:pPr marL="742950" lvl="1" indent="-285750">
              <a:lnSpc>
                <a:spcPct val="107000"/>
              </a:lnSpc>
              <a:spcBef>
                <a:spcPts val="0"/>
              </a:spcBef>
              <a:spcAft>
                <a:spcPts val="800"/>
              </a:spcAft>
              <a:tabLst>
                <a:tab pos="914400" algn="l"/>
              </a:tabLst>
            </a:pPr>
            <a:endParaRPr lang="en-US" dirty="0">
              <a:ea typeface="Calibri" panose="020F0502020204030204" pitchFamily="34" charset="0"/>
              <a:cs typeface="Times New Roman"/>
            </a:endParaRPr>
          </a:p>
          <a:p>
            <a:pPr marL="742950" lvl="1" indent="-285750">
              <a:lnSpc>
                <a:spcPct val="107000"/>
              </a:lnSpc>
              <a:spcBef>
                <a:spcPts val="0"/>
              </a:spcBef>
              <a:spcAft>
                <a:spcPts val="800"/>
              </a:spcAft>
              <a:tabLst>
                <a:tab pos="914400" algn="l"/>
              </a:tabLst>
            </a:pPr>
            <a:r>
              <a:rPr lang="en-US" dirty="0">
                <a:ea typeface="Calibri"/>
                <a:cs typeface="Times New Roman"/>
              </a:rPr>
              <a:t>The PSE is due on or before June 1 each year</a:t>
            </a:r>
            <a:endParaRPr lang="en-US" dirty="0"/>
          </a:p>
          <a:p>
            <a:endParaRPr lang="en-US" dirty="0"/>
          </a:p>
        </p:txBody>
      </p:sp>
      <p:sp>
        <p:nvSpPr>
          <p:cNvPr id="4" name="Slide Number Placeholder 3">
            <a:extLst>
              <a:ext uri="{FF2B5EF4-FFF2-40B4-BE49-F238E27FC236}">
                <a16:creationId xmlns:a16="http://schemas.microsoft.com/office/drawing/2014/main" id="{BB9F4862-CDFB-FB8A-B2B2-22D0F7C1B2F8}"/>
              </a:ext>
            </a:extLst>
          </p:cNvPr>
          <p:cNvSpPr>
            <a:spLocks noGrp="1"/>
          </p:cNvSpPr>
          <p:nvPr>
            <p:ph type="sldNum" sz="quarter" idx="10"/>
          </p:nvPr>
        </p:nvSpPr>
        <p:spPr/>
        <p:txBody>
          <a:bodyPr/>
          <a:lstStyle/>
          <a:p>
            <a:fld id="{0C39CDE4-793C-4482-9A56-1E540F859475}" type="slidenum">
              <a:rPr lang="en-US" smtClean="0"/>
              <a:pPr/>
              <a:t>7</a:t>
            </a:fld>
            <a:endParaRPr lang="en-US"/>
          </a:p>
        </p:txBody>
      </p:sp>
    </p:spTree>
    <p:extLst>
      <p:ext uri="{BB962C8B-B14F-4D97-AF65-F5344CB8AC3E}">
        <p14:creationId xmlns:p14="http://schemas.microsoft.com/office/powerpoint/2010/main" val="296766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9B3C76-8DE8-B19B-5885-7986A14E8E60}"/>
              </a:ext>
            </a:extLst>
          </p:cNvPr>
          <p:cNvSpPr>
            <a:spLocks noGrp="1"/>
          </p:cNvSpPr>
          <p:nvPr>
            <p:ph type="title"/>
          </p:nvPr>
        </p:nvSpPr>
        <p:spPr>
          <a:xfrm>
            <a:off x="152400" y="601891"/>
            <a:ext cx="11887200" cy="1325563"/>
          </a:xfrm>
        </p:spPr>
        <p:txBody>
          <a:bodyPr>
            <a:normAutofit/>
          </a:bodyPr>
          <a:lstStyle/>
          <a:p>
            <a:r>
              <a:rPr lang="en-US" sz="4000" b="1" dirty="0"/>
              <a:t>Why is the PSE process important for maintaining program quality? </a:t>
            </a:r>
            <a:endParaRPr lang="en-US" sz="4000" dirty="0"/>
          </a:p>
        </p:txBody>
      </p:sp>
      <p:pic>
        <p:nvPicPr>
          <p:cNvPr id="6" name="Picture Placeholder 5">
            <a:extLst>
              <a:ext uri="{FF2B5EF4-FFF2-40B4-BE49-F238E27FC236}">
                <a16:creationId xmlns:a16="http://schemas.microsoft.com/office/drawing/2014/main" id="{95ED56D6-541A-0DCD-8D0A-63D15F4D8FF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13711" b="23074"/>
          <a:stretch>
            <a:fillRect/>
          </a:stretch>
        </p:blipFill>
        <p:spPr>
          <a:xfrm>
            <a:off x="900536" y="1949756"/>
            <a:ext cx="10083416" cy="4441931"/>
          </a:xfrm>
          <a:prstGeom prst="rect">
            <a:avLst/>
          </a:prstGeom>
          <a:noFill/>
        </p:spPr>
      </p:pic>
      <p:sp>
        <p:nvSpPr>
          <p:cNvPr id="2" name="Slide Number Placeholder 1">
            <a:extLst>
              <a:ext uri="{FF2B5EF4-FFF2-40B4-BE49-F238E27FC236}">
                <a16:creationId xmlns:a16="http://schemas.microsoft.com/office/drawing/2014/main" id="{514E5610-2A8E-E798-0640-DA96BBC06AA2}"/>
              </a:ext>
            </a:extLst>
          </p:cNvPr>
          <p:cNvSpPr>
            <a:spLocks noGrp="1"/>
          </p:cNvSpPr>
          <p:nvPr>
            <p:ph type="sldNum" sz="quarter" idx="19"/>
          </p:nvPr>
        </p:nvSpPr>
        <p:spPr/>
        <p:txBody>
          <a:bodyPr/>
          <a:lstStyle/>
          <a:p>
            <a:fld id="{0C39CDE4-793C-4482-9A56-1E540F859475}" type="slidenum">
              <a:rPr lang="en-US" smtClean="0"/>
              <a:pPr/>
              <a:t>8</a:t>
            </a:fld>
            <a:endParaRPr lang="en-US" dirty="0"/>
          </a:p>
        </p:txBody>
      </p:sp>
    </p:spTree>
    <p:extLst>
      <p:ext uri="{BB962C8B-B14F-4D97-AF65-F5344CB8AC3E}">
        <p14:creationId xmlns:p14="http://schemas.microsoft.com/office/powerpoint/2010/main" val="19980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37C0BF-EB5A-4234-45B1-F857DE33B2CC}"/>
              </a:ext>
            </a:extLst>
          </p:cNvPr>
          <p:cNvSpPr>
            <a:spLocks noGrp="1"/>
          </p:cNvSpPr>
          <p:nvPr>
            <p:ph type="title"/>
          </p:nvPr>
        </p:nvSpPr>
        <p:spPr/>
        <p:txBody>
          <a:bodyPr/>
          <a:lstStyle/>
          <a:p>
            <a:r>
              <a:rPr lang="en-US" b="1" dirty="0"/>
              <a:t>The PSE Process </a:t>
            </a:r>
            <a:endParaRPr lang="en-US" dirty="0"/>
          </a:p>
        </p:txBody>
      </p:sp>
      <p:graphicFrame>
        <p:nvGraphicFramePr>
          <p:cNvPr id="6" name="Content Placeholder 4" descr="PSE Process Chat listing &#10;Gather&#10;Analyze Data&#10;Submit PSE&#10;Implememt PSE Plan &#10;Arrow back to Gather Data">
            <a:extLst>
              <a:ext uri="{FF2B5EF4-FFF2-40B4-BE49-F238E27FC236}">
                <a16:creationId xmlns:a16="http://schemas.microsoft.com/office/drawing/2014/main" id="{89AE3B04-16E4-2D26-5785-EC55C3206A76}"/>
              </a:ext>
            </a:extLst>
          </p:cNvPr>
          <p:cNvGraphicFramePr>
            <a:graphicFrameLocks noGrp="1"/>
          </p:cNvGraphicFramePr>
          <p:nvPr>
            <p:ph type="pic" sz="quarter" idx="10"/>
            <p:extLst>
              <p:ext uri="{D42A27DB-BD31-4B8C-83A1-F6EECF244321}">
                <p14:modId xmlns:p14="http://schemas.microsoft.com/office/powerpoint/2010/main" val="2647559392"/>
              </p:ext>
            </p:extLst>
          </p:nvPr>
        </p:nvGraphicFramePr>
        <p:xfrm>
          <a:off x="2594919" y="1680364"/>
          <a:ext cx="7018637" cy="46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6FE3103-F7A1-B62B-D5AF-851D0EBFA48A}"/>
              </a:ext>
            </a:extLst>
          </p:cNvPr>
          <p:cNvSpPr>
            <a:spLocks noGrp="1"/>
          </p:cNvSpPr>
          <p:nvPr>
            <p:ph type="sldNum" sz="quarter" idx="19"/>
          </p:nvPr>
        </p:nvSpPr>
        <p:spPr/>
        <p:txBody>
          <a:bodyPr/>
          <a:lstStyle/>
          <a:p>
            <a:fld id="{0C39CDE4-793C-4482-9A56-1E540F859475}" type="slidenum">
              <a:rPr lang="en-US" smtClean="0"/>
              <a:pPr/>
              <a:t>9</a:t>
            </a:fld>
            <a:endParaRPr lang="en-US" dirty="0"/>
          </a:p>
        </p:txBody>
      </p:sp>
    </p:spTree>
    <p:extLst>
      <p:ext uri="{BB962C8B-B14F-4D97-AF65-F5344CB8AC3E}">
        <p14:creationId xmlns:p14="http://schemas.microsoft.com/office/powerpoint/2010/main" val="193010513"/>
      </p:ext>
    </p:extLst>
  </p:cSld>
  <p:clrMapOvr>
    <a:masterClrMapping/>
  </p:clrMapOvr>
</p:sld>
</file>

<file path=ppt/theme/theme1.xml><?xml version="1.0" encoding="utf-8"?>
<a:theme xmlns:a="http://schemas.openxmlformats.org/drawingml/2006/main" name="CDE Set 3">
  <a:themeElements>
    <a:clrScheme name="Custom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1056</Words>
  <Application>Microsoft Office PowerPoint</Application>
  <PresentationFormat>Widescreen</PresentationFormat>
  <Paragraphs>134</Paragraphs>
  <Slides>29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Aptos</vt:lpstr>
      <vt:lpstr>Arial</vt:lpstr>
      <vt:lpstr>Calibri</vt:lpstr>
      <vt:lpstr>CDE Set 3</vt:lpstr>
      <vt:lpstr>Completing and Submitting the Fiscal Year (FY) 2025–26  California State Preschool Program (CSPP) Program Self-Evaluation (PSE)</vt:lpstr>
      <vt:lpstr>Agenda</vt:lpstr>
      <vt:lpstr> Early Education Division</vt:lpstr>
      <vt:lpstr>Program Quality Implementation (PQI) Office</vt:lpstr>
      <vt:lpstr>Purpose</vt:lpstr>
      <vt:lpstr>The Program Self-Evaluation</vt:lpstr>
      <vt:lpstr>What is the PSE?</vt:lpstr>
      <vt:lpstr>Why is the PSE process important for maintaining program quality? </vt:lpstr>
      <vt:lpstr>The PSE Process </vt:lpstr>
      <vt:lpstr>Gathering Data</vt:lpstr>
      <vt:lpstr>Data Collection</vt:lpstr>
      <vt:lpstr>Analyzing Data (1) </vt:lpstr>
      <vt:lpstr>Analyzing Data (2)</vt:lpstr>
      <vt:lpstr>Analyzing Data (3)</vt:lpstr>
      <vt:lpstr>Completing the 2025–26 PSE</vt:lpstr>
      <vt:lpstr>PSE Survey PDF (Live Demo)</vt:lpstr>
      <vt:lpstr>FY 2025–26 Program Instrument (2)</vt:lpstr>
      <vt:lpstr>Desired Results for Children and Families Parent Survey (1) </vt:lpstr>
      <vt:lpstr>Desired Results for Children and Families – Parent Survey (2)</vt:lpstr>
      <vt:lpstr>Desired Results for Children and Families – Parent Survey (3)</vt:lpstr>
      <vt:lpstr>CLASS and CLASS Environment Tool </vt:lpstr>
      <vt:lpstr>Implement Action Plan</vt:lpstr>
      <vt:lpstr>Implementation Framework </vt:lpstr>
      <vt:lpstr>Submission Requirements </vt:lpstr>
      <vt:lpstr>Submission Requirements (2)</vt:lpstr>
      <vt:lpstr>SNAP Survey</vt:lpstr>
      <vt:lpstr>Multiple Contract Types </vt:lpstr>
      <vt:lpstr>PSE Webpage Walkthrough </vt:lpstr>
      <vt:lpstr>Thank You for Your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Self Evaluation Slide Deck - Contractor Information (CA Dept of Education)</dc:title>
  <dc:subject>Program Self Evaluation Training for contractors.</dc:subject>
  <dc:creator/>
  <cp:lastModifiedBy/>
  <cp:revision>1</cp:revision>
  <dcterms:created xsi:type="dcterms:W3CDTF">2026-05-19T23:46:06Z</dcterms:created>
  <dcterms:modified xsi:type="dcterms:W3CDTF">2026-05-21T17:04:58Z</dcterms:modified>
</cp:coreProperties>
</file>