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3_66D994DB.xml" ContentType="application/vnd.ms-powerpoint.comments+xml"/>
  <Override PartName="/ppt/comments/modernComment_106_D7DF2B07.xml" ContentType="application/vnd.ms-powerpoint.comments+xml"/>
  <Override PartName="/ppt/comments/modernComment_10A_3374D770.xml" ContentType="application/vnd.ms-powerpoint.comments+xml"/>
  <Override PartName="/ppt/comments/modernComment_1E5_DB34AF5B.xml" ContentType="application/vnd.ms-powerpoint.comments+xml"/>
  <Override PartName="/ppt/comments/modernComment_1EE_41144EEF.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3" r:id="rId5"/>
    <p:sldMasterId id="2147483659" r:id="rId6"/>
    <p:sldMasterId id="2147483648" r:id="rId7"/>
    <p:sldMasterId id="2147483664" r:id="rId8"/>
    <p:sldMasterId id="2147483671" r:id="rId9"/>
    <p:sldMasterId id="2147483676" r:id="rId10"/>
    <p:sldMasterId id="2147483681" r:id="rId11"/>
    <p:sldMasterId id="2147483654" r:id="rId12"/>
  </p:sldMasterIdLst>
  <p:notesMasterIdLst>
    <p:notesMasterId r:id="rId26"/>
  </p:notesMasterIdLst>
  <p:handoutMasterIdLst>
    <p:handoutMasterId r:id="rId27"/>
  </p:handoutMasterIdLst>
  <p:sldIdLst>
    <p:sldId id="257" r:id="rId13"/>
    <p:sldId id="484" r:id="rId14"/>
    <p:sldId id="488" r:id="rId15"/>
    <p:sldId id="495" r:id="rId16"/>
    <p:sldId id="259" r:id="rId17"/>
    <p:sldId id="262" r:id="rId18"/>
    <p:sldId id="266" r:id="rId19"/>
    <p:sldId id="492" r:id="rId20"/>
    <p:sldId id="485" r:id="rId21"/>
    <p:sldId id="496" r:id="rId22"/>
    <p:sldId id="497" r:id="rId23"/>
    <p:sldId id="494" r:id="rId24"/>
    <p:sldId id="261" r:id="rId2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7F30D-B888-36FC-EAB8-0BFC7AEF7530}" name="Kate MoheyEldin" initials="KM" userId="S::kmoheyeldin@cde.ca.gov::bff70e45-4ca6-442f-bffc-86f95592d169" providerId="AD"/>
  <p188:author id="{F3495F2E-1CCD-8923-A9DC-D5961B6843C7}" name="Crystal Devlin" initials="CD" userId="S::cdevlin@cde.ca.gov::45766686-1411-4f66-8b4e-ae85f8cf4551" providerId="AD"/>
  <p188:author id="{26C3F33A-708E-1B43-C893-CD8FF36A412A}" name="Virginia Early" initials="VE" userId="S::vearly@cde.ca.gov::42929ea7-4389-4ffc-bd0b-f8133d7ef99f" providerId="AD"/>
  <p188:author id="{FB926968-E307-FB65-5FF8-9516162D426F}" name="Cate Washington" initials="CW" userId="S::cwashington@cde.ca.gov::42b3a7a3-9473-4b22-8cb9-952a88ec62bc" providerId="AD"/>
  <p188:author id="{5DA46FA1-35AB-58C2-0C22-4C80AA79D683}" name="Corey Khan" initials="CK" userId="S::ckhan@cde.ca.gov::e39be4f5-a065-4613-a021-f6aa9124d380" providerId="AD"/>
  <p188:author id="{6A67A2AC-654E-803E-A7B8-423170307C41}" name="Shanna BirkholzVasquez" initials="SB" userId="S::sbirkholzvasquez@cde.ca.gov::ef42b5b1-1dd5-4dbc-9e7f-5dd0d6b658ef" providerId="AD"/>
  <p188:author id="{C64FECD9-E80C-DC9A-41AD-2388F599732A}" name="Eddie Tanimoto" initials="ET" userId="S::etanimoto@cde.ca.gov::878a6b70-e153-44f4-b25c-45853eb12a2e" providerId="AD"/>
  <p188:author id="{25801AED-1EB1-9F08-2D18-9B801D0C2D81}" name="John Oses" initials="JO" userId="S::joses@cde.ca.gov::03d7bc49-0970-49d8-baef-954b8dc011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80FF80"/>
    <a:srgbClr val="0C4A6D"/>
    <a:srgbClr val="99FF66"/>
    <a:srgbClr val="99FF33"/>
    <a:srgbClr val="66FF33"/>
    <a:srgbClr val="0000FF"/>
    <a:srgbClr val="CCFF66"/>
    <a:srgbClr val="FFFF66"/>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commentAuthors" Target="commentAuthors.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modernComment_103_66D994DB.xml><?xml version="1.0" encoding="utf-8"?>
<p188:cmLst xmlns:a="http://schemas.openxmlformats.org/drawingml/2006/main" xmlns:r="http://schemas.openxmlformats.org/officeDocument/2006/relationships" xmlns:p188="http://schemas.microsoft.com/office/powerpoint/2018/8/main">
  <p188:cm id="{F3B78B7D-3A65-4523-8005-7BB9E06F33EB}" authorId="{C64FECD9-E80C-DC9A-41AD-2388F599732A}" created="2023-01-17T17:13:50.909">
    <ac:deMkLst xmlns:ac="http://schemas.microsoft.com/office/drawing/2013/main/command">
      <pc:docMk xmlns:pc="http://schemas.microsoft.com/office/powerpoint/2013/main/command"/>
      <pc:sldMk xmlns:pc="http://schemas.microsoft.com/office/powerpoint/2013/main/command" cId="1725535451" sldId="259"/>
      <ac:spMk id="8" creationId="{8E8A6002-0232-4FAF-97B1-F429D25C7EC3}"/>
    </ac:deMkLst>
    <p188:txBody>
      <a:bodyPr/>
      <a:lstStyle/>
      <a:p>
        <a:r>
          <a:rPr lang="en-US"/>
          <a:t>[@Mai Thao]  do you think we can add a photo and caption here?</a:t>
        </a:r>
      </a:p>
    </p188:txBody>
  </p188:cm>
</p188:cmLst>
</file>

<file path=ppt/comments/modernComment_106_D7DF2B07.xml><?xml version="1.0" encoding="utf-8"?>
<p188:cmLst xmlns:a="http://schemas.openxmlformats.org/drawingml/2006/main" xmlns:r="http://schemas.openxmlformats.org/officeDocument/2006/relationships" xmlns:p188="http://schemas.microsoft.com/office/powerpoint/2018/8/main">
  <p188:cm id="{5192DFA0-50FE-415B-AFF8-31F6CD33E335}" authorId="{25801AED-1EB1-9F08-2D18-9B801D0C2D81}" created="2023-01-17T17:19:12.455">
    <pc:sldMkLst xmlns:pc="http://schemas.microsoft.com/office/powerpoint/2013/main/command">
      <pc:docMk/>
      <pc:sldMk cId="3621726983" sldId="262"/>
    </pc:sldMkLst>
    <p188:replyLst>
      <p188:reply id="{628928CF-7A86-4596-BCCB-5C6A0FA2DE45}" authorId="{26C3F33A-708E-1B43-C893-CD8FF36A412A}" created="2023-01-17T17:27:07.911">
        <p188:txBody>
          <a:bodyPr/>
          <a:lstStyle/>
          <a:p>
            <a:r>
              <a:rPr lang="en-US"/>
              <a:t>Yes this is me</a:t>
            </a:r>
          </a:p>
        </p188:txBody>
      </p188:reply>
    </p188:replyLst>
    <p188:txBody>
      <a:bodyPr/>
      <a:lstStyle/>
      <a:p>
        <a:r>
          <a:rPr lang="en-US"/>
          <a:t>[@Eddie], who is reading this slide? </a:t>
        </a:r>
      </a:p>
    </p188:txBody>
  </p188:cm>
</p188:cmLst>
</file>

<file path=ppt/comments/modernComment_10A_3374D770.xml><?xml version="1.0" encoding="utf-8"?>
<p188:cmLst xmlns:a="http://schemas.openxmlformats.org/drawingml/2006/main" xmlns:r="http://schemas.openxmlformats.org/officeDocument/2006/relationships" xmlns:p188="http://schemas.microsoft.com/office/powerpoint/2018/8/main">
  <p188:cm id="{62133935-8990-4F0F-9ABB-3E5162208936}" authorId="{25801AED-1EB1-9F08-2D18-9B801D0C2D81}" created="2023-01-17T17:19:41.800">
    <pc:sldMkLst xmlns:pc="http://schemas.microsoft.com/office/powerpoint/2013/main/command">
      <pc:docMk/>
      <pc:sldMk cId="863295344" sldId="266"/>
    </pc:sldMkLst>
    <p188:replyLst>
      <p188:reply id="{7CCE0761-6687-41EB-A5A5-A01EE2CDFA56}" authorId="{26C3F33A-708E-1B43-C893-CD8FF36A412A}" created="2023-01-17T17:23:35.984">
        <p188:txBody>
          <a:bodyPr/>
          <a:lstStyle/>
          <a:p>
            <a:r>
              <a:rPr lang="en-US"/>
              <a:t>This is me</a:t>
            </a:r>
          </a:p>
        </p188:txBody>
      </p188:reply>
    </p188:replyLst>
    <p188:txBody>
      <a:bodyPr/>
      <a:lstStyle/>
      <a:p>
        <a:r>
          <a:rPr lang="en-US"/>
          <a:t>[@Eddie], who is reading this slide? </a:t>
        </a:r>
      </a:p>
    </p188:txBody>
  </p188:cm>
</p188:cmLst>
</file>

<file path=ppt/comments/modernComment_1E5_DB34AF5B.xml><?xml version="1.0" encoding="utf-8"?>
<p188:cmLst xmlns:a="http://schemas.openxmlformats.org/drawingml/2006/main" xmlns:r="http://schemas.openxmlformats.org/officeDocument/2006/relationships" xmlns:p188="http://schemas.microsoft.com/office/powerpoint/2018/8/main">
  <p188:cm id="{D3BA4B21-9672-4EF2-A4C5-FF4C50C4A9A5}" authorId="{C64FECD9-E80C-DC9A-41AD-2388F599732A}" status="resolved" created="2023-01-12T22:56:39.435" complete="100000">
    <ac:txMkLst xmlns:ac="http://schemas.microsoft.com/office/drawing/2013/main/command">
      <pc:docMk xmlns:pc="http://schemas.microsoft.com/office/powerpoint/2013/main/command"/>
      <pc:sldMk xmlns:pc="http://schemas.microsoft.com/office/powerpoint/2013/main/command" cId="3677663067" sldId="485"/>
      <ac:spMk id="3" creationId="{93BAE6E4-1030-1E7C-0D68-C11B2A94C5E5}"/>
      <ac:txMk cp="0">
        <ac:context len="665" hash="2929458216"/>
      </ac:txMk>
    </ac:txMkLst>
    <p188:pos x="8234947" y="1002631"/>
    <p188:replyLst>
      <p188:reply id="{B8B0F262-4FC4-40A3-A2AF-9A5147D6FB48}" authorId="{FB926968-E307-FB65-5FF8-9516162D426F}" created="2023-01-13T20:25:55.197">
        <p188:txBody>
          <a:bodyPr/>
          <a:lstStyle/>
          <a:p>
            <a:r>
              <a:rPr lang="en-US"/>
              <a:t>[@Corey Khan] TPs updated</a:t>
            </a:r>
          </a:p>
        </p188:txBody>
      </p188:reply>
      <p188:reply id="{A80A6D02-147B-4B08-8BA5-47DD3E588A44}" authorId="{5DA46FA1-35AB-58C2-0C22-4C80AA79D683}" created="2023-01-13T21:59:33.116">
        <p188:txBody>
          <a:bodyPr/>
          <a:lstStyle/>
          <a:p>
            <a:r>
              <a:rPr lang="en-US"/>
              <a:t>im good.</a:t>
            </a:r>
          </a:p>
        </p188:txBody>
      </p188:reply>
    </p188:replyLst>
    <p188:txBody>
      <a:bodyPr/>
      <a:lstStyle/>
      <a:p>
        <a:r>
          <a:rPr lang="en-US"/>
          <a:t>[@Cate Washington]  please review and add to here or TPs as you see fit</a:t>
        </a:r>
      </a:p>
    </p188:txBody>
  </p188:cm>
</p188:cmLst>
</file>

<file path=ppt/comments/modernComment_1EE_41144EEF.xml><?xml version="1.0" encoding="utf-8"?>
<p188:cmLst xmlns:a="http://schemas.openxmlformats.org/drawingml/2006/main" xmlns:r="http://schemas.openxmlformats.org/officeDocument/2006/relationships" xmlns:p188="http://schemas.microsoft.com/office/powerpoint/2018/8/main">
  <p188:cm id="{D0DB5095-28D4-4B11-AA90-37C12A979CCD}" authorId="{F3495F2E-1CCD-8923-A9DC-D5961B6843C7}" created="2023-01-17T17:31:10.709">
    <ac:deMkLst xmlns:ac="http://schemas.microsoft.com/office/drawing/2013/main/command">
      <pc:docMk xmlns:pc="http://schemas.microsoft.com/office/powerpoint/2013/main/command"/>
      <pc:sldMk xmlns:pc="http://schemas.microsoft.com/office/powerpoint/2013/main/command" cId="1091849967" sldId="494"/>
      <ac:spMk id="3" creationId="{C8AEF33C-4D12-B726-48EB-3CCE626F5652}"/>
    </ac:deMkLst>
    <p188:replyLst>
      <p188:reply id="{CF0B79C2-3488-4ED6-ABE0-280E85D04E7B}" authorId="{C64FECD9-E80C-DC9A-41AD-2388F599732A}" created="2023-01-17T17:56:47.561">
        <p188:txBody>
          <a:bodyPr/>
          <a:lstStyle/>
          <a:p>
            <a:r>
              <a:rPr lang="en-US"/>
              <a:t>Noted and removed from the slide and TPs now, thanks Crystal!</a:t>
            </a:r>
          </a:p>
        </p188:txBody>
      </p188:reply>
    </p188:replyLst>
    <p188:txBody>
      <a:bodyPr/>
      <a:lstStyle/>
      <a:p>
        <a:r>
          <a:rPr lang="en-US"/>
          <a:t>since the rollover to voip this phone number has not been working. Adam is trying to get it resolved but this should be removed for now. Consultant cell phones are listed on the directory page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2/2/2023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2/2/2023</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94043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419460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272510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89194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403247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391989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68760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93589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76839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01014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35243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41314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845984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005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68820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829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34794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8.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729"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18/10/relationships/comments" Target="../comments/modernComment_1EE_41144EEF.xml"/><Relationship Id="rId5" Type="http://schemas.openxmlformats.org/officeDocument/2006/relationships/hyperlink" Target="mailto:EEDTitle5@cde.ca.gov" TargetMode="External"/><Relationship Id="rId4" Type="http://schemas.openxmlformats.org/officeDocument/2006/relationships/hyperlink" Target="https://www.cde.ca.gov/fg/aa/cd/faad.as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66D994DB.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6_D7DF2B07.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A_3374D770.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E5_DB34AF5B.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p:txBody>
          <a:bodyPr>
            <a:normAutofit fontScale="90000"/>
          </a:bodyPr>
          <a:lstStyle/>
          <a:p>
            <a:r>
              <a:rPr lang="en-US">
                <a:solidFill>
                  <a:schemeClr val="bg1"/>
                </a:solidFill>
              </a:rPr>
              <a:t>Early Education Division Webinar</a:t>
            </a: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a:xfrm>
            <a:off x="1035755" y="1623308"/>
            <a:ext cx="10123488" cy="3171825"/>
          </a:xfrm>
        </p:spPr>
        <p:txBody>
          <a:bodyPr vert="horz" lIns="91440" tIns="45720" rIns="91440" bIns="45720" rtlCol="0" anchor="t">
            <a:normAutofit/>
          </a:bodyPr>
          <a:lstStyle/>
          <a:p>
            <a:pPr marL="0" indent="0" algn="ctr">
              <a:buNone/>
            </a:pPr>
            <a:r>
              <a:rPr lang="en-US" altLang="en-US" b="1" dirty="0"/>
              <a:t>Early Education Division (EED)</a:t>
            </a:r>
            <a:br>
              <a:rPr lang="en-US" altLang="en-US" b="1" dirty="0"/>
            </a:br>
            <a:r>
              <a:rPr lang="en-US" altLang="en-US" b="1" dirty="0"/>
              <a:t>and Fiscal and Administrative Services Division</a:t>
            </a:r>
          </a:p>
          <a:p>
            <a:pPr marL="0" indent="0" algn="ctr">
              <a:buNone/>
            </a:pPr>
            <a:endParaRPr lang="en-US" b="1" dirty="0"/>
          </a:p>
          <a:p>
            <a:pPr marL="0" indent="0" algn="ctr">
              <a:buNone/>
            </a:pPr>
            <a:r>
              <a:rPr lang="en-US" b="1" dirty="0"/>
              <a:t>Date: January 17, 2023</a:t>
            </a:r>
            <a:endParaRPr lang="en-US" b="1" dirty="0">
              <a:cs typeface="Arial"/>
            </a:endParaRPr>
          </a:p>
          <a:p>
            <a:pPr marL="0" indent="0" algn="ctr">
              <a:buNone/>
            </a:pPr>
            <a:r>
              <a:rPr lang="en-US" b="1" dirty="0"/>
              <a:t>Time: 4:00 P.M. to 5:00 P.M.</a:t>
            </a:r>
            <a:endParaRPr lang="en-US" b="1" dirty="0">
              <a:cs typeface="Arial" panose="020B0604020202020204"/>
            </a:endParaRPr>
          </a:p>
          <a:p>
            <a:endParaRPr lang="en-US" dirty="0"/>
          </a:p>
        </p:txBody>
      </p:sp>
    </p:spTree>
    <p:extLst>
      <p:ext uri="{BB962C8B-B14F-4D97-AF65-F5344CB8AC3E}">
        <p14:creationId xmlns:p14="http://schemas.microsoft.com/office/powerpoint/2010/main" val="3042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EB36EF-9A2E-4596-AA68-81B310A6D273}"/>
              </a:ext>
            </a:extLst>
          </p:cNvPr>
          <p:cNvSpPr>
            <a:spLocks noGrp="1"/>
          </p:cNvSpPr>
          <p:nvPr>
            <p:ph type="title"/>
          </p:nvPr>
        </p:nvSpPr>
        <p:spPr>
          <a:xfrm>
            <a:off x="152400" y="0"/>
            <a:ext cx="11887200" cy="1325563"/>
          </a:xfrm>
        </p:spPr>
        <p:txBody>
          <a:bodyPr/>
          <a:lstStyle/>
          <a:p>
            <a:r>
              <a:rPr lang="en-US">
                <a:solidFill>
                  <a:schemeClr val="bg1"/>
                </a:solidFill>
                <a:cs typeface="Arial"/>
              </a:rPr>
              <a:t>UPK Mixed Delivery Quality and Access Workgroup </a:t>
            </a:r>
            <a:endParaRPr lang="en-US">
              <a:solidFill>
                <a:schemeClr val="bg1"/>
              </a:solidFill>
            </a:endParaRPr>
          </a:p>
        </p:txBody>
      </p:sp>
      <p:sp>
        <p:nvSpPr>
          <p:cNvPr id="5" name="Content Placeholder 4">
            <a:extLst>
              <a:ext uri="{FF2B5EF4-FFF2-40B4-BE49-F238E27FC236}">
                <a16:creationId xmlns:a16="http://schemas.microsoft.com/office/drawing/2014/main" id="{A56C6136-E15E-4718-A092-70FB3399B769}"/>
              </a:ext>
            </a:extLst>
          </p:cNvPr>
          <p:cNvSpPr>
            <a:spLocks noGrp="1"/>
          </p:cNvSpPr>
          <p:nvPr>
            <p:ph sz="half" idx="1"/>
          </p:nvPr>
        </p:nvSpPr>
        <p:spPr>
          <a:xfrm>
            <a:off x="0" y="1149449"/>
            <a:ext cx="6653350" cy="4898654"/>
          </a:xfrm>
        </p:spPr>
        <p:txBody>
          <a:bodyPr>
            <a:noAutofit/>
          </a:bodyPr>
          <a:lstStyle/>
          <a:p>
            <a:r>
              <a:rPr lang="en-US" sz="2400" dirty="0">
                <a:cs typeface="Arial"/>
              </a:rPr>
              <a:t>The UPK Mixed Delivery Workgroup was established on December 1, 2022, and will meet from January 2023 until March 2024.The first meeting is January 26, 2023. </a:t>
            </a:r>
          </a:p>
          <a:p>
            <a:r>
              <a:rPr lang="en-US" sz="2400" dirty="0">
                <a:cs typeface="Arial"/>
              </a:rPr>
              <a:t>The workgroup will provide recommendations on increasing access and updating preschool standards</a:t>
            </a:r>
          </a:p>
          <a:p>
            <a:r>
              <a:rPr lang="en-US" sz="2400" dirty="0">
                <a:cs typeface="Arial"/>
              </a:rPr>
              <a:t>The workgroup is being convened by the CDE, in consultation with the Department of Social Services, and the State Board of Education. </a:t>
            </a:r>
            <a:r>
              <a:rPr lang="en-US" sz="2400" dirty="0">
                <a:ea typeface="+mn-lt"/>
                <a:cs typeface="+mn-lt"/>
              </a:rPr>
              <a:t> As part of a statewide collaborative effort, the CDE has welcomed the partnership of the California Commission on Teacher Credentialing (CTC).</a:t>
            </a:r>
          </a:p>
        </p:txBody>
      </p:sp>
      <p:pic>
        <p:nvPicPr>
          <p:cNvPr id="10" name="Content Placeholder 9" descr="collage, children playing outdoor and children indoor during play activities.">
            <a:extLst>
              <a:ext uri="{FF2B5EF4-FFF2-40B4-BE49-F238E27FC236}">
                <a16:creationId xmlns:a16="http://schemas.microsoft.com/office/drawing/2014/main" id="{6319E6ED-0C0D-4431-A3D0-C0715A1C0B6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52555" y="1559923"/>
            <a:ext cx="4747904" cy="3181894"/>
          </a:xfrm>
          <a:prstGeom prst="round2DiagRect">
            <a:avLst/>
          </a:prstGeom>
        </p:spPr>
      </p:pic>
      <p:sp>
        <p:nvSpPr>
          <p:cNvPr id="7" name="Content Placeholder 6">
            <a:extLst>
              <a:ext uri="{FF2B5EF4-FFF2-40B4-BE49-F238E27FC236}">
                <a16:creationId xmlns:a16="http://schemas.microsoft.com/office/drawing/2014/main" id="{C2B416E8-9BF5-4D3A-9276-CE6DE465B6F4}"/>
              </a:ext>
            </a:extLst>
          </p:cNvPr>
          <p:cNvSpPr>
            <a:spLocks noGrp="1"/>
          </p:cNvSpPr>
          <p:nvPr>
            <p:ph sz="quarter" idx="11"/>
          </p:nvPr>
        </p:nvSpPr>
        <p:spPr>
          <a:xfrm>
            <a:off x="7210697" y="5291229"/>
            <a:ext cx="4749891" cy="939754"/>
          </a:xfrm>
        </p:spPr>
        <p:txBody>
          <a:bodyPr>
            <a:normAutofit/>
          </a:bodyPr>
          <a:lstStyle/>
          <a:p>
            <a:pPr marL="0" indent="0">
              <a:buNone/>
            </a:pPr>
            <a:r>
              <a:rPr lang="en-US" sz="2400"/>
              <a:t>Photo credit: UPS Preschool; Camarillo, CA</a:t>
            </a:r>
          </a:p>
        </p:txBody>
      </p:sp>
      <p:sp>
        <p:nvSpPr>
          <p:cNvPr id="11" name="Slide Number Placeholder 10">
            <a:extLst>
              <a:ext uri="{FF2B5EF4-FFF2-40B4-BE49-F238E27FC236}">
                <a16:creationId xmlns:a16="http://schemas.microsoft.com/office/drawing/2014/main" id="{D6985F31-655E-4B50-8C65-8EFD9585AAFF}"/>
              </a:ext>
            </a:extLst>
          </p:cNvPr>
          <p:cNvSpPr>
            <a:spLocks noGrp="1"/>
          </p:cNvSpPr>
          <p:nvPr>
            <p:ph type="sldNum" sz="quarter" idx="10"/>
          </p:nvPr>
        </p:nvSpPr>
        <p:spPr>
          <a:xfrm>
            <a:off x="9109165" y="6388054"/>
            <a:ext cx="2743200" cy="365125"/>
          </a:xfrm>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278643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BA8EF2-A360-41AD-A932-AABF2E0DDFDC}"/>
              </a:ext>
            </a:extLst>
          </p:cNvPr>
          <p:cNvSpPr>
            <a:spLocks noGrp="1"/>
          </p:cNvSpPr>
          <p:nvPr>
            <p:ph type="title"/>
          </p:nvPr>
        </p:nvSpPr>
        <p:spPr>
          <a:xfrm>
            <a:off x="7141028" y="1954223"/>
            <a:ext cx="4654731" cy="1325563"/>
          </a:xfrm>
        </p:spPr>
        <p:txBody>
          <a:bodyPr>
            <a:normAutofit/>
          </a:bodyPr>
          <a:lstStyle/>
          <a:p>
            <a:r>
              <a:rPr lang="en-US" sz="5400">
                <a:solidFill>
                  <a:schemeClr val="bg1"/>
                </a:solidFill>
              </a:rPr>
              <a:t>Questions</a:t>
            </a:r>
          </a:p>
        </p:txBody>
      </p:sp>
      <p:pic>
        <p:nvPicPr>
          <p:cNvPr id="10" name="Content Placeholder 9" descr="child, outdoor playing with water and toys.">
            <a:extLst>
              <a:ext uri="{FF2B5EF4-FFF2-40B4-BE49-F238E27FC236}">
                <a16:creationId xmlns:a16="http://schemas.microsoft.com/office/drawing/2014/main" id="{0ECBD9F2-9B17-4EA9-A8DE-881BA842E42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7278" y="404949"/>
            <a:ext cx="6296402" cy="4598126"/>
          </a:xfrm>
        </p:spPr>
      </p:pic>
      <p:sp>
        <p:nvSpPr>
          <p:cNvPr id="6" name="Content Placeholder 5">
            <a:extLst>
              <a:ext uri="{FF2B5EF4-FFF2-40B4-BE49-F238E27FC236}">
                <a16:creationId xmlns:a16="http://schemas.microsoft.com/office/drawing/2014/main" id="{BAB8CFC8-4733-4BBC-9F34-580008D89FB6}"/>
              </a:ext>
            </a:extLst>
          </p:cNvPr>
          <p:cNvSpPr>
            <a:spLocks noGrp="1"/>
          </p:cNvSpPr>
          <p:nvPr>
            <p:ph sz="half" idx="2"/>
          </p:nvPr>
        </p:nvSpPr>
        <p:spPr>
          <a:xfrm>
            <a:off x="139337" y="5374277"/>
            <a:ext cx="5852160" cy="948146"/>
          </a:xfrm>
        </p:spPr>
        <p:txBody>
          <a:bodyPr/>
          <a:lstStyle/>
          <a:p>
            <a:pPr marL="0" indent="0">
              <a:buNone/>
            </a:pPr>
            <a:r>
              <a:rPr lang="en-US" sz="2400"/>
              <a:t>Photo credit: </a:t>
            </a:r>
            <a:r>
              <a:rPr lang="en-US" sz="2400">
                <a:cs typeface="Arial"/>
              </a:rPr>
              <a:t>Photo Credit: </a:t>
            </a:r>
            <a:r>
              <a:rPr lang="en-US" sz="2400" err="1">
                <a:cs typeface="Arial"/>
              </a:rPr>
              <a:t>Kidango</a:t>
            </a:r>
            <a:r>
              <a:rPr lang="en-US" sz="2400">
                <a:cs typeface="Arial"/>
              </a:rPr>
              <a:t> </a:t>
            </a:r>
            <a:r>
              <a:rPr lang="en-US" sz="2400" err="1">
                <a:cs typeface="Arial"/>
              </a:rPr>
              <a:t>Decoto</a:t>
            </a:r>
            <a:r>
              <a:rPr lang="en-US" sz="2400">
                <a:cs typeface="Arial"/>
              </a:rPr>
              <a:t> Center; Union City, CA </a:t>
            </a:r>
            <a:endParaRPr lang="en-US" sz="2400"/>
          </a:p>
          <a:p>
            <a:pPr marL="0" indent="0">
              <a:buNone/>
            </a:pPr>
            <a:endParaRPr lang="en-US"/>
          </a:p>
        </p:txBody>
      </p:sp>
      <p:sp>
        <p:nvSpPr>
          <p:cNvPr id="2" name="Slide Number Placeholder 1">
            <a:extLst>
              <a:ext uri="{FF2B5EF4-FFF2-40B4-BE49-F238E27FC236}">
                <a16:creationId xmlns:a16="http://schemas.microsoft.com/office/drawing/2014/main" id="{2DA520A4-181A-4A08-A251-EFA1006B92ED}"/>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156905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6F74-5EEF-4F3D-782A-724253A1A313}"/>
              </a:ext>
            </a:extLst>
          </p:cNvPr>
          <p:cNvSpPr>
            <a:spLocks noGrp="1"/>
          </p:cNvSpPr>
          <p:nvPr>
            <p:ph type="title"/>
          </p:nvPr>
        </p:nvSpPr>
        <p:spPr/>
        <p:txBody>
          <a:bodyPr/>
          <a:lstStyle/>
          <a:p>
            <a:r>
              <a:rPr lang="en-US" dirty="0">
                <a:solidFill>
                  <a:schemeClr val="bg1"/>
                </a:solidFill>
              </a:rPr>
              <a:t>Resources</a:t>
            </a:r>
          </a:p>
        </p:txBody>
      </p:sp>
      <p:sp>
        <p:nvSpPr>
          <p:cNvPr id="3" name="Content Placeholder 2">
            <a:extLst>
              <a:ext uri="{FF2B5EF4-FFF2-40B4-BE49-F238E27FC236}">
                <a16:creationId xmlns:a16="http://schemas.microsoft.com/office/drawing/2014/main" id="{C8AEF33C-4D12-B726-48EB-3CCE626F5652}"/>
              </a:ext>
            </a:extLst>
          </p:cNvPr>
          <p:cNvSpPr>
            <a:spLocks noGrp="1"/>
          </p:cNvSpPr>
          <p:nvPr>
            <p:ph idx="1"/>
          </p:nvPr>
        </p:nvSpPr>
        <p:spPr/>
        <p:txBody>
          <a:bodyPr/>
          <a:lstStyle/>
          <a:p>
            <a:r>
              <a:rPr lang="en-US" dirty="0"/>
              <a:t>PQI Office Regional Consultants </a:t>
            </a:r>
          </a:p>
          <a:p>
            <a:pPr lvl="1">
              <a:buFont typeface="Wingdings" panose="05000000000000000000" pitchFamily="2" charset="2"/>
              <a:buChar char="Ø"/>
            </a:pPr>
            <a:r>
              <a:rPr lang="en-US" dirty="0">
                <a:solidFill>
                  <a:schemeClr val="accent4">
                    <a:lumMod val="40000"/>
                    <a:lumOff val="60000"/>
                  </a:schemeClr>
                </a:solidFill>
                <a:hlinkClick r:id="rId3" tooltip="PQI Office regional consultants web page">
                  <a:extLst>
                    <a:ext uri="{A12FA001-AC4F-418D-AE19-62706E023703}">
                      <ahyp:hlinkClr xmlns:ahyp="http://schemas.microsoft.com/office/drawing/2018/hyperlinkcolor" val="tx"/>
                    </a:ext>
                  </a:extLst>
                </a:hlinkClick>
              </a:rPr>
              <a:t>https://www.cde.ca.gov/sp/cd/ci/assignments.asp</a:t>
            </a:r>
            <a:endParaRPr lang="en-US" dirty="0">
              <a:solidFill>
                <a:schemeClr val="accent4">
                  <a:lumMod val="40000"/>
                  <a:lumOff val="60000"/>
                </a:schemeClr>
              </a:solidFill>
            </a:endParaRPr>
          </a:p>
          <a:p>
            <a:pPr lvl="1">
              <a:buFont typeface="Arial" panose="020B0604020202020204" pitchFamily="34" charset="0"/>
              <a:buChar char="•"/>
            </a:pPr>
            <a:r>
              <a:rPr lang="en-US" dirty="0"/>
              <a:t>Consultants are most easily reached by email </a:t>
            </a:r>
          </a:p>
          <a:p>
            <a:r>
              <a:rPr lang="en-US" dirty="0"/>
              <a:t>Early Education and Nutrition Fiscal Services (EENFS), Fiscal Apportionment Analyst Directory</a:t>
            </a:r>
          </a:p>
          <a:p>
            <a:pPr lvl="1">
              <a:buFont typeface="Wingdings" panose="05000000000000000000" pitchFamily="2" charset="2"/>
              <a:buChar char="Ø"/>
            </a:pPr>
            <a:r>
              <a:rPr lang="en-US" dirty="0">
                <a:solidFill>
                  <a:schemeClr val="accent4">
                    <a:lumMod val="40000"/>
                    <a:lumOff val="60000"/>
                  </a:schemeClr>
                </a:solidFill>
                <a:hlinkClick r:id="rId4" tooltip="EENFS fiscal apportionment analyst web page">
                  <a:extLst>
                    <a:ext uri="{A12FA001-AC4F-418D-AE19-62706E023703}">
                      <ahyp:hlinkClr xmlns:ahyp="http://schemas.microsoft.com/office/drawing/2018/hyperlinkcolor" val="tx"/>
                    </a:ext>
                  </a:extLst>
                </a:hlinkClick>
              </a:rPr>
              <a:t>https://www.cde.ca.gov/fg/aa/cd/faad.asp</a:t>
            </a:r>
            <a:r>
              <a:rPr lang="en-US" dirty="0">
                <a:solidFill>
                  <a:schemeClr val="accent4">
                    <a:lumMod val="40000"/>
                    <a:lumOff val="60000"/>
                  </a:schemeClr>
                </a:solidFill>
              </a:rPr>
              <a:t> </a:t>
            </a:r>
          </a:p>
          <a:p>
            <a:pPr lvl="1">
              <a:buFont typeface="Arial" panose="020B0604020202020204" pitchFamily="34" charset="0"/>
              <a:buChar char="•"/>
            </a:pPr>
            <a:r>
              <a:rPr lang="en-US" dirty="0"/>
              <a:t>Regulation Related Questions</a:t>
            </a:r>
          </a:p>
          <a:p>
            <a:pPr lvl="1">
              <a:buFont typeface="Arial" panose="020B0604020202020204" pitchFamily="34" charset="0"/>
              <a:buChar char="•"/>
            </a:pPr>
            <a:r>
              <a:rPr lang="en-US" dirty="0">
                <a:solidFill>
                  <a:schemeClr val="accent4">
                    <a:lumMod val="40000"/>
                    <a:lumOff val="60000"/>
                  </a:schemeClr>
                </a:solidFill>
                <a:hlinkClick r:id="rId5" tooltip="EED regulation email box">
                  <a:extLst>
                    <a:ext uri="{A12FA001-AC4F-418D-AE19-62706E023703}">
                      <ahyp:hlinkClr xmlns:ahyp="http://schemas.microsoft.com/office/drawing/2018/hyperlinkcolor" val="tx"/>
                    </a:ext>
                  </a:extLst>
                </a:hlinkClick>
              </a:rPr>
              <a:t>EEDTitle5@cde.ca.gov</a:t>
            </a:r>
            <a:endParaRPr lang="en-US" dirty="0">
              <a:solidFill>
                <a:schemeClr val="accent4">
                  <a:lumMod val="40000"/>
                  <a:lumOff val="60000"/>
                </a:schemeClr>
              </a:solidFill>
            </a:endParaRPr>
          </a:p>
        </p:txBody>
      </p:sp>
      <p:sp>
        <p:nvSpPr>
          <p:cNvPr id="6" name="Slide Number Placeholder 5">
            <a:extLst>
              <a:ext uri="{FF2B5EF4-FFF2-40B4-BE49-F238E27FC236}">
                <a16:creationId xmlns:a16="http://schemas.microsoft.com/office/drawing/2014/main" id="{DDFB74AC-05DB-4543-8A6F-839899182870}"/>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1091849967"/>
      </p:ext>
    </p:extLst>
  </p:cSld>
  <p:clrMapOvr>
    <a:masterClrMapping/>
  </p:clrMapOvr>
  <p:extLst mod="1">
    <p:ext uri="{6950BFC3-D8DA-4A85-94F7-54DA5524770B}">
      <p188:commentRel xmlns:p188="http://schemas.microsoft.com/office/powerpoint/2018/8/main" xmlns="" r:id="rId6"/>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2A3CB4-0EA8-4604-9E5E-0163DA69650B}"/>
              </a:ext>
            </a:extLst>
          </p:cNvPr>
          <p:cNvSpPr>
            <a:spLocks noGrp="1"/>
          </p:cNvSpPr>
          <p:nvPr>
            <p:ph type="title"/>
          </p:nvPr>
        </p:nvSpPr>
        <p:spPr/>
        <p:txBody>
          <a:bodyPr>
            <a:normAutofit/>
          </a:bodyPr>
          <a:lstStyle/>
          <a:p>
            <a:r>
              <a:rPr lang="en-US" sz="4400">
                <a:solidFill>
                  <a:schemeClr val="bg1"/>
                </a:solidFill>
              </a:rPr>
              <a:t>Thank you</a:t>
            </a:r>
          </a:p>
        </p:txBody>
      </p:sp>
      <p:sp>
        <p:nvSpPr>
          <p:cNvPr id="3" name="Slide Number Placeholder 2">
            <a:extLst>
              <a:ext uri="{FF2B5EF4-FFF2-40B4-BE49-F238E27FC236}">
                <a16:creationId xmlns:a16="http://schemas.microsoft.com/office/drawing/2014/main" id="{EAD04483-B5F0-4803-A316-8DB32AC83C59}"/>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317659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normAutofit/>
          </a:bodyPr>
          <a:lstStyle/>
          <a:p>
            <a:r>
              <a:rPr lang="en-US" sz="4400" dirty="0">
                <a:solidFill>
                  <a:schemeClr val="bg1"/>
                </a:solidFill>
              </a:rPr>
              <a:t>Welcome and Introductions</a:t>
            </a:r>
          </a:p>
        </p:txBody>
      </p:sp>
      <p:pic>
        <p:nvPicPr>
          <p:cNvPr id="11" name="Content Placeholder 10" descr="Collage of Children with the words Everyone Belongs Todos Somos Unidos.">
            <a:extLst>
              <a:ext uri="{FF2B5EF4-FFF2-40B4-BE49-F238E27FC236}">
                <a16:creationId xmlns:a16="http://schemas.microsoft.com/office/drawing/2014/main" id="{CB32206D-8D7E-46E0-A64B-AF536C7664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7483" y="1638300"/>
            <a:ext cx="5897033" cy="4422775"/>
          </a:xfrm>
        </p:spPr>
      </p:pic>
      <p:sp>
        <p:nvSpPr>
          <p:cNvPr id="4" name="Slide Number Placeholder 3"/>
          <p:cNvSpPr>
            <a:spLocks noGrp="1"/>
          </p:cNvSpPr>
          <p:nvPr>
            <p:ph type="sldNum" sz="quarter" idx="10"/>
          </p:nvPr>
        </p:nvSpPr>
        <p:spPr/>
        <p:txBody>
          <a:bodyPr/>
          <a:lstStyle/>
          <a:p>
            <a:fld id="{B69ECBBE-C740-4DC6-AD12-BF9691A6AD0E}" type="slidenum">
              <a:rPr lang="en-US" smtClean="0"/>
              <a:pPr/>
              <a:t>2</a:t>
            </a:fld>
            <a:endParaRPr lang="en-US"/>
          </a:p>
        </p:txBody>
      </p:sp>
    </p:spTree>
    <p:extLst>
      <p:ext uri="{BB962C8B-B14F-4D97-AF65-F5344CB8AC3E}">
        <p14:creationId xmlns:p14="http://schemas.microsoft.com/office/powerpoint/2010/main" val="47647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0858-8D72-6BA5-EBC6-6FF9CCE8D6B6}"/>
              </a:ext>
            </a:extLst>
          </p:cNvPr>
          <p:cNvSpPr>
            <a:spLocks noGrp="1"/>
          </p:cNvSpPr>
          <p:nvPr>
            <p:ph type="title"/>
          </p:nvPr>
        </p:nvSpPr>
        <p:spPr>
          <a:xfrm>
            <a:off x="656216" y="-172122"/>
            <a:ext cx="9778701" cy="1325563"/>
          </a:xfrm>
        </p:spPr>
        <p:txBody>
          <a:bodyPr>
            <a:normAutofit/>
          </a:bodyPr>
          <a:lstStyle/>
          <a:p>
            <a:r>
              <a:rPr lang="en-US" sz="4400">
                <a:solidFill>
                  <a:schemeClr val="bg1"/>
                </a:solidFill>
                <a:cs typeface="Arial"/>
              </a:rPr>
              <a:t>Agenda</a:t>
            </a:r>
            <a:endParaRPr lang="en-US" sz="4400">
              <a:solidFill>
                <a:schemeClr val="bg1"/>
              </a:solidFill>
            </a:endParaRPr>
          </a:p>
        </p:txBody>
      </p:sp>
      <p:sp>
        <p:nvSpPr>
          <p:cNvPr id="3" name="Content Placeholder 2">
            <a:extLst>
              <a:ext uri="{FF2B5EF4-FFF2-40B4-BE49-F238E27FC236}">
                <a16:creationId xmlns:a16="http://schemas.microsoft.com/office/drawing/2014/main" id="{6820B742-E636-19E8-3BAD-C240C1ECEE20}"/>
              </a:ext>
            </a:extLst>
          </p:cNvPr>
          <p:cNvSpPr>
            <a:spLocks noGrp="1"/>
          </p:cNvSpPr>
          <p:nvPr>
            <p:ph sz="half" idx="1"/>
          </p:nvPr>
        </p:nvSpPr>
        <p:spPr>
          <a:xfrm>
            <a:off x="152400" y="1140312"/>
            <a:ext cx="7291892" cy="4937760"/>
          </a:xfrm>
        </p:spPr>
        <p:txBody>
          <a:bodyPr vert="horz" lIns="91440" tIns="45720" rIns="91440" bIns="45720" rtlCol="0" anchor="t">
            <a:normAutofit/>
          </a:bodyPr>
          <a:lstStyle/>
          <a:p>
            <a:r>
              <a:rPr lang="en-US" dirty="0">
                <a:cs typeface="Arial"/>
              </a:rPr>
              <a:t>Welcome</a:t>
            </a:r>
          </a:p>
          <a:p>
            <a:r>
              <a:rPr lang="en-US" dirty="0">
                <a:cs typeface="Arial"/>
              </a:rPr>
              <a:t>January Governor's Proposed Budget Overview</a:t>
            </a:r>
          </a:p>
          <a:p>
            <a:pPr lvl="1">
              <a:buFont typeface="Arial" panose="020B0604020202020204" pitchFamily="34" charset="0"/>
              <a:buChar char="•"/>
            </a:pPr>
            <a:r>
              <a:rPr lang="en-US" dirty="0">
                <a:cs typeface="Arial"/>
              </a:rPr>
              <a:t>Universal Transitional Kindergarten (UTK)</a:t>
            </a:r>
          </a:p>
          <a:p>
            <a:pPr lvl="1">
              <a:buFont typeface="Arial" panose="020B0604020202020204" pitchFamily="34" charset="0"/>
              <a:buChar char="•"/>
            </a:pPr>
            <a:r>
              <a:rPr lang="en-US" dirty="0">
                <a:cs typeface="Arial"/>
              </a:rPr>
              <a:t>California State Preschool Program (CSPP)</a:t>
            </a:r>
          </a:p>
          <a:p>
            <a:pPr lvl="1">
              <a:buFont typeface="Arial" panose="020B0604020202020204" pitchFamily="34" charset="0"/>
              <a:buChar char="•"/>
            </a:pPr>
            <a:r>
              <a:rPr lang="en-US" dirty="0">
                <a:cs typeface="Arial"/>
              </a:rPr>
              <a:t>Other Investments</a:t>
            </a:r>
          </a:p>
          <a:p>
            <a:r>
              <a:rPr lang="en-US" dirty="0">
                <a:cs typeface="Arial"/>
              </a:rPr>
              <a:t>Upcoming Sessions</a:t>
            </a:r>
          </a:p>
          <a:p>
            <a:r>
              <a:rPr lang="en-US" dirty="0">
                <a:cs typeface="Arial"/>
              </a:rPr>
              <a:t>Question and Answers</a:t>
            </a:r>
          </a:p>
        </p:txBody>
      </p:sp>
      <p:pic>
        <p:nvPicPr>
          <p:cNvPr id="7" name="Content Placeholder 6" descr="image of child outside holding on to play structure while leaning out with a smile.">
            <a:extLst>
              <a:ext uri="{FF2B5EF4-FFF2-40B4-BE49-F238E27FC236}">
                <a16:creationId xmlns:a16="http://schemas.microsoft.com/office/drawing/2014/main" id="{C233B5A0-2E62-4EEB-86C4-789F91EB8A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39230" y="508746"/>
            <a:ext cx="3153117" cy="4717868"/>
          </a:xfrm>
        </p:spPr>
      </p:pic>
      <p:sp>
        <p:nvSpPr>
          <p:cNvPr id="8" name="Content Placeholder 7">
            <a:extLst>
              <a:ext uri="{FF2B5EF4-FFF2-40B4-BE49-F238E27FC236}">
                <a16:creationId xmlns:a16="http://schemas.microsoft.com/office/drawing/2014/main" id="{BBD2CC9F-9E05-48F3-B3A9-6373BF05419C}"/>
              </a:ext>
            </a:extLst>
          </p:cNvPr>
          <p:cNvSpPr>
            <a:spLocks noGrp="1"/>
          </p:cNvSpPr>
          <p:nvPr>
            <p:ph sz="quarter" idx="11"/>
          </p:nvPr>
        </p:nvSpPr>
        <p:spPr>
          <a:xfrm>
            <a:off x="7661239" y="5367301"/>
            <a:ext cx="4430358" cy="764558"/>
          </a:xfrm>
        </p:spPr>
        <p:txBody>
          <a:bodyPr>
            <a:normAutofit/>
          </a:bodyPr>
          <a:lstStyle/>
          <a:p>
            <a:pPr marL="0" indent="0">
              <a:buNone/>
            </a:pPr>
            <a:r>
              <a:rPr lang="en-US" sz="2400"/>
              <a:t>Photo Credit: </a:t>
            </a:r>
            <a:r>
              <a:rPr lang="en-US" sz="2400" err="1"/>
              <a:t>Kidango</a:t>
            </a:r>
            <a:r>
              <a:rPr lang="en-US" sz="2400"/>
              <a:t> </a:t>
            </a:r>
            <a:r>
              <a:rPr lang="en-US" sz="2400" err="1"/>
              <a:t>Decoto</a:t>
            </a:r>
            <a:r>
              <a:rPr lang="en-US" sz="2400"/>
              <a:t> Center; Union City, CA </a:t>
            </a:r>
          </a:p>
        </p:txBody>
      </p:sp>
      <p:sp>
        <p:nvSpPr>
          <p:cNvPr id="4" name="Slide Number Placeholder 3">
            <a:extLst>
              <a:ext uri="{FF2B5EF4-FFF2-40B4-BE49-F238E27FC236}">
                <a16:creationId xmlns:a16="http://schemas.microsoft.com/office/drawing/2014/main" id="{E8F7F734-DCA7-F5BD-A83F-B211060F7C71}"/>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391315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5722-3D40-442F-9DE3-BBF1C6798DCB}"/>
              </a:ext>
            </a:extLst>
          </p:cNvPr>
          <p:cNvSpPr>
            <a:spLocks noGrp="1"/>
          </p:cNvSpPr>
          <p:nvPr>
            <p:ph type="title"/>
          </p:nvPr>
        </p:nvSpPr>
        <p:spPr>
          <a:xfrm>
            <a:off x="204652" y="836023"/>
            <a:ext cx="5451566" cy="4611188"/>
          </a:xfrm>
        </p:spPr>
        <p:txBody>
          <a:bodyPr>
            <a:normAutofit/>
          </a:bodyPr>
          <a:lstStyle/>
          <a:p>
            <a:r>
              <a:rPr lang="en-US" sz="5400" dirty="0">
                <a:solidFill>
                  <a:schemeClr val="tx1"/>
                </a:solidFill>
                <a:cs typeface="Arial"/>
              </a:rPr>
              <a:t>2023–24 Governor's </a:t>
            </a:r>
            <a:br>
              <a:rPr lang="en-US" sz="5400" dirty="0">
                <a:solidFill>
                  <a:schemeClr val="tx1"/>
                </a:solidFill>
                <a:cs typeface="Arial"/>
              </a:rPr>
            </a:br>
            <a:r>
              <a:rPr lang="en-US" sz="5400" dirty="0">
                <a:solidFill>
                  <a:schemeClr val="tx1"/>
                </a:solidFill>
                <a:cs typeface="Arial"/>
              </a:rPr>
              <a:t>Proposed </a:t>
            </a:r>
            <a:br>
              <a:rPr lang="en-US" sz="5400" dirty="0">
                <a:solidFill>
                  <a:schemeClr val="tx1"/>
                </a:solidFill>
                <a:cs typeface="Arial"/>
              </a:rPr>
            </a:br>
            <a:r>
              <a:rPr lang="en-US" sz="5400" dirty="0">
                <a:solidFill>
                  <a:schemeClr val="tx1"/>
                </a:solidFill>
                <a:cs typeface="Arial"/>
              </a:rPr>
              <a:t>Budget</a:t>
            </a:r>
            <a:endParaRPr lang="en-US" sz="5400" dirty="0"/>
          </a:p>
        </p:txBody>
      </p:sp>
      <p:pic>
        <p:nvPicPr>
          <p:cNvPr id="10" name="Content Placeholder 9" descr="image of a child inside the classroom with paper and crafts on table, holding a white bottle.">
            <a:extLst>
              <a:ext uri="{FF2B5EF4-FFF2-40B4-BE49-F238E27FC236}">
                <a16:creationId xmlns:a16="http://schemas.microsoft.com/office/drawing/2014/main" id="{D249AD77-157E-4CEF-BECA-24738D55390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865223" y="770301"/>
            <a:ext cx="5803730" cy="3878839"/>
          </a:xfrm>
        </p:spPr>
      </p:pic>
      <p:sp>
        <p:nvSpPr>
          <p:cNvPr id="6" name="Content Placeholder 5">
            <a:extLst>
              <a:ext uri="{FF2B5EF4-FFF2-40B4-BE49-F238E27FC236}">
                <a16:creationId xmlns:a16="http://schemas.microsoft.com/office/drawing/2014/main" id="{BE41FAB9-C6B9-45AC-B036-C3A16FF9F80A}"/>
              </a:ext>
            </a:extLst>
          </p:cNvPr>
          <p:cNvSpPr>
            <a:spLocks noGrp="1"/>
          </p:cNvSpPr>
          <p:nvPr>
            <p:ph sz="half" idx="2"/>
          </p:nvPr>
        </p:nvSpPr>
        <p:spPr>
          <a:xfrm>
            <a:off x="6004559" y="5139145"/>
            <a:ext cx="5852160" cy="948146"/>
          </a:xfrm>
        </p:spPr>
        <p:txBody>
          <a:bodyPr/>
          <a:lstStyle/>
          <a:p>
            <a:pPr marL="0" indent="0">
              <a:buNone/>
            </a:pPr>
            <a:r>
              <a:rPr lang="en-US" sz="2400">
                <a:ea typeface="+mn-lt"/>
                <a:cs typeface="+mn-lt"/>
              </a:rPr>
              <a:t>Photo Credit: Tulare City School District; Tulare, CA</a:t>
            </a:r>
            <a:endParaRPr lang="en-US" sz="2400"/>
          </a:p>
          <a:p>
            <a:pPr marL="0" indent="0">
              <a:buNone/>
            </a:pPr>
            <a:endParaRPr lang="en-US"/>
          </a:p>
        </p:txBody>
      </p:sp>
      <p:sp>
        <p:nvSpPr>
          <p:cNvPr id="4" name="Slide Number Placeholder 3">
            <a:extLst>
              <a:ext uri="{FF2B5EF4-FFF2-40B4-BE49-F238E27FC236}">
                <a16:creationId xmlns:a16="http://schemas.microsoft.com/office/drawing/2014/main" id="{6F146B75-9EEF-4DAF-B9F3-5B0CCC14ED28}"/>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22875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327101-6B85-409D-AA7E-824C7D931B27}"/>
              </a:ext>
            </a:extLst>
          </p:cNvPr>
          <p:cNvSpPr>
            <a:spLocks noGrp="1"/>
          </p:cNvSpPr>
          <p:nvPr>
            <p:ph type="title"/>
          </p:nvPr>
        </p:nvSpPr>
        <p:spPr/>
        <p:txBody>
          <a:bodyPr/>
          <a:lstStyle/>
          <a:p>
            <a:r>
              <a:rPr lang="en-US">
                <a:solidFill>
                  <a:schemeClr val="tx1"/>
                </a:solidFill>
                <a:cs typeface="Arial"/>
              </a:rPr>
              <a:t>Governor's Proposed Budget: UTK</a:t>
            </a:r>
            <a:endParaRPr lang="en-US">
              <a:solidFill>
                <a:schemeClr val="tx1"/>
              </a:solidFill>
            </a:endParaRPr>
          </a:p>
        </p:txBody>
      </p:sp>
      <p:sp>
        <p:nvSpPr>
          <p:cNvPr id="8" name="Content Placeholder 7">
            <a:extLst>
              <a:ext uri="{FF2B5EF4-FFF2-40B4-BE49-F238E27FC236}">
                <a16:creationId xmlns:a16="http://schemas.microsoft.com/office/drawing/2014/main" id="{8E8A6002-0232-4FAF-97B1-F429D25C7EC3}"/>
              </a:ext>
            </a:extLst>
          </p:cNvPr>
          <p:cNvSpPr>
            <a:spLocks noGrp="1"/>
          </p:cNvSpPr>
          <p:nvPr>
            <p:ph sz="half" idx="1"/>
          </p:nvPr>
        </p:nvSpPr>
        <p:spPr>
          <a:xfrm>
            <a:off x="152400" y="1638300"/>
            <a:ext cx="11355493" cy="4409803"/>
          </a:xfrm>
        </p:spPr>
        <p:txBody>
          <a:bodyPr vert="horz" lIns="91440" tIns="45720" rIns="91440" bIns="45720" rtlCol="0" anchor="t">
            <a:normAutofit/>
          </a:bodyPr>
          <a:lstStyle/>
          <a:p>
            <a:r>
              <a:rPr lang="en-US" dirty="0">
                <a:cs typeface="Arial"/>
              </a:rPr>
              <a:t>$690 million additional funds to implement the second year of Transitional Kindergarten (TK) expansion</a:t>
            </a:r>
          </a:p>
          <a:p>
            <a:r>
              <a:rPr lang="en-US" dirty="0">
                <a:cs typeface="Arial"/>
              </a:rPr>
              <a:t>$165 million additional funds to support the addition of one additional certified or classified staff</a:t>
            </a:r>
          </a:p>
          <a:p>
            <a:r>
              <a:rPr lang="en-US" dirty="0">
                <a:cs typeface="Arial"/>
              </a:rPr>
              <a:t>$550 million originally intended to be included in 2023</a:t>
            </a:r>
            <a:r>
              <a:rPr lang="en-US" dirty="0">
                <a:solidFill>
                  <a:schemeClr val="tx1"/>
                </a:solidFill>
                <a:ea typeface="+mn-lt"/>
                <a:cs typeface="+mn-lt"/>
              </a:rPr>
              <a:t>–24 budget delayed until 2024–25.</a:t>
            </a:r>
            <a:endParaRPr lang="en-US" dirty="0">
              <a:solidFill>
                <a:schemeClr val="tx1"/>
              </a:solidFill>
              <a:cs typeface="Arial"/>
            </a:endParaRPr>
          </a:p>
        </p:txBody>
      </p:sp>
      <p:sp>
        <p:nvSpPr>
          <p:cNvPr id="5" name="Slide Number Placeholder 4">
            <a:extLst>
              <a:ext uri="{FF2B5EF4-FFF2-40B4-BE49-F238E27FC236}">
                <a16:creationId xmlns:a16="http://schemas.microsoft.com/office/drawing/2014/main" id="{2E88DFEC-79E9-475C-A65B-10C015303C99}"/>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1725535451"/>
      </p:ext>
    </p:extLst>
  </p:cSld>
  <p:clrMapOvr>
    <a:masterClrMapping/>
  </p:clrMapOvr>
  <p:extLst>
    <p:ext uri="{6950BFC3-D8DA-4A85-94F7-54DA5524770B}">
      <p188:commentRel xmlns:p188="http://schemas.microsoft.com/office/powerpoint/2018/8/main" xmlns=""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FF2F5E-E90C-4783-B980-D24307BA6327}"/>
              </a:ext>
            </a:extLst>
          </p:cNvPr>
          <p:cNvSpPr>
            <a:spLocks noGrp="1"/>
          </p:cNvSpPr>
          <p:nvPr>
            <p:ph type="title"/>
          </p:nvPr>
        </p:nvSpPr>
        <p:spPr/>
        <p:txBody>
          <a:bodyPr/>
          <a:lstStyle/>
          <a:p>
            <a:r>
              <a:rPr lang="en-US">
                <a:solidFill>
                  <a:schemeClr val="bg1"/>
                </a:solidFill>
                <a:cs typeface="Arial"/>
              </a:rPr>
              <a:t>Governor's Proposed Budget: CSPP</a:t>
            </a:r>
            <a:endParaRPr lang="en-US">
              <a:solidFill>
                <a:schemeClr val="bg1"/>
              </a:solidFill>
            </a:endParaRPr>
          </a:p>
        </p:txBody>
      </p:sp>
      <p:sp>
        <p:nvSpPr>
          <p:cNvPr id="7" name="Content Placeholder 6">
            <a:extLst>
              <a:ext uri="{FF2B5EF4-FFF2-40B4-BE49-F238E27FC236}">
                <a16:creationId xmlns:a16="http://schemas.microsoft.com/office/drawing/2014/main" id="{EDF39584-0936-43FD-B141-65055EF32B66}"/>
              </a:ext>
            </a:extLst>
          </p:cNvPr>
          <p:cNvSpPr>
            <a:spLocks noGrp="1"/>
          </p:cNvSpPr>
          <p:nvPr>
            <p:ph idx="1"/>
          </p:nvPr>
        </p:nvSpPr>
        <p:spPr/>
        <p:txBody>
          <a:bodyPr vert="horz" lIns="91440" tIns="45720" rIns="91440" bIns="45720" rtlCol="0" anchor="t">
            <a:normAutofit lnSpcReduction="10000"/>
          </a:bodyPr>
          <a:lstStyle/>
          <a:p>
            <a:r>
              <a:rPr lang="en-US" dirty="0">
                <a:cs typeface="Arial"/>
              </a:rPr>
              <a:t>$116.3 million to cover cost of additional children needing exceptional needs adjustment factor as a requirement for serving children with disabilities increases to 7.5 percent of funded enrollment in 2023</a:t>
            </a:r>
            <a:r>
              <a:rPr lang="en-US" dirty="0">
                <a:ea typeface="+mn-lt"/>
                <a:cs typeface="+mn-lt"/>
              </a:rPr>
              <a:t>–</a:t>
            </a:r>
            <a:r>
              <a:rPr lang="en-US" dirty="0">
                <a:cs typeface="Arial"/>
              </a:rPr>
              <a:t>24</a:t>
            </a:r>
            <a:endParaRPr lang="en-US" dirty="0"/>
          </a:p>
          <a:p>
            <a:r>
              <a:rPr lang="en-US" dirty="0">
                <a:cs typeface="Arial"/>
              </a:rPr>
              <a:t>$152.7 million to replace expiring federal funds currently supporting existing reimbursement rates</a:t>
            </a:r>
          </a:p>
          <a:p>
            <a:r>
              <a:rPr lang="en-US" dirty="0">
                <a:cs typeface="Arial"/>
              </a:rPr>
              <a:t>$763,000 to support the preschool Classroom Assessment Scoring System (CLASS)</a:t>
            </a:r>
          </a:p>
          <a:p>
            <a:r>
              <a:rPr lang="en-US" dirty="0">
                <a:cs typeface="Arial"/>
              </a:rPr>
              <a:t>Provides an 8.13 percent statutory Cost-of-Living Adjustment (COLA)</a:t>
            </a:r>
          </a:p>
        </p:txBody>
      </p:sp>
      <p:sp>
        <p:nvSpPr>
          <p:cNvPr id="4" name="Slide Number Placeholder 3">
            <a:extLst>
              <a:ext uri="{FF2B5EF4-FFF2-40B4-BE49-F238E27FC236}">
                <a16:creationId xmlns:a16="http://schemas.microsoft.com/office/drawing/2014/main" id="{74C6A4E2-FD5A-41A5-BC24-6D3D6560B8E7}"/>
              </a:ext>
            </a:extLst>
          </p:cNvPr>
          <p:cNvSpPr>
            <a:spLocks noGrp="1"/>
          </p:cNvSpPr>
          <p:nvPr>
            <p:ph type="sldNum" sz="quarter" idx="10"/>
          </p:nvPr>
        </p:nvSpPr>
        <p:spPr/>
        <p:txBody>
          <a:bodyPr/>
          <a:lstStyle/>
          <a:p>
            <a:fld id="{43627AA6-F28E-4E07-9FB1-B47D85C72865}" type="slidenum">
              <a:rPr lang="en-US" smtClean="0"/>
              <a:pPr/>
              <a:t>6</a:t>
            </a:fld>
            <a:endParaRPr lang="en-US"/>
          </a:p>
        </p:txBody>
      </p:sp>
    </p:spTree>
    <p:extLst>
      <p:ext uri="{BB962C8B-B14F-4D97-AF65-F5344CB8AC3E}">
        <p14:creationId xmlns:p14="http://schemas.microsoft.com/office/powerpoint/2010/main" val="3621726983"/>
      </p:ext>
    </p:extLst>
  </p:cSld>
  <p:clrMapOvr>
    <a:masterClrMapping/>
  </p:clrMapOvr>
  <p:extLst>
    <p:ext uri="{6950BFC3-D8DA-4A85-94F7-54DA5524770B}">
      <p188:commentRel xmlns:p188="http://schemas.microsoft.com/office/powerpoint/2018/8/main" xmlns=""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3D607B-23E8-4280-A999-21B8F7BAABDF}"/>
              </a:ext>
            </a:extLst>
          </p:cNvPr>
          <p:cNvSpPr>
            <a:spLocks noGrp="1"/>
          </p:cNvSpPr>
          <p:nvPr>
            <p:ph type="title"/>
          </p:nvPr>
        </p:nvSpPr>
        <p:spPr/>
        <p:txBody>
          <a:bodyPr/>
          <a:lstStyle/>
          <a:p>
            <a:r>
              <a:rPr lang="en-US">
                <a:solidFill>
                  <a:schemeClr val="bg1"/>
                </a:solidFill>
                <a:cs typeface="Arial"/>
              </a:rPr>
              <a:t>Governor's Proposed Budget: Other Items</a:t>
            </a:r>
          </a:p>
        </p:txBody>
      </p:sp>
      <p:sp>
        <p:nvSpPr>
          <p:cNvPr id="10" name="Content Placeholder 9">
            <a:extLst>
              <a:ext uri="{FF2B5EF4-FFF2-40B4-BE49-F238E27FC236}">
                <a16:creationId xmlns:a16="http://schemas.microsoft.com/office/drawing/2014/main" id="{D9D0B9DA-D515-4E12-9104-EDB47C362375}"/>
              </a:ext>
            </a:extLst>
          </p:cNvPr>
          <p:cNvSpPr>
            <a:spLocks noGrp="1"/>
          </p:cNvSpPr>
          <p:nvPr>
            <p:ph sz="half" idx="1"/>
          </p:nvPr>
        </p:nvSpPr>
        <p:spPr>
          <a:xfrm>
            <a:off x="152400" y="1658902"/>
            <a:ext cx="11629505" cy="4883612"/>
          </a:xfrm>
        </p:spPr>
        <p:txBody>
          <a:bodyPr vert="horz" lIns="91440" tIns="45720" rIns="91440" bIns="45720" rtlCol="0" anchor="t">
            <a:normAutofit/>
          </a:bodyPr>
          <a:lstStyle/>
          <a:p>
            <a:r>
              <a:rPr lang="en-US" dirty="0">
                <a:cs typeface="Arial"/>
              </a:rPr>
              <a:t>Early Literacy</a:t>
            </a:r>
          </a:p>
          <a:p>
            <a:pPr lvl="1">
              <a:buFont typeface="Arial" panose="020B0604020202020204" pitchFamily="34" charset="0"/>
              <a:buChar char="•"/>
            </a:pPr>
            <a:r>
              <a:rPr lang="en-US" sz="2800" dirty="0">
                <a:ea typeface="+mn-lt"/>
                <a:cs typeface="+mn-lt"/>
              </a:rPr>
              <a:t>$250 million to build upon existing Literacy Coaches and Reading Specialists Grant Program</a:t>
            </a:r>
          </a:p>
          <a:p>
            <a:pPr lvl="1">
              <a:buFont typeface="Arial" panose="020B0604020202020204" pitchFamily="34" charset="0"/>
              <a:buChar char="•"/>
            </a:pPr>
            <a:r>
              <a:rPr lang="en-US" sz="2800" dirty="0">
                <a:ea typeface="+mn-lt"/>
                <a:cs typeface="+mn-lt"/>
              </a:rPr>
              <a:t>$1 million to create a Literacy Roadmap</a:t>
            </a:r>
          </a:p>
          <a:p>
            <a:r>
              <a:rPr lang="en-US" dirty="0">
                <a:cs typeface="Arial"/>
              </a:rPr>
              <a:t>Educator Workforce: Committed to continuing multi-year investments from previous years.</a:t>
            </a:r>
          </a:p>
          <a:p>
            <a:r>
              <a:rPr lang="en-US" dirty="0">
                <a:cs typeface="Arial"/>
              </a:rPr>
              <a:t>Universal school meals</a:t>
            </a:r>
          </a:p>
        </p:txBody>
      </p:sp>
      <p:sp>
        <p:nvSpPr>
          <p:cNvPr id="5" name="Slide Number Placeholder 4">
            <a:extLst>
              <a:ext uri="{FF2B5EF4-FFF2-40B4-BE49-F238E27FC236}">
                <a16:creationId xmlns:a16="http://schemas.microsoft.com/office/drawing/2014/main" id="{C744ED4E-8BC9-44D6-AB1D-7218E89A6518}"/>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863295344"/>
      </p:ext>
    </p:extLst>
  </p:cSld>
  <p:clrMapOvr>
    <a:masterClrMapping/>
  </p:clrMapOvr>
  <p:extLst>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CA52-20CE-D316-032A-897196C01110}"/>
              </a:ext>
            </a:extLst>
          </p:cNvPr>
          <p:cNvSpPr>
            <a:spLocks noGrp="1"/>
          </p:cNvSpPr>
          <p:nvPr>
            <p:ph type="title"/>
          </p:nvPr>
        </p:nvSpPr>
        <p:spPr>
          <a:xfrm>
            <a:off x="179832" y="0"/>
            <a:ext cx="11887200" cy="1325563"/>
          </a:xfrm>
        </p:spPr>
        <p:txBody>
          <a:bodyPr/>
          <a:lstStyle/>
          <a:p>
            <a:r>
              <a:rPr lang="en-US">
                <a:solidFill>
                  <a:schemeClr val="bg1"/>
                </a:solidFill>
                <a:cs typeface="Arial"/>
              </a:rPr>
              <a:t>ARPA Survey Reminder</a:t>
            </a:r>
            <a:endParaRPr lang="en-US">
              <a:solidFill>
                <a:schemeClr val="bg1"/>
              </a:solidFill>
            </a:endParaRPr>
          </a:p>
        </p:txBody>
      </p:sp>
      <p:sp>
        <p:nvSpPr>
          <p:cNvPr id="3" name="Content Placeholder 2">
            <a:extLst>
              <a:ext uri="{FF2B5EF4-FFF2-40B4-BE49-F238E27FC236}">
                <a16:creationId xmlns:a16="http://schemas.microsoft.com/office/drawing/2014/main" id="{93BAE6E4-1030-1E7C-0D68-C11B2A94C5E5}"/>
              </a:ext>
            </a:extLst>
          </p:cNvPr>
          <p:cNvSpPr>
            <a:spLocks noGrp="1"/>
          </p:cNvSpPr>
          <p:nvPr>
            <p:ph idx="1"/>
          </p:nvPr>
        </p:nvSpPr>
        <p:spPr>
          <a:xfrm>
            <a:off x="152400" y="1223400"/>
            <a:ext cx="11887200" cy="4855215"/>
          </a:xfrm>
        </p:spPr>
        <p:txBody>
          <a:bodyPr vert="horz" lIns="91440" tIns="45720" rIns="91440" bIns="45720" rtlCol="0" anchor="t">
            <a:normAutofit lnSpcReduction="10000"/>
          </a:bodyPr>
          <a:lstStyle/>
          <a:p>
            <a:r>
              <a:rPr lang="en-US" sz="3000" dirty="0">
                <a:ea typeface="+mn-lt"/>
                <a:cs typeface="+mn-lt"/>
              </a:rPr>
              <a:t>Originally contractors were required to complete the American Rescue Plan Act (ARPA) survey for all sites to receive their $600 per-child stipend allocation. </a:t>
            </a:r>
            <a:endParaRPr lang="en-US" sz="3000" dirty="0"/>
          </a:p>
          <a:p>
            <a:r>
              <a:rPr lang="en-US" sz="3000" dirty="0">
                <a:ea typeface="+mn-lt"/>
                <a:cs typeface="+mn-lt"/>
              </a:rPr>
              <a:t>CSPP Contractors who received or will be receiving ARPA funded benefits are required to submit a survey which allows the State to meet federal reporting requirements. </a:t>
            </a:r>
          </a:p>
          <a:p>
            <a:r>
              <a:rPr lang="en-US" sz="3000" dirty="0">
                <a:ea typeface="+mn-lt"/>
                <a:cs typeface="+mn-lt"/>
              </a:rPr>
              <a:t>A second ARPA survey was released by the California Department of Social Services (CDSS) for purposes of collecting additional information from contractors. </a:t>
            </a:r>
            <a:endParaRPr lang="en-US" sz="3000" dirty="0"/>
          </a:p>
          <a:p>
            <a:r>
              <a:rPr lang="en-US" sz="3000" dirty="0">
                <a:ea typeface="+mn-lt"/>
                <a:cs typeface="+mn-lt"/>
              </a:rPr>
              <a:t>CSPP Contractors MUST complete the 2nd ARPA survey, even if a response was previously submitted. </a:t>
            </a:r>
          </a:p>
        </p:txBody>
      </p:sp>
      <p:sp>
        <p:nvSpPr>
          <p:cNvPr id="5" name="Slide Number Placeholder 4">
            <a:extLst>
              <a:ext uri="{FF2B5EF4-FFF2-40B4-BE49-F238E27FC236}">
                <a16:creationId xmlns:a16="http://schemas.microsoft.com/office/drawing/2014/main" id="{6D57DA6E-4066-C709-E6BA-415ED44DC4FF}"/>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8</a:t>
            </a:fld>
            <a:endParaRPr lang="en-US">
              <a:solidFill>
                <a:srgbClr val="FFFFFF">
                  <a:tint val="75000"/>
                </a:srgbClr>
              </a:solidFill>
            </a:endParaRPr>
          </a:p>
        </p:txBody>
      </p:sp>
    </p:spTree>
    <p:extLst>
      <p:ext uri="{BB962C8B-B14F-4D97-AF65-F5344CB8AC3E}">
        <p14:creationId xmlns:p14="http://schemas.microsoft.com/office/powerpoint/2010/main" val="44481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CA52-20CE-D316-032A-897196C01110}"/>
              </a:ext>
            </a:extLst>
          </p:cNvPr>
          <p:cNvSpPr>
            <a:spLocks noGrp="1"/>
          </p:cNvSpPr>
          <p:nvPr>
            <p:ph type="title"/>
          </p:nvPr>
        </p:nvSpPr>
        <p:spPr>
          <a:xfrm>
            <a:off x="216408" y="0"/>
            <a:ext cx="11887200" cy="1325563"/>
          </a:xfrm>
        </p:spPr>
        <p:txBody>
          <a:bodyPr/>
          <a:lstStyle/>
          <a:p>
            <a:r>
              <a:rPr lang="en-US">
                <a:solidFill>
                  <a:schemeClr val="bg1"/>
                </a:solidFill>
                <a:cs typeface="Arial"/>
              </a:rPr>
              <a:t>Upcoming Sessions</a:t>
            </a:r>
          </a:p>
        </p:txBody>
      </p:sp>
      <p:sp>
        <p:nvSpPr>
          <p:cNvPr id="3" name="Content Placeholder 2">
            <a:extLst>
              <a:ext uri="{FF2B5EF4-FFF2-40B4-BE49-F238E27FC236}">
                <a16:creationId xmlns:a16="http://schemas.microsoft.com/office/drawing/2014/main" id="{93BAE6E4-1030-1E7C-0D68-C11B2A94C5E5}"/>
              </a:ext>
            </a:extLst>
          </p:cNvPr>
          <p:cNvSpPr>
            <a:spLocks noGrp="1"/>
          </p:cNvSpPr>
          <p:nvPr>
            <p:ph idx="1"/>
          </p:nvPr>
        </p:nvSpPr>
        <p:spPr>
          <a:xfrm>
            <a:off x="170688" y="1186824"/>
            <a:ext cx="11887200" cy="4855215"/>
          </a:xfrm>
        </p:spPr>
        <p:txBody>
          <a:bodyPr vert="horz" lIns="91440" tIns="45720" rIns="91440" bIns="45720" rtlCol="0" anchor="t">
            <a:normAutofit fontScale="92500"/>
          </a:bodyPr>
          <a:lstStyle/>
          <a:p>
            <a:r>
              <a:rPr lang="en-US" sz="3000" dirty="0">
                <a:ea typeface="+mn-lt"/>
                <a:cs typeface="+mn-lt"/>
              </a:rPr>
              <a:t>Webinar on Thursday, January 19, 2023, 10:00 a.m. - 11:30 a.m. </a:t>
            </a:r>
            <a:endParaRPr lang="en-US" sz="3000" dirty="0"/>
          </a:p>
          <a:p>
            <a:pPr lvl="1">
              <a:spcAft>
                <a:spcPts val="1000"/>
              </a:spcAft>
              <a:buFont typeface="Arial" panose="020B0604020202020204" pitchFamily="34" charset="0"/>
              <a:buChar char="•"/>
            </a:pPr>
            <a:r>
              <a:rPr lang="en-US" sz="2600" dirty="0">
                <a:ea typeface="+mn-lt"/>
                <a:cs typeface="+mn-lt"/>
              </a:rPr>
              <a:t>Child Development Provider Accounting Reporting Information System (CPARIS) Contract Earnings Calculations Webinar</a:t>
            </a:r>
          </a:p>
          <a:p>
            <a:pPr>
              <a:spcAft>
                <a:spcPts val="1000"/>
              </a:spcAft>
            </a:pPr>
            <a:r>
              <a:rPr lang="en-US" sz="3000" dirty="0">
                <a:ea typeface="+mn-lt"/>
                <a:cs typeface="+mn-lt"/>
              </a:rPr>
              <a:t>Technical</a:t>
            </a:r>
            <a:r>
              <a:rPr lang="en-US" sz="3000" dirty="0">
                <a:cs typeface="Arial"/>
              </a:rPr>
              <a:t> Assistance Session on January 25, from 3:30 p.m. - 4:30 p.m.</a:t>
            </a:r>
            <a:r>
              <a:rPr lang="en-US" sz="3000" dirty="0">
                <a:ea typeface="+mn-lt"/>
                <a:cs typeface="+mn-lt"/>
              </a:rPr>
              <a:t> This session will focus on Management Bulletin (MB) 23-01 and the changes to eligibility and priority for CSPP</a:t>
            </a:r>
          </a:p>
          <a:p>
            <a:r>
              <a:rPr lang="en-US" sz="3000" dirty="0">
                <a:ea typeface="+mn-lt"/>
                <a:cs typeface="+mn-lt"/>
              </a:rPr>
              <a:t>Webinar on Thursday, January 26, 2023, from 10:00 a.m. - 11:00 a.m.</a:t>
            </a:r>
            <a:endParaRPr lang="en-US" sz="3000" dirty="0">
              <a:cs typeface="Arial"/>
            </a:endParaRPr>
          </a:p>
          <a:p>
            <a:pPr lvl="1">
              <a:buFont typeface="Arial" panose="020B0604020202020204" pitchFamily="34" charset="0"/>
              <a:buChar char="•"/>
            </a:pPr>
            <a:r>
              <a:rPr lang="en-US" sz="2600" dirty="0">
                <a:cs typeface="Arial"/>
              </a:rPr>
              <a:t>The CDE is in the final stages of approving the MB on serving children with disabilities (children with exceptional needs)</a:t>
            </a:r>
          </a:p>
          <a:p>
            <a:pPr lvl="1">
              <a:buFont typeface="Arial" panose="020B0604020202020204" pitchFamily="34" charset="0"/>
              <a:buChar char="•"/>
            </a:pPr>
            <a:r>
              <a:rPr lang="en-US" sz="2600" dirty="0">
                <a:cs typeface="Arial"/>
              </a:rPr>
              <a:t>The MB will include information on eligibility and priority, the set aside, and data collection, among others</a:t>
            </a:r>
          </a:p>
        </p:txBody>
      </p:sp>
      <p:sp>
        <p:nvSpPr>
          <p:cNvPr id="5" name="Slide Number Placeholder 4">
            <a:extLst>
              <a:ext uri="{FF2B5EF4-FFF2-40B4-BE49-F238E27FC236}">
                <a16:creationId xmlns:a16="http://schemas.microsoft.com/office/drawing/2014/main" id="{6D57DA6E-4066-C709-E6BA-415ED44DC4FF}"/>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9</a:t>
            </a:fld>
            <a:endParaRPr lang="en-US">
              <a:solidFill>
                <a:srgbClr val="FFFFFF">
                  <a:tint val="75000"/>
                </a:srgbClr>
              </a:solidFill>
            </a:endParaRPr>
          </a:p>
        </p:txBody>
      </p:sp>
    </p:spTree>
    <p:extLst>
      <p:ext uri="{BB962C8B-B14F-4D97-AF65-F5344CB8AC3E}">
        <p14:creationId xmlns:p14="http://schemas.microsoft.com/office/powerpoint/2010/main" val="3677663067"/>
      </p:ext>
    </p:extLst>
  </p:cSld>
  <p:clrMapOvr>
    <a:masterClrMapping/>
  </p:clrMapOvr>
  <p:extLst>
    <p:ext uri="{6950BFC3-D8DA-4A85-94F7-54DA5524770B}">
      <p188:commentRel xmlns:p188="http://schemas.microsoft.com/office/powerpoint/2018/8/main" xmlns="" r:id="rId3"/>
    </p:ext>
  </p:extLst>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5" ma:contentTypeDescription="Create a new document." ma:contentTypeScope="" ma:versionID="002731b133eef8537b576990d75e1e13">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70640a7e95593793bd1bd28d8e5d8fe6"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82f5b4-51a7-4175-a92b-3646e7a3fcc1}" ma:internalName="TaxCatchAll" ma:showField="CatchAllData" ma:web="6a92aa00-d659-46d6-b4cf-e266ad63a1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
        <AccountId xsi:nil="true"/>
        <AccountType/>
      </UserInfo>
    </SharedWithUsers>
    <MediaLengthInSeconds xmlns="d173ea53-e63a-4839-8c69-aececa15c404" xsi:nil="true"/>
    <TaxCatchAll xmlns="6a92aa00-d659-46d6-b4cf-e266ad63a1ef" xsi:nil="true"/>
    <lcf76f155ced4ddcb4097134ff3c332f xmlns="d173ea53-e63a-4839-8c69-aececa15c4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ED555F-043A-495F-8745-D79DB3A98967}">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29A587-A652-4248-97DC-050A1AEC3B0E}">
  <ds:schemaRefs>
    <ds:schemaRef ds:uri="http://schemas.microsoft.com/sharepoint/v3/contenttype/forms"/>
  </ds:schemaRefs>
</ds:datastoreItem>
</file>

<file path=customXml/itemProps3.xml><?xml version="1.0" encoding="utf-8"?>
<ds:datastoreItem xmlns:ds="http://schemas.openxmlformats.org/officeDocument/2006/customXml" ds:itemID="{9F949279-F2A5-4E7F-A26D-DB448DF1D054}">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6a92aa00-d659-46d6-b4cf-e266ad63a1ef"/>
    <ds:schemaRef ds:uri="http://schemas.microsoft.com/office/2006/documentManagement/types"/>
    <ds:schemaRef ds:uri="d173ea53-e63a-4839-8c69-aececa15c4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TotalTime>
  <Words>771</Words>
  <Application>Microsoft Office PowerPoint</Application>
  <PresentationFormat>Widescreen</PresentationFormat>
  <Paragraphs>85</Paragraphs>
  <Slides>13</Slides>
  <Notes>13</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13</vt:i4>
      </vt:variant>
    </vt:vector>
  </HeadingPairs>
  <TitlesOfParts>
    <vt:vector size="27" baseType="lpstr">
      <vt:lpstr>Arial</vt:lpstr>
      <vt:lpstr>Calibri</vt:lpstr>
      <vt:lpstr>Cambria</vt:lpstr>
      <vt:lpstr>Courier New</vt:lpstr>
      <vt:lpstr>Wingdings</vt:lpstr>
      <vt:lpstr>CDE Set 1</vt:lpstr>
      <vt:lpstr>CDE Set 2</vt:lpstr>
      <vt:lpstr>CDE Set 3</vt:lpstr>
      <vt:lpstr>CDE Set 4</vt:lpstr>
      <vt:lpstr>CDE Set 5</vt:lpstr>
      <vt:lpstr>CDE Set 6</vt:lpstr>
      <vt:lpstr>CDE Set 7</vt:lpstr>
      <vt:lpstr>CDE Set 8</vt:lpstr>
      <vt:lpstr>CDE Set 1</vt:lpstr>
      <vt:lpstr>Early Education Division Webinar</vt:lpstr>
      <vt:lpstr>Welcome and Introductions</vt:lpstr>
      <vt:lpstr>Agenda</vt:lpstr>
      <vt:lpstr>2023–24 Governor's  Proposed  Budget</vt:lpstr>
      <vt:lpstr>Governor's Proposed Budget: UTK</vt:lpstr>
      <vt:lpstr>Governor's Proposed Budget: CSPP</vt:lpstr>
      <vt:lpstr>Governor's Proposed Budget: Other Items</vt:lpstr>
      <vt:lpstr>ARPA Survey Reminder</vt:lpstr>
      <vt:lpstr>Upcoming Sessions</vt:lpstr>
      <vt:lpstr>UPK Mixed Delivery Quality and Access Workgroup </vt:lpstr>
      <vt:lpstr>Questions</vt:lpstr>
      <vt:lpstr>Resources</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January 17 PowerPoint slides - Resources (CA Dept of Education)</dc:title>
  <dc:subject>EED January 17 PowerPoint slides for presentations posted on the CDE website and webinar video recording.</dc:subject>
  <dc:creator>Joycelyn Ward-Richardson</dc:creator>
  <cp:lastModifiedBy>Mai Thao</cp:lastModifiedBy>
  <cp:revision>4</cp:revision>
  <cp:lastPrinted>2021-02-10T21:52:07Z</cp:lastPrinted>
  <dcterms:created xsi:type="dcterms:W3CDTF">2020-08-25T03:09:04Z</dcterms:created>
  <dcterms:modified xsi:type="dcterms:W3CDTF">2023-02-02T20:22:48Z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y fmtid="{D5CDD505-2E9C-101B-9397-08002B2CF9AE}" pid="3" name="Order">
    <vt:r8>85400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