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2" r:id="rId1"/>
  </p:sldMasterIdLst>
  <p:notesMasterIdLst>
    <p:notesMasterId r:id="rId38"/>
  </p:notesMasterIdLst>
  <p:handoutMasterIdLst>
    <p:handoutMasterId r:id="rId39"/>
  </p:handoutMasterIdLst>
  <p:sldIdLst>
    <p:sldId id="612" r:id="rId2"/>
    <p:sldId id="613" r:id="rId3"/>
    <p:sldId id="258" r:id="rId4"/>
    <p:sldId id="597" r:id="rId5"/>
    <p:sldId id="632" r:id="rId6"/>
    <p:sldId id="655" r:id="rId7"/>
    <p:sldId id="565" r:id="rId8"/>
    <p:sldId id="626" r:id="rId9"/>
    <p:sldId id="633" r:id="rId10"/>
    <p:sldId id="634" r:id="rId11"/>
    <p:sldId id="578" r:id="rId12"/>
    <p:sldId id="629" r:id="rId13"/>
    <p:sldId id="661" r:id="rId14"/>
    <p:sldId id="659" r:id="rId15"/>
    <p:sldId id="658" r:id="rId16"/>
    <p:sldId id="663" r:id="rId17"/>
    <p:sldId id="657" r:id="rId18"/>
    <p:sldId id="656" r:id="rId19"/>
    <p:sldId id="662" r:id="rId20"/>
    <p:sldId id="636" r:id="rId21"/>
    <p:sldId id="587" r:id="rId22"/>
    <p:sldId id="638" r:id="rId23"/>
    <p:sldId id="639" r:id="rId24"/>
    <p:sldId id="643" r:id="rId25"/>
    <p:sldId id="666" r:id="rId26"/>
    <p:sldId id="645" r:id="rId27"/>
    <p:sldId id="640" r:id="rId28"/>
    <p:sldId id="648" r:id="rId29"/>
    <p:sldId id="543" r:id="rId30"/>
    <p:sldId id="588" r:id="rId31"/>
    <p:sldId id="589" r:id="rId32"/>
    <p:sldId id="593" r:id="rId33"/>
    <p:sldId id="620" r:id="rId34"/>
    <p:sldId id="591" r:id="rId35"/>
    <p:sldId id="664" r:id="rId36"/>
    <p:sldId id="665" r:id="rId37"/>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99FF33"/>
    <a:srgbClr val="F2C2C9"/>
    <a:srgbClr val="FFE699"/>
    <a:srgbClr val="00FFFF"/>
    <a:srgbClr val="80FF80"/>
    <a:srgbClr val="99FF66"/>
    <a:srgbClr val="66FF33"/>
    <a:srgbClr val="0000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6B729-B650-4697-8355-8C4E37E11B05}" vWet="4" dt="2023-10-02T14:02:31.265"/>
    <p1510:client id="{35BE8F51-1D6C-8ABA-16BC-C46E9EA49BA8}" v="16" dt="2023-10-02T15:50:51.441"/>
    <p1510:client id="{4B830B66-57E9-F38A-4CF1-139B418CC2C1}" v="6" dt="2023-10-02T14:43:54.730"/>
    <p1510:client id="{62A7C546-D17C-609E-D9A5-A949CC8864CE}" v="10" dt="2023-10-02T16:22:14.135"/>
    <p1510:client id="{6BA2F8F6-EF25-0D89-8D47-50F9AA894496}" v="2" dt="2023-10-01T23:02:40.235"/>
    <p1510:client id="{86A90796-7153-470A-38B8-57A0028722EE}" v="17" dt="2023-10-02T15:58:32.884"/>
    <p1510:client id="{977F055B-2BA1-728C-FE37-4E0867FB98D7}" v="11" dt="2023-10-02T16:00:09.820"/>
    <p1510:client id="{B3E8BEA8-AEA5-F9AA-D9B2-A3383675CD6D}" v="3" dt="2023-10-02T16:59:10.932"/>
    <p1510:client id="{B6ABEF47-86CD-E5F1-54CD-51E959C251C7}" v="61" dt="2023-10-02T16:54:44.793"/>
    <p1510:client id="{CC6FC705-4419-422B-835F-E1A9302627C9}" v="66" vWet="68" dt="2023-10-02T16:09:05.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10/10/2023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10/10/2023</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03687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29383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46052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2928110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00"/>
              </a:spcBef>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240763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39190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115219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520370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620126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092467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416644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391989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2364189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344341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1289795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535499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747610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996348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1548539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441222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816926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81249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322951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3212185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193120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2780631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348148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72220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65701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74153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26985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06575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71172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1" y="17257"/>
            <a:ext cx="12191999"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0" y="1342820"/>
            <a:ext cx="12192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20965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4242099"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4242099"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0" y="0"/>
            <a:ext cx="3968750" cy="5554663"/>
          </a:xfrm>
          <a:prstGeom prst="rect">
            <a:avLst/>
          </a:prstGeom>
          <a:solidFill>
            <a:schemeClr val="bg2">
              <a:lumMod val="90000"/>
            </a:schemeClr>
          </a:solidFill>
        </p:spPr>
        <p:txBody>
          <a:bodyPr/>
          <a:lstStyle/>
          <a:p>
            <a:endParaRPr lang="en-US"/>
          </a:p>
        </p:txBody>
      </p:sp>
      <p:sp>
        <p:nvSpPr>
          <p:cNvPr id="3" name="Slide Number Placeholder 5">
            <a:extLst>
              <a:ext uri="{FF2B5EF4-FFF2-40B4-BE49-F238E27FC236}">
                <a16:creationId xmlns:a16="http://schemas.microsoft.com/office/drawing/2014/main" id="{829AB3EC-924A-42A4-8AC3-73BB20C4E74D}"/>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100404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14" name="Picture 13">
            <a:extLst>
              <a:ext uri="{FF2B5EF4-FFF2-40B4-BE49-F238E27FC236}">
                <a16:creationId xmlns:a16="http://schemas.microsoft.com/office/drawing/2014/main" id="{5DD2CAEE-DE22-259A-CAD8-9E308AECE29C}"/>
              </a:ext>
            </a:extLst>
          </p:cNvPr>
          <p:cNvPicPr>
            <a:picLocks noChangeAspect="1"/>
          </p:cNvPicPr>
          <p:nvPr userDrawn="1"/>
        </p:nvPicPr>
        <p:blipFill>
          <a:blip r:embed="rId2"/>
          <a:stretch>
            <a:fillRect/>
          </a:stretch>
        </p:blipFill>
        <p:spPr>
          <a:xfrm>
            <a:off x="9020097" y="254673"/>
            <a:ext cx="2933700" cy="5537200"/>
          </a:xfrm>
          <a:prstGeom prst="rect">
            <a:avLst/>
          </a:prstGeom>
        </p:spPr>
      </p:pic>
      <p:sp>
        <p:nvSpPr>
          <p:cNvPr id="15" name="Picture Placeholder 16">
            <a:extLst>
              <a:ext uri="{FF2B5EF4-FFF2-40B4-BE49-F238E27FC236}">
                <a16:creationId xmlns:a16="http://schemas.microsoft.com/office/drawing/2014/main" id="{AE5ECD63-3767-CAD3-DD2D-3BD3F31BCA62}"/>
              </a:ext>
              <a:ext uri="{C183D7F6-B498-43B3-948B-1728B52AA6E4}">
                <adec:decorative xmlns:adec="http://schemas.microsoft.com/office/drawing/2017/decorative" val="1"/>
              </a:ext>
            </a:extLst>
          </p:cNvPr>
          <p:cNvSpPr>
            <a:spLocks noGrp="1"/>
          </p:cNvSpPr>
          <p:nvPr>
            <p:ph type="pic" sz="quarter" idx="10"/>
          </p:nvPr>
        </p:nvSpPr>
        <p:spPr>
          <a:xfrm>
            <a:off x="8871697" y="1"/>
            <a:ext cx="2451123" cy="1979589"/>
          </a:xfrm>
          <a:custGeom>
            <a:avLst/>
            <a:gdLst>
              <a:gd name="connsiteX0" fmla="*/ 303351 w 2451123"/>
              <a:gd name="connsiteY0" fmla="*/ 0 h 1979589"/>
              <a:gd name="connsiteX1" fmla="*/ 1295609 w 2451123"/>
              <a:gd name="connsiteY1" fmla="*/ 0 h 1979589"/>
              <a:gd name="connsiteX2" fmla="*/ 2395447 w 2451123"/>
              <a:gd name="connsiteY2" fmla="*/ 895350 h 1979589"/>
              <a:gd name="connsiteX3" fmla="*/ 2354946 w 2451123"/>
              <a:gd name="connsiteY3" fmla="*/ 1151890 h 1979589"/>
              <a:gd name="connsiteX4" fmla="*/ 202100 w 2451123"/>
              <a:gd name="connsiteY4" fmla="*/ 1969770 h 1979589"/>
              <a:gd name="connsiteX5" fmla="*/ 2129 w 2451123"/>
              <a:gd name="connsiteY5" fmla="*/ 1804670 h 19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23" h="1979589">
                <a:moveTo>
                  <a:pt x="303351" y="0"/>
                </a:moveTo>
                <a:lnTo>
                  <a:pt x="1295609" y="0"/>
                </a:lnTo>
                <a:lnTo>
                  <a:pt x="2395447" y="895350"/>
                </a:lnTo>
                <a:cubicBezTo>
                  <a:pt x="2485307" y="967740"/>
                  <a:pt x="2462525" y="1111250"/>
                  <a:pt x="2354946" y="1151890"/>
                </a:cubicBezTo>
                <a:lnTo>
                  <a:pt x="202100" y="1969770"/>
                </a:lnTo>
                <a:cubicBezTo>
                  <a:pt x="94521" y="2010410"/>
                  <a:pt x="-16855" y="1918970"/>
                  <a:pt x="2129" y="1804670"/>
                </a:cubicBezTo>
                <a:close/>
              </a:path>
            </a:pathLst>
          </a:custGeom>
        </p:spPr>
        <p:txBody>
          <a:bodyPr wrap="square">
            <a:noAutofit/>
          </a:bodyPr>
          <a:lstStyle/>
          <a:p>
            <a:endParaRPr lang="en-US"/>
          </a:p>
        </p:txBody>
      </p:sp>
      <p:sp>
        <p:nvSpPr>
          <p:cNvPr id="16" name="Picture Placeholder 17">
            <a:extLst>
              <a:ext uri="{FF2B5EF4-FFF2-40B4-BE49-F238E27FC236}">
                <a16:creationId xmlns:a16="http://schemas.microsoft.com/office/drawing/2014/main" id="{FA5D3317-CAC6-7EB1-4ECC-BCD3E3AECE85}"/>
              </a:ext>
              <a:ext uri="{C183D7F6-B498-43B3-948B-1728B52AA6E4}">
                <adec:decorative xmlns:adec="http://schemas.microsoft.com/office/drawing/2017/decorative" val="1"/>
              </a:ext>
            </a:extLst>
          </p:cNvPr>
          <p:cNvSpPr>
            <a:spLocks noGrp="1"/>
          </p:cNvSpPr>
          <p:nvPr>
            <p:ph type="pic" sz="quarter" idx="11"/>
          </p:nvPr>
        </p:nvSpPr>
        <p:spPr>
          <a:xfrm>
            <a:off x="10247453" y="1302340"/>
            <a:ext cx="1937699" cy="2887066"/>
          </a:xfrm>
          <a:custGeom>
            <a:avLst/>
            <a:gdLst>
              <a:gd name="connsiteX0" fmla="*/ 1404794 w 1937699"/>
              <a:gd name="connsiteY0" fmla="*/ 68 h 2887066"/>
              <a:gd name="connsiteX1" fmla="*/ 1538784 w 1937699"/>
              <a:gd name="connsiteY1" fmla="*/ 51104 h 2887066"/>
              <a:gd name="connsiteX2" fmla="*/ 1936412 w 1937699"/>
              <a:gd name="connsiteY2" fmla="*/ 424730 h 2887066"/>
              <a:gd name="connsiteX3" fmla="*/ 1937699 w 1937699"/>
              <a:gd name="connsiteY3" fmla="*/ 424730 h 2887066"/>
              <a:gd name="connsiteX4" fmla="*/ 1937699 w 1937699"/>
              <a:gd name="connsiteY4" fmla="*/ 2493151 h 2887066"/>
              <a:gd name="connsiteX5" fmla="*/ 1619854 w 1937699"/>
              <a:gd name="connsiteY5" fmla="*/ 2828259 h 2887066"/>
              <a:gd name="connsiteX6" fmla="*/ 1354769 w 1937699"/>
              <a:gd name="connsiteY6" fmla="*/ 2835962 h 2887066"/>
              <a:gd name="connsiteX7" fmla="*/ 58940 w 1937699"/>
              <a:gd name="connsiteY7" fmla="*/ 1614939 h 2887066"/>
              <a:gd name="connsiteX8" fmla="*/ 51219 w 1937699"/>
              <a:gd name="connsiteY8" fmla="*/ 1350448 h 2887066"/>
              <a:gd name="connsiteX9" fmla="*/ 1273699 w 1937699"/>
              <a:gd name="connsiteY9" fmla="*/ 58808 h 2887066"/>
              <a:gd name="connsiteX10" fmla="*/ 1404794 w 1937699"/>
              <a:gd name="connsiteY10" fmla="*/ 68 h 288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699" h="2887066">
                <a:moveTo>
                  <a:pt x="1404794" y="68"/>
                </a:moveTo>
                <a:cubicBezTo>
                  <a:pt x="1452889" y="-1216"/>
                  <a:pt x="1501467" y="15796"/>
                  <a:pt x="1538784" y="51104"/>
                </a:cubicBezTo>
                <a:lnTo>
                  <a:pt x="1936412" y="424730"/>
                </a:lnTo>
                <a:lnTo>
                  <a:pt x="1937699" y="424730"/>
                </a:lnTo>
                <a:lnTo>
                  <a:pt x="1937699" y="2493151"/>
                </a:lnTo>
                <a:lnTo>
                  <a:pt x="1619854" y="2828259"/>
                </a:lnTo>
                <a:cubicBezTo>
                  <a:pt x="1549079" y="2904011"/>
                  <a:pt x="1429404" y="2906579"/>
                  <a:pt x="1354769" y="2835962"/>
                </a:cubicBezTo>
                <a:lnTo>
                  <a:pt x="58940" y="1614939"/>
                </a:lnTo>
                <a:cubicBezTo>
                  <a:pt x="-16983" y="1544322"/>
                  <a:pt x="-19556" y="1424916"/>
                  <a:pt x="51219" y="1350448"/>
                </a:cubicBezTo>
                <a:lnTo>
                  <a:pt x="1273699" y="58808"/>
                </a:lnTo>
                <a:cubicBezTo>
                  <a:pt x="1309087" y="20932"/>
                  <a:pt x="1356699" y="1352"/>
                  <a:pt x="1404794" y="68"/>
                </a:cubicBezTo>
                <a:close/>
              </a:path>
            </a:pathLst>
          </a:custGeom>
        </p:spPr>
        <p:txBody>
          <a:bodyPr wrap="square">
            <a:noAutofit/>
          </a:bodyPr>
          <a:lstStyle/>
          <a:p>
            <a:endParaRPr lang="en-US"/>
          </a:p>
        </p:txBody>
      </p:sp>
      <p:sp>
        <p:nvSpPr>
          <p:cNvPr id="17" name="Picture Placeholder 18">
            <a:extLst>
              <a:ext uri="{FF2B5EF4-FFF2-40B4-BE49-F238E27FC236}">
                <a16:creationId xmlns:a16="http://schemas.microsoft.com/office/drawing/2014/main" id="{3BFB9AF4-C87E-D6BB-A69B-A17330E52EC0}"/>
              </a:ext>
              <a:ext uri="{C183D7F6-B498-43B3-948B-1728B52AA6E4}">
                <adec:decorative xmlns:adec="http://schemas.microsoft.com/office/drawing/2017/decorative" val="1"/>
              </a:ext>
            </a:extLst>
          </p:cNvPr>
          <p:cNvSpPr>
            <a:spLocks noGrp="1"/>
          </p:cNvSpPr>
          <p:nvPr>
            <p:ph type="pic" sz="quarter" idx="12"/>
          </p:nvPr>
        </p:nvSpPr>
        <p:spPr>
          <a:xfrm>
            <a:off x="8674129" y="3479764"/>
            <a:ext cx="2438362" cy="2438362"/>
          </a:xfrm>
          <a:custGeom>
            <a:avLst/>
            <a:gdLst>
              <a:gd name="connsiteX0" fmla="*/ 1219181 w 2438362"/>
              <a:gd name="connsiteY0" fmla="*/ 0 h 2438362"/>
              <a:gd name="connsiteX1" fmla="*/ 2081272 w 2438362"/>
              <a:gd name="connsiteY1" fmla="*/ 357089 h 2438362"/>
              <a:gd name="connsiteX2" fmla="*/ 2081272 w 2438362"/>
              <a:gd name="connsiteY2" fmla="*/ 2081272 h 2438362"/>
              <a:gd name="connsiteX3" fmla="*/ 357090 w 2438362"/>
              <a:gd name="connsiteY3" fmla="*/ 2081272 h 2438362"/>
              <a:gd name="connsiteX4" fmla="*/ 357090 w 2438362"/>
              <a:gd name="connsiteY4" fmla="*/ 357089 h 2438362"/>
              <a:gd name="connsiteX5" fmla="*/ 1219181 w 2438362"/>
              <a:gd name="connsiteY5" fmla="*/ 0 h 24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62" h="2438362">
                <a:moveTo>
                  <a:pt x="1219181" y="0"/>
                </a:moveTo>
                <a:cubicBezTo>
                  <a:pt x="1531197" y="0"/>
                  <a:pt x="1843212" y="119030"/>
                  <a:pt x="2081272" y="357089"/>
                </a:cubicBezTo>
                <a:cubicBezTo>
                  <a:pt x="2557392" y="833209"/>
                  <a:pt x="2557392" y="1605152"/>
                  <a:pt x="2081272" y="2081272"/>
                </a:cubicBezTo>
                <a:cubicBezTo>
                  <a:pt x="1605153" y="2557392"/>
                  <a:pt x="833210" y="2557392"/>
                  <a:pt x="357090" y="2081272"/>
                </a:cubicBezTo>
                <a:cubicBezTo>
                  <a:pt x="-119030" y="1605152"/>
                  <a:pt x="-119030" y="833209"/>
                  <a:pt x="357090" y="357089"/>
                </a:cubicBezTo>
                <a:cubicBezTo>
                  <a:pt x="595150" y="119030"/>
                  <a:pt x="907166" y="0"/>
                  <a:pt x="1219181" y="0"/>
                </a:cubicBezTo>
                <a:close/>
              </a:path>
            </a:pathLst>
          </a:custGeom>
        </p:spPr>
        <p:txBody>
          <a:bodyPr wrap="square">
            <a:noAutofit/>
          </a:bodyPr>
          <a:lstStyle/>
          <a:p>
            <a:endParaRPr lang="en-US"/>
          </a:p>
        </p:txBody>
      </p:sp>
      <p:sp>
        <p:nvSpPr>
          <p:cNvPr id="10" name="Slide Number Placeholder 9">
            <a:extLst>
              <a:ext uri="{FF2B5EF4-FFF2-40B4-BE49-F238E27FC236}">
                <a16:creationId xmlns:a16="http://schemas.microsoft.com/office/drawing/2014/main" id="{3A8ACFC6-3B9E-E88E-4ADA-9D270917BF8E}"/>
              </a:ext>
            </a:extLst>
          </p:cNvPr>
          <p:cNvSpPr>
            <a:spLocks noGrp="1"/>
          </p:cNvSpPr>
          <p:nvPr>
            <p:ph type="sldNum" sz="quarter" idx="2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424265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7" name="Picture 6">
            <a:extLst>
              <a:ext uri="{FF2B5EF4-FFF2-40B4-BE49-F238E27FC236}">
                <a16:creationId xmlns:a16="http://schemas.microsoft.com/office/drawing/2014/main" id="{A15874AE-7EFF-B83B-FEE8-F565F248A5F1}"/>
              </a:ext>
            </a:extLst>
          </p:cNvPr>
          <p:cNvPicPr>
            <a:picLocks noChangeAspect="1"/>
          </p:cNvPicPr>
          <p:nvPr userDrawn="1"/>
        </p:nvPicPr>
        <p:blipFill>
          <a:blip r:embed="rId2"/>
          <a:stretch>
            <a:fillRect/>
          </a:stretch>
        </p:blipFill>
        <p:spPr>
          <a:xfrm>
            <a:off x="8907242" y="394288"/>
            <a:ext cx="3073400" cy="5461000"/>
          </a:xfrm>
          <a:prstGeom prst="rect">
            <a:avLst/>
          </a:prstGeom>
        </p:spPr>
      </p:pic>
      <p:sp>
        <p:nvSpPr>
          <p:cNvPr id="11" name="Picture Placeholder 8">
            <a:extLst>
              <a:ext uri="{FF2B5EF4-FFF2-40B4-BE49-F238E27FC236}">
                <a16:creationId xmlns:a16="http://schemas.microsoft.com/office/drawing/2014/main" id="{94E4BF22-7F99-DED6-2B4B-D637C8D4EDC0}"/>
              </a:ext>
              <a:ext uri="{C183D7F6-B498-43B3-948B-1728B52AA6E4}">
                <adec:decorative xmlns:adec="http://schemas.microsoft.com/office/drawing/2017/decorative" val="1"/>
              </a:ext>
            </a:extLst>
          </p:cNvPr>
          <p:cNvSpPr>
            <a:spLocks noGrp="1"/>
          </p:cNvSpPr>
          <p:nvPr>
            <p:ph type="pic" sz="quarter" idx="10"/>
          </p:nvPr>
        </p:nvSpPr>
        <p:spPr>
          <a:xfrm>
            <a:off x="8233134" y="-1"/>
            <a:ext cx="2996871" cy="1800859"/>
          </a:xfrm>
          <a:custGeom>
            <a:avLst/>
            <a:gdLst>
              <a:gd name="connsiteX0" fmla="*/ 31855 w 2996871"/>
              <a:gd name="connsiteY0" fmla="*/ 0 h 1800859"/>
              <a:gd name="connsiteX1" fmla="*/ 2965017 w 2996871"/>
              <a:gd name="connsiteY1" fmla="*/ 0 h 1800859"/>
              <a:gd name="connsiteX2" fmla="*/ 2996871 w 2996871"/>
              <a:gd name="connsiteY2" fmla="*/ 307340 h 1800859"/>
              <a:gd name="connsiteX3" fmla="*/ 1498436 w 2996871"/>
              <a:gd name="connsiteY3" fmla="*/ 1800859 h 1800859"/>
              <a:gd name="connsiteX4" fmla="*/ 0 w 2996871"/>
              <a:gd name="connsiteY4" fmla="*/ 307340 h 1800859"/>
              <a:gd name="connsiteX5" fmla="*/ 31855 w 2996871"/>
              <a:gd name="connsiteY5" fmla="*/ 0 h 18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71" h="1800859">
                <a:moveTo>
                  <a:pt x="31855" y="0"/>
                </a:moveTo>
                <a:lnTo>
                  <a:pt x="2965017" y="0"/>
                </a:lnTo>
                <a:cubicBezTo>
                  <a:pt x="2985404" y="99060"/>
                  <a:pt x="2996871" y="201930"/>
                  <a:pt x="2996871" y="307340"/>
                </a:cubicBezTo>
                <a:cubicBezTo>
                  <a:pt x="2996871" y="1132839"/>
                  <a:pt x="2325379" y="1800859"/>
                  <a:pt x="1498436" y="1800859"/>
                </a:cubicBezTo>
                <a:cubicBezTo>
                  <a:pt x="671493" y="1800859"/>
                  <a:pt x="0" y="1132839"/>
                  <a:pt x="0" y="307340"/>
                </a:cubicBezTo>
                <a:cubicBezTo>
                  <a:pt x="0" y="201930"/>
                  <a:pt x="11468" y="99060"/>
                  <a:pt x="31855" y="0"/>
                </a:cubicBez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79C8F27F-F56D-14FD-CC77-3D14F286442A}"/>
              </a:ext>
              <a:ext uri="{C183D7F6-B498-43B3-948B-1728B52AA6E4}">
                <adec:decorative xmlns:adec="http://schemas.microsoft.com/office/drawing/2017/decorative" val="1"/>
              </a:ext>
            </a:extLst>
          </p:cNvPr>
          <p:cNvSpPr>
            <a:spLocks noGrp="1"/>
          </p:cNvSpPr>
          <p:nvPr>
            <p:ph type="pic" sz="quarter" idx="11"/>
          </p:nvPr>
        </p:nvSpPr>
        <p:spPr>
          <a:xfrm>
            <a:off x="10225960" y="1217924"/>
            <a:ext cx="1966039" cy="2437631"/>
          </a:xfrm>
          <a:custGeom>
            <a:avLst/>
            <a:gdLst>
              <a:gd name="connsiteX0" fmla="*/ 1966039 w 1966039"/>
              <a:gd name="connsiteY0" fmla="*/ 0 h 2437631"/>
              <a:gd name="connsiteX1" fmla="*/ 1966039 w 1966039"/>
              <a:gd name="connsiteY1" fmla="*/ 2437631 h 2437631"/>
              <a:gd name="connsiteX2" fmla="*/ 72631 w 1966039"/>
              <a:gd name="connsiteY2" fmla="*/ 1300155 h 2437631"/>
              <a:gd name="connsiteX3" fmla="*/ 77704 w 1966039"/>
              <a:gd name="connsiteY3" fmla="*/ 1040886 h 2437631"/>
            </a:gdLst>
            <a:ahLst/>
            <a:cxnLst>
              <a:cxn ang="0">
                <a:pos x="connsiteX0" y="connsiteY0"/>
              </a:cxn>
              <a:cxn ang="0">
                <a:pos x="connsiteX1" y="connsiteY1"/>
              </a:cxn>
              <a:cxn ang="0">
                <a:pos x="connsiteX2" y="connsiteY2"/>
              </a:cxn>
              <a:cxn ang="0">
                <a:pos x="connsiteX3" y="connsiteY3"/>
              </a:cxn>
            </a:cxnLst>
            <a:rect l="l" t="t" r="r" b="b"/>
            <a:pathLst>
              <a:path w="1966039" h="2437631">
                <a:moveTo>
                  <a:pt x="1966039" y="0"/>
                </a:moveTo>
                <a:lnTo>
                  <a:pt x="1966039" y="2437631"/>
                </a:lnTo>
                <a:lnTo>
                  <a:pt x="72631" y="1300155"/>
                </a:lnTo>
                <a:cubicBezTo>
                  <a:pt x="-26288" y="1241692"/>
                  <a:pt x="-23751" y="1096807"/>
                  <a:pt x="77704" y="1040886"/>
                </a:cubicBezTo>
                <a:close/>
              </a:path>
            </a:pathLst>
          </a:custGeom>
        </p:spPr>
        <p:txBody>
          <a:bodyPr wrap="square">
            <a:noAutofit/>
          </a:bodyPr>
          <a:lstStyle/>
          <a:p>
            <a:endParaRPr lang="en-US"/>
          </a:p>
        </p:txBody>
      </p:sp>
      <p:sp>
        <p:nvSpPr>
          <p:cNvPr id="13" name="Picture Placeholder 41">
            <a:extLst>
              <a:ext uri="{FF2B5EF4-FFF2-40B4-BE49-F238E27FC236}">
                <a16:creationId xmlns:a16="http://schemas.microsoft.com/office/drawing/2014/main" id="{CCF787B4-3E01-7444-BEE7-4AECA85BEFEB}"/>
              </a:ext>
              <a:ext uri="{C183D7F6-B498-43B3-948B-1728B52AA6E4}">
                <adec:decorative xmlns:adec="http://schemas.microsoft.com/office/drawing/2017/decorative" val="1"/>
              </a:ext>
            </a:extLst>
          </p:cNvPr>
          <p:cNvSpPr>
            <a:spLocks noGrp="1"/>
          </p:cNvSpPr>
          <p:nvPr>
            <p:ph type="pic" sz="quarter" idx="12"/>
          </p:nvPr>
        </p:nvSpPr>
        <p:spPr>
          <a:xfrm>
            <a:off x="8641986" y="3077973"/>
            <a:ext cx="2785916" cy="2785917"/>
          </a:xfrm>
          <a:custGeom>
            <a:avLst/>
            <a:gdLst>
              <a:gd name="connsiteX0" fmla="*/ 1794247 w 2785916"/>
              <a:gd name="connsiteY0" fmla="*/ 329 h 2785917"/>
              <a:gd name="connsiteX1" fmla="*/ 1958043 w 2785916"/>
              <a:gd name="connsiteY1" fmla="*/ 94930 h 2785917"/>
              <a:gd name="connsiteX2" fmla="*/ 2767869 w 2785916"/>
              <a:gd name="connsiteY2" fmla="*/ 1728678 h 2785917"/>
              <a:gd name="connsiteX3" fmla="*/ 2690987 w 2785916"/>
              <a:gd name="connsiteY3" fmla="*/ 1958044 h 2785917"/>
              <a:gd name="connsiteX4" fmla="*/ 1057239 w 2785916"/>
              <a:gd name="connsiteY4" fmla="*/ 2767870 h 2785917"/>
              <a:gd name="connsiteX5" fmla="*/ 827874 w 2785916"/>
              <a:gd name="connsiteY5" fmla="*/ 2690988 h 2785917"/>
              <a:gd name="connsiteX6" fmla="*/ 18047 w 2785916"/>
              <a:gd name="connsiteY6" fmla="*/ 1057240 h 2785917"/>
              <a:gd name="connsiteX7" fmla="*/ 94929 w 2785916"/>
              <a:gd name="connsiteY7" fmla="*/ 827875 h 2785917"/>
              <a:gd name="connsiteX8" fmla="*/ 1728677 w 2785916"/>
              <a:gd name="connsiteY8" fmla="*/ 18048 h 2785917"/>
              <a:gd name="connsiteX9" fmla="*/ 1794247 w 2785916"/>
              <a:gd name="connsiteY9" fmla="*/ 329 h 278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5916" h="2785917">
                <a:moveTo>
                  <a:pt x="1794247" y="329"/>
                </a:moveTo>
                <a:cubicBezTo>
                  <a:pt x="1860739" y="-3815"/>
                  <a:pt x="1926329" y="31503"/>
                  <a:pt x="1958043" y="94930"/>
                </a:cubicBezTo>
                <a:lnTo>
                  <a:pt x="2767869" y="1728678"/>
                </a:lnTo>
                <a:cubicBezTo>
                  <a:pt x="2810155" y="1813249"/>
                  <a:pt x="2775558" y="1917040"/>
                  <a:pt x="2690987" y="1958044"/>
                </a:cubicBezTo>
                <a:lnTo>
                  <a:pt x="1057239" y="2767870"/>
                </a:lnTo>
                <a:cubicBezTo>
                  <a:pt x="972668" y="2810156"/>
                  <a:pt x="870159" y="2775559"/>
                  <a:pt x="827874" y="2690988"/>
                </a:cubicBezTo>
                <a:lnTo>
                  <a:pt x="18047" y="1057240"/>
                </a:lnTo>
                <a:cubicBezTo>
                  <a:pt x="-24238" y="972669"/>
                  <a:pt x="10359" y="870160"/>
                  <a:pt x="94929" y="827875"/>
                </a:cubicBezTo>
                <a:lnTo>
                  <a:pt x="1728677" y="18048"/>
                </a:lnTo>
                <a:cubicBezTo>
                  <a:pt x="1749820" y="7477"/>
                  <a:pt x="1772084" y="1711"/>
                  <a:pt x="1794247" y="329"/>
                </a:cubicBezTo>
                <a:close/>
              </a:path>
            </a:pathLst>
          </a:custGeom>
        </p:spPr>
        <p:txBody>
          <a:bodyPr wrap="square">
            <a:noAutofit/>
          </a:bodyPr>
          <a:lstStyle/>
          <a:p>
            <a:endParaRPr lang="en-US"/>
          </a:p>
        </p:txBody>
      </p:sp>
      <p:sp>
        <p:nvSpPr>
          <p:cNvPr id="5" name="Slide Number Placeholder 5">
            <a:extLst>
              <a:ext uri="{FF2B5EF4-FFF2-40B4-BE49-F238E27FC236}">
                <a16:creationId xmlns:a16="http://schemas.microsoft.com/office/drawing/2014/main" id="{E3365B84-D4CA-69C0-6280-FCD94981963D}"/>
              </a:ext>
            </a:extLst>
          </p:cNvPr>
          <p:cNvSpPr txBox="1">
            <a:spLocks/>
          </p:cNvSpPr>
          <p:nvPr userDrawn="1"/>
        </p:nvSpPr>
        <p:spPr>
          <a:xfrm>
            <a:off x="9356035" y="63137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410183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8710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8098DDC0-19CC-A62F-8B52-331F5070FFD6}"/>
              </a:ext>
            </a:extLst>
          </p:cNvPr>
          <p:cNvCxnSpPr>
            <a:cxnSpLocks/>
          </p:cNvCxnSpPr>
          <p:nvPr userDrawn="1"/>
        </p:nvCxnSpPr>
        <p:spPr>
          <a:xfrm>
            <a:off x="-1" y="3932604"/>
            <a:ext cx="12192001" cy="0"/>
          </a:xfrm>
          <a:prstGeom prst="line">
            <a:avLst/>
          </a:prstGeom>
          <a:ln w="25400" cap="rnd">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5C034F-BBCA-4EE6-B2FA-4E09AF3C4E40}"/>
              </a:ext>
            </a:extLst>
          </p:cNvPr>
          <p:cNvGrpSpPr/>
          <p:nvPr userDrawn="1"/>
        </p:nvGrpSpPr>
        <p:grpSpPr>
          <a:xfrm>
            <a:off x="824737" y="3403214"/>
            <a:ext cx="1880713" cy="867993"/>
            <a:chOff x="824737" y="3403214"/>
            <a:chExt cx="1880713" cy="867993"/>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p:nvCxnSpPr>
          <p:spPr>
            <a:xfrm flipV="1">
              <a:off x="1765093" y="3403214"/>
              <a:ext cx="0" cy="529389"/>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958EFDE-F9CE-C2FD-8C12-38A176AFCD6E}"/>
                </a:ext>
              </a:extLst>
            </p:cNvPr>
            <p:cNvSpPr/>
            <p:nvPr/>
          </p:nvSpPr>
          <p:spPr>
            <a:xfrm>
              <a:off x="1431646" y="3604313"/>
              <a:ext cx="666894" cy="666894"/>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B140F5-B064-B361-294A-730D3DEEC9DB}"/>
                </a:ext>
              </a:extLst>
            </p:cNvPr>
            <p:cNvCxnSpPr>
              <a:cxnSpLocks/>
            </p:cNvCxnSpPr>
            <p:nvPr/>
          </p:nvCxnSpPr>
          <p:spPr>
            <a:xfrm>
              <a:off x="824737" y="3403214"/>
              <a:ext cx="1880713" cy="0"/>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9DE47725-CD1A-D70C-B112-16655EB6D019}"/>
                </a:ext>
              </a:extLst>
            </p:cNvPr>
            <p:cNvSpPr txBox="1">
              <a:spLocks/>
            </p:cNvSpPr>
            <p:nvPr/>
          </p:nvSpPr>
          <p:spPr>
            <a:xfrm>
              <a:off x="154164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1</a:t>
              </a:r>
            </a:p>
          </p:txBody>
        </p:sp>
      </p:grpSp>
      <p:sp>
        <p:nvSpPr>
          <p:cNvPr id="28" name="Text Placeholder 58">
            <a:extLst>
              <a:ext uri="{FF2B5EF4-FFF2-40B4-BE49-F238E27FC236}">
                <a16:creationId xmlns:a16="http://schemas.microsoft.com/office/drawing/2014/main" id="{B0C4EFDC-777D-7B45-44A2-89F03D997BA3}"/>
              </a:ext>
            </a:extLst>
          </p:cNvPr>
          <p:cNvSpPr>
            <a:spLocks noGrp="1"/>
          </p:cNvSpPr>
          <p:nvPr>
            <p:ph type="body" sz="quarter" idx="13"/>
          </p:nvPr>
        </p:nvSpPr>
        <p:spPr>
          <a:xfrm>
            <a:off x="824735"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8" name="Group 17">
            <a:extLst>
              <a:ext uri="{FF2B5EF4-FFF2-40B4-BE49-F238E27FC236}">
                <a16:creationId xmlns:a16="http://schemas.microsoft.com/office/drawing/2014/main" id="{458D8A46-2169-F8EB-48CA-8D3F37C29FAD}"/>
              </a:ext>
            </a:extLst>
          </p:cNvPr>
          <p:cNvGrpSpPr/>
          <p:nvPr userDrawn="1"/>
        </p:nvGrpSpPr>
        <p:grpSpPr>
          <a:xfrm>
            <a:off x="2983805" y="3604313"/>
            <a:ext cx="1880713" cy="867993"/>
            <a:chOff x="2551991" y="3604313"/>
            <a:chExt cx="1880713" cy="867993"/>
          </a:xfrm>
        </p:grpSpPr>
        <p:cxnSp>
          <p:nvCxnSpPr>
            <p:cNvPr id="19" name="Straight Connector 18">
              <a:extLst>
                <a:ext uri="{FF2B5EF4-FFF2-40B4-BE49-F238E27FC236}">
                  <a16:creationId xmlns:a16="http://schemas.microsoft.com/office/drawing/2014/main" id="{C8EBFA42-881D-C1A3-E815-4C94D9A7949E}"/>
                </a:ext>
              </a:extLst>
            </p:cNvPr>
            <p:cNvCxnSpPr>
              <a:cxnSpLocks/>
            </p:cNvCxnSpPr>
            <p:nvPr/>
          </p:nvCxnSpPr>
          <p:spPr>
            <a:xfrm rot="10800000" flipV="1">
              <a:off x="3492348" y="3942917"/>
              <a:ext cx="0" cy="529389"/>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B0D750-FE4B-B04E-0F3B-2A147B4FB2BE}"/>
                </a:ext>
              </a:extLst>
            </p:cNvPr>
            <p:cNvSpPr/>
            <p:nvPr/>
          </p:nvSpPr>
          <p:spPr>
            <a:xfrm rot="10800000">
              <a:off x="3158901" y="3604313"/>
              <a:ext cx="666894" cy="666894"/>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0EFE6FD-304A-64E6-44BB-81A574B1710A}"/>
                </a:ext>
              </a:extLst>
            </p:cNvPr>
            <p:cNvCxnSpPr>
              <a:cxnSpLocks/>
            </p:cNvCxnSpPr>
            <p:nvPr/>
          </p:nvCxnSpPr>
          <p:spPr>
            <a:xfrm rot="10800000">
              <a:off x="2551991" y="4472306"/>
              <a:ext cx="1880713" cy="0"/>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1243835A-45F2-B5AC-CB2B-7F0F88C2048B}"/>
                </a:ext>
              </a:extLst>
            </p:cNvPr>
            <p:cNvSpPr txBox="1">
              <a:spLocks/>
            </p:cNvSpPr>
            <p:nvPr/>
          </p:nvSpPr>
          <p:spPr>
            <a:xfrm>
              <a:off x="326890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2</a:t>
              </a:r>
            </a:p>
          </p:txBody>
        </p:sp>
      </p:grpSp>
      <p:sp>
        <p:nvSpPr>
          <p:cNvPr id="29" name="Text Placeholder 58">
            <a:extLst>
              <a:ext uri="{FF2B5EF4-FFF2-40B4-BE49-F238E27FC236}">
                <a16:creationId xmlns:a16="http://schemas.microsoft.com/office/drawing/2014/main" id="{42B1A18E-7189-ACE2-6985-B8A86AD2AFF7}"/>
              </a:ext>
            </a:extLst>
          </p:cNvPr>
          <p:cNvSpPr>
            <a:spLocks noGrp="1"/>
          </p:cNvSpPr>
          <p:nvPr>
            <p:ph type="body" sz="quarter" idx="14"/>
          </p:nvPr>
        </p:nvSpPr>
        <p:spPr>
          <a:xfrm>
            <a:off x="2983804"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3" name="Group 12">
            <a:extLst>
              <a:ext uri="{FF2B5EF4-FFF2-40B4-BE49-F238E27FC236}">
                <a16:creationId xmlns:a16="http://schemas.microsoft.com/office/drawing/2014/main" id="{CF717857-3609-A573-6888-863113445ADC}"/>
              </a:ext>
            </a:extLst>
          </p:cNvPr>
          <p:cNvGrpSpPr/>
          <p:nvPr userDrawn="1"/>
        </p:nvGrpSpPr>
        <p:grpSpPr>
          <a:xfrm>
            <a:off x="5142873" y="3384332"/>
            <a:ext cx="1920079" cy="886876"/>
            <a:chOff x="4279247" y="3403214"/>
            <a:chExt cx="1880713" cy="867993"/>
          </a:xfrm>
        </p:grpSpPr>
        <p:cxnSp>
          <p:nvCxnSpPr>
            <p:cNvPr id="14" name="Straight Connector 13">
              <a:extLst>
                <a:ext uri="{FF2B5EF4-FFF2-40B4-BE49-F238E27FC236}">
                  <a16:creationId xmlns:a16="http://schemas.microsoft.com/office/drawing/2014/main" id="{E6113C69-260C-47AA-9646-9FE9514AFFA6}"/>
                </a:ext>
              </a:extLst>
            </p:cNvPr>
            <p:cNvCxnSpPr>
              <a:cxnSpLocks/>
            </p:cNvCxnSpPr>
            <p:nvPr/>
          </p:nvCxnSpPr>
          <p:spPr>
            <a:xfrm flipV="1">
              <a:off x="5219603" y="3403214"/>
              <a:ext cx="0" cy="529389"/>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9E452AF-1549-12A9-DF40-48154E020FCB}"/>
                </a:ext>
              </a:extLst>
            </p:cNvPr>
            <p:cNvSpPr/>
            <p:nvPr/>
          </p:nvSpPr>
          <p:spPr>
            <a:xfrm>
              <a:off x="4886156" y="3604313"/>
              <a:ext cx="666894" cy="666894"/>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7AD60AA-0AC3-5F07-5DD2-F029883D2076}"/>
                </a:ext>
              </a:extLst>
            </p:cNvPr>
            <p:cNvCxnSpPr>
              <a:cxnSpLocks/>
            </p:cNvCxnSpPr>
            <p:nvPr/>
          </p:nvCxnSpPr>
          <p:spPr>
            <a:xfrm>
              <a:off x="4279247" y="3403214"/>
              <a:ext cx="1880713" cy="0"/>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1EB11E12-6156-3FBF-CA30-4874BF930AB3}"/>
                </a:ext>
              </a:extLst>
            </p:cNvPr>
            <p:cNvSpPr txBox="1">
              <a:spLocks/>
            </p:cNvSpPr>
            <p:nvPr/>
          </p:nvSpPr>
          <p:spPr>
            <a:xfrm>
              <a:off x="499615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3</a:t>
              </a:r>
            </a:p>
          </p:txBody>
        </p:sp>
      </p:grpSp>
      <p:sp>
        <p:nvSpPr>
          <p:cNvPr id="31" name="Text Placeholder 58">
            <a:extLst>
              <a:ext uri="{FF2B5EF4-FFF2-40B4-BE49-F238E27FC236}">
                <a16:creationId xmlns:a16="http://schemas.microsoft.com/office/drawing/2014/main" id="{764A8802-0851-6BEF-7CDB-2ADC87AF9A48}"/>
              </a:ext>
            </a:extLst>
          </p:cNvPr>
          <p:cNvSpPr>
            <a:spLocks noGrp="1"/>
          </p:cNvSpPr>
          <p:nvPr>
            <p:ph type="body" sz="quarter" idx="17"/>
          </p:nvPr>
        </p:nvSpPr>
        <p:spPr>
          <a:xfrm>
            <a:off x="5142871"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23" name="Group 22">
            <a:extLst>
              <a:ext uri="{FF2B5EF4-FFF2-40B4-BE49-F238E27FC236}">
                <a16:creationId xmlns:a16="http://schemas.microsoft.com/office/drawing/2014/main" id="{7B9A37AB-B112-A048-95CB-59BBC355BA3A}"/>
              </a:ext>
            </a:extLst>
          </p:cNvPr>
          <p:cNvGrpSpPr/>
          <p:nvPr userDrawn="1"/>
        </p:nvGrpSpPr>
        <p:grpSpPr>
          <a:xfrm>
            <a:off x="7301941" y="3604313"/>
            <a:ext cx="1880713" cy="867993"/>
            <a:chOff x="6006501" y="3604313"/>
            <a:chExt cx="1880713" cy="867993"/>
          </a:xfrm>
        </p:grpSpPr>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rot="10800000" flipV="1">
              <a:off x="6946858" y="3942917"/>
              <a:ext cx="0" cy="529389"/>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A681324-C909-5898-1075-E15D93770F06}"/>
                </a:ext>
              </a:extLst>
            </p:cNvPr>
            <p:cNvSpPr/>
            <p:nvPr/>
          </p:nvSpPr>
          <p:spPr>
            <a:xfrm rot="10800000">
              <a:off x="6613411" y="3604313"/>
              <a:ext cx="666894" cy="666894"/>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6DD17E7-AE33-78FF-9BDD-8EA65F32944A}"/>
                </a:ext>
              </a:extLst>
            </p:cNvPr>
            <p:cNvCxnSpPr>
              <a:cxnSpLocks/>
            </p:cNvCxnSpPr>
            <p:nvPr/>
          </p:nvCxnSpPr>
          <p:spPr>
            <a:xfrm rot="10800000">
              <a:off x="6006501" y="4472306"/>
              <a:ext cx="1880713" cy="0"/>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id="{B9708AFA-0E27-79A6-6210-C68A759A5F37}"/>
                </a:ext>
              </a:extLst>
            </p:cNvPr>
            <p:cNvSpPr txBox="1">
              <a:spLocks/>
            </p:cNvSpPr>
            <p:nvPr/>
          </p:nvSpPr>
          <p:spPr>
            <a:xfrm>
              <a:off x="672341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a:solidFill>
                    <a:srgbClr val="083958"/>
                  </a:solidFill>
                  <a:effectLst/>
                  <a:latin typeface="Calibri" panose="020F0502020204030204" pitchFamily="34" charset="0"/>
                  <a:cs typeface="Calibri" panose="020F0502020204030204" pitchFamily="34" charset="0"/>
                </a:rPr>
                <a:t>4</a:t>
              </a:r>
            </a:p>
          </p:txBody>
        </p:sp>
      </p:grpSp>
      <p:sp>
        <p:nvSpPr>
          <p:cNvPr id="30" name="Text Placeholder 58">
            <a:extLst>
              <a:ext uri="{FF2B5EF4-FFF2-40B4-BE49-F238E27FC236}">
                <a16:creationId xmlns:a16="http://schemas.microsoft.com/office/drawing/2014/main" id="{DF4F4559-2288-A5FF-BF21-6BEC72F19155}"/>
              </a:ext>
            </a:extLst>
          </p:cNvPr>
          <p:cNvSpPr>
            <a:spLocks noGrp="1"/>
          </p:cNvSpPr>
          <p:nvPr>
            <p:ph type="body" sz="quarter" idx="19"/>
          </p:nvPr>
        </p:nvSpPr>
        <p:spPr>
          <a:xfrm>
            <a:off x="7301941"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32" name="Group 31">
            <a:extLst>
              <a:ext uri="{FF2B5EF4-FFF2-40B4-BE49-F238E27FC236}">
                <a16:creationId xmlns:a16="http://schemas.microsoft.com/office/drawing/2014/main" id="{66607EAB-AF26-875B-8D0A-825CC707C2FB}"/>
              </a:ext>
            </a:extLst>
          </p:cNvPr>
          <p:cNvGrpSpPr/>
          <p:nvPr userDrawn="1"/>
        </p:nvGrpSpPr>
        <p:grpSpPr>
          <a:xfrm>
            <a:off x="9461009" y="3403214"/>
            <a:ext cx="1880713" cy="867993"/>
            <a:chOff x="7733757" y="3403214"/>
            <a:chExt cx="1880713" cy="867993"/>
          </a:xfrm>
        </p:grpSpPr>
        <p:cxnSp>
          <p:nvCxnSpPr>
            <p:cNvPr id="33" name="Straight Connector 32">
              <a:extLst>
                <a:ext uri="{FF2B5EF4-FFF2-40B4-BE49-F238E27FC236}">
                  <a16:creationId xmlns:a16="http://schemas.microsoft.com/office/drawing/2014/main" id="{48BDF205-0298-59FB-3C28-EEDBC6D79D6F}"/>
                </a:ext>
              </a:extLst>
            </p:cNvPr>
            <p:cNvCxnSpPr>
              <a:cxnSpLocks/>
            </p:cNvCxnSpPr>
            <p:nvPr/>
          </p:nvCxnSpPr>
          <p:spPr>
            <a:xfrm flipV="1">
              <a:off x="8674113" y="3403214"/>
              <a:ext cx="0" cy="529389"/>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2EDB989-2AF1-F371-7CBD-1BCD6EE2767C}"/>
                </a:ext>
              </a:extLst>
            </p:cNvPr>
            <p:cNvSpPr/>
            <p:nvPr/>
          </p:nvSpPr>
          <p:spPr>
            <a:xfrm>
              <a:off x="8340666" y="3604313"/>
              <a:ext cx="666894" cy="666894"/>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549FC02-398A-583A-139F-35C667EE7051}"/>
                </a:ext>
              </a:extLst>
            </p:cNvPr>
            <p:cNvCxnSpPr>
              <a:cxnSpLocks/>
            </p:cNvCxnSpPr>
            <p:nvPr/>
          </p:nvCxnSpPr>
          <p:spPr>
            <a:xfrm>
              <a:off x="7733757" y="3403214"/>
              <a:ext cx="1880713" cy="0"/>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6C89315D-E2FB-C8F7-D2E0-6608FD46F149}"/>
                </a:ext>
              </a:extLst>
            </p:cNvPr>
            <p:cNvSpPr txBox="1">
              <a:spLocks/>
            </p:cNvSpPr>
            <p:nvPr/>
          </p:nvSpPr>
          <p:spPr>
            <a:xfrm>
              <a:off x="845066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5</a:t>
              </a:r>
            </a:p>
          </p:txBody>
        </p:sp>
      </p:grpSp>
      <p:sp>
        <p:nvSpPr>
          <p:cNvPr id="37" name="Text Placeholder 58">
            <a:extLst>
              <a:ext uri="{FF2B5EF4-FFF2-40B4-BE49-F238E27FC236}">
                <a16:creationId xmlns:a16="http://schemas.microsoft.com/office/drawing/2014/main" id="{FDD1FD9C-4771-259F-3C7E-D38AAA5EC556}"/>
              </a:ext>
            </a:extLst>
          </p:cNvPr>
          <p:cNvSpPr>
            <a:spLocks noGrp="1"/>
          </p:cNvSpPr>
          <p:nvPr>
            <p:ph type="body" sz="quarter" idx="20"/>
          </p:nvPr>
        </p:nvSpPr>
        <p:spPr>
          <a:xfrm>
            <a:off x="9461008"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40" name="Slide Number Placeholder 39">
            <a:extLst>
              <a:ext uri="{FF2B5EF4-FFF2-40B4-BE49-F238E27FC236}">
                <a16:creationId xmlns:a16="http://schemas.microsoft.com/office/drawing/2014/main" id="{5DC1B9FD-1F5D-6D06-6E08-D4CAEAFB2B0E}"/>
              </a:ext>
            </a:extLst>
          </p:cNvPr>
          <p:cNvSpPr>
            <a:spLocks noGrp="1"/>
          </p:cNvSpPr>
          <p:nvPr>
            <p:ph type="sldNum" sz="quarter" idx="23"/>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62067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9761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0" name="Oval 9">
            <a:extLst>
              <a:ext uri="{FF2B5EF4-FFF2-40B4-BE49-F238E27FC236}">
                <a16:creationId xmlns:a16="http://schemas.microsoft.com/office/drawing/2014/main" id="{8958EFDE-F9CE-C2FD-8C12-38A176AFCD6E}"/>
              </a:ext>
              <a:ext uri="{C183D7F6-B498-43B3-948B-1728B52AA6E4}">
                <adec:decorative xmlns:adec="http://schemas.microsoft.com/office/drawing/2017/decorative" val="1"/>
              </a:ext>
            </a:extLst>
          </p:cNvPr>
          <p:cNvSpPr/>
          <p:nvPr/>
        </p:nvSpPr>
        <p:spPr>
          <a:xfrm>
            <a:off x="1269094" y="1631705"/>
            <a:ext cx="991997" cy="991997"/>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4B0D750-FE4B-B04E-0F3B-2A147B4FB2BE}"/>
              </a:ext>
              <a:ext uri="{C183D7F6-B498-43B3-948B-1728B52AA6E4}">
                <adec:decorative xmlns:adec="http://schemas.microsoft.com/office/drawing/2017/decorative" val="1"/>
              </a:ext>
            </a:extLst>
          </p:cNvPr>
          <p:cNvSpPr/>
          <p:nvPr/>
        </p:nvSpPr>
        <p:spPr>
          <a:xfrm rot="10800000">
            <a:off x="3428161" y="1631705"/>
            <a:ext cx="991997" cy="991997"/>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452AF-1549-12A9-DF40-48154E020FCB}"/>
              </a:ext>
              <a:ext uri="{C183D7F6-B498-43B3-948B-1728B52AA6E4}">
                <adec:decorative xmlns:adec="http://schemas.microsoft.com/office/drawing/2017/decorative" val="1"/>
              </a:ext>
            </a:extLst>
          </p:cNvPr>
          <p:cNvSpPr/>
          <p:nvPr/>
        </p:nvSpPr>
        <p:spPr>
          <a:xfrm>
            <a:off x="5587228" y="1631705"/>
            <a:ext cx="991997" cy="991997"/>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A681324-C909-5898-1075-E15D93770F06}"/>
              </a:ext>
              <a:ext uri="{C183D7F6-B498-43B3-948B-1728B52AA6E4}">
                <adec:decorative xmlns:adec="http://schemas.microsoft.com/office/drawing/2017/decorative" val="1"/>
              </a:ext>
            </a:extLst>
          </p:cNvPr>
          <p:cNvSpPr/>
          <p:nvPr/>
        </p:nvSpPr>
        <p:spPr>
          <a:xfrm rot="10800000">
            <a:off x="7746298" y="1631705"/>
            <a:ext cx="991997" cy="991997"/>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EDB989-2AF1-F371-7CBD-1BCD6EE2767C}"/>
              </a:ext>
              <a:ext uri="{C183D7F6-B498-43B3-948B-1728B52AA6E4}">
                <adec:decorative xmlns:adec="http://schemas.microsoft.com/office/drawing/2017/decorative" val="1"/>
              </a:ext>
            </a:extLst>
          </p:cNvPr>
          <p:cNvSpPr/>
          <p:nvPr/>
        </p:nvSpPr>
        <p:spPr>
          <a:xfrm>
            <a:off x="9901259" y="1631705"/>
            <a:ext cx="991997" cy="991997"/>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65">
            <a:extLst>
              <a:ext uri="{FF2B5EF4-FFF2-40B4-BE49-F238E27FC236}">
                <a16:creationId xmlns:a16="http://schemas.microsoft.com/office/drawing/2014/main" id="{4EB1E34C-E615-D753-56E3-96C516733357}"/>
              </a:ext>
            </a:extLst>
          </p:cNvPr>
          <p:cNvSpPr>
            <a:spLocks noGrp="1"/>
          </p:cNvSpPr>
          <p:nvPr>
            <p:ph type="body" sz="quarter" idx="24" hasCustomPrompt="1"/>
          </p:nvPr>
        </p:nvSpPr>
        <p:spPr>
          <a:xfrm>
            <a:off x="1219383" y="1838328"/>
            <a:ext cx="1093626" cy="566723"/>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2021</a:t>
            </a:r>
          </a:p>
        </p:txBody>
      </p:sp>
      <p:sp>
        <p:nvSpPr>
          <p:cNvPr id="67" name="Text Placeholder 65">
            <a:extLst>
              <a:ext uri="{FF2B5EF4-FFF2-40B4-BE49-F238E27FC236}">
                <a16:creationId xmlns:a16="http://schemas.microsoft.com/office/drawing/2014/main" id="{406D9EE9-E2F5-5547-EBFE-6FBF3AAA94F6}"/>
              </a:ext>
            </a:extLst>
          </p:cNvPr>
          <p:cNvSpPr>
            <a:spLocks noGrp="1"/>
          </p:cNvSpPr>
          <p:nvPr>
            <p:ph type="body" sz="quarter" idx="25" hasCustomPrompt="1"/>
          </p:nvPr>
        </p:nvSpPr>
        <p:spPr>
          <a:xfrm>
            <a:off x="3429834"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2022</a:t>
            </a:r>
          </a:p>
        </p:txBody>
      </p:sp>
      <p:sp>
        <p:nvSpPr>
          <p:cNvPr id="68" name="Text Placeholder 65">
            <a:extLst>
              <a:ext uri="{FF2B5EF4-FFF2-40B4-BE49-F238E27FC236}">
                <a16:creationId xmlns:a16="http://schemas.microsoft.com/office/drawing/2014/main" id="{C7729C8C-B176-04D5-A51E-4FABAA86663B}"/>
              </a:ext>
            </a:extLst>
          </p:cNvPr>
          <p:cNvSpPr>
            <a:spLocks noGrp="1"/>
          </p:cNvSpPr>
          <p:nvPr>
            <p:ph type="body" sz="quarter" idx="26" hasCustomPrompt="1"/>
          </p:nvPr>
        </p:nvSpPr>
        <p:spPr>
          <a:xfrm>
            <a:off x="559683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2023</a:t>
            </a:r>
          </a:p>
        </p:txBody>
      </p:sp>
      <p:sp>
        <p:nvSpPr>
          <p:cNvPr id="69" name="Text Placeholder 65">
            <a:extLst>
              <a:ext uri="{FF2B5EF4-FFF2-40B4-BE49-F238E27FC236}">
                <a16:creationId xmlns:a16="http://schemas.microsoft.com/office/drawing/2014/main" id="{B5D01AE9-E552-5E67-CD13-2A0090555F10}"/>
              </a:ext>
            </a:extLst>
          </p:cNvPr>
          <p:cNvSpPr>
            <a:spLocks noGrp="1"/>
          </p:cNvSpPr>
          <p:nvPr>
            <p:ph type="body" sz="quarter" idx="27" hasCustomPrompt="1"/>
          </p:nvPr>
        </p:nvSpPr>
        <p:spPr>
          <a:xfrm>
            <a:off x="7745050"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2024</a:t>
            </a:r>
          </a:p>
        </p:txBody>
      </p:sp>
      <p:sp>
        <p:nvSpPr>
          <p:cNvPr id="70" name="Text Placeholder 65">
            <a:extLst>
              <a:ext uri="{FF2B5EF4-FFF2-40B4-BE49-F238E27FC236}">
                <a16:creationId xmlns:a16="http://schemas.microsoft.com/office/drawing/2014/main" id="{68139ADC-FD54-7189-6654-211D873F7B1F}"/>
              </a:ext>
            </a:extLst>
          </p:cNvPr>
          <p:cNvSpPr>
            <a:spLocks noGrp="1"/>
          </p:cNvSpPr>
          <p:nvPr>
            <p:ph type="body" sz="quarter" idx="28" hasCustomPrompt="1"/>
          </p:nvPr>
        </p:nvSpPr>
        <p:spPr>
          <a:xfrm>
            <a:off x="989952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2025</a:t>
            </a:r>
          </a:p>
        </p:txBody>
      </p:sp>
      <p:grpSp>
        <p:nvGrpSpPr>
          <p:cNvPr id="57" name="Group 56">
            <a:extLst>
              <a:ext uri="{FF2B5EF4-FFF2-40B4-BE49-F238E27FC236}">
                <a16:creationId xmlns:a16="http://schemas.microsoft.com/office/drawing/2014/main" id="{8FD50874-4DD1-19B5-181E-065D63A135C4}"/>
              </a:ext>
            </a:extLst>
          </p:cNvPr>
          <p:cNvGrpSpPr/>
          <p:nvPr userDrawn="1"/>
        </p:nvGrpSpPr>
        <p:grpSpPr>
          <a:xfrm>
            <a:off x="1765085" y="2495522"/>
            <a:ext cx="8636280" cy="3462800"/>
            <a:chOff x="1765085" y="1464415"/>
            <a:chExt cx="8636280" cy="2478501"/>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userDrawn="1"/>
          </p:nvCxnSpPr>
          <p:spPr>
            <a:xfrm flipH="1" flipV="1">
              <a:off x="1765085" y="1464415"/>
              <a:ext cx="8" cy="2468188"/>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13C69-260C-47AA-9646-9FE9514AFFA6}"/>
                </a:ext>
              </a:extLst>
            </p:cNvPr>
            <p:cNvCxnSpPr>
              <a:cxnSpLocks/>
              <a:endCxn id="9" idx="2"/>
            </p:cNvCxnSpPr>
            <p:nvPr userDrawn="1"/>
          </p:nvCxnSpPr>
          <p:spPr>
            <a:xfrm flipV="1">
              <a:off x="6083229" y="1464415"/>
              <a:ext cx="15493" cy="2468188"/>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EBFA42-881D-C1A3-E815-4C94D9A7949E}"/>
                </a:ext>
              </a:extLst>
            </p:cNvPr>
            <p:cNvCxnSpPr>
              <a:cxnSpLocks/>
            </p:cNvCxnSpPr>
            <p:nvPr userDrawn="1"/>
          </p:nvCxnSpPr>
          <p:spPr>
            <a:xfrm flipH="1" flipV="1">
              <a:off x="3924155" y="1464415"/>
              <a:ext cx="7" cy="2478501"/>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flipV="1">
              <a:off x="8242298" y="1464415"/>
              <a:ext cx="0" cy="2478501"/>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BDF205-0298-59FB-3C28-EEDBC6D79D6F}"/>
                </a:ext>
              </a:extLst>
            </p:cNvPr>
            <p:cNvCxnSpPr>
              <a:cxnSpLocks/>
            </p:cNvCxnSpPr>
            <p:nvPr userDrawn="1"/>
          </p:nvCxnSpPr>
          <p:spPr>
            <a:xfrm flipV="1">
              <a:off x="10401365" y="1464415"/>
              <a:ext cx="0" cy="2468188"/>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grpSp>
      <p:sp>
        <p:nvSpPr>
          <p:cNvPr id="11" name="Slide Number Placeholder 10">
            <a:extLst>
              <a:ext uri="{FF2B5EF4-FFF2-40B4-BE49-F238E27FC236}">
                <a16:creationId xmlns:a16="http://schemas.microsoft.com/office/drawing/2014/main" id="{C94F6A52-A581-0736-2A8F-47E4DBDB3AF4}"/>
              </a:ext>
            </a:extLst>
          </p:cNvPr>
          <p:cNvSpPr>
            <a:spLocks noGrp="1"/>
          </p:cNvSpPr>
          <p:nvPr>
            <p:ph type="sldNum" sz="quarter" idx="3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404620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91-B848-BD3A-E83D-D4B397CC6E97}"/>
              </a:ext>
            </a:extLst>
          </p:cNvPr>
          <p:cNvSpPr>
            <a:spLocks noGrp="1"/>
          </p:cNvSpPr>
          <p:nvPr>
            <p:ph type="ctrTitle"/>
          </p:nvPr>
        </p:nvSpPr>
        <p:spPr>
          <a:xfrm>
            <a:off x="1524000" y="1060177"/>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5145D-40C3-3295-355A-34CAC5D78A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D06824B-42E8-2417-11C4-47208A35D471}"/>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46264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ellow text border 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52BD4-35BC-4A46-08F8-6B379A7349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164494"/>
          </a:xfrm>
          <a:prstGeom prst="rect">
            <a:avLst/>
          </a:prstGeom>
        </p:spPr>
      </p:pic>
      <p:sp>
        <p:nvSpPr>
          <p:cNvPr id="7" name="Title 1">
            <a:extLst>
              <a:ext uri="{FF2B5EF4-FFF2-40B4-BE49-F238E27FC236}">
                <a16:creationId xmlns:a16="http://schemas.microsoft.com/office/drawing/2014/main" id="{E5710079-05BF-1C64-23A1-BEC5823819A9}"/>
              </a:ext>
            </a:extLst>
          </p:cNvPr>
          <p:cNvSpPr txBox="1">
            <a:spLocks/>
          </p:cNvSpPr>
          <p:nvPr userDrawn="1"/>
        </p:nvSpPr>
        <p:spPr>
          <a:xfrm>
            <a:off x="764439" y="673627"/>
            <a:ext cx="10973674" cy="886816"/>
          </a:xfrm>
          <a:prstGeom prst="rect">
            <a:avLst/>
          </a:prstGeom>
        </p:spPr>
        <p:txBody>
          <a:bodyPr vert="horz" lIns="0" tIns="0" rIns="0" bIns="0" rtlCol="0" anchor="b">
            <a:normAutofit/>
          </a:bodyPr>
          <a:lstStyle>
            <a:lvl1pPr algn="l" defTabSz="914400" rtl="0" eaLnBrk="1" latinLnBrk="0" hangingPunct="1">
              <a:lnSpc>
                <a:spcPts val="466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a:solidFill>
                  <a:srgbClr val="083958"/>
                </a:solidFill>
              </a:rPr>
              <a:t>Click to edit Master title style</a:t>
            </a:r>
          </a:p>
        </p:txBody>
      </p:sp>
      <p:sp>
        <p:nvSpPr>
          <p:cNvPr id="2" name="Content Placeholder 2">
            <a:extLst>
              <a:ext uri="{FF2B5EF4-FFF2-40B4-BE49-F238E27FC236}">
                <a16:creationId xmlns:a16="http://schemas.microsoft.com/office/drawing/2014/main" id="{F2A6F34D-481F-8F0F-DA75-594FB4B8178C}"/>
              </a:ext>
            </a:extLst>
          </p:cNvPr>
          <p:cNvSpPr>
            <a:spLocks noGrp="1"/>
          </p:cNvSpPr>
          <p:nvPr>
            <p:ph sz="half" idx="1"/>
          </p:nvPr>
        </p:nvSpPr>
        <p:spPr>
          <a:xfrm>
            <a:off x="1242391" y="1808921"/>
            <a:ext cx="9331187" cy="3317211"/>
          </a:xfrm>
          <a:prstGeom prst="rect">
            <a:avLst/>
          </a:prstGeom>
        </p:spPr>
        <p:txBody>
          <a:bodyPr/>
          <a:lstStyle>
            <a:lvl1pPr marL="0" indent="0">
              <a:buNone/>
              <a:defRPr>
                <a:solidFill>
                  <a:srgbClr val="083958"/>
                </a:solidFill>
              </a:defRPr>
            </a:lvl1pPr>
            <a:lvl2pPr marL="457200" indent="0">
              <a:buNone/>
              <a:defRPr>
                <a:solidFill>
                  <a:schemeClr val="bg1"/>
                </a:solidFill>
              </a:defRPr>
            </a:lvl2pPr>
          </a:lstStyle>
          <a:p>
            <a:pPr lvl="0"/>
            <a:endParaRPr lang="en-US"/>
          </a:p>
        </p:txBody>
      </p:sp>
      <p:sp>
        <p:nvSpPr>
          <p:cNvPr id="4" name="Slide Number Placeholder 5">
            <a:extLst>
              <a:ext uri="{FF2B5EF4-FFF2-40B4-BE49-F238E27FC236}">
                <a16:creationId xmlns:a16="http://schemas.microsoft.com/office/drawing/2014/main" id="{83FCF5DB-9B43-FDCD-A074-C09BA9E7D2E3}"/>
              </a:ext>
            </a:extLst>
          </p:cNvPr>
          <p:cNvSpPr txBox="1">
            <a:spLocks/>
          </p:cNvSpPr>
          <p:nvPr userDrawn="1"/>
        </p:nvSpPr>
        <p:spPr>
          <a:xfrm>
            <a:off x="9448800" y="641297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280813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53888-70C9-34C0-5DEC-3AC793A3567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1544625" y="880028"/>
            <a:ext cx="9102749" cy="4556531"/>
          </a:xfrm>
          <a:prstGeom prst="rect">
            <a:avLst/>
          </a:prstGeom>
        </p:spPr>
        <p:txBody>
          <a:bodyPr anchor="ctr">
            <a:normAutofit/>
          </a:bodyPr>
          <a:lstStyle>
            <a:lvl1pPr marL="0" indent="0" algn="ctr">
              <a:buNone/>
              <a:defRPr sz="3200" b="1" i="0">
                <a:solidFill>
                  <a:srgbClr val="083958"/>
                </a:solidFill>
                <a:latin typeface="Calibri" panose="020F0502020204030204" pitchFamily="34" charset="0"/>
                <a:cs typeface="Calibri" panose="020F0502020204030204" pitchFamily="34" charset="0"/>
              </a:defRPr>
            </a:lvl1pPr>
          </a:lstStyle>
          <a:p>
            <a:pPr lvl="0"/>
            <a:r>
              <a:rPr lang="en-US"/>
              <a:t>text</a:t>
            </a:r>
          </a:p>
        </p:txBody>
      </p:sp>
      <p:cxnSp>
        <p:nvCxnSpPr>
          <p:cNvPr id="5" name="Straight Connector 4">
            <a:extLst>
              <a:ext uri="{FF2B5EF4-FFF2-40B4-BE49-F238E27FC236}">
                <a16:creationId xmlns:a16="http://schemas.microsoft.com/office/drawing/2014/main" id="{A95D27CC-1E0D-1937-D825-5B3F83E52CD7}"/>
              </a:ext>
              <a:ext uri="{C183D7F6-B498-43B3-948B-1728B52AA6E4}">
                <adec:decorative xmlns:adec="http://schemas.microsoft.com/office/drawing/2017/decorative" val="1"/>
              </a:ext>
            </a:extLst>
          </p:cNvPr>
          <p:cNvCxnSpPr>
            <a:cxnSpLocks/>
          </p:cNvCxnSpPr>
          <p:nvPr userDrawn="1"/>
        </p:nvCxnSpPr>
        <p:spPr>
          <a:xfrm>
            <a:off x="648453" y="6168587"/>
            <a:ext cx="10895095"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FE0ACE7D-66FF-6281-9B0E-B6226551A312}"/>
              </a:ext>
              <a:ext uri="{C183D7F6-B498-43B3-948B-1728B52AA6E4}">
                <adec:decorative xmlns:adec="http://schemas.microsoft.com/office/drawing/2017/decorative" val="1"/>
              </a:ext>
            </a:extLst>
          </p:cNvPr>
          <p:cNvSpPr>
            <a:spLocks noGrp="1"/>
          </p:cNvSpPr>
          <p:nvPr>
            <p:ph type="sldNum" sz="quarter" idx="20"/>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pic>
        <p:nvPicPr>
          <p:cNvPr id="3" name="Picture 2">
            <a:extLst>
              <a:ext uri="{FF2B5EF4-FFF2-40B4-BE49-F238E27FC236}">
                <a16:creationId xmlns:a16="http://schemas.microsoft.com/office/drawing/2014/main" id="{FB8A6299-6479-330C-E1AF-99AC1A1EC87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34690" y="6327926"/>
            <a:ext cx="2161974" cy="370736"/>
          </a:xfrm>
          <a:prstGeom prst="rect">
            <a:avLst/>
          </a:prstGeom>
        </p:spPr>
      </p:pic>
    </p:spTree>
    <p:extLst>
      <p:ext uri="{BB962C8B-B14F-4D97-AF65-F5344CB8AC3E}">
        <p14:creationId xmlns:p14="http://schemas.microsoft.com/office/powerpoint/2010/main" val="52420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5"/>
        <p:cNvGrpSpPr/>
        <p:nvPr/>
      </p:nvGrpSpPr>
      <p:grpSpPr>
        <a:xfrm>
          <a:off x="0" y="0"/>
          <a:ext cx="0" cy="0"/>
          <a:chOff x="0" y="0"/>
          <a:chExt cx="0" cy="0"/>
        </a:xfrm>
      </p:grpSpPr>
      <p:pic>
        <p:nvPicPr>
          <p:cNvPr id="16" name="Google Shape;16;p25">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0" y="-136636"/>
            <a:ext cx="12192000" cy="6858001"/>
          </a:xfrm>
          <a:prstGeom prst="rect">
            <a:avLst/>
          </a:prstGeom>
          <a:noFill/>
          <a:ln>
            <a:noFill/>
          </a:ln>
        </p:spPr>
      </p:pic>
      <p:sp>
        <p:nvSpPr>
          <p:cNvPr id="17" name="Google Shape;17;p25">
            <a:extLst>
              <a:ext uri="{C183D7F6-B498-43B3-948B-1728B52AA6E4}">
                <adec:decorative xmlns:adec="http://schemas.microsoft.com/office/drawing/2017/decorative" val="0"/>
              </a:ext>
            </a:extLst>
          </p:cNvPr>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Arial" panose="020B0604020202020204" pitchFamily="34" charset="0"/>
                <a:ea typeface="Arial" panose="020B0604020202020204" pitchFamily="34" charset="0"/>
                <a:cs typeface="Arial" panose="020B0604020202020204" pitchFamily="34" charset="0"/>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Slide Number Placeholder 10">
            <a:extLst>
              <a:ext uri="{FF2B5EF4-FFF2-40B4-BE49-F238E27FC236}">
                <a16:creationId xmlns:a16="http://schemas.microsoft.com/office/drawing/2014/main" id="{729CAE8C-621E-65B4-446E-0DA9C38736DB}"/>
              </a:ext>
            </a:extLst>
          </p:cNvPr>
          <p:cNvSpPr>
            <a:spLocks noGrp="1"/>
          </p:cNvSpPr>
          <p:nvPr>
            <p:ph type="sldNum" sz="quarter" idx="31"/>
          </p:nvPr>
        </p:nvSpPr>
        <p:spPr>
          <a:xfrm>
            <a:off x="8610600" y="6127752"/>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274012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C52F20-506A-0B32-B4B9-A15BFEF22379}"/>
              </a:ext>
            </a:extLst>
          </p:cNvPr>
          <p:cNvSpPr txBox="1">
            <a:spLocks/>
          </p:cNvSpPr>
          <p:nvPr userDrawn="1"/>
        </p:nvSpPr>
        <p:spPr>
          <a:xfrm>
            <a:off x="563765" y="2025245"/>
            <a:ext cx="4572000" cy="39446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83958"/>
                </a:solidFill>
                <a:latin typeface="Arial" panose="020B0604020202020204" pitchFamily="34" charset="0"/>
                <a:ea typeface="+mj-ea"/>
                <a:cs typeface="Arial" panose="020B0604020202020204" pitchFamily="34" charset="0"/>
              </a:defRPr>
            </a:lvl1pPr>
          </a:lstStyle>
          <a:p>
            <a:r>
              <a:rPr lang="en-US">
                <a:solidFill>
                  <a:schemeClr val="bg1"/>
                </a:solidFill>
              </a:rPr>
              <a:t>Click to edit Master title style</a:t>
            </a:r>
          </a:p>
        </p:txBody>
      </p:sp>
      <p:pic>
        <p:nvPicPr>
          <p:cNvPr id="5" name="Picture 4">
            <a:extLst>
              <a:ext uri="{FF2B5EF4-FFF2-40B4-BE49-F238E27FC236}">
                <a16:creationId xmlns:a16="http://schemas.microsoft.com/office/drawing/2014/main" id="{2EDDD6A1-BBB1-4F08-4386-9EF55F78AD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2042" y="-233402"/>
            <a:ext cx="6600825" cy="6858000"/>
          </a:xfrm>
          <a:prstGeom prst="rect">
            <a:avLst/>
          </a:prstGeom>
        </p:spPr>
      </p:pic>
      <p:sp>
        <p:nvSpPr>
          <p:cNvPr id="31" name="Picture Placeholder 30">
            <a:extLst>
              <a:ext uri="{FF2B5EF4-FFF2-40B4-BE49-F238E27FC236}">
                <a16:creationId xmlns:a16="http://schemas.microsoft.com/office/drawing/2014/main" id="{FA92448F-5AD2-1AC2-06FD-88FD1AFA0BB0}"/>
              </a:ext>
            </a:extLst>
          </p:cNvPr>
          <p:cNvSpPr>
            <a:spLocks noGrp="1"/>
          </p:cNvSpPr>
          <p:nvPr>
            <p:ph type="pic" sz="quarter" idx="11"/>
          </p:nvPr>
        </p:nvSpPr>
        <p:spPr>
          <a:xfrm>
            <a:off x="4759537" y="0"/>
            <a:ext cx="7432465" cy="6857999"/>
          </a:xfrm>
          <a:custGeom>
            <a:avLst/>
            <a:gdLst>
              <a:gd name="connsiteX0" fmla="*/ 0 w 7432465"/>
              <a:gd name="connsiteY0" fmla="*/ 0 h 6857999"/>
              <a:gd name="connsiteX1" fmla="*/ 7432465 w 7432465"/>
              <a:gd name="connsiteY1" fmla="*/ 0 h 6857999"/>
              <a:gd name="connsiteX2" fmla="*/ 7432465 w 7432465"/>
              <a:gd name="connsiteY2" fmla="*/ 6857999 h 6857999"/>
              <a:gd name="connsiteX3" fmla="*/ 366612 w 7432465"/>
              <a:gd name="connsiteY3" fmla="*/ 6857999 h 6857999"/>
              <a:gd name="connsiteX4" fmla="*/ 143347 w 7432465"/>
              <a:gd name="connsiteY4" fmla="*/ 6476999 h 6857999"/>
              <a:gd name="connsiteX5" fmla="*/ 559433 w 7432465"/>
              <a:gd name="connsiteY5" fmla="*/ 6476999 h 6857999"/>
              <a:gd name="connsiteX6" fmla="*/ 710391 w 7432465"/>
              <a:gd name="connsiteY6" fmla="*/ 6325870 h 6857999"/>
              <a:gd name="connsiteX7" fmla="*/ 710391 w 7432465"/>
              <a:gd name="connsiteY7" fmla="*/ 532131 h 6857999"/>
              <a:gd name="connsiteX8" fmla="*/ 559433 w 7432465"/>
              <a:gd name="connsiteY8" fmla="*/ 381000 h 6857999"/>
              <a:gd name="connsiteX9" fmla="*/ 0 w 7432465"/>
              <a:gd name="connsiteY9" fmla="*/ 381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2465" h="6857999">
                <a:moveTo>
                  <a:pt x="0" y="0"/>
                </a:moveTo>
                <a:lnTo>
                  <a:pt x="7432465" y="0"/>
                </a:lnTo>
                <a:lnTo>
                  <a:pt x="7432465" y="6857999"/>
                </a:lnTo>
                <a:lnTo>
                  <a:pt x="366612" y="6857999"/>
                </a:lnTo>
                <a:cubicBezTo>
                  <a:pt x="334899" y="6708139"/>
                  <a:pt x="254980" y="6574790"/>
                  <a:pt x="143347" y="6476999"/>
                </a:cubicBezTo>
                <a:lnTo>
                  <a:pt x="559433" y="6476999"/>
                </a:lnTo>
                <a:cubicBezTo>
                  <a:pt x="643157" y="6476999"/>
                  <a:pt x="710391" y="6409690"/>
                  <a:pt x="710391" y="6325870"/>
                </a:cubicBezTo>
                <a:lnTo>
                  <a:pt x="710391" y="532131"/>
                </a:lnTo>
                <a:cubicBezTo>
                  <a:pt x="710391" y="448311"/>
                  <a:pt x="643157" y="381000"/>
                  <a:pt x="559433" y="381000"/>
                </a:cubicBezTo>
                <a:lnTo>
                  <a:pt x="0" y="381000"/>
                </a:lnTo>
                <a:close/>
              </a:path>
            </a:pathLst>
          </a:custGeom>
          <a:solidFill>
            <a:schemeClr val="bg2">
              <a:lumMod val="90000"/>
            </a:schemeClr>
          </a:solidFill>
        </p:spPr>
        <p:txBody>
          <a:bodyPr wrap="square">
            <a:noAutofit/>
          </a:bodyPr>
          <a:lstStyle/>
          <a:p>
            <a:endParaRPr lang="en-US"/>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65048" y="682970"/>
            <a:ext cx="4470717" cy="766640"/>
          </a:xfrm>
          <a:prstGeom prst="rect">
            <a:avLst/>
          </a:prstGeom>
        </p:spPr>
      </p:pic>
      <p:sp>
        <p:nvSpPr>
          <p:cNvPr id="3" name="Slide Number Placeholder 5">
            <a:extLst>
              <a:ext uri="{FF2B5EF4-FFF2-40B4-BE49-F238E27FC236}">
                <a16:creationId xmlns:a16="http://schemas.microsoft.com/office/drawing/2014/main" id="{B97748B5-EF11-0CB4-6526-D10548C3807D}"/>
              </a:ext>
            </a:extLst>
          </p:cNvPr>
          <p:cNvSpPr txBox="1">
            <a:spLocks/>
          </p:cNvSpPr>
          <p:nvPr userDrawn="1"/>
        </p:nvSpPr>
        <p:spPr>
          <a:xfrm>
            <a:off x="9323714" y="639610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7928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314960" y="152399"/>
            <a:ext cx="5627536" cy="4916557"/>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6482080" y="17258"/>
            <a:ext cx="5120640" cy="6159706"/>
          </a:xfrm>
          <a:prstGeom prst="rect">
            <a:avLst/>
          </a:prstGeom>
        </p:spPr>
        <p:txBody>
          <a:bodyPr>
            <a:normAutofit/>
          </a:bodyPr>
          <a:lstStyle>
            <a:lvl1pPr marL="0" indent="0">
              <a:buNone/>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endParaRPr lang="en-US"/>
          </a:p>
        </p:txBody>
      </p:sp>
      <p:sp>
        <p:nvSpPr>
          <p:cNvPr id="4" name="Content Placeholder 2">
            <a:extLst>
              <a:ext uri="{FF2B5EF4-FFF2-40B4-BE49-F238E27FC236}">
                <a16:creationId xmlns:a16="http://schemas.microsoft.com/office/drawing/2014/main" id="{84EB71AB-360D-3FC4-F9B4-41D26168B261}"/>
              </a:ext>
            </a:extLst>
          </p:cNvPr>
          <p:cNvSpPr>
            <a:spLocks noGrp="1"/>
          </p:cNvSpPr>
          <p:nvPr>
            <p:ph idx="13"/>
          </p:nvPr>
        </p:nvSpPr>
        <p:spPr>
          <a:xfrm>
            <a:off x="589280" y="5129035"/>
            <a:ext cx="5404568"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935415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72289"/>
            <a:chOff x="0" y="0"/>
            <a:chExt cx="7272" cy="4329"/>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8"/>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239"/>
              <a:ext cx="7031" cy="384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729736" y="4842287"/>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334262" y="1779858"/>
            <a:ext cx="8955157" cy="3337020"/>
          </a:xfrm>
          <a:prstGeom prst="rect">
            <a:avLst/>
          </a:prstGeo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1EB1CFF-243D-0DF2-F029-83CD1EFF785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3079" y="4053276"/>
            <a:ext cx="2355839" cy="2380379"/>
          </a:xfrm>
          <a:prstGeom prst="rect">
            <a:avLst/>
          </a:prstGeom>
        </p:spPr>
      </p:pic>
      <p:sp>
        <p:nvSpPr>
          <p:cNvPr id="15" name="TextBox 14">
            <a:extLst>
              <a:ext uri="{FF2B5EF4-FFF2-40B4-BE49-F238E27FC236}">
                <a16:creationId xmlns:a16="http://schemas.microsoft.com/office/drawing/2014/main" id="{B5775BA8-F013-816E-4868-AD3D4C6EA9F4}"/>
              </a:ext>
              <a:ext uri="{C183D7F6-B498-43B3-948B-1728B52AA6E4}">
                <adec:decorative xmlns:adec="http://schemas.microsoft.com/office/drawing/2017/decorative" val="1"/>
              </a:ext>
            </a:extLst>
          </p:cNvPr>
          <p:cNvSpPr txBox="1"/>
          <p:nvPr userDrawn="1"/>
        </p:nvSpPr>
        <p:spPr>
          <a:xfrm>
            <a:off x="281971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546514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28644-0EF9-5E47-1235-18E8EE3A8D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p:nvPr>
        </p:nvSpPr>
        <p:spPr>
          <a:xfrm>
            <a:off x="1544625" y="1024403"/>
            <a:ext cx="9102749" cy="4556531"/>
          </a:xfrm>
          <a:prstGeom prst="rect">
            <a:avLst/>
          </a:prstGeom>
        </p:spPr>
        <p:txBody>
          <a:bodyPr anchor="ctr">
            <a:normAutofit/>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endParaRPr lang="en-US"/>
          </a:p>
        </p:txBody>
      </p:sp>
      <p:sp>
        <p:nvSpPr>
          <p:cNvPr id="5" name="Slide Number Placeholder 5">
            <a:extLst>
              <a:ext uri="{FF2B5EF4-FFF2-40B4-BE49-F238E27FC236}">
                <a16:creationId xmlns:a16="http://schemas.microsoft.com/office/drawing/2014/main" id="{09B8C0E3-EC54-92A9-637E-3C4D469092B8}"/>
              </a:ext>
            </a:extLst>
          </p:cNvPr>
          <p:cNvSpPr txBox="1">
            <a:spLocks/>
          </p:cNvSpPr>
          <p:nvPr userDrawn="1"/>
        </p:nvSpPr>
        <p:spPr>
          <a:xfrm>
            <a:off x="9349630" y="64579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944169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23491-1EDA-4B50-E086-E33F794AD0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11" name="Title 1">
            <a:extLst>
              <a:ext uri="{FF2B5EF4-FFF2-40B4-BE49-F238E27FC236}">
                <a16:creationId xmlns:a16="http://schemas.microsoft.com/office/drawing/2014/main" id="{AB8B05DB-51BB-C998-E769-33FFEBC61133}"/>
              </a:ext>
            </a:extLst>
          </p:cNvPr>
          <p:cNvSpPr>
            <a:spLocks noGrp="1"/>
          </p:cNvSpPr>
          <p:nvPr>
            <p:ph type="ctrTitle"/>
          </p:nvPr>
        </p:nvSpPr>
        <p:spPr>
          <a:xfrm>
            <a:off x="1198448" y="1455323"/>
            <a:ext cx="4846404" cy="2207038"/>
          </a:xfrm>
          <a:prstGeom prst="rect">
            <a:avLst/>
          </a:prstGeom>
        </p:spPr>
        <p:txBody>
          <a:bodyPr anchor="b">
            <a:normAutofit/>
          </a:bodyPr>
          <a:lstStyle>
            <a:lvl1pPr algn="ctr">
              <a:lnSpc>
                <a:spcPts val="4660"/>
              </a:lnSpc>
              <a:defRPr sz="4800">
                <a:solidFill>
                  <a:srgbClr val="083958"/>
                </a:solidFill>
              </a:defRPr>
            </a:lvl1pPr>
          </a:lstStyle>
          <a:p>
            <a:r>
              <a:rPr lang="en-US"/>
              <a:t>Click to edit Master title style</a:t>
            </a:r>
          </a:p>
        </p:txBody>
      </p:sp>
      <p:sp>
        <p:nvSpPr>
          <p:cNvPr id="12" name="Subtitle 2">
            <a:extLst>
              <a:ext uri="{FF2B5EF4-FFF2-40B4-BE49-F238E27FC236}">
                <a16:creationId xmlns:a16="http://schemas.microsoft.com/office/drawing/2014/main" id="{8BB675BC-A94C-9766-CF09-5DAA41A27332}"/>
              </a:ext>
            </a:extLst>
          </p:cNvPr>
          <p:cNvSpPr>
            <a:spLocks noGrp="1"/>
          </p:cNvSpPr>
          <p:nvPr>
            <p:ph type="subTitle" idx="1"/>
          </p:nvPr>
        </p:nvSpPr>
        <p:spPr>
          <a:xfrm>
            <a:off x="1198448" y="3793374"/>
            <a:ext cx="4846404" cy="927013"/>
          </a:xfrm>
          <a:prstGeom prst="rect">
            <a:avLst/>
          </a:prstGeom>
        </p:spPr>
        <p:txBody>
          <a:bodyPr>
            <a:normAutofit/>
          </a:bodyPr>
          <a:lstStyle>
            <a:lvl1pPr marL="0" indent="0" algn="l">
              <a:buNone/>
              <a:defRPr sz="2400" b="0">
                <a:solidFill>
                  <a:srgbClr val="0839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5547085A-5C92-935D-F368-CCA853A6B952}"/>
              </a:ext>
            </a:extLst>
          </p:cNvPr>
          <p:cNvSpPr>
            <a:spLocks noGrp="1"/>
          </p:cNvSpPr>
          <p:nvPr>
            <p:ph type="pic" sz="quarter" idx="10"/>
          </p:nvPr>
        </p:nvSpPr>
        <p:spPr>
          <a:xfrm>
            <a:off x="6148072" y="0"/>
            <a:ext cx="6043931" cy="6858000"/>
          </a:xfrm>
          <a:custGeom>
            <a:avLst/>
            <a:gdLst>
              <a:gd name="connsiteX0" fmla="*/ 317500 w 6043931"/>
              <a:gd name="connsiteY0" fmla="*/ 0 h 6858000"/>
              <a:gd name="connsiteX1" fmla="*/ 6043931 w 6043931"/>
              <a:gd name="connsiteY1" fmla="*/ 0 h 6858000"/>
              <a:gd name="connsiteX2" fmla="*/ 6043931 w 6043931"/>
              <a:gd name="connsiteY2" fmla="*/ 6858000 h 6858000"/>
              <a:gd name="connsiteX3" fmla="*/ 0 w 6043931"/>
              <a:gd name="connsiteY3" fmla="*/ 6858000 h 6858000"/>
              <a:gd name="connsiteX4" fmla="*/ 0 w 6043931"/>
              <a:gd name="connsiteY4" fmla="*/ 6477000 h 6858000"/>
              <a:gd name="connsiteX5" fmla="*/ 560071 w 6043931"/>
              <a:gd name="connsiteY5" fmla="*/ 6477000 h 6858000"/>
              <a:gd name="connsiteX6" fmla="*/ 711200 w 6043931"/>
              <a:gd name="connsiteY6" fmla="*/ 6325871 h 6858000"/>
              <a:gd name="connsiteX7" fmla="*/ 711200 w 6043931"/>
              <a:gd name="connsiteY7" fmla="*/ 532131 h 6858000"/>
              <a:gd name="connsiteX8" fmla="*/ 560071 w 6043931"/>
              <a:gd name="connsiteY8" fmla="*/ 381000 h 6858000"/>
              <a:gd name="connsiteX9" fmla="*/ 207011 w 6043931"/>
              <a:gd name="connsiteY9"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3931" h="6858000">
                <a:moveTo>
                  <a:pt x="317500" y="0"/>
                </a:moveTo>
                <a:lnTo>
                  <a:pt x="6043931" y="0"/>
                </a:lnTo>
                <a:lnTo>
                  <a:pt x="6043931" y="6858000"/>
                </a:lnTo>
                <a:lnTo>
                  <a:pt x="0" y="6858000"/>
                </a:lnTo>
                <a:lnTo>
                  <a:pt x="0" y="6477000"/>
                </a:lnTo>
                <a:lnTo>
                  <a:pt x="560071" y="6477000"/>
                </a:lnTo>
                <a:cubicBezTo>
                  <a:pt x="643891" y="6477000"/>
                  <a:pt x="711200" y="6409691"/>
                  <a:pt x="711200" y="6325871"/>
                </a:cubicBezTo>
                <a:lnTo>
                  <a:pt x="711200" y="532131"/>
                </a:lnTo>
                <a:cubicBezTo>
                  <a:pt x="711200" y="448311"/>
                  <a:pt x="643891" y="381000"/>
                  <a:pt x="560071" y="381000"/>
                </a:cubicBezTo>
                <a:lnTo>
                  <a:pt x="207011" y="381000"/>
                </a:lnTo>
                <a:close/>
              </a:path>
            </a:pathLst>
          </a:custGeom>
          <a:solidFill>
            <a:schemeClr val="bg2">
              <a:lumMod val="90000"/>
            </a:schemeClr>
          </a:solidFill>
        </p:spPr>
        <p:txBody>
          <a:bodyPr wrap="square">
            <a:noAutofit/>
          </a:bodyPr>
          <a:lstStyle/>
          <a:p>
            <a:endParaRPr lang="en-US"/>
          </a:p>
        </p:txBody>
      </p:sp>
      <p:sp>
        <p:nvSpPr>
          <p:cNvPr id="4" name="Slide Number Placeholder 5">
            <a:extLst>
              <a:ext uri="{FF2B5EF4-FFF2-40B4-BE49-F238E27FC236}">
                <a16:creationId xmlns:a16="http://schemas.microsoft.com/office/drawing/2014/main" id="{651E5C9D-215B-C96D-B862-7BF42793CA71}"/>
              </a:ext>
            </a:extLst>
          </p:cNvPr>
          <p:cNvSpPr txBox="1">
            <a:spLocks/>
          </p:cNvSpPr>
          <p:nvPr userDrawn="1"/>
        </p:nvSpPr>
        <p:spPr>
          <a:xfrm>
            <a:off x="9365976" y="64060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1618493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406F4-6E1B-C319-1A72-F7D82399B6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2" name="Title 1">
            <a:extLst>
              <a:ext uri="{FF2B5EF4-FFF2-40B4-BE49-F238E27FC236}">
                <a16:creationId xmlns:a16="http://schemas.microsoft.com/office/drawing/2014/main" id="{293E1E3F-2FC0-2716-2F97-579ACDD123D6}"/>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3C823B5C-1DF2-CB1C-1E76-0962551C5D19}"/>
              </a:ext>
            </a:extLst>
          </p:cNvPr>
          <p:cNvSpPr>
            <a:spLocks noGrp="1"/>
          </p:cNvSpPr>
          <p:nvPr>
            <p:ph type="body" sz="quarter" idx="17"/>
          </p:nvPr>
        </p:nvSpPr>
        <p:spPr>
          <a:xfrm>
            <a:off x="1544625" y="2365513"/>
            <a:ext cx="9102749" cy="3215421"/>
          </a:xfrm>
          <a:prstGeom prst="rect">
            <a:avLst/>
          </a:prstGeom>
        </p:spPr>
        <p:txBody>
          <a:bodyPr anchor="ctr">
            <a:normAutofit/>
          </a:bodyPr>
          <a:lstStyle>
            <a:lvl1pPr marL="0" indent="0" algn="ctr">
              <a:buNone/>
              <a:defRPr sz="3200" b="1" i="0">
                <a:solidFill>
                  <a:srgbClr val="083958"/>
                </a:solidFill>
                <a:latin typeface="Arial" panose="020B0604020202020204" pitchFamily="34" charset="0"/>
                <a:cs typeface="Arial" panose="020B0604020202020204" pitchFamily="34" charset="0"/>
              </a:defRPr>
            </a:lvl1pPr>
          </a:lstStyle>
          <a:p>
            <a:pPr lvl="0"/>
            <a:endParaRPr lang="en-US"/>
          </a:p>
        </p:txBody>
      </p:sp>
      <p:sp>
        <p:nvSpPr>
          <p:cNvPr id="3" name="Slide Number Placeholder 2">
            <a:extLst>
              <a:ext uri="{FF2B5EF4-FFF2-40B4-BE49-F238E27FC236}">
                <a16:creationId xmlns:a16="http://schemas.microsoft.com/office/drawing/2014/main" id="{785BA141-893C-A949-AB80-E3267612F2EB}"/>
              </a:ext>
            </a:extLst>
          </p:cNvPr>
          <p:cNvSpPr>
            <a:spLocks noGrp="1"/>
          </p:cNvSpPr>
          <p:nvPr>
            <p:ph type="sldNum" sz="quarter" idx="10"/>
          </p:nvPr>
        </p:nvSpPr>
        <p:spPr>
          <a:xfrm>
            <a:off x="9365973" y="6336310"/>
            <a:ext cx="2743200" cy="365125"/>
          </a:xfrm>
          <a:prstGeom prst="rect">
            <a:avLst/>
          </a:prstGeom>
        </p:spPr>
        <p:txBody>
          <a:bodyPr/>
          <a:lstStyle/>
          <a:p>
            <a:fld id="{6002B509-C285-4FF6-9C4D-EB34BB9C242E}" type="slidenum">
              <a:rPr lang="en-US" smtClean="0"/>
              <a:pPr/>
              <a:t>‹#›</a:t>
            </a:fld>
            <a:endParaRPr lang="en-US"/>
          </a:p>
        </p:txBody>
      </p:sp>
    </p:spTree>
    <p:extLst>
      <p:ext uri="{BB962C8B-B14F-4D97-AF65-F5344CB8AC3E}">
        <p14:creationId xmlns:p14="http://schemas.microsoft.com/office/powerpoint/2010/main" val="4046454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yellow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67525"/>
            <a:chOff x="0" y="0"/>
            <a:chExt cx="7272" cy="4326"/>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3229"/>
              <a:ext cx="7031" cy="85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5"/>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63963" y="5334903"/>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618421" y="1789113"/>
            <a:ext cx="8955157" cy="3337020"/>
          </a:xfrm>
          <a:prstGeom prst="rect">
            <a:avLst/>
          </a:prstGeom>
        </p:spPr>
        <p:txBody>
          <a:bodyPr/>
          <a:lstStyle>
            <a:lvl1pPr>
              <a:defRPr>
                <a:solidFill>
                  <a:srgbClr val="083958"/>
                </a:solidFill>
              </a:defRPr>
            </a:lvl1pPr>
            <a:lvl2pPr>
              <a:defRPr>
                <a:solidFill>
                  <a:srgbClr val="083958"/>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39578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a:xfrm>
            <a:off x="9177131"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82191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photo with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23384"/>
            <a:ext cx="6289040" cy="621050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6420678" y="0"/>
            <a:ext cx="5771322" cy="483518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hasCustomPrompt="1"/>
          </p:nvPr>
        </p:nvSpPr>
        <p:spPr>
          <a:xfrm>
            <a:off x="6959600" y="4835179"/>
            <a:ext cx="4836160" cy="1351943"/>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Photo Credit:</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363046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17258"/>
            <a:ext cx="12192000" cy="108598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248478" y="1341783"/>
            <a:ext cx="5771322"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p:nvPr>
        </p:nvSpPr>
        <p:spPr>
          <a:xfrm>
            <a:off x="6172200" y="1341783"/>
            <a:ext cx="5893904"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76843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and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DCB0-4FB1-873A-2EFB-D0891FD33F75}"/>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55274638-CA76-A64C-FC54-9911CBEAA54E}"/>
              </a:ext>
            </a:extLst>
          </p:cNvPr>
          <p:cNvSpPr>
            <a:spLocks noGrp="1"/>
          </p:cNvSpPr>
          <p:nvPr>
            <p:ph idx="1"/>
          </p:nvPr>
        </p:nvSpPr>
        <p:spPr>
          <a:xfrm>
            <a:off x="0" y="1342820"/>
            <a:ext cx="6096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C54578-0AEB-6FF0-B098-60D48EC8641A}"/>
              </a:ext>
            </a:extLst>
          </p:cNvPr>
          <p:cNvSpPr>
            <a:spLocks noGrp="1"/>
          </p:cNvSpPr>
          <p:nvPr>
            <p:ph idx="11"/>
          </p:nvPr>
        </p:nvSpPr>
        <p:spPr>
          <a:xfrm>
            <a:off x="6095998" y="1342820"/>
            <a:ext cx="6096001" cy="3726137"/>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45EF57-1543-E855-5243-44DC76E9202D}"/>
              </a:ext>
            </a:extLst>
          </p:cNvPr>
          <p:cNvSpPr>
            <a:spLocks noGrp="1"/>
          </p:cNvSpPr>
          <p:nvPr>
            <p:ph idx="12"/>
          </p:nvPr>
        </p:nvSpPr>
        <p:spPr>
          <a:xfrm>
            <a:off x="6095998" y="5068957"/>
            <a:ext cx="6096002"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7F092BA3-0103-E012-0995-476B7106D56A}"/>
              </a:ext>
            </a:extLst>
          </p:cNvPr>
          <p:cNvSpPr>
            <a:spLocks noGrp="1"/>
          </p:cNvSpPr>
          <p:nvPr>
            <p:ph type="sldNum" sz="quarter" idx="10"/>
          </p:nvPr>
        </p:nvSpPr>
        <p:spPr>
          <a:xfrm>
            <a:off x="9177131" y="6336310"/>
            <a:ext cx="2743200" cy="365125"/>
          </a:xfrm>
          <a:prstGeom prst="rect">
            <a:avLst/>
          </a:prstGeom>
        </p:spPr>
        <p:txBody>
          <a:bodyPr/>
          <a:lstStyle/>
          <a:p>
            <a:fld id="{48E4644C-19C6-4ECB-AB75-D9A9349B1B98}" type="slidenum">
              <a:rPr lang="en-US" smtClean="0"/>
              <a:pPr/>
              <a:t>‹#›</a:t>
            </a:fld>
            <a:endParaRPr lang="en-US"/>
          </a:p>
        </p:txBody>
      </p:sp>
    </p:spTree>
    <p:extLst>
      <p:ext uri="{BB962C8B-B14F-4D97-AF65-F5344CB8AC3E}">
        <p14:creationId xmlns:p14="http://schemas.microsoft.com/office/powerpoint/2010/main" val="275688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EBF0-415C-1CA2-FAAE-6F1013D4E81C}"/>
              </a:ext>
            </a:extLst>
          </p:cNvPr>
          <p:cNvSpPr>
            <a:spLocks noGrp="1"/>
          </p:cNvSpPr>
          <p:nvPr>
            <p:ph type="title"/>
          </p:nvPr>
        </p:nvSpPr>
        <p:spPr>
          <a:xfrm>
            <a:off x="0" y="7319"/>
            <a:ext cx="12192000" cy="1325563"/>
          </a:xfrm>
          <a:prstGeom prst="rect">
            <a:avLst/>
          </a:prstGeom>
        </p:spPr>
        <p:txBody>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CDBA4A8-CBDB-E20B-6F28-195098B8E970}"/>
              </a:ext>
            </a:extLst>
          </p:cNvPr>
          <p:cNvSpPr>
            <a:spLocks noGrp="1"/>
          </p:cNvSpPr>
          <p:nvPr>
            <p:ph type="body" idx="1"/>
          </p:nvPr>
        </p:nvSpPr>
        <p:spPr>
          <a:xfrm>
            <a:off x="839788" y="1681163"/>
            <a:ext cx="5157787"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D336E-3432-05F8-D0E9-C489D16ECF11}"/>
              </a:ext>
            </a:extLst>
          </p:cNvPr>
          <p:cNvSpPr>
            <a:spLocks noGrp="1"/>
          </p:cNvSpPr>
          <p:nvPr>
            <p:ph sz="half" idx="2"/>
          </p:nvPr>
        </p:nvSpPr>
        <p:spPr>
          <a:xfrm>
            <a:off x="839788" y="2505075"/>
            <a:ext cx="5157787"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6E4B7-E381-A78F-F584-D84EEE496D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88D2B-6250-FC67-327A-733A60A87E57}"/>
              </a:ext>
            </a:extLst>
          </p:cNvPr>
          <p:cNvSpPr>
            <a:spLocks noGrp="1"/>
          </p:cNvSpPr>
          <p:nvPr>
            <p:ph sz="quarter" idx="4"/>
          </p:nvPr>
        </p:nvSpPr>
        <p:spPr>
          <a:xfrm>
            <a:off x="6172200" y="2505075"/>
            <a:ext cx="5183188"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A2DBAF6-8291-A580-0167-679DF159626C}"/>
              </a:ext>
            </a:extLst>
          </p:cNvPr>
          <p:cNvSpPr>
            <a:spLocks noGrp="1"/>
          </p:cNvSpPr>
          <p:nvPr>
            <p:ph type="sldNum" sz="quarter" idx="12"/>
          </p:nvPr>
        </p:nvSpPr>
        <p:spPr>
          <a:xfrm>
            <a:off x="9365973" y="6336310"/>
            <a:ext cx="2743200" cy="365125"/>
          </a:xfrm>
          <a:prstGeom prst="rect">
            <a:avLst/>
          </a:prstGeom>
        </p:spPr>
        <p:txBody>
          <a:bodyPr/>
          <a:lstStyle>
            <a:lvl1pPr>
              <a:defRPr sz="2400">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319905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79920"/>
            <a:ext cx="5852160" cy="2403649"/>
          </a:xfrm>
          <a:prstGeom prst="rect">
            <a:avLst/>
          </a:prstGeo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a:prstGeom prst="rect">
            <a:avLst/>
          </a:prstGeom>
        </p:spPr>
        <p:txBody>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91398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33825"/>
            <a:ext cx="3840480" cy="2286000"/>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a:prstGeom prst="rect">
            <a:avLst/>
          </a:prstGeo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12255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8223250" y="0"/>
            <a:ext cx="3968750" cy="5554663"/>
          </a:xfrm>
          <a:prstGeom prst="rect">
            <a:avLst/>
          </a:prstGeom>
          <a:solidFill>
            <a:schemeClr val="bg2">
              <a:lumMod val="90000"/>
            </a:schemeClr>
          </a:solidFill>
        </p:spPr>
        <p:txBody>
          <a:bodyPr/>
          <a:lstStyle/>
          <a:p>
            <a:endParaRPr lang="en-US"/>
          </a:p>
        </p:txBody>
      </p:sp>
      <p:sp>
        <p:nvSpPr>
          <p:cNvPr id="5" name="Slide Number Placeholder 5">
            <a:extLst>
              <a:ext uri="{FF2B5EF4-FFF2-40B4-BE49-F238E27FC236}">
                <a16:creationId xmlns:a16="http://schemas.microsoft.com/office/drawing/2014/main" id="{ECFADEB9-91F0-8A84-02BB-56C098DAD4CA}"/>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6789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56E5C-76DB-D1EE-5085-876DAD753E92}"/>
              </a:ext>
            </a:extLst>
          </p:cNvPr>
          <p:cNvSpPr>
            <a:spLocks noGrp="1"/>
          </p:cNvSpPr>
          <p:nvPr>
            <p:ph type="title"/>
          </p:nvPr>
        </p:nvSpPr>
        <p:spPr>
          <a:xfrm>
            <a:off x="-1" y="17257"/>
            <a:ext cx="121919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DA844-87DB-348C-4040-271D4359DDCA}"/>
              </a:ext>
            </a:extLst>
          </p:cNvPr>
          <p:cNvSpPr>
            <a:spLocks noGrp="1"/>
          </p:cNvSpPr>
          <p:nvPr>
            <p:ph type="body" idx="1"/>
          </p:nvPr>
        </p:nvSpPr>
        <p:spPr>
          <a:xfrm>
            <a:off x="0" y="1342820"/>
            <a:ext cx="12192000" cy="4834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2B7E90-CC74-958F-1950-CED6D66CA259}"/>
              </a:ext>
              <a:ext uri="{C183D7F6-B498-43B3-948B-1728B52AA6E4}">
                <adec:decorative xmlns:adec="http://schemas.microsoft.com/office/drawing/2017/decorative" val="1"/>
              </a:ext>
            </a:extLst>
          </p:cNvPr>
          <p:cNvPicPr>
            <a:picLocks noChangeAspect="1"/>
          </p:cNvPicPr>
          <p:nvPr userDrawn="1"/>
        </p:nvPicPr>
        <p:blipFill>
          <a:blip r:embed="rId27"/>
          <a:stretch>
            <a:fillRect/>
          </a:stretch>
        </p:blipFill>
        <p:spPr>
          <a:xfrm>
            <a:off x="552917" y="6239425"/>
            <a:ext cx="2694241" cy="462009"/>
          </a:xfrm>
          <a:prstGeom prst="rect">
            <a:avLst/>
          </a:prstGeom>
        </p:spPr>
      </p:pic>
      <p:sp>
        <p:nvSpPr>
          <p:cNvPr id="4" name="Slide Number Placeholder 3">
            <a:extLst>
              <a:ext uri="{FF2B5EF4-FFF2-40B4-BE49-F238E27FC236}">
                <a16:creationId xmlns:a16="http://schemas.microsoft.com/office/drawing/2014/main" id="{B4BF6741-D5F8-5B5D-840E-494D91827119}"/>
              </a:ext>
            </a:extLst>
          </p:cNvPr>
          <p:cNvSpPr>
            <a:spLocks noGrp="1"/>
          </p:cNvSpPr>
          <p:nvPr>
            <p:ph type="sldNum" sz="quarter" idx="4"/>
          </p:nvPr>
        </p:nvSpPr>
        <p:spPr>
          <a:xfrm>
            <a:off x="8890523" y="6336310"/>
            <a:ext cx="2743200" cy="365125"/>
          </a:xfrm>
          <a:prstGeom prst="rect">
            <a:avLst/>
          </a:prstGeom>
        </p:spPr>
        <p:txBody>
          <a:bodyPr vert="horz" lIns="91440" tIns="45720" rIns="91440" bIns="45720" rtlCol="0" anchor="ctr"/>
          <a:lstStyle>
            <a:lvl1pPr algn="r">
              <a:defRPr sz="2400">
                <a:solidFill>
                  <a:srgbClr val="083958"/>
                </a:solidFill>
              </a:defRPr>
            </a:lvl1pPr>
          </a:lstStyle>
          <a:p>
            <a:fld id="{48E4644C-19C6-4ECB-AB75-D9A9349B1B98}" type="slidenum">
              <a:rPr lang="en-US" smtClean="0"/>
              <a:pPr/>
              <a:t>‹#›</a:t>
            </a:fld>
            <a:endParaRPr lang="en-US"/>
          </a:p>
        </p:txBody>
      </p:sp>
      <p:cxnSp>
        <p:nvCxnSpPr>
          <p:cNvPr id="14" name="Straight Connector 13">
            <a:extLst>
              <a:ext uri="{FF2B5EF4-FFF2-40B4-BE49-F238E27FC236}">
                <a16:creationId xmlns:a16="http://schemas.microsoft.com/office/drawing/2014/main" id="{FBB4803E-9DCF-2A72-657C-89251674C02A}"/>
              </a:ext>
            </a:extLst>
          </p:cNvPr>
          <p:cNvCxnSpPr>
            <a:cxnSpLocks/>
          </p:cNvCxnSpPr>
          <p:nvPr userDrawn="1"/>
        </p:nvCxnSpPr>
        <p:spPr>
          <a:xfrm>
            <a:off x="552917" y="6163315"/>
            <a:ext cx="11080806"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7298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Lst>
  <p:hf hdr="0" ftr="0" dt="0"/>
  <p:txStyles>
    <p:titleStyle>
      <a:lvl1pPr algn="ctr" defTabSz="914400" rtl="0" eaLnBrk="1" latinLnBrk="0" hangingPunct="1">
        <a:lnSpc>
          <a:spcPct val="90000"/>
        </a:lnSpc>
        <a:spcBef>
          <a:spcPct val="0"/>
        </a:spcBef>
        <a:buNone/>
        <a:defRPr sz="4000" b="1" kern="1200">
          <a:solidFill>
            <a:srgbClr val="0839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839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839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ca.gov/sp/cd/op/ieeresources.asp"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mailto:CWDSurvey@cde.ca.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p:txBody>
          <a:bodyPr>
            <a:normAutofit/>
          </a:bodyPr>
          <a:lstStyle/>
          <a:p>
            <a:pPr algn="ctr"/>
            <a:r>
              <a:rPr lang="en-US" dirty="0">
                <a:solidFill>
                  <a:schemeClr val="bg1"/>
                </a:solidFill>
                <a:cs typeface="Arial"/>
              </a:rPr>
              <a:t>Early Education Webinar</a:t>
            </a:r>
            <a:endParaRPr lang="en-US" dirty="0">
              <a:solidFill>
                <a:schemeClr val="bg1"/>
              </a:solidFil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half" idx="1"/>
          </p:nvPr>
        </p:nvSpPr>
        <p:spPr>
          <a:xfrm>
            <a:off x="1334262" y="1779858"/>
            <a:ext cx="8955157" cy="3012050"/>
          </a:xfrm>
        </p:spPr>
        <p:txBody>
          <a:bodyPr vert="horz" lIns="91440" tIns="45720" rIns="91440" bIns="45720" rtlCol="0" anchor="t">
            <a:normAutofit fontScale="77500" lnSpcReduction="20000"/>
          </a:bodyPr>
          <a:lstStyle/>
          <a:p>
            <a:pPr marL="0" indent="0" algn="ctr">
              <a:lnSpc>
                <a:spcPct val="120000"/>
              </a:lnSpc>
              <a:buNone/>
            </a:pPr>
            <a:r>
              <a:rPr lang="en-US" altLang="en-US" b="1" dirty="0">
                <a:latin typeface="Arial"/>
                <a:cs typeface="Arial"/>
              </a:rPr>
              <a:t>Early Education Division (EED) </a:t>
            </a:r>
          </a:p>
          <a:p>
            <a:pPr marL="0" indent="0" algn="ctr">
              <a:lnSpc>
                <a:spcPct val="120000"/>
              </a:lnSpc>
              <a:buNone/>
            </a:pPr>
            <a:r>
              <a:rPr lang="en-US" altLang="en-US" b="1" dirty="0">
                <a:latin typeface="Arial"/>
                <a:cs typeface="Arial"/>
              </a:rPr>
              <a:t>Fiscal and Administrative Services Division (FASD)</a:t>
            </a:r>
            <a:br>
              <a:rPr lang="en-US" altLang="en-US" b="1" dirty="0"/>
            </a:br>
            <a:endParaRPr lang="en-US" altLang="en-US" b="1" dirty="0">
              <a:cs typeface="Arial"/>
            </a:endParaRPr>
          </a:p>
          <a:p>
            <a:pPr marL="0" indent="0" algn="ctr">
              <a:buNone/>
            </a:pPr>
            <a:r>
              <a:rPr lang="en-US" b="1" dirty="0">
                <a:latin typeface="Arial"/>
                <a:cs typeface="Arial"/>
              </a:rPr>
              <a:t>Date: October 2, 2023</a:t>
            </a:r>
          </a:p>
          <a:p>
            <a:pPr marL="0" indent="0" algn="ctr">
              <a:buNone/>
            </a:pPr>
            <a:r>
              <a:rPr lang="en-US" b="1" dirty="0">
                <a:latin typeface="Arial"/>
                <a:cs typeface="Arial"/>
              </a:rPr>
              <a:t>Time: 9:00 a.m. to 10:00 a.m.</a:t>
            </a:r>
          </a:p>
          <a:p>
            <a:endParaRPr lang="en-US" dirty="0"/>
          </a:p>
        </p:txBody>
      </p:sp>
    </p:spTree>
    <p:extLst>
      <p:ext uri="{BB962C8B-B14F-4D97-AF65-F5344CB8AC3E}">
        <p14:creationId xmlns:p14="http://schemas.microsoft.com/office/powerpoint/2010/main" val="389616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Reporting Family Fees on the Enrollment, Attendance, and Fiscal Reports </a:t>
            </a:r>
            <a:endParaRPr lang="en-US" dirty="0"/>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p:txBody>
          <a:bodyPr vert="horz" lIns="91440" tIns="45720" rIns="91440" bIns="45720" rtlCol="0" anchor="t">
            <a:normAutofit lnSpcReduction="10000"/>
          </a:bodyPr>
          <a:lstStyle/>
          <a:p>
            <a:pPr>
              <a:buFont typeface="Arial,Sans-Serif" panose="020B0604020202020204" pitchFamily="34" charset="0"/>
            </a:pPr>
            <a:r>
              <a:rPr lang="en-US" sz="2800" dirty="0">
                <a:latin typeface="Arial"/>
                <a:ea typeface="Calibri"/>
                <a:cs typeface="Arial"/>
              </a:rPr>
              <a:t>The FY 2023–24 Enrollment, Attendance, and Fiscal Reports have been revised to collect information on the amount of family fees waived and the amount of family fees collected. </a:t>
            </a:r>
            <a:endParaRPr lang="en-US" sz="2800" dirty="0">
              <a:ea typeface="Calibri"/>
              <a:cs typeface="Arial"/>
            </a:endParaRPr>
          </a:p>
          <a:p>
            <a:pPr>
              <a:buFont typeface="Arial,Sans-Serif" panose="020B0604020202020204" pitchFamily="34" charset="0"/>
            </a:pPr>
            <a:r>
              <a:rPr lang="en-US" sz="2800" dirty="0">
                <a:latin typeface="Arial"/>
                <a:ea typeface="Calibri"/>
                <a:cs typeface="Arial"/>
              </a:rPr>
              <a:t>Specifically, the Enrollment, Attendance, and Fiscal reports have a line for reporting: </a:t>
            </a:r>
            <a:r>
              <a:rPr lang="en-US" sz="2700" dirty="0">
                <a:latin typeface="Arial"/>
                <a:ea typeface="Calibri"/>
                <a:cs typeface="Arial"/>
              </a:rPr>
              <a:t> </a:t>
            </a:r>
            <a:endParaRPr lang="en-US" sz="3200" dirty="0">
              <a:ea typeface="Calibri"/>
              <a:cs typeface="Arial"/>
            </a:endParaRPr>
          </a:p>
          <a:p>
            <a:pPr marL="914400" lvl="1" indent="-457200">
              <a:buAutoNum type="arabicPeriod"/>
            </a:pPr>
            <a:r>
              <a:rPr lang="en-US" sz="2600" dirty="0">
                <a:latin typeface="Arial"/>
                <a:ea typeface="Calibri"/>
                <a:cs typeface="Arial"/>
              </a:rPr>
              <a:t>The amount of family fees waived between July 1, 2023 and September 30, 2023. </a:t>
            </a:r>
            <a:endParaRPr lang="en-US" sz="2600" dirty="0">
              <a:ea typeface="Calibri"/>
              <a:cs typeface="Arial"/>
            </a:endParaRPr>
          </a:p>
          <a:p>
            <a:pPr marL="914400" lvl="1" indent="-457200">
              <a:buAutoNum type="arabicPeriod"/>
            </a:pPr>
            <a:r>
              <a:rPr lang="en-US" sz="2600" dirty="0">
                <a:latin typeface="Arial"/>
                <a:ea typeface="Calibri"/>
                <a:cs typeface="Arial"/>
              </a:rPr>
              <a:t>The amount of family fees collected between October 1, 2023 and June 30, 2024.</a:t>
            </a:r>
            <a:r>
              <a:rPr lang="en-US" sz="2800" dirty="0">
                <a:latin typeface="Arial"/>
                <a:ea typeface="Calibri"/>
                <a:cs typeface="Arial"/>
              </a:rPr>
              <a:t> </a:t>
            </a:r>
            <a:endParaRPr lang="en-US" sz="2800" dirty="0">
              <a:ea typeface="Calibri"/>
              <a:cs typeface="Arial"/>
            </a:endParaRPr>
          </a:p>
          <a:p>
            <a:pPr>
              <a:spcBef>
                <a:spcPts val="500"/>
              </a:spcBef>
            </a:pPr>
            <a:r>
              <a:rPr lang="en-US" sz="2800" dirty="0">
                <a:latin typeface="Arial"/>
                <a:cs typeface="Arial"/>
              </a:rPr>
              <a:t>Family fees reported on the Family Fees Collected for Certified Children (October – June) line must be based on the amount of fees the contractor expects to collect in the report month, regardless of when the revenue is received.</a:t>
            </a: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72570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a:latin typeface="Arial"/>
                <a:cs typeface="Arial"/>
              </a:rPr>
              <a:t>Early Action Temporary Rate Increases</a:t>
            </a:r>
            <a:endParaRPr lang="en-US">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47625" y="1342820"/>
            <a:ext cx="12192000" cy="4834143"/>
          </a:xfrm>
        </p:spPr>
        <p:txBody>
          <a:bodyPr vert="horz" lIns="91440" tIns="45720" rIns="91440" bIns="45720" rtlCol="0" anchor="t">
            <a:normAutofit/>
          </a:bodyPr>
          <a:lstStyle/>
          <a:p>
            <a:r>
              <a:rPr lang="en-US">
                <a:latin typeface="Arial"/>
                <a:cs typeface="Arial"/>
              </a:rPr>
              <a:t>AB 110 (Chapter 4, Statutes of 2023) authorized the CDE to issue temporary rate increases to CSPP contractors that exceed existing reimbursement rates pursuant to </a:t>
            </a:r>
            <a:r>
              <a:rPr lang="en-US" i="1">
                <a:latin typeface="Arial"/>
                <a:cs typeface="Arial"/>
              </a:rPr>
              <a:t>Education Code </a:t>
            </a:r>
            <a:r>
              <a:rPr lang="en-US">
                <a:latin typeface="Arial"/>
                <a:cs typeface="Arial"/>
              </a:rPr>
              <a:t>(</a:t>
            </a:r>
            <a:r>
              <a:rPr lang="en-US" i="1">
                <a:latin typeface="Arial"/>
                <a:cs typeface="Arial"/>
              </a:rPr>
              <a:t>EC</a:t>
            </a:r>
            <a:r>
              <a:rPr lang="en-US">
                <a:latin typeface="Arial"/>
                <a:cs typeface="Arial"/>
              </a:rPr>
              <a:t>) Section 8242(c)(1) and the reimbursement rate supplements described in Section 51 of AB 185 </a:t>
            </a:r>
            <a:endParaRPr lang="en-US"/>
          </a:p>
          <a:p>
            <a:r>
              <a:rPr lang="en-US">
                <a:latin typeface="Arial"/>
                <a:cs typeface="Arial"/>
              </a:rPr>
              <a:t>Temporary Rate Increases were allocated in two rounds.</a:t>
            </a:r>
          </a:p>
          <a:p>
            <a:pPr lvl="2">
              <a:buFont typeface="Wingdings" panose="020B0604020202020204" pitchFamily="34" charset="0"/>
              <a:buChar char="§"/>
            </a:pPr>
            <a:r>
              <a:rPr lang="en-US">
                <a:latin typeface="Arial"/>
                <a:cs typeface="Arial"/>
              </a:rPr>
              <a:t>First round of payments were issued in late September 2023</a:t>
            </a:r>
          </a:p>
          <a:p>
            <a:pPr lvl="2">
              <a:buFont typeface="Wingdings" panose="020B0604020202020204" pitchFamily="34" charset="0"/>
              <a:buChar char="§"/>
            </a:pPr>
            <a:r>
              <a:rPr lang="en-US">
                <a:latin typeface="Arial"/>
                <a:cs typeface="Arial"/>
              </a:rPr>
              <a:t>Second round of payments are forthcoming</a:t>
            </a: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175441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a:latin typeface="Arial"/>
                <a:cs typeface="Arial"/>
              </a:rPr>
              <a:t>Early Action Temporary Rate Increase Allocation</a:t>
            </a:r>
            <a:endParaRPr lang="en-US">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47625" y="1342820"/>
            <a:ext cx="12192000" cy="4834143"/>
          </a:xfrm>
        </p:spPr>
        <p:txBody>
          <a:bodyPr vert="horz" lIns="91440" tIns="45720" rIns="91440" bIns="45720" rtlCol="0" anchor="t">
            <a:normAutofit lnSpcReduction="10000"/>
          </a:bodyPr>
          <a:lstStyle/>
          <a:p>
            <a:r>
              <a:rPr lang="en-US" dirty="0">
                <a:latin typeface="Arial"/>
                <a:cs typeface="Arial"/>
              </a:rPr>
              <a:t>The first round of temporary rate increases was based on two allocations:</a:t>
            </a:r>
          </a:p>
          <a:p>
            <a:pPr marL="1371600" lvl="2" indent="-457200">
              <a:buFont typeface="Wingdings" panose="020B0604020202020204" pitchFamily="34" charset="0"/>
              <a:buChar char="§"/>
            </a:pPr>
            <a:r>
              <a:rPr lang="en-US" dirty="0">
                <a:solidFill>
                  <a:schemeClr val="accent1">
                    <a:lumMod val="50000"/>
                  </a:schemeClr>
                </a:solidFill>
                <a:latin typeface="Arial"/>
                <a:cs typeface="Arial"/>
              </a:rPr>
              <a:t>A $1,442 per-child allocation based on April 2022 enrollment data</a:t>
            </a:r>
            <a:endParaRPr lang="en-US" dirty="0">
              <a:solidFill>
                <a:schemeClr val="accent1">
                  <a:lumMod val="50000"/>
                </a:schemeClr>
              </a:solidFill>
              <a:cs typeface="Arial"/>
            </a:endParaRPr>
          </a:p>
          <a:p>
            <a:pPr marL="1371600" lvl="2" indent="-457200">
              <a:buFont typeface="Wingdings" panose="020B0604020202020204" pitchFamily="34" charset="0"/>
              <a:buChar char="§"/>
            </a:pPr>
            <a:r>
              <a:rPr lang="en-US" dirty="0">
                <a:solidFill>
                  <a:schemeClr val="accent1">
                    <a:lumMod val="50000"/>
                  </a:schemeClr>
                </a:solidFill>
                <a:latin typeface="Arial"/>
                <a:cs typeface="Arial"/>
              </a:rPr>
              <a:t>An additional allocation to contractors who operate in counties where the FY 2022–23 reimbursement rate is established at the 75th percentile of the 2018 Regional Market Rate (RMR) survey, intended to temporarily bring reimbursement to at least the 84th percentile</a:t>
            </a:r>
            <a:endParaRPr lang="en-US" dirty="0">
              <a:solidFill>
                <a:schemeClr val="accent1">
                  <a:lumMod val="50000"/>
                </a:schemeClr>
              </a:solidFill>
              <a:cs typeface="Arial"/>
            </a:endParaRPr>
          </a:p>
          <a:p>
            <a:pPr marL="228600" lvl="2" indent="-285750"/>
            <a:r>
              <a:rPr lang="en-US" sz="3600" dirty="0">
                <a:latin typeface="Arial"/>
                <a:cs typeface="Arial"/>
              </a:rPr>
              <a:t>The second round of temporary rate increases was provided to bring reimbursement to at least the 87th percentile</a:t>
            </a:r>
            <a:endParaRPr lang="en-US" dirty="0">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335633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Highlights from the Agreement: Rates</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0" y="1175656"/>
            <a:ext cx="12192000" cy="5518890"/>
          </a:xfrm>
        </p:spPr>
        <p:txBody>
          <a:bodyPr vert="horz" lIns="91440" tIns="45720" rIns="91440" bIns="45720" rtlCol="0" anchor="t">
            <a:noAutofit/>
          </a:bodyPr>
          <a:lstStyle/>
          <a:p>
            <a:pPr>
              <a:lnSpc>
                <a:spcPct val="100000"/>
              </a:lnSpc>
            </a:pPr>
            <a:r>
              <a:rPr lang="en-US" sz="2400" dirty="0">
                <a:latin typeface="Arial"/>
                <a:cs typeface="Arial"/>
              </a:rPr>
              <a:t>Beginning January 1, 2024, all CSPP centers and represented family childcare providers shall receive a “Cost of Care Plus Rate” once per month, per child, for children served who are enrolled in subsidized early learning and care. Rates range from an additional $98 to $211 per child, per month, depending on the region and provider type. </a:t>
            </a:r>
            <a:endParaRPr lang="en-US" dirty="0"/>
          </a:p>
          <a:p>
            <a:pPr>
              <a:lnSpc>
                <a:spcPct val="100000"/>
              </a:lnSpc>
            </a:pPr>
            <a:r>
              <a:rPr lang="en-US" sz="2400" dirty="0">
                <a:latin typeface="Arial"/>
                <a:cs typeface="Arial"/>
              </a:rPr>
              <a:t>The State will continue to develop the Single Rate Structure utilizing the Alternative Methodology</a:t>
            </a:r>
          </a:p>
          <a:p>
            <a:pPr>
              <a:lnSpc>
                <a:spcPct val="100000"/>
              </a:lnSpc>
            </a:pPr>
            <a:r>
              <a:rPr lang="en-US" sz="2400" dirty="0">
                <a:latin typeface="Arial"/>
                <a:cs typeface="Arial"/>
              </a:rPr>
              <a:t>Reimbursement based on families’ certified need instead of attendance</a:t>
            </a:r>
          </a:p>
          <a:p>
            <a:pPr>
              <a:lnSpc>
                <a:spcPct val="100000"/>
              </a:lnSpc>
            </a:pPr>
            <a:r>
              <a:rPr lang="en-US" sz="2400" dirty="0">
                <a:latin typeface="Arial"/>
                <a:cs typeface="Arial"/>
              </a:rPr>
              <a:t>Definition of part-time enrollment: Effective March 1, 2024, part-time enrollment in CSPP has been redefined as less than 25 hours per week</a:t>
            </a:r>
            <a:endParaRPr lang="en-US" sz="2400" dirty="0"/>
          </a:p>
          <a:p>
            <a:pPr lvl="1">
              <a:lnSpc>
                <a:spcPct val="100000"/>
              </a:lnSpc>
            </a:pPr>
            <a:r>
              <a:rPr lang="en-US" sz="2400" dirty="0">
                <a:latin typeface="Arial"/>
                <a:cs typeface="Arial"/>
              </a:rPr>
              <a:t>Previously, the number of certified hours for part-time enrollment was defined as less than 30 hours total per week</a:t>
            </a:r>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13</a:t>
            </a:fld>
            <a:endParaRPr lang="en-US" sz="2400">
              <a:latin typeface="Arial"/>
            </a:endParaRPr>
          </a:p>
        </p:txBody>
      </p:sp>
    </p:spTree>
    <p:extLst>
      <p:ext uri="{BB962C8B-B14F-4D97-AF65-F5344CB8AC3E}">
        <p14:creationId xmlns:p14="http://schemas.microsoft.com/office/powerpoint/2010/main" val="219055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a:latin typeface="Arial"/>
                <a:cs typeface="Arial"/>
              </a:rPr>
              <a:t>Cost of Care Plus Rate Allocations</a:t>
            </a:r>
            <a:endParaRPr lang="en-US"/>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2" y="1110343"/>
            <a:ext cx="12192000" cy="5062840"/>
          </a:xfrm>
        </p:spPr>
        <p:txBody>
          <a:bodyPr vert="horz" lIns="91440" tIns="45720" rIns="91440" bIns="45720" rtlCol="0" anchor="t">
            <a:normAutofit/>
          </a:bodyPr>
          <a:lstStyle/>
          <a:p>
            <a:pPr>
              <a:lnSpc>
                <a:spcPct val="100000"/>
              </a:lnSpc>
            </a:pPr>
            <a:r>
              <a:rPr lang="en-US">
                <a:latin typeface="Arial"/>
                <a:cs typeface="Arial"/>
              </a:rPr>
              <a:t>Payments will be issued to CSPP contractors beginning January 2024 through June 2025. </a:t>
            </a:r>
          </a:p>
          <a:p>
            <a:pPr>
              <a:lnSpc>
                <a:spcPct val="100000"/>
              </a:lnSpc>
            </a:pPr>
            <a:r>
              <a:rPr lang="en-US">
                <a:latin typeface="Arial"/>
                <a:cs typeface="Arial"/>
              </a:rPr>
              <a:t>Contractors will be required to pass on this allocation to providers monthly and will receive an additional 10 percent administrative fee. </a:t>
            </a:r>
          </a:p>
          <a:p>
            <a:pPr lvl="1">
              <a:lnSpc>
                <a:spcPct val="100000"/>
              </a:lnSpc>
            </a:pPr>
            <a:r>
              <a:rPr lang="en-US">
                <a:latin typeface="Arial"/>
                <a:cs typeface="Arial"/>
              </a:rPr>
              <a:t>Monthly payments must be processed to providers in the month following when services are rendered.</a:t>
            </a:r>
            <a:endParaRPr lang="en-US"/>
          </a:p>
          <a:p>
            <a:pPr lvl="1">
              <a:lnSpc>
                <a:spcPct val="100000"/>
              </a:lnSpc>
            </a:pPr>
            <a:endParaRPr lang="en-US">
              <a:latin typeface="Arial"/>
              <a:cs typeface="Arial"/>
            </a:endParaRPr>
          </a:p>
          <a:p>
            <a:pPr>
              <a:lnSpc>
                <a:spcPct val="100000"/>
              </a:lnSpc>
              <a:buFont typeface="Arial"/>
              <a:buChar char="•"/>
            </a:pPr>
            <a:endParaRPr lang="en-US"/>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14</a:t>
            </a:fld>
            <a:endParaRPr lang="en-US" sz="2400">
              <a:latin typeface="Arial"/>
            </a:endParaRPr>
          </a:p>
        </p:txBody>
      </p:sp>
    </p:spTree>
    <p:extLst>
      <p:ext uri="{BB962C8B-B14F-4D97-AF65-F5344CB8AC3E}">
        <p14:creationId xmlns:p14="http://schemas.microsoft.com/office/powerpoint/2010/main" val="139800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Cost of Care Plus Rate Allocations (2)</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0" y="1342819"/>
            <a:ext cx="12192000" cy="5078557"/>
          </a:xfrm>
        </p:spPr>
        <p:txBody>
          <a:bodyPr vert="horz" lIns="91440" tIns="45720" rIns="91440" bIns="45720" rtlCol="0" anchor="t">
            <a:normAutofit/>
          </a:bodyPr>
          <a:lstStyle/>
          <a:p>
            <a:pPr>
              <a:lnSpc>
                <a:spcPct val="100000"/>
              </a:lnSpc>
            </a:pPr>
            <a:r>
              <a:rPr lang="en-US" dirty="0">
                <a:latin typeface="Arial"/>
                <a:cs typeface="Arial"/>
              </a:rPr>
              <a:t>CDE plans to issue cost of care plus rate as quarterly advances. </a:t>
            </a:r>
            <a:endParaRPr lang="en-US" dirty="0"/>
          </a:p>
          <a:p>
            <a:pPr>
              <a:lnSpc>
                <a:spcPct val="100000"/>
              </a:lnSpc>
            </a:pPr>
            <a:r>
              <a:rPr lang="en-US" dirty="0">
                <a:latin typeface="Arial"/>
                <a:cs typeface="Arial"/>
              </a:rPr>
              <a:t>Payment advances will be reconciled using CDD-801A enrollment data submitted by contractors via the CDMIS.</a:t>
            </a:r>
            <a:endParaRPr lang="en-US" dirty="0"/>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15</a:t>
            </a:fld>
            <a:endParaRPr lang="en-US" sz="2400">
              <a:latin typeface="Arial"/>
            </a:endParaRPr>
          </a:p>
        </p:txBody>
      </p:sp>
    </p:spTree>
    <p:extLst>
      <p:ext uri="{BB962C8B-B14F-4D97-AF65-F5344CB8AC3E}">
        <p14:creationId xmlns:p14="http://schemas.microsoft.com/office/powerpoint/2010/main" val="391010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a:latin typeface="Arial"/>
                <a:cs typeface="Arial"/>
              </a:rPr>
              <a:t>Per-Child Amount for Cost of Care Allocations</a:t>
            </a:r>
            <a:endParaRPr lang="en-US"/>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0" y="1090589"/>
            <a:ext cx="12192000" cy="5245721"/>
          </a:xfrm>
        </p:spPr>
        <p:txBody>
          <a:bodyPr vert="horz" lIns="91440" tIns="45720" rIns="91440" bIns="45720" rtlCol="0" anchor="t">
            <a:normAutofit/>
          </a:bodyPr>
          <a:lstStyle/>
          <a:p>
            <a:pPr>
              <a:lnSpc>
                <a:spcPct val="100000"/>
              </a:lnSpc>
            </a:pPr>
            <a:r>
              <a:rPr lang="en-US" sz="3200">
                <a:latin typeface="Arial"/>
                <a:cs typeface="Arial"/>
              </a:rPr>
              <a:t>Regions and per-child amounts are defined in SB 140 as follows: </a:t>
            </a:r>
            <a:endParaRPr lang="en-US" sz="3200"/>
          </a:p>
          <a:p>
            <a:pPr algn="just"/>
            <a:endParaRPr lang="en-US" sz="1100" i="1">
              <a:solidFill>
                <a:srgbClr val="0000FF"/>
              </a:solidFill>
              <a:latin typeface="Verdana"/>
              <a:ea typeface="Verdana"/>
            </a:endParaRPr>
          </a:p>
          <a:p>
            <a:pPr algn="just"/>
            <a:endParaRPr lang="en-US" sz="1100" i="1">
              <a:solidFill>
                <a:srgbClr val="0000FF"/>
              </a:solidFill>
              <a:latin typeface="Verdana"/>
              <a:ea typeface="Verdana"/>
              <a:cs typeface="Arial"/>
            </a:endParaRPr>
          </a:p>
          <a:p>
            <a:pPr algn="just"/>
            <a:endParaRPr lang="en-US" sz="1100" i="1">
              <a:solidFill>
                <a:srgbClr val="0000FF"/>
              </a:solidFill>
              <a:latin typeface="Verdana"/>
              <a:ea typeface="Verdana"/>
              <a:cs typeface="Arial"/>
            </a:endParaRPr>
          </a:p>
          <a:p>
            <a:pPr algn="just"/>
            <a:endParaRPr lang="en-US" sz="1100" i="1">
              <a:solidFill>
                <a:srgbClr val="0000FF"/>
              </a:solidFill>
              <a:latin typeface="Verdana"/>
              <a:ea typeface="Verdana"/>
              <a:cs typeface="Arial"/>
            </a:endParaRPr>
          </a:p>
          <a:p>
            <a:pPr algn="just"/>
            <a:endParaRPr lang="en-US" sz="1100" i="1">
              <a:solidFill>
                <a:srgbClr val="0000FF"/>
              </a:solidFill>
              <a:latin typeface="Verdana"/>
              <a:ea typeface="Verdana"/>
              <a:cs typeface="Arial"/>
            </a:endParaRPr>
          </a:p>
          <a:p>
            <a:pPr algn="just"/>
            <a:endParaRPr lang="en-US" sz="1100" i="1">
              <a:solidFill>
                <a:srgbClr val="0000FF"/>
              </a:solidFill>
              <a:latin typeface="Verdana"/>
              <a:ea typeface="Verdana"/>
              <a:cs typeface="Arial"/>
            </a:endParaRPr>
          </a:p>
          <a:p>
            <a:pPr>
              <a:lnSpc>
                <a:spcPct val="100000"/>
              </a:lnSpc>
            </a:pPr>
            <a:endParaRPr lang="en-US"/>
          </a:p>
          <a:p>
            <a:pPr>
              <a:lnSpc>
                <a:spcPct val="100000"/>
              </a:lnSpc>
              <a:buFont typeface="Arial"/>
              <a:buChar char="•"/>
            </a:pPr>
            <a:endParaRPr lang="en-US"/>
          </a:p>
        </p:txBody>
      </p:sp>
      <p:graphicFrame>
        <p:nvGraphicFramePr>
          <p:cNvPr id="4" name="Table 3">
            <a:extLst>
              <a:ext uri="{FF2B5EF4-FFF2-40B4-BE49-F238E27FC236}">
                <a16:creationId xmlns:a16="http://schemas.microsoft.com/office/drawing/2014/main" id="{B40EF049-32B0-C754-8D38-0ECE2F67BFA1}"/>
              </a:ext>
            </a:extLst>
          </p:cNvPr>
          <p:cNvGraphicFramePr>
            <a:graphicFrameLocks noGrp="1"/>
          </p:cNvGraphicFramePr>
          <p:nvPr>
            <p:extLst>
              <p:ext uri="{D42A27DB-BD31-4B8C-83A1-F6EECF244321}">
                <p14:modId xmlns:p14="http://schemas.microsoft.com/office/powerpoint/2010/main" val="3539477004"/>
              </p:ext>
            </p:extLst>
          </p:nvPr>
        </p:nvGraphicFramePr>
        <p:xfrm>
          <a:off x="195943" y="1661984"/>
          <a:ext cx="11913230" cy="4434840"/>
        </p:xfrm>
        <a:graphic>
          <a:graphicData uri="http://schemas.openxmlformats.org/drawingml/2006/table">
            <a:tbl>
              <a:tblPr firstRow="1" bandRow="1">
                <a:tableStyleId>{5C22544A-7EE6-4342-B048-85BDC9FD1C3A}</a:tableStyleId>
              </a:tblPr>
              <a:tblGrid>
                <a:gridCol w="1570508">
                  <a:extLst>
                    <a:ext uri="{9D8B030D-6E8A-4147-A177-3AD203B41FA5}">
                      <a16:colId xmlns:a16="http://schemas.microsoft.com/office/drawing/2014/main" val="1796632538"/>
                    </a:ext>
                  </a:extLst>
                </a:gridCol>
                <a:gridCol w="8890122">
                  <a:extLst>
                    <a:ext uri="{9D8B030D-6E8A-4147-A177-3AD203B41FA5}">
                      <a16:colId xmlns:a16="http://schemas.microsoft.com/office/drawing/2014/main" val="3054155017"/>
                    </a:ext>
                  </a:extLst>
                </a:gridCol>
                <a:gridCol w="1452600">
                  <a:extLst>
                    <a:ext uri="{9D8B030D-6E8A-4147-A177-3AD203B41FA5}">
                      <a16:colId xmlns:a16="http://schemas.microsoft.com/office/drawing/2014/main" val="3116546703"/>
                    </a:ext>
                  </a:extLst>
                </a:gridCol>
              </a:tblGrid>
              <a:tr h="647144">
                <a:tc>
                  <a:txBody>
                    <a:bodyPr/>
                    <a:lstStyle/>
                    <a:p>
                      <a:pPr algn="ctr"/>
                      <a:r>
                        <a:rPr lang="en-US" sz="2000"/>
                        <a:t>Region</a:t>
                      </a:r>
                    </a:p>
                  </a:txBody>
                  <a:tcPr anchor="b"/>
                </a:tc>
                <a:tc>
                  <a:txBody>
                    <a:bodyPr/>
                    <a:lstStyle/>
                    <a:p>
                      <a:pPr algn="ctr"/>
                      <a:r>
                        <a:rPr lang="en-US" sz="2000" dirty="0"/>
                        <a:t>Counties </a:t>
                      </a:r>
                    </a:p>
                  </a:txBody>
                  <a:tcPr anchor="b"/>
                </a:tc>
                <a:tc>
                  <a:txBody>
                    <a:bodyPr/>
                    <a:lstStyle/>
                    <a:p>
                      <a:pPr algn="ctr"/>
                      <a:r>
                        <a:rPr lang="en-US" sz="2000"/>
                        <a:t>Per-Child Allocation Amount</a:t>
                      </a:r>
                    </a:p>
                  </a:txBody>
                  <a:tcPr anchor="b"/>
                </a:tc>
                <a:extLst>
                  <a:ext uri="{0D108BD9-81ED-4DB2-BD59-A6C34878D82A}">
                    <a16:rowId xmlns:a16="http://schemas.microsoft.com/office/drawing/2014/main" val="1625298610"/>
                  </a:ext>
                </a:extLst>
              </a:tr>
              <a:tr h="370882">
                <a:tc>
                  <a:txBody>
                    <a:bodyPr/>
                    <a:lstStyle/>
                    <a:p>
                      <a:pPr algn="l"/>
                      <a:r>
                        <a:rPr lang="en-US" sz="1950"/>
                        <a:t>Central</a:t>
                      </a:r>
                    </a:p>
                  </a:txBody>
                  <a:tcPr/>
                </a:tc>
                <a:tc>
                  <a:txBody>
                    <a:bodyPr/>
                    <a:lstStyle/>
                    <a:p>
                      <a:r>
                        <a:rPr lang="en-US" sz="1950" dirty="0"/>
                        <a:t>Fresno, Inyo, Kern, Kings, Madera, Mariposa, Merced, Monterey, Sacramento, San Benito, San Joaquin, San Luis Obispo, Stanislaus, and Tulare</a:t>
                      </a:r>
                    </a:p>
                  </a:txBody>
                  <a:tcPr/>
                </a:tc>
                <a:tc>
                  <a:txBody>
                    <a:bodyPr/>
                    <a:lstStyle/>
                    <a:p>
                      <a:r>
                        <a:rPr lang="en-US" sz="1950"/>
                        <a:t>$140</a:t>
                      </a:r>
                    </a:p>
                  </a:txBody>
                  <a:tcPr/>
                </a:tc>
                <a:extLst>
                  <a:ext uri="{0D108BD9-81ED-4DB2-BD59-A6C34878D82A}">
                    <a16:rowId xmlns:a16="http://schemas.microsoft.com/office/drawing/2014/main" val="3097001623"/>
                  </a:ext>
                </a:extLst>
              </a:tr>
              <a:tr h="370882">
                <a:tc>
                  <a:txBody>
                    <a:bodyPr/>
                    <a:lstStyle/>
                    <a:p>
                      <a:pPr algn="l"/>
                      <a:r>
                        <a:rPr lang="en-US" sz="1950"/>
                        <a:t>Northern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50" dirty="0"/>
                        <a:t>Alpine, Amador, Butte, Calaveras, Colusa, Del Norte, El Dorado, Glenn, Humboldt, Lake, Lassen, Mendocino, Modoc, Mono, Nevada, Placer, Plumas, Shasta, Sierra, Siskiyou, Sutter, Tehama, Trinity, Tuolumne, Yolo, and Yuba</a:t>
                      </a:r>
                    </a:p>
                  </a:txBody>
                  <a:tcPr/>
                </a:tc>
                <a:tc>
                  <a:txBody>
                    <a:bodyPr/>
                    <a:lstStyle/>
                    <a:p>
                      <a:r>
                        <a:rPr lang="en-US" sz="1950"/>
                        <a:t>$141</a:t>
                      </a:r>
                    </a:p>
                  </a:txBody>
                  <a:tcPr/>
                </a:tc>
                <a:extLst>
                  <a:ext uri="{0D108BD9-81ED-4DB2-BD59-A6C34878D82A}">
                    <a16:rowId xmlns:a16="http://schemas.microsoft.com/office/drawing/2014/main" val="3171355301"/>
                  </a:ext>
                </a:extLst>
              </a:tr>
              <a:tr h="370882">
                <a:tc>
                  <a:txBody>
                    <a:bodyPr/>
                    <a:lstStyle/>
                    <a:p>
                      <a:pPr algn="l"/>
                      <a:r>
                        <a:rPr lang="en-US" sz="1950"/>
                        <a:t>Southern</a:t>
                      </a:r>
                    </a:p>
                  </a:txBody>
                  <a:tcPr/>
                </a:tc>
                <a:tc>
                  <a:txBody>
                    <a:bodyPr/>
                    <a:lstStyle/>
                    <a:p>
                      <a:r>
                        <a:rPr lang="it-IT" sz="1950" dirty="0"/>
                        <a:t>Imperial, Orange, Riverside, San Bernardino, San Diego, Santa Barbara, and Ventura</a:t>
                      </a:r>
                      <a:endParaRPr lang="en-US" sz="1950" dirty="0"/>
                    </a:p>
                  </a:txBody>
                  <a:tcPr/>
                </a:tc>
                <a:tc>
                  <a:txBody>
                    <a:bodyPr/>
                    <a:lstStyle/>
                    <a:p>
                      <a:r>
                        <a:rPr lang="en-US" sz="1950"/>
                        <a:t>$160</a:t>
                      </a:r>
                    </a:p>
                  </a:txBody>
                  <a:tcPr/>
                </a:tc>
                <a:extLst>
                  <a:ext uri="{0D108BD9-81ED-4DB2-BD59-A6C34878D82A}">
                    <a16:rowId xmlns:a16="http://schemas.microsoft.com/office/drawing/2014/main" val="4154538303"/>
                  </a:ext>
                </a:extLst>
              </a:tr>
              <a:tr h="370882">
                <a:tc>
                  <a:txBody>
                    <a:bodyPr/>
                    <a:lstStyle/>
                    <a:p>
                      <a:pPr algn="l"/>
                      <a:r>
                        <a:rPr lang="en-US" sz="1950"/>
                        <a:t>Los Angeles</a:t>
                      </a:r>
                    </a:p>
                  </a:txBody>
                  <a:tcPr/>
                </a:tc>
                <a:tc>
                  <a:txBody>
                    <a:bodyPr/>
                    <a:lstStyle/>
                    <a:p>
                      <a:r>
                        <a:rPr lang="en-US" sz="1950" dirty="0"/>
                        <a:t>Los Angeles only</a:t>
                      </a:r>
                    </a:p>
                  </a:txBody>
                  <a:tcPr/>
                </a:tc>
                <a:tc>
                  <a:txBody>
                    <a:bodyPr/>
                    <a:lstStyle/>
                    <a:p>
                      <a:r>
                        <a:rPr lang="en-US" sz="1950"/>
                        <a:t>$171</a:t>
                      </a:r>
                    </a:p>
                  </a:txBody>
                  <a:tcPr/>
                </a:tc>
                <a:extLst>
                  <a:ext uri="{0D108BD9-81ED-4DB2-BD59-A6C34878D82A}">
                    <a16:rowId xmlns:a16="http://schemas.microsoft.com/office/drawing/2014/main" val="984579485"/>
                  </a:ext>
                </a:extLst>
              </a:tr>
              <a:tr h="370882">
                <a:tc>
                  <a:txBody>
                    <a:bodyPr/>
                    <a:lstStyle/>
                    <a:p>
                      <a:pPr algn="l"/>
                      <a:r>
                        <a:rPr lang="en-US" sz="1950" dirty="0"/>
                        <a:t>Bay Area</a:t>
                      </a:r>
                    </a:p>
                  </a:txBody>
                  <a:tcPr/>
                </a:tc>
                <a:tc>
                  <a:txBody>
                    <a:bodyPr/>
                    <a:lstStyle/>
                    <a:p>
                      <a:r>
                        <a:rPr lang="en-US" sz="1950" dirty="0"/>
                        <a:t>Alameda, Contra Costa, Marin, Napa, San Francisco, San Mateo, Santa Clara, Santa Cruz, Solano, and Sonoma</a:t>
                      </a:r>
                    </a:p>
                  </a:txBody>
                  <a:tcPr/>
                </a:tc>
                <a:tc>
                  <a:txBody>
                    <a:bodyPr/>
                    <a:lstStyle/>
                    <a:p>
                      <a:r>
                        <a:rPr lang="en-US" sz="1950" dirty="0"/>
                        <a:t>$211</a:t>
                      </a:r>
                    </a:p>
                  </a:txBody>
                  <a:tcPr/>
                </a:tc>
                <a:extLst>
                  <a:ext uri="{0D108BD9-81ED-4DB2-BD59-A6C34878D82A}">
                    <a16:rowId xmlns:a16="http://schemas.microsoft.com/office/drawing/2014/main" val="2310681093"/>
                  </a:ext>
                </a:extLst>
              </a:tr>
            </a:tbl>
          </a:graphicData>
        </a:graphic>
      </p:graphicFrame>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16</a:t>
            </a:fld>
            <a:endParaRPr lang="en-US" sz="2400">
              <a:latin typeface="Arial"/>
            </a:endParaRPr>
          </a:p>
        </p:txBody>
      </p:sp>
    </p:spTree>
    <p:extLst>
      <p:ext uri="{BB962C8B-B14F-4D97-AF65-F5344CB8AC3E}">
        <p14:creationId xmlns:p14="http://schemas.microsoft.com/office/powerpoint/2010/main" val="60140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D20-0CC9-E971-04B1-D8FAE15C7EF6}"/>
              </a:ext>
            </a:extLst>
          </p:cNvPr>
          <p:cNvSpPr>
            <a:spLocks noGrp="1"/>
          </p:cNvSpPr>
          <p:nvPr>
            <p:ph type="title"/>
          </p:nvPr>
        </p:nvSpPr>
        <p:spPr/>
        <p:txBody>
          <a:bodyPr>
            <a:normAutofit/>
          </a:bodyPr>
          <a:lstStyle/>
          <a:p>
            <a:r>
              <a:rPr lang="en-US">
                <a:latin typeface="Arial"/>
                <a:cs typeface="Arial"/>
              </a:rPr>
              <a:t>Transitional Subsidy Payments</a:t>
            </a:r>
            <a:endParaRPr lang="en-US"/>
          </a:p>
        </p:txBody>
      </p:sp>
      <p:sp>
        <p:nvSpPr>
          <p:cNvPr id="3" name="Content Placeholder 2">
            <a:extLst>
              <a:ext uri="{FF2B5EF4-FFF2-40B4-BE49-F238E27FC236}">
                <a16:creationId xmlns:a16="http://schemas.microsoft.com/office/drawing/2014/main" id="{E72392F9-EED0-ADB8-E4C9-5A78AC93AC58}"/>
              </a:ext>
            </a:extLst>
          </p:cNvPr>
          <p:cNvSpPr>
            <a:spLocks noGrp="1"/>
          </p:cNvSpPr>
          <p:nvPr>
            <p:ph sz="half" idx="1"/>
          </p:nvPr>
        </p:nvSpPr>
        <p:spPr>
          <a:xfrm>
            <a:off x="-903" y="1175034"/>
            <a:ext cx="12194862" cy="5001929"/>
          </a:xfrm>
        </p:spPr>
        <p:txBody>
          <a:bodyPr vert="horz" lIns="91440" tIns="45720" rIns="91440" bIns="45720" rtlCol="0" anchor="t">
            <a:normAutofit lnSpcReduction="10000"/>
          </a:bodyPr>
          <a:lstStyle/>
          <a:p>
            <a:r>
              <a:rPr lang="en-US">
                <a:latin typeface="Arial"/>
                <a:cs typeface="Arial"/>
              </a:rPr>
              <a:t>Similar to the Cost of Care Plus rate, another bargained provision that was extended to centers, pursuant to SB 140, was the transitional subsidy payment</a:t>
            </a:r>
          </a:p>
          <a:p>
            <a:r>
              <a:rPr lang="en-US">
                <a:latin typeface="Arial"/>
                <a:cs typeface="Arial"/>
              </a:rPr>
              <a:t>Family childcare home providers who were reimbursed for subsidized state preschool program services in April 2023 shall receive a one-time payment based on license size due no later than November 30, 2023.</a:t>
            </a:r>
            <a:endParaRPr lang="en-US"/>
          </a:p>
          <a:p>
            <a:r>
              <a:rPr lang="en-US">
                <a:latin typeface="Arial"/>
                <a:cs typeface="Arial"/>
              </a:rPr>
              <a:t>All centers that provided subsidized preschool program services in April 2023 shall receive a one-time payment in FY 2023–24.</a:t>
            </a:r>
            <a:endParaRPr lang="en-US"/>
          </a:p>
          <a:p>
            <a:endParaRPr lang="en-US">
              <a:latin typeface="Arial"/>
              <a:cs typeface="Arial"/>
            </a:endParaRPr>
          </a:p>
          <a:p>
            <a:pPr lvl="1"/>
            <a:endParaRPr lang="en-US">
              <a:latin typeface="Arial"/>
              <a:cs typeface="Arial"/>
            </a:endParaRPr>
          </a:p>
          <a:p>
            <a:pPr marL="228600" lvl="1" indent="-114300"/>
            <a:endParaRPr lang="en-US">
              <a:latin typeface="Arial"/>
              <a:cs typeface="Arial"/>
            </a:endParaRPr>
          </a:p>
        </p:txBody>
      </p:sp>
      <p:sp>
        <p:nvSpPr>
          <p:cNvPr id="5" name="Slide Number Placeholder 3">
            <a:extLst>
              <a:ext uri="{FF2B5EF4-FFF2-40B4-BE49-F238E27FC236}">
                <a16:creationId xmlns:a16="http://schemas.microsoft.com/office/drawing/2014/main" id="{516525E2-5890-0290-75D1-60857D386E88}"/>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17</a:t>
            </a:fld>
            <a:endParaRPr lang="en-US" sz="2400">
              <a:latin typeface="Arial"/>
            </a:endParaRPr>
          </a:p>
        </p:txBody>
      </p:sp>
    </p:spTree>
    <p:extLst>
      <p:ext uri="{BB962C8B-B14F-4D97-AF65-F5344CB8AC3E}">
        <p14:creationId xmlns:p14="http://schemas.microsoft.com/office/powerpoint/2010/main" val="105254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D20-0CC9-E971-04B1-D8FAE15C7EF6}"/>
              </a:ext>
            </a:extLst>
          </p:cNvPr>
          <p:cNvSpPr>
            <a:spLocks noGrp="1"/>
          </p:cNvSpPr>
          <p:nvPr>
            <p:ph type="title"/>
          </p:nvPr>
        </p:nvSpPr>
        <p:spPr/>
        <p:txBody>
          <a:bodyPr>
            <a:normAutofit/>
          </a:bodyPr>
          <a:lstStyle/>
          <a:p>
            <a:r>
              <a:rPr lang="en-US">
                <a:latin typeface="Arial"/>
                <a:cs typeface="Arial"/>
              </a:rPr>
              <a:t>Transitional Subsidy Payment Allocations</a:t>
            </a:r>
            <a:endParaRPr lang="en-US"/>
          </a:p>
        </p:txBody>
      </p:sp>
      <p:sp>
        <p:nvSpPr>
          <p:cNvPr id="3" name="Content Placeholder 2">
            <a:extLst>
              <a:ext uri="{FF2B5EF4-FFF2-40B4-BE49-F238E27FC236}">
                <a16:creationId xmlns:a16="http://schemas.microsoft.com/office/drawing/2014/main" id="{E72392F9-EED0-ADB8-E4C9-5A78AC93AC58}"/>
              </a:ext>
            </a:extLst>
          </p:cNvPr>
          <p:cNvSpPr>
            <a:spLocks noGrp="1"/>
          </p:cNvSpPr>
          <p:nvPr>
            <p:ph sz="half" idx="1"/>
          </p:nvPr>
        </p:nvSpPr>
        <p:spPr>
          <a:xfrm>
            <a:off x="-903" y="1175034"/>
            <a:ext cx="12194862" cy="5001929"/>
          </a:xfrm>
        </p:spPr>
        <p:txBody>
          <a:bodyPr vert="horz" lIns="91440" tIns="45720" rIns="91440" bIns="45720" rtlCol="0" anchor="t">
            <a:normAutofit/>
          </a:bodyPr>
          <a:lstStyle/>
          <a:p>
            <a:r>
              <a:rPr lang="en-US">
                <a:latin typeface="Arial"/>
                <a:cs typeface="Arial"/>
              </a:rPr>
              <a:t>Contractors will be required to pass on this allocation to providers and will receive an additional 5 percent administrative fee for processing these one-time payments to providers. </a:t>
            </a:r>
          </a:p>
          <a:p>
            <a:r>
              <a:rPr lang="en-US">
                <a:latin typeface="Arial"/>
                <a:cs typeface="Arial"/>
              </a:rPr>
              <a:t>One-time payment amounts are: </a:t>
            </a:r>
          </a:p>
          <a:p>
            <a:pPr lvl="1"/>
            <a:r>
              <a:rPr lang="en-US">
                <a:latin typeface="Arial"/>
                <a:cs typeface="Arial"/>
              </a:rPr>
              <a:t>$2,500 for Small Licensed Providers</a:t>
            </a:r>
          </a:p>
          <a:p>
            <a:pPr lvl="1"/>
            <a:r>
              <a:rPr lang="en-US">
                <a:latin typeface="Arial"/>
                <a:cs typeface="Arial"/>
              </a:rPr>
              <a:t>$3,000 for Large Licensed Providers and Centers</a:t>
            </a:r>
          </a:p>
          <a:p>
            <a:pPr lvl="1"/>
            <a:endParaRPr lang="en-US">
              <a:latin typeface="Arial"/>
              <a:cs typeface="Arial"/>
            </a:endParaRPr>
          </a:p>
          <a:p>
            <a:pPr marL="228600" lvl="1" indent="-114300"/>
            <a:endParaRPr lang="en-US">
              <a:latin typeface="Arial"/>
              <a:cs typeface="Arial"/>
            </a:endParaRPr>
          </a:p>
        </p:txBody>
      </p:sp>
      <p:sp>
        <p:nvSpPr>
          <p:cNvPr id="5" name="Slide Number Placeholder 3">
            <a:extLst>
              <a:ext uri="{FF2B5EF4-FFF2-40B4-BE49-F238E27FC236}">
                <a16:creationId xmlns:a16="http://schemas.microsoft.com/office/drawing/2014/main" id="{09C6625F-84BD-77D3-53F7-A848729265FC}"/>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18</a:t>
            </a:fld>
            <a:endParaRPr lang="en-US" sz="2400">
              <a:latin typeface="Arial"/>
            </a:endParaRPr>
          </a:p>
        </p:txBody>
      </p:sp>
    </p:spTree>
    <p:extLst>
      <p:ext uri="{BB962C8B-B14F-4D97-AF65-F5344CB8AC3E}">
        <p14:creationId xmlns:p14="http://schemas.microsoft.com/office/powerpoint/2010/main" val="67225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33C7-76AC-2D31-21A7-914D449426A7}"/>
              </a:ext>
            </a:extLst>
          </p:cNvPr>
          <p:cNvSpPr>
            <a:spLocks noGrp="1"/>
          </p:cNvSpPr>
          <p:nvPr>
            <p:ph type="title"/>
          </p:nvPr>
        </p:nvSpPr>
        <p:spPr/>
        <p:txBody>
          <a:bodyPr/>
          <a:lstStyle/>
          <a:p>
            <a:r>
              <a:rPr lang="en-US" dirty="0">
                <a:latin typeface="Arial"/>
                <a:cs typeface="Arial"/>
              </a:rPr>
              <a:t>Rate and Quality Advisory Panel</a:t>
            </a:r>
            <a:endParaRPr lang="en-US" dirty="0"/>
          </a:p>
        </p:txBody>
      </p:sp>
      <p:sp>
        <p:nvSpPr>
          <p:cNvPr id="3" name="Content Placeholder 2">
            <a:extLst>
              <a:ext uri="{FF2B5EF4-FFF2-40B4-BE49-F238E27FC236}">
                <a16:creationId xmlns:a16="http://schemas.microsoft.com/office/drawing/2014/main" id="{54DB333A-9A7D-9E02-88BA-ACE23F6EBA2C}"/>
              </a:ext>
            </a:extLst>
          </p:cNvPr>
          <p:cNvSpPr>
            <a:spLocks noGrp="1"/>
          </p:cNvSpPr>
          <p:nvPr>
            <p:ph sz="half" idx="1"/>
          </p:nvPr>
        </p:nvSpPr>
        <p:spPr>
          <a:xfrm>
            <a:off x="248478" y="1341783"/>
            <a:ext cx="11931716" cy="4835180"/>
          </a:xfrm>
        </p:spPr>
        <p:txBody>
          <a:bodyPr vert="horz" lIns="91440" tIns="45720" rIns="91440" bIns="45720" rtlCol="0" anchor="t">
            <a:normAutofit lnSpcReduction="10000"/>
          </a:bodyPr>
          <a:lstStyle/>
          <a:p>
            <a:r>
              <a:rPr lang="en-US" dirty="0">
                <a:latin typeface="Arial"/>
                <a:cs typeface="Arial"/>
              </a:rPr>
              <a:t>Provide Information to Inform New Methodology for California State Preschool Program Rates by October 6</a:t>
            </a:r>
          </a:p>
          <a:p>
            <a:pPr lvl="1"/>
            <a:r>
              <a:rPr lang="en-US" dirty="0">
                <a:latin typeface="Arial"/>
                <a:cs typeface="Arial"/>
              </a:rPr>
              <a:t>Survey to make a cost model that will inform how subsidized childcare rates are set </a:t>
            </a:r>
          </a:p>
          <a:p>
            <a:pPr lvl="1"/>
            <a:r>
              <a:rPr lang="en-US" dirty="0">
                <a:latin typeface="Arial"/>
                <a:cs typeface="Arial"/>
              </a:rPr>
              <a:t>A more complete understanding of cost of program services: location, ages served, program size, child populations served, etc. </a:t>
            </a:r>
          </a:p>
          <a:p>
            <a:pPr lvl="1"/>
            <a:r>
              <a:rPr lang="en-US" dirty="0">
                <a:latin typeface="Arial"/>
                <a:cs typeface="Arial"/>
              </a:rPr>
              <a:t>CDE has well over 600 contractors – as of October 2, only 195 responses </a:t>
            </a:r>
          </a:p>
          <a:p>
            <a:r>
              <a:rPr lang="en-US" dirty="0">
                <a:latin typeface="Arial"/>
                <a:cs typeface="Arial"/>
              </a:rPr>
              <a:t>Let your voice be heard! </a:t>
            </a:r>
          </a:p>
        </p:txBody>
      </p:sp>
      <p:sp>
        <p:nvSpPr>
          <p:cNvPr id="5" name="Slide Number Placeholder 3">
            <a:extLst>
              <a:ext uri="{FF2B5EF4-FFF2-40B4-BE49-F238E27FC236}">
                <a16:creationId xmlns:a16="http://schemas.microsoft.com/office/drawing/2014/main" id="{2414527F-7432-5861-2437-A42BC768453E}"/>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19</a:t>
            </a:fld>
            <a:endParaRPr lang="en-US" sz="2400">
              <a:latin typeface="Arial"/>
            </a:endParaRPr>
          </a:p>
        </p:txBody>
      </p:sp>
    </p:spTree>
    <p:extLst>
      <p:ext uri="{BB962C8B-B14F-4D97-AF65-F5344CB8AC3E}">
        <p14:creationId xmlns:p14="http://schemas.microsoft.com/office/powerpoint/2010/main" val="42263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lstStyle/>
          <a:p>
            <a:r>
              <a:rPr lang="en-US">
                <a:solidFill>
                  <a:srgbClr val="002060"/>
                </a:solidFill>
                <a:latin typeface="Arial"/>
                <a:cs typeface="Arial"/>
              </a:rPr>
              <a:t>Welcome and Introductions</a:t>
            </a:r>
          </a:p>
        </p:txBody>
      </p:sp>
      <p:pic>
        <p:nvPicPr>
          <p:cNvPr id="8" name="Content Placeholder 7" descr="Collage of Children with the words Everyone Belongs Todos Somos Unidos. ">
            <a:extLst>
              <a:ext uri="{FF2B5EF4-FFF2-40B4-BE49-F238E27FC236}">
                <a16:creationId xmlns:a16="http://schemas.microsoft.com/office/drawing/2014/main" id="{C8E5C4FE-FEE0-4F98-97C4-909B36E0B9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3375" y="1213629"/>
            <a:ext cx="6445250" cy="4833938"/>
          </a:xfrm>
        </p:spPr>
      </p:pic>
      <p:sp>
        <p:nvSpPr>
          <p:cNvPr id="4" name="Slide Number Placeholder 3"/>
          <p:cNvSpPr>
            <a:spLocks noGrp="1"/>
          </p:cNvSpPr>
          <p:nvPr>
            <p:ph type="sldNum" sz="quarter" idx="12"/>
          </p:nvPr>
        </p:nvSpPr>
        <p:spPr/>
        <p:txBody>
          <a:bodyPr/>
          <a:lstStyle/>
          <a:p>
            <a:fld id="{B69ECBBE-C740-4DC6-AD12-BF9691A6AD0E}" type="slidenum">
              <a:rPr lang="en-US" dirty="0" smtClean="0"/>
              <a:pPr/>
              <a:t>2</a:t>
            </a:fld>
            <a:endParaRPr lang="en-US"/>
          </a:p>
        </p:txBody>
      </p:sp>
    </p:spTree>
    <p:extLst>
      <p:ext uri="{BB962C8B-B14F-4D97-AF65-F5344CB8AC3E}">
        <p14:creationId xmlns:p14="http://schemas.microsoft.com/office/powerpoint/2010/main" val="124156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F3DE-7E78-2E77-3EBA-541BE247A7BA}"/>
              </a:ext>
            </a:extLst>
          </p:cNvPr>
          <p:cNvSpPr>
            <a:spLocks noGrp="1"/>
          </p:cNvSpPr>
          <p:nvPr>
            <p:ph type="title"/>
          </p:nvPr>
        </p:nvSpPr>
        <p:spPr/>
        <p:txBody>
          <a:bodyPr/>
          <a:lstStyle/>
          <a:p>
            <a:r>
              <a:rPr lang="en-US">
                <a:latin typeface="Arial"/>
                <a:cs typeface="Arial"/>
              </a:rPr>
              <a:t>Extension of Hold Harmless </a:t>
            </a:r>
            <a:endParaRPr lang="en-US"/>
          </a:p>
        </p:txBody>
      </p:sp>
      <p:sp>
        <p:nvSpPr>
          <p:cNvPr id="3" name="Content Placeholder 2">
            <a:extLst>
              <a:ext uri="{FF2B5EF4-FFF2-40B4-BE49-F238E27FC236}">
                <a16:creationId xmlns:a16="http://schemas.microsoft.com/office/drawing/2014/main" id="{1611A449-1C90-F523-0AC0-1F218C67BF47}"/>
              </a:ext>
            </a:extLst>
          </p:cNvPr>
          <p:cNvSpPr>
            <a:spLocks noGrp="1"/>
          </p:cNvSpPr>
          <p:nvPr>
            <p:ph sz="half" idx="1"/>
          </p:nvPr>
        </p:nvSpPr>
        <p:spPr>
          <a:xfrm>
            <a:off x="248478" y="1341783"/>
            <a:ext cx="11507888" cy="4835180"/>
          </a:xfrm>
        </p:spPr>
        <p:txBody>
          <a:bodyPr vert="horz" lIns="91440" tIns="45720" rIns="91440" bIns="45720" rtlCol="0" anchor="t">
            <a:normAutofit/>
          </a:bodyPr>
          <a:lstStyle/>
          <a:p>
            <a:r>
              <a:rPr lang="en-US">
                <a:latin typeface="Arial"/>
                <a:cs typeface="Arial"/>
              </a:rPr>
              <a:t>Reimbursement for CSPPs will continue to be based on the lesser of costs or the contract amount (“hold harmless”) from July 1, 2023, to June 30, 2025, inclusive, if the program is open and operating in accordance with their approved program calendar and remains open and offering services through the program year. </a:t>
            </a:r>
          </a:p>
        </p:txBody>
      </p:sp>
      <p:sp>
        <p:nvSpPr>
          <p:cNvPr id="5" name="Slide Number Placeholder 4">
            <a:extLst>
              <a:ext uri="{FF2B5EF4-FFF2-40B4-BE49-F238E27FC236}">
                <a16:creationId xmlns:a16="http://schemas.microsoft.com/office/drawing/2014/main" id="{7A4F4711-1451-4DAF-393C-294EFE2E4DA3}"/>
              </a:ext>
            </a:extLst>
          </p:cNvPr>
          <p:cNvSpPr>
            <a:spLocks noGrp="1"/>
          </p:cNvSpPr>
          <p:nvPr>
            <p:ph type="sldNum" sz="quarter" idx="12"/>
          </p:nvPr>
        </p:nvSpPr>
        <p:spPr/>
        <p:txBody>
          <a:bodyPr/>
          <a:lstStyle/>
          <a:p>
            <a:fld id="{6002B509-C285-4FF6-9C4D-EB34BB9C242E}" type="slidenum">
              <a:rPr lang="en-US" smtClean="0"/>
              <a:t>20</a:t>
            </a:fld>
            <a:endParaRPr lang="en-US"/>
          </a:p>
        </p:txBody>
      </p:sp>
    </p:spTree>
    <p:extLst>
      <p:ext uri="{BB962C8B-B14F-4D97-AF65-F5344CB8AC3E}">
        <p14:creationId xmlns:p14="http://schemas.microsoft.com/office/powerpoint/2010/main" val="107035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185A-E40F-707B-98D5-0C0435CBC36B}"/>
              </a:ext>
            </a:extLst>
          </p:cNvPr>
          <p:cNvSpPr>
            <a:spLocks noGrp="1"/>
          </p:cNvSpPr>
          <p:nvPr>
            <p:ph type="title"/>
          </p:nvPr>
        </p:nvSpPr>
        <p:spPr>
          <a:xfrm>
            <a:off x="0" y="331106"/>
            <a:ext cx="12192000" cy="1085986"/>
          </a:xfrm>
        </p:spPr>
        <p:txBody>
          <a:bodyPr>
            <a:normAutofit fontScale="90000"/>
          </a:bodyPr>
          <a:lstStyle/>
          <a:p>
            <a:r>
              <a:rPr lang="en-US" dirty="0">
                <a:latin typeface="Arial"/>
                <a:cs typeface="Arial"/>
              </a:rPr>
              <a:t>California State Preschool Program (CSPP), Classroom Assessment Scoring System (CLASS) Requirements</a:t>
            </a:r>
          </a:p>
        </p:txBody>
      </p:sp>
      <p:sp>
        <p:nvSpPr>
          <p:cNvPr id="3" name="Content Placeholder 2">
            <a:extLst>
              <a:ext uri="{FF2B5EF4-FFF2-40B4-BE49-F238E27FC236}">
                <a16:creationId xmlns:a16="http://schemas.microsoft.com/office/drawing/2014/main" id="{45CAFF67-A9A0-A05C-06A7-7ACDCD95D89B}"/>
              </a:ext>
            </a:extLst>
          </p:cNvPr>
          <p:cNvSpPr>
            <a:spLocks noGrp="1"/>
          </p:cNvSpPr>
          <p:nvPr>
            <p:ph sz="half" idx="1"/>
          </p:nvPr>
        </p:nvSpPr>
        <p:spPr>
          <a:xfrm>
            <a:off x="473222" y="1712770"/>
            <a:ext cx="11345404" cy="4240194"/>
          </a:xfrm>
        </p:spPr>
        <p:txBody>
          <a:bodyPr vert="horz" lIns="91440" tIns="45720" rIns="91440" bIns="45720" rtlCol="0" anchor="t">
            <a:normAutofit fontScale="92500"/>
          </a:bodyPr>
          <a:lstStyle/>
          <a:p>
            <a:r>
              <a:rPr lang="en-US" sz="3200" dirty="0">
                <a:solidFill>
                  <a:srgbClr val="003A5C"/>
                </a:solidFill>
                <a:latin typeface="Arial"/>
                <a:cs typeface="Arial"/>
              </a:rPr>
              <a:t>CSPPs will be required to implement CLASS</a:t>
            </a:r>
            <a:endParaRPr lang="en-US" sz="3200" dirty="0">
              <a:solidFill>
                <a:srgbClr val="003A5C"/>
              </a:solidFill>
            </a:endParaRPr>
          </a:p>
          <a:p>
            <a:r>
              <a:rPr lang="en-US" sz="3200" dirty="0">
                <a:solidFill>
                  <a:srgbClr val="003A5C"/>
                </a:solidFill>
                <a:latin typeface="Arial"/>
                <a:cs typeface="Arial"/>
              </a:rPr>
              <a:t>Approximately $1 Million was allocated in the budget to support implementation and transition to CLASS and an additional three CDE staff positions were allocated to support CLASS ramp-up </a:t>
            </a:r>
          </a:p>
          <a:p>
            <a:r>
              <a:rPr lang="en-US" sz="3200" dirty="0">
                <a:solidFill>
                  <a:srgbClr val="003A5C"/>
                </a:solidFill>
                <a:latin typeface="Arial"/>
                <a:cs typeface="Arial"/>
              </a:rPr>
              <a:t>CDE required by law to release Management Bulletin by December 31, 2023 that will cover:</a:t>
            </a:r>
          </a:p>
          <a:p>
            <a:pPr lvl="1"/>
            <a:r>
              <a:rPr lang="en-US" sz="2800" dirty="0">
                <a:solidFill>
                  <a:srgbClr val="003A5C"/>
                </a:solidFill>
                <a:latin typeface="Arial"/>
                <a:cs typeface="Arial"/>
              </a:rPr>
              <a:t>CLASS implementation</a:t>
            </a:r>
            <a:endParaRPr lang="en-US" sz="2800" dirty="0"/>
          </a:p>
          <a:p>
            <a:pPr lvl="1"/>
            <a:r>
              <a:rPr lang="en-US" sz="2800" dirty="0">
                <a:solidFill>
                  <a:srgbClr val="003A5C"/>
                </a:solidFill>
                <a:latin typeface="Arial"/>
                <a:cs typeface="Arial"/>
              </a:rPr>
              <a:t>Changes to Environment Rating Scale regulations</a:t>
            </a:r>
            <a:endParaRPr lang="en-US" sz="2800" dirty="0"/>
          </a:p>
          <a:p>
            <a:pPr lvl="1"/>
            <a:r>
              <a:rPr lang="en-US" sz="2800" dirty="0">
                <a:solidFill>
                  <a:srgbClr val="003A5C"/>
                </a:solidFill>
                <a:latin typeface="Arial"/>
                <a:cs typeface="Arial"/>
              </a:rPr>
              <a:t>Timeline for implementation</a:t>
            </a:r>
            <a:endParaRPr lang="en-US" sz="2400" dirty="0"/>
          </a:p>
          <a:p>
            <a:pPr marL="0" indent="0">
              <a:buNone/>
            </a:pPr>
            <a:endParaRPr lang="en-US" dirty="0"/>
          </a:p>
        </p:txBody>
      </p:sp>
      <p:sp>
        <p:nvSpPr>
          <p:cNvPr id="5" name="Slide Number Placeholder 3">
            <a:extLst>
              <a:ext uri="{FF2B5EF4-FFF2-40B4-BE49-F238E27FC236}">
                <a16:creationId xmlns:a16="http://schemas.microsoft.com/office/drawing/2014/main" id="{705A678D-F2AB-BCB3-E85A-B9F100807EBB}"/>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21</a:t>
            </a:fld>
            <a:endParaRPr lang="en-US" sz="2400">
              <a:latin typeface="Arial"/>
            </a:endParaRPr>
          </a:p>
        </p:txBody>
      </p:sp>
    </p:spTree>
    <p:extLst>
      <p:ext uri="{BB962C8B-B14F-4D97-AF65-F5344CB8AC3E}">
        <p14:creationId xmlns:p14="http://schemas.microsoft.com/office/powerpoint/2010/main" val="93426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C405-F08B-68A1-247F-79304D6370A4}"/>
              </a:ext>
            </a:extLst>
          </p:cNvPr>
          <p:cNvSpPr>
            <a:spLocks noGrp="1"/>
          </p:cNvSpPr>
          <p:nvPr>
            <p:ph type="title"/>
          </p:nvPr>
        </p:nvSpPr>
        <p:spPr/>
        <p:txBody>
          <a:bodyPr/>
          <a:lstStyle/>
          <a:p>
            <a:r>
              <a:rPr lang="en-US">
                <a:latin typeface="Arial"/>
                <a:cs typeface="Arial"/>
              </a:rPr>
              <a:t>Changes to CSPP Priorities</a:t>
            </a:r>
            <a:endParaRPr lang="en-US"/>
          </a:p>
        </p:txBody>
      </p:sp>
      <p:sp>
        <p:nvSpPr>
          <p:cNvPr id="3" name="Content Placeholder 2">
            <a:extLst>
              <a:ext uri="{FF2B5EF4-FFF2-40B4-BE49-F238E27FC236}">
                <a16:creationId xmlns:a16="http://schemas.microsoft.com/office/drawing/2014/main" id="{BE779698-6366-42F5-9D4E-4F07D41F7F9A}"/>
              </a:ext>
            </a:extLst>
          </p:cNvPr>
          <p:cNvSpPr>
            <a:spLocks noGrp="1"/>
          </p:cNvSpPr>
          <p:nvPr>
            <p:ph idx="1"/>
          </p:nvPr>
        </p:nvSpPr>
        <p:spPr/>
        <p:txBody>
          <a:bodyPr vert="horz" lIns="91440" tIns="45720" rIns="91440" bIns="45720" rtlCol="0" anchor="t">
            <a:normAutofit/>
          </a:bodyPr>
          <a:lstStyle/>
          <a:p>
            <a:r>
              <a:rPr lang="en-US" sz="3300">
                <a:latin typeface="Arial"/>
                <a:cs typeface="Arial"/>
              </a:rPr>
              <a:t>Three- and four-year-old children are now prioritized equally in almost all priority levels</a:t>
            </a:r>
          </a:p>
          <a:p>
            <a:pPr lvl="1"/>
            <a:r>
              <a:rPr lang="en-US" sz="2900">
                <a:latin typeface="Arial"/>
                <a:ea typeface="Calibri"/>
                <a:cs typeface="Arial"/>
              </a:rPr>
              <a:t>Eligible three- and four-year-old children who are not enrolled in state-funded Transitional Kindergarten programs are now prioritized equally in all priorities except when a family is eligible based on being no more than 15 percent above income.</a:t>
            </a:r>
            <a:endParaRPr lang="en-US" sz="2900"/>
          </a:p>
        </p:txBody>
      </p:sp>
      <p:sp>
        <p:nvSpPr>
          <p:cNvPr id="4" name="Slide Number Placeholder 3">
            <a:extLst>
              <a:ext uri="{FF2B5EF4-FFF2-40B4-BE49-F238E27FC236}">
                <a16:creationId xmlns:a16="http://schemas.microsoft.com/office/drawing/2014/main" id="{8E896443-AC7B-396B-C421-5F1A82168BBF}"/>
              </a:ext>
            </a:extLst>
          </p:cNvPr>
          <p:cNvSpPr>
            <a:spLocks noGrp="1"/>
          </p:cNvSpPr>
          <p:nvPr>
            <p:ph type="sldNum" sz="quarter" idx="12"/>
          </p:nvPr>
        </p:nvSpPr>
        <p:spPr/>
        <p:txBody>
          <a:bodyPr/>
          <a:lstStyle/>
          <a:p>
            <a:fld id="{6002B509-C285-4FF6-9C4D-EB34BB9C242E}" type="slidenum">
              <a:rPr lang="en-US" smtClean="0"/>
              <a:t>22</a:t>
            </a:fld>
            <a:endParaRPr lang="en-US"/>
          </a:p>
        </p:txBody>
      </p:sp>
    </p:spTree>
    <p:extLst>
      <p:ext uri="{BB962C8B-B14F-4D97-AF65-F5344CB8AC3E}">
        <p14:creationId xmlns:p14="http://schemas.microsoft.com/office/powerpoint/2010/main" val="164254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CC88-70FE-B4BA-B464-59D2749AFA39}"/>
              </a:ext>
            </a:extLst>
          </p:cNvPr>
          <p:cNvSpPr>
            <a:spLocks noGrp="1"/>
          </p:cNvSpPr>
          <p:nvPr>
            <p:ph type="title"/>
          </p:nvPr>
        </p:nvSpPr>
        <p:spPr/>
        <p:txBody>
          <a:bodyPr/>
          <a:lstStyle/>
          <a:p>
            <a:r>
              <a:rPr lang="en-US" dirty="0">
                <a:latin typeface="Arial"/>
                <a:cs typeface="Arial"/>
              </a:rPr>
              <a:t>Changes to Timeline for Serving Children with Disabilities</a:t>
            </a:r>
            <a:endParaRPr lang="en-US" dirty="0"/>
          </a:p>
        </p:txBody>
      </p:sp>
      <p:sp>
        <p:nvSpPr>
          <p:cNvPr id="3" name="Content Placeholder 2">
            <a:extLst>
              <a:ext uri="{FF2B5EF4-FFF2-40B4-BE49-F238E27FC236}">
                <a16:creationId xmlns:a16="http://schemas.microsoft.com/office/drawing/2014/main" id="{F3CCE6D4-142C-9314-8B42-44E65C0A97DA}"/>
              </a:ext>
            </a:extLst>
          </p:cNvPr>
          <p:cNvSpPr>
            <a:spLocks noGrp="1"/>
          </p:cNvSpPr>
          <p:nvPr>
            <p:ph idx="1"/>
          </p:nvPr>
        </p:nvSpPr>
        <p:spPr/>
        <p:txBody>
          <a:bodyPr vert="horz" lIns="91440" tIns="45720" rIns="91440" bIns="45720" rtlCol="0" anchor="t">
            <a:normAutofit/>
          </a:bodyPr>
          <a:lstStyle/>
          <a:p>
            <a:r>
              <a:rPr lang="en-US" dirty="0">
                <a:latin typeface="Arial"/>
                <a:cs typeface="Arial"/>
              </a:rPr>
              <a:t>Additionally, there is a delay in the implementation timeline for children with disabilities set-aside for serving children with exceptional needs to provide more time for programs to build capacity. Updated implementation dates are as follows:</a:t>
            </a:r>
          </a:p>
          <a:p>
            <a:pPr lvl="1"/>
            <a:r>
              <a:rPr lang="en-US" dirty="0">
                <a:latin typeface="Arial"/>
                <a:cs typeface="Arial"/>
              </a:rPr>
              <a:t>July 1, 2025 for increasing to at least 7.5 percent of funded enrollment reserved for children with exceptional needs.</a:t>
            </a:r>
          </a:p>
          <a:p>
            <a:pPr lvl="1"/>
            <a:r>
              <a:rPr lang="en-US" dirty="0">
                <a:latin typeface="Arial"/>
                <a:cs typeface="Arial"/>
              </a:rPr>
              <a:t>July 1, 2026 for increasing to at least 10 percent of funded enrollment reserved for children with exceptional needs.</a:t>
            </a:r>
          </a:p>
        </p:txBody>
      </p:sp>
      <p:sp>
        <p:nvSpPr>
          <p:cNvPr id="4" name="Slide Number Placeholder 3">
            <a:extLst>
              <a:ext uri="{FF2B5EF4-FFF2-40B4-BE49-F238E27FC236}">
                <a16:creationId xmlns:a16="http://schemas.microsoft.com/office/drawing/2014/main" id="{308856EC-4090-549A-7859-139DD208A390}"/>
              </a:ext>
            </a:extLst>
          </p:cNvPr>
          <p:cNvSpPr>
            <a:spLocks noGrp="1"/>
          </p:cNvSpPr>
          <p:nvPr>
            <p:ph type="sldNum" sz="quarter" idx="12"/>
          </p:nvPr>
        </p:nvSpPr>
        <p:spPr/>
        <p:txBody>
          <a:bodyPr/>
          <a:lstStyle/>
          <a:p>
            <a:fld id="{6002B509-C285-4FF6-9C4D-EB34BB9C242E}" type="slidenum">
              <a:rPr lang="en-US" smtClean="0"/>
              <a:t>23</a:t>
            </a:fld>
            <a:endParaRPr lang="en-US"/>
          </a:p>
        </p:txBody>
      </p:sp>
    </p:spTree>
    <p:extLst>
      <p:ext uri="{BB962C8B-B14F-4D97-AF65-F5344CB8AC3E}">
        <p14:creationId xmlns:p14="http://schemas.microsoft.com/office/powerpoint/2010/main" val="1237666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C7B3-8E15-1E84-0D3F-86570FCE8CBC}"/>
              </a:ext>
            </a:extLst>
          </p:cNvPr>
          <p:cNvSpPr>
            <a:spLocks noGrp="1"/>
          </p:cNvSpPr>
          <p:nvPr>
            <p:ph type="title"/>
          </p:nvPr>
        </p:nvSpPr>
        <p:spPr/>
        <p:txBody>
          <a:bodyPr/>
          <a:lstStyle/>
          <a:p>
            <a:r>
              <a:rPr lang="en-US" dirty="0">
                <a:latin typeface="Arial"/>
                <a:cs typeface="Arial"/>
              </a:rPr>
              <a:t>Set Aside Requirements</a:t>
            </a:r>
            <a:endParaRPr lang="en-US" dirty="0"/>
          </a:p>
        </p:txBody>
      </p:sp>
      <p:graphicFrame>
        <p:nvGraphicFramePr>
          <p:cNvPr id="5" name="Content Placeholder 4">
            <a:extLst>
              <a:ext uri="{FF2B5EF4-FFF2-40B4-BE49-F238E27FC236}">
                <a16:creationId xmlns:a16="http://schemas.microsoft.com/office/drawing/2014/main" id="{1EBE18F6-D32F-6AAE-F6CF-2D5414902AB2}"/>
              </a:ext>
            </a:extLst>
          </p:cNvPr>
          <p:cNvGraphicFramePr>
            <a:graphicFrameLocks noGrp="1"/>
          </p:cNvGraphicFramePr>
          <p:nvPr>
            <p:ph sz="half" idx="1"/>
          </p:nvPr>
        </p:nvGraphicFramePr>
        <p:xfrm>
          <a:off x="249238" y="1341438"/>
          <a:ext cx="5770560" cy="1854200"/>
        </p:xfrm>
        <a:graphic>
          <a:graphicData uri="http://schemas.openxmlformats.org/drawingml/2006/table">
            <a:tbl>
              <a:tblPr firstRow="1" bandRow="1">
                <a:tableStyleId>{5C22544A-7EE6-4342-B048-85BDC9FD1C3A}</a:tableStyleId>
              </a:tblPr>
              <a:tblGrid>
                <a:gridCol w="1923520">
                  <a:extLst>
                    <a:ext uri="{9D8B030D-6E8A-4147-A177-3AD203B41FA5}">
                      <a16:colId xmlns:a16="http://schemas.microsoft.com/office/drawing/2014/main" val="2324215643"/>
                    </a:ext>
                  </a:extLst>
                </a:gridCol>
                <a:gridCol w="1923520">
                  <a:extLst>
                    <a:ext uri="{9D8B030D-6E8A-4147-A177-3AD203B41FA5}">
                      <a16:colId xmlns:a16="http://schemas.microsoft.com/office/drawing/2014/main" val="2085124682"/>
                    </a:ext>
                  </a:extLst>
                </a:gridCol>
                <a:gridCol w="1923520">
                  <a:extLst>
                    <a:ext uri="{9D8B030D-6E8A-4147-A177-3AD203B41FA5}">
                      <a16:colId xmlns:a16="http://schemas.microsoft.com/office/drawing/2014/main" val="1961423295"/>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703256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82047565"/>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292401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95621242"/>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44397090"/>
                  </a:ext>
                </a:extLst>
              </a:tr>
            </a:tbl>
          </a:graphicData>
        </a:graphic>
      </p:graphicFrame>
      <p:graphicFrame>
        <p:nvGraphicFramePr>
          <p:cNvPr id="4" name="Table 3">
            <a:extLst>
              <a:ext uri="{FF2B5EF4-FFF2-40B4-BE49-F238E27FC236}">
                <a16:creationId xmlns:a16="http://schemas.microsoft.com/office/drawing/2014/main" id="{AD581CC8-1ED2-44F7-45DA-2C14BB4F9FB7}"/>
              </a:ext>
            </a:extLst>
          </p:cNvPr>
          <p:cNvGraphicFramePr>
            <a:graphicFrameLocks noGrp="1"/>
          </p:cNvGraphicFramePr>
          <p:nvPr>
            <p:extLst>
              <p:ext uri="{D42A27DB-BD31-4B8C-83A1-F6EECF244321}">
                <p14:modId xmlns:p14="http://schemas.microsoft.com/office/powerpoint/2010/main" val="700378156"/>
              </p:ext>
            </p:extLst>
          </p:nvPr>
        </p:nvGraphicFramePr>
        <p:xfrm>
          <a:off x="152400" y="1224153"/>
          <a:ext cx="11887200" cy="4725734"/>
        </p:xfrm>
        <a:graphic>
          <a:graphicData uri="http://schemas.openxmlformats.org/drawingml/2006/table">
            <a:tbl>
              <a:tblPr firstRow="1" bandRow="1">
                <a:tableStyleId>{5C22544A-7EE6-4342-B048-85BDC9FD1C3A}</a:tableStyleId>
              </a:tblPr>
              <a:tblGrid>
                <a:gridCol w="3547090">
                  <a:extLst>
                    <a:ext uri="{9D8B030D-6E8A-4147-A177-3AD203B41FA5}">
                      <a16:colId xmlns:a16="http://schemas.microsoft.com/office/drawing/2014/main" val="2407410584"/>
                    </a:ext>
                  </a:extLst>
                </a:gridCol>
                <a:gridCol w="4170055">
                  <a:extLst>
                    <a:ext uri="{9D8B030D-6E8A-4147-A177-3AD203B41FA5}">
                      <a16:colId xmlns:a16="http://schemas.microsoft.com/office/drawing/2014/main" val="2332674969"/>
                    </a:ext>
                  </a:extLst>
                </a:gridCol>
                <a:gridCol w="4170055">
                  <a:extLst>
                    <a:ext uri="{9D8B030D-6E8A-4147-A177-3AD203B41FA5}">
                      <a16:colId xmlns:a16="http://schemas.microsoft.com/office/drawing/2014/main" val="1259020979"/>
                    </a:ext>
                  </a:extLst>
                </a:gridCol>
              </a:tblGrid>
              <a:tr h="1910053">
                <a:tc>
                  <a:txBody>
                    <a:bodyPr/>
                    <a:lstStyle/>
                    <a:p>
                      <a:pPr marL="0" algn="ctr" rtl="0" eaLnBrk="1" fontAlgn="t" latinLnBrk="0" hangingPunct="1">
                        <a:spcBef>
                          <a:spcPts val="0"/>
                        </a:spcBef>
                        <a:spcAft>
                          <a:spcPts val="0"/>
                        </a:spcAft>
                      </a:pPr>
                      <a:r>
                        <a:rPr lang="en-US" sz="2800" kern="1200" dirty="0">
                          <a:effectLst/>
                        </a:rPr>
                        <a:t>Children with Disabilities Set Aside Percentage</a:t>
                      </a:r>
                      <a:endParaRPr lang="en-US" dirty="0">
                        <a:effectLst/>
                      </a:endParaRPr>
                    </a:p>
                  </a:txBody>
                  <a:tcPr marL="0" marR="0" marT="0" marB="0" anchor="ctr"/>
                </a:tc>
                <a:tc>
                  <a:txBody>
                    <a:bodyPr/>
                    <a:lstStyle/>
                    <a:p>
                      <a:pPr marL="0" algn="ctr" rtl="0" eaLnBrk="1" fontAlgn="t" latinLnBrk="0" hangingPunct="1">
                        <a:spcBef>
                          <a:spcPts val="0"/>
                        </a:spcBef>
                        <a:spcAft>
                          <a:spcPts val="0"/>
                        </a:spcAft>
                      </a:pPr>
                      <a:r>
                        <a:rPr lang="en-US" sz="2800" kern="1200" dirty="0">
                          <a:effectLst/>
                        </a:rPr>
                        <a:t>Year Set Aside Requirement Goes Into Effect</a:t>
                      </a:r>
                      <a:endParaRPr lang="en-US" dirty="0">
                        <a:effectLst/>
                      </a:endParaRPr>
                    </a:p>
                  </a:txBody>
                  <a:tcPr marL="0" marR="0" marT="0" marB="0" anchor="ctr"/>
                </a:tc>
                <a:tc>
                  <a:txBody>
                    <a:bodyPr/>
                    <a:lstStyle/>
                    <a:p>
                      <a:pPr marL="0" algn="ctr" rtl="0" eaLnBrk="1" fontAlgn="t" latinLnBrk="0" hangingPunct="1">
                        <a:spcBef>
                          <a:spcPts val="0"/>
                        </a:spcBef>
                        <a:spcAft>
                          <a:spcPts val="0"/>
                        </a:spcAft>
                      </a:pPr>
                      <a:r>
                        <a:rPr lang="en-US" sz="2800" kern="1200">
                          <a:effectLst/>
                        </a:rPr>
                        <a:t>Year Waiver Required for Not Meeting Set Aside Percentage</a:t>
                      </a:r>
                      <a:endParaRPr lang="en-US">
                        <a:effectLst/>
                      </a:endParaRPr>
                    </a:p>
                  </a:txBody>
                  <a:tcPr marL="0" marR="0" marT="0" marB="0" anchor="ctr"/>
                </a:tc>
                <a:extLst>
                  <a:ext uri="{0D108BD9-81ED-4DB2-BD59-A6C34878D82A}">
                    <a16:rowId xmlns:a16="http://schemas.microsoft.com/office/drawing/2014/main" val="2646237376"/>
                  </a:ext>
                </a:extLst>
              </a:tr>
              <a:tr h="910682">
                <a:tc>
                  <a:txBody>
                    <a:bodyPr/>
                    <a:lstStyle/>
                    <a:p>
                      <a:pPr marL="0" algn="ctr" rtl="0" eaLnBrk="1" fontAlgn="t" latinLnBrk="0" hangingPunct="1">
                        <a:spcBef>
                          <a:spcPts val="0"/>
                        </a:spcBef>
                        <a:spcAft>
                          <a:spcPts val="0"/>
                        </a:spcAft>
                      </a:pPr>
                      <a:r>
                        <a:rPr lang="en-US" sz="2800" kern="1200" dirty="0">
                          <a:effectLst/>
                        </a:rPr>
                        <a:t>5%</a:t>
                      </a:r>
                      <a:endParaRPr lang="en-US" dirty="0">
                        <a:effectLst/>
                      </a:endParaRPr>
                    </a:p>
                  </a:txBody>
                  <a:tcPr marL="0" marR="0" marT="0" marB="0" anchor="ctr"/>
                </a:tc>
                <a:tc>
                  <a:txBody>
                    <a:bodyPr/>
                    <a:lstStyle/>
                    <a:p>
                      <a:pPr marL="0" algn="ctr" rtl="0" eaLnBrk="1" fontAlgn="t" latinLnBrk="0" hangingPunct="1">
                        <a:spcBef>
                          <a:spcPts val="0"/>
                        </a:spcBef>
                        <a:spcAft>
                          <a:spcPts val="0"/>
                        </a:spcAft>
                      </a:pPr>
                      <a:r>
                        <a:rPr lang="en-US" sz="2800" kern="1200" dirty="0">
                          <a:effectLst/>
                        </a:rPr>
                        <a:t>2022–23</a:t>
                      </a:r>
                      <a:endParaRPr lang="en-US" dirty="0">
                        <a:effectLst/>
                      </a:endParaRPr>
                    </a:p>
                  </a:txBody>
                  <a:tcPr marL="0" marR="0" marT="0" marB="0" anchor="ctr"/>
                </a:tc>
                <a:tc>
                  <a:txBody>
                    <a:bodyPr/>
                    <a:lstStyle/>
                    <a:p>
                      <a:pPr marL="0" algn="ctr" rtl="0" eaLnBrk="1" fontAlgn="t" latinLnBrk="0" hangingPunct="1">
                        <a:spcBef>
                          <a:spcPts val="0"/>
                        </a:spcBef>
                        <a:spcAft>
                          <a:spcPts val="0"/>
                        </a:spcAft>
                      </a:pPr>
                      <a:r>
                        <a:rPr lang="en-US" sz="2800" kern="1200">
                          <a:effectLst/>
                        </a:rPr>
                        <a:t>2026</a:t>
                      </a:r>
                      <a:r>
                        <a:rPr lang="en-US" sz="2800" b="0" i="0" u="none" strike="noStrike" kern="1200" noProof="0">
                          <a:solidFill>
                            <a:srgbClr val="000000"/>
                          </a:solidFill>
                          <a:effectLst/>
                          <a:latin typeface="Arial"/>
                        </a:rPr>
                        <a:t>–</a:t>
                      </a:r>
                      <a:r>
                        <a:rPr lang="en-US" sz="2800" kern="1200">
                          <a:effectLst/>
                        </a:rPr>
                        <a:t>27</a:t>
                      </a:r>
                      <a:endParaRPr lang="en-US">
                        <a:effectLst/>
                      </a:endParaRPr>
                    </a:p>
                  </a:txBody>
                  <a:tcPr marL="0" marR="0" marT="0" marB="0" anchor="ctr"/>
                </a:tc>
                <a:extLst>
                  <a:ext uri="{0D108BD9-81ED-4DB2-BD59-A6C34878D82A}">
                    <a16:rowId xmlns:a16="http://schemas.microsoft.com/office/drawing/2014/main" val="3912013239"/>
                  </a:ext>
                </a:extLst>
              </a:tr>
              <a:tr h="892097">
                <a:tc>
                  <a:txBody>
                    <a:bodyPr/>
                    <a:lstStyle/>
                    <a:p>
                      <a:pPr marL="0" algn="ctr" rtl="0" eaLnBrk="1" fontAlgn="t" latinLnBrk="0" hangingPunct="1">
                        <a:spcBef>
                          <a:spcPts val="0"/>
                        </a:spcBef>
                        <a:spcAft>
                          <a:spcPts val="0"/>
                        </a:spcAft>
                      </a:pPr>
                      <a:r>
                        <a:rPr lang="en-US" sz="2800" kern="1200">
                          <a:effectLst/>
                        </a:rPr>
                        <a:t>7.5%</a:t>
                      </a:r>
                      <a:endParaRPr lang="en-US">
                        <a:effectLst/>
                      </a:endParaRPr>
                    </a:p>
                  </a:txBody>
                  <a:tcPr marL="0" marR="0" marT="0" marB="0" anchor="ctr"/>
                </a:tc>
                <a:tc>
                  <a:txBody>
                    <a:bodyPr/>
                    <a:lstStyle/>
                    <a:p>
                      <a:pPr marL="0" algn="ctr" rtl="0" eaLnBrk="1" fontAlgn="t" latinLnBrk="0" hangingPunct="1">
                        <a:spcBef>
                          <a:spcPts val="0"/>
                        </a:spcBef>
                        <a:spcAft>
                          <a:spcPts val="0"/>
                        </a:spcAft>
                      </a:pPr>
                      <a:r>
                        <a:rPr lang="en-US" sz="2800" kern="1200" dirty="0">
                          <a:effectLst/>
                        </a:rPr>
                        <a:t>2025</a:t>
                      </a:r>
                      <a:r>
                        <a:rPr lang="en-US" sz="2800" b="0" i="0" u="none" strike="noStrike" kern="1200" noProof="0" dirty="0">
                          <a:solidFill>
                            <a:srgbClr val="000000"/>
                          </a:solidFill>
                          <a:effectLst/>
                          <a:latin typeface="Arial"/>
                        </a:rPr>
                        <a:t>–</a:t>
                      </a:r>
                      <a:r>
                        <a:rPr lang="en-US" sz="2800" kern="1200" dirty="0">
                          <a:effectLst/>
                        </a:rPr>
                        <a:t>26</a:t>
                      </a:r>
                      <a:endParaRPr lang="en-US" dirty="0">
                        <a:effectLst/>
                      </a:endParaRPr>
                    </a:p>
                  </a:txBody>
                  <a:tcPr marL="0" marR="0" marT="0" marB="0" anchor="ctr"/>
                </a:tc>
                <a:tc>
                  <a:txBody>
                    <a:bodyPr/>
                    <a:lstStyle/>
                    <a:p>
                      <a:pPr marL="0" algn="ctr" rtl="0" eaLnBrk="1" fontAlgn="t" latinLnBrk="0" hangingPunct="1">
                        <a:spcBef>
                          <a:spcPts val="0"/>
                        </a:spcBef>
                        <a:spcAft>
                          <a:spcPts val="0"/>
                        </a:spcAft>
                      </a:pPr>
                      <a:r>
                        <a:rPr lang="en-US" sz="2800" kern="1200">
                          <a:effectLst/>
                        </a:rPr>
                        <a:t>2027</a:t>
                      </a:r>
                      <a:r>
                        <a:rPr lang="en-US" sz="2800" b="0" i="0" u="none" strike="noStrike" kern="1200" noProof="0">
                          <a:solidFill>
                            <a:srgbClr val="000000"/>
                          </a:solidFill>
                          <a:effectLst/>
                          <a:latin typeface="Arial"/>
                        </a:rPr>
                        <a:t>–</a:t>
                      </a:r>
                      <a:r>
                        <a:rPr lang="en-US" sz="2800" kern="1200">
                          <a:effectLst/>
                        </a:rPr>
                        <a:t>28</a:t>
                      </a:r>
                      <a:endParaRPr lang="en-US">
                        <a:effectLst/>
                      </a:endParaRPr>
                    </a:p>
                  </a:txBody>
                  <a:tcPr marL="0" marR="0" marT="0" marB="0" anchor="ctr"/>
                </a:tc>
                <a:extLst>
                  <a:ext uri="{0D108BD9-81ED-4DB2-BD59-A6C34878D82A}">
                    <a16:rowId xmlns:a16="http://schemas.microsoft.com/office/drawing/2014/main" val="1191032477"/>
                  </a:ext>
                </a:extLst>
              </a:tr>
              <a:tr h="1012902">
                <a:tc>
                  <a:txBody>
                    <a:bodyPr/>
                    <a:lstStyle/>
                    <a:p>
                      <a:pPr marL="0" algn="ctr" rtl="0" eaLnBrk="1" fontAlgn="t" latinLnBrk="0" hangingPunct="1">
                        <a:spcBef>
                          <a:spcPts val="0"/>
                        </a:spcBef>
                        <a:spcAft>
                          <a:spcPts val="0"/>
                        </a:spcAft>
                      </a:pPr>
                      <a:r>
                        <a:rPr lang="en-US" sz="2800" kern="1200">
                          <a:effectLst/>
                        </a:rPr>
                        <a:t>10%</a:t>
                      </a:r>
                      <a:endParaRPr lang="en-US">
                        <a:effectLst/>
                      </a:endParaRPr>
                    </a:p>
                  </a:txBody>
                  <a:tcPr marL="0" marR="0" marT="0" marB="0" anchor="ctr"/>
                </a:tc>
                <a:tc>
                  <a:txBody>
                    <a:bodyPr/>
                    <a:lstStyle/>
                    <a:p>
                      <a:pPr marL="0" algn="ctr" rtl="0" eaLnBrk="1" fontAlgn="t" latinLnBrk="0" hangingPunct="1">
                        <a:spcBef>
                          <a:spcPts val="0"/>
                        </a:spcBef>
                        <a:spcAft>
                          <a:spcPts val="0"/>
                        </a:spcAft>
                      </a:pPr>
                      <a:r>
                        <a:rPr lang="en-US" sz="2800" kern="1200" dirty="0">
                          <a:effectLst/>
                        </a:rPr>
                        <a:t>2026</a:t>
                      </a:r>
                      <a:r>
                        <a:rPr lang="en-US" sz="2800" b="0" i="0" u="none" strike="noStrike" kern="1200" noProof="0" dirty="0">
                          <a:solidFill>
                            <a:srgbClr val="000000"/>
                          </a:solidFill>
                          <a:effectLst/>
                          <a:latin typeface="Arial"/>
                        </a:rPr>
                        <a:t>–</a:t>
                      </a:r>
                      <a:r>
                        <a:rPr lang="en-US" sz="2800" kern="1200" dirty="0">
                          <a:effectLst/>
                        </a:rPr>
                        <a:t>27</a:t>
                      </a:r>
                      <a:endParaRPr lang="en-US" dirty="0">
                        <a:effectLst/>
                      </a:endParaRPr>
                    </a:p>
                  </a:txBody>
                  <a:tcPr marL="0" marR="0" marT="0" marB="0" anchor="ctr"/>
                </a:tc>
                <a:tc>
                  <a:txBody>
                    <a:bodyPr/>
                    <a:lstStyle/>
                    <a:p>
                      <a:pPr marL="0" algn="ctr" rtl="0" eaLnBrk="1" fontAlgn="t" latinLnBrk="0" hangingPunct="1">
                        <a:spcBef>
                          <a:spcPts val="0"/>
                        </a:spcBef>
                        <a:spcAft>
                          <a:spcPts val="0"/>
                        </a:spcAft>
                      </a:pPr>
                      <a:r>
                        <a:rPr lang="en-US" sz="2800" kern="1200" dirty="0">
                          <a:effectLst/>
                        </a:rPr>
                        <a:t>2028</a:t>
                      </a:r>
                      <a:r>
                        <a:rPr lang="en-US" sz="2800" b="0" i="0" u="none" strike="noStrike" kern="1200" noProof="0" dirty="0">
                          <a:solidFill>
                            <a:srgbClr val="000000"/>
                          </a:solidFill>
                          <a:effectLst/>
                          <a:latin typeface="Arial"/>
                        </a:rPr>
                        <a:t>–</a:t>
                      </a:r>
                      <a:r>
                        <a:rPr lang="en-US" sz="2800" kern="1200" dirty="0">
                          <a:effectLst/>
                        </a:rPr>
                        <a:t>29</a:t>
                      </a:r>
                      <a:endParaRPr lang="en-US" dirty="0">
                        <a:effectLst/>
                      </a:endParaRPr>
                    </a:p>
                  </a:txBody>
                  <a:tcPr marL="0" marR="0" marT="0" marB="0" anchor="ctr"/>
                </a:tc>
                <a:extLst>
                  <a:ext uri="{0D108BD9-81ED-4DB2-BD59-A6C34878D82A}">
                    <a16:rowId xmlns:a16="http://schemas.microsoft.com/office/drawing/2014/main" val="1473291569"/>
                  </a:ext>
                </a:extLst>
              </a:tr>
            </a:tbl>
          </a:graphicData>
        </a:graphic>
      </p:graphicFrame>
      <p:sp>
        <p:nvSpPr>
          <p:cNvPr id="6" name="Slide Number Placeholder 3">
            <a:extLst>
              <a:ext uri="{FF2B5EF4-FFF2-40B4-BE49-F238E27FC236}">
                <a16:creationId xmlns:a16="http://schemas.microsoft.com/office/drawing/2014/main" id="{24ED2B3A-5788-83EF-45C7-4070566131F7}"/>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24</a:t>
            </a:fld>
            <a:endParaRPr lang="en-US" sz="2400">
              <a:latin typeface="Arial"/>
            </a:endParaRPr>
          </a:p>
        </p:txBody>
      </p:sp>
    </p:spTree>
    <p:extLst>
      <p:ext uri="{BB962C8B-B14F-4D97-AF65-F5344CB8AC3E}">
        <p14:creationId xmlns:p14="http://schemas.microsoft.com/office/powerpoint/2010/main" val="751069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7E0B-9B11-6A4B-C851-4224F39C77AB}"/>
              </a:ext>
            </a:extLst>
          </p:cNvPr>
          <p:cNvSpPr>
            <a:spLocks noGrp="1"/>
          </p:cNvSpPr>
          <p:nvPr>
            <p:ph type="title"/>
          </p:nvPr>
        </p:nvSpPr>
        <p:spPr/>
        <p:txBody>
          <a:bodyPr>
            <a:normAutofit fontScale="90000"/>
          </a:bodyPr>
          <a:lstStyle/>
          <a:p>
            <a:r>
              <a:rPr lang="en-US" sz="4000" b="1" dirty="0">
                <a:latin typeface="Arial"/>
                <a:cs typeface="Arial"/>
              </a:rPr>
              <a:t>Timeline for Implementation of Serving More </a:t>
            </a:r>
            <a:br>
              <a:rPr lang="en-US" sz="4000" b="1" dirty="0">
                <a:latin typeface="Arial" panose="020B0604020202020204" pitchFamily="34" charset="0"/>
                <a:cs typeface="Arial" panose="020B0604020202020204" pitchFamily="34" charset="0"/>
              </a:rPr>
            </a:br>
            <a:r>
              <a:rPr lang="en-US" sz="4000" b="1" dirty="0">
                <a:latin typeface="Arial"/>
                <a:cs typeface="Arial"/>
              </a:rPr>
              <a:t>Children with Disabilities in </a:t>
            </a:r>
            <a:r>
              <a:rPr lang="en-US" sz="4000" dirty="0">
                <a:latin typeface="Arial"/>
                <a:cs typeface="Arial"/>
              </a:rPr>
              <a:t>State Preschool</a:t>
            </a:r>
            <a:endParaRPr lang="en-US" dirty="0"/>
          </a:p>
        </p:txBody>
      </p:sp>
      <p:pic>
        <p:nvPicPr>
          <p:cNvPr id="7" name="Content Placeholder 6" descr="Timeline for Implementation of Serving More Children with Disabilities in State Preschool. Beneath the image is a link to the long description on slide 36.">
            <a:extLst>
              <a:ext uri="{FF2B5EF4-FFF2-40B4-BE49-F238E27FC236}">
                <a16:creationId xmlns:a16="http://schemas.microsoft.com/office/drawing/2014/main" id="{DE65439E-A015-42C1-4CEE-EE21B82265B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0373" y="1046718"/>
            <a:ext cx="10386038" cy="4526025"/>
          </a:xfrm>
        </p:spPr>
      </p:pic>
      <p:sp>
        <p:nvSpPr>
          <p:cNvPr id="4" name="Content Placeholder 3">
            <a:extLst>
              <a:ext uri="{FF2B5EF4-FFF2-40B4-BE49-F238E27FC236}">
                <a16:creationId xmlns:a16="http://schemas.microsoft.com/office/drawing/2014/main" id="{C68C5B9E-5D8C-E8C9-FAF8-3FFF7590F773}"/>
              </a:ext>
            </a:extLst>
          </p:cNvPr>
          <p:cNvSpPr>
            <a:spLocks noGrp="1"/>
          </p:cNvSpPr>
          <p:nvPr>
            <p:ph sz="half" idx="2"/>
          </p:nvPr>
        </p:nvSpPr>
        <p:spPr>
          <a:xfrm>
            <a:off x="930373" y="5516217"/>
            <a:ext cx="5893904" cy="717716"/>
          </a:xfrm>
        </p:spPr>
        <p:txBody>
          <a:bodyPr/>
          <a:lstStyle/>
          <a:p>
            <a:r>
              <a:rPr lang="en-US" sz="3600" dirty="0">
                <a:hlinkClick r:id="rId3" action="ppaction://hlinksldjump" tooltip="Link to Long Description of Timeline"/>
              </a:rPr>
              <a:t>Long description slide 36 </a:t>
            </a:r>
            <a:endParaRPr lang="en-US" sz="3600" dirty="0"/>
          </a:p>
          <a:p>
            <a:endParaRPr lang="en-US" dirty="0"/>
          </a:p>
        </p:txBody>
      </p:sp>
      <p:sp>
        <p:nvSpPr>
          <p:cNvPr id="5" name="Slide Number Placeholder 4">
            <a:extLst>
              <a:ext uri="{FF2B5EF4-FFF2-40B4-BE49-F238E27FC236}">
                <a16:creationId xmlns:a16="http://schemas.microsoft.com/office/drawing/2014/main" id="{214F2C98-1F25-F834-628F-2B1FB26186BB}"/>
              </a:ext>
            </a:extLst>
          </p:cNvPr>
          <p:cNvSpPr>
            <a:spLocks noGrp="1"/>
          </p:cNvSpPr>
          <p:nvPr>
            <p:ph type="sldNum" sz="quarter" idx="12"/>
          </p:nvPr>
        </p:nvSpPr>
        <p:spPr/>
        <p:txBody>
          <a:bodyPr/>
          <a:lstStyle/>
          <a:p>
            <a:fld id="{6002B509-C285-4FF6-9C4D-EB34BB9C242E}" type="slidenum">
              <a:rPr lang="en-US" smtClean="0"/>
              <a:t>25</a:t>
            </a:fld>
            <a:endParaRPr lang="en-US"/>
          </a:p>
        </p:txBody>
      </p:sp>
    </p:spTree>
    <p:extLst>
      <p:ext uri="{BB962C8B-B14F-4D97-AF65-F5344CB8AC3E}">
        <p14:creationId xmlns:p14="http://schemas.microsoft.com/office/powerpoint/2010/main" val="3199773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F561-A7E7-B3C8-CA16-B3FD1436C7D0}"/>
              </a:ext>
            </a:extLst>
          </p:cNvPr>
          <p:cNvSpPr>
            <a:spLocks noGrp="1"/>
          </p:cNvSpPr>
          <p:nvPr>
            <p:ph type="title"/>
          </p:nvPr>
        </p:nvSpPr>
        <p:spPr/>
        <p:txBody>
          <a:bodyPr/>
          <a:lstStyle/>
          <a:p>
            <a:r>
              <a:rPr lang="en-US">
                <a:latin typeface="Arial"/>
                <a:cs typeface="Arial"/>
              </a:rPr>
              <a:t>Children with Disabilities Survey</a:t>
            </a:r>
            <a:endParaRPr lang="en-US"/>
          </a:p>
        </p:txBody>
      </p:sp>
      <p:sp>
        <p:nvSpPr>
          <p:cNvPr id="3" name="Content Placeholder 2">
            <a:extLst>
              <a:ext uri="{FF2B5EF4-FFF2-40B4-BE49-F238E27FC236}">
                <a16:creationId xmlns:a16="http://schemas.microsoft.com/office/drawing/2014/main" id="{3A287A10-D2C3-9D44-8BC5-86C191F21EB0}"/>
              </a:ext>
            </a:extLst>
          </p:cNvPr>
          <p:cNvSpPr>
            <a:spLocks noGrp="1"/>
          </p:cNvSpPr>
          <p:nvPr>
            <p:ph idx="1"/>
          </p:nvPr>
        </p:nvSpPr>
        <p:spPr/>
        <p:txBody>
          <a:bodyPr vert="horz" lIns="91440" tIns="45720" rIns="91440" bIns="45720" rtlCol="0" anchor="t">
            <a:normAutofit/>
          </a:bodyPr>
          <a:lstStyle/>
          <a:p>
            <a:r>
              <a:rPr lang="en-US" sz="3200" dirty="0">
                <a:solidFill>
                  <a:schemeClr val="accent1">
                    <a:lumMod val="50000"/>
                  </a:schemeClr>
                </a:solidFill>
                <a:latin typeface="Arial"/>
                <a:cs typeface="Arial"/>
              </a:rPr>
              <a:t>The Survey on Children with Disabilities FY 2022–23 was due on </a:t>
            </a:r>
            <a:r>
              <a:rPr lang="en-US" sz="3200" b="1" dirty="0">
                <a:solidFill>
                  <a:schemeClr val="accent1">
                    <a:lumMod val="50000"/>
                  </a:schemeClr>
                </a:solidFill>
                <a:latin typeface="Arial"/>
                <a:cs typeface="Arial"/>
              </a:rPr>
              <a:t>September 29, 2023, by 5:00 p.m. </a:t>
            </a:r>
            <a:endParaRPr lang="en-US" sz="3200" b="1" dirty="0">
              <a:solidFill>
                <a:schemeClr val="accent1">
                  <a:lumMod val="50000"/>
                </a:schemeClr>
              </a:solidFill>
            </a:endParaRPr>
          </a:p>
          <a:p>
            <a:r>
              <a:rPr lang="en-US" sz="3200" b="1" dirty="0">
                <a:solidFill>
                  <a:schemeClr val="accent1">
                    <a:lumMod val="50000"/>
                  </a:schemeClr>
                </a:solidFill>
                <a:latin typeface="Arial"/>
                <a:cs typeface="Arial"/>
              </a:rPr>
              <a:t>If not already submitted, please submit today</a:t>
            </a:r>
          </a:p>
          <a:p>
            <a:pPr lvl="1"/>
            <a:r>
              <a:rPr lang="en-US" sz="2800" dirty="0">
                <a:solidFill>
                  <a:schemeClr val="accent1">
                    <a:lumMod val="50000"/>
                  </a:schemeClr>
                </a:solidFill>
                <a:latin typeface="Arial"/>
                <a:cs typeface="Arial"/>
              </a:rPr>
              <a:t>All CSPP contractors must complete the survey</a:t>
            </a:r>
            <a:endParaRPr lang="en-US" sz="2800" b="1" dirty="0">
              <a:solidFill>
                <a:schemeClr val="accent1">
                  <a:lumMod val="50000"/>
                </a:schemeClr>
              </a:solidFill>
              <a:latin typeface="Arial"/>
              <a:cs typeface="Arial"/>
            </a:endParaRPr>
          </a:p>
          <a:p>
            <a:pPr lvl="1"/>
            <a:r>
              <a:rPr lang="en-US" sz="2800" dirty="0">
                <a:solidFill>
                  <a:schemeClr val="accent1">
                    <a:lumMod val="50000"/>
                  </a:schemeClr>
                </a:solidFill>
                <a:latin typeface="Arial"/>
                <a:cs typeface="Arial"/>
              </a:rPr>
              <a:t>CSPP Contractors can access resources and the survey link on the Inclusive Early Education Resources webpage</a:t>
            </a:r>
            <a:r>
              <a:rPr lang="en-US" sz="2800" dirty="0">
                <a:solidFill>
                  <a:srgbClr val="000000"/>
                </a:solidFill>
                <a:latin typeface="Arial"/>
                <a:cs typeface="Arial"/>
              </a:rPr>
              <a:t> </a:t>
            </a:r>
            <a:r>
              <a:rPr lang="en-US" sz="2800" u="sng" dirty="0">
                <a:solidFill>
                  <a:srgbClr val="0563C1"/>
                </a:solidFill>
                <a:latin typeface="Arial"/>
                <a:cs typeface="Arial"/>
                <a:hlinkClick r:id="rId3" tooltip="Inclusive Early Education Resources web page"/>
              </a:rPr>
              <a:t>https://www.cde.ca.gov/sp/cd/op/ieeresources.asp</a:t>
            </a:r>
            <a:endParaRPr lang="en-US" sz="2800" dirty="0">
              <a:solidFill>
                <a:srgbClr val="000000"/>
              </a:solidFill>
              <a:latin typeface="Arial"/>
              <a:cs typeface="Arial"/>
            </a:endParaRPr>
          </a:p>
          <a:p>
            <a:pPr lvl="1"/>
            <a:r>
              <a:rPr lang="en-US" sz="2800" dirty="0">
                <a:solidFill>
                  <a:schemeClr val="accent1">
                    <a:lumMod val="50000"/>
                  </a:schemeClr>
                </a:solidFill>
                <a:latin typeface="Arial"/>
                <a:cs typeface="Arial"/>
              </a:rPr>
              <a:t>Email questions to </a:t>
            </a:r>
            <a:r>
              <a:rPr lang="en-US" sz="2800" dirty="0">
                <a:solidFill>
                  <a:srgbClr val="000000"/>
                </a:solidFill>
                <a:latin typeface="Arial"/>
                <a:cs typeface="Arial"/>
                <a:hlinkClick r:id="rId4"/>
              </a:rPr>
              <a:t>CWDSurvey@cde.ca.gov</a:t>
            </a:r>
            <a:r>
              <a:rPr lang="en-US" sz="2800" dirty="0">
                <a:solidFill>
                  <a:srgbClr val="000000"/>
                </a:solidFill>
                <a:latin typeface="Arial"/>
                <a:cs typeface="Arial"/>
              </a:rPr>
              <a:t> </a:t>
            </a:r>
            <a:endParaRPr lang="en-US" dirty="0"/>
          </a:p>
          <a:p>
            <a:endParaRPr lang="en-US" sz="3200" dirty="0">
              <a:latin typeface="Arial"/>
              <a:cs typeface="Arial"/>
            </a:endParaRPr>
          </a:p>
        </p:txBody>
      </p:sp>
      <p:sp>
        <p:nvSpPr>
          <p:cNvPr id="4" name="Slide Number Placeholder 3">
            <a:extLst>
              <a:ext uri="{FF2B5EF4-FFF2-40B4-BE49-F238E27FC236}">
                <a16:creationId xmlns:a16="http://schemas.microsoft.com/office/drawing/2014/main" id="{2555DE2F-E90E-ED36-E57D-8202EA4A3C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26</a:t>
            </a:fld>
            <a:endParaRPr lang="en-US" sz="2400">
              <a:latin typeface="Arial"/>
            </a:endParaRPr>
          </a:p>
        </p:txBody>
      </p:sp>
    </p:spTree>
    <p:extLst>
      <p:ext uri="{BB962C8B-B14F-4D97-AF65-F5344CB8AC3E}">
        <p14:creationId xmlns:p14="http://schemas.microsoft.com/office/powerpoint/2010/main" val="3024111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3996-96DE-955C-8E29-BC38B99B5223}"/>
              </a:ext>
            </a:extLst>
          </p:cNvPr>
          <p:cNvSpPr>
            <a:spLocks noGrp="1"/>
          </p:cNvSpPr>
          <p:nvPr>
            <p:ph type="title"/>
          </p:nvPr>
        </p:nvSpPr>
        <p:spPr/>
        <p:txBody>
          <a:bodyPr/>
          <a:lstStyle/>
          <a:p>
            <a:r>
              <a:rPr lang="en-US" dirty="0">
                <a:latin typeface="Arial"/>
                <a:cs typeface="Arial"/>
              </a:rPr>
              <a:t>Inclusive Education Expansion Program (IEEEP) 2022–2027</a:t>
            </a:r>
            <a:endParaRPr lang="en-US" dirty="0"/>
          </a:p>
        </p:txBody>
      </p:sp>
      <p:sp>
        <p:nvSpPr>
          <p:cNvPr id="3" name="Content Placeholder 2">
            <a:extLst>
              <a:ext uri="{FF2B5EF4-FFF2-40B4-BE49-F238E27FC236}">
                <a16:creationId xmlns:a16="http://schemas.microsoft.com/office/drawing/2014/main" id="{9AE9B867-4AE4-3432-E6D1-405A72369DBF}"/>
              </a:ext>
            </a:extLst>
          </p:cNvPr>
          <p:cNvSpPr>
            <a:spLocks noGrp="1"/>
          </p:cNvSpPr>
          <p:nvPr>
            <p:ph idx="1"/>
          </p:nvPr>
        </p:nvSpPr>
        <p:spPr>
          <a:xfrm>
            <a:off x="0" y="1457839"/>
            <a:ext cx="12192000" cy="4834143"/>
          </a:xfrm>
        </p:spPr>
        <p:txBody>
          <a:bodyPr vert="horz" lIns="91440" tIns="45720" rIns="91440" bIns="45720" rtlCol="0" anchor="t">
            <a:normAutofit/>
          </a:bodyPr>
          <a:lstStyle/>
          <a:p>
            <a:r>
              <a:rPr lang="en-US" dirty="0">
                <a:latin typeface="Arial"/>
                <a:cs typeface="Arial"/>
              </a:rPr>
              <a:t>2023–24 budget initially reappropriated all $250 million of IEEEP 2022–2027 funds.</a:t>
            </a:r>
            <a:endParaRPr lang="en-US" dirty="0"/>
          </a:p>
          <a:p>
            <a:r>
              <a:rPr lang="en-US" dirty="0">
                <a:latin typeface="Arial"/>
                <a:cs typeface="Arial"/>
              </a:rPr>
              <a:t>SB 104 appropriated $162,657,000 back to IEEEP</a:t>
            </a:r>
          </a:p>
          <a:p>
            <a:r>
              <a:rPr lang="en-US" dirty="0">
                <a:latin typeface="Arial"/>
                <a:cs typeface="Arial"/>
              </a:rPr>
              <a:t>Request For Applications (RFA) is planned for Fall 2023 </a:t>
            </a:r>
          </a:p>
          <a:p>
            <a:r>
              <a:rPr lang="en-US" dirty="0">
                <a:latin typeface="Arial"/>
                <a:cs typeface="Arial"/>
              </a:rPr>
              <a:t>CDE will provide training and technical assistance (T &amp; TA) to CSPPs to support contractors in providing high quality inclusive programs.</a:t>
            </a:r>
            <a:endParaRPr lang="en-US" dirty="0"/>
          </a:p>
        </p:txBody>
      </p:sp>
      <p:sp>
        <p:nvSpPr>
          <p:cNvPr id="5" name="Slide Number Placeholder 3">
            <a:extLst>
              <a:ext uri="{FF2B5EF4-FFF2-40B4-BE49-F238E27FC236}">
                <a16:creationId xmlns:a16="http://schemas.microsoft.com/office/drawing/2014/main" id="{118354F4-069B-B4B1-8863-E997C265259C}"/>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27</a:t>
            </a:fld>
            <a:endParaRPr lang="en-US" sz="2400">
              <a:latin typeface="Arial"/>
            </a:endParaRPr>
          </a:p>
        </p:txBody>
      </p:sp>
    </p:spTree>
    <p:extLst>
      <p:ext uri="{BB962C8B-B14F-4D97-AF65-F5344CB8AC3E}">
        <p14:creationId xmlns:p14="http://schemas.microsoft.com/office/powerpoint/2010/main" val="3401479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Highlights from the CCPU Agreement: Payment Timeliness</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0" y="1117600"/>
            <a:ext cx="12192000" cy="5583835"/>
          </a:xfrm>
        </p:spPr>
        <p:txBody>
          <a:bodyPr vert="horz" lIns="91440" tIns="45720" rIns="91440" bIns="45720" rtlCol="0" anchor="t">
            <a:normAutofit/>
          </a:bodyPr>
          <a:lstStyle/>
          <a:p>
            <a:pPr>
              <a:lnSpc>
                <a:spcPct val="120000"/>
              </a:lnSpc>
            </a:pPr>
            <a:r>
              <a:rPr lang="en-US" sz="2400" dirty="0">
                <a:latin typeface="Arial"/>
                <a:cs typeface="Arial"/>
              </a:rPr>
              <a:t>Contractors and counties are required to develop, implement, and publish a plan for timely payments to family childcare providers, including publication in provider information/handbooks and in individual provider agreements</a:t>
            </a:r>
          </a:p>
          <a:p>
            <a:pPr>
              <a:lnSpc>
                <a:spcPct val="120000"/>
              </a:lnSpc>
            </a:pPr>
            <a:r>
              <a:rPr lang="en-US" sz="2400" dirty="0">
                <a:latin typeface="Arial"/>
                <a:cs typeface="Arial"/>
              </a:rPr>
              <a:t>The plan shall elements including:</a:t>
            </a:r>
          </a:p>
          <a:p>
            <a:pPr lvl="1">
              <a:lnSpc>
                <a:spcPct val="120000"/>
              </a:lnSpc>
            </a:pPr>
            <a:r>
              <a:rPr lang="en-US" sz="2400" dirty="0">
                <a:latin typeface="Arial"/>
                <a:cs typeface="Arial"/>
              </a:rPr>
              <a:t>Requiring family childcare providers be paid within 21 calendar days of submission of a complete invoice or daily sign-in and sign-out sheets</a:t>
            </a:r>
            <a:endParaRPr lang="en-US" sz="2400" dirty="0"/>
          </a:p>
          <a:p>
            <a:pPr lvl="1">
              <a:lnSpc>
                <a:spcPct val="120000"/>
              </a:lnSpc>
            </a:pPr>
            <a:r>
              <a:rPr lang="en-US" sz="2400" dirty="0">
                <a:latin typeface="Arial"/>
                <a:cs typeface="Arial"/>
              </a:rPr>
              <a:t>A schedule for the payment of services</a:t>
            </a:r>
          </a:p>
          <a:p>
            <a:pPr lvl="1">
              <a:lnSpc>
                <a:spcPct val="120000"/>
              </a:lnSpc>
            </a:pPr>
            <a:r>
              <a:rPr lang="en-US" sz="2400" dirty="0">
                <a:latin typeface="Arial"/>
                <a:cs typeface="Arial"/>
              </a:rPr>
              <a:t>Not withholding payments for complete records or invoices of multiple children</a:t>
            </a:r>
          </a:p>
          <a:p>
            <a:pPr lvl="1">
              <a:lnSpc>
                <a:spcPct val="120000"/>
              </a:lnSpc>
            </a:pPr>
            <a:r>
              <a:rPr lang="en-US" sz="2400" dirty="0">
                <a:latin typeface="Arial"/>
                <a:cs typeface="Arial"/>
              </a:rPr>
              <a:t>Procedures to resolve overpayment and underpayment issues</a:t>
            </a:r>
          </a:p>
          <a:p>
            <a:pPr lvl="1">
              <a:lnSpc>
                <a:spcPct val="120000"/>
              </a:lnSpc>
            </a:pPr>
            <a:r>
              <a:rPr lang="en-US" sz="2400" dirty="0">
                <a:latin typeface="Arial"/>
                <a:cs typeface="Arial"/>
              </a:rPr>
              <a:t>Notifying impacted providers if they will receive timely payments</a:t>
            </a:r>
            <a:endParaRPr lang="en-US" sz="2400" dirty="0"/>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28</a:t>
            </a:fld>
            <a:endParaRPr lang="en-US" sz="2400">
              <a:latin typeface="Arial"/>
            </a:endParaRPr>
          </a:p>
        </p:txBody>
      </p:sp>
    </p:spTree>
    <p:extLst>
      <p:ext uri="{BB962C8B-B14F-4D97-AF65-F5344CB8AC3E}">
        <p14:creationId xmlns:p14="http://schemas.microsoft.com/office/powerpoint/2010/main" val="135883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p:txBody>
          <a:bodyPr>
            <a:noAutofit/>
          </a:bodyPr>
          <a:lstStyle/>
          <a:p>
            <a:r>
              <a:rPr lang="en-US">
                <a:latin typeface="Arial"/>
                <a:cs typeface="Arial"/>
              </a:rPr>
              <a:t>Universal Transitional Kindergarten (UTK)</a:t>
            </a:r>
            <a:endParaRPr lang="en-US">
              <a:latin typeface="Arial"/>
            </a:endParaRPr>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p:txBody>
          <a:bodyPr vert="horz" lIns="91440" tIns="45720" rIns="91440" bIns="45720" rtlCol="0" anchor="t">
            <a:noAutofit/>
          </a:bodyPr>
          <a:lstStyle/>
          <a:p>
            <a:pPr marL="0" indent="0">
              <a:buNone/>
            </a:pPr>
            <a:r>
              <a:rPr lang="en-US" sz="2800" dirty="0">
                <a:latin typeface="Arial"/>
                <a:cs typeface="Arial"/>
              </a:rPr>
              <a:t>Budget continues to support investments of UTK expansion, including:</a:t>
            </a:r>
            <a:endParaRPr lang="en-US" sz="2800" dirty="0"/>
          </a:p>
          <a:p>
            <a:pPr lvl="1"/>
            <a:r>
              <a:rPr lang="en-US" sz="2800" dirty="0">
                <a:latin typeface="Arial"/>
                <a:cs typeface="Arial"/>
              </a:rPr>
              <a:t>Revised costs for the first year of TK expansion:</a:t>
            </a:r>
          </a:p>
          <a:p>
            <a:pPr lvl="2"/>
            <a:r>
              <a:rPr lang="en-US" sz="2400" dirty="0">
                <a:latin typeface="Arial"/>
                <a:cs typeface="Arial"/>
              </a:rPr>
              <a:t>$357 million for expanding access to all children turning five years old between September 2 and February 2.</a:t>
            </a:r>
          </a:p>
          <a:p>
            <a:pPr lvl="2"/>
            <a:r>
              <a:rPr lang="en-US" sz="2400" dirty="0">
                <a:latin typeface="Arial"/>
                <a:cs typeface="Arial"/>
              </a:rPr>
              <a:t>$283 million for the first–year costs to for one additional certificated or classified staff person in every Transitional Kindergarten (TK) class.</a:t>
            </a:r>
            <a:endParaRPr lang="en-US" sz="2400" dirty="0">
              <a:latin typeface="Arial"/>
            </a:endParaRPr>
          </a:p>
          <a:p>
            <a:pPr lvl="1"/>
            <a:r>
              <a:rPr lang="en-US" sz="2800" dirty="0">
                <a:latin typeface="Arial"/>
                <a:cs typeface="Arial"/>
              </a:rPr>
              <a:t>$597 million for the second-year costs (current fiscal year) to expand access to all children turning five years old between September 2 and April 2.</a:t>
            </a:r>
          </a:p>
          <a:p>
            <a:pPr lvl="2"/>
            <a:r>
              <a:rPr lang="en-US" sz="2400" dirty="0">
                <a:latin typeface="Arial"/>
                <a:cs typeface="Arial"/>
              </a:rPr>
              <a:t>$165 million to keep the ratio at one adult to 12 children.</a:t>
            </a:r>
          </a:p>
          <a:p>
            <a:pPr lvl="1"/>
            <a:r>
              <a:rPr lang="en-US" sz="2800" dirty="0">
                <a:latin typeface="Arial"/>
                <a:cs typeface="Arial"/>
              </a:rPr>
              <a:t>Allows returned UPK Planning and Implementation Grant funds to be allocated to the Early Education Teacher Development Grant.</a:t>
            </a:r>
          </a:p>
          <a:p>
            <a:pPr>
              <a:buFont typeface="Arial"/>
              <a:buChar char="•"/>
            </a:pPr>
            <a:endParaRPr lang="en-US" sz="2400" dirty="0">
              <a:cs typeface="Arial"/>
            </a:endParaRPr>
          </a:p>
          <a:p>
            <a:pPr marL="0" indent="0">
              <a:buNone/>
            </a:pPr>
            <a:endParaRPr lang="en-US" sz="2400" dirty="0">
              <a:cs typeface="Arial"/>
            </a:endParaRPr>
          </a:p>
          <a:p>
            <a:pPr marL="0" indent="0">
              <a:buNone/>
            </a:pPr>
            <a:endParaRPr lang="en-US" sz="2400" dirty="0">
              <a:cs typeface="Arial"/>
            </a:endParaRPr>
          </a:p>
          <a:p>
            <a:pPr marL="0" indent="0">
              <a:buNone/>
            </a:pPr>
            <a:endParaRPr lang="en-US" sz="2400" dirty="0">
              <a:cs typeface="Arial"/>
            </a:endParaRPr>
          </a:p>
          <a:p>
            <a:endParaRPr lang="en-US" sz="2400" dirty="0">
              <a:cs typeface="Arial"/>
            </a:endParaRPr>
          </a:p>
          <a:p>
            <a:endParaRPr lang="en-US" sz="2400" dirty="0">
              <a:cs typeface="Arial"/>
            </a:endParaRPr>
          </a:p>
          <a:p>
            <a:endParaRPr lang="en-US" sz="2400" dirty="0">
              <a:cs typeface="Arial"/>
            </a:endParaRPr>
          </a:p>
          <a:p>
            <a:endParaRPr lang="en-US" sz="2400" dirty="0">
              <a:cs typeface="Arial"/>
            </a:endParaRPr>
          </a:p>
          <a:p>
            <a:endParaRPr lang="en-US" sz="2400" dirty="0">
              <a:cs typeface="Arial"/>
            </a:endParaRPr>
          </a:p>
          <a:p>
            <a:pPr marL="0" indent="0">
              <a:buNone/>
            </a:pPr>
            <a:endParaRPr lang="en-US" sz="2400" dirty="0">
              <a:cs typeface="Arial"/>
            </a:endParaRPr>
          </a:p>
          <a:p>
            <a:pPr marL="0" indent="0">
              <a:buNone/>
            </a:pPr>
            <a:endParaRPr lang="en-US" sz="3200" dirty="0">
              <a:cs typeface="Arial"/>
            </a:endParaRP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2"/>
          </p:nvPr>
        </p:nvSpPr>
        <p:spPr/>
        <p:txBody>
          <a:bodyPr/>
          <a:lstStyle/>
          <a:p>
            <a:fld id="{2AA74813-043C-43CB-9E82-7CAA19F31821}" type="slidenum">
              <a:rPr lang="en-US" smtClean="0"/>
              <a:pPr/>
              <a:t>29</a:t>
            </a:fld>
            <a:endParaRPr lang="en-US"/>
          </a:p>
        </p:txBody>
      </p:sp>
    </p:spTree>
    <p:extLst>
      <p:ext uri="{BB962C8B-B14F-4D97-AF65-F5344CB8AC3E}">
        <p14:creationId xmlns:p14="http://schemas.microsoft.com/office/powerpoint/2010/main" val="175305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DF717-5F55-4F5C-9A95-90F3DB58375A}"/>
              </a:ext>
            </a:extLst>
          </p:cNvPr>
          <p:cNvSpPr>
            <a:spLocks noGrp="1"/>
          </p:cNvSpPr>
          <p:nvPr>
            <p:ph type="title"/>
          </p:nvPr>
        </p:nvSpPr>
        <p:spPr>
          <a:xfrm>
            <a:off x="-1" y="-83385"/>
            <a:ext cx="12191999" cy="1325563"/>
          </a:xfrm>
        </p:spPr>
        <p:txBody>
          <a:bodyPr>
            <a:normAutofit/>
          </a:bodyPr>
          <a:lstStyle/>
          <a:p>
            <a:r>
              <a:rPr lang="en-US" sz="4000" dirty="0">
                <a:solidFill>
                  <a:srgbClr val="002060"/>
                </a:solidFill>
              </a:rPr>
              <a:t>Meeting Agenda</a:t>
            </a:r>
          </a:p>
        </p:txBody>
      </p:sp>
      <p:sp>
        <p:nvSpPr>
          <p:cNvPr id="7" name="Content Placeholder 6">
            <a:extLst>
              <a:ext uri="{FF2B5EF4-FFF2-40B4-BE49-F238E27FC236}">
                <a16:creationId xmlns:a16="http://schemas.microsoft.com/office/drawing/2014/main" id="{91473AF4-009C-42E7-A284-A29CD58D3895}"/>
              </a:ext>
            </a:extLst>
          </p:cNvPr>
          <p:cNvSpPr>
            <a:spLocks noGrp="1"/>
          </p:cNvSpPr>
          <p:nvPr>
            <p:ph idx="1"/>
          </p:nvPr>
        </p:nvSpPr>
        <p:spPr>
          <a:xfrm>
            <a:off x="0" y="911500"/>
            <a:ext cx="12192000" cy="5768669"/>
          </a:xfrm>
        </p:spPr>
        <p:txBody>
          <a:bodyPr vert="horz" lIns="91440" tIns="45720" rIns="91440" bIns="45720" rtlCol="0" anchor="t">
            <a:normAutofit/>
          </a:bodyPr>
          <a:lstStyle/>
          <a:p>
            <a:r>
              <a:rPr lang="en-US" sz="2400" b="1" dirty="0">
                <a:latin typeface="Arial"/>
                <a:cs typeface="Arial"/>
              </a:rPr>
              <a:t>Welcome and Introductions</a:t>
            </a:r>
          </a:p>
          <a:p>
            <a:r>
              <a:rPr lang="en-US" sz="2400" b="1" dirty="0">
                <a:latin typeface="Arial"/>
                <a:cs typeface="Arial"/>
              </a:rPr>
              <a:t>2023–24 California Budget Overview</a:t>
            </a:r>
            <a:endParaRPr lang="en-US" sz="2400" b="1" dirty="0"/>
          </a:p>
          <a:p>
            <a:r>
              <a:rPr lang="en-US" sz="2400" b="1" dirty="0">
                <a:latin typeface="Arial"/>
                <a:cs typeface="Arial"/>
              </a:rPr>
              <a:t>California State Preschool Program (CSPP) Budget Highlights</a:t>
            </a:r>
            <a:endParaRPr lang="en-US" sz="2400" b="1" dirty="0"/>
          </a:p>
          <a:p>
            <a:r>
              <a:rPr lang="en-US" sz="2400" b="1" dirty="0">
                <a:latin typeface="Arial"/>
                <a:cs typeface="Arial"/>
              </a:rPr>
              <a:t>Inclusive Early Education Expansion Program (IEEEP) Update</a:t>
            </a:r>
            <a:endParaRPr lang="en-US" sz="2400" b="1" dirty="0"/>
          </a:p>
          <a:p>
            <a:r>
              <a:rPr lang="en-US" sz="2400" b="1" dirty="0">
                <a:latin typeface="Arial"/>
                <a:cs typeface="Arial"/>
              </a:rPr>
              <a:t>Highlights from the Union Agreement: Payment Timeliness, Training and Funding Benefits</a:t>
            </a:r>
            <a:endParaRPr lang="en-US" sz="2400" b="1" dirty="0"/>
          </a:p>
          <a:p>
            <a:r>
              <a:rPr lang="en-US" sz="2400" b="1" dirty="0">
                <a:latin typeface="Arial"/>
                <a:cs typeface="Arial"/>
              </a:rPr>
              <a:t>Universal Transitional Kindergarten (UTK) Updates and Policy Changes</a:t>
            </a:r>
            <a:endParaRPr lang="en-US" sz="2400" b="1" dirty="0"/>
          </a:p>
          <a:p>
            <a:r>
              <a:rPr lang="en-US" sz="2400" b="1" dirty="0">
                <a:latin typeface="Arial"/>
                <a:cs typeface="Arial"/>
              </a:rPr>
              <a:t>Other Budget Investments</a:t>
            </a:r>
            <a:endParaRPr lang="en-US" sz="2400" b="1" dirty="0"/>
          </a:p>
          <a:p>
            <a:r>
              <a:rPr lang="en-US" sz="2400" b="1" dirty="0">
                <a:latin typeface="Arial"/>
                <a:cs typeface="Arial"/>
              </a:rPr>
              <a:t>Universal </a:t>
            </a:r>
            <a:r>
              <a:rPr lang="en-US" sz="2400" b="1" dirty="0" err="1">
                <a:latin typeface="Arial"/>
                <a:cs typeface="Arial"/>
              </a:rPr>
              <a:t>PreKindergarten</a:t>
            </a:r>
            <a:r>
              <a:rPr lang="en-US" sz="2400" b="1" dirty="0">
                <a:latin typeface="Arial"/>
                <a:cs typeface="Arial"/>
              </a:rPr>
              <a:t> (UPK) Mixed Delivery Quality and Access Workgroup Updates</a:t>
            </a:r>
            <a:endParaRPr lang="en-US" sz="2400" b="1" dirty="0"/>
          </a:p>
          <a:p>
            <a:r>
              <a:rPr lang="en-US" sz="2400" b="1" dirty="0">
                <a:latin typeface="Arial"/>
                <a:cs typeface="Arial"/>
              </a:rPr>
              <a:t>Upcoming Deadlines, Trainings, and Events</a:t>
            </a:r>
            <a:endParaRPr lang="en-US" sz="2400" b="1" dirty="0"/>
          </a:p>
          <a:p>
            <a:r>
              <a:rPr lang="en-US" sz="2400" b="1" dirty="0">
                <a:latin typeface="Arial"/>
                <a:cs typeface="Arial"/>
              </a:rPr>
              <a:t>Question and Answer</a:t>
            </a:r>
            <a:endParaRPr lang="en-US" sz="2400" b="1" dirty="0"/>
          </a:p>
          <a:p>
            <a:endParaRPr lang="en-US" dirty="0"/>
          </a:p>
          <a:p>
            <a:endParaRPr lang="en-US" dirty="0"/>
          </a:p>
          <a:p>
            <a:endParaRPr lang="en-US" sz="2700" dirty="0"/>
          </a:p>
        </p:txBody>
      </p:sp>
      <p:sp>
        <p:nvSpPr>
          <p:cNvPr id="4" name="Slide Number Placeholder 3">
            <a:extLst>
              <a:ext uri="{FF2B5EF4-FFF2-40B4-BE49-F238E27FC236}">
                <a16:creationId xmlns:a16="http://schemas.microsoft.com/office/drawing/2014/main" id="{00A4BBF1-0835-47EA-9AB1-EEC4AEDED64A}"/>
              </a:ext>
            </a:extLst>
          </p:cNvPr>
          <p:cNvSpPr>
            <a:spLocks noGrp="1"/>
          </p:cNvSpPr>
          <p:nvPr>
            <p:ph type="sldNum" sz="quarter" idx="12"/>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3909120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9968-C037-AB65-9754-DB13315BAF6B}"/>
              </a:ext>
            </a:extLst>
          </p:cNvPr>
          <p:cNvSpPr>
            <a:spLocks noGrp="1"/>
          </p:cNvSpPr>
          <p:nvPr>
            <p:ph type="title"/>
          </p:nvPr>
        </p:nvSpPr>
        <p:spPr/>
        <p:txBody>
          <a:bodyPr/>
          <a:lstStyle/>
          <a:p>
            <a:r>
              <a:rPr lang="en-US">
                <a:latin typeface="Arial"/>
                <a:cs typeface="Arial"/>
              </a:rPr>
              <a:t>Transitional Kindergarten (TK) Policy Changes</a:t>
            </a:r>
            <a:endParaRPr lang="en-US"/>
          </a:p>
        </p:txBody>
      </p:sp>
      <p:sp>
        <p:nvSpPr>
          <p:cNvPr id="3" name="Content Placeholder 2">
            <a:extLst>
              <a:ext uri="{FF2B5EF4-FFF2-40B4-BE49-F238E27FC236}">
                <a16:creationId xmlns:a16="http://schemas.microsoft.com/office/drawing/2014/main" id="{529D63F3-06C0-1701-3DD0-958B8026FA06}"/>
              </a:ext>
            </a:extLst>
          </p:cNvPr>
          <p:cNvSpPr>
            <a:spLocks noGrp="1"/>
          </p:cNvSpPr>
          <p:nvPr>
            <p:ph idx="1"/>
          </p:nvPr>
        </p:nvSpPr>
        <p:spPr/>
        <p:txBody>
          <a:bodyPr vert="horz" lIns="91440" tIns="45720" rIns="91440" bIns="45720" rtlCol="0" anchor="t">
            <a:normAutofit/>
          </a:bodyPr>
          <a:lstStyle/>
          <a:p>
            <a:r>
              <a:rPr lang="en-US" sz="2800" dirty="0">
                <a:latin typeface="Arial"/>
                <a:cs typeface="Arial"/>
              </a:rPr>
              <a:t>Changes for 2023–24</a:t>
            </a:r>
          </a:p>
          <a:p>
            <a:pPr lvl="1"/>
            <a:r>
              <a:rPr lang="en-US" sz="2400" dirty="0">
                <a:latin typeface="Arial"/>
                <a:cs typeface="Arial"/>
              </a:rPr>
              <a:t>Children eligible with 5th birthdays between September 2 and April 2</a:t>
            </a:r>
          </a:p>
          <a:p>
            <a:pPr lvl="1"/>
            <a:r>
              <a:rPr lang="en-US" sz="2400" dirty="0">
                <a:latin typeface="Arial"/>
                <a:cs typeface="Arial"/>
              </a:rPr>
              <a:t>Ratio remains 1 adult to 12 children</a:t>
            </a:r>
          </a:p>
          <a:p>
            <a:r>
              <a:rPr lang="en-US" sz="2800" dirty="0">
                <a:latin typeface="Arial"/>
                <a:cs typeface="Arial"/>
              </a:rPr>
              <a:t>Extension of additional TK teacher requirements by August 1, 2025:</a:t>
            </a:r>
          </a:p>
          <a:p>
            <a:pPr lvl="1"/>
            <a:r>
              <a:rPr lang="en-US" sz="2400" dirty="0">
                <a:latin typeface="Arial"/>
                <a:cs typeface="Arial"/>
              </a:rPr>
              <a:t>At least 24 units of early childhood education, child development, or both,</a:t>
            </a:r>
          </a:p>
          <a:p>
            <a:pPr lvl="1"/>
            <a:r>
              <a:rPr lang="en-US" sz="2400" dirty="0">
                <a:latin typeface="Arial"/>
                <a:cs typeface="Arial"/>
              </a:rPr>
              <a:t>As determined by the local educational agency (LEA) employing the teacher, professional experience in a classroom setting with preschool age children meeting the criteria established by the governing board or body of the LEA that is comparable to the 24 units of education above, or</a:t>
            </a:r>
          </a:p>
          <a:p>
            <a:pPr lvl="1"/>
            <a:r>
              <a:rPr lang="en-US" sz="2400" dirty="0">
                <a:latin typeface="Arial"/>
                <a:cs typeface="Arial"/>
              </a:rPr>
              <a:t>A child development teacher permit or early childhood education specialist credential</a:t>
            </a:r>
          </a:p>
          <a:p>
            <a:pPr lvl="1"/>
            <a:endParaRPr lang="en-US" sz="2400" i="1" dirty="0"/>
          </a:p>
          <a:p>
            <a:endParaRPr lang="en-US" sz="2800" dirty="0"/>
          </a:p>
        </p:txBody>
      </p:sp>
      <p:sp>
        <p:nvSpPr>
          <p:cNvPr id="4" name="Slide Number Placeholder 3">
            <a:extLst>
              <a:ext uri="{FF2B5EF4-FFF2-40B4-BE49-F238E27FC236}">
                <a16:creationId xmlns:a16="http://schemas.microsoft.com/office/drawing/2014/main" id="{F48B4551-ADD6-FC84-643B-A5AD9CEE89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30</a:t>
            </a:fld>
            <a:endParaRPr lang="en-US" sz="2400">
              <a:latin typeface="Arial"/>
            </a:endParaRPr>
          </a:p>
        </p:txBody>
      </p:sp>
    </p:spTree>
    <p:extLst>
      <p:ext uri="{BB962C8B-B14F-4D97-AF65-F5344CB8AC3E}">
        <p14:creationId xmlns:p14="http://schemas.microsoft.com/office/powerpoint/2010/main" val="219480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9968-C037-AB65-9754-DB13315BAF6B}"/>
              </a:ext>
            </a:extLst>
          </p:cNvPr>
          <p:cNvSpPr>
            <a:spLocks noGrp="1"/>
          </p:cNvSpPr>
          <p:nvPr>
            <p:ph type="title"/>
          </p:nvPr>
        </p:nvSpPr>
        <p:spPr>
          <a:xfrm>
            <a:off x="-1" y="-172575"/>
            <a:ext cx="12191999" cy="1325563"/>
          </a:xfrm>
        </p:spPr>
        <p:txBody>
          <a:bodyPr/>
          <a:lstStyle/>
          <a:p>
            <a:r>
              <a:rPr lang="en-US" dirty="0"/>
              <a:t>Early Enrollment Transitional Kindergarten</a:t>
            </a:r>
          </a:p>
        </p:txBody>
      </p:sp>
      <p:sp>
        <p:nvSpPr>
          <p:cNvPr id="3" name="Content Placeholder 2">
            <a:extLst>
              <a:ext uri="{FF2B5EF4-FFF2-40B4-BE49-F238E27FC236}">
                <a16:creationId xmlns:a16="http://schemas.microsoft.com/office/drawing/2014/main" id="{529D63F3-06C0-1701-3DD0-958B8026FA06}"/>
              </a:ext>
            </a:extLst>
          </p:cNvPr>
          <p:cNvSpPr>
            <a:spLocks noGrp="1"/>
          </p:cNvSpPr>
          <p:nvPr>
            <p:ph idx="1"/>
          </p:nvPr>
        </p:nvSpPr>
        <p:spPr>
          <a:xfrm>
            <a:off x="0" y="880790"/>
            <a:ext cx="12192000" cy="5660573"/>
          </a:xfrm>
        </p:spPr>
        <p:txBody>
          <a:bodyPr vert="horz" lIns="91440" tIns="45720" rIns="91440" bIns="45720" rtlCol="0" anchor="t">
            <a:normAutofit/>
          </a:bodyPr>
          <a:lstStyle/>
          <a:p>
            <a:r>
              <a:rPr lang="en-US" sz="2400" dirty="0">
                <a:latin typeface="Arial"/>
                <a:cs typeface="Arial"/>
              </a:rPr>
              <a:t>The definition of an “early enrollment child” means a child whose 4th birthday will be between June 2nd and September 1st preceding the school year during which they are enrolled in a transitional kindergarten (TK) classroom</a:t>
            </a:r>
          </a:p>
          <a:p>
            <a:r>
              <a:rPr lang="en-US" sz="2400" dirty="0">
                <a:latin typeface="Arial"/>
                <a:cs typeface="Arial"/>
              </a:rPr>
              <a:t>In early enrollment TK classrooms, ratio is lowered to 1 adult to 10 children</a:t>
            </a:r>
          </a:p>
          <a:p>
            <a:r>
              <a:rPr lang="en-US" sz="2400" dirty="0">
                <a:latin typeface="Arial"/>
                <a:cs typeface="Arial"/>
              </a:rPr>
              <a:t>Average daily attendance (ADA) is not generated until the child has attained their 5th birthday</a:t>
            </a:r>
          </a:p>
          <a:p>
            <a:r>
              <a:rPr lang="en-US" sz="2400" dirty="0">
                <a:latin typeface="Arial"/>
                <a:cs typeface="Arial"/>
              </a:rPr>
              <a:t>The school district or charter school prioritizes assigned credentialed teachers that meet the additional TK teacher requirements to early enrollment TK classrooms, to the extent possible</a:t>
            </a:r>
          </a:p>
          <a:p>
            <a:r>
              <a:rPr lang="en-US" sz="2400" dirty="0">
                <a:latin typeface="Arial"/>
                <a:cs typeface="Arial"/>
              </a:rPr>
              <a:t>For 2023–24 and 2024–25, any school district or charter school that offers early enrollment TK shall concurrently offer enrollment in a CSPP program operated by the school district or charter school if that CSPP program is not fully subscribed, regardless of income, after all other eligible children have been enrolled</a:t>
            </a:r>
          </a:p>
          <a:p>
            <a:endParaRPr lang="en-US" sz="4400" dirty="0"/>
          </a:p>
        </p:txBody>
      </p:sp>
      <p:sp>
        <p:nvSpPr>
          <p:cNvPr id="4" name="Slide Number Placeholder 3">
            <a:extLst>
              <a:ext uri="{FF2B5EF4-FFF2-40B4-BE49-F238E27FC236}">
                <a16:creationId xmlns:a16="http://schemas.microsoft.com/office/drawing/2014/main" id="{97F07206-1497-7CD3-09E7-F6CDD514FB3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31</a:t>
            </a:fld>
            <a:endParaRPr lang="en-US" sz="2400">
              <a:latin typeface="Arial"/>
            </a:endParaRPr>
          </a:p>
        </p:txBody>
      </p:sp>
    </p:spTree>
    <p:extLst>
      <p:ext uri="{BB962C8B-B14F-4D97-AF65-F5344CB8AC3E}">
        <p14:creationId xmlns:p14="http://schemas.microsoft.com/office/powerpoint/2010/main" val="3016003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BF04-A728-7797-B683-E1248E4E7F1B}"/>
              </a:ext>
            </a:extLst>
          </p:cNvPr>
          <p:cNvSpPr>
            <a:spLocks noGrp="1"/>
          </p:cNvSpPr>
          <p:nvPr>
            <p:ph type="title"/>
          </p:nvPr>
        </p:nvSpPr>
        <p:spPr/>
        <p:txBody>
          <a:bodyPr/>
          <a:lstStyle/>
          <a:p>
            <a:r>
              <a:rPr lang="en-US"/>
              <a:t>Transitional Kindergarten Enrollment</a:t>
            </a:r>
            <a:endParaRPr lang="en-US" b="0"/>
          </a:p>
        </p:txBody>
      </p:sp>
      <p:graphicFrame>
        <p:nvGraphicFramePr>
          <p:cNvPr id="5" name="Table 5" descr="A table showing the Transitional Kindergarten Enrollment dates.">
            <a:extLst>
              <a:ext uri="{FF2B5EF4-FFF2-40B4-BE49-F238E27FC236}">
                <a16:creationId xmlns:a16="http://schemas.microsoft.com/office/drawing/2014/main" id="{13DC5DD7-26CC-42D7-D19C-616704EF8B89}"/>
              </a:ext>
            </a:extLst>
          </p:cNvPr>
          <p:cNvGraphicFramePr>
            <a:graphicFrameLocks noGrp="1"/>
          </p:cNvGraphicFramePr>
          <p:nvPr>
            <p:ph sz="half" idx="1"/>
            <p:extLst>
              <p:ext uri="{D42A27DB-BD31-4B8C-83A1-F6EECF244321}">
                <p14:modId xmlns:p14="http://schemas.microsoft.com/office/powerpoint/2010/main" val="752585399"/>
              </p:ext>
            </p:extLst>
          </p:nvPr>
        </p:nvGraphicFramePr>
        <p:xfrm>
          <a:off x="235870" y="953754"/>
          <a:ext cx="11722608" cy="4330959"/>
        </p:xfrm>
        <a:graphic>
          <a:graphicData uri="http://schemas.openxmlformats.org/drawingml/2006/table">
            <a:tbl>
              <a:tblPr firstRow="1" bandRow="1">
                <a:tableStyleId>{5C22544A-7EE6-4342-B048-85BDC9FD1C3A}</a:tableStyleId>
              </a:tblPr>
              <a:tblGrid>
                <a:gridCol w="2930652">
                  <a:extLst>
                    <a:ext uri="{9D8B030D-6E8A-4147-A177-3AD203B41FA5}">
                      <a16:colId xmlns:a16="http://schemas.microsoft.com/office/drawing/2014/main" val="4042235480"/>
                    </a:ext>
                  </a:extLst>
                </a:gridCol>
                <a:gridCol w="2930652">
                  <a:extLst>
                    <a:ext uri="{9D8B030D-6E8A-4147-A177-3AD203B41FA5}">
                      <a16:colId xmlns:a16="http://schemas.microsoft.com/office/drawing/2014/main" val="3688277539"/>
                    </a:ext>
                  </a:extLst>
                </a:gridCol>
                <a:gridCol w="2930652">
                  <a:extLst>
                    <a:ext uri="{9D8B030D-6E8A-4147-A177-3AD203B41FA5}">
                      <a16:colId xmlns:a16="http://schemas.microsoft.com/office/drawing/2014/main" val="2386738385"/>
                    </a:ext>
                  </a:extLst>
                </a:gridCol>
                <a:gridCol w="2930652">
                  <a:extLst>
                    <a:ext uri="{9D8B030D-6E8A-4147-A177-3AD203B41FA5}">
                      <a16:colId xmlns:a16="http://schemas.microsoft.com/office/drawing/2014/main" val="2547280161"/>
                    </a:ext>
                  </a:extLst>
                </a:gridCol>
              </a:tblGrid>
              <a:tr h="591381">
                <a:tc>
                  <a:txBody>
                    <a:bodyPr/>
                    <a:lstStyle/>
                    <a:p>
                      <a:pPr lvl="0" algn="ctr">
                        <a:buNone/>
                      </a:pPr>
                      <a:r>
                        <a:rPr lang="en-US" sz="2400">
                          <a:effectLst/>
                        </a:rPr>
                        <a:t>5</a:t>
                      </a:r>
                      <a:r>
                        <a:rPr lang="en-US" sz="2400" baseline="30000">
                          <a:effectLst/>
                        </a:rPr>
                        <a:t>th</a:t>
                      </a:r>
                      <a:r>
                        <a:rPr lang="en-US" sz="2400">
                          <a:effectLst/>
                        </a:rPr>
                        <a:t> Birthdays </a:t>
                      </a:r>
                      <a:endParaRPr lang="en-US" sz="2400" b="0" i="0">
                        <a:effectLst/>
                      </a:endParaRPr>
                    </a:p>
                  </a:txBody>
                  <a:tcPr/>
                </a:tc>
                <a:tc>
                  <a:txBody>
                    <a:bodyPr/>
                    <a:lstStyle/>
                    <a:p>
                      <a:pPr lvl="0" algn="ctr">
                        <a:buNone/>
                      </a:pPr>
                      <a:r>
                        <a:rPr lang="en-US" sz="2400">
                          <a:effectLst/>
                        </a:rPr>
                        <a:t>2023–24 </a:t>
                      </a:r>
                      <a:endParaRPr lang="en-US" sz="2400" b="0" i="0">
                        <a:effectLst/>
                      </a:endParaRPr>
                    </a:p>
                  </a:txBody>
                  <a:tcPr/>
                </a:tc>
                <a:tc>
                  <a:txBody>
                    <a:bodyPr/>
                    <a:lstStyle/>
                    <a:p>
                      <a:pPr lvl="0" algn="ctr">
                        <a:buNone/>
                      </a:pPr>
                      <a:r>
                        <a:rPr lang="en-US" sz="2400">
                          <a:effectLst/>
                        </a:rPr>
                        <a:t>2024–25 </a:t>
                      </a:r>
                      <a:endParaRPr lang="en-US" sz="2400" b="0" i="0">
                        <a:effectLst/>
                      </a:endParaRPr>
                    </a:p>
                  </a:txBody>
                  <a:tcPr/>
                </a:tc>
                <a:tc>
                  <a:txBody>
                    <a:bodyPr/>
                    <a:lstStyle/>
                    <a:p>
                      <a:pPr lvl="0" algn="ctr">
                        <a:buNone/>
                      </a:pPr>
                      <a:r>
                        <a:rPr lang="en-US" sz="2400">
                          <a:effectLst/>
                        </a:rPr>
                        <a:t>2025–26 </a:t>
                      </a:r>
                      <a:endParaRPr lang="en-US" sz="2400" b="0" i="0">
                        <a:effectLst/>
                      </a:endParaRPr>
                    </a:p>
                  </a:txBody>
                  <a:tcPr/>
                </a:tc>
                <a:extLst>
                  <a:ext uri="{0D108BD9-81ED-4DB2-BD59-A6C34878D82A}">
                    <a16:rowId xmlns:a16="http://schemas.microsoft.com/office/drawing/2014/main" val="3083952848"/>
                  </a:ext>
                </a:extLst>
              </a:tr>
              <a:tr h="826476">
                <a:tc>
                  <a:txBody>
                    <a:bodyPr/>
                    <a:lstStyle/>
                    <a:p>
                      <a:pPr lvl="0" algn="ctr">
                        <a:buNone/>
                      </a:pPr>
                      <a:r>
                        <a:rPr lang="en-US" sz="2400">
                          <a:effectLst/>
                        </a:rPr>
                        <a:t>Sep. 2 – Apr. 2* </a:t>
                      </a:r>
                      <a:endParaRPr lang="en-US" sz="2400" b="0" i="0">
                        <a:effectLst/>
                      </a:endParaRPr>
                    </a:p>
                  </a:txBody>
                  <a:tcPr/>
                </a:tc>
                <a:tc>
                  <a:txBody>
                    <a:bodyPr/>
                    <a:lstStyle/>
                    <a:p>
                      <a:pPr lvl="0" algn="ctr">
                        <a:buNone/>
                      </a:pPr>
                      <a:r>
                        <a:rPr lang="en-US" sz="2400">
                          <a:effectLst/>
                        </a:rPr>
                        <a:t>TK </a:t>
                      </a:r>
                      <a:endParaRPr lang="en-US" sz="2400" b="0" i="0">
                        <a:effectLst/>
                      </a:endParaRPr>
                    </a:p>
                  </a:txBody>
                  <a:tcPr/>
                </a:tc>
                <a:tc>
                  <a:txBody>
                    <a:bodyPr/>
                    <a:lstStyle/>
                    <a:p>
                      <a:pPr lvl="0" algn="ctr">
                        <a:buNone/>
                      </a:pPr>
                      <a:r>
                        <a:rPr lang="en-US" sz="2400">
                          <a:effectLst/>
                        </a:rPr>
                        <a:t>TK </a:t>
                      </a:r>
                      <a:endParaRPr lang="en-US" sz="2400" b="0" i="0">
                        <a:effectLst/>
                      </a:endParaRPr>
                    </a:p>
                  </a:txBody>
                  <a:tcPr/>
                </a:tc>
                <a:tc>
                  <a:txBody>
                    <a:bodyPr/>
                    <a:lstStyle/>
                    <a:p>
                      <a:pPr lvl="0" algn="ctr">
                        <a:buNone/>
                      </a:pPr>
                      <a:r>
                        <a:rPr lang="en-US" sz="2400">
                          <a:effectLst/>
                        </a:rPr>
                        <a:t>UTK </a:t>
                      </a:r>
                      <a:endParaRPr lang="en-US" sz="2400" b="0" i="0">
                        <a:effectLst/>
                      </a:endParaRPr>
                    </a:p>
                  </a:txBody>
                  <a:tcPr/>
                </a:tc>
                <a:extLst>
                  <a:ext uri="{0D108BD9-81ED-4DB2-BD59-A6C34878D82A}">
                    <a16:rowId xmlns:a16="http://schemas.microsoft.com/office/drawing/2014/main" val="1789925512"/>
                  </a:ext>
                </a:extLst>
              </a:tr>
              <a:tr h="1029442">
                <a:tc>
                  <a:txBody>
                    <a:bodyPr/>
                    <a:lstStyle/>
                    <a:p>
                      <a:pPr lvl="0" algn="ctr">
                        <a:buNone/>
                      </a:pPr>
                      <a:r>
                        <a:rPr lang="en-US" sz="2400" dirty="0">
                          <a:effectLst/>
                        </a:rPr>
                        <a:t>Apr. 3 – Jun. 2* </a:t>
                      </a:r>
                      <a:endParaRPr lang="en-US" sz="2400" b="0" i="0" dirty="0">
                        <a:effectLst/>
                      </a:endParaRPr>
                    </a:p>
                  </a:txBody>
                  <a:tcPr/>
                </a:tc>
                <a:tc>
                  <a:txBody>
                    <a:bodyPr/>
                    <a:lstStyle/>
                    <a:p>
                      <a:pPr lvl="0" algn="ctr">
                        <a:buNone/>
                      </a:pPr>
                      <a:r>
                        <a:rPr lang="en-US" sz="2400" dirty="0">
                          <a:effectLst/>
                        </a:rPr>
                        <a:t>Early </a:t>
                      </a:r>
                      <a:r>
                        <a:rPr lang="en-US" sz="2400" b="1" dirty="0">
                          <a:effectLst/>
                        </a:rPr>
                        <a:t>Admittance </a:t>
                      </a:r>
                      <a:r>
                        <a:rPr lang="en-US" sz="2400" dirty="0">
                          <a:effectLst/>
                        </a:rPr>
                        <a:t>TK </a:t>
                      </a:r>
                      <a:endParaRPr lang="en-US" sz="2400" b="0" i="0" dirty="0">
                        <a:effectLst/>
                      </a:endParaRPr>
                    </a:p>
                  </a:txBody>
                  <a:tcPr/>
                </a:tc>
                <a:tc>
                  <a:txBody>
                    <a:bodyPr/>
                    <a:lstStyle/>
                    <a:p>
                      <a:pPr lvl="0" algn="ctr">
                        <a:buNone/>
                      </a:pPr>
                      <a:r>
                        <a:rPr lang="en-US" sz="2400">
                          <a:effectLst/>
                        </a:rPr>
                        <a:t>TK </a:t>
                      </a:r>
                      <a:endParaRPr lang="en-US" sz="2400" b="0" i="0">
                        <a:effectLst/>
                      </a:endParaRPr>
                    </a:p>
                  </a:txBody>
                  <a:tcPr/>
                </a:tc>
                <a:tc>
                  <a:txBody>
                    <a:bodyPr/>
                    <a:lstStyle/>
                    <a:p>
                      <a:pPr lvl="0" algn="ctr">
                        <a:buNone/>
                      </a:pPr>
                      <a:r>
                        <a:rPr lang="en-US" sz="2400" dirty="0">
                          <a:effectLst/>
                        </a:rPr>
                        <a:t>UTK </a:t>
                      </a:r>
                      <a:endParaRPr lang="en-US" dirty="0"/>
                    </a:p>
                    <a:p>
                      <a:pPr lvl="0" algn="ctr" rtl="0">
                        <a:buNone/>
                      </a:pPr>
                      <a:endParaRPr lang="en-US" sz="2400" b="0" i="0" dirty="0">
                        <a:effectLst/>
                      </a:endParaRPr>
                    </a:p>
                  </a:txBody>
                  <a:tcPr/>
                </a:tc>
                <a:extLst>
                  <a:ext uri="{0D108BD9-81ED-4DB2-BD59-A6C34878D82A}">
                    <a16:rowId xmlns:a16="http://schemas.microsoft.com/office/drawing/2014/main" val="1233940177"/>
                  </a:ext>
                </a:extLst>
              </a:tr>
              <a:tr h="1029442">
                <a:tc>
                  <a:txBody>
                    <a:bodyPr/>
                    <a:lstStyle/>
                    <a:p>
                      <a:pPr lvl="0" algn="ctr">
                        <a:buNone/>
                      </a:pPr>
                      <a:r>
                        <a:rPr lang="en-US" sz="2400">
                          <a:effectLst/>
                        </a:rPr>
                        <a:t>Jun. 3 – Sep. 1*</a:t>
                      </a:r>
                      <a:endParaRPr lang="en-US" sz="2400" b="0" i="0">
                        <a:effectLst/>
                      </a:endParaRPr>
                    </a:p>
                  </a:txBody>
                  <a:tcPr/>
                </a:tc>
                <a:tc>
                  <a:txBody>
                    <a:bodyPr/>
                    <a:lstStyle/>
                    <a:p>
                      <a:pPr lvl="0" algn="ctr">
                        <a:buNone/>
                      </a:pPr>
                      <a:r>
                        <a:rPr lang="en-US" sz="2400" dirty="0">
                          <a:effectLst/>
                        </a:rPr>
                        <a:t>Early </a:t>
                      </a:r>
                      <a:r>
                        <a:rPr lang="en-US" sz="2400" b="1" dirty="0">
                          <a:effectLst/>
                        </a:rPr>
                        <a:t>Enrollment </a:t>
                      </a:r>
                      <a:r>
                        <a:rPr lang="en-US" sz="2400" dirty="0">
                          <a:effectLst/>
                        </a:rPr>
                        <a:t>TK </a:t>
                      </a:r>
                      <a:endParaRPr lang="en-US" dirty="0"/>
                    </a:p>
                  </a:txBody>
                  <a:tcPr/>
                </a:tc>
                <a:tc>
                  <a:txBody>
                    <a:bodyPr/>
                    <a:lstStyle/>
                    <a:p>
                      <a:pPr lvl="0" algn="ctr">
                        <a:buNone/>
                      </a:pPr>
                      <a:r>
                        <a:rPr lang="en-US" sz="2400">
                          <a:effectLst/>
                        </a:rPr>
                        <a:t>Early </a:t>
                      </a:r>
                      <a:r>
                        <a:rPr lang="en-US" sz="2400" b="1">
                          <a:effectLst/>
                        </a:rPr>
                        <a:t>Enrollment </a:t>
                      </a:r>
                      <a:r>
                        <a:rPr lang="en-US" sz="2400">
                          <a:effectLst/>
                        </a:rPr>
                        <a:t>TK </a:t>
                      </a:r>
                      <a:endParaRPr lang="en-US"/>
                    </a:p>
                  </a:txBody>
                  <a:tcPr/>
                </a:tc>
                <a:tc>
                  <a:txBody>
                    <a:bodyPr/>
                    <a:lstStyle/>
                    <a:p>
                      <a:pPr lvl="0" algn="ctr">
                        <a:buNone/>
                      </a:pPr>
                      <a:r>
                        <a:rPr lang="en-US" sz="2400">
                          <a:effectLst/>
                        </a:rPr>
                        <a:t>UTK </a:t>
                      </a:r>
                      <a:endParaRPr lang="en-US"/>
                    </a:p>
                  </a:txBody>
                  <a:tcPr/>
                </a:tc>
                <a:extLst>
                  <a:ext uri="{0D108BD9-81ED-4DB2-BD59-A6C34878D82A}">
                    <a16:rowId xmlns:a16="http://schemas.microsoft.com/office/drawing/2014/main" val="1648274764"/>
                  </a:ext>
                </a:extLst>
              </a:tr>
              <a:tr h="854218">
                <a:tc>
                  <a:txBody>
                    <a:bodyPr/>
                    <a:lstStyle/>
                    <a:p>
                      <a:pPr lvl="0" algn="ctr">
                        <a:buNone/>
                      </a:pPr>
                      <a:r>
                        <a:rPr lang="en-US" sz="2400" i="1">
                          <a:effectLst/>
                        </a:rPr>
                        <a:t>Turns 4 by Sep. 1* </a:t>
                      </a:r>
                      <a:endParaRPr lang="en-US" sz="2400" b="0" i="1">
                        <a:effectLst/>
                      </a:endParaRPr>
                    </a:p>
                  </a:txBody>
                  <a:tcPr/>
                </a:tc>
                <a:tc>
                  <a:txBody>
                    <a:bodyPr/>
                    <a:lstStyle/>
                    <a:p>
                      <a:pPr lvl="0" algn="ctr">
                        <a:buNone/>
                      </a:pPr>
                      <a:r>
                        <a:rPr lang="en-US" sz="2400" i="1">
                          <a:effectLst/>
                        </a:rPr>
                        <a:t>Other </a:t>
                      </a:r>
                      <a:endParaRPr lang="en-US" sz="2400" b="0" i="1">
                        <a:effectLst/>
                      </a:endParaRPr>
                    </a:p>
                  </a:txBody>
                  <a:tcPr/>
                </a:tc>
                <a:tc>
                  <a:txBody>
                    <a:bodyPr/>
                    <a:lstStyle/>
                    <a:p>
                      <a:pPr lvl="0" algn="ctr">
                        <a:buNone/>
                      </a:pPr>
                      <a:r>
                        <a:rPr lang="en-US" sz="2400" i="1">
                          <a:effectLst/>
                        </a:rPr>
                        <a:t>Other </a:t>
                      </a:r>
                      <a:endParaRPr lang="en-US" sz="2400" b="0" i="1">
                        <a:effectLst/>
                      </a:endParaRPr>
                    </a:p>
                  </a:txBody>
                  <a:tcPr/>
                </a:tc>
                <a:tc>
                  <a:txBody>
                    <a:bodyPr/>
                    <a:lstStyle/>
                    <a:p>
                      <a:pPr lvl="0" algn="ctr">
                        <a:buNone/>
                      </a:pPr>
                      <a:r>
                        <a:rPr lang="en-US" sz="2400" i="1" dirty="0">
                          <a:effectLst/>
                        </a:rPr>
                        <a:t>UTK </a:t>
                      </a:r>
                      <a:endParaRPr lang="en-US" sz="2400" b="0" i="1" dirty="0">
                        <a:effectLst/>
                      </a:endParaRPr>
                    </a:p>
                  </a:txBody>
                  <a:tcPr/>
                </a:tc>
                <a:extLst>
                  <a:ext uri="{0D108BD9-81ED-4DB2-BD59-A6C34878D82A}">
                    <a16:rowId xmlns:a16="http://schemas.microsoft.com/office/drawing/2014/main" val="4039597261"/>
                  </a:ext>
                </a:extLst>
              </a:tr>
            </a:tbl>
          </a:graphicData>
        </a:graphic>
      </p:graphicFrame>
      <p:sp>
        <p:nvSpPr>
          <p:cNvPr id="4" name="Content Placeholder 3">
            <a:extLst>
              <a:ext uri="{FF2B5EF4-FFF2-40B4-BE49-F238E27FC236}">
                <a16:creationId xmlns:a16="http://schemas.microsoft.com/office/drawing/2014/main" id="{6C16B444-6AB2-3BF9-5230-53B9DBEB2CFE}"/>
              </a:ext>
            </a:extLst>
          </p:cNvPr>
          <p:cNvSpPr>
            <a:spLocks noGrp="1"/>
          </p:cNvSpPr>
          <p:nvPr>
            <p:ph sz="half" idx="2"/>
          </p:nvPr>
        </p:nvSpPr>
        <p:spPr>
          <a:xfrm>
            <a:off x="303463" y="5272098"/>
            <a:ext cx="11735904" cy="503812"/>
          </a:xfrm>
        </p:spPr>
        <p:txBody>
          <a:bodyPr vert="horz" lIns="91440" tIns="45720" rIns="91440" bIns="45720" rtlCol="0" anchor="t">
            <a:normAutofit/>
          </a:bodyPr>
          <a:lstStyle/>
          <a:p>
            <a:pPr marL="0" indent="0">
              <a:buNone/>
            </a:pPr>
            <a:r>
              <a:rPr lang="en-US" sz="2400">
                <a:latin typeface="Arial"/>
                <a:cs typeface="Arial"/>
              </a:rPr>
              <a:t>*inclusive of these dates</a:t>
            </a:r>
          </a:p>
        </p:txBody>
      </p:sp>
      <p:sp>
        <p:nvSpPr>
          <p:cNvPr id="6" name="Slide Number Placeholder 3">
            <a:extLst>
              <a:ext uri="{FF2B5EF4-FFF2-40B4-BE49-F238E27FC236}">
                <a16:creationId xmlns:a16="http://schemas.microsoft.com/office/drawing/2014/main" id="{ECE9D1A9-916E-43AE-E0B8-79655C718C35}"/>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32</a:t>
            </a:fld>
            <a:endParaRPr lang="en-US" sz="2400">
              <a:latin typeface="Arial"/>
            </a:endParaRPr>
          </a:p>
        </p:txBody>
      </p:sp>
    </p:spTree>
    <p:extLst>
      <p:ext uri="{BB962C8B-B14F-4D97-AF65-F5344CB8AC3E}">
        <p14:creationId xmlns:p14="http://schemas.microsoft.com/office/powerpoint/2010/main" val="3227197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5ECB-862A-1E18-82C9-156C118DA20D}"/>
              </a:ext>
            </a:extLst>
          </p:cNvPr>
          <p:cNvSpPr>
            <a:spLocks noGrp="1"/>
          </p:cNvSpPr>
          <p:nvPr>
            <p:ph type="title"/>
          </p:nvPr>
        </p:nvSpPr>
        <p:spPr/>
        <p:txBody>
          <a:bodyPr>
            <a:normAutofit fontScale="90000"/>
          </a:bodyPr>
          <a:lstStyle/>
          <a:p>
            <a:r>
              <a:rPr lang="en-US" dirty="0">
                <a:solidFill>
                  <a:srgbClr val="0C4A6D"/>
                </a:solidFill>
                <a:latin typeface="Arial"/>
                <a:cs typeface="Arial"/>
              </a:rPr>
              <a:t>Universal</a:t>
            </a:r>
            <a:r>
              <a:rPr lang="en-US" sz="4000" dirty="0">
                <a:solidFill>
                  <a:srgbClr val="0C4A6D"/>
                </a:solidFill>
                <a:latin typeface="Arial"/>
                <a:cs typeface="Arial"/>
              </a:rPr>
              <a:t> </a:t>
            </a:r>
            <a:r>
              <a:rPr lang="en-US" sz="4000" dirty="0" err="1">
                <a:solidFill>
                  <a:srgbClr val="0C4A6D"/>
                </a:solidFill>
                <a:latin typeface="Arial"/>
                <a:cs typeface="Arial"/>
              </a:rPr>
              <a:t>PreKindergarten</a:t>
            </a:r>
            <a:r>
              <a:rPr lang="en-US" sz="4000" dirty="0">
                <a:solidFill>
                  <a:srgbClr val="0C4A6D"/>
                </a:solidFill>
                <a:latin typeface="Arial"/>
                <a:cs typeface="Arial"/>
              </a:rPr>
              <a:t> Workgroup: </a:t>
            </a:r>
            <a:r>
              <a:rPr lang="en-US" sz="3900" dirty="0">
                <a:solidFill>
                  <a:srgbClr val="0C4A6D"/>
                </a:solidFill>
                <a:latin typeface="Arial"/>
                <a:cs typeface="Arial"/>
              </a:rPr>
              <a:t>State Level Timeline</a:t>
            </a:r>
            <a:endParaRPr lang="en-US" dirty="0">
              <a:solidFill>
                <a:srgbClr val="0C4A6D"/>
              </a:solidFill>
              <a:latin typeface="Arial"/>
              <a:cs typeface="Arial"/>
            </a:endParaRPr>
          </a:p>
        </p:txBody>
      </p:sp>
      <p:sp>
        <p:nvSpPr>
          <p:cNvPr id="3" name="Content Placeholder 2">
            <a:extLst>
              <a:ext uri="{FF2B5EF4-FFF2-40B4-BE49-F238E27FC236}">
                <a16:creationId xmlns:a16="http://schemas.microsoft.com/office/drawing/2014/main" id="{1CC3B5F6-0625-5644-3287-E368C1450681}"/>
              </a:ext>
            </a:extLst>
          </p:cNvPr>
          <p:cNvSpPr>
            <a:spLocks noGrp="1"/>
          </p:cNvSpPr>
          <p:nvPr>
            <p:ph sz="half" idx="1"/>
          </p:nvPr>
        </p:nvSpPr>
        <p:spPr/>
        <p:txBody>
          <a:bodyPr vert="horz" lIns="91440" tIns="45720" rIns="91440" bIns="45720" rtlCol="0" anchor="t">
            <a:normAutofit lnSpcReduction="10000"/>
          </a:bodyPr>
          <a:lstStyle/>
          <a:p>
            <a:r>
              <a:rPr lang="en-US" sz="2400" dirty="0">
                <a:solidFill>
                  <a:srgbClr val="0C4A6D"/>
                </a:solidFill>
                <a:latin typeface="Arial"/>
                <a:cs typeface="Arial"/>
              </a:rPr>
              <a:t>Established the workgroup in December 2022 through an open application and nomination process</a:t>
            </a:r>
          </a:p>
          <a:p>
            <a:r>
              <a:rPr lang="en-US" sz="2400" dirty="0">
                <a:solidFill>
                  <a:srgbClr val="0C4A6D"/>
                </a:solidFill>
                <a:latin typeface="Arial"/>
                <a:cs typeface="Arial"/>
              </a:rPr>
              <a:t>Met virtually six times from January through June</a:t>
            </a:r>
          </a:p>
          <a:p>
            <a:r>
              <a:rPr lang="en-US" sz="2400" dirty="0">
                <a:solidFill>
                  <a:srgbClr val="0C4A6D"/>
                </a:solidFill>
                <a:latin typeface="Arial"/>
                <a:cs typeface="Arial"/>
              </a:rPr>
              <a:t>Met in-person in August 2023</a:t>
            </a:r>
          </a:p>
          <a:p>
            <a:r>
              <a:rPr lang="en-US" sz="2400" dirty="0">
                <a:solidFill>
                  <a:srgbClr val="0C4A6D"/>
                </a:solidFill>
                <a:latin typeface="Arial"/>
                <a:cs typeface="Arial"/>
              </a:rPr>
              <a:t>Will resume virtual meetings in September and will remain virtual until March 2024</a:t>
            </a:r>
          </a:p>
          <a:p>
            <a:r>
              <a:rPr lang="en-US" sz="2400" dirty="0">
                <a:solidFill>
                  <a:srgbClr val="0C4A6D"/>
                </a:solidFill>
                <a:latin typeface="Arial"/>
                <a:cs typeface="Arial"/>
              </a:rPr>
              <a:t>Following the topic timeline to the right</a:t>
            </a:r>
          </a:p>
          <a:p>
            <a:r>
              <a:rPr lang="en-US" sz="2400" dirty="0">
                <a:solidFill>
                  <a:srgbClr val="0C4A6D"/>
                </a:solidFill>
                <a:latin typeface="Arial"/>
                <a:cs typeface="Arial"/>
              </a:rPr>
              <a:t>The next meeting will be on October 16, 2023, from 9:30 a.m. to 4:30 p.m., and will occur virtually. </a:t>
            </a:r>
          </a:p>
        </p:txBody>
      </p:sp>
      <p:graphicFrame>
        <p:nvGraphicFramePr>
          <p:cNvPr id="6" name="Content Placeholder 5" descr="A table showing the topics and dates that will be held in the future. ">
            <a:extLst>
              <a:ext uri="{FF2B5EF4-FFF2-40B4-BE49-F238E27FC236}">
                <a16:creationId xmlns:a16="http://schemas.microsoft.com/office/drawing/2014/main" id="{056BE250-0E59-3720-D3CC-2FC3530A4A49}"/>
              </a:ext>
            </a:extLst>
          </p:cNvPr>
          <p:cNvGraphicFramePr>
            <a:graphicFrameLocks noGrp="1"/>
          </p:cNvGraphicFramePr>
          <p:nvPr>
            <p:ph sz="half" idx="2"/>
            <p:extLst>
              <p:ext uri="{D42A27DB-BD31-4B8C-83A1-F6EECF244321}">
                <p14:modId xmlns:p14="http://schemas.microsoft.com/office/powerpoint/2010/main" val="2216066202"/>
              </p:ext>
            </p:extLst>
          </p:nvPr>
        </p:nvGraphicFramePr>
        <p:xfrm>
          <a:off x="6172200" y="1341438"/>
          <a:ext cx="5894387" cy="4476750"/>
        </p:xfrm>
        <a:graphic>
          <a:graphicData uri="http://schemas.openxmlformats.org/drawingml/2006/table">
            <a:tbl>
              <a:tblPr firstRow="1" bandRow="1">
                <a:tableStyleId>{5C22544A-7EE6-4342-B048-85BDC9FD1C3A}</a:tableStyleId>
              </a:tblPr>
              <a:tblGrid>
                <a:gridCol w="3374028">
                  <a:extLst>
                    <a:ext uri="{9D8B030D-6E8A-4147-A177-3AD203B41FA5}">
                      <a16:colId xmlns:a16="http://schemas.microsoft.com/office/drawing/2014/main" val="4249147699"/>
                    </a:ext>
                  </a:extLst>
                </a:gridCol>
                <a:gridCol w="2520359">
                  <a:extLst>
                    <a:ext uri="{9D8B030D-6E8A-4147-A177-3AD203B41FA5}">
                      <a16:colId xmlns:a16="http://schemas.microsoft.com/office/drawing/2014/main" val="2358719418"/>
                    </a:ext>
                  </a:extLst>
                </a:gridCol>
              </a:tblGrid>
              <a:tr h="571500">
                <a:tc>
                  <a:txBody>
                    <a:bodyPr/>
                    <a:lstStyle/>
                    <a:p>
                      <a:pPr algn="ctr" fontAlgn="base"/>
                      <a:r>
                        <a:rPr lang="en-US" sz="2800" b="1" i="0" dirty="0">
                          <a:solidFill>
                            <a:srgbClr val="000000"/>
                          </a:solidFill>
                          <a:effectLst/>
                          <a:latin typeface="Calibri"/>
                        </a:rPr>
                        <a:t>Topics​</a:t>
                      </a:r>
                      <a:endParaRPr lang="en-US" b="1" i="0" dirty="0">
                        <a:solidFill>
                          <a:srgbClr val="FFFFFF"/>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fontAlgn="base"/>
                      <a:r>
                        <a:rPr lang="en-US" sz="2800" b="1" i="0" dirty="0">
                          <a:solidFill>
                            <a:srgbClr val="000000"/>
                          </a:solidFill>
                          <a:effectLst/>
                          <a:latin typeface="Calibri"/>
                        </a:rPr>
                        <a:t>Timeline​</a:t>
                      </a:r>
                      <a:endParaRPr lang="en-US" b="1" i="0" dirty="0">
                        <a:solidFill>
                          <a:srgbClr val="FFFFFF"/>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248948962"/>
                  </a:ext>
                </a:extLst>
              </a:tr>
              <a:tr h="1238250">
                <a:tc>
                  <a:txBody>
                    <a:bodyPr/>
                    <a:lstStyle/>
                    <a:p>
                      <a:pPr algn="l" fontAlgn="base"/>
                      <a:r>
                        <a:rPr lang="en-US" sz="2400" b="0" i="0" dirty="0">
                          <a:solidFill>
                            <a:srgbClr val="000000"/>
                          </a:solidFill>
                          <a:effectLst/>
                          <a:latin typeface="Arial"/>
                        </a:rPr>
                        <a:t>Exploring and Understanding the Landscape ​</a:t>
                      </a:r>
                      <a:endParaRPr lang="en-US" b="0" i="0" dirty="0">
                        <a:solidFill>
                          <a:srgbClr val="FFFFFF"/>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400" b="0" i="0">
                          <a:solidFill>
                            <a:srgbClr val="000000"/>
                          </a:solidFill>
                          <a:effectLst/>
                          <a:latin typeface="Arial"/>
                        </a:rPr>
                        <a:t>January </a:t>
                      </a:r>
                      <a:r>
                        <a:rPr lang="en-US" sz="2400" b="0" i="0" u="none" strike="noStrike" noProof="0">
                          <a:solidFill>
                            <a:srgbClr val="000000"/>
                          </a:solidFill>
                          <a:effectLst/>
                          <a:latin typeface="Arial"/>
                        </a:rPr>
                        <a:t>–</a:t>
                      </a:r>
                      <a:r>
                        <a:rPr lang="en-US" sz="2400" b="0" i="0">
                          <a:solidFill>
                            <a:srgbClr val="000000"/>
                          </a:solidFill>
                          <a:effectLst/>
                          <a:latin typeface="Arial"/>
                        </a:rPr>
                        <a:t> April ​</a:t>
                      </a:r>
                      <a:endParaRPr lang="en-US" b="0" i="0">
                        <a:solidFill>
                          <a:srgbClr val="FFFFFF"/>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912129585"/>
                  </a:ext>
                </a:extLst>
              </a:tr>
              <a:tr h="933450">
                <a:tc>
                  <a:txBody>
                    <a:bodyPr/>
                    <a:lstStyle/>
                    <a:p>
                      <a:pPr algn="l" fontAlgn="base"/>
                      <a:r>
                        <a:rPr lang="en-US" sz="2400" b="0" i="0" dirty="0">
                          <a:solidFill>
                            <a:srgbClr val="000000"/>
                          </a:solidFill>
                          <a:effectLst/>
                          <a:latin typeface="Arial"/>
                        </a:rPr>
                        <a:t>Unpacking and Identifying Barriers​</a:t>
                      </a:r>
                      <a:endParaRPr lang="en-US" b="0" i="0" dirty="0">
                        <a:solidFill>
                          <a:srgbClr val="FFFFFF"/>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400" b="0" i="0" dirty="0">
                          <a:solidFill>
                            <a:srgbClr val="000000"/>
                          </a:solidFill>
                          <a:effectLst/>
                          <a:latin typeface="Arial"/>
                        </a:rPr>
                        <a:t>May </a:t>
                      </a:r>
                      <a:r>
                        <a:rPr lang="en-US" sz="2400" b="0" i="0" u="none" strike="noStrike" noProof="0" dirty="0">
                          <a:solidFill>
                            <a:srgbClr val="000000"/>
                          </a:solidFill>
                          <a:effectLst/>
                          <a:latin typeface="Arial"/>
                        </a:rPr>
                        <a:t>–</a:t>
                      </a:r>
                      <a:r>
                        <a:rPr lang="en-US" sz="2400" b="0" i="0" dirty="0">
                          <a:solidFill>
                            <a:srgbClr val="000000"/>
                          </a:solidFill>
                          <a:effectLst/>
                          <a:latin typeface="Arial"/>
                        </a:rPr>
                        <a:t> August​</a:t>
                      </a:r>
                      <a:endParaRPr lang="en-US" b="0" i="0" dirty="0">
                        <a:solidFill>
                          <a:srgbClr val="FFFFFF"/>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209567102"/>
                  </a:ext>
                </a:extLst>
              </a:tr>
              <a:tr h="866775">
                <a:tc>
                  <a:txBody>
                    <a:bodyPr/>
                    <a:lstStyle/>
                    <a:p>
                      <a:pPr algn="l" fontAlgn="base"/>
                      <a:r>
                        <a:rPr lang="en-US" sz="2400" b="0" i="0">
                          <a:solidFill>
                            <a:srgbClr val="000000"/>
                          </a:solidFill>
                          <a:effectLst/>
                          <a:latin typeface="Arial"/>
                        </a:rPr>
                        <a:t>Uncovering and Identifying Solutions​</a:t>
                      </a:r>
                      <a:endParaRPr lang="en-US" b="0" i="0">
                        <a:solidFill>
                          <a:srgbClr val="FFFFFF"/>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fontAlgn="base"/>
                      <a:r>
                        <a:rPr lang="en-US" sz="2400" b="0" i="0">
                          <a:solidFill>
                            <a:srgbClr val="000000"/>
                          </a:solidFill>
                          <a:effectLst/>
                          <a:latin typeface="Arial"/>
                        </a:rPr>
                        <a:t>September </a:t>
                      </a:r>
                      <a:r>
                        <a:rPr lang="en-US" sz="2400" b="0" i="0" u="none" strike="noStrike" noProof="0">
                          <a:solidFill>
                            <a:srgbClr val="000000"/>
                          </a:solidFill>
                          <a:effectLst/>
                          <a:latin typeface="Arial"/>
                        </a:rPr>
                        <a:t>–</a:t>
                      </a:r>
                      <a:r>
                        <a:rPr lang="en-US" sz="2400" b="0" i="0">
                          <a:solidFill>
                            <a:srgbClr val="000000"/>
                          </a:solidFill>
                          <a:effectLst/>
                          <a:latin typeface="Arial"/>
                        </a:rPr>
                        <a:t>November​</a:t>
                      </a:r>
                      <a:endParaRPr lang="en-US" b="0" i="0">
                        <a:solidFill>
                          <a:srgbClr val="FFFFFF"/>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05726349"/>
                  </a:ext>
                </a:extLst>
              </a:tr>
              <a:tr h="866775">
                <a:tc>
                  <a:txBody>
                    <a:bodyPr/>
                    <a:lstStyle/>
                    <a:p>
                      <a:pPr algn="l" fontAlgn="base"/>
                      <a:r>
                        <a:rPr lang="en-US" sz="2400" b="0" i="0" dirty="0">
                          <a:solidFill>
                            <a:srgbClr val="000000"/>
                          </a:solidFill>
                          <a:effectLst/>
                          <a:latin typeface="Arial"/>
                        </a:rPr>
                        <a:t>Report Refinement ​</a:t>
                      </a:r>
                      <a:endParaRPr lang="en-US" b="0" i="0" dirty="0">
                        <a:solidFill>
                          <a:srgbClr val="FFFFFF"/>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ase"/>
                      <a:r>
                        <a:rPr lang="en-US" sz="2400" b="0" i="0" dirty="0">
                          <a:solidFill>
                            <a:srgbClr val="000000"/>
                          </a:solidFill>
                          <a:effectLst/>
                          <a:latin typeface="Arial"/>
                        </a:rPr>
                        <a:t>December </a:t>
                      </a:r>
                      <a:r>
                        <a:rPr lang="en-US" sz="2400" b="0" i="0" u="none" strike="noStrike" noProof="0" dirty="0">
                          <a:solidFill>
                            <a:srgbClr val="000000"/>
                          </a:solidFill>
                          <a:effectLst/>
                          <a:latin typeface="Arial"/>
                        </a:rPr>
                        <a:t>–</a:t>
                      </a:r>
                      <a:r>
                        <a:rPr lang="en-US" sz="2400" b="0" i="0" dirty="0">
                          <a:solidFill>
                            <a:srgbClr val="000000"/>
                          </a:solidFill>
                          <a:effectLst/>
                          <a:latin typeface="Arial"/>
                        </a:rPr>
                        <a:t> February​</a:t>
                      </a:r>
                      <a:endParaRPr lang="en-US" b="0" i="0" dirty="0">
                        <a:solidFill>
                          <a:srgbClr val="FFFFFF"/>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116484265"/>
                  </a:ext>
                </a:extLst>
              </a:tr>
            </a:tbl>
          </a:graphicData>
        </a:graphic>
      </p:graphicFrame>
      <p:sp>
        <p:nvSpPr>
          <p:cNvPr id="5" name="Slide Number Placeholder 3">
            <a:extLst>
              <a:ext uri="{FF2B5EF4-FFF2-40B4-BE49-F238E27FC236}">
                <a16:creationId xmlns:a16="http://schemas.microsoft.com/office/drawing/2014/main" id="{01AA60D8-F391-8BE3-6034-2EB477FFADEB}"/>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33</a:t>
            </a:fld>
            <a:endParaRPr lang="en-US" sz="2400">
              <a:latin typeface="Arial"/>
            </a:endParaRPr>
          </a:p>
        </p:txBody>
      </p:sp>
    </p:spTree>
    <p:extLst>
      <p:ext uri="{BB962C8B-B14F-4D97-AF65-F5344CB8AC3E}">
        <p14:creationId xmlns:p14="http://schemas.microsoft.com/office/powerpoint/2010/main" val="3400483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8506-DEB2-1361-10BF-A1ED9D93BCD6}"/>
              </a:ext>
            </a:extLst>
          </p:cNvPr>
          <p:cNvSpPr>
            <a:spLocks noGrp="1"/>
          </p:cNvSpPr>
          <p:nvPr>
            <p:ph type="title"/>
          </p:nvPr>
        </p:nvSpPr>
        <p:spPr>
          <a:xfrm>
            <a:off x="131379" y="2447775"/>
            <a:ext cx="6385036" cy="1085986"/>
          </a:xfrm>
        </p:spPr>
        <p:txBody>
          <a:bodyPr/>
          <a:lstStyle/>
          <a:p>
            <a:r>
              <a:rPr lang="en-US">
                <a:solidFill>
                  <a:srgbClr val="0C4A6D"/>
                </a:solidFill>
                <a:latin typeface="Arial"/>
                <a:cs typeface="Arial"/>
              </a:rPr>
              <a:t>Closing</a:t>
            </a:r>
          </a:p>
        </p:txBody>
      </p:sp>
      <p:sp>
        <p:nvSpPr>
          <p:cNvPr id="3" name="Content Placeholder 2">
            <a:extLst>
              <a:ext uri="{FF2B5EF4-FFF2-40B4-BE49-F238E27FC236}">
                <a16:creationId xmlns:a16="http://schemas.microsoft.com/office/drawing/2014/main" id="{274C4696-AD76-A34B-7EEF-A6101BD352FA}"/>
              </a:ext>
            </a:extLst>
          </p:cNvPr>
          <p:cNvSpPr>
            <a:spLocks noGrp="1"/>
          </p:cNvSpPr>
          <p:nvPr>
            <p:ph sz="half" idx="1"/>
          </p:nvPr>
        </p:nvSpPr>
        <p:spPr>
          <a:xfrm>
            <a:off x="248478" y="5223174"/>
            <a:ext cx="5771322" cy="1629525"/>
          </a:xfrm>
        </p:spPr>
        <p:txBody>
          <a:bodyPr vert="horz" lIns="91440" tIns="45720" rIns="91440" bIns="45720" rtlCol="0" anchor="t">
            <a:normAutofit/>
          </a:bodyPr>
          <a:lstStyle/>
          <a:p>
            <a:pPr marL="0" indent="0">
              <a:buNone/>
            </a:pPr>
            <a:r>
              <a:rPr lang="en-US" sz="2400">
                <a:solidFill>
                  <a:srgbClr val="0C4A6D"/>
                </a:solidFill>
                <a:latin typeface="Arial"/>
                <a:cs typeface="Arial"/>
              </a:rPr>
              <a:t>Photo Credit: Debra Manrique Family Child Care; Oxnard, CA</a:t>
            </a:r>
          </a:p>
        </p:txBody>
      </p:sp>
      <p:pic>
        <p:nvPicPr>
          <p:cNvPr id="6" name="Picture 6" descr="A picture of a young boy blowing bubbles.">
            <a:extLst>
              <a:ext uri="{FF2B5EF4-FFF2-40B4-BE49-F238E27FC236}">
                <a16:creationId xmlns:a16="http://schemas.microsoft.com/office/drawing/2014/main" id="{B935C7FC-1471-2173-37F6-978C8CCE1B71}"/>
              </a:ext>
            </a:extLst>
          </p:cNvPr>
          <p:cNvPicPr>
            <a:picLocks noChangeAspect="1"/>
          </p:cNvPicPr>
          <p:nvPr/>
        </p:nvPicPr>
        <p:blipFill>
          <a:blip r:embed="rId3"/>
          <a:stretch>
            <a:fillRect/>
          </a:stretch>
        </p:blipFill>
        <p:spPr>
          <a:xfrm>
            <a:off x="7536810" y="128678"/>
            <a:ext cx="3915421" cy="5847539"/>
          </a:xfrm>
          <a:prstGeom prst="rect">
            <a:avLst/>
          </a:prstGeom>
        </p:spPr>
      </p:pic>
      <p:sp>
        <p:nvSpPr>
          <p:cNvPr id="5" name="Slide Number Placeholder 3">
            <a:extLst>
              <a:ext uri="{FF2B5EF4-FFF2-40B4-BE49-F238E27FC236}">
                <a16:creationId xmlns:a16="http://schemas.microsoft.com/office/drawing/2014/main" id="{221A6048-2B36-ABF2-7363-0A64567C3018}"/>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34</a:t>
            </a:fld>
            <a:endParaRPr lang="en-US" sz="2400">
              <a:latin typeface="Arial"/>
            </a:endParaRPr>
          </a:p>
        </p:txBody>
      </p:sp>
    </p:spTree>
    <p:extLst>
      <p:ext uri="{BB962C8B-B14F-4D97-AF65-F5344CB8AC3E}">
        <p14:creationId xmlns:p14="http://schemas.microsoft.com/office/powerpoint/2010/main" val="392340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59B375-8474-F5C7-8FD1-736559433586}"/>
              </a:ext>
            </a:extLst>
          </p:cNvPr>
          <p:cNvSpPr>
            <a:spLocks noGrp="1"/>
          </p:cNvSpPr>
          <p:nvPr>
            <p:ph type="title"/>
          </p:nvPr>
        </p:nvSpPr>
        <p:spPr>
          <a:xfrm>
            <a:off x="1" y="2103437"/>
            <a:ext cx="12191999" cy="1325563"/>
          </a:xfrm>
        </p:spPr>
        <p:txBody>
          <a:bodyPr/>
          <a:lstStyle/>
          <a:p>
            <a:r>
              <a:rPr lang="en-US" dirty="0"/>
              <a:t>Appendix A – Image Text Description</a:t>
            </a:r>
          </a:p>
        </p:txBody>
      </p:sp>
      <p:sp>
        <p:nvSpPr>
          <p:cNvPr id="5" name="Slide Number Placeholder 4">
            <a:extLst>
              <a:ext uri="{FF2B5EF4-FFF2-40B4-BE49-F238E27FC236}">
                <a16:creationId xmlns:a16="http://schemas.microsoft.com/office/drawing/2014/main" id="{6B5A7321-0A57-8B90-DBA9-1B71FBBA5FF2}"/>
              </a:ext>
            </a:extLst>
          </p:cNvPr>
          <p:cNvSpPr>
            <a:spLocks noGrp="1"/>
          </p:cNvSpPr>
          <p:nvPr>
            <p:ph type="sldNum" sz="quarter" idx="12"/>
          </p:nvPr>
        </p:nvSpPr>
        <p:spPr/>
        <p:txBody>
          <a:bodyPr/>
          <a:lstStyle/>
          <a:p>
            <a:fld id="{6002B509-C285-4FF6-9C4D-EB34BB9C242E}" type="slidenum">
              <a:rPr lang="en-US" smtClean="0"/>
              <a:t>35</a:t>
            </a:fld>
            <a:endParaRPr lang="en-US"/>
          </a:p>
        </p:txBody>
      </p:sp>
    </p:spTree>
    <p:extLst>
      <p:ext uri="{BB962C8B-B14F-4D97-AF65-F5344CB8AC3E}">
        <p14:creationId xmlns:p14="http://schemas.microsoft.com/office/powerpoint/2010/main" val="1140388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2795DB-117F-3D85-C14A-524A1C2EEF6F}"/>
              </a:ext>
            </a:extLst>
          </p:cNvPr>
          <p:cNvSpPr>
            <a:spLocks noGrp="1"/>
          </p:cNvSpPr>
          <p:nvPr>
            <p:ph type="title"/>
          </p:nvPr>
        </p:nvSpPr>
        <p:spPr>
          <a:xfrm>
            <a:off x="0" y="156565"/>
            <a:ext cx="12191999" cy="1325563"/>
          </a:xfrm>
        </p:spPr>
        <p:txBody>
          <a:bodyPr>
            <a:noAutofit/>
          </a:bodyPr>
          <a:lstStyle/>
          <a:p>
            <a:r>
              <a:rPr lang="en-US" dirty="0"/>
              <a:t>Long description of </a:t>
            </a:r>
            <a:r>
              <a:rPr lang="en-US" b="1" dirty="0">
                <a:latin typeface="Arial"/>
                <a:cs typeface="Arial"/>
              </a:rPr>
              <a:t>Timeline for Implementation </a:t>
            </a:r>
            <a:r>
              <a:rPr lang="en-US" dirty="0">
                <a:latin typeface="Arial"/>
                <a:cs typeface="Arial"/>
              </a:rPr>
              <a:t>of Children with Disabilities in State Preschool</a:t>
            </a:r>
            <a:endParaRPr lang="en-US" dirty="0"/>
          </a:p>
        </p:txBody>
      </p:sp>
      <p:sp>
        <p:nvSpPr>
          <p:cNvPr id="7" name="Content Placeholder 6">
            <a:extLst>
              <a:ext uri="{FF2B5EF4-FFF2-40B4-BE49-F238E27FC236}">
                <a16:creationId xmlns:a16="http://schemas.microsoft.com/office/drawing/2014/main" id="{0295390F-58F0-3660-D148-459F10F46E9C}"/>
              </a:ext>
            </a:extLst>
          </p:cNvPr>
          <p:cNvSpPr>
            <a:spLocks noGrp="1"/>
          </p:cNvSpPr>
          <p:nvPr>
            <p:ph idx="1"/>
          </p:nvPr>
        </p:nvSpPr>
        <p:spPr/>
        <p:txBody>
          <a:bodyPr>
            <a:normAutofit/>
          </a:bodyPr>
          <a:lstStyle/>
          <a:p>
            <a:r>
              <a:rPr lang="en-US" sz="2400" dirty="0"/>
              <a:t>Timeline: In 2022-23, CWD added as eligibility category for CSPP and contractors must 5% set aside of funded enrollment. Management Bulletin posted and webinar held in Early 2023. First annual Snap Survey on children with disabilities due in September 2023. Set aside increasing to 7.5% in 2025-26. A process created for obtaining a waiver for the set aside done by July 2026. Set aside increasing to and staying at 10% in starting July 1, 2026. </a:t>
            </a:r>
          </a:p>
        </p:txBody>
      </p:sp>
      <p:sp>
        <p:nvSpPr>
          <p:cNvPr id="5" name="Slide Number Placeholder 4">
            <a:extLst>
              <a:ext uri="{FF2B5EF4-FFF2-40B4-BE49-F238E27FC236}">
                <a16:creationId xmlns:a16="http://schemas.microsoft.com/office/drawing/2014/main" id="{0DBFCD5A-2E3F-EB5C-99B1-A57A05F51D0A}"/>
              </a:ext>
            </a:extLst>
          </p:cNvPr>
          <p:cNvSpPr>
            <a:spLocks noGrp="1"/>
          </p:cNvSpPr>
          <p:nvPr>
            <p:ph type="sldNum" sz="quarter" idx="12"/>
          </p:nvPr>
        </p:nvSpPr>
        <p:spPr/>
        <p:txBody>
          <a:bodyPr/>
          <a:lstStyle/>
          <a:p>
            <a:fld id="{6002B509-C285-4FF6-9C4D-EB34BB9C242E}" type="slidenum">
              <a:rPr lang="en-US" smtClean="0"/>
              <a:t>36</a:t>
            </a:fld>
            <a:endParaRPr lang="en-US"/>
          </a:p>
        </p:txBody>
      </p:sp>
    </p:spTree>
    <p:extLst>
      <p:ext uri="{BB962C8B-B14F-4D97-AF65-F5344CB8AC3E}">
        <p14:creationId xmlns:p14="http://schemas.microsoft.com/office/powerpoint/2010/main" val="43286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2023–24 California Budget Bills</a:t>
            </a:r>
            <a:endParaRPr lang="en-US" dirty="0">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Arial"/>
                <a:cs typeface="Arial"/>
              </a:rPr>
              <a:t>Bills signed by the Governor on July 10, 2023</a:t>
            </a:r>
            <a:endParaRPr lang="en-US" sz="2400" b="1" dirty="0">
              <a:latin typeface="Arial"/>
            </a:endParaRPr>
          </a:p>
          <a:p>
            <a:pPr>
              <a:buFont typeface="Arial"/>
            </a:pPr>
            <a:r>
              <a:rPr lang="en-US" sz="2400" dirty="0">
                <a:solidFill>
                  <a:srgbClr val="002060"/>
                </a:solidFill>
                <a:latin typeface="Arial"/>
                <a:cs typeface="Arial"/>
              </a:rPr>
              <a:t>Assembly Bill (AB) 102: Budget Act of 2023</a:t>
            </a:r>
            <a:endParaRPr lang="en-US" sz="2400" dirty="0">
              <a:solidFill>
                <a:srgbClr val="002060"/>
              </a:solidFill>
            </a:endParaRPr>
          </a:p>
          <a:p>
            <a:pPr>
              <a:buFont typeface="Arial"/>
            </a:pPr>
            <a:r>
              <a:rPr lang="en-US" sz="2400" dirty="0">
                <a:solidFill>
                  <a:srgbClr val="002060"/>
                </a:solidFill>
                <a:latin typeface="Arial"/>
                <a:cs typeface="Arial"/>
              </a:rPr>
              <a:t>AB 103: Budget Acts of 2021 and 2022</a:t>
            </a:r>
            <a:endParaRPr lang="en-US" sz="2400" dirty="0">
              <a:solidFill>
                <a:srgbClr val="002060"/>
              </a:solidFill>
            </a:endParaRPr>
          </a:p>
          <a:p>
            <a:pPr>
              <a:buFont typeface="Arial"/>
            </a:pPr>
            <a:r>
              <a:rPr lang="en-US" sz="2400" dirty="0">
                <a:solidFill>
                  <a:srgbClr val="002060"/>
                </a:solidFill>
                <a:latin typeface="Arial"/>
                <a:cs typeface="Arial"/>
              </a:rPr>
              <a:t>Senate Bill (SB) 114: Education Omnibus Trailer Bill Language (TBL)</a:t>
            </a:r>
            <a:endParaRPr lang="en-US" sz="2400" dirty="0">
              <a:solidFill>
                <a:srgbClr val="002060"/>
              </a:solidFill>
            </a:endParaRPr>
          </a:p>
          <a:p>
            <a:pPr>
              <a:buFont typeface="Arial"/>
            </a:pPr>
            <a:r>
              <a:rPr lang="en-US" sz="2400" dirty="0">
                <a:solidFill>
                  <a:srgbClr val="002060"/>
                </a:solidFill>
                <a:latin typeface="Arial"/>
                <a:cs typeface="Arial"/>
              </a:rPr>
              <a:t>AB 116: Early Childcare and Education TBL</a:t>
            </a:r>
          </a:p>
          <a:p>
            <a:pPr marL="0" indent="0">
              <a:buNone/>
            </a:pPr>
            <a:endParaRPr lang="en-US" sz="2400" b="1" dirty="0">
              <a:solidFill>
                <a:srgbClr val="002060"/>
              </a:solidFill>
              <a:latin typeface="Arial"/>
              <a:cs typeface="Arial"/>
            </a:endParaRPr>
          </a:p>
          <a:p>
            <a:pPr marL="0" indent="0">
              <a:lnSpc>
                <a:spcPct val="80000"/>
              </a:lnSpc>
              <a:buNone/>
            </a:pPr>
            <a:r>
              <a:rPr lang="en-US" sz="2400" b="1" dirty="0">
                <a:latin typeface="Arial"/>
                <a:cs typeface="Arial"/>
              </a:rPr>
              <a:t>Bills signed by the Governor on September 13, 2023 </a:t>
            </a:r>
            <a:endParaRPr lang="en-US" sz="2400" dirty="0">
              <a:latin typeface="Arial"/>
              <a:cs typeface="Arial"/>
            </a:endParaRPr>
          </a:p>
          <a:p>
            <a:pPr>
              <a:lnSpc>
                <a:spcPct val="80000"/>
              </a:lnSpc>
            </a:pPr>
            <a:r>
              <a:rPr lang="en-US" sz="2400" dirty="0">
                <a:solidFill>
                  <a:srgbClr val="002060"/>
                </a:solidFill>
                <a:latin typeface="Arial"/>
                <a:cs typeface="Arial"/>
              </a:rPr>
              <a:t>SB 104 (Budget Bill Junior)</a:t>
            </a:r>
          </a:p>
          <a:p>
            <a:pPr>
              <a:lnSpc>
                <a:spcPct val="80000"/>
              </a:lnSpc>
            </a:pPr>
            <a:r>
              <a:rPr lang="en-US" sz="2400" dirty="0">
                <a:solidFill>
                  <a:srgbClr val="002060"/>
                </a:solidFill>
                <a:latin typeface="Arial"/>
                <a:cs typeface="Arial"/>
              </a:rPr>
              <a:t>SB 140 (Early Childcare and Education: Union TBL)</a:t>
            </a:r>
          </a:p>
          <a:p>
            <a:pPr>
              <a:lnSpc>
                <a:spcPct val="80000"/>
              </a:lnSpc>
            </a:pPr>
            <a:r>
              <a:rPr lang="en-US" sz="2400" dirty="0">
                <a:solidFill>
                  <a:srgbClr val="002060"/>
                </a:solidFill>
                <a:latin typeface="Arial"/>
                <a:cs typeface="Arial"/>
              </a:rPr>
              <a:t>SB 141 (Education omnibus clean up)</a:t>
            </a:r>
            <a:endParaRPr lang="en-US" sz="2400" dirty="0">
              <a:solidFill>
                <a:srgbClr val="002060"/>
              </a:solidFill>
              <a:latin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25597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70BD-0E29-D272-3DDF-89845E9581CA}"/>
              </a:ext>
            </a:extLst>
          </p:cNvPr>
          <p:cNvSpPr>
            <a:spLocks noGrp="1"/>
          </p:cNvSpPr>
          <p:nvPr>
            <p:ph type="title"/>
          </p:nvPr>
        </p:nvSpPr>
        <p:spPr/>
        <p:txBody>
          <a:bodyPr/>
          <a:lstStyle/>
          <a:p>
            <a:r>
              <a:rPr lang="en-US" dirty="0">
                <a:latin typeface="Arial"/>
                <a:cs typeface="Arial"/>
              </a:rPr>
              <a:t>2023–24 CSPP Budget Highlights</a:t>
            </a:r>
            <a:endParaRPr lang="en-US" dirty="0"/>
          </a:p>
        </p:txBody>
      </p:sp>
      <p:sp>
        <p:nvSpPr>
          <p:cNvPr id="3" name="Content Placeholder 2">
            <a:extLst>
              <a:ext uri="{FF2B5EF4-FFF2-40B4-BE49-F238E27FC236}">
                <a16:creationId xmlns:a16="http://schemas.microsoft.com/office/drawing/2014/main" id="{FF6C3DFA-DED8-9010-48CA-F9C390017AE5}"/>
              </a:ext>
            </a:extLst>
          </p:cNvPr>
          <p:cNvSpPr>
            <a:spLocks noGrp="1"/>
          </p:cNvSpPr>
          <p:nvPr>
            <p:ph idx="1"/>
          </p:nvPr>
        </p:nvSpPr>
        <p:spPr/>
        <p:txBody>
          <a:bodyPr vert="horz" lIns="91440" tIns="45720" rIns="91440" bIns="45720" rtlCol="0" anchor="t">
            <a:normAutofit lnSpcReduction="10000"/>
          </a:bodyPr>
          <a:lstStyle/>
          <a:p>
            <a:r>
              <a:rPr lang="en-US" dirty="0">
                <a:latin typeface="Arial"/>
                <a:cs typeface="Arial"/>
              </a:rPr>
              <a:t>Budget provides $2.571 billion for CSPP in 2023–24</a:t>
            </a:r>
          </a:p>
          <a:p>
            <a:r>
              <a:rPr lang="en-US" dirty="0">
                <a:latin typeface="Arial"/>
                <a:cs typeface="Arial"/>
              </a:rPr>
              <a:t>Includes a number of policy changes and investments:</a:t>
            </a:r>
          </a:p>
          <a:p>
            <a:pPr lvl="1"/>
            <a:r>
              <a:rPr lang="en-US" dirty="0">
                <a:latin typeface="Arial"/>
                <a:cs typeface="Arial"/>
              </a:rPr>
              <a:t>Family fee changes</a:t>
            </a:r>
          </a:p>
          <a:p>
            <a:pPr lvl="1"/>
            <a:r>
              <a:rPr lang="en-US" dirty="0">
                <a:latin typeface="Arial"/>
                <a:cs typeface="Arial"/>
              </a:rPr>
              <a:t>Temporary rate increases</a:t>
            </a:r>
          </a:p>
          <a:p>
            <a:pPr lvl="1"/>
            <a:r>
              <a:rPr lang="en-US" dirty="0">
                <a:latin typeface="Arial"/>
                <a:cs typeface="Arial"/>
              </a:rPr>
              <a:t>Extension of hold harmless</a:t>
            </a:r>
          </a:p>
          <a:p>
            <a:pPr lvl="1"/>
            <a:r>
              <a:rPr lang="en-US" dirty="0">
                <a:latin typeface="Arial"/>
                <a:cs typeface="Arial"/>
              </a:rPr>
              <a:t>Implementation of the Classroom Assessment Scoring System (CLASS)</a:t>
            </a:r>
            <a:endParaRPr lang="en-US" dirty="0"/>
          </a:p>
          <a:p>
            <a:pPr lvl="1"/>
            <a:r>
              <a:rPr lang="en-US" dirty="0">
                <a:latin typeface="Arial"/>
                <a:cs typeface="Arial"/>
              </a:rPr>
              <a:t>Changes to CSPP priorities</a:t>
            </a:r>
          </a:p>
          <a:p>
            <a:pPr lvl="1"/>
            <a:r>
              <a:rPr lang="en-US" dirty="0">
                <a:latin typeface="Arial"/>
                <a:cs typeface="Arial"/>
              </a:rPr>
              <a:t>Changes to timeline for serving children with disabilities</a:t>
            </a:r>
          </a:p>
          <a:p>
            <a:r>
              <a:rPr lang="en-US" dirty="0">
                <a:latin typeface="Arial"/>
                <a:cs typeface="Arial"/>
              </a:rPr>
              <a:t>Does not provide a cost-of-living adjustment for CSPP</a:t>
            </a:r>
          </a:p>
        </p:txBody>
      </p:sp>
      <p:sp>
        <p:nvSpPr>
          <p:cNvPr id="4" name="Slide Number Placeholder 3">
            <a:extLst>
              <a:ext uri="{FF2B5EF4-FFF2-40B4-BE49-F238E27FC236}">
                <a16:creationId xmlns:a16="http://schemas.microsoft.com/office/drawing/2014/main" id="{8300F0FB-8AB7-6321-4DE1-C6C9767BCAD0}"/>
              </a:ext>
            </a:extLst>
          </p:cNvPr>
          <p:cNvSpPr>
            <a:spLocks noGrp="1"/>
          </p:cNvSpPr>
          <p:nvPr>
            <p:ph type="sldNum" sz="quarter" idx="12"/>
          </p:nvPr>
        </p:nvSpPr>
        <p:spPr/>
        <p:txBody>
          <a:bodyPr/>
          <a:lstStyle/>
          <a:p>
            <a:fld id="{6002B509-C285-4FF6-9C4D-EB34BB9C242E}" type="slidenum">
              <a:rPr lang="en-US" smtClean="0"/>
              <a:t>5</a:t>
            </a:fld>
            <a:endParaRPr lang="en-US"/>
          </a:p>
        </p:txBody>
      </p:sp>
    </p:spTree>
    <p:extLst>
      <p:ext uri="{BB962C8B-B14F-4D97-AF65-F5344CB8AC3E}">
        <p14:creationId xmlns:p14="http://schemas.microsoft.com/office/powerpoint/2010/main" val="252644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Agreement Between the State and Child Care Providers United </a:t>
            </a:r>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0" y="1342820"/>
            <a:ext cx="12192000" cy="5116037"/>
          </a:xfrm>
        </p:spPr>
        <p:txBody>
          <a:bodyPr vert="horz" lIns="91440" tIns="45720" rIns="91440" bIns="45720" rtlCol="0" anchor="t">
            <a:normAutofit/>
          </a:bodyPr>
          <a:lstStyle/>
          <a:p>
            <a:pPr>
              <a:lnSpc>
                <a:spcPct val="120000"/>
              </a:lnSpc>
            </a:pPr>
            <a:r>
              <a:rPr lang="en-US" sz="2800" dirty="0">
                <a:latin typeface="Arial"/>
                <a:cs typeface="Arial"/>
              </a:rPr>
              <a:t>On June 30, 2023, the State reached a tentative agreement (TA) with the Child Care Providers United (CCPU) Union, through July 1, 2025.</a:t>
            </a:r>
            <a:endParaRPr lang="en-US" sz="2800" dirty="0"/>
          </a:p>
          <a:p>
            <a:pPr>
              <a:lnSpc>
                <a:spcPct val="120000"/>
              </a:lnSpc>
            </a:pPr>
            <a:r>
              <a:rPr lang="en-US" sz="2800" dirty="0">
                <a:latin typeface="Arial"/>
                <a:cs typeface="Arial"/>
              </a:rPr>
              <a:t>The Union membership ratified the agreement on July 31, 2023, and it was sent to the Legislature for their ratification on August 14, 2023. </a:t>
            </a:r>
            <a:endParaRPr lang="en-US" sz="2800" dirty="0"/>
          </a:p>
          <a:p>
            <a:pPr>
              <a:lnSpc>
                <a:spcPct val="120000"/>
              </a:lnSpc>
            </a:pPr>
            <a:r>
              <a:rPr lang="en-US" sz="2800" dirty="0">
                <a:latin typeface="Arial"/>
                <a:cs typeface="Arial"/>
              </a:rPr>
              <a:t>SB 140 ratifies the agreement. California State Preschool providers who operate family child care home education networks (FCCHENs) are covered by this agreement, and language in SB 140 also extends bargained provisions to centers in some circumstances.</a:t>
            </a:r>
          </a:p>
          <a:p>
            <a:pPr marL="0" indent="0">
              <a:lnSpc>
                <a:spcPct val="120000"/>
              </a:lnSpc>
              <a:buNone/>
            </a:pPr>
            <a:endParaRPr lang="en-US" dirty="0"/>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6</a:t>
            </a:fld>
            <a:endParaRPr lang="en-US" sz="2400">
              <a:latin typeface="Arial"/>
            </a:endParaRPr>
          </a:p>
        </p:txBody>
      </p:sp>
    </p:spTree>
    <p:extLst>
      <p:ext uri="{BB962C8B-B14F-4D97-AF65-F5344CB8AC3E}">
        <p14:creationId xmlns:p14="http://schemas.microsoft.com/office/powerpoint/2010/main" val="312547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 y="-155271"/>
            <a:ext cx="12191999" cy="1325563"/>
          </a:xfrm>
        </p:spPr>
        <p:txBody>
          <a:bodyPr/>
          <a:lstStyle/>
          <a:p>
            <a:r>
              <a:rPr lang="en-US" dirty="0">
                <a:latin typeface="Arial"/>
                <a:cs typeface="Arial"/>
              </a:rPr>
              <a:t>2023–24 California Budget: Family Fee Changes </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0" y="882745"/>
            <a:ext cx="12192000" cy="5337350"/>
          </a:xfrm>
        </p:spPr>
        <p:txBody>
          <a:bodyPr vert="horz" lIns="91440" tIns="45720" rIns="91440" bIns="45720" rtlCol="0" anchor="t">
            <a:normAutofit fontScale="77500" lnSpcReduction="20000"/>
          </a:bodyPr>
          <a:lstStyle/>
          <a:p>
            <a:pPr>
              <a:lnSpc>
                <a:spcPct val="110000"/>
              </a:lnSpc>
              <a:spcAft>
                <a:spcPts val="1000"/>
              </a:spcAft>
              <a:buFont typeface="Arial"/>
            </a:pPr>
            <a:r>
              <a:rPr lang="en-US" dirty="0">
                <a:latin typeface="Arial"/>
                <a:cs typeface="Arial"/>
              </a:rPr>
              <a:t>In a previous webinar we mentioned how the </a:t>
            </a:r>
            <a:r>
              <a:rPr lang="en-US" dirty="0">
                <a:latin typeface="Arial"/>
                <a:ea typeface="Calibri"/>
                <a:cs typeface="Arial"/>
              </a:rPr>
              <a:t>Early Action items which include an extension of family fee waivers until September 30, 2023 and temporary rate increases is now law. The 2023</a:t>
            </a:r>
            <a:r>
              <a:rPr lang="en-US" sz="3400" dirty="0">
                <a:latin typeface="Arial"/>
                <a:ea typeface="Calibri"/>
                <a:cs typeface="Arial"/>
              </a:rPr>
              <a:t>–</a:t>
            </a:r>
            <a:r>
              <a:rPr lang="en-US" dirty="0">
                <a:latin typeface="Arial"/>
                <a:ea typeface="Calibri"/>
                <a:cs typeface="Arial"/>
              </a:rPr>
              <a:t>24 budget incorporates those and does not make any changes to that law. </a:t>
            </a:r>
          </a:p>
          <a:p>
            <a:pPr>
              <a:lnSpc>
                <a:spcPct val="110000"/>
              </a:lnSpc>
              <a:spcAft>
                <a:spcPts val="1000"/>
              </a:spcAft>
              <a:buFont typeface="Arial"/>
              <a:buChar char="•"/>
            </a:pPr>
            <a:r>
              <a:rPr lang="en-US" dirty="0">
                <a:latin typeface="Arial"/>
                <a:ea typeface="Calibri"/>
                <a:cs typeface="Arial"/>
              </a:rPr>
              <a:t>However, the 2023</a:t>
            </a:r>
            <a:r>
              <a:rPr lang="en-US" sz="3400" dirty="0">
                <a:latin typeface="Arial"/>
                <a:ea typeface="Calibri"/>
                <a:cs typeface="Arial"/>
              </a:rPr>
              <a:t>–</a:t>
            </a:r>
            <a:r>
              <a:rPr lang="en-US" dirty="0">
                <a:latin typeface="Arial"/>
                <a:ea typeface="Calibri"/>
                <a:cs typeface="Arial"/>
              </a:rPr>
              <a:t>24 budget did adjust how family fees will look beginning October 1, 2023:</a:t>
            </a:r>
          </a:p>
          <a:p>
            <a:pPr lvl="1">
              <a:lnSpc>
                <a:spcPct val="110000"/>
              </a:lnSpc>
              <a:buFont typeface="Arial"/>
            </a:pPr>
            <a:r>
              <a:rPr lang="en-US" dirty="0">
                <a:latin typeface="Arial"/>
                <a:ea typeface="Calibri"/>
                <a:cs typeface="Arial"/>
              </a:rPr>
              <a:t>Family fees capped at no more than one percent of a family’s monthly income</a:t>
            </a:r>
          </a:p>
          <a:p>
            <a:pPr lvl="1">
              <a:lnSpc>
                <a:spcPct val="110000"/>
              </a:lnSpc>
              <a:buFont typeface="Arial"/>
            </a:pPr>
            <a:r>
              <a:rPr lang="en-US" dirty="0">
                <a:latin typeface="Arial"/>
                <a:ea typeface="Calibri"/>
                <a:cs typeface="Arial"/>
              </a:rPr>
              <a:t>No family fees for families with incomes below 75 percent of the state median income </a:t>
            </a:r>
          </a:p>
          <a:p>
            <a:pPr lvl="1">
              <a:lnSpc>
                <a:spcPct val="110000"/>
              </a:lnSpc>
              <a:spcAft>
                <a:spcPts val="1000"/>
              </a:spcAft>
              <a:buFont typeface="Arial"/>
              <a:buChar char="•"/>
            </a:pPr>
            <a:r>
              <a:rPr lang="en-US" dirty="0">
                <a:latin typeface="Arial"/>
                <a:ea typeface="Calibri"/>
                <a:cs typeface="Arial"/>
              </a:rPr>
              <a:t>Family fee debt accrued but uncollected prior to October 1, 2023 may be forgiven and not collected</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415737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a:latin typeface="Arial"/>
                <a:cs typeface="Arial"/>
              </a:rPr>
              <a:t>Plans for Family Fee Waiver Allocations</a:t>
            </a:r>
            <a:endParaRPr lang="en-US">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p:txBody>
          <a:bodyPr vert="horz" lIns="91440" tIns="45720" rIns="91440" bIns="45720" rtlCol="0" anchor="t">
            <a:noAutofit/>
          </a:bodyPr>
          <a:lstStyle/>
          <a:p>
            <a:pPr>
              <a:buFont typeface="Arial,Sans-Serif" panose="020B0604020202020204" pitchFamily="34" charset="0"/>
            </a:pPr>
            <a:r>
              <a:rPr lang="en-US" sz="3100" dirty="0">
                <a:latin typeface="Arial"/>
                <a:ea typeface="Calibri"/>
                <a:cs typeface="Arial"/>
              </a:rPr>
              <a:t> AB 110 provides additional funding authority to ensure contractors have sufficient funds to cover the cost of family fee waivers between July 1, 2023, and September 30, 2023.</a:t>
            </a:r>
            <a:endParaRPr lang="en-US" dirty="0"/>
          </a:p>
          <a:p>
            <a:pPr>
              <a:buFont typeface="Arial,Sans-Serif" panose="020B0604020202020204" pitchFamily="34" charset="0"/>
            </a:pPr>
            <a:r>
              <a:rPr lang="en-US" sz="3100" dirty="0">
                <a:latin typeface="Arial"/>
                <a:ea typeface="Calibri"/>
                <a:cs typeface="Arial"/>
              </a:rPr>
              <a:t>CSPP contractors will receive an allocation to cover the costs of the family fee waivers and will be included as part of the CSPP Budget Act amendment, expected to be released in Fall 2023.</a:t>
            </a:r>
            <a:endParaRPr lang="en-US" sz="3100" dirty="0">
              <a:ea typeface="Calibri"/>
            </a:endParaRPr>
          </a:p>
          <a:p>
            <a:pPr>
              <a:buFont typeface="Arial,Sans-Serif" panose="020B0604020202020204" pitchFamily="34" charset="0"/>
            </a:pPr>
            <a:r>
              <a:rPr lang="en-US" sz="3100" dirty="0">
                <a:latin typeface="Arial"/>
                <a:ea typeface="Calibri"/>
                <a:cs typeface="Arial"/>
              </a:rPr>
              <a:t>The Early Education and Nutrition Fiscal Services (EENFS) office will utilize family fee waiver data submitted in the fiscal year (FY) 2023–24 first quarter Enrollment, Attendance, and Fiscal Reports as a basis for this allocation. </a:t>
            </a:r>
            <a:endParaRPr lang="en-US" sz="3100" dirty="0"/>
          </a:p>
          <a:p>
            <a:endParaRPr lang="en-US" sz="3100" dirty="0">
              <a:ea typeface="Calibri"/>
              <a:cs typeface="Arial"/>
            </a:endParaRPr>
          </a:p>
          <a:p>
            <a:pPr lvl="1">
              <a:buFont typeface="Arial,Sans-Serif" panose="020B0604020202020204" pitchFamily="34" charset="0"/>
            </a:pPr>
            <a:endParaRPr lang="en-US" sz="2700" dirty="0">
              <a:ea typeface="Calibri"/>
              <a:cs typeface="Arial"/>
            </a:endParaRPr>
          </a:p>
          <a:p>
            <a:pPr lvl="1">
              <a:buFont typeface="Arial,Sans-Serif" panose="020B0604020202020204" pitchFamily="34" charset="0"/>
            </a:pPr>
            <a:endParaRPr lang="en-US" sz="1200" dirty="0">
              <a:solidFill>
                <a:srgbClr val="000000"/>
              </a:solidFill>
              <a:ea typeface="Calibri"/>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376140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Plans for Family Fee Allocations</a:t>
            </a:r>
            <a:endParaRPr lang="en-US" dirty="0">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p:txBody>
          <a:bodyPr vert="horz" lIns="91440" tIns="45720" rIns="91440" bIns="45720" rtlCol="0" anchor="t">
            <a:normAutofit/>
          </a:bodyPr>
          <a:lstStyle/>
          <a:p>
            <a:pPr>
              <a:buFont typeface="Arial,Sans-Serif" panose="020B0604020202020204" pitchFamily="34" charset="0"/>
            </a:pPr>
            <a:r>
              <a:rPr lang="en-US" sz="2700" dirty="0">
                <a:latin typeface="Arial"/>
                <a:ea typeface="Calibri"/>
                <a:cs typeface="Arial"/>
              </a:rPr>
              <a:t>AB 102 provides $22.4 million to support lost revenue due to the family fee changes effective October 1, 2023.</a:t>
            </a:r>
            <a:endParaRPr lang="en-US" sz="2700" dirty="0">
              <a:ea typeface="Calibri"/>
              <a:cs typeface="Arial"/>
            </a:endParaRPr>
          </a:p>
          <a:p>
            <a:pPr>
              <a:buFont typeface="Arial,Sans-Serif" panose="020B0604020202020204" pitchFamily="34" charset="0"/>
            </a:pPr>
            <a:r>
              <a:rPr lang="en-US" sz="2700" dirty="0">
                <a:latin typeface="Arial"/>
                <a:ea typeface="Calibri"/>
                <a:cs typeface="Arial"/>
              </a:rPr>
              <a:t>The California Department of Education (CDE) will allocate these funds based on the estimated family fees assessed using family income as reported in the Child Development Management Information System (CDMIS) October 2022 enrollment data. </a:t>
            </a:r>
            <a:endParaRPr lang="en-US" sz="2700" dirty="0">
              <a:ea typeface="Calibri"/>
              <a:cs typeface="Arial"/>
            </a:endParaRPr>
          </a:p>
          <a:p>
            <a:pPr>
              <a:buFont typeface="Arial,Sans-Serif" panose="020B0604020202020204" pitchFamily="34" charset="0"/>
            </a:pPr>
            <a:r>
              <a:rPr lang="en-US" sz="2700" dirty="0">
                <a:latin typeface="Arial"/>
                <a:ea typeface="Calibri"/>
                <a:cs typeface="Arial"/>
              </a:rPr>
              <a:t>Allocations will be included as part of the CSPP Budget Act amendment, expected to be released in Fall 2023. </a:t>
            </a:r>
            <a:endParaRPr lang="en-US" sz="2700" dirty="0">
              <a:ea typeface="Calibri"/>
              <a:cs typeface="Arial"/>
            </a:endParaRPr>
          </a:p>
          <a:p>
            <a:pPr lvl="1">
              <a:buFont typeface="Arial,Sans-Serif" panose="020B0604020202020204" pitchFamily="34" charset="0"/>
            </a:pPr>
            <a:endParaRPr lang="en-US" sz="2700" dirty="0">
              <a:ea typeface="Calibri"/>
              <a:cs typeface="Arial"/>
            </a:endParaRPr>
          </a:p>
          <a:p>
            <a:pPr lvl="1">
              <a:buFont typeface="Arial,Sans-Serif" panose="020B0604020202020204" pitchFamily="34" charset="0"/>
            </a:pPr>
            <a:endParaRPr lang="en-US" sz="1200" dirty="0">
              <a:solidFill>
                <a:srgbClr val="000000"/>
              </a:solidFill>
              <a:ea typeface="Calibri"/>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3290579914"/>
      </p:ext>
    </p:extLst>
  </p:cSld>
  <p:clrMapOvr>
    <a:masterClrMapping/>
  </p:clrMapOvr>
</p:sld>
</file>

<file path=ppt/theme/theme1.xml><?xml version="1.0" encoding="utf-8"?>
<a:theme xmlns:a="http://schemas.openxmlformats.org/drawingml/2006/main" name="White deck with UPK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3010</Words>
  <Application>Microsoft Office PowerPoint</Application>
  <PresentationFormat>Widescreen</PresentationFormat>
  <Paragraphs>324</Paragraphs>
  <Slides>36</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Arial,Sans-Serif</vt:lpstr>
      <vt:lpstr>Calibri</vt:lpstr>
      <vt:lpstr>Helvetica Neue</vt:lpstr>
      <vt:lpstr>Symbol</vt:lpstr>
      <vt:lpstr>Verdana</vt:lpstr>
      <vt:lpstr>Wingdings</vt:lpstr>
      <vt:lpstr>White deck with UPK logo</vt:lpstr>
      <vt:lpstr>Early Education Webinar</vt:lpstr>
      <vt:lpstr>Welcome and Introductions</vt:lpstr>
      <vt:lpstr>Meeting Agenda</vt:lpstr>
      <vt:lpstr>2023–24 California Budget Bills</vt:lpstr>
      <vt:lpstr>2023–24 CSPP Budget Highlights</vt:lpstr>
      <vt:lpstr>Agreement Between the State and Child Care Providers United </vt:lpstr>
      <vt:lpstr>2023–24 California Budget: Family Fee Changes </vt:lpstr>
      <vt:lpstr>Plans for Family Fee Waiver Allocations</vt:lpstr>
      <vt:lpstr>Plans for Family Fee Allocations</vt:lpstr>
      <vt:lpstr>Reporting Family Fees on the Enrollment, Attendance, and Fiscal Reports </vt:lpstr>
      <vt:lpstr>Early Action Temporary Rate Increases</vt:lpstr>
      <vt:lpstr>Early Action Temporary Rate Increase Allocation</vt:lpstr>
      <vt:lpstr>Highlights from the Agreement: Rates</vt:lpstr>
      <vt:lpstr>Cost of Care Plus Rate Allocations</vt:lpstr>
      <vt:lpstr>Cost of Care Plus Rate Allocations (2)</vt:lpstr>
      <vt:lpstr>Per-Child Amount for Cost of Care Allocations</vt:lpstr>
      <vt:lpstr>Transitional Subsidy Payments</vt:lpstr>
      <vt:lpstr>Transitional Subsidy Payment Allocations</vt:lpstr>
      <vt:lpstr>Rate and Quality Advisory Panel</vt:lpstr>
      <vt:lpstr>Extension of Hold Harmless </vt:lpstr>
      <vt:lpstr>California State Preschool Program (CSPP), Classroom Assessment Scoring System (CLASS) Requirements</vt:lpstr>
      <vt:lpstr>Changes to CSPP Priorities</vt:lpstr>
      <vt:lpstr>Changes to Timeline for Serving Children with Disabilities</vt:lpstr>
      <vt:lpstr>Set Aside Requirements</vt:lpstr>
      <vt:lpstr>Timeline for Implementation of Serving More  Children with Disabilities in State Preschool</vt:lpstr>
      <vt:lpstr>Children with Disabilities Survey</vt:lpstr>
      <vt:lpstr>Inclusive Education Expansion Program (IEEEP) 2022–2027</vt:lpstr>
      <vt:lpstr>Highlights from the CCPU Agreement: Payment Timeliness</vt:lpstr>
      <vt:lpstr>Universal Transitional Kindergarten (UTK)</vt:lpstr>
      <vt:lpstr>Transitional Kindergarten (TK) Policy Changes</vt:lpstr>
      <vt:lpstr>Early Enrollment Transitional Kindergarten</vt:lpstr>
      <vt:lpstr>Transitional Kindergarten Enrollment</vt:lpstr>
      <vt:lpstr>Universal PreKindergarten Workgroup: State Level Timeline</vt:lpstr>
      <vt:lpstr>Closing</vt:lpstr>
      <vt:lpstr>Appendix A – Image Text Description</vt:lpstr>
      <vt:lpstr>Long description of Timeline for Implementation of Children with Disabilities in State Preschool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 2023 Budget Webinar - Resources (CA Dept of Education)</dc:title>
  <dc:subject>Presentation slides from Early Education Budget Webinar held on October 2, 2023.</dc:subject>
  <dc:creator/>
  <cp:lastModifiedBy/>
  <cp:revision>1</cp:revision>
  <dcterms:created xsi:type="dcterms:W3CDTF">2023-10-04T16:15:40Z</dcterms:created>
  <dcterms:modified xsi:type="dcterms:W3CDTF">2023-10-10T15:41:20Z</dcterms:modified>
</cp:coreProperties>
</file>