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728" r:id="rId5"/>
    <p:sldMasterId id="2147483648" r:id="rId6"/>
    <p:sldMasterId id="2147483723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  <p:sldMasterId id="2147483715" r:id="rId14"/>
    <p:sldMasterId id="2147483655" r:id="rId15"/>
    <p:sldMasterId id="2147483660" r:id="rId16"/>
  </p:sldMasterIdLst>
  <p:notesMasterIdLst>
    <p:notesMasterId r:id="rId39"/>
  </p:notesMasterIdLst>
  <p:handoutMasterIdLst>
    <p:handoutMasterId r:id="rId40"/>
  </p:handoutMasterIdLst>
  <p:sldIdLst>
    <p:sldId id="282" r:id="rId17"/>
    <p:sldId id="256" r:id="rId18"/>
    <p:sldId id="257" r:id="rId19"/>
    <p:sldId id="354" r:id="rId20"/>
    <p:sldId id="368" r:id="rId21"/>
    <p:sldId id="369" r:id="rId22"/>
    <p:sldId id="370" r:id="rId23"/>
    <p:sldId id="371" r:id="rId24"/>
    <p:sldId id="372" r:id="rId25"/>
    <p:sldId id="379" r:id="rId26"/>
    <p:sldId id="380" r:id="rId27"/>
    <p:sldId id="381" r:id="rId28"/>
    <p:sldId id="365" r:id="rId29"/>
    <p:sldId id="366" r:id="rId30"/>
    <p:sldId id="376" r:id="rId31"/>
    <p:sldId id="357" r:id="rId32"/>
    <p:sldId id="364" r:id="rId33"/>
    <p:sldId id="373" r:id="rId34"/>
    <p:sldId id="374" r:id="rId35"/>
    <p:sldId id="339" r:id="rId36"/>
    <p:sldId id="342" r:id="rId37"/>
    <p:sldId id="32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495F2E-1CCD-8923-A9DC-D5961B6843C7}" name="Crystal Devlin" initials="CD" userId="S::cdevlin@cde.ca.gov::45766686-1411-4f66-8b4e-ae85f8cf4551" providerId="AD"/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8A1DB97-9A03-3E6C-A93C-B7AEC823D66F}" name="Allen Lynch" initials="AL" userId="S::alynch@cde.ca.gov::9c0f6f8c-00a4-4ee8-94c8-39ff00976db3" providerId="AD"/>
  <p188:author id="{19A4E8D3-7556-E75D-58B0-40467B081C92}" name="Jordan Clegg" initials="JC" userId="S::jclegg@cde.ca.gov::337849d6-6fc7-4f05-a7ed-c724ee339b57" providerId="AD"/>
  <p188:author id="{CA5786D8-B722-CD03-ADE5-FEC9C27ED92E}" name="Jackie Luong" initials="JL" userId="S::jluong@cde.ca.gov::6c53f1b7-12b9-4dd0-81d1-9948c0749bf7" providerId="AD"/>
  <p188:author id="{C64FECD9-E80C-DC9A-41AD-2388F599732A}" name="Eddie Tanimoto" initials="ET" userId="S::etanimoto@cde.ca.gov::878a6b70-e153-44f4-b25c-45853eb12a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Propheter" initials="SP" lastIdx="7" clrIdx="0">
    <p:extLst>
      <p:ext uri="{19B8F6BF-5375-455C-9EA6-DF929625EA0E}">
        <p15:presenceInfo xmlns:p15="http://schemas.microsoft.com/office/powerpoint/2012/main" userId="Stephen Propheter" providerId="None"/>
      </p:ext>
    </p:extLst>
  </p:cmAuthor>
  <p:cmAuthor id="2" name="Stephen Propheter" initials="SP [2]" lastIdx="1" clrIdx="1">
    <p:extLst>
      <p:ext uri="{19B8F6BF-5375-455C-9EA6-DF929625EA0E}">
        <p15:presenceInfo xmlns:p15="http://schemas.microsoft.com/office/powerpoint/2012/main" userId="S::spropheter@cde.ca.gov::11fb58e5-2f2b-4a13-b081-018d2675a5df" providerId="AD"/>
      </p:ext>
    </p:extLst>
  </p:cmAuthor>
  <p:cmAuthor id="3" name="Alana Andrade" initials="AA" lastIdx="15" clrIdx="2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4" name="Guadalupe Romo-Zendejas" initials="GR" lastIdx="4" clrIdx="3">
    <p:extLst>
      <p:ext uri="{19B8F6BF-5375-455C-9EA6-DF929625EA0E}">
        <p15:presenceInfo xmlns:p15="http://schemas.microsoft.com/office/powerpoint/2012/main" userId="S::gromozen@cde.ca.gov::5e4ed504-c1ee-4638-9087-8619f31f710a" providerId="AD"/>
      </p:ext>
    </p:extLst>
  </p:cmAuthor>
  <p:cmAuthor id="5" name="Barbara Lindsay" initials="BL" lastIdx="11" clrIdx="4">
    <p:extLst>
      <p:ext uri="{19B8F6BF-5375-455C-9EA6-DF929625EA0E}">
        <p15:presenceInfo xmlns:p15="http://schemas.microsoft.com/office/powerpoint/2012/main" userId="S::blindsay@cde.ca.gov::f58b8608-a674-4040-9f2a-f7fe56db570d" providerId="AD"/>
      </p:ext>
    </p:extLst>
  </p:cmAuthor>
  <p:cmAuthor id="6" name="Erica Otiono" initials="EO" lastIdx="5" clrIdx="5">
    <p:extLst>
      <p:ext uri="{19B8F6BF-5375-455C-9EA6-DF929625EA0E}">
        <p15:presenceInfo xmlns:p15="http://schemas.microsoft.com/office/powerpoint/2012/main" userId="S::eotiono@cde.ca.gov::e3afcc2f-f1f8-4d0d-baeb-5e275a816c2e" providerId="AD"/>
      </p:ext>
    </p:extLst>
  </p:cmAuthor>
  <p:cmAuthor id="7" name="Lisa Velarde" initials="LV" lastIdx="2" clrIdx="6">
    <p:extLst>
      <p:ext uri="{19B8F6BF-5375-455C-9EA6-DF929625EA0E}">
        <p15:presenceInfo xmlns:p15="http://schemas.microsoft.com/office/powerpoint/2012/main" userId="S::lvelarde@cde.ca.gov::b29271e0-9596-4652-8d1f-ee6415fef153" providerId="AD"/>
      </p:ext>
    </p:extLst>
  </p:cmAuthor>
  <p:cmAuthor id="8" name="Virginia Early" initials="VE" lastIdx="41" clrIdx="7">
    <p:extLst>
      <p:ext uri="{19B8F6BF-5375-455C-9EA6-DF929625EA0E}">
        <p15:presenceInfo xmlns:p15="http://schemas.microsoft.com/office/powerpoint/2012/main" userId="S::vearly@cde.ca.gov::42929ea7-4389-4ffc-bd0b-f8133d7ef99f" providerId="AD"/>
      </p:ext>
    </p:extLst>
  </p:cmAuthor>
  <p:cmAuthor id="9" name="Deborah Rawson" initials="DR" lastIdx="1" clrIdx="8">
    <p:extLst>
      <p:ext uri="{19B8F6BF-5375-455C-9EA6-DF929625EA0E}">
        <p15:presenceInfo xmlns:p15="http://schemas.microsoft.com/office/powerpoint/2012/main" userId="S::drawson@cde.ca.gov::2f0d460a-3495-447f-b659-97078766951f" providerId="AD"/>
      </p:ext>
    </p:extLst>
  </p:cmAuthor>
  <p:cmAuthor id="10" name="Crystal Devlin" initials="CD" lastIdx="7" clrIdx="9">
    <p:extLst>
      <p:ext uri="{19B8F6BF-5375-455C-9EA6-DF929625EA0E}">
        <p15:presenceInfo xmlns:p15="http://schemas.microsoft.com/office/powerpoint/2012/main" userId="S::cdevlin@cde.ca.gov::45766686-1411-4f66-8b4e-ae85f8cf4551" providerId="AD"/>
      </p:ext>
    </p:extLst>
  </p:cmAuthor>
  <p:cmAuthor id="11" name="Megan Jones" initials="MJ" lastIdx="1" clrIdx="10">
    <p:extLst>
      <p:ext uri="{19B8F6BF-5375-455C-9EA6-DF929625EA0E}">
        <p15:presenceInfo xmlns:p15="http://schemas.microsoft.com/office/powerpoint/2012/main" userId="S::mjones@cde.ca.gov::26e0f73b-59b4-4af8-9487-a9450b83a7d9" providerId="AD"/>
      </p:ext>
    </p:extLst>
  </p:cmAuthor>
  <p:cmAuthor id="12" name="Danielle Davis" initials="DD" lastIdx="10" clrIdx="11">
    <p:extLst>
      <p:ext uri="{19B8F6BF-5375-455C-9EA6-DF929625EA0E}">
        <p15:presenceInfo xmlns:p15="http://schemas.microsoft.com/office/powerpoint/2012/main" userId="S::ddavis@cde.ca.gov::ac010a00-31ad-49d6-9a54-e5464cd5e671" providerId="AD"/>
      </p:ext>
    </p:extLst>
  </p:cmAuthor>
  <p:cmAuthor id="13" name="Corey Khan" initials="CK" lastIdx="3" clrIdx="12">
    <p:extLst>
      <p:ext uri="{19B8F6BF-5375-455C-9EA6-DF929625EA0E}">
        <p15:presenceInfo xmlns:p15="http://schemas.microsoft.com/office/powerpoint/2012/main" userId="S::ckhan@cde.ca.gov::e39be4f5-a065-4613-a021-f6aa9124d380" providerId="AD"/>
      </p:ext>
    </p:extLst>
  </p:cmAuthor>
  <p:cmAuthor id="14" name="Eric Dunk" initials="ED" lastIdx="1" clrIdx="13">
    <p:extLst>
      <p:ext uri="{19B8F6BF-5375-455C-9EA6-DF929625EA0E}">
        <p15:presenceInfo xmlns:p15="http://schemas.microsoft.com/office/powerpoint/2012/main" userId="S::edunk@cde.ca.gov::f740d23c-4660-4899-b5d9-25b5387e26f8" providerId="AD"/>
      </p:ext>
    </p:extLst>
  </p:cmAuthor>
  <p:cmAuthor id="15" name="Cate Washington" initials="CW" lastIdx="2" clrIdx="14">
    <p:extLst>
      <p:ext uri="{19B8F6BF-5375-455C-9EA6-DF929625EA0E}">
        <p15:presenceInfo xmlns:p15="http://schemas.microsoft.com/office/powerpoint/2012/main" userId="S::cwashington@cde.ca.gov::42b3a7a3-9473-4b22-8cb9-952a88ec62bc" providerId="AD"/>
      </p:ext>
    </p:extLst>
  </p:cmAuthor>
  <p:cmAuthor id="16" name="Sarah Neville-Morgan" initials="SN" lastIdx="2" clrIdx="15">
    <p:extLst>
      <p:ext uri="{19B8F6BF-5375-455C-9EA6-DF929625EA0E}">
        <p15:presenceInfo xmlns:p15="http://schemas.microsoft.com/office/powerpoint/2012/main" userId="S::snevillemorgan@cde.ca.gov::fcd8e9e3-52df-4621-8ec0-319cc0a3db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80"/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0484E-2AD3-4523-9C8D-6222322EDF19}" v="1" dt="2022-01-20T19:41:18.454"/>
    <p1510:client id="{C1AD9B5F-4662-4196-A085-E56BF7CC897D}" v="1" dt="2022-01-21T16:13:16.379"/>
    <p1510:client id="{26F5D3BF-2AD7-C053-B2A2-1E4B1AA5962A}" v="9" dt="2022-01-21T16:06:07.909"/>
    <p1510:client id="{6E4A87EB-3F79-EFC9-1CDB-B312F234D55D}" v="44" dt="2022-01-20T23:18:25.809"/>
    <p1510:client id="{6F847971-B951-F14F-DCCB-AB9A7122D3E2}" v="4" dt="2022-01-21T01:16:38.257"/>
    <p1510:client id="{8780A062-0C04-456C-A4EB-DC3D9A8248BB}" v="3" dt="2022-01-21T15:00:17.241"/>
    <p1510:client id="{9C6EF6BF-3BAC-43A7-BAF1-579E241457F0}" v="2" dt="2022-01-21T14:36:39.739"/>
    <p1510:client id="{FA014FB0-2C08-4011-9E6D-0F15020D52BF}" v="30" dt="2022-01-21T14:41:05.758"/>
    <p1510:client id="{BDF40697-E51F-4D48-9020-AB1D6D2364A6}" v="4" dt="2022-01-21T15:24:56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54" autoAdjust="0"/>
  </p:normalViewPr>
  <p:slideViewPr>
    <p:cSldViewPr snapToGrid="0">
      <p:cViewPr varScale="1">
        <p:scale>
          <a:sx n="65" d="100"/>
          <a:sy n="65" d="100"/>
        </p:scale>
        <p:origin x="133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4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2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1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52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4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28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2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18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49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0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2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4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7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63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63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1707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" y="1197726"/>
            <a:ext cx="11995265" cy="471262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B37BB1-5C9B-474C-A340-9F90F1EE5533}"/>
              </a:ext>
            </a:extLst>
          </p:cNvPr>
          <p:cNvSpPr/>
          <p:nvPr userDrawn="1"/>
        </p:nvSpPr>
        <p:spPr>
          <a:xfrm rot="5400000">
            <a:off x="10195559" y="4925294"/>
            <a:ext cx="349137" cy="32502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2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6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21" y="3900878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3"/>
            <a:ext cx="8477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2"/>
            <a:ext cx="9153525" cy="3347821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0618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2"/>
            <a:ext cx="11887200" cy="5015901"/>
          </a:xfrm>
        </p:spPr>
        <p:txBody>
          <a:bodyPr>
            <a:normAutofit/>
          </a:bodyPr>
          <a:lstStyle>
            <a:lvl1pPr>
              <a:defRPr sz="2400"/>
            </a:lvl1pPr>
            <a:lvl2pPr marL="514350" indent="-171450">
              <a:buFont typeface="Arial" panose="020B0604020202020204" pitchFamily="34" charset="0"/>
              <a:buChar char="‒"/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BF773-23F0-4364-9FE7-8DF17AC8E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08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2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1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453EB-7918-4733-B182-9877DD864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61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51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2" y="2448363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BDCC5-4B00-4098-9186-8E41EB8464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ts val="800"/>
              </a:spcBef>
              <a:spcAft>
                <a:spcPct val="0"/>
              </a:spcAft>
              <a:defRPr/>
            </a:pPr>
            <a: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1100">
                <a:solidFill>
                  <a:srgbClr val="000000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628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540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9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69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6351" y="52661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6351" y="3394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455F1E9-99A2-42DA-AF8F-C71A50B880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0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7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04" r:id="rId4"/>
    <p:sldLayoutId id="2147483727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1" y="396241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006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21DB4E-F5EF-44E1-88DC-54FE3EDC13CC}"/>
              </a:ext>
            </a:extLst>
          </p:cNvPr>
          <p:cNvSpPr/>
          <p:nvPr userDrawn="1"/>
        </p:nvSpPr>
        <p:spPr>
          <a:xfrm rot="5400000">
            <a:off x="10582101" y="5336771"/>
            <a:ext cx="532015" cy="2111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1"/>
            <a:ext cx="731520" cy="12191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2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02376-0ACC-400F-BB20-D37C3B8A6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16D5FE55-11EB-4A68-B3FF-792ADFC6C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2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‒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45CA088-98AF-4DF2-8493-E1610DC2B74C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4025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266700" y="1909746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t>TONY THURMOND</a:t>
            </a:r>
            <a:b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1000">
                <a:solidFill>
                  <a:srgbClr val="FFFFFF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1" y="5442392"/>
            <a:ext cx="2075338" cy="130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733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FA@cde.c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UPKWorkforceRFA@cde.ca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EDEmergency@cde.ca.go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78164-FF05-4824-A33D-D64C9249B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2734"/>
            <a:ext cx="9144000" cy="330199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>
                <a:ea typeface="+mj-lt"/>
                <a:cs typeface="+mj-lt"/>
              </a:rPr>
              <a:t>This </a:t>
            </a:r>
            <a:r>
              <a:rPr lang="en-US" sz="3200">
                <a:ea typeface="+mj-lt"/>
                <a:cs typeface="+mj-lt"/>
              </a:rPr>
              <a:t>webinar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will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begin</a:t>
            </a:r>
            <a:r>
              <a:rPr lang="en-US" sz="3200" b="1">
                <a:ea typeface="+mj-lt"/>
                <a:cs typeface="+mj-lt"/>
              </a:rPr>
              <a:t> </a:t>
            </a:r>
            <a:r>
              <a:rPr lang="en-US" sz="3200">
                <a:ea typeface="+mj-lt"/>
                <a:cs typeface="+mj-lt"/>
              </a:rPr>
              <a:t>shortly</a:t>
            </a:r>
            <a:r>
              <a:rPr lang="en-US" sz="3200" b="1">
                <a:ea typeface="+mj-lt"/>
                <a:cs typeface="+mj-lt"/>
              </a:rPr>
              <a:t>.</a:t>
            </a:r>
            <a:br>
              <a:rPr lang="en-US" sz="3200" b="1">
                <a:ea typeface="+mj-lt"/>
                <a:cs typeface="+mj-lt"/>
              </a:rPr>
            </a:b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>There will be no audio until the </a:t>
            </a:r>
            <a:r>
              <a:rPr lang="en-US" sz="3200">
                <a:ea typeface="+mj-lt"/>
                <a:cs typeface="+mj-lt"/>
              </a:rPr>
              <a:t>webinar</a:t>
            </a:r>
            <a:r>
              <a:rPr lang="en-US" sz="3200" b="1">
                <a:ea typeface="+mj-lt"/>
                <a:cs typeface="+mj-lt"/>
              </a:rPr>
              <a:t> begins at </a:t>
            </a:r>
            <a:r>
              <a:rPr lang="en-US" sz="3200">
                <a:ea typeface="+mj-lt"/>
                <a:cs typeface="+mj-lt"/>
              </a:rPr>
              <a:t>10:00 AM.</a:t>
            </a:r>
            <a:br>
              <a:rPr lang="en-US" sz="3200" b="1">
                <a:ea typeface="+mj-lt"/>
                <a:cs typeface="+mj-lt"/>
              </a:rPr>
            </a:br>
            <a:br>
              <a:rPr lang="en-US" sz="3200" b="1">
                <a:ea typeface="+mj-lt"/>
                <a:cs typeface="+mj-lt"/>
              </a:rPr>
            </a:br>
            <a:r>
              <a:rPr lang="en-US" sz="3200" b="1">
                <a:ea typeface="+mj-lt"/>
                <a:cs typeface="+mj-lt"/>
              </a:rPr>
              <a:t>Thank you for your patience.</a:t>
            </a:r>
            <a:br>
              <a:rPr lang="en-US" sz="3200" b="1">
                <a:ea typeface="+mj-lt"/>
                <a:cs typeface="+mj-lt"/>
              </a:rPr>
            </a:br>
            <a:endParaRPr lang="en-US" sz="3200">
              <a:ea typeface="+mj-lt"/>
              <a:cs typeface="+mj-lt"/>
            </a:endParaRPr>
          </a:p>
          <a:p>
            <a:endParaRPr lang="en-US" sz="80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93EE1A-1AF5-475F-BADA-A0BBC8793C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1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F65806-C824-4DDD-BEDD-91C1464F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642797"/>
            <a:ext cx="5750460" cy="4436198"/>
          </a:xfrm>
        </p:spPr>
        <p:txBody>
          <a:bodyPr>
            <a:normAutofit/>
          </a:bodyPr>
          <a:lstStyle/>
          <a:p>
            <a:r>
              <a:rPr lang="en-US" sz="4400"/>
              <a:t>AB 1363 Update</a:t>
            </a:r>
          </a:p>
        </p:txBody>
      </p:sp>
      <p:pic>
        <p:nvPicPr>
          <p:cNvPr id="10" name="Picture 9" descr="A child, outdoor, rolling a ball up the slide.">
            <a:extLst>
              <a:ext uri="{FF2B5EF4-FFF2-40B4-BE49-F238E27FC236}">
                <a16:creationId xmlns:a16="http://schemas.microsoft.com/office/drawing/2014/main" id="{90D8F20F-7E68-4148-BF8E-0D5ADBDD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18" y="570368"/>
            <a:ext cx="5961825" cy="44543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BFC76E-C301-4C60-B933-A15890285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2543" y="5223849"/>
            <a:ext cx="5723299" cy="941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Photo Credit: Kidango Decoto Center; Union City, CA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CC199-AD6D-4DA4-9244-9EE1107A8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6555C4-3116-46DF-AF2E-89FF78CC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5" y="-154112"/>
            <a:ext cx="11887200" cy="1090847"/>
          </a:xfrm>
        </p:spPr>
        <p:txBody>
          <a:bodyPr>
            <a:normAutofit/>
          </a:bodyPr>
          <a:lstStyle/>
          <a:p>
            <a:r>
              <a:rPr lang="en-US" sz="4000" dirty="0"/>
              <a:t>AB 1363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162CA-E1EC-4BDF-9711-F0B4253E4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8" y="914400"/>
            <a:ext cx="12042313" cy="561996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300" b="1" dirty="0"/>
              <a:t>California Department of Education (CDE) Requirements</a:t>
            </a:r>
          </a:p>
          <a:p>
            <a:r>
              <a:rPr lang="en-US" sz="3700" dirty="0"/>
              <a:t>The CDE must develop:</a:t>
            </a:r>
          </a:p>
          <a:p>
            <a:pPr lvl="1"/>
            <a:r>
              <a:rPr lang="en-US" sz="3400" dirty="0"/>
              <a:t>A family language instrument,</a:t>
            </a:r>
          </a:p>
          <a:p>
            <a:pPr lvl="1"/>
            <a:r>
              <a:rPr lang="en-US" sz="3400" dirty="0"/>
              <a:t>A family language and interest interview </a:t>
            </a:r>
          </a:p>
          <a:p>
            <a:pPr lvl="1"/>
            <a:r>
              <a:rPr lang="en-US" sz="3400" dirty="0"/>
              <a:t>Criteria for CSPP contractors to accurately identify dual language learners (DLL) based on the family language instrument and the interest interview.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700" dirty="0"/>
              <a:t>Requires data to be collected about dual language learners and the preschool program.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300" b="1" dirty="0"/>
              <a:t>Next Steps</a:t>
            </a:r>
          </a:p>
          <a:p>
            <a:r>
              <a:rPr lang="en-US" sz="3700" dirty="0"/>
              <a:t>The CDE is required to develop guidance on implementation of this bill through a Management Bulletin (MB) on or before March 15, 2022.</a:t>
            </a:r>
          </a:p>
          <a:p>
            <a:pPr>
              <a:spcAft>
                <a:spcPts val="1000"/>
              </a:spcAft>
            </a:pPr>
            <a:r>
              <a:rPr lang="en-US" sz="3700" dirty="0"/>
              <a:t>This MB will notify and provide guidance to CSPP regarding the new requirements for how contractors must identify and    collect data on children that are DLL. 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E6FB3-FF33-4559-B0CD-C0109DE38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955658" y="6309676"/>
            <a:ext cx="2083942" cy="365125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1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8CBCD-E310-4AAF-AB2A-8C847117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cs typeface="Arial"/>
              </a:rPr>
              <a:t>American Rescue Plan Act (</a:t>
            </a:r>
            <a:r>
              <a:rPr lang="en-US" dirty="0">
                <a:cs typeface="Arial"/>
              </a:rPr>
              <a:t>ARPA) Survey and Stipend Updates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52DE2-E4F0-4E53-9135-F1FDD9319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9" y="1638300"/>
            <a:ext cx="11816281" cy="5015901"/>
          </a:xfrm>
        </p:spPr>
        <p:txBody>
          <a:bodyPr>
            <a:normAutofit/>
          </a:bodyPr>
          <a:lstStyle/>
          <a:p>
            <a:r>
              <a:rPr lang="en-US" sz="3000" dirty="0">
                <a:cs typeface="Arial"/>
              </a:rPr>
              <a:t>American Rescue Plan Act funding distributed via:</a:t>
            </a:r>
          </a:p>
          <a:p>
            <a:pPr lvl="1"/>
            <a:r>
              <a:rPr lang="en-US" sz="2600" dirty="0">
                <a:cs typeface="Arial"/>
              </a:rPr>
              <a:t>Stipends based on March 2021 enrollment data</a:t>
            </a:r>
          </a:p>
          <a:p>
            <a:pPr lvl="1"/>
            <a:r>
              <a:rPr lang="en-US" sz="2600" dirty="0">
                <a:cs typeface="Arial"/>
              </a:rPr>
              <a:t>Rate Supplements based on September 2021 enrollment data</a:t>
            </a:r>
          </a:p>
          <a:p>
            <a:pPr lvl="1"/>
            <a:r>
              <a:rPr lang="en-US" sz="2600" dirty="0">
                <a:cs typeface="Arial"/>
              </a:rPr>
              <a:t>Rate Increases for non-local education agency (LEA) CSPP Contractors</a:t>
            </a:r>
          </a:p>
          <a:p>
            <a:r>
              <a:rPr lang="en-US" sz="3000" dirty="0">
                <a:cs typeface="Arial"/>
              </a:rPr>
              <a:t>ARPA Survey must be completed to receive ARPA funding.</a:t>
            </a:r>
          </a:p>
          <a:p>
            <a:pPr lvl="1"/>
            <a:r>
              <a:rPr lang="en-US" sz="2600" dirty="0">
                <a:ea typeface="+mn-lt"/>
                <a:cs typeface="+mn-lt"/>
              </a:rPr>
              <a:t>The Early Education and Nutrition Fiscal Services (EENFS) office has been working with PQI to increase response rates.</a:t>
            </a:r>
            <a:endParaRPr lang="en-US" sz="2600" dirty="0">
              <a:cs typeface="Arial"/>
            </a:endParaRPr>
          </a:p>
          <a:p>
            <a:r>
              <a:rPr lang="en-US" sz="3000" dirty="0">
                <a:cs typeface="Arial"/>
              </a:rPr>
              <a:t>ARPA Stipend Update</a:t>
            </a:r>
          </a:p>
          <a:p>
            <a:pPr lvl="1"/>
            <a:r>
              <a:rPr lang="en-US" sz="2600" dirty="0">
                <a:cs typeface="Arial"/>
              </a:rPr>
              <a:t>Have completed two rounds of stipend payments. </a:t>
            </a:r>
          </a:p>
          <a:p>
            <a:pPr lvl="1"/>
            <a:r>
              <a:rPr lang="en-US" sz="2600" dirty="0">
                <a:cs typeface="Arial"/>
              </a:rPr>
              <a:t>Round 3 data is being compiled now.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105AC-1075-4EB2-ADD9-0C86C5867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6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DA9E3-F0AB-4235-92B2-6FF80DFAF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1" y="-268811"/>
            <a:ext cx="11887200" cy="1131842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Reserve Account Changes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CB938-EA29-46A8-B311-D95F5AAED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675" y="729465"/>
            <a:ext cx="11887200" cy="54761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An email, titled </a:t>
            </a:r>
            <a:r>
              <a:rPr lang="en-US" sz="2800" i="1" dirty="0">
                <a:ea typeface="+mn-lt"/>
                <a:cs typeface="+mn-lt"/>
              </a:rPr>
              <a:t>Changes to Center-Based Reserves, </a:t>
            </a:r>
            <a:r>
              <a:rPr lang="en-US" sz="2800" dirty="0">
                <a:ea typeface="+mn-lt"/>
                <a:cs typeface="+mn-lt"/>
              </a:rPr>
              <a:t>was sent on December 13, 2021 informing contractors of changes in fiscal year (FY) 2021–2022.</a:t>
            </a:r>
          </a:p>
          <a:p>
            <a:pPr>
              <a:buFont typeface="Arial"/>
              <a:buChar char="•"/>
            </a:pPr>
            <a:r>
              <a:rPr lang="en-US" sz="2600" dirty="0">
                <a:ea typeface="+mn-lt"/>
                <a:cs typeface="+mn-lt"/>
              </a:rPr>
              <a:t>Effective July 1, 2021, reserve accounts must be split into two accounts: one reserve for CSPP contracts and one reserve for all other California Department of Social Services (CDSS) center-based contracts.</a:t>
            </a:r>
          </a:p>
          <a:p>
            <a:pPr marL="1028700" lvl="1" indent="-342900"/>
            <a:r>
              <a:rPr lang="en-US" sz="2400" dirty="0">
                <a:ea typeface="+mn-lt"/>
                <a:cs typeface="+mn-lt"/>
              </a:rPr>
              <a:t>Balances maintained in the CSPP Reserve may only be used for eligible CSPP expenditures.</a:t>
            </a:r>
          </a:p>
          <a:p>
            <a:pPr marL="1028700" lvl="1" indent="-342900"/>
            <a:r>
              <a:rPr lang="en-US" sz="2400" dirty="0">
                <a:ea typeface="+mn-lt"/>
                <a:cs typeface="+mn-lt"/>
              </a:rPr>
              <a:t>Balances maintained in the Center-Based Reserve account for programs at CDSS may only be used for eligible expenditures for those programs.</a:t>
            </a:r>
          </a:p>
          <a:p>
            <a:pPr marL="0" indent="0">
              <a:buNone/>
            </a:pPr>
            <a:r>
              <a:rPr lang="en-US" sz="2600" dirty="0">
                <a:cs typeface="Arial"/>
              </a:rPr>
              <a:t>In early January, Fiscal Analysts informed contractors with both reserve types of their FY 2021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600" dirty="0">
                <a:cs typeface="Arial"/>
              </a:rPr>
              <a:t>22 beginning balances. Because reserve balances can change until the audit is processed or the year-end report revision deadline has passed, these reserve balances in FY 2021</a:t>
            </a:r>
            <a:r>
              <a:rPr lang="en-US" sz="2400" dirty="0">
                <a:ea typeface="+mn-lt"/>
                <a:cs typeface="+mn-lt"/>
              </a:rPr>
              <a:t>–</a:t>
            </a:r>
            <a:r>
              <a:rPr lang="en-US" sz="2600" dirty="0">
                <a:cs typeface="Arial"/>
              </a:rPr>
              <a:t>22 remain preliminary.</a:t>
            </a:r>
            <a:r>
              <a:rPr lang="en-US" sz="2800" dirty="0">
                <a:cs typeface="Arial"/>
              </a:rPr>
              <a:t> 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0C1BF-DC10-4106-B1CA-9B7FEE1C9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93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F866F-B17C-4D15-A30A-DD3E708E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cs typeface="Arial"/>
              </a:rPr>
              <a:t>Reserve Account Limits</a:t>
            </a:r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64A542-A453-49DA-B1D2-C21ED6E8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24" y="1649845"/>
            <a:ext cx="11857512" cy="3931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>
                <a:cs typeface="Arial"/>
              </a:rPr>
              <a:t>The Preschool Reserve Account maximum limit will remain 15% of the sum of CSPP Contract Maximum Reimbursable Amounts (MRAs).</a:t>
            </a:r>
            <a:endParaRPr lang="en-US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US" i="1">
                <a:cs typeface="Arial"/>
              </a:rPr>
              <a:t>EC </a:t>
            </a:r>
            <a:r>
              <a:rPr lang="en-US">
                <a:cs typeface="Arial"/>
              </a:rPr>
              <a:t>Section 8336 has also been amended to remove the requirement that 10 percent of the reservable amount must be utilized on professional development for the CSPP.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ECBD0-329F-4DE4-BD47-FBFD6D7DE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4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D926-C18B-42EB-BA7E-B84582C38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PQI Office Updates and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0276C-DD5E-446A-90F6-C8769C322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0525"/>
            <a:ext cx="5797731" cy="351682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California State Preschool Program Closures: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COVID-19 Closures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Non-COVID-19 Emergency Closures</a:t>
            </a:r>
          </a:p>
          <a:p>
            <a:r>
              <a:rPr lang="en-US" dirty="0">
                <a:ea typeface="+mn-lt"/>
                <a:cs typeface="+mn-lt"/>
              </a:rPr>
              <a:t>Distance Learning Requirements </a:t>
            </a:r>
            <a:endParaRPr lang="en-US" dirty="0">
              <a:cs typeface="Arial" panose="020B0604020202020204"/>
            </a:endParaRPr>
          </a:p>
        </p:txBody>
      </p:sp>
      <p:pic>
        <p:nvPicPr>
          <p:cNvPr id="16" name="Picture 15" descr="Child, outdoor, peeking through the window of a plastic play structure.">
            <a:extLst>
              <a:ext uri="{FF2B5EF4-FFF2-40B4-BE49-F238E27FC236}">
                <a16:creationId xmlns:a16="http://schemas.microsoft.com/office/drawing/2014/main" id="{6BC6D9A4-921C-430D-BCE7-5F29A43F0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10" y="1631403"/>
            <a:ext cx="5192639" cy="34556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1A61E7B-579F-46AB-8F01-544534AC978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29172" y="5335089"/>
            <a:ext cx="5851525" cy="973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Robla</a:t>
            </a:r>
            <a:r>
              <a:rPr lang="en-US" sz="2400" dirty="0"/>
              <a:t> School District ECE Program; Sacramento, 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BBE5-D040-4D30-A876-6B05932B8B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87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49C5-9601-435E-A1F4-A67EB28D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4" y="-51371"/>
            <a:ext cx="118872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FY 2022–23 CSPP CFA</a:t>
            </a:r>
            <a:r>
              <a:rPr lang="en-US" sz="4000" b="0" dirty="0">
                <a:ea typeface="+mj-lt"/>
                <a:cs typeface="+mj-lt"/>
              </a:rPr>
              <a:t> </a:t>
            </a:r>
            <a:endParaRPr lang="en-US" sz="4000" dirty="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12D5-1E17-43EE-9AAE-C81089B0D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94172"/>
            <a:ext cx="5623117" cy="48879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cs typeface="Arial"/>
              </a:rPr>
              <a:t>Extension Requests:</a:t>
            </a:r>
            <a:r>
              <a:rPr lang="en-US" sz="3000" b="1" dirty="0">
                <a:cs typeface="Arial"/>
              </a:rPr>
              <a:t> </a:t>
            </a:r>
          </a:p>
          <a:p>
            <a:r>
              <a:rPr lang="en-US" sz="2600" dirty="0">
                <a:cs typeface="Arial"/>
              </a:rPr>
              <a:t>CFA must be received on or before 5:00 p.m., January 31, 2022.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 dirty="0">
                <a:cs typeface="Arial"/>
              </a:rPr>
              <a:t>Methods to CFA Submission:</a:t>
            </a:r>
          </a:p>
          <a:p>
            <a:pPr>
              <a:buFont typeface="Arial"/>
            </a:pPr>
            <a:r>
              <a:rPr lang="en-US" sz="2600" dirty="0">
                <a:ea typeface="+mn-lt"/>
                <a:cs typeface="+mn-lt"/>
              </a:rPr>
              <a:t>Electronic Submission</a:t>
            </a:r>
          </a:p>
          <a:p>
            <a:pPr marL="971550" lvl="1" indent="-285750">
              <a:buFont typeface="Arial"/>
              <a:buChar char="‒"/>
            </a:pPr>
            <a:r>
              <a:rPr lang="en-US" sz="2400" dirty="0">
                <a:ea typeface="+mn-lt"/>
                <a:cs typeface="+mn-lt"/>
              </a:rPr>
              <a:t>Option 1: Electronic CFA with a Digital Signature</a:t>
            </a:r>
          </a:p>
          <a:p>
            <a:pPr marL="971550" lvl="1" indent="-285750">
              <a:buFont typeface="Arial"/>
              <a:buChar char="‒"/>
            </a:pPr>
            <a:r>
              <a:rPr lang="en-US" sz="2400" dirty="0">
                <a:ea typeface="+mn-lt"/>
                <a:cs typeface="+mn-lt"/>
              </a:rPr>
              <a:t>Option 2: Scanned CFA with Wet Signature</a:t>
            </a:r>
            <a:endParaRPr lang="en-US" sz="2400" dirty="0">
              <a:cs typeface="Arial"/>
            </a:endParaRPr>
          </a:p>
          <a:p>
            <a:pPr marL="571500" indent="-342900"/>
            <a:r>
              <a:rPr lang="en-US" sz="2600" dirty="0">
                <a:ea typeface="+mn-lt"/>
                <a:cs typeface="+mn-lt"/>
              </a:rPr>
              <a:t>Mail or In-Person Submission (Hard Copy)</a:t>
            </a:r>
            <a:endParaRPr lang="en-US" sz="2600" dirty="0"/>
          </a:p>
          <a:p>
            <a:pPr marL="457200" lvl="1" indent="0" algn="ctr">
              <a:buNone/>
            </a:pPr>
            <a:endParaRPr lang="en-US" sz="2000" dirty="0">
              <a:cs typeface="Arial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0194B-51C5-4EB1-842B-C31A87FFB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4443" y="1639475"/>
            <a:ext cx="5106741" cy="46085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/>
              <a:t>Child Development Management Information System (CDMIS) Reminder: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ea typeface="+mn-lt"/>
                <a:cs typeface="+mn-lt"/>
              </a:rPr>
              <a:t>Update CDMIS when there are any changes and/or updates to be made (e.g., site information).</a:t>
            </a:r>
            <a:endParaRPr lang="en-US" sz="2600" dirty="0">
              <a:cs typeface="Arial" panose="020B0604020202020204"/>
            </a:endParaRPr>
          </a:p>
          <a:p>
            <a:r>
              <a:rPr lang="en-US" sz="2600" dirty="0">
                <a:cs typeface="Arial" panose="020B0604020202020204"/>
              </a:rPr>
              <a:t>If you have any questions and/or concerns, please email us at </a:t>
            </a:r>
            <a:r>
              <a:rPr lang="en-US" sz="2600" dirty="0">
                <a:cs typeface="Arial" panose="020B0604020202020204"/>
                <a:hlinkClick r:id="rId3"/>
              </a:rPr>
              <a:t>CFA@cde.ca.gov</a:t>
            </a:r>
            <a:endParaRPr lang="en-US" sz="26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 panose="020B0604020202020204"/>
            </a:endParaRPr>
          </a:p>
          <a:p>
            <a:pPr marL="342900" indent="-342900"/>
            <a:endParaRPr lang="en-US" sz="2000" dirty="0">
              <a:cs typeface="Arial" panose="020B060402020202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4284B-AC31-4E61-8BCE-70944DC8D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37D6-A698-43B9-815F-E4B8A168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a typeface="+mj-lt"/>
                <a:cs typeface="+mj-lt"/>
              </a:rPr>
              <a:t>FY 2021–22 CSPP RFA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DFBE-0475-43BF-A913-D4C118D07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$130 million in CSPP Expansion Funding</a:t>
            </a:r>
          </a:p>
          <a:p>
            <a:r>
              <a:rPr lang="en-US" dirty="0">
                <a:cs typeface="Arial"/>
              </a:rPr>
              <a:t>Available to Local Education Agencies (LEA):</a:t>
            </a:r>
          </a:p>
          <a:p>
            <a:pPr lvl="1"/>
            <a:r>
              <a:rPr lang="en-US" dirty="0">
                <a:cs typeface="Arial"/>
              </a:rPr>
              <a:t> Subcontracting</a:t>
            </a:r>
          </a:p>
          <a:p>
            <a:pPr lvl="1"/>
            <a:r>
              <a:rPr lang="en-US" dirty="0">
                <a:cs typeface="Arial"/>
              </a:rPr>
              <a:t> Family Childcare Home Education Network (FCCHEN)</a:t>
            </a:r>
          </a:p>
          <a:p>
            <a:pPr marL="457200" indent="-457200"/>
            <a:r>
              <a:rPr lang="en-US" dirty="0">
                <a:cs typeface="Arial"/>
              </a:rPr>
              <a:t>Request for Applications:</a:t>
            </a:r>
          </a:p>
          <a:p>
            <a:pPr lvl="1"/>
            <a:r>
              <a:rPr lang="en-US" dirty="0">
                <a:cs typeface="Arial"/>
              </a:rPr>
              <a:t>Anticipated release of RFA</a:t>
            </a:r>
          </a:p>
          <a:p>
            <a:pPr lvl="1"/>
            <a:r>
              <a:rPr lang="en-US" dirty="0">
                <a:cs typeface="Arial"/>
              </a:rPr>
              <a:t>RFA Webinar</a:t>
            </a:r>
          </a:p>
          <a:p>
            <a:pPr marL="457200" indent="-457200"/>
            <a:r>
              <a:rPr lang="en-US" dirty="0">
                <a:cs typeface="Arial"/>
              </a:rPr>
              <a:t>RFA Questions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51DB4-4EE6-4D52-A0C9-5B3F9389C1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06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DE46FD-26C6-45EE-8639-20E5A076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50" y="256051"/>
            <a:ext cx="11887200" cy="132556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cs typeface="Arial"/>
              </a:rPr>
              <a:t>Funding Opportunities to support </a:t>
            </a:r>
            <a:br>
              <a:rPr lang="en-US" sz="4400" dirty="0">
                <a:cs typeface="Arial" panose="020B0604020202020204" pitchFamily="34" charset="0"/>
              </a:rPr>
            </a:br>
            <a:r>
              <a:rPr lang="en-US" sz="4400" dirty="0">
                <a:cs typeface="Arial"/>
              </a:rPr>
              <a:t>Workforce Development</a:t>
            </a:r>
            <a:br>
              <a:rPr lang="en-US" dirty="0">
                <a:cs typeface="Arial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D52E-FE26-4C6A-9843-8FB48A109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9112"/>
            <a:ext cx="11887200" cy="50159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Early Education Teacher Development Grant Program </a:t>
            </a:r>
          </a:p>
          <a:p>
            <a:pPr lvl="1"/>
            <a:r>
              <a:rPr lang="en-US" dirty="0"/>
              <a:t>Available to eligible LEAs, which include charter schools, school districts, and county offices of education. </a:t>
            </a:r>
          </a:p>
          <a:p>
            <a:pPr lvl="1"/>
            <a:r>
              <a:rPr lang="en-US" dirty="0"/>
              <a:t>The purpose of the grant: </a:t>
            </a:r>
          </a:p>
          <a:p>
            <a:pPr lvl="2"/>
            <a:r>
              <a:rPr lang="en-US" dirty="0"/>
              <a:t>(1) To increase the numbers of highly-qualified teachers available to serve in CSPP and TK. (2) Provide and elevate CSPP, TK, and kindergarten (K) teachers training in specific competencies.</a:t>
            </a:r>
          </a:p>
          <a:p>
            <a:pPr lvl="1"/>
            <a:r>
              <a:rPr lang="en-US" dirty="0"/>
              <a:t>February 2, 2022, by 5 p.m. - Mandatory Letter of Intent due to </a:t>
            </a:r>
            <a:r>
              <a:rPr lang="en-US" dirty="0">
                <a:hlinkClick r:id="rId3"/>
              </a:rPr>
              <a:t>UPKWorkforceRFA@cde.ca.gov</a:t>
            </a:r>
            <a:endParaRPr lang="en-US" dirty="0"/>
          </a:p>
          <a:p>
            <a:pPr lvl="1"/>
            <a:r>
              <a:rPr lang="en-US" dirty="0"/>
              <a:t>Spring 2022 – Application released; technical assistance webinar to follow</a:t>
            </a:r>
          </a:p>
          <a:p>
            <a:r>
              <a:rPr lang="en-US" dirty="0"/>
              <a:t>The Universal Prekindergarten Teacher Pipeline Compendium</a:t>
            </a:r>
          </a:p>
          <a:p>
            <a:pPr lvl="4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F90BA-5A35-411D-8088-04681A5BD6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56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0B7BA7-5FA9-464C-8D89-639BF07C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26" y="99296"/>
            <a:ext cx="11887200" cy="1102487"/>
          </a:xfrm>
        </p:spPr>
        <p:txBody>
          <a:bodyPr>
            <a:noAutofit/>
          </a:bodyPr>
          <a:lstStyle/>
          <a:p>
            <a:r>
              <a:rPr lang="en-US" sz="4000" dirty="0">
                <a:ea typeface="+mj-lt"/>
                <a:cs typeface="Arial"/>
              </a:rPr>
              <a:t>The California</a:t>
            </a:r>
            <a:r>
              <a:rPr lang="en-US" sz="4000" dirty="0">
                <a:ea typeface="+mj-lt"/>
                <a:cs typeface="+mj-lt"/>
              </a:rPr>
              <a:t> Preschool Learning </a:t>
            </a:r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Foundations (PLF)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D820E-2942-4F70-BCA3-C4BB2DC3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2099"/>
            <a:ext cx="11887200" cy="5015901"/>
          </a:xfrm>
        </p:spPr>
        <p:txBody>
          <a:bodyPr/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$10 million in one-time funds to update by January 2024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Incorporate recent research in the field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Best practices to support dual language learners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Best practices to support children with disabilities 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Adaptation of the Desired Results Development Profile (DRDP)</a:t>
            </a:r>
          </a:p>
          <a:p>
            <a:pPr lvl="2">
              <a:buFont typeface="Arial" panose="020B0604020202020204" pitchFamily="34" charset="0"/>
              <a:buChar char="‒"/>
            </a:pPr>
            <a:r>
              <a:rPr lang="en-US" dirty="0"/>
              <a:t>Direct Assessment of literacy and math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CDE participates in weekly meetings to keep this moving forward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Enhancing the alignment between preschool with the kindergarten to grade two standards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40CA9-C947-4482-82D8-27FA60BBE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 Early </a:t>
            </a:r>
            <a:r>
              <a:rPr lang="en-US" sz="3800"/>
              <a:t>Education Division Webinar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Education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January 21, 2022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10:00 AM – 11:00 AM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394" y="2017272"/>
            <a:ext cx="3592011" cy="862576"/>
          </a:xfrm>
        </p:spPr>
        <p:txBody>
          <a:bodyPr>
            <a:normAutofit/>
          </a:bodyPr>
          <a:lstStyle/>
          <a:p>
            <a:r>
              <a:rPr lang="en-US" sz="4400">
                <a:cs typeface="Arial"/>
              </a:rPr>
              <a:t>Questions</a:t>
            </a:r>
          </a:p>
        </p:txBody>
      </p:sp>
      <p:pic>
        <p:nvPicPr>
          <p:cNvPr id="8" name="Content Placeholder 8" descr="Child, outdoor, with hula hoop around his waist.">
            <a:extLst>
              <a:ext uri="{FF2B5EF4-FFF2-40B4-BE49-F238E27FC236}">
                <a16:creationId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9" y="891278"/>
            <a:ext cx="6579270" cy="439715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1041" y="5345527"/>
            <a:ext cx="5068947" cy="7778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ea typeface="+mn-lt"/>
                <a:cs typeface="+mn-lt"/>
              </a:rPr>
              <a:t>Photo Credit: Ford and Shannon TK; Richmond, 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2903"/>
            <a:ext cx="11887200" cy="52899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ea typeface="+mn-lt"/>
                <a:cs typeface="+mn-lt"/>
              </a:rPr>
              <a:t>The EED COVID-19 Guidance web page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 u="sng">
                <a:solidFill>
                  <a:srgbClr val="E1E180"/>
                </a:solidFill>
                <a:ea typeface="+mn-lt"/>
                <a:cs typeface="+mn-lt"/>
                <a:hlinkClick r:id="rId3" tooltip="EED COVID-19 Guidance 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https://www.cde.ca.gov/sp/cd/re/elcdcovid19.asp</a:t>
            </a:r>
            <a:endParaRPr lang="en-US">
              <a:solidFill>
                <a:srgbClr val="E1E180"/>
              </a:solidFill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Webinar slides, MBs, Frequently Asked Questions (FAQs)</a:t>
            </a:r>
            <a:endParaRPr lang="en-US" sz="2400">
              <a:ea typeface="+mn-lt"/>
              <a:cs typeface="+mn-lt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ea typeface="+mn-lt"/>
                <a:cs typeface="+mn-lt"/>
              </a:rPr>
              <a:t>The EED Emergency email inbox</a:t>
            </a:r>
            <a:endParaRPr lang="en-US" sz="2800" b="1">
              <a:cs typeface="Arial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  <a:hlinkClick r:id="rId4" tooltip="EED Emergency email inbox"/>
              </a:rPr>
              <a:t>EEDEmergency@cde.ca.gov</a:t>
            </a:r>
            <a:endParaRPr lang="en-US">
              <a:ea typeface="+mn-lt"/>
              <a:cs typeface="+mn-lt"/>
              <a:hlinkClick r:id="rId4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b="1">
                <a:ea typeface="+mn-lt"/>
                <a:cs typeface="+mn-lt"/>
              </a:rPr>
              <a:t>The PQI Office Regional Consultants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 u="sng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u="sng">
                <a:solidFill>
                  <a:srgbClr val="E1E180"/>
                </a:solidFill>
                <a:cs typeface="Arial" panose="020B0604020202020204"/>
                <a:hlinkClick r:id="rId5" tooltip="EED Consultant Regional Assignments web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https://www.cde.ca.gov/sp/cd/ci/assignments.asp</a:t>
            </a:r>
            <a:endParaRPr lang="en-US" u="sng">
              <a:solidFill>
                <a:srgbClr val="E1E1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cs typeface="Arial" panose="020B0604020202020204"/>
              </a:rPr>
              <a:t>or</a:t>
            </a:r>
            <a:r>
              <a:rPr lang="en-US">
                <a:ea typeface="+mn-lt"/>
                <a:cs typeface="+mn-lt"/>
              </a:rPr>
              <a:t> by phone at 916-322-6233</a:t>
            </a:r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37" y="1887155"/>
            <a:ext cx="5270755" cy="2263605"/>
          </a:xfrm>
        </p:spPr>
        <p:txBody>
          <a:bodyPr>
            <a:normAutofit/>
          </a:bodyPr>
          <a:lstStyle/>
          <a:p>
            <a:r>
              <a:rPr lang="en-US" sz="4400"/>
              <a:t>Closing</a:t>
            </a:r>
          </a:p>
        </p:txBody>
      </p:sp>
      <p:pic>
        <p:nvPicPr>
          <p:cNvPr id="3" name="Picture 2" descr="Child, outdoor sitting at the bottom of the slide.">
            <a:extLst>
              <a:ext uri="{FF2B5EF4-FFF2-40B4-BE49-F238E27FC236}">
                <a16:creationId xmlns:a16="http://schemas.microsoft.com/office/drawing/2014/main" id="{F1FF3D8A-EA89-4E3D-8DD4-B6F5B0E2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394" y="838712"/>
            <a:ext cx="6124498" cy="406206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054" y="5396523"/>
            <a:ext cx="5665175" cy="1461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ea typeface="+mn-lt"/>
                <a:cs typeface="+mn-lt"/>
              </a:rPr>
              <a:t>Photo Credit: Poplar Avenue School, Kindergarten, Oroville,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dirty="0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</a:t>
            </a:r>
            <a:r>
              <a:rPr lang="en-US">
                <a:cs typeface="Arial"/>
              </a:rPr>
              <a:t>Introductions</a:t>
            </a:r>
            <a:endParaRPr lang="en-US" sz="3800" b="1">
              <a:cs typeface="Arial"/>
            </a:endParaRPr>
          </a:p>
        </p:txBody>
      </p:sp>
      <p:pic>
        <p:nvPicPr>
          <p:cNvPr id="4" name="Picture 4" descr="A collage of children stating Everyone Belongs - Todos Somos Unidos">
            <a:extLst>
              <a:ext uri="{FF2B5EF4-FFF2-40B4-BE49-F238E27FC236}">
                <a16:creationId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840DF-8C40-4D2D-A92A-4A7E3459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38445"/>
            <a:ext cx="11887200" cy="1112643"/>
          </a:xfrm>
        </p:spPr>
        <p:txBody>
          <a:bodyPr>
            <a:normAutofit/>
          </a:bodyPr>
          <a:lstStyle/>
          <a:p>
            <a:r>
              <a:rPr lang="en-US" sz="4000">
                <a:cs typeface="Arial"/>
              </a:rPr>
              <a:t>Meeting Agenda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F0244-2395-4134-B541-23E27C242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128" y="1050985"/>
            <a:ext cx="11703744" cy="503027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Welcome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Budget Updates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Assembly Bill (AB) 1363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Reserve Account changes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Program Quality Implementation (PQI) Office Updates and Reminders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Continued Funding Application (CFA)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Request for Applications (RFA)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Opportunities to Support Workforce Development</a:t>
            </a: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Questions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8E30A-77BC-44E5-9177-96565E15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1F31235-8549-428E-819F-9FC4247B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42" y="830523"/>
            <a:ext cx="5640512" cy="4306556"/>
          </a:xfrm>
        </p:spPr>
        <p:txBody>
          <a:bodyPr/>
          <a:lstStyle/>
          <a:p>
            <a:r>
              <a:rPr lang="en-US" sz="4400">
                <a:cs typeface="Arial"/>
              </a:rPr>
              <a:t>Governor’s Budget</a:t>
            </a:r>
            <a:br>
              <a:rPr lang="en-US" sz="4000">
                <a:cs typeface="Arial"/>
              </a:rPr>
            </a:br>
            <a:endParaRPr lang="en-US"/>
          </a:p>
        </p:txBody>
      </p:sp>
      <p:pic>
        <p:nvPicPr>
          <p:cNvPr id="9" name="Picture 9" descr="Child, indoor, sitting holding an open book">
            <a:extLst>
              <a:ext uri="{FF2B5EF4-FFF2-40B4-BE49-F238E27FC236}">
                <a16:creationId xmlns:a16="http://schemas.microsoft.com/office/drawing/2014/main" id="{0F9E425C-B2CC-49C1-ACF1-26E202B43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25" y="958939"/>
            <a:ext cx="6220818" cy="4157591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090A9A-407D-44A1-AA84-855BEB4BF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1478" y="5311739"/>
            <a:ext cx="6055930" cy="986320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cs typeface="Calibri"/>
              </a:rPr>
              <a:t>Photo Credit: Catholic Charities Treasure Island CDC; San Francisco, CA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48213-749F-43FD-9DE8-2010D9E269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7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3F452-698B-4F36-B979-DBDF8ACF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Governor's Budget: </a:t>
            </a:r>
            <a:r>
              <a:rPr lang="en-US" sz="4000">
                <a:ea typeface="+mn-lt"/>
                <a:cs typeface="+mn-lt"/>
              </a:rPr>
              <a:t>Universal Transitional Kindergarten (</a:t>
            </a:r>
            <a:r>
              <a:rPr lang="en-US" sz="4000">
                <a:ea typeface="+mj-lt"/>
                <a:cs typeface="+mj-lt"/>
              </a:rPr>
              <a:t>UTK)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E48E3-6438-47BB-A6BB-4481B7A5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5494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ea typeface="+mn-lt"/>
                <a:cs typeface="+mn-lt"/>
              </a:rPr>
              <a:t>UTK</a:t>
            </a:r>
            <a:endParaRPr lang="en-US">
              <a:cs typeface="Arial" panose="020B0604020202020204"/>
            </a:endParaRPr>
          </a:p>
          <a:p>
            <a:pPr lvl="1"/>
            <a:r>
              <a:rPr lang="en-US">
                <a:ea typeface="+mn-lt"/>
                <a:cs typeface="+mn-lt"/>
              </a:rPr>
              <a:t>$640 million to expand eligibility for transitional kindergarten (TK), for all children turning five-years-old September 2 and February 2, beginning 2022–23.</a:t>
            </a:r>
            <a:endParaRPr lang="en-US">
              <a:cs typeface="Arial"/>
            </a:endParaRPr>
          </a:p>
          <a:p>
            <a:pPr lvl="1"/>
            <a:r>
              <a:rPr lang="en-US">
                <a:ea typeface="+mn-lt"/>
                <a:cs typeface="+mn-lt"/>
              </a:rPr>
              <a:t>$383 million to add an educator to every TK class</a:t>
            </a:r>
            <a:endParaRPr lang="en-US">
              <a:cs typeface="Arial"/>
            </a:endParaRP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Expanded Learning (Includes Support for TK) Increases:</a:t>
            </a:r>
            <a:endParaRPr lang="en-US"/>
          </a:p>
          <a:p>
            <a:pPr lvl="1"/>
            <a:r>
              <a:rPr lang="en-US">
                <a:ea typeface="+mn-lt"/>
                <a:cs typeface="+mn-lt"/>
              </a:rPr>
              <a:t>$3.4 billion for expanded learning rates and the Expanded Learning Opportunities Program (ELO-P)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FBD23-6B81-452B-9579-DB0F34679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2A65-60DA-47AB-A039-2E9635D1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Governor's Budget: California State Preschool Program (CSPP)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E25C-2FC5-4604-855A-B02F063F9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89" y="1922385"/>
            <a:ext cx="11887200" cy="40966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000"/>
              </a:spcAft>
            </a:pPr>
            <a:r>
              <a:rPr lang="en-US">
                <a:ea typeface="+mn-lt"/>
                <a:cs typeface="+mn-lt"/>
              </a:rPr>
              <a:t>$309 million to increase CSPP adjustment factors to better support students with disabilities and dual language learners.</a:t>
            </a:r>
            <a:endParaRPr lang="en-US">
              <a:cs typeface="Arial" panose="020B0604020202020204"/>
            </a:endParaRPr>
          </a:p>
          <a:p>
            <a:pPr>
              <a:spcAft>
                <a:spcPts val="1000"/>
              </a:spcAft>
            </a:pPr>
            <a:r>
              <a:rPr lang="en-US">
                <a:ea typeface="+mn-lt"/>
                <a:cs typeface="+mn-lt"/>
              </a:rPr>
              <a:t>All students participating in CSPP will maintain continuous eligibility for 24 months (increased from 12 months). </a:t>
            </a:r>
            <a:endParaRPr lang="en-US"/>
          </a:p>
          <a:p>
            <a:pPr>
              <a:spcAft>
                <a:spcPts val="1000"/>
              </a:spcAft>
            </a:pPr>
            <a:r>
              <a:rPr lang="en-US">
                <a:ea typeface="+mn-lt"/>
                <a:cs typeface="+mn-lt"/>
              </a:rPr>
              <a:t>After all eligible three- and four-year-old children are served, CSPP can serve eligible two-year-old children as last priority.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CA1C3-6E5F-45BC-8ACB-7A24780AB4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0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4F57-4CC6-45B2-A168-28C52B21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Governor's Budget: Inclusion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3862-CACF-4DAC-BFFE-47F4CE99D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Children with an individualized education program (IEP) will be categorically eligible for CSPP.</a:t>
            </a:r>
            <a:endParaRPr lang="en-US">
              <a:cs typeface="Arial" panose="020B0604020202020204"/>
            </a:endParaRPr>
          </a:p>
          <a:p>
            <a:r>
              <a:rPr lang="en-US">
                <a:ea typeface="+mn-lt"/>
                <a:cs typeface="+mn-lt"/>
              </a:rPr>
              <a:t>New requirement for CSPP to serve at least 10 percent of children with IEP (similar to Head Start).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$500 million to support the Inclusive Early Education Expansion Program (IEEEP)</a:t>
            </a:r>
            <a:endParaRPr lang="en-US"/>
          </a:p>
          <a:p>
            <a:r>
              <a:rPr lang="en-US">
                <a:ea typeface="+mn-lt"/>
                <a:cs typeface="+mn-lt"/>
              </a:rPr>
              <a:t>$2 million to incorporate early identification for learning disabilities into the state’s preschool assessment tools </a:t>
            </a:r>
            <a:endParaRPr lang="en-US"/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EE36D-2A7C-4E10-9EAF-FDCFDC1BDA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A6AD-DDB0-40C1-9612-6E72DD00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ea typeface="+mj-lt"/>
                <a:cs typeface="+mj-lt"/>
              </a:rPr>
              <a:t>Governor's Budget: Professional Development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9B994-8690-406C-92B9-8A4FCB2C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39901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$60 million to provide training for educators on effective use of assessment tools</a:t>
            </a:r>
            <a:endParaRPr lang="en-US">
              <a:cs typeface="Arial" panose="020B0604020202020204"/>
            </a:endParaRPr>
          </a:p>
          <a:p>
            <a:pPr>
              <a:spcAft>
                <a:spcPts val="1000"/>
              </a:spcAft>
            </a:pPr>
            <a:r>
              <a:rPr lang="en-US">
                <a:ea typeface="+mn-lt"/>
                <a:cs typeface="+mn-lt"/>
              </a:rPr>
              <a:t>$54.4 million to build upon the multi-year investments included in the 2021 Budget Act to support efforts to enhance schools’ ability to hire qualified teachers and substitutes</a:t>
            </a:r>
            <a:endParaRPr lang="en-US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CD28D-5202-480D-AB47-E33F5B9E9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74156" y="6309676"/>
            <a:ext cx="1765443" cy="365125"/>
          </a:xfrm>
        </p:spPr>
        <p:txBody>
          <a:bodyPr/>
          <a:lstStyle/>
          <a:p>
            <a:fld id="{2AA74813-043C-43CB-9E82-7CAA19F318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1716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DE Set 1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Blank Presentation">
  <a:themeElements>
    <a:clrScheme name="NSD Colors">
      <a:dk1>
        <a:srgbClr val="000000"/>
      </a:dk1>
      <a:lt1>
        <a:srgbClr val="FFFFFF"/>
      </a:lt1>
      <a:dk2>
        <a:srgbClr val="34554C"/>
      </a:dk2>
      <a:lt2>
        <a:srgbClr val="FFFFFF"/>
      </a:lt2>
      <a:accent1>
        <a:srgbClr val="6E9A3B"/>
      </a:accent1>
      <a:accent2>
        <a:srgbClr val="8DB640"/>
      </a:accent2>
      <a:accent3>
        <a:srgbClr val="704C2A"/>
      </a:accent3>
      <a:accent4>
        <a:srgbClr val="B03233"/>
      </a:accent4>
      <a:accent5>
        <a:srgbClr val="D76B2D"/>
      </a:accent5>
      <a:accent6>
        <a:srgbClr val="E98C2D"/>
      </a:accent6>
      <a:hlink>
        <a:srgbClr val="000000"/>
      </a:hlink>
      <a:folHlink>
        <a:srgbClr val="F39267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A379D3C8A3145B9B5460A5FBAA94E" ma:contentTypeVersion="12" ma:contentTypeDescription="Create a new document." ma:contentTypeScope="" ma:versionID="b9528dc1bcd2589b02bbc73bec2734cc">
  <xsd:schema xmlns:xsd="http://www.w3.org/2001/XMLSchema" xmlns:xs="http://www.w3.org/2001/XMLSchema" xmlns:p="http://schemas.microsoft.com/office/2006/metadata/properties" xmlns:ns2="d173ea53-e63a-4839-8c69-aececa15c404" xmlns:ns3="6a92aa00-d659-46d6-b4cf-e266ad63a1ef" targetNamespace="http://schemas.microsoft.com/office/2006/metadata/properties" ma:root="true" ma:fieldsID="40da850488f41daeafd5036038226fa5" ns2:_="" ns3:_="">
    <xsd:import namespace="d173ea53-e63a-4839-8c69-aececa15c404"/>
    <xsd:import namespace="6a92aa00-d659-46d6-b4cf-e266ad63a1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3ea53-e63a-4839-8c69-aececa15c4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92aa00-d659-46d6-b4cf-e266ad63a1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92aa00-d659-46d6-b4cf-e266ad63a1ef">
      <UserInfo>
        <DisplayName>SharingLinks.d3be7f59-bdd9-4682-acb9-241a6e645496.OrganizationView.469484fd-78a8-4a8a-82c4-a4560d9d5809</DisplayName>
        <AccountId>140</AccountId>
        <AccountType/>
      </UserInfo>
      <UserInfo>
        <DisplayName>Beth Meloy</DisplayName>
        <AccountId>15</AccountId>
        <AccountType/>
      </UserInfo>
      <UserInfo>
        <DisplayName>State Preschool Work Members</DisplayName>
        <AccountId>7</AccountId>
        <AccountType/>
      </UserInfo>
      <UserInfo>
        <DisplayName>Kim Taniguchi</DisplayName>
        <AccountId>68</AccountId>
        <AccountType/>
      </UserInfo>
      <UserInfo>
        <DisplayName>Crystal Devlin</DisplayName>
        <AccountId>38</AccountId>
        <AccountType/>
      </UserInfo>
      <UserInfo>
        <DisplayName>Tina Tranzor</DisplayName>
        <AccountId>16</AccountId>
        <AccountType/>
      </UserInfo>
      <UserInfo>
        <DisplayName>Maria Amor</DisplayName>
        <AccountId>49</AccountId>
        <AccountType/>
      </UserInfo>
      <UserInfo>
        <DisplayName>Mignonne Pollard</DisplayName>
        <AccountId>46</AccountId>
        <AccountType/>
      </UserInfo>
      <UserInfo>
        <DisplayName>Brianne Rood</DisplayName>
        <AccountId>14</AccountId>
        <AccountType/>
      </UserInfo>
      <UserInfo>
        <DisplayName>Ronald Johnson</DisplayName>
        <AccountId>53</AccountId>
        <AccountType/>
      </UserInfo>
      <UserInfo>
        <DisplayName>Monique Williams</DisplayName>
        <AccountId>73</AccountId>
        <AccountType/>
      </UserInfo>
      <UserInfo>
        <DisplayName>Samounn Pich</DisplayName>
        <AccountId>63</AccountId>
        <AccountType/>
      </UserInfo>
      <UserInfo>
        <DisplayName>Veronica Saetern</DisplayName>
        <AccountId>13</AccountId>
        <AccountType/>
      </UserInfo>
      <UserInfo>
        <DisplayName>Alana Pinsler</DisplayName>
        <AccountId>25</AccountId>
        <AccountType/>
      </UserInfo>
      <UserInfo>
        <DisplayName>Teresa Maldonado</DisplayName>
        <AccountId>216</AccountId>
        <AccountType/>
      </UserInfo>
      <UserInfo>
        <DisplayName>Amy Silva</DisplayName>
        <AccountId>138</AccountId>
        <AccountType/>
      </UserInfo>
      <UserInfo>
        <DisplayName>Patrisia Gonzalez</DisplayName>
        <AccountId>167</AccountId>
        <AccountType/>
      </UserInfo>
      <UserInfo>
        <DisplayName>Eddie Tanimoto</DisplayName>
        <AccountId>166</AccountId>
        <AccountType/>
      </UserInfo>
      <UserInfo>
        <DisplayName>Josephine Chan</DisplayName>
        <AccountId>148</AccountId>
        <AccountType/>
      </UserInfo>
      <UserInfo>
        <DisplayName>Nadia Kersey</DisplayName>
        <AccountId>136</AccountId>
        <AccountType/>
      </UserInfo>
      <UserInfo>
        <DisplayName>Carly Nodohara</DisplayName>
        <AccountId>54</AccountId>
        <AccountType/>
      </UserInfo>
      <UserInfo>
        <DisplayName>Mai Thao</DisplayName>
        <AccountId>132</AccountId>
        <AccountType/>
      </UserInfo>
      <UserInfo>
        <DisplayName>Andrea Johnson</DisplayName>
        <AccountId>116</AccountId>
        <AccountType/>
      </UserInfo>
      <UserInfo>
        <DisplayName>Danielle Davis</DisplayName>
        <AccountId>90</AccountId>
        <AccountType/>
      </UserInfo>
      <UserInfo>
        <DisplayName>Stephen Propheter</DisplayName>
        <AccountId>10</AccountId>
        <AccountType/>
      </UserInfo>
      <UserInfo>
        <DisplayName>Joey Boyd</DisplayName>
        <AccountId>183</AccountId>
        <AccountType/>
      </UserInfo>
      <UserInfo>
        <DisplayName>Cassandra Lewis</DisplayName>
        <AccountId>80</AccountId>
        <AccountType/>
      </UserInfo>
      <UserInfo>
        <DisplayName>Virginia Early</DisplayName>
        <AccountId>115</AccountId>
        <AccountType/>
      </UserInfo>
      <UserInfo>
        <DisplayName>Cate Washington</DisplayName>
        <AccountId>160</AccountId>
        <AccountType/>
      </UserInfo>
      <UserInfo>
        <DisplayName>Richard Miller</DisplayName>
        <AccountId>89</AccountId>
        <AccountType/>
      </UserInfo>
      <UserInfo>
        <DisplayName>Allen Lynch</DisplayName>
        <AccountId>158</AccountId>
        <AccountType/>
      </UserInfo>
      <UserInfo>
        <DisplayName>Linda Morales</DisplayName>
        <AccountId>41</AccountId>
        <AccountType/>
      </UserInfo>
      <UserInfo>
        <DisplayName>Jane Liang</DisplayName>
        <AccountId>39</AccountId>
        <AccountType/>
      </UserInfo>
      <UserInfo>
        <DisplayName>Jackie Luong</DisplayName>
        <AccountId>134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9F8AB3-7254-4232-A1E5-534FA5235628}">
  <ds:schemaRefs>
    <ds:schemaRef ds:uri="6a92aa00-d659-46d6-b4cf-e266ad63a1ef"/>
    <ds:schemaRef ds:uri="d173ea53-e63a-4839-8c69-aececa15c4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0E1FD2-2660-4B81-9AF6-B47E34FB289B}">
  <ds:schemaRefs>
    <ds:schemaRef ds:uri="http://schemas.microsoft.com/office/infopath/2007/PartnerControls"/>
    <ds:schemaRef ds:uri="d173ea53-e63a-4839-8c69-aececa15c404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a92aa00-d659-46d6-b4cf-e266ad63a1ef"/>
    <ds:schemaRef ds:uri="http://purl.org/dc/dcmitype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4338</TotalTime>
  <Words>1455</Words>
  <Application>Microsoft Office PowerPoint</Application>
  <PresentationFormat>Widescreen</PresentationFormat>
  <Paragraphs>177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Calibri</vt:lpstr>
      <vt:lpstr>Courier New</vt:lpstr>
      <vt:lpstr>Times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CDE Set 1</vt:lpstr>
      <vt:lpstr>CDE Set 1</vt:lpstr>
      <vt:lpstr>3_Blank Presentation</vt:lpstr>
      <vt:lpstr>This webinar will begin shortly.  There will be no audio until the webinar begins at 10:00 AM.  Thank you for your patience.  </vt:lpstr>
      <vt:lpstr> Early Education Division Webinar</vt:lpstr>
      <vt:lpstr>Welcome and Introductions</vt:lpstr>
      <vt:lpstr>Meeting Agenda</vt:lpstr>
      <vt:lpstr>Governor’s Budget </vt:lpstr>
      <vt:lpstr>Governor's Budget: Universal Transitional Kindergarten (UTK)</vt:lpstr>
      <vt:lpstr>Governor's Budget: California State Preschool Program (CSPP)</vt:lpstr>
      <vt:lpstr>Governor's Budget: Inclusion</vt:lpstr>
      <vt:lpstr>Governor's Budget: Professional Development</vt:lpstr>
      <vt:lpstr>AB 1363 Update</vt:lpstr>
      <vt:lpstr>AB 1363 Updates</vt:lpstr>
      <vt:lpstr>American Rescue Plan Act (ARPA) Survey and Stipend Updates</vt:lpstr>
      <vt:lpstr>Reserve Account Changes</vt:lpstr>
      <vt:lpstr>Reserve Account Limits</vt:lpstr>
      <vt:lpstr>PQI Office Updates and Reminders</vt:lpstr>
      <vt:lpstr>FY 2022–23 CSPP CFA </vt:lpstr>
      <vt:lpstr>FY 2021–22 CSPP RFA</vt:lpstr>
      <vt:lpstr>Funding Opportunities to support  Workforce Development </vt:lpstr>
      <vt:lpstr>The California Preschool Learning  Foundations (PLF)</vt:lpstr>
      <vt:lpstr>Questions</vt:lpstr>
      <vt:lpstr>Resources</vt:lpstr>
      <vt:lpstr>Closing</vt:lpstr>
    </vt:vector>
  </TitlesOfParts>
  <Company>California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and Early Education Division Updates - Resources (CA Dept. of Education)</dc:title>
  <dc:subject>Early Education Division PowerPoint slides for presentations posted on the CDE website.</dc:subject>
  <dc:creator>Eric Dunk</dc:creator>
  <cp:lastModifiedBy>Mai Thao</cp:lastModifiedBy>
  <cp:revision>5</cp:revision>
  <dcterms:created xsi:type="dcterms:W3CDTF">2020-08-25T03:09:04Z</dcterms:created>
  <dcterms:modified xsi:type="dcterms:W3CDTF">2022-01-25T16:30:49Z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0x0101008C7A379D3C8A3145B9B5460A5FBAA94E</vt:lpwstr>
  </property>
</Properties>
</file>