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9.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0.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93" r:id="rId5"/>
    <p:sldMasterId id="2147483659" r:id="rId6"/>
    <p:sldMasterId id="2147483648" r:id="rId7"/>
    <p:sldMasterId id="2147483664" r:id="rId8"/>
    <p:sldMasterId id="2147483671" r:id="rId9"/>
    <p:sldMasterId id="2147483676" r:id="rId10"/>
    <p:sldMasterId id="2147483681" r:id="rId11"/>
    <p:sldMasterId id="2147483654" r:id="rId12"/>
    <p:sldMasterId id="2147483738" r:id="rId13"/>
    <p:sldMasterId id="2147483710" r:id="rId14"/>
  </p:sldMasterIdLst>
  <p:notesMasterIdLst>
    <p:notesMasterId r:id="rId35"/>
  </p:notesMasterIdLst>
  <p:handoutMasterIdLst>
    <p:handoutMasterId r:id="rId36"/>
  </p:handoutMasterIdLst>
  <p:sldIdLst>
    <p:sldId id="257" r:id="rId15"/>
    <p:sldId id="484" r:id="rId16"/>
    <p:sldId id="258" r:id="rId17"/>
    <p:sldId id="501" r:id="rId18"/>
    <p:sldId id="507" r:id="rId19"/>
    <p:sldId id="260" r:id="rId20"/>
    <p:sldId id="511" r:id="rId21"/>
    <p:sldId id="512" r:id="rId22"/>
    <p:sldId id="490" r:id="rId23"/>
    <p:sldId id="491" r:id="rId24"/>
    <p:sldId id="262" r:id="rId25"/>
    <p:sldId id="488" r:id="rId26"/>
    <p:sldId id="503" r:id="rId27"/>
    <p:sldId id="508" r:id="rId28"/>
    <p:sldId id="509" r:id="rId29"/>
    <p:sldId id="492" r:id="rId30"/>
    <p:sldId id="266" r:id="rId31"/>
    <p:sldId id="487" r:id="rId32"/>
    <p:sldId id="486" r:id="rId33"/>
    <p:sldId id="485" r:id="rId34"/>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C3F33A-708E-1B43-C893-CD8FF36A412A}" name="Virginia Early" initials="VE" userId="S::vearly@cde.ca.gov::42929ea7-4389-4ffc-bd0b-f8133d7ef99f" providerId="AD"/>
  <p188:author id="{A87BE489-8FA2-08D6-8483-B336F28E20D8}" name="Stephen Propheter" initials="SP" userId="S::spropheter@cde.ca.gov::11fb58e5-2f2b-4a13-b081-018d2675a5df" providerId="AD"/>
  <p188:author id="{C64FECD9-E80C-DC9A-41AD-2388F599732A}" name="Eddie Tanimoto" initials="ET" userId="S::etanimoto@cde.ca.gov::878a6b70-e153-44f4-b25c-45853eb12a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anessa Saunders" initials="VS" lastIdx="18" clrIdx="0">
    <p:extLst>
      <p:ext uri="{19B8F6BF-5375-455C-9EA6-DF929625EA0E}">
        <p15:presenceInfo xmlns:p15="http://schemas.microsoft.com/office/powerpoint/2012/main" userId="S::vsaunders@cde.ca.gov::1592dbda-3c35-4cbc-a32f-49f1c2e64c47" providerId="AD"/>
      </p:ext>
    </p:extLst>
  </p:cmAuthor>
  <p:cmAuthor id="2" name="Joycelyn Ward-Richardson" initials="JW" lastIdx="33" clrIdx="1">
    <p:extLst>
      <p:ext uri="{19B8F6BF-5375-455C-9EA6-DF929625EA0E}">
        <p15:presenceInfo xmlns:p15="http://schemas.microsoft.com/office/powerpoint/2012/main" userId="S-1-5-21-2608872058-1432505909-2668327341-24364" providerId="AD"/>
      </p:ext>
    </p:extLst>
  </p:cmAuthor>
  <p:cmAuthor id="3" name="Crystal Devlin" initials="CD" lastIdx="2" clrIdx="2">
    <p:extLst>
      <p:ext uri="{19B8F6BF-5375-455C-9EA6-DF929625EA0E}">
        <p15:presenceInfo xmlns:p15="http://schemas.microsoft.com/office/powerpoint/2012/main" userId="S-1-5-21-2608872058-1432505909-2668327341-24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00FFFF"/>
    <a:srgbClr val="80FF80"/>
    <a:srgbClr val="99FF66"/>
    <a:srgbClr val="99FF33"/>
    <a:srgbClr val="66FF33"/>
    <a:srgbClr val="0000FF"/>
    <a:srgbClr val="CCFF66"/>
    <a:srgbClr val="FFFF66"/>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34C92A-1474-4286-9A25-A0F782505C7F}" v="2" dt="2022-03-03T17:18:49.914"/>
    <p1510:client id="{22F92F51-22A7-4B68-87DF-B18EFEA7C31F}" v="3" dt="2022-03-04T00:14:31.384"/>
    <p1510:client id="{3DCA961F-0F76-4644-A7C5-AEC4441296CE}" v="40" dt="2022-03-03T18:09:58.942"/>
    <p1510:client id="{69D80AC2-F4D5-979D-60FD-175FEBCE9FF1}" v="3" dt="2022-03-03T20:45:44.878"/>
    <p1510:client id="{95A67E34-E048-7F2B-4415-05D124178111}" v="2" dt="2022-03-04T00:14:01.149"/>
    <p1510:client id="{977ADAC0-293D-445C-9171-660B654345D2}" v="1" dt="2022-03-03T18:18:49.629"/>
    <p1510:client id="{B04C916C-BA4E-4A1C-9EC5-56CC41983977}" v="2" dt="2022-03-03T17:07:34.145"/>
    <p1510:client id="{B0BFA6CC-DFE1-C3C5-941E-D016CC2371A0}" v="1" dt="2022-03-04T14:05:37.416"/>
    <p1510:client id="{BCACAC30-C73C-4A8F-9061-5E820B88E26C}" v="2" dt="2022-03-04T15:08:45.597"/>
    <p1510:client id="{C054E32A-07FD-1E13-F3A9-D1CF0B9488A8}" v="158" dt="2022-03-04T07:47:04.321"/>
    <p1510:client id="{DE762EE9-809C-44FC-B7B6-0459ECA42DD3}" v="1" dt="2022-03-03T17:19:14.409"/>
    <p1510:client id="{EB8386CA-B5AB-E90D-B98F-F28243CA2341}" v="25" dt="2022-03-04T16:20:20.206"/>
    <p1510:client id="{EEC54BEE-CD61-8DE2-8198-6F869CC3589A}" v="5" dt="2022-03-04T15:32:51.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554" autoAdjust="0"/>
    <p:restoredTop sz="93048" autoAdjust="0"/>
  </p:normalViewPr>
  <p:slideViewPr>
    <p:cSldViewPr snapToGrid="0">
      <p:cViewPr varScale="1">
        <p:scale>
          <a:sx n="109" d="100"/>
          <a:sy n="109" d="100"/>
        </p:scale>
        <p:origin x="141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7.xml"/><Relationship Id="rId34" Type="http://schemas.openxmlformats.org/officeDocument/2006/relationships/slide" Target="slides/slide20.xml"/><Relationship Id="rId42"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notesMaster" Target="notesMasters/notesMaster1.xml"/><Relationship Id="rId43"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967341" y="0"/>
            <a:ext cx="3035088" cy="466115"/>
          </a:xfrm>
          <a:prstGeom prst="rect">
            <a:avLst/>
          </a:prstGeom>
        </p:spPr>
        <p:txBody>
          <a:bodyPr vert="horz" lIns="93102" tIns="46552" rIns="93102" bIns="46552" rtlCol="0"/>
          <a:lstStyle>
            <a:lvl1pPr algn="r">
              <a:defRPr sz="1200"/>
            </a:lvl1pPr>
          </a:lstStyle>
          <a:p>
            <a:fld id="{8A08BE69-669F-416A-93EF-12E394687B13}" type="datetimeFigureOut">
              <a:rPr lang="en-US" smtClean="0"/>
              <a:t>8/14/2023</a:t>
            </a:fld>
            <a:endParaRPr lang="en-US" dirty="0"/>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967341" y="8823936"/>
            <a:ext cx="3035088" cy="466114"/>
          </a:xfrm>
          <a:prstGeom prst="rect">
            <a:avLst/>
          </a:prstGeom>
        </p:spPr>
        <p:txBody>
          <a:bodyPr vert="horz" lIns="93102" tIns="46552" rIns="93102" bIns="46552" rtlCol="0" anchor="b"/>
          <a:lstStyle>
            <a:lvl1pPr algn="r">
              <a:defRPr sz="1200"/>
            </a:lvl1pPr>
          </a:lstStyle>
          <a:p>
            <a:fld id="{E8F29019-704D-4805-9B43-8A1089A67E53}" type="slidenum">
              <a:rPr lang="en-US" smtClean="0"/>
              <a:t>‹#›</a:t>
            </a:fld>
            <a:endParaRPr lang="en-US" dirty="0"/>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dirty="0"/>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45110321-FE7C-41D5-A6A6-9361CA1AFD5B}" type="datetimeFigureOut">
              <a:rPr lang="en-US" smtClean="0"/>
              <a:t>8/14/2023</a:t>
            </a:fld>
            <a:endParaRPr lang="en-US" dirty="0"/>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102" tIns="46552" rIns="93102" bIns="46552" rtlCol="0" anchor="ctr"/>
          <a:lstStyle/>
          <a:p>
            <a:endParaRPr lang="en-US" dirty="0"/>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0852AC79-A108-4FDF-A0BE-96CEB0D6FF0B}" type="slidenum">
              <a:rPr lang="en-US" smtClean="0"/>
              <a:t>‹#›</a:t>
            </a:fld>
            <a:endParaRPr lang="en-US" dirty="0"/>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dirty="0"/>
          </a:p>
        </p:txBody>
      </p:sp>
    </p:spTree>
    <p:extLst>
      <p:ext uri="{BB962C8B-B14F-4D97-AF65-F5344CB8AC3E}">
        <p14:creationId xmlns:p14="http://schemas.microsoft.com/office/powerpoint/2010/main" val="3036873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dirty="0"/>
          </a:p>
        </p:txBody>
      </p:sp>
    </p:spTree>
    <p:extLst>
      <p:ext uri="{BB962C8B-B14F-4D97-AF65-F5344CB8AC3E}">
        <p14:creationId xmlns:p14="http://schemas.microsoft.com/office/powerpoint/2010/main" val="1948368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00"/>
              </a:spcBef>
            </a:pPr>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dirty="0"/>
          </a:p>
        </p:txBody>
      </p:sp>
    </p:spTree>
    <p:extLst>
      <p:ext uri="{BB962C8B-B14F-4D97-AF65-F5344CB8AC3E}">
        <p14:creationId xmlns:p14="http://schemas.microsoft.com/office/powerpoint/2010/main" val="116704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dirty="0"/>
          </a:p>
        </p:txBody>
      </p:sp>
    </p:spTree>
    <p:extLst>
      <p:ext uri="{BB962C8B-B14F-4D97-AF65-F5344CB8AC3E}">
        <p14:creationId xmlns:p14="http://schemas.microsoft.com/office/powerpoint/2010/main" val="2581108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dirty="0"/>
          </a:p>
        </p:txBody>
      </p:sp>
    </p:spTree>
    <p:extLst>
      <p:ext uri="{BB962C8B-B14F-4D97-AF65-F5344CB8AC3E}">
        <p14:creationId xmlns:p14="http://schemas.microsoft.com/office/powerpoint/2010/main" val="4136450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dirty="0"/>
          </a:p>
        </p:txBody>
      </p:sp>
    </p:spTree>
    <p:extLst>
      <p:ext uri="{BB962C8B-B14F-4D97-AF65-F5344CB8AC3E}">
        <p14:creationId xmlns:p14="http://schemas.microsoft.com/office/powerpoint/2010/main" val="276246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dirty="0"/>
          </a:p>
        </p:txBody>
      </p:sp>
    </p:spTree>
    <p:extLst>
      <p:ext uri="{BB962C8B-B14F-4D97-AF65-F5344CB8AC3E}">
        <p14:creationId xmlns:p14="http://schemas.microsoft.com/office/powerpoint/2010/main" val="3913770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dirty="0"/>
          </a:p>
        </p:txBody>
      </p:sp>
    </p:spTree>
    <p:extLst>
      <p:ext uri="{BB962C8B-B14F-4D97-AF65-F5344CB8AC3E}">
        <p14:creationId xmlns:p14="http://schemas.microsoft.com/office/powerpoint/2010/main" val="3915245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dirty="0"/>
          </a:p>
        </p:txBody>
      </p:sp>
    </p:spTree>
    <p:extLst>
      <p:ext uri="{BB962C8B-B14F-4D97-AF65-F5344CB8AC3E}">
        <p14:creationId xmlns:p14="http://schemas.microsoft.com/office/powerpoint/2010/main" val="860184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dirty="0"/>
          </a:p>
        </p:txBody>
      </p:sp>
    </p:spTree>
    <p:extLst>
      <p:ext uri="{BB962C8B-B14F-4D97-AF65-F5344CB8AC3E}">
        <p14:creationId xmlns:p14="http://schemas.microsoft.com/office/powerpoint/2010/main" val="4248585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dirty="0"/>
          </a:p>
        </p:txBody>
      </p:sp>
    </p:spTree>
    <p:extLst>
      <p:ext uri="{BB962C8B-B14F-4D97-AF65-F5344CB8AC3E}">
        <p14:creationId xmlns:p14="http://schemas.microsoft.com/office/powerpoint/2010/main" val="3889211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dirty="0"/>
          </a:p>
        </p:txBody>
      </p:sp>
    </p:spTree>
    <p:extLst>
      <p:ext uri="{BB962C8B-B14F-4D97-AF65-F5344CB8AC3E}">
        <p14:creationId xmlns:p14="http://schemas.microsoft.com/office/powerpoint/2010/main" val="3919896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dirty="0"/>
          </a:p>
        </p:txBody>
      </p:sp>
    </p:spTree>
    <p:extLst>
      <p:ext uri="{BB962C8B-B14F-4D97-AF65-F5344CB8AC3E}">
        <p14:creationId xmlns:p14="http://schemas.microsoft.com/office/powerpoint/2010/main" val="1651216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dirty="0"/>
          </a:p>
        </p:txBody>
      </p:sp>
    </p:spTree>
    <p:extLst>
      <p:ext uri="{BB962C8B-B14F-4D97-AF65-F5344CB8AC3E}">
        <p14:creationId xmlns:p14="http://schemas.microsoft.com/office/powerpoint/2010/main" val="322951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2" indent="-171450">
              <a:buFont typeface="Arial"/>
              <a:buChar char="•"/>
            </a:pPr>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dirty="0"/>
          </a:p>
        </p:txBody>
      </p:sp>
    </p:spTree>
    <p:extLst>
      <p:ext uri="{BB962C8B-B14F-4D97-AF65-F5344CB8AC3E}">
        <p14:creationId xmlns:p14="http://schemas.microsoft.com/office/powerpoint/2010/main" val="740223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dirty="0"/>
          </a:p>
        </p:txBody>
      </p:sp>
    </p:spTree>
    <p:extLst>
      <p:ext uri="{BB962C8B-B14F-4D97-AF65-F5344CB8AC3E}">
        <p14:creationId xmlns:p14="http://schemas.microsoft.com/office/powerpoint/2010/main" val="971629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dirty="0"/>
          </a:p>
        </p:txBody>
      </p:sp>
    </p:spTree>
    <p:extLst>
      <p:ext uri="{BB962C8B-B14F-4D97-AF65-F5344CB8AC3E}">
        <p14:creationId xmlns:p14="http://schemas.microsoft.com/office/powerpoint/2010/main" val="692656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p>
          <a:p>
            <a:endParaRPr lang="en-US" dirty="0"/>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dirty="0"/>
          </a:p>
        </p:txBody>
      </p:sp>
    </p:spTree>
    <p:extLst>
      <p:ext uri="{BB962C8B-B14F-4D97-AF65-F5344CB8AC3E}">
        <p14:creationId xmlns:p14="http://schemas.microsoft.com/office/powerpoint/2010/main" val="3855610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marL="742950" lvl="1" indent="-171450">
              <a:lnSpc>
                <a:spcPct val="90000"/>
              </a:lnSpc>
              <a:spcBef>
                <a:spcPts val="1000"/>
              </a:spcBef>
              <a:buFont typeface="Arial,Sans-Serif"/>
              <a:buChar char="•"/>
            </a:pPr>
            <a:endParaRPr lang="en-US" i="1"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dirty="0"/>
          </a:p>
        </p:txBody>
      </p:sp>
    </p:spTree>
    <p:extLst>
      <p:ext uri="{BB962C8B-B14F-4D97-AF65-F5344CB8AC3E}">
        <p14:creationId xmlns:p14="http://schemas.microsoft.com/office/powerpoint/2010/main" val="2607583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cs typeface="Calibri" panose="020F0502020204030204"/>
            </a:endParaRPr>
          </a:p>
          <a:p>
            <a:pPr>
              <a:lnSpc>
                <a:spcPct val="90000"/>
              </a:lnSpc>
              <a:spcBef>
                <a:spcPts val="1000"/>
              </a:spcBef>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dirty="0"/>
          </a:p>
        </p:txBody>
      </p:sp>
    </p:spTree>
    <p:extLst>
      <p:ext uri="{BB962C8B-B14F-4D97-AF65-F5344CB8AC3E}">
        <p14:creationId xmlns:p14="http://schemas.microsoft.com/office/powerpoint/2010/main" val="375087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00BB6A88-46B3-4785-A181-8616E8D0D98B}"/>
              </a:ext>
            </a:extLst>
          </p:cNvPr>
          <p:cNvSpPr>
            <a:spLocks noGrp="1"/>
          </p:cNvSpPr>
          <p:nvPr>
            <p:ph type="sldNum" sz="quarter" idx="10"/>
          </p:nvPr>
        </p:nvSpPr>
        <p:spPr/>
        <p:txBody>
          <a:bodyPr/>
          <a:lstStyle/>
          <a:p>
            <a:fld id="{43627AA6-F28E-4E07-9FB1-B47D85C72865}" type="slidenum">
              <a:rPr lang="en-US" smtClean="0"/>
              <a:pPr/>
              <a:t>‹#›</a:t>
            </a:fld>
            <a:endParaRPr lang="en-US" dirty="0"/>
          </a:p>
        </p:txBody>
      </p:sp>
    </p:spTree>
    <p:extLst>
      <p:ext uri="{BB962C8B-B14F-4D97-AF65-F5344CB8AC3E}">
        <p14:creationId xmlns:p14="http://schemas.microsoft.com/office/powerpoint/2010/main" val="3005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CALIFORNIA DEPARTMENT OF EDUCATION</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4500">
                <a:solidFill>
                  <a:srgbClr val="99FF99"/>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4865E07-2A58-432E-BFE3-168CBC3B5A3B}"/>
              </a:ext>
            </a:extLst>
          </p:cNvPr>
          <p:cNvSpPr>
            <a:spLocks noGrp="1"/>
          </p:cNvSpPr>
          <p:nvPr>
            <p:ph sz="quarter" idx="10"/>
          </p:nvPr>
        </p:nvSpPr>
        <p:spPr>
          <a:xfrm>
            <a:off x="1514475" y="1628354"/>
            <a:ext cx="10463213" cy="3191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2552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2"/>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pPr defTabSz="685800"/>
            <a:fld id="{432ED76D-8188-4B28-B316-CD85396F47B0}" type="slidenum">
              <a:rPr lang="en-US" smtClean="0">
                <a:solidFill>
                  <a:srgbClr val="FFFFFF">
                    <a:tint val="75000"/>
                  </a:srgbClr>
                </a:solidFill>
              </a:rPr>
              <a:pPr defTabSz="685800"/>
              <a:t>‹#›</a:t>
            </a:fld>
            <a:endParaRPr lang="en-US" dirty="0">
              <a:solidFill>
                <a:srgbClr val="FFFFFF">
                  <a:tint val="75000"/>
                </a:srgbClr>
              </a:solidFill>
            </a:endParaRP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6"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6424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450914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48797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3030112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789737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3690796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dirty="0"/>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dirty="0"/>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2526991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Google Shape;40;p5">
            <a:extLst>
              <a:ext uri="{FF2B5EF4-FFF2-40B4-BE49-F238E27FC236}">
                <a16:creationId xmlns:a16="http://schemas.microsoft.com/office/drawing/2014/main" id="{9FD6E66A-D84D-45A9-93BA-C134ECF80DD4}"/>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690796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D089685-8E3D-4FD0-8556-D9F8CF86050D}"/>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8965938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2_Title and Content 3">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683740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sp>
        <p:nvSpPr>
          <p:cNvPr id="28" name="Google Shape;28;p88"/>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29" name="Google Shape;29;p88"/>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dirty="0">
              <a:solidFill>
                <a:srgbClr val="000000"/>
              </a:solidFill>
              <a:latin typeface="Arial"/>
              <a:ea typeface="Arial"/>
              <a:cs typeface="Arial"/>
              <a:sym typeface="Arial"/>
            </a:endParaRPr>
          </a:p>
        </p:txBody>
      </p:sp>
      <p:sp>
        <p:nvSpPr>
          <p:cNvPr id="30" name="Google Shape;30;p88"/>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31" name="Google Shape;31;p88"/>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32" name="Google Shape;32;p88"/>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67056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0537638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8717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4677291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306949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0156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dirty="0"/>
          </a:p>
        </p:txBody>
      </p:sp>
    </p:spTree>
    <p:extLst>
      <p:ext uri="{BB962C8B-B14F-4D97-AF65-F5344CB8AC3E}">
        <p14:creationId xmlns:p14="http://schemas.microsoft.com/office/powerpoint/2010/main" val="2253388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rgbClr val="99FF99"/>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C02D13CA-4EE1-4AEB-8DF1-98656C143E70}"/>
              </a:ext>
            </a:extLst>
          </p:cNvPr>
          <p:cNvSpPr>
            <a:spLocks noGrp="1"/>
          </p:cNvSpPr>
          <p:nvPr>
            <p:ph type="sldNum" sz="quarter" idx="10"/>
          </p:nvPr>
        </p:nvSpPr>
        <p:spPr/>
        <p:txBody>
          <a:bodyPr/>
          <a:lstStyle>
            <a:lvl1pPr>
              <a:defRPr>
                <a:solidFill>
                  <a:srgbClr val="0C4A6D"/>
                </a:solidFill>
              </a:defRPr>
            </a:lvl1pPr>
          </a:lstStyle>
          <a:p>
            <a:fld id="{43627AA6-F28E-4E07-9FB1-B47D85C72865}" type="slidenum">
              <a:rPr lang="en-US" smtClean="0"/>
              <a:pPr/>
              <a:t>‹#›</a:t>
            </a:fld>
            <a:endParaRPr lang="en-US" dirty="0"/>
          </a:p>
        </p:txBody>
      </p:sp>
    </p:spTree>
    <p:extLst>
      <p:ext uri="{BB962C8B-B14F-4D97-AF65-F5344CB8AC3E}">
        <p14:creationId xmlns:p14="http://schemas.microsoft.com/office/powerpoint/2010/main" val="2688209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4650775"/>
          </a:xfrm>
        </p:spPr>
        <p:txBody>
          <a:bodyPr>
            <a:normAutofit/>
          </a:bodyPr>
          <a:lstStyle>
            <a:lvl1pPr>
              <a:defRPr sz="3200"/>
            </a:lvl1pPr>
            <a:lvl2pPr>
              <a:defRPr sz="2800"/>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5A9090D4-DC51-40B7-8CEE-30FBE743A200}"/>
              </a:ext>
            </a:extLst>
          </p:cNvPr>
          <p:cNvSpPr>
            <a:spLocks noGrp="1"/>
          </p:cNvSpPr>
          <p:nvPr>
            <p:ph type="sldNum" sz="quarter" idx="10"/>
          </p:nvPr>
        </p:nvSpPr>
        <p:spPr/>
        <p:txBody>
          <a:bodyPr/>
          <a:lstStyle/>
          <a:p>
            <a:fld id="{43627AA6-F28E-4E07-9FB1-B47D85C72865}" type="slidenum">
              <a:rPr lang="en-US" smtClean="0"/>
              <a:pPr/>
              <a:t>‹#›</a:t>
            </a:fld>
            <a:endParaRPr lang="en-US" dirty="0"/>
          </a:p>
        </p:txBody>
      </p:sp>
    </p:spTree>
    <p:extLst>
      <p:ext uri="{BB962C8B-B14F-4D97-AF65-F5344CB8AC3E}">
        <p14:creationId xmlns:p14="http://schemas.microsoft.com/office/powerpoint/2010/main" val="188294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650776"/>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C49BD57F-1FCF-4D34-ADD9-8414F6777BD9}"/>
              </a:ext>
            </a:extLst>
          </p:cNvPr>
          <p:cNvSpPr>
            <a:spLocks noGrp="1"/>
          </p:cNvSpPr>
          <p:nvPr>
            <p:ph type="sldNum" sz="quarter" idx="10"/>
          </p:nvPr>
        </p:nvSpPr>
        <p:spPr/>
        <p:txBody>
          <a:bodyPr/>
          <a:lstStyle/>
          <a:p>
            <a:fld id="{43627AA6-F28E-4E07-9FB1-B47D85C72865}" type="slidenum">
              <a:rPr lang="en-US" smtClean="0"/>
              <a:pPr/>
              <a:t>‹#›</a:t>
            </a:fld>
            <a:endParaRPr lang="en-US" dirty="0"/>
          </a:p>
        </p:txBody>
      </p:sp>
    </p:spTree>
    <p:extLst>
      <p:ext uri="{BB962C8B-B14F-4D97-AF65-F5344CB8AC3E}">
        <p14:creationId xmlns:p14="http://schemas.microsoft.com/office/powerpoint/2010/main" val="1834794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theme" Target="../theme/theme10.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theme" Target="../theme/theme11.xml"/><Relationship Id="rId4"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6.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7.xml"/><Relationship Id="rId4"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8.xml"/><Relationship Id="rId4"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9.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dirty="0"/>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B33C76D-A160-4E3E-9140-EE2DE7105F15}"/>
              </a:ext>
            </a:extLst>
          </p:cNvPr>
          <p:cNvSpPr txBox="1">
            <a:spLocks noGrp="1"/>
          </p:cNvSpPr>
          <p:nvPr>
            <p:ph type="sldNum" idx="4"/>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734" r:id="rId2"/>
    <p:sldLayoutId id="2147483735" r:id="rId3"/>
    <p:sldLayoutId id="2147483736" r:id="rId4"/>
    <p:sldLayoutId id="2147483737" r:id="rId5"/>
    <p:sldLayoutId id="2147483723" r:id="rId6"/>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9" r:id="rId1"/>
    <p:sldLayoutId id="2147483731" r:id="rId2"/>
    <p:sldLayoutId id="2147483732" r:id="rId3"/>
    <p:sldLayoutId id="2147483730"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2FF2D152-6EF6-4B00-A676-C86DE6C6E820}"/>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chemeClr val="bg1"/>
                </a:solidFill>
              </a:defRPr>
            </a:lvl1pPr>
          </a:lstStyle>
          <a:p>
            <a:fld id="{43627AA6-F28E-4E07-9FB1-B47D85C72865}" type="slidenum">
              <a:rPr lang="en-US" smtClean="0"/>
              <a:pPr/>
              <a:t>‹#›</a:t>
            </a:fld>
            <a:endParaRPr lang="en-US" dirty="0"/>
          </a:p>
        </p:txBody>
      </p:sp>
    </p:spTree>
    <p:extLst>
      <p:ext uri="{BB962C8B-B14F-4D97-AF65-F5344CB8AC3E}">
        <p14:creationId xmlns:p14="http://schemas.microsoft.com/office/powerpoint/2010/main" val="208203032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0" r:id="rId6"/>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dirty="0"/>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04" r:id="rId4"/>
    <p:sldLayoutId id="2147483727"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e.ca.gov/ci/gs/e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ARPASurvey@cde.ca.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UPKWorkforceRFA@cde.ca.gov"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ca.gov/sp/cd/re/elcdcovid19.asp" TargetMode="External"/><Relationship Id="rId2" Type="http://schemas.openxmlformats.org/officeDocument/2006/relationships/notesSlide" Target="../notesSlides/notesSlide19.xml"/><Relationship Id="rId1" Type="http://schemas.openxmlformats.org/officeDocument/2006/relationships/slideLayout" Target="../slideLayouts/slideLayout38.xml"/><Relationship Id="rId5" Type="http://schemas.openxmlformats.org/officeDocument/2006/relationships/hyperlink" Target="https://www.cde.ca.gov/sp/cd/ci/assignments.asp" TargetMode="External"/><Relationship Id="rId4" Type="http://schemas.openxmlformats.org/officeDocument/2006/relationships/hyperlink" Target="mailto:ELCDEmergency@cde.c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64EFD7-AC21-4E20-BCA1-467365153C90}"/>
              </a:ext>
            </a:extLst>
          </p:cNvPr>
          <p:cNvSpPr>
            <a:spLocks noGrp="1"/>
          </p:cNvSpPr>
          <p:nvPr>
            <p:ph type="ctrTitle"/>
          </p:nvPr>
        </p:nvSpPr>
        <p:spPr/>
        <p:txBody>
          <a:bodyPr>
            <a:normAutofit fontScale="90000"/>
          </a:bodyPr>
          <a:lstStyle/>
          <a:p>
            <a:r>
              <a:rPr lang="en-US" dirty="0">
                <a:solidFill>
                  <a:schemeClr val="bg1"/>
                </a:solidFill>
                <a:cs typeface="Arial"/>
              </a:rPr>
              <a:t>Early Education Division Webinar</a:t>
            </a:r>
            <a:endParaRPr lang="en-US" dirty="0">
              <a:solidFill>
                <a:schemeClr val="bg1"/>
              </a:solidFill>
            </a:endParaRPr>
          </a:p>
        </p:txBody>
      </p:sp>
      <p:sp>
        <p:nvSpPr>
          <p:cNvPr id="5" name="Content Placeholder 4">
            <a:extLst>
              <a:ext uri="{FF2B5EF4-FFF2-40B4-BE49-F238E27FC236}">
                <a16:creationId xmlns:a16="http://schemas.microsoft.com/office/drawing/2014/main" id="{9DF31E1A-50D1-4607-B4A1-C18D612F7A12}"/>
              </a:ext>
            </a:extLst>
          </p:cNvPr>
          <p:cNvSpPr>
            <a:spLocks noGrp="1"/>
          </p:cNvSpPr>
          <p:nvPr>
            <p:ph sz="quarter" idx="10"/>
          </p:nvPr>
        </p:nvSpPr>
        <p:spPr/>
        <p:txBody>
          <a:bodyPr vert="horz" lIns="91440" tIns="45720" rIns="91440" bIns="45720" rtlCol="0" anchor="t">
            <a:normAutofit/>
          </a:bodyPr>
          <a:lstStyle/>
          <a:p>
            <a:pPr marL="0" indent="0" algn="ctr">
              <a:spcAft>
                <a:spcPts val="3600"/>
              </a:spcAft>
              <a:buNone/>
            </a:pPr>
            <a:r>
              <a:rPr lang="en-US" altLang="en-US" b="1" dirty="0"/>
              <a:t>Early Education Division (EED)</a:t>
            </a:r>
            <a:br>
              <a:rPr lang="en-US" altLang="en-US" b="1" dirty="0"/>
            </a:br>
            <a:r>
              <a:rPr lang="en-US" altLang="en-US" b="1" dirty="0"/>
              <a:t>Fiscal and Administrative Services Division (FASD)</a:t>
            </a:r>
            <a:endParaRPr lang="en-US" b="1" dirty="0"/>
          </a:p>
          <a:p>
            <a:pPr marL="0" indent="0" algn="ctr">
              <a:buNone/>
            </a:pPr>
            <a:r>
              <a:rPr lang="en-US" b="1" dirty="0"/>
              <a:t>Date: March 4, 2022</a:t>
            </a:r>
            <a:endParaRPr lang="en-US" b="1" dirty="0">
              <a:cs typeface="Arial"/>
            </a:endParaRPr>
          </a:p>
          <a:p>
            <a:pPr marL="0" indent="0" algn="ctr">
              <a:buNone/>
            </a:pPr>
            <a:r>
              <a:rPr lang="en-US" b="1" dirty="0"/>
              <a:t>Time: 10:00 a.m. to 11:00 a.m.</a:t>
            </a:r>
            <a:endParaRPr lang="en-US" b="1" dirty="0">
              <a:cs typeface="Arial" panose="020B0604020202020204"/>
            </a:endParaRPr>
          </a:p>
          <a:p>
            <a:endParaRPr lang="en-US" dirty="0"/>
          </a:p>
        </p:txBody>
      </p:sp>
    </p:spTree>
    <p:extLst>
      <p:ext uri="{BB962C8B-B14F-4D97-AF65-F5344CB8AC3E}">
        <p14:creationId xmlns:p14="http://schemas.microsoft.com/office/powerpoint/2010/main" val="304272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1B835-2AAF-4F79-8223-AC76E07109D1}"/>
              </a:ext>
            </a:extLst>
          </p:cNvPr>
          <p:cNvSpPr>
            <a:spLocks noGrp="1"/>
          </p:cNvSpPr>
          <p:nvPr>
            <p:ph type="title"/>
          </p:nvPr>
        </p:nvSpPr>
        <p:spPr>
          <a:xfrm>
            <a:off x="201168" y="94071"/>
            <a:ext cx="11887200" cy="1325563"/>
          </a:xfrm>
        </p:spPr>
        <p:txBody>
          <a:bodyPr>
            <a:noAutofit/>
          </a:bodyPr>
          <a:lstStyle/>
          <a:p>
            <a:r>
              <a:rPr lang="en-US" sz="3800" b="1" dirty="0">
                <a:latin typeface="Arial"/>
                <a:cs typeface="Arial"/>
              </a:rPr>
              <a:t>How Do Transitional Kindergarten (TK), </a:t>
            </a:r>
            <a:br>
              <a:rPr lang="en-US" sz="3800" b="1" dirty="0">
                <a:latin typeface="Arial"/>
                <a:cs typeface="Arial"/>
              </a:rPr>
            </a:br>
            <a:r>
              <a:rPr lang="en-US" sz="3800" b="1" dirty="0">
                <a:latin typeface="Arial"/>
                <a:cs typeface="Arial"/>
              </a:rPr>
              <a:t>UPK, and Preschool through Grade 3 (P-3) Alignment Work Together?</a:t>
            </a:r>
            <a:endParaRPr lang="en-US" sz="3800" dirty="0"/>
          </a:p>
        </p:txBody>
      </p:sp>
      <p:pic>
        <p:nvPicPr>
          <p:cNvPr id="7" name="Content Placeholder 6" descr="Picture of three circles overlapping together with title boxes showing P-3, UPK, and TK.">
            <a:extLst>
              <a:ext uri="{FF2B5EF4-FFF2-40B4-BE49-F238E27FC236}">
                <a16:creationId xmlns:a16="http://schemas.microsoft.com/office/drawing/2014/main" id="{1C51F263-F344-443D-9226-E3024B56F04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567930"/>
            <a:ext cx="4170555" cy="4565750"/>
          </a:xfrm>
        </p:spPr>
      </p:pic>
      <p:sp>
        <p:nvSpPr>
          <p:cNvPr id="4" name="Content Placeholder 3">
            <a:extLst>
              <a:ext uri="{FF2B5EF4-FFF2-40B4-BE49-F238E27FC236}">
                <a16:creationId xmlns:a16="http://schemas.microsoft.com/office/drawing/2014/main" id="{D529B748-A8C1-498D-9996-7F3870669D2F}"/>
              </a:ext>
            </a:extLst>
          </p:cNvPr>
          <p:cNvSpPr>
            <a:spLocks noGrp="1"/>
          </p:cNvSpPr>
          <p:nvPr>
            <p:ph sz="half" idx="2"/>
          </p:nvPr>
        </p:nvSpPr>
        <p:spPr>
          <a:xfrm>
            <a:off x="4295982" y="1842099"/>
            <a:ext cx="7432089" cy="5015901"/>
          </a:xfrm>
        </p:spPr>
        <p:txBody>
          <a:bodyPr vert="horz" lIns="91440" tIns="45720" rIns="91440" bIns="45720" rtlCol="0" anchor="t">
            <a:normAutofit/>
          </a:bodyPr>
          <a:lstStyle/>
          <a:p>
            <a:r>
              <a:rPr lang="en-US" sz="2400" b="1" dirty="0">
                <a:latin typeface="Arial"/>
                <a:cs typeface="Arial"/>
              </a:rPr>
              <a:t>TK</a:t>
            </a:r>
            <a:r>
              <a:rPr lang="en-US" sz="2400" dirty="0">
                <a:latin typeface="Arial"/>
                <a:cs typeface="Arial"/>
              </a:rPr>
              <a:t> is an integral program in the mixed delivery system for achieving UPK. It will be the only program that must serve any four-year-old child that wants to enroll by 2025–26.</a:t>
            </a:r>
          </a:p>
          <a:p>
            <a:r>
              <a:rPr lang="en-US" sz="2400" b="1" dirty="0">
                <a:latin typeface="Arial"/>
                <a:cs typeface="Arial"/>
              </a:rPr>
              <a:t>UPK </a:t>
            </a:r>
            <a:r>
              <a:rPr lang="en-US" sz="2400" dirty="0">
                <a:latin typeface="Arial"/>
                <a:cs typeface="Arial"/>
              </a:rPr>
              <a:t>is a mixed-delivery system of UTK, </a:t>
            </a:r>
            <a:r>
              <a:rPr lang="en-US" sz="2400" b="1" dirty="0">
                <a:latin typeface="Arial"/>
                <a:cs typeface="Arial"/>
              </a:rPr>
              <a:t>CSPP</a:t>
            </a:r>
            <a:r>
              <a:rPr lang="en-US" sz="2400" dirty="0">
                <a:latin typeface="Arial"/>
                <a:cs typeface="Arial"/>
              </a:rPr>
              <a:t>, Head Start, expanded learning, private providers, and more. It provides every four-year-old child access to high quality learning the year before Kindergarten.</a:t>
            </a:r>
          </a:p>
          <a:p>
            <a:r>
              <a:rPr lang="en-US" sz="2400" b="1" dirty="0">
                <a:latin typeface="Arial"/>
                <a:cs typeface="Arial"/>
              </a:rPr>
              <a:t>P-3 </a:t>
            </a:r>
            <a:r>
              <a:rPr lang="en-US" sz="2400" dirty="0">
                <a:latin typeface="Arial"/>
                <a:cs typeface="Arial"/>
              </a:rPr>
              <a:t>Connects UPK with Kindergarten, 1st, 2nd, and 3rd grade. It aligns developmentally informed best practices, UPK– 3rd grade.</a:t>
            </a:r>
          </a:p>
        </p:txBody>
      </p:sp>
      <p:sp>
        <p:nvSpPr>
          <p:cNvPr id="5" name="Slide Number Placeholder 4">
            <a:extLst>
              <a:ext uri="{FF2B5EF4-FFF2-40B4-BE49-F238E27FC236}">
                <a16:creationId xmlns:a16="http://schemas.microsoft.com/office/drawing/2014/main" id="{4D20C364-D85F-46DB-9C77-EAB7F49FE309}"/>
              </a:ext>
            </a:extLst>
          </p:cNvPr>
          <p:cNvSpPr>
            <a:spLocks noGrp="1"/>
          </p:cNvSpPr>
          <p:nvPr>
            <p:ph type="sldNum" idx="12"/>
          </p:nvPr>
        </p:nvSpPr>
        <p:spPr>
          <a:xfrm>
            <a:off x="11052831" y="6371771"/>
            <a:ext cx="906940" cy="276999"/>
          </a:xfrm>
        </p:spPr>
        <p:txBody>
          <a:bodyPr/>
          <a:lstStyle/>
          <a:p>
            <a:pPr marL="0" lvl="0" indent="0" algn="r" rtl="0">
              <a:spcBef>
                <a:spcPts val="0"/>
              </a:spcBef>
              <a:spcAft>
                <a:spcPts val="0"/>
              </a:spcAft>
              <a:buNone/>
            </a:pPr>
            <a:fld id="{00000000-1234-1234-1234-123412341234}" type="slidenum">
              <a:rPr lang="en-US" sz="2400" dirty="0" smtClean="0">
                <a:latin typeface="Arial"/>
              </a:rPr>
              <a:t>10</a:t>
            </a:fld>
            <a:endParaRPr lang="en-US" sz="2400" dirty="0">
              <a:latin typeface="Arial"/>
            </a:endParaRPr>
          </a:p>
        </p:txBody>
      </p:sp>
    </p:spTree>
    <p:extLst>
      <p:ext uri="{BB962C8B-B14F-4D97-AF65-F5344CB8AC3E}">
        <p14:creationId xmlns:p14="http://schemas.microsoft.com/office/powerpoint/2010/main" val="710829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FF2F5E-E90C-4783-B980-D24307BA6327}"/>
              </a:ext>
            </a:extLst>
          </p:cNvPr>
          <p:cNvSpPr>
            <a:spLocks noGrp="1"/>
          </p:cNvSpPr>
          <p:nvPr>
            <p:ph type="title"/>
          </p:nvPr>
        </p:nvSpPr>
        <p:spPr>
          <a:xfrm>
            <a:off x="134645" y="0"/>
            <a:ext cx="11887200" cy="1325563"/>
          </a:xfrm>
        </p:spPr>
        <p:txBody>
          <a:bodyPr>
            <a:normAutofit/>
          </a:bodyPr>
          <a:lstStyle/>
          <a:p>
            <a:r>
              <a:rPr lang="en-US" sz="4000" dirty="0">
                <a:solidFill>
                  <a:schemeClr val="bg1"/>
                </a:solidFill>
              </a:rPr>
              <a:t>UPK Template and Guidance</a:t>
            </a:r>
          </a:p>
        </p:txBody>
      </p:sp>
      <p:sp>
        <p:nvSpPr>
          <p:cNvPr id="9" name="Content Placeholder 8">
            <a:extLst>
              <a:ext uri="{FF2B5EF4-FFF2-40B4-BE49-F238E27FC236}">
                <a16:creationId xmlns:a16="http://schemas.microsoft.com/office/drawing/2014/main" id="{9FF9FD6A-27F7-4A71-9230-9F8765BDC2CB}"/>
              </a:ext>
            </a:extLst>
          </p:cNvPr>
          <p:cNvSpPr>
            <a:spLocks noGrp="1"/>
          </p:cNvSpPr>
          <p:nvPr>
            <p:ph sz="half" idx="1"/>
          </p:nvPr>
        </p:nvSpPr>
        <p:spPr>
          <a:xfrm>
            <a:off x="152400" y="1367162"/>
            <a:ext cx="11919405" cy="4680942"/>
          </a:xfrm>
        </p:spPr>
        <p:txBody>
          <a:bodyPr vert="horz" lIns="91440" tIns="45720" rIns="91440" bIns="45720" rtlCol="0" anchor="t">
            <a:normAutofit fontScale="92500" lnSpcReduction="10000"/>
          </a:bodyPr>
          <a:lstStyle/>
          <a:p>
            <a:pPr>
              <a:spcBef>
                <a:spcPts val="1200"/>
              </a:spcBef>
              <a:spcAft>
                <a:spcPts val="1200"/>
              </a:spcAft>
            </a:pPr>
            <a:r>
              <a:rPr lang="en-US" dirty="0">
                <a:cs typeface="Arial"/>
              </a:rPr>
              <a:t>UPK Planning Template has required and recommended questions for local educational agencies (LEAs) to consider in UPK planning </a:t>
            </a:r>
            <a:endParaRPr lang="en-US" dirty="0"/>
          </a:p>
          <a:p>
            <a:pPr lvl="1">
              <a:spcBef>
                <a:spcPts val="1200"/>
              </a:spcBef>
              <a:spcAft>
                <a:spcPts val="1200"/>
              </a:spcAft>
            </a:pPr>
            <a:r>
              <a:rPr lang="en-US" dirty="0">
                <a:ea typeface="+mn-lt"/>
                <a:cs typeface="+mn-lt"/>
              </a:rPr>
              <a:t>Outlines the data that will be required for submission to the CDE to meet the requirements of </a:t>
            </a:r>
            <a:r>
              <a:rPr lang="en-US" i="1" dirty="0">
                <a:ea typeface="+mn-lt"/>
                <a:cs typeface="+mn-lt"/>
              </a:rPr>
              <a:t>Education Code </a:t>
            </a:r>
            <a:r>
              <a:rPr lang="en-US" dirty="0">
                <a:ea typeface="+mn-lt"/>
                <a:cs typeface="+mn-lt"/>
              </a:rPr>
              <a:t>(</a:t>
            </a:r>
            <a:r>
              <a:rPr lang="en-US" i="1" dirty="0">
                <a:ea typeface="+mn-lt"/>
                <a:cs typeface="+mn-lt"/>
              </a:rPr>
              <a:t>EC) </a:t>
            </a:r>
            <a:r>
              <a:rPr lang="en-US" dirty="0">
                <a:ea typeface="+mn-lt"/>
                <a:cs typeface="+mn-lt"/>
              </a:rPr>
              <a:t>8281.5 through a survey after June 30, 2022 </a:t>
            </a:r>
          </a:p>
          <a:p>
            <a:pPr>
              <a:lnSpc>
                <a:spcPct val="100000"/>
              </a:lnSpc>
              <a:spcBef>
                <a:spcPts val="1200"/>
              </a:spcBef>
              <a:spcAft>
                <a:spcPts val="1200"/>
              </a:spcAft>
            </a:pPr>
            <a:r>
              <a:rPr lang="en-US" dirty="0">
                <a:cs typeface="Arial"/>
              </a:rPr>
              <a:t>Additional guidance corresponds to the template and introduces early education concepts, research, resources, programs, partnership opportunities, and policies</a:t>
            </a:r>
            <a:endParaRPr lang="en-US" dirty="0">
              <a:ea typeface="+mn-lt"/>
              <a:cs typeface="+mn-lt"/>
            </a:endParaRPr>
          </a:p>
          <a:p>
            <a:pPr>
              <a:spcBef>
                <a:spcPts val="1200"/>
              </a:spcBef>
              <a:spcAft>
                <a:spcPts val="1200"/>
              </a:spcAft>
            </a:pPr>
            <a:r>
              <a:rPr lang="en-US" dirty="0">
                <a:cs typeface="Arial"/>
              </a:rPr>
              <a:t>Both can be found at</a:t>
            </a:r>
            <a:r>
              <a:rPr lang="en-US" dirty="0">
                <a:ea typeface="+mn-lt"/>
                <a:cs typeface="+mn-lt"/>
              </a:rPr>
              <a:t> </a:t>
            </a:r>
            <a:r>
              <a:rPr lang="en-US" dirty="0">
                <a:solidFill>
                  <a:schemeClr val="accent4">
                    <a:lumMod val="40000"/>
                    <a:lumOff val="60000"/>
                  </a:schemeClr>
                </a:solidFill>
                <a:ea typeface="+mn-lt"/>
                <a:cs typeface="+mn-lt"/>
                <a:hlinkClick r:id="rId3" tooltip="CDE Elementary webpage">
                  <a:extLst>
                    <a:ext uri="{A12FA001-AC4F-418D-AE19-62706E023703}">
                      <ahyp:hlinkClr xmlns:ahyp="http://schemas.microsoft.com/office/drawing/2018/hyperlinkcolor" val="tx"/>
                    </a:ext>
                  </a:extLst>
                </a:hlinkClick>
              </a:rPr>
              <a:t>https://www.cde.ca.gov/ci/gs/em/</a:t>
            </a:r>
            <a:endParaRPr lang="en-US" dirty="0">
              <a:solidFill>
                <a:schemeClr val="accent4">
                  <a:lumMod val="40000"/>
                  <a:lumOff val="60000"/>
                </a:schemeClr>
              </a:solidFill>
              <a:ea typeface="+mn-lt"/>
              <a:cs typeface="+mn-lt"/>
            </a:endParaRPr>
          </a:p>
        </p:txBody>
      </p:sp>
      <p:sp>
        <p:nvSpPr>
          <p:cNvPr id="4" name="Slide Number Placeholder 3">
            <a:extLst>
              <a:ext uri="{FF2B5EF4-FFF2-40B4-BE49-F238E27FC236}">
                <a16:creationId xmlns:a16="http://schemas.microsoft.com/office/drawing/2014/main" id="{74C6A4E2-FD5A-41A5-BC24-6D3D6560B8E7}"/>
              </a:ext>
            </a:extLst>
          </p:cNvPr>
          <p:cNvSpPr>
            <a:spLocks noGrp="1"/>
          </p:cNvSpPr>
          <p:nvPr>
            <p:ph type="sldNum" sz="quarter" idx="10"/>
          </p:nvPr>
        </p:nvSpPr>
        <p:spPr/>
        <p:txBody>
          <a:bodyPr/>
          <a:lstStyle/>
          <a:p>
            <a:fld id="{43627AA6-F28E-4E07-9FB1-B47D85C72865}" type="slidenum">
              <a:rPr lang="en-US" smtClean="0"/>
              <a:pPr/>
              <a:t>11</a:t>
            </a:fld>
            <a:endParaRPr lang="en-US" dirty="0"/>
          </a:p>
        </p:txBody>
      </p:sp>
    </p:spTree>
    <p:extLst>
      <p:ext uri="{BB962C8B-B14F-4D97-AF65-F5344CB8AC3E}">
        <p14:creationId xmlns:p14="http://schemas.microsoft.com/office/powerpoint/2010/main" val="3621726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FF2F5E-E90C-4783-B980-D24307BA6327}"/>
              </a:ext>
            </a:extLst>
          </p:cNvPr>
          <p:cNvSpPr>
            <a:spLocks noGrp="1"/>
          </p:cNvSpPr>
          <p:nvPr>
            <p:ph type="title"/>
          </p:nvPr>
        </p:nvSpPr>
        <p:spPr>
          <a:xfrm>
            <a:off x="152400" y="-142431"/>
            <a:ext cx="11887200" cy="1325563"/>
          </a:xfrm>
        </p:spPr>
        <p:txBody>
          <a:bodyPr>
            <a:normAutofit/>
          </a:bodyPr>
          <a:lstStyle/>
          <a:p>
            <a:r>
              <a:rPr lang="en-US" sz="4000" dirty="0">
                <a:solidFill>
                  <a:schemeClr val="bg1"/>
                </a:solidFill>
              </a:rPr>
              <a:t>Stipends Update</a:t>
            </a:r>
          </a:p>
        </p:txBody>
      </p:sp>
      <p:sp>
        <p:nvSpPr>
          <p:cNvPr id="7" name="Content Placeholder 6">
            <a:extLst>
              <a:ext uri="{FF2B5EF4-FFF2-40B4-BE49-F238E27FC236}">
                <a16:creationId xmlns:a16="http://schemas.microsoft.com/office/drawing/2014/main" id="{EDF39584-0936-43FD-B141-65055EF32B66}"/>
              </a:ext>
            </a:extLst>
          </p:cNvPr>
          <p:cNvSpPr>
            <a:spLocks noGrp="1"/>
          </p:cNvSpPr>
          <p:nvPr>
            <p:ph idx="1"/>
          </p:nvPr>
        </p:nvSpPr>
        <p:spPr>
          <a:xfrm>
            <a:off x="152400" y="1269507"/>
            <a:ext cx="11887200" cy="4791659"/>
          </a:xfrm>
        </p:spPr>
        <p:txBody>
          <a:bodyPr vert="horz" lIns="91440" tIns="45720" rIns="91440" bIns="45720" rtlCol="0" anchor="t">
            <a:normAutofit fontScale="92500" lnSpcReduction="10000"/>
          </a:bodyPr>
          <a:lstStyle/>
          <a:p>
            <a:pPr>
              <a:spcBef>
                <a:spcPts val="1200"/>
              </a:spcBef>
              <a:spcAft>
                <a:spcPts val="1200"/>
              </a:spcAft>
            </a:pPr>
            <a:r>
              <a:rPr lang="en-US" dirty="0">
                <a:cs typeface="Arial"/>
              </a:rPr>
              <a:t>American Rescue Plan Act (ARPA) Stipends based on March 2021 enrollment data</a:t>
            </a:r>
          </a:p>
          <a:p>
            <a:pPr lvl="1">
              <a:spcBef>
                <a:spcPts val="1200"/>
              </a:spcBef>
              <a:spcAft>
                <a:spcPts val="1200"/>
              </a:spcAft>
            </a:pPr>
            <a:r>
              <a:rPr lang="en-US" dirty="0">
                <a:ea typeface="+mn-lt"/>
                <a:cs typeface="+mn-lt"/>
              </a:rPr>
              <a:t>ARPA Survey Response Required to receive ARPA funding</a:t>
            </a:r>
          </a:p>
          <a:p>
            <a:pPr lvl="1">
              <a:spcBef>
                <a:spcPts val="1200"/>
              </a:spcBef>
              <a:spcAft>
                <a:spcPts val="1200"/>
              </a:spcAft>
            </a:pPr>
            <a:r>
              <a:rPr lang="en-US" dirty="0">
                <a:cs typeface="Arial"/>
              </a:rPr>
              <a:t>Releasing stipends in rounds based on the completion of ARPA Survey.</a:t>
            </a:r>
          </a:p>
          <a:p>
            <a:pPr lvl="1">
              <a:spcBef>
                <a:spcPts val="1200"/>
              </a:spcBef>
              <a:spcAft>
                <a:spcPts val="1200"/>
              </a:spcAft>
            </a:pPr>
            <a:r>
              <a:rPr lang="en-US" dirty="0">
                <a:cs typeface="Arial"/>
              </a:rPr>
              <a:t>Third round of stipends should have been received by eligible contractors during the week of February 21. </a:t>
            </a:r>
            <a:endParaRPr lang="en-US" dirty="0"/>
          </a:p>
          <a:p>
            <a:pPr>
              <a:spcBef>
                <a:spcPts val="1200"/>
              </a:spcBef>
              <a:spcAft>
                <a:spcPts val="1200"/>
              </a:spcAft>
            </a:pPr>
            <a:r>
              <a:rPr lang="en-US" dirty="0">
                <a:cs typeface="Arial"/>
              </a:rPr>
              <a:t>72% of Preschool Contractors have received their stipend allocations to date. </a:t>
            </a:r>
          </a:p>
          <a:p>
            <a:pPr>
              <a:spcBef>
                <a:spcPts val="1200"/>
              </a:spcBef>
              <a:spcAft>
                <a:spcPts val="1200"/>
              </a:spcAft>
            </a:pPr>
            <a:r>
              <a:rPr lang="en-US" dirty="0">
                <a:cs typeface="Arial"/>
              </a:rPr>
              <a:t>Contact the ARPA Survey inbox at </a:t>
            </a:r>
            <a:r>
              <a:rPr lang="en-US" dirty="0">
                <a:cs typeface="Arial"/>
                <a:hlinkClick r:id="rId3" tooltip="ARPA email address"/>
              </a:rPr>
              <a:t>ARPASurvey@cde.ca.gov</a:t>
            </a:r>
            <a:endParaRPr lang="en-US" dirty="0">
              <a:cs typeface="Arial"/>
            </a:endParaRPr>
          </a:p>
        </p:txBody>
      </p:sp>
      <p:sp>
        <p:nvSpPr>
          <p:cNvPr id="4" name="Slide Number Placeholder 3">
            <a:extLst>
              <a:ext uri="{FF2B5EF4-FFF2-40B4-BE49-F238E27FC236}">
                <a16:creationId xmlns:a16="http://schemas.microsoft.com/office/drawing/2014/main" id="{74C6A4E2-FD5A-41A5-BC24-6D3D6560B8E7}"/>
              </a:ext>
            </a:extLst>
          </p:cNvPr>
          <p:cNvSpPr>
            <a:spLocks noGrp="1"/>
          </p:cNvSpPr>
          <p:nvPr>
            <p:ph type="sldNum" sz="quarter" idx="10"/>
          </p:nvPr>
        </p:nvSpPr>
        <p:spPr/>
        <p:txBody>
          <a:bodyPr/>
          <a:lstStyle/>
          <a:p>
            <a:fld id="{43627AA6-F28E-4E07-9FB1-B47D85C72865}" type="slidenum">
              <a:rPr lang="en-US" smtClean="0"/>
              <a:pPr/>
              <a:t>12</a:t>
            </a:fld>
            <a:endParaRPr lang="en-US" dirty="0"/>
          </a:p>
        </p:txBody>
      </p:sp>
    </p:spTree>
    <p:extLst>
      <p:ext uri="{BB962C8B-B14F-4D97-AF65-F5344CB8AC3E}">
        <p14:creationId xmlns:p14="http://schemas.microsoft.com/office/powerpoint/2010/main" val="4240149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CDFB9-3AD6-4743-A644-A94F3D79D639}"/>
              </a:ext>
            </a:extLst>
          </p:cNvPr>
          <p:cNvSpPr>
            <a:spLocks noGrp="1"/>
          </p:cNvSpPr>
          <p:nvPr>
            <p:ph type="title"/>
          </p:nvPr>
        </p:nvSpPr>
        <p:spPr>
          <a:xfrm>
            <a:off x="187911" y="-145308"/>
            <a:ext cx="11887200" cy="1325563"/>
          </a:xfrm>
        </p:spPr>
        <p:txBody>
          <a:bodyPr>
            <a:normAutofit/>
          </a:bodyPr>
          <a:lstStyle/>
          <a:p>
            <a:r>
              <a:rPr lang="en-US" sz="4000" dirty="0">
                <a:solidFill>
                  <a:schemeClr val="bg1"/>
                </a:solidFill>
                <a:ea typeface="+mj-lt"/>
                <a:cs typeface="+mj-lt"/>
              </a:rPr>
              <a:t>Service County Enrollment Reporting</a:t>
            </a:r>
            <a:endParaRPr lang="en-US" sz="4000" dirty="0">
              <a:solidFill>
                <a:schemeClr val="bg1"/>
              </a:solidFill>
              <a:cs typeface="Arial"/>
            </a:endParaRPr>
          </a:p>
        </p:txBody>
      </p:sp>
      <p:sp>
        <p:nvSpPr>
          <p:cNvPr id="3" name="Content Placeholder 2">
            <a:extLst>
              <a:ext uri="{FF2B5EF4-FFF2-40B4-BE49-F238E27FC236}">
                <a16:creationId xmlns:a16="http://schemas.microsoft.com/office/drawing/2014/main" id="{F8A7D52D-30CB-4FBB-A3C4-802D5E1AB834}"/>
              </a:ext>
            </a:extLst>
          </p:cNvPr>
          <p:cNvSpPr>
            <a:spLocks noGrp="1"/>
          </p:cNvSpPr>
          <p:nvPr>
            <p:ph idx="1"/>
          </p:nvPr>
        </p:nvSpPr>
        <p:spPr>
          <a:xfrm>
            <a:off x="87329" y="1271486"/>
            <a:ext cx="11887200" cy="5102039"/>
          </a:xfrm>
        </p:spPr>
        <p:txBody>
          <a:bodyPr vert="horz" lIns="91440" tIns="45720" rIns="91440" bIns="45720" rtlCol="0" anchor="t">
            <a:normAutofit lnSpcReduction="10000"/>
          </a:bodyPr>
          <a:lstStyle/>
          <a:p>
            <a:pPr>
              <a:spcBef>
                <a:spcPts val="1200"/>
              </a:spcBef>
              <a:spcAft>
                <a:spcPts val="1200"/>
              </a:spcAft>
            </a:pPr>
            <a:r>
              <a:rPr lang="en-US" sz="3000" dirty="0">
                <a:cs typeface="Arial"/>
              </a:rPr>
              <a:t>Management Bulletin (MB) 22-01 provided guidance to </a:t>
            </a:r>
            <a:r>
              <a:rPr lang="en-US" sz="3000" dirty="0">
                <a:ea typeface="+mn-lt"/>
                <a:cs typeface="+mn-lt"/>
              </a:rPr>
              <a:t>CSPP on the first stage of rate reform</a:t>
            </a:r>
            <a:r>
              <a:rPr lang="en-US" sz="3000" dirty="0">
                <a:cs typeface="Arial"/>
              </a:rPr>
              <a:t> and requires enrollment reporting by service county beginning January 2022.</a:t>
            </a:r>
          </a:p>
          <a:p>
            <a:pPr>
              <a:spcBef>
                <a:spcPts val="1200"/>
              </a:spcBef>
              <a:spcAft>
                <a:spcPts val="1200"/>
              </a:spcAft>
            </a:pPr>
            <a:r>
              <a:rPr lang="en-US" sz="3000" dirty="0"/>
              <a:t>Child Development Provider Accounting Reporting Information System (CPARIS)</a:t>
            </a:r>
            <a:r>
              <a:rPr lang="en-US" sz="3000" dirty="0">
                <a:cs typeface="Arial"/>
              </a:rPr>
              <a:t> has been updated to allow service county enrollment reporting.</a:t>
            </a:r>
          </a:p>
          <a:p>
            <a:pPr>
              <a:spcBef>
                <a:spcPts val="1200"/>
              </a:spcBef>
              <a:spcAft>
                <a:spcPts val="1200"/>
              </a:spcAft>
            </a:pPr>
            <a:r>
              <a:rPr lang="en-US" sz="3000" dirty="0">
                <a:ea typeface="+mn-lt"/>
                <a:cs typeface="+mn-lt"/>
              </a:rPr>
              <a:t>The Early Education and Nutrition Fiscal Services (EENFS) conducted a webinar on February 24, 2022. </a:t>
            </a:r>
            <a:endParaRPr lang="en-US" sz="3000" dirty="0">
              <a:cs typeface="Arial"/>
            </a:endParaRPr>
          </a:p>
          <a:p>
            <a:pPr>
              <a:spcBef>
                <a:spcPts val="1200"/>
              </a:spcBef>
              <a:spcAft>
                <a:spcPts val="1200"/>
              </a:spcAft>
            </a:pPr>
            <a:r>
              <a:rPr lang="en-US" sz="3000" dirty="0">
                <a:cs typeface="Arial"/>
              </a:rPr>
              <a:t>The CPARIS User Manual has been updated with CSPP-specific reporting instructions</a:t>
            </a:r>
          </a:p>
        </p:txBody>
      </p:sp>
      <p:sp>
        <p:nvSpPr>
          <p:cNvPr id="4" name="Slide Number Placeholder 3">
            <a:extLst>
              <a:ext uri="{FF2B5EF4-FFF2-40B4-BE49-F238E27FC236}">
                <a16:creationId xmlns:a16="http://schemas.microsoft.com/office/drawing/2014/main" id="{E629D22D-5B7A-4A9B-80BC-2992F999A702}"/>
              </a:ext>
            </a:extLst>
          </p:cNvPr>
          <p:cNvSpPr>
            <a:spLocks noGrp="1"/>
          </p:cNvSpPr>
          <p:nvPr>
            <p:ph type="sldNum" sz="quarter" idx="10"/>
          </p:nvPr>
        </p:nvSpPr>
        <p:spPr/>
        <p:txBody>
          <a:bodyPr/>
          <a:lstStyle/>
          <a:p>
            <a:fld id="{432ED76D-8188-4B28-B316-CD85396F47B0}" type="slidenum">
              <a:rPr lang="en-US" smtClean="0"/>
              <a:pPr/>
              <a:t>13</a:t>
            </a:fld>
            <a:endParaRPr lang="en-US" dirty="0"/>
          </a:p>
        </p:txBody>
      </p:sp>
    </p:spTree>
    <p:extLst>
      <p:ext uri="{BB962C8B-B14F-4D97-AF65-F5344CB8AC3E}">
        <p14:creationId xmlns:p14="http://schemas.microsoft.com/office/powerpoint/2010/main" val="1405933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77DD-2358-46C8-9708-7DAE3C13FACC}"/>
              </a:ext>
            </a:extLst>
          </p:cNvPr>
          <p:cNvSpPr>
            <a:spLocks noGrp="1"/>
          </p:cNvSpPr>
          <p:nvPr>
            <p:ph type="title"/>
          </p:nvPr>
        </p:nvSpPr>
        <p:spPr>
          <a:xfrm>
            <a:off x="152400" y="-71409"/>
            <a:ext cx="11887200" cy="1325563"/>
          </a:xfrm>
        </p:spPr>
        <p:txBody>
          <a:bodyPr>
            <a:normAutofit/>
          </a:bodyPr>
          <a:lstStyle/>
          <a:p>
            <a:r>
              <a:rPr lang="en-US" sz="4000" dirty="0">
                <a:solidFill>
                  <a:schemeClr val="bg1"/>
                </a:solidFill>
                <a:cs typeface="Arial"/>
              </a:rPr>
              <a:t>Upcoming EED Trainings (1)</a:t>
            </a:r>
            <a:endParaRPr lang="en-US" sz="4000" dirty="0">
              <a:solidFill>
                <a:schemeClr val="bg1"/>
              </a:solidFill>
            </a:endParaRPr>
          </a:p>
        </p:txBody>
      </p:sp>
      <p:sp>
        <p:nvSpPr>
          <p:cNvPr id="3" name="Content Placeholder 2">
            <a:extLst>
              <a:ext uri="{FF2B5EF4-FFF2-40B4-BE49-F238E27FC236}">
                <a16:creationId xmlns:a16="http://schemas.microsoft.com/office/drawing/2014/main" id="{67379E94-4A57-4F63-A981-F480AB17A954}"/>
              </a:ext>
            </a:extLst>
          </p:cNvPr>
          <p:cNvSpPr>
            <a:spLocks noGrp="1"/>
          </p:cNvSpPr>
          <p:nvPr>
            <p:ph idx="1"/>
          </p:nvPr>
        </p:nvSpPr>
        <p:spPr>
          <a:xfrm>
            <a:off x="152400" y="1233996"/>
            <a:ext cx="11887200" cy="4827170"/>
          </a:xfrm>
        </p:spPr>
        <p:txBody>
          <a:bodyPr vert="horz" lIns="91440" tIns="45720" rIns="91440" bIns="45720" rtlCol="0" anchor="t">
            <a:normAutofit/>
          </a:bodyPr>
          <a:lstStyle/>
          <a:p>
            <a:pPr>
              <a:spcBef>
                <a:spcPts val="1200"/>
              </a:spcBef>
              <a:spcAft>
                <a:spcPts val="1200"/>
              </a:spcAft>
            </a:pPr>
            <a:r>
              <a:rPr lang="en-US" sz="3600" dirty="0">
                <a:ea typeface="+mn-lt"/>
                <a:cs typeface="+mn-lt"/>
              </a:rPr>
              <a:t>Overview of How to Implement a California State Preschool Program (CSPP) Contract</a:t>
            </a:r>
            <a:endParaRPr lang="en-US" sz="3600" dirty="0">
              <a:cs typeface="Arial" panose="020B0604020202020204"/>
            </a:endParaRPr>
          </a:p>
          <a:p>
            <a:pPr lvl="1">
              <a:lnSpc>
                <a:spcPct val="110000"/>
              </a:lnSpc>
              <a:spcBef>
                <a:spcPts val="0"/>
              </a:spcBef>
            </a:pPr>
            <a:r>
              <a:rPr lang="en-US" sz="3200" dirty="0">
                <a:ea typeface="+mn-lt"/>
                <a:cs typeface="+mn-lt"/>
              </a:rPr>
              <a:t>Program Quality Implementation </a:t>
            </a:r>
            <a:endParaRPr lang="en-US" sz="3200" dirty="0">
              <a:cs typeface="Arial"/>
            </a:endParaRPr>
          </a:p>
          <a:p>
            <a:pPr lvl="2">
              <a:lnSpc>
                <a:spcPct val="110000"/>
              </a:lnSpc>
              <a:spcBef>
                <a:spcPts val="0"/>
              </a:spcBef>
              <a:buFont typeface="Wingdings" panose="05000000000000000000" pitchFamily="2" charset="2"/>
              <a:buChar char="§"/>
            </a:pPr>
            <a:r>
              <a:rPr lang="en-US" sz="3200" dirty="0">
                <a:ea typeface="+mn-lt"/>
                <a:cs typeface="+mn-lt"/>
              </a:rPr>
              <a:t>March 8</a:t>
            </a:r>
            <a:r>
              <a:rPr lang="en-US" sz="3200" baseline="30000" dirty="0">
                <a:ea typeface="+mn-lt"/>
                <a:cs typeface="+mn-lt"/>
              </a:rPr>
              <a:t>th</a:t>
            </a:r>
            <a:r>
              <a:rPr lang="en-US" sz="3200" dirty="0">
                <a:ea typeface="+mn-lt"/>
                <a:cs typeface="+mn-lt"/>
              </a:rPr>
              <a:t>, 2022 from 1:00 P.M.-3:00 P.M.</a:t>
            </a:r>
            <a:endParaRPr lang="en-US" sz="3200" dirty="0">
              <a:cs typeface="Arial"/>
            </a:endParaRPr>
          </a:p>
          <a:p>
            <a:pPr lvl="1">
              <a:lnSpc>
                <a:spcPct val="110000"/>
              </a:lnSpc>
              <a:spcBef>
                <a:spcPts val="0"/>
              </a:spcBef>
            </a:pPr>
            <a:r>
              <a:rPr lang="en-US" sz="3200" dirty="0">
                <a:ea typeface="+mn-lt"/>
                <a:cs typeface="+mn-lt"/>
              </a:rPr>
              <a:t>Fiscal and Administrative Services</a:t>
            </a:r>
            <a:endParaRPr lang="en-US" sz="3200" dirty="0">
              <a:cs typeface="Arial"/>
            </a:endParaRPr>
          </a:p>
          <a:p>
            <a:pPr lvl="2">
              <a:lnSpc>
                <a:spcPct val="110000"/>
              </a:lnSpc>
              <a:spcBef>
                <a:spcPts val="0"/>
              </a:spcBef>
              <a:buFont typeface="Wingdings" panose="05000000000000000000" pitchFamily="2" charset="2"/>
              <a:buChar char="§"/>
            </a:pPr>
            <a:r>
              <a:rPr lang="en-US" sz="3200" dirty="0">
                <a:ea typeface="+mn-lt"/>
                <a:cs typeface="+mn-lt"/>
              </a:rPr>
              <a:t>March 10</a:t>
            </a:r>
            <a:r>
              <a:rPr lang="en-US" sz="3200" baseline="30000" dirty="0">
                <a:ea typeface="+mn-lt"/>
                <a:cs typeface="+mn-lt"/>
              </a:rPr>
              <a:t>th</a:t>
            </a:r>
            <a:r>
              <a:rPr lang="en-US" sz="3200" dirty="0">
                <a:ea typeface="+mn-lt"/>
                <a:cs typeface="+mn-lt"/>
              </a:rPr>
              <a:t>, 2022 from 9:00 A.M.-12:00 P.M.</a:t>
            </a:r>
            <a:endParaRPr lang="en-US" sz="3200" dirty="0">
              <a:cs typeface="Arial"/>
            </a:endParaRPr>
          </a:p>
          <a:p>
            <a:pPr lvl="1">
              <a:lnSpc>
                <a:spcPct val="110000"/>
              </a:lnSpc>
              <a:spcBef>
                <a:spcPts val="0"/>
              </a:spcBef>
            </a:pPr>
            <a:r>
              <a:rPr lang="en-US" sz="3200" dirty="0">
                <a:ea typeface="+mn-lt"/>
                <a:cs typeface="+mn-lt"/>
              </a:rPr>
              <a:t>Child Development Management Information System</a:t>
            </a:r>
            <a:endParaRPr lang="en-US" sz="3200" dirty="0">
              <a:cs typeface="Arial"/>
            </a:endParaRPr>
          </a:p>
          <a:p>
            <a:pPr lvl="2">
              <a:lnSpc>
                <a:spcPct val="110000"/>
              </a:lnSpc>
              <a:spcBef>
                <a:spcPts val="0"/>
              </a:spcBef>
              <a:buFont typeface="Wingdings" panose="05000000000000000000" pitchFamily="2" charset="2"/>
              <a:buChar char="§"/>
            </a:pPr>
            <a:r>
              <a:rPr lang="en-US" sz="3200" dirty="0">
                <a:ea typeface="+mn-lt"/>
                <a:cs typeface="+mn-lt"/>
              </a:rPr>
              <a:t>March 10</a:t>
            </a:r>
            <a:r>
              <a:rPr lang="en-US" sz="3200" baseline="30000" dirty="0">
                <a:ea typeface="+mn-lt"/>
                <a:cs typeface="+mn-lt"/>
              </a:rPr>
              <a:t>th</a:t>
            </a:r>
            <a:r>
              <a:rPr lang="en-US" sz="3200" dirty="0">
                <a:ea typeface="+mn-lt"/>
                <a:cs typeface="+mn-lt"/>
              </a:rPr>
              <a:t>, 2022 from 1:00 P.M.-3:00 P.M.</a:t>
            </a:r>
            <a:endParaRPr lang="en-US" sz="3200" dirty="0">
              <a:cs typeface="Arial"/>
            </a:endParaRPr>
          </a:p>
        </p:txBody>
      </p:sp>
      <p:sp>
        <p:nvSpPr>
          <p:cNvPr id="4" name="Slide Number Placeholder 3">
            <a:extLst>
              <a:ext uri="{FF2B5EF4-FFF2-40B4-BE49-F238E27FC236}">
                <a16:creationId xmlns:a16="http://schemas.microsoft.com/office/drawing/2014/main" id="{9ECC6CF2-6EB6-4519-BB11-5E06E09604C1}"/>
              </a:ext>
            </a:extLst>
          </p:cNvPr>
          <p:cNvSpPr>
            <a:spLocks noGrp="1"/>
          </p:cNvSpPr>
          <p:nvPr>
            <p:ph type="sldNum" sz="quarter" idx="10"/>
          </p:nvPr>
        </p:nvSpPr>
        <p:spPr/>
        <p:txBody>
          <a:bodyPr/>
          <a:lstStyle/>
          <a:p>
            <a:fld id="{432ED76D-8188-4B28-B316-CD85396F47B0}" type="slidenum">
              <a:rPr lang="en-US" smtClean="0"/>
              <a:pPr/>
              <a:t>14</a:t>
            </a:fld>
            <a:endParaRPr lang="en-US" dirty="0"/>
          </a:p>
        </p:txBody>
      </p:sp>
    </p:spTree>
    <p:extLst>
      <p:ext uri="{BB962C8B-B14F-4D97-AF65-F5344CB8AC3E}">
        <p14:creationId xmlns:p14="http://schemas.microsoft.com/office/powerpoint/2010/main" val="3255890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74218-87E5-4B81-8A79-E93B693A7276}"/>
              </a:ext>
            </a:extLst>
          </p:cNvPr>
          <p:cNvSpPr>
            <a:spLocks noGrp="1"/>
          </p:cNvSpPr>
          <p:nvPr>
            <p:ph type="title"/>
          </p:nvPr>
        </p:nvSpPr>
        <p:spPr/>
        <p:txBody>
          <a:bodyPr>
            <a:normAutofit/>
          </a:bodyPr>
          <a:lstStyle/>
          <a:p>
            <a:r>
              <a:rPr lang="en-US" sz="4000" dirty="0">
                <a:solidFill>
                  <a:schemeClr val="bg1"/>
                </a:solidFill>
                <a:cs typeface="Arial"/>
              </a:rPr>
              <a:t>Upcoming EED Trainings (2)</a:t>
            </a:r>
          </a:p>
        </p:txBody>
      </p:sp>
      <p:sp>
        <p:nvSpPr>
          <p:cNvPr id="3" name="Content Placeholder 2">
            <a:extLst>
              <a:ext uri="{FF2B5EF4-FFF2-40B4-BE49-F238E27FC236}">
                <a16:creationId xmlns:a16="http://schemas.microsoft.com/office/drawing/2014/main" id="{B41875A4-4EAC-41DD-BC18-C1C4F07CA8CB}"/>
              </a:ext>
            </a:extLst>
          </p:cNvPr>
          <p:cNvSpPr>
            <a:spLocks noGrp="1"/>
          </p:cNvSpPr>
          <p:nvPr>
            <p:ph idx="1"/>
          </p:nvPr>
        </p:nvSpPr>
        <p:spPr>
          <a:xfrm>
            <a:off x="152400" y="1638300"/>
            <a:ext cx="11887200" cy="3743325"/>
          </a:xfrm>
        </p:spPr>
        <p:txBody>
          <a:bodyPr vert="horz" lIns="91440" tIns="45720" rIns="91440" bIns="45720" rtlCol="0" anchor="t">
            <a:normAutofit/>
          </a:bodyPr>
          <a:lstStyle/>
          <a:p>
            <a:pPr>
              <a:spcBef>
                <a:spcPts val="1200"/>
              </a:spcBef>
              <a:spcAft>
                <a:spcPts val="1200"/>
              </a:spcAft>
            </a:pPr>
            <a:r>
              <a:rPr lang="en-US" sz="3600" dirty="0">
                <a:ea typeface="+mn-lt"/>
                <a:cs typeface="+mn-lt"/>
              </a:rPr>
              <a:t>Sustaining Program Quality Elements: Parent Involvement and Education and Health and Social Services</a:t>
            </a:r>
          </a:p>
          <a:p>
            <a:pPr lvl="1">
              <a:spcBef>
                <a:spcPts val="1200"/>
              </a:spcBef>
              <a:spcAft>
                <a:spcPts val="1200"/>
              </a:spcAft>
            </a:pPr>
            <a:r>
              <a:rPr lang="en-US" sz="3200" dirty="0">
                <a:ea typeface="+mn-lt"/>
                <a:cs typeface="+mn-lt"/>
              </a:rPr>
              <a:t>March 24</a:t>
            </a:r>
            <a:r>
              <a:rPr lang="en-US" sz="3200" baseline="30000" dirty="0">
                <a:ea typeface="+mn-lt"/>
                <a:cs typeface="+mn-lt"/>
              </a:rPr>
              <a:t>th</a:t>
            </a:r>
            <a:r>
              <a:rPr lang="en-US" sz="3200" dirty="0">
                <a:ea typeface="+mn-lt"/>
                <a:cs typeface="+mn-lt"/>
              </a:rPr>
              <a:t>, 2022 from 10:00 A.M.-12:00 P.M.</a:t>
            </a:r>
            <a:endParaRPr lang="en-US" sz="3200" dirty="0">
              <a:cs typeface="Arial" panose="020B0604020202020204"/>
            </a:endParaRPr>
          </a:p>
          <a:p>
            <a:pPr>
              <a:spcBef>
                <a:spcPts val="1200"/>
              </a:spcBef>
              <a:spcAft>
                <a:spcPts val="1200"/>
              </a:spcAft>
            </a:pPr>
            <a:r>
              <a:rPr lang="en-US" sz="3600" dirty="0">
                <a:ea typeface="+mn-lt"/>
                <a:cs typeface="+mn-lt"/>
              </a:rPr>
              <a:t>Additional trainings and details forthcoming</a:t>
            </a:r>
            <a:r>
              <a:rPr lang="en-US" dirty="0">
                <a:ea typeface="+mn-lt"/>
                <a:cs typeface="+mn-lt"/>
              </a:rPr>
              <a:t> </a:t>
            </a:r>
            <a:endParaRPr lang="en-US" dirty="0"/>
          </a:p>
        </p:txBody>
      </p:sp>
      <p:sp>
        <p:nvSpPr>
          <p:cNvPr id="4" name="Slide Number Placeholder 3">
            <a:extLst>
              <a:ext uri="{FF2B5EF4-FFF2-40B4-BE49-F238E27FC236}">
                <a16:creationId xmlns:a16="http://schemas.microsoft.com/office/drawing/2014/main" id="{261DFED1-DA54-4C64-A904-160888505309}"/>
              </a:ext>
            </a:extLst>
          </p:cNvPr>
          <p:cNvSpPr>
            <a:spLocks noGrp="1"/>
          </p:cNvSpPr>
          <p:nvPr>
            <p:ph type="sldNum" sz="quarter" idx="10"/>
          </p:nvPr>
        </p:nvSpPr>
        <p:spPr/>
        <p:txBody>
          <a:bodyPr/>
          <a:lstStyle/>
          <a:p>
            <a:fld id="{432ED76D-8188-4B28-B316-CD85396F47B0}" type="slidenum">
              <a:rPr lang="en-US" smtClean="0"/>
              <a:pPr/>
              <a:t>15</a:t>
            </a:fld>
            <a:endParaRPr lang="en-US" dirty="0"/>
          </a:p>
        </p:txBody>
      </p:sp>
    </p:spTree>
    <p:extLst>
      <p:ext uri="{BB962C8B-B14F-4D97-AF65-F5344CB8AC3E}">
        <p14:creationId xmlns:p14="http://schemas.microsoft.com/office/powerpoint/2010/main" val="1950924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4C905-B76A-4EE0-B11D-864387D90D41}"/>
              </a:ext>
            </a:extLst>
          </p:cNvPr>
          <p:cNvSpPr>
            <a:spLocks noGrp="1"/>
          </p:cNvSpPr>
          <p:nvPr>
            <p:ph type="title"/>
          </p:nvPr>
        </p:nvSpPr>
        <p:spPr/>
        <p:txBody>
          <a:bodyPr>
            <a:normAutofit/>
          </a:bodyPr>
          <a:lstStyle/>
          <a:p>
            <a:r>
              <a:rPr lang="en-US" sz="4000" dirty="0">
                <a:solidFill>
                  <a:schemeClr val="bg1"/>
                </a:solidFill>
                <a:cs typeface="Arial"/>
              </a:rPr>
              <a:t>Fiscal Year (FY) 2021–22 CSPP Expansion Request for Applications (RFA)</a:t>
            </a:r>
            <a:endParaRPr lang="en-US" sz="4000" dirty="0">
              <a:solidFill>
                <a:schemeClr val="bg1"/>
              </a:solidFill>
            </a:endParaRPr>
          </a:p>
        </p:txBody>
      </p:sp>
      <p:sp>
        <p:nvSpPr>
          <p:cNvPr id="3" name="Content Placeholder 2">
            <a:extLst>
              <a:ext uri="{FF2B5EF4-FFF2-40B4-BE49-F238E27FC236}">
                <a16:creationId xmlns:a16="http://schemas.microsoft.com/office/drawing/2014/main" id="{96D49F40-FCF3-4345-AEF2-39275622F04D}"/>
              </a:ext>
            </a:extLst>
          </p:cNvPr>
          <p:cNvSpPr>
            <a:spLocks noGrp="1"/>
          </p:cNvSpPr>
          <p:nvPr>
            <p:ph idx="1"/>
          </p:nvPr>
        </p:nvSpPr>
        <p:spPr>
          <a:xfrm>
            <a:off x="152400" y="1753710"/>
            <a:ext cx="11887200" cy="4422866"/>
          </a:xfrm>
        </p:spPr>
        <p:txBody>
          <a:bodyPr vert="horz" lIns="91440" tIns="45720" rIns="91440" bIns="45720" rtlCol="0" anchor="t">
            <a:normAutofit lnSpcReduction="10000"/>
          </a:bodyPr>
          <a:lstStyle/>
          <a:p>
            <a:pPr>
              <a:spcBef>
                <a:spcPts val="1200"/>
              </a:spcBef>
              <a:spcAft>
                <a:spcPts val="1200"/>
              </a:spcAft>
            </a:pPr>
            <a:r>
              <a:rPr lang="en-US" dirty="0">
                <a:cs typeface="Arial"/>
              </a:rPr>
              <a:t>$130 million in expansion funding available to local educational agencies </a:t>
            </a:r>
          </a:p>
          <a:p>
            <a:pPr lvl="1">
              <a:spcBef>
                <a:spcPts val="1200"/>
              </a:spcBef>
              <a:spcAft>
                <a:spcPts val="1200"/>
              </a:spcAft>
            </a:pPr>
            <a:r>
              <a:rPr lang="en-US" dirty="0">
                <a:ea typeface="+mn-lt"/>
                <a:cs typeface="+mn-lt"/>
              </a:rPr>
              <a:t>Subcontracting</a:t>
            </a:r>
          </a:p>
          <a:p>
            <a:pPr lvl="1">
              <a:spcBef>
                <a:spcPts val="1200"/>
              </a:spcBef>
              <a:spcAft>
                <a:spcPts val="1200"/>
              </a:spcAft>
            </a:pPr>
            <a:r>
              <a:rPr lang="en-US" dirty="0">
                <a:ea typeface="+mn-lt"/>
                <a:cs typeface="+mn-lt"/>
              </a:rPr>
              <a:t>Family Childcare Home Education Networks (FCCHEN)</a:t>
            </a:r>
            <a:endParaRPr lang="en-US" dirty="0"/>
          </a:p>
          <a:p>
            <a:pPr>
              <a:spcBef>
                <a:spcPts val="1200"/>
              </a:spcBef>
              <a:spcAft>
                <a:spcPts val="1200"/>
              </a:spcAft>
            </a:pPr>
            <a:r>
              <a:rPr lang="en-US" dirty="0">
                <a:cs typeface="Arial"/>
              </a:rPr>
              <a:t>The RFA was released on February 28, 2022</a:t>
            </a:r>
          </a:p>
          <a:p>
            <a:pPr>
              <a:spcBef>
                <a:spcPts val="1200"/>
              </a:spcBef>
              <a:spcAft>
                <a:spcPts val="1200"/>
              </a:spcAft>
            </a:pPr>
            <a:r>
              <a:rPr lang="en-US" dirty="0">
                <a:cs typeface="Arial"/>
              </a:rPr>
              <a:t>Instructional webinar on March 17, 2022</a:t>
            </a:r>
          </a:p>
          <a:p>
            <a:pPr>
              <a:spcBef>
                <a:spcPts val="1200"/>
              </a:spcBef>
              <a:spcAft>
                <a:spcPts val="1200"/>
              </a:spcAft>
            </a:pPr>
            <a:r>
              <a:rPr lang="en-US" dirty="0">
                <a:cs typeface="Arial"/>
              </a:rPr>
              <a:t>Applications due to the CDE by 5:00 P.M. on April 7, 2022</a:t>
            </a:r>
          </a:p>
        </p:txBody>
      </p:sp>
      <p:sp>
        <p:nvSpPr>
          <p:cNvPr id="4" name="Slide Number Placeholder 3">
            <a:extLst>
              <a:ext uri="{FF2B5EF4-FFF2-40B4-BE49-F238E27FC236}">
                <a16:creationId xmlns:a16="http://schemas.microsoft.com/office/drawing/2014/main" id="{14A142F0-46C5-4219-8DCB-812D2B661197}"/>
              </a:ext>
            </a:extLst>
          </p:cNvPr>
          <p:cNvSpPr>
            <a:spLocks noGrp="1"/>
          </p:cNvSpPr>
          <p:nvPr>
            <p:ph type="sldNum" sz="quarter" idx="10"/>
          </p:nvPr>
        </p:nvSpPr>
        <p:spPr/>
        <p:txBody>
          <a:bodyPr/>
          <a:lstStyle/>
          <a:p>
            <a:fld id="{432ED76D-8188-4B28-B316-CD85396F47B0}" type="slidenum">
              <a:rPr lang="en-US" smtClean="0"/>
              <a:pPr/>
              <a:t>16</a:t>
            </a:fld>
            <a:endParaRPr lang="en-US" dirty="0"/>
          </a:p>
        </p:txBody>
      </p:sp>
    </p:spTree>
    <p:extLst>
      <p:ext uri="{BB962C8B-B14F-4D97-AF65-F5344CB8AC3E}">
        <p14:creationId xmlns:p14="http://schemas.microsoft.com/office/powerpoint/2010/main" val="4254457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83D607B-23E8-4280-A999-21B8F7BAABDF}"/>
              </a:ext>
            </a:extLst>
          </p:cNvPr>
          <p:cNvSpPr>
            <a:spLocks noGrp="1"/>
          </p:cNvSpPr>
          <p:nvPr>
            <p:ph type="title"/>
          </p:nvPr>
        </p:nvSpPr>
        <p:spPr>
          <a:xfrm>
            <a:off x="0" y="0"/>
            <a:ext cx="11887200" cy="1325563"/>
          </a:xfrm>
        </p:spPr>
        <p:txBody>
          <a:bodyPr>
            <a:normAutofit/>
          </a:bodyPr>
          <a:lstStyle/>
          <a:p>
            <a:r>
              <a:rPr lang="en-US" sz="4000" dirty="0">
                <a:solidFill>
                  <a:schemeClr val="bg1"/>
                </a:solidFill>
              </a:rPr>
              <a:t>The Early Education Teacher Development Grant</a:t>
            </a:r>
          </a:p>
        </p:txBody>
      </p:sp>
      <p:sp>
        <p:nvSpPr>
          <p:cNvPr id="7" name="Content Placeholder 6">
            <a:extLst>
              <a:ext uri="{FF2B5EF4-FFF2-40B4-BE49-F238E27FC236}">
                <a16:creationId xmlns:a16="http://schemas.microsoft.com/office/drawing/2014/main" id="{1CD41932-217A-4E47-B004-6A09F7D19A4F}"/>
              </a:ext>
            </a:extLst>
          </p:cNvPr>
          <p:cNvSpPr>
            <a:spLocks noGrp="1"/>
          </p:cNvSpPr>
          <p:nvPr>
            <p:ph sz="half" idx="1"/>
          </p:nvPr>
        </p:nvSpPr>
        <p:spPr>
          <a:xfrm>
            <a:off x="152400" y="1658900"/>
            <a:ext cx="6837680" cy="3492220"/>
          </a:xfrm>
        </p:spPr>
        <p:txBody>
          <a:bodyPr vert="horz" lIns="91440" tIns="45720" rIns="91440" bIns="45720" rtlCol="0" anchor="t">
            <a:normAutofit/>
          </a:bodyPr>
          <a:lstStyle/>
          <a:p>
            <a:pPr>
              <a:spcBef>
                <a:spcPts val="1200"/>
              </a:spcBef>
              <a:spcAft>
                <a:spcPts val="1200"/>
              </a:spcAft>
            </a:pPr>
            <a:r>
              <a:rPr lang="en-US" dirty="0">
                <a:cs typeface="Arial"/>
              </a:rPr>
              <a:t>To be released in early March</a:t>
            </a:r>
          </a:p>
          <a:p>
            <a:pPr>
              <a:spcBef>
                <a:spcPts val="1200"/>
              </a:spcBef>
              <a:spcAft>
                <a:spcPts val="1200"/>
              </a:spcAft>
            </a:pPr>
            <a:r>
              <a:rPr lang="en-US" dirty="0">
                <a:cs typeface="Arial"/>
              </a:rPr>
              <a:t>Will hold a technical assistance webinar afterwards</a:t>
            </a:r>
          </a:p>
          <a:p>
            <a:pPr>
              <a:spcBef>
                <a:spcPts val="1200"/>
              </a:spcBef>
              <a:spcAft>
                <a:spcPts val="1200"/>
              </a:spcAft>
            </a:pPr>
            <a:r>
              <a:rPr lang="en-US" dirty="0">
                <a:ea typeface="+mn-lt"/>
                <a:cs typeface="+mn-lt"/>
              </a:rPr>
              <a:t>Questions? Email:</a:t>
            </a:r>
            <a:endParaRPr lang="en-US" dirty="0">
              <a:solidFill>
                <a:schemeClr val="accent4">
                  <a:lumMod val="40000"/>
                  <a:lumOff val="60000"/>
                </a:schemeClr>
              </a:solidFill>
              <a:ea typeface="+mn-lt"/>
              <a:cs typeface="+mn-lt"/>
            </a:endParaRPr>
          </a:p>
          <a:p>
            <a:pPr marL="457200" lvl="1" indent="0">
              <a:spcBef>
                <a:spcPts val="1200"/>
              </a:spcBef>
              <a:spcAft>
                <a:spcPts val="1200"/>
              </a:spcAft>
              <a:buNone/>
            </a:pPr>
            <a:r>
              <a:rPr lang="en-US" dirty="0">
                <a:solidFill>
                  <a:schemeClr val="accent4">
                    <a:lumMod val="40000"/>
                    <a:lumOff val="60000"/>
                  </a:schemeClr>
                </a:solidFill>
                <a:ea typeface="+mn-lt"/>
                <a:cs typeface="+mn-lt"/>
                <a:hlinkClick r:id="rId3" tooltip="UPK Workforce email">
                  <a:extLst>
                    <a:ext uri="{A12FA001-AC4F-418D-AE19-62706E023703}">
                      <ahyp:hlinkClr xmlns:ahyp="http://schemas.microsoft.com/office/drawing/2018/hyperlinkcolor" val="tx"/>
                    </a:ext>
                  </a:extLst>
                </a:hlinkClick>
              </a:rPr>
              <a:t>UPKWorkforceRFA@cde.ca.gov</a:t>
            </a:r>
            <a:r>
              <a:rPr lang="en-US" dirty="0">
                <a:solidFill>
                  <a:schemeClr val="accent4">
                    <a:lumMod val="40000"/>
                    <a:lumOff val="60000"/>
                  </a:schemeClr>
                </a:solidFill>
                <a:ea typeface="+mn-lt"/>
                <a:cs typeface="+mn-lt"/>
              </a:rPr>
              <a:t> </a:t>
            </a:r>
            <a:endParaRPr lang="en-US" dirty="0">
              <a:solidFill>
                <a:schemeClr val="accent4">
                  <a:lumMod val="40000"/>
                  <a:lumOff val="60000"/>
                </a:schemeClr>
              </a:solidFill>
              <a:cs typeface="Arial"/>
            </a:endParaRPr>
          </a:p>
        </p:txBody>
      </p:sp>
      <p:sp>
        <p:nvSpPr>
          <p:cNvPr id="3" name="Content Placeholder 2">
            <a:extLst>
              <a:ext uri="{FF2B5EF4-FFF2-40B4-BE49-F238E27FC236}">
                <a16:creationId xmlns:a16="http://schemas.microsoft.com/office/drawing/2014/main" id="{B7CC9DD2-6ACE-45CC-AC70-C7DDB257C110}"/>
              </a:ext>
            </a:extLst>
          </p:cNvPr>
          <p:cNvSpPr>
            <a:spLocks noGrp="1"/>
          </p:cNvSpPr>
          <p:nvPr>
            <p:ph sz="quarter" idx="11"/>
          </p:nvPr>
        </p:nvSpPr>
        <p:spPr>
          <a:xfrm>
            <a:off x="152400" y="5242559"/>
            <a:ext cx="5923280" cy="818515"/>
          </a:xfrm>
        </p:spPr>
        <p:txBody>
          <a:bodyPr>
            <a:normAutofit/>
          </a:bodyPr>
          <a:lstStyle/>
          <a:p>
            <a:pPr marL="0" indent="0">
              <a:buNone/>
            </a:pPr>
            <a:r>
              <a:rPr lang="en-US" sz="2400" dirty="0">
                <a:ea typeface="+mn-lt"/>
                <a:cs typeface="+mn-lt"/>
              </a:rPr>
              <a:t>Photo Credit: </a:t>
            </a:r>
            <a:r>
              <a:rPr lang="en-US" sz="2400" dirty="0"/>
              <a:t>Kidango Decoto Center; Union City, CA</a:t>
            </a:r>
          </a:p>
        </p:txBody>
      </p:sp>
      <p:pic>
        <p:nvPicPr>
          <p:cNvPr id="8" name="Content Placeholder 7" descr="Two children, outside on play structure. ">
            <a:extLst>
              <a:ext uri="{FF2B5EF4-FFF2-40B4-BE49-F238E27FC236}">
                <a16:creationId xmlns:a16="http://schemas.microsoft.com/office/drawing/2014/main" id="{8ACD8C66-9E24-48D4-AA49-692E0024697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396480" y="876300"/>
            <a:ext cx="4216400" cy="4914900"/>
          </a:xfrm>
        </p:spPr>
      </p:pic>
      <p:sp>
        <p:nvSpPr>
          <p:cNvPr id="5" name="Slide Number Placeholder 4">
            <a:extLst>
              <a:ext uri="{FF2B5EF4-FFF2-40B4-BE49-F238E27FC236}">
                <a16:creationId xmlns:a16="http://schemas.microsoft.com/office/drawing/2014/main" id="{C744ED4E-8BC9-44D6-AB1D-7218E89A6518}"/>
              </a:ext>
            </a:extLst>
          </p:cNvPr>
          <p:cNvSpPr>
            <a:spLocks noGrp="1"/>
          </p:cNvSpPr>
          <p:nvPr>
            <p:ph type="sldNum" sz="quarter" idx="10"/>
          </p:nvPr>
        </p:nvSpPr>
        <p:spPr/>
        <p:txBody>
          <a:bodyPr/>
          <a:lstStyle/>
          <a:p>
            <a:fld id="{432ED76D-8188-4B28-B316-CD85396F47B0}" type="slidenum">
              <a:rPr lang="en-US" smtClean="0"/>
              <a:pPr/>
              <a:t>17</a:t>
            </a:fld>
            <a:endParaRPr lang="en-US" dirty="0"/>
          </a:p>
        </p:txBody>
      </p:sp>
    </p:spTree>
    <p:extLst>
      <p:ext uri="{BB962C8B-B14F-4D97-AF65-F5344CB8AC3E}">
        <p14:creationId xmlns:p14="http://schemas.microsoft.com/office/powerpoint/2010/main" val="863295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a:xfrm>
            <a:off x="7591834" y="2108712"/>
            <a:ext cx="3592011" cy="1289808"/>
          </a:xfrm>
        </p:spPr>
        <p:txBody>
          <a:bodyPr>
            <a:normAutofit/>
          </a:bodyPr>
          <a:lstStyle/>
          <a:p>
            <a:r>
              <a:rPr lang="en-US" sz="4000" dirty="0">
                <a:cs typeface="Arial"/>
              </a:rPr>
              <a:t>Questions</a:t>
            </a:r>
          </a:p>
        </p:txBody>
      </p:sp>
      <p:pic>
        <p:nvPicPr>
          <p:cNvPr id="8" name="Content Placeholder 8" descr="Child, outdoor in front of water table playing with a rubber water toy.">
            <a:extLst>
              <a:ext uri="{FF2B5EF4-FFF2-40B4-BE49-F238E27FC236}">
                <a16:creationId xmlns:a16="http://schemas.microsoft.com/office/drawing/2014/main" id="{627D138C-718F-47A7-9ACB-E9D6B57F090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65479" y="624840"/>
            <a:ext cx="6359701" cy="4250413"/>
          </a:xfrm>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7488813" y="5313681"/>
            <a:ext cx="4444107" cy="919480"/>
          </a:xfrm>
        </p:spPr>
        <p:txBody>
          <a:bodyPr vert="horz" lIns="91440" tIns="45720" rIns="91440" bIns="45720" rtlCol="0" anchor="t">
            <a:normAutofit/>
          </a:bodyPr>
          <a:lstStyle/>
          <a:p>
            <a:pPr marL="0" indent="-1828800">
              <a:buNone/>
            </a:pPr>
            <a:r>
              <a:rPr lang="en-US" sz="2400" dirty="0">
                <a:ea typeface="+mn-lt"/>
                <a:cs typeface="+mn-lt"/>
              </a:rPr>
              <a:t>Photo Credit: Kidango Decoto Center; Union City, CA </a:t>
            </a: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0"/>
          </p:nvPr>
        </p:nvSpPr>
        <p:spPr/>
        <p:txBody>
          <a:bodyPr/>
          <a:lstStyle/>
          <a:p>
            <a:fld id="{614608DE-72A6-4621-8C24-CDFC0FE1ED35}" type="slidenum">
              <a:rPr lang="en-US" smtClean="0"/>
              <a:pPr/>
              <a:t>18</a:t>
            </a:fld>
            <a:endParaRPr lang="en-US" dirty="0"/>
          </a:p>
        </p:txBody>
      </p:sp>
    </p:spTree>
    <p:extLst>
      <p:ext uri="{BB962C8B-B14F-4D97-AF65-F5344CB8AC3E}">
        <p14:creationId xmlns:p14="http://schemas.microsoft.com/office/powerpoint/2010/main" val="690871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5D0A-ACE7-4573-90AC-0580A2071039}"/>
              </a:ext>
            </a:extLst>
          </p:cNvPr>
          <p:cNvSpPr>
            <a:spLocks noGrp="1"/>
          </p:cNvSpPr>
          <p:nvPr>
            <p:ph type="title"/>
          </p:nvPr>
        </p:nvSpPr>
        <p:spPr>
          <a:xfrm>
            <a:off x="152400" y="-85700"/>
            <a:ext cx="11887200" cy="1017856"/>
          </a:xfrm>
        </p:spPr>
        <p:txBody>
          <a:bodyPr>
            <a:normAutofit/>
          </a:bodyPr>
          <a:lstStyle/>
          <a:p>
            <a:r>
              <a:rPr lang="en-US" sz="4000" b="1" dirty="0">
                <a:cs typeface="Arial"/>
              </a:rPr>
              <a:t>Resources</a:t>
            </a:r>
            <a:endParaRPr lang="en-US" sz="4000" dirty="0">
              <a:cs typeface="Arial" panose="020B0604020202020204"/>
            </a:endParaRPr>
          </a:p>
        </p:txBody>
      </p:sp>
      <p:sp>
        <p:nvSpPr>
          <p:cNvPr id="3" name="Content Placeholder 2">
            <a:extLst>
              <a:ext uri="{FF2B5EF4-FFF2-40B4-BE49-F238E27FC236}">
                <a16:creationId xmlns:a16="http://schemas.microsoft.com/office/drawing/2014/main" id="{4C1BAFC1-8BE9-4377-8016-60D037472562}"/>
              </a:ext>
            </a:extLst>
          </p:cNvPr>
          <p:cNvSpPr>
            <a:spLocks noGrp="1"/>
          </p:cNvSpPr>
          <p:nvPr>
            <p:ph idx="1"/>
          </p:nvPr>
        </p:nvSpPr>
        <p:spPr>
          <a:xfrm>
            <a:off x="0" y="843236"/>
            <a:ext cx="11887200" cy="5206156"/>
          </a:xfrm>
        </p:spPr>
        <p:txBody>
          <a:bodyPr vert="horz" lIns="91440" tIns="45720" rIns="91440" bIns="45720" rtlCol="0" anchor="t">
            <a:noAutofit/>
          </a:bodyPr>
          <a:lstStyle/>
          <a:p>
            <a:pPr marL="0" indent="0">
              <a:spcAft>
                <a:spcPts val="1000"/>
              </a:spcAft>
              <a:buNone/>
            </a:pPr>
            <a:r>
              <a:rPr lang="en-US" sz="2800" b="1" dirty="0">
                <a:ea typeface="+mn-lt"/>
                <a:cs typeface="+mn-lt"/>
              </a:rPr>
              <a:t>The EED COVID-19 Guidance web page</a:t>
            </a:r>
            <a:endParaRPr lang="en-US" dirty="0"/>
          </a:p>
          <a:p>
            <a:pPr lvl="1">
              <a:spcBef>
                <a:spcPts val="1000"/>
              </a:spcBef>
              <a:spcAft>
                <a:spcPts val="1000"/>
              </a:spcAft>
              <a:buFont typeface="Wingdings" panose="05000000000000000000" pitchFamily="2" charset="2"/>
              <a:buChar char="Ø"/>
            </a:pPr>
            <a:r>
              <a:rPr lang="en-US" sz="2400" u="sng" dirty="0">
                <a:solidFill>
                  <a:schemeClr val="accent4">
                    <a:lumMod val="40000"/>
                    <a:lumOff val="60000"/>
                  </a:schemeClr>
                </a:solidFill>
                <a:ea typeface="+mn-lt"/>
                <a:cs typeface="+mn-lt"/>
                <a:hlinkClick r:id="rId3" tooltip="ELCD COVID-19 Guidance web page">
                  <a:extLst>
                    <a:ext uri="{A12FA001-AC4F-418D-AE19-62706E023703}">
                      <ahyp:hlinkClr xmlns:ahyp="http://schemas.microsoft.com/office/drawing/2018/hyperlinkcolor" val="tx"/>
                    </a:ext>
                  </a:extLst>
                </a:hlinkClick>
              </a:rPr>
              <a:t>https://www.cde.ca.gov/sp/cd/re/elcdcovid19.asp</a:t>
            </a:r>
            <a:endParaRPr lang="en-US" sz="2400" dirty="0">
              <a:solidFill>
                <a:schemeClr val="accent4">
                  <a:lumMod val="40000"/>
                  <a:lumOff val="60000"/>
                </a:schemeClr>
              </a:solidFill>
              <a:ea typeface="+mn-lt"/>
              <a:cs typeface="+mn-lt"/>
            </a:endParaRPr>
          </a:p>
          <a:p>
            <a:pPr lvl="1">
              <a:spcBef>
                <a:spcPts val="1000"/>
              </a:spcBef>
              <a:spcAft>
                <a:spcPts val="1000"/>
              </a:spcAft>
              <a:buFont typeface="Arial" panose="020B0604020202020204" pitchFamily="34" charset="0"/>
              <a:buChar char="•"/>
            </a:pPr>
            <a:r>
              <a:rPr lang="en-US" sz="2400" dirty="0">
                <a:ea typeface="+mn-lt"/>
                <a:cs typeface="+mn-lt"/>
              </a:rPr>
              <a:t>Webinar slides, MBs, Frequently Asked Questions (FAQs)</a:t>
            </a:r>
          </a:p>
          <a:p>
            <a:pPr marL="0" indent="0">
              <a:spcAft>
                <a:spcPts val="1000"/>
              </a:spcAft>
              <a:buNone/>
            </a:pPr>
            <a:r>
              <a:rPr lang="en-US" sz="2800" b="1" dirty="0">
                <a:ea typeface="+mn-lt"/>
                <a:cs typeface="+mn-lt"/>
              </a:rPr>
              <a:t>The EED Emergency email inbox</a:t>
            </a:r>
            <a:endParaRPr lang="en-US" sz="2800" b="1" dirty="0">
              <a:cs typeface="Arial"/>
            </a:endParaRPr>
          </a:p>
          <a:p>
            <a:pPr lvl="1">
              <a:spcBef>
                <a:spcPts val="1000"/>
              </a:spcBef>
              <a:spcAft>
                <a:spcPts val="1000"/>
              </a:spcAft>
              <a:buFont typeface="Wingdings" panose="05000000000000000000" pitchFamily="2" charset="2"/>
              <a:buChar char="Ø"/>
            </a:pPr>
            <a:r>
              <a:rPr lang="en-US" sz="2400" u="sng" dirty="0">
                <a:solidFill>
                  <a:schemeClr val="accent4">
                    <a:lumMod val="40000"/>
                    <a:lumOff val="60000"/>
                  </a:schemeClr>
                </a:solidFill>
                <a:ea typeface="+mn-lt"/>
                <a:cs typeface="+mn-lt"/>
                <a:hlinkClick r:id="rId4" tooltip="ELCD Emergency email address">
                  <a:extLst>
                    <a:ext uri="{A12FA001-AC4F-418D-AE19-62706E023703}">
                      <ahyp:hlinkClr xmlns:ahyp="http://schemas.microsoft.com/office/drawing/2018/hyperlinkcolor" val="tx"/>
                    </a:ext>
                  </a:extLst>
                </a:hlinkClick>
              </a:rPr>
              <a:t>EEDEmergency@cde.ca.gov</a:t>
            </a:r>
            <a:endParaRPr lang="en-US" sz="2400" dirty="0">
              <a:solidFill>
                <a:schemeClr val="accent4">
                  <a:lumMod val="40000"/>
                  <a:lumOff val="60000"/>
                </a:schemeClr>
              </a:solidFill>
              <a:ea typeface="+mn-lt"/>
              <a:cs typeface="+mn-lt"/>
            </a:endParaRPr>
          </a:p>
          <a:p>
            <a:pPr marL="0" indent="0">
              <a:spcAft>
                <a:spcPts val="1000"/>
              </a:spcAft>
              <a:buNone/>
            </a:pPr>
            <a:r>
              <a:rPr lang="en-US" sz="2800" b="1" dirty="0">
                <a:ea typeface="+mn-lt"/>
                <a:cs typeface="+mn-lt"/>
              </a:rPr>
              <a:t>The PQI Office Regional Consultants</a:t>
            </a:r>
            <a:r>
              <a:rPr lang="en-US" sz="2400" dirty="0">
                <a:ea typeface="+mn-lt"/>
                <a:cs typeface="+mn-lt"/>
              </a:rPr>
              <a:t> </a:t>
            </a:r>
            <a:endParaRPr lang="en-US" sz="2400" u="sng" dirty="0">
              <a:solidFill>
                <a:srgbClr val="FFFF80"/>
              </a:solidFill>
              <a:cs typeface="Arial" panose="020B0604020202020204"/>
            </a:endParaRPr>
          </a:p>
          <a:p>
            <a:pPr lvl="1">
              <a:spcBef>
                <a:spcPts val="1000"/>
              </a:spcBef>
              <a:spcAft>
                <a:spcPts val="1000"/>
              </a:spcAft>
              <a:buFont typeface="Wingdings" panose="020B0604020202020204" pitchFamily="34" charset="0"/>
              <a:buChar char="Ø"/>
            </a:pPr>
            <a:r>
              <a:rPr lang="en-US" sz="2400" u="sng" dirty="0">
                <a:solidFill>
                  <a:schemeClr val="accent4">
                    <a:lumMod val="40000"/>
                    <a:lumOff val="60000"/>
                  </a:schemeClr>
                </a:solidFill>
                <a:cs typeface="Arial" panose="020B0604020202020204"/>
                <a:hlinkClick r:id="rId5" tooltip="ELCD Consultant Regional Assignments web page">
                  <a:extLst>
                    <a:ext uri="{A12FA001-AC4F-418D-AE19-62706E023703}">
                      <ahyp:hlinkClr xmlns:ahyp="http://schemas.microsoft.com/office/drawing/2018/hyperlinkcolor" val="tx"/>
                    </a:ext>
                  </a:extLst>
                </a:hlinkClick>
              </a:rPr>
              <a:t>https://www.cde.ca.gov/sp/cd/ci/assignments.asp</a:t>
            </a:r>
            <a:endParaRPr lang="en-US" sz="2400" u="sng" dirty="0">
              <a:solidFill>
                <a:schemeClr val="accent4">
                  <a:lumMod val="40000"/>
                  <a:lumOff val="60000"/>
                </a:schemeClr>
              </a:solidFill>
              <a:cs typeface="Arial" panose="020B0604020202020204"/>
            </a:endParaRPr>
          </a:p>
          <a:p>
            <a:pPr lvl="1">
              <a:spcBef>
                <a:spcPts val="1000"/>
              </a:spcBef>
              <a:spcAft>
                <a:spcPts val="1000"/>
              </a:spcAft>
              <a:buFont typeface="Arial" panose="020B0604020202020204" pitchFamily="34" charset="0"/>
              <a:buChar char="•"/>
            </a:pPr>
            <a:r>
              <a:rPr lang="en-US" sz="2400" dirty="0">
                <a:cs typeface="Arial" panose="020B0604020202020204"/>
              </a:rPr>
              <a:t>Consultants are most easily reached by email </a:t>
            </a:r>
          </a:p>
          <a:p>
            <a:pPr lvl="1">
              <a:spcBef>
                <a:spcPts val="1000"/>
              </a:spcBef>
              <a:spcAft>
                <a:spcPts val="1000"/>
              </a:spcAft>
              <a:buFont typeface="Arial" panose="020B0604020202020204" pitchFamily="34" charset="0"/>
              <a:buChar char="•"/>
            </a:pPr>
            <a:r>
              <a:rPr lang="en-US" sz="2400" dirty="0">
                <a:cs typeface="Arial" panose="020B0604020202020204"/>
              </a:rPr>
              <a:t>or</a:t>
            </a:r>
            <a:r>
              <a:rPr lang="en-US" sz="2400" dirty="0">
                <a:ea typeface="+mn-lt"/>
                <a:cs typeface="+mn-lt"/>
              </a:rPr>
              <a:t> by phone at 916-322-6233</a:t>
            </a:r>
            <a:endParaRPr lang="en-US" sz="2400" dirty="0">
              <a:cs typeface="Arial"/>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19</a:t>
            </a:fld>
            <a:endParaRPr lang="en-US" dirty="0"/>
          </a:p>
        </p:txBody>
      </p:sp>
    </p:spTree>
    <p:extLst>
      <p:ext uri="{BB962C8B-B14F-4D97-AF65-F5344CB8AC3E}">
        <p14:creationId xmlns:p14="http://schemas.microsoft.com/office/powerpoint/2010/main" val="249199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AA8E1-F29F-43E9-95CA-2912C3F5DE49}"/>
              </a:ext>
            </a:extLst>
          </p:cNvPr>
          <p:cNvSpPr>
            <a:spLocks noGrp="1"/>
          </p:cNvSpPr>
          <p:nvPr>
            <p:ph type="title"/>
          </p:nvPr>
        </p:nvSpPr>
        <p:spPr/>
        <p:txBody>
          <a:bodyPr/>
          <a:lstStyle/>
          <a:p>
            <a:r>
              <a:rPr lang="en-US" b="1" dirty="0">
                <a:solidFill>
                  <a:schemeClr val="bg1"/>
                </a:solidFill>
              </a:rPr>
              <a:t>Welcome and Introductions</a:t>
            </a:r>
          </a:p>
        </p:txBody>
      </p:sp>
      <p:pic>
        <p:nvPicPr>
          <p:cNvPr id="8" name="Content Placeholder 7" descr="Collage of Children with the words Everyone Belongs Todos Somos Unidos. ">
            <a:extLst>
              <a:ext uri="{FF2B5EF4-FFF2-40B4-BE49-F238E27FC236}">
                <a16:creationId xmlns:a16="http://schemas.microsoft.com/office/drawing/2014/main" id="{C8E5C4FE-FEE0-4F98-97C4-909B36E0B9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2490" y="1436914"/>
            <a:ext cx="6792686" cy="4624162"/>
          </a:xfrm>
        </p:spPr>
      </p:pic>
      <p:sp>
        <p:nvSpPr>
          <p:cNvPr id="4" name="Slide Number Placeholder 3"/>
          <p:cNvSpPr>
            <a:spLocks noGrp="1"/>
          </p:cNvSpPr>
          <p:nvPr>
            <p:ph type="sldNum" sz="quarter" idx="10"/>
          </p:nvPr>
        </p:nvSpPr>
        <p:spPr>
          <a:xfrm>
            <a:off x="10957560" y="6309676"/>
            <a:ext cx="1082040" cy="395924"/>
          </a:xfrm>
        </p:spPr>
        <p:txBody>
          <a:bodyPr/>
          <a:lstStyle/>
          <a:p>
            <a:fld id="{B69ECBBE-C740-4DC6-AD12-BF9691A6AD0E}" type="slidenum">
              <a:rPr lang="en-US" smtClean="0"/>
              <a:pPr/>
              <a:t>2</a:t>
            </a:fld>
            <a:endParaRPr lang="en-US" dirty="0"/>
          </a:p>
        </p:txBody>
      </p:sp>
    </p:spTree>
    <p:extLst>
      <p:ext uri="{BB962C8B-B14F-4D97-AF65-F5344CB8AC3E}">
        <p14:creationId xmlns:p14="http://schemas.microsoft.com/office/powerpoint/2010/main" val="476479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FA7D-562D-4984-95BF-99CDB80878F7}"/>
              </a:ext>
            </a:extLst>
          </p:cNvPr>
          <p:cNvSpPr>
            <a:spLocks noGrp="1"/>
          </p:cNvSpPr>
          <p:nvPr>
            <p:ph type="title"/>
          </p:nvPr>
        </p:nvSpPr>
        <p:spPr>
          <a:xfrm>
            <a:off x="1047480" y="1887155"/>
            <a:ext cx="4880880" cy="1374205"/>
          </a:xfrm>
        </p:spPr>
        <p:txBody>
          <a:bodyPr>
            <a:normAutofit/>
          </a:bodyPr>
          <a:lstStyle/>
          <a:p>
            <a:r>
              <a:rPr lang="en-US" sz="4000" dirty="0"/>
              <a:t>Closing</a:t>
            </a:r>
          </a:p>
        </p:txBody>
      </p:sp>
      <p:sp>
        <p:nvSpPr>
          <p:cNvPr id="4" name="Content Placeholder 3">
            <a:extLst>
              <a:ext uri="{FF2B5EF4-FFF2-40B4-BE49-F238E27FC236}">
                <a16:creationId xmlns:a16="http://schemas.microsoft.com/office/drawing/2014/main" id="{1C8E2CA6-0A54-4186-A030-A4A26B5C9687}"/>
              </a:ext>
            </a:extLst>
          </p:cNvPr>
          <p:cNvSpPr>
            <a:spLocks noGrp="1"/>
          </p:cNvSpPr>
          <p:nvPr>
            <p:ph sz="half" idx="2"/>
          </p:nvPr>
        </p:nvSpPr>
        <p:spPr>
          <a:xfrm>
            <a:off x="925273" y="5187304"/>
            <a:ext cx="5665175" cy="1461477"/>
          </a:xfrm>
        </p:spPr>
        <p:txBody>
          <a:bodyPr vert="horz" lIns="91440" tIns="45720" rIns="91440" bIns="45720" rtlCol="0" anchor="t">
            <a:normAutofit/>
          </a:bodyPr>
          <a:lstStyle/>
          <a:p>
            <a:pPr marL="0" indent="-1828800">
              <a:buNone/>
            </a:pPr>
            <a:r>
              <a:rPr lang="en-US" sz="2400" dirty="0">
                <a:ea typeface="+mn-lt"/>
                <a:cs typeface="+mn-lt"/>
              </a:rPr>
              <a:t>Photo Credit: Debra Manrique Family Child Care; Oxnard, CA</a:t>
            </a:r>
          </a:p>
        </p:txBody>
      </p:sp>
      <p:pic>
        <p:nvPicPr>
          <p:cNvPr id="13" name="Content Placeholder 12" descr="Child, outdoor blowing bubbles.">
            <a:extLst>
              <a:ext uri="{FF2B5EF4-FFF2-40B4-BE49-F238E27FC236}">
                <a16:creationId xmlns:a16="http://schemas.microsoft.com/office/drawing/2014/main" id="{A693AB96-16D2-4E87-BD1A-241F45DE78C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270967" y="159651"/>
            <a:ext cx="4143793" cy="5803203"/>
          </a:xfrm>
        </p:spPr>
      </p:pic>
      <p:sp>
        <p:nvSpPr>
          <p:cNvPr id="5" name="Slide Number Placeholder 4">
            <a:extLst>
              <a:ext uri="{FF2B5EF4-FFF2-40B4-BE49-F238E27FC236}">
                <a16:creationId xmlns:a16="http://schemas.microsoft.com/office/drawing/2014/main" id="{3BDC38F1-3A0E-4DBB-BE0D-52FB51B22DC8}"/>
              </a:ext>
            </a:extLst>
          </p:cNvPr>
          <p:cNvSpPr>
            <a:spLocks noGrp="1"/>
          </p:cNvSpPr>
          <p:nvPr>
            <p:ph type="sldNum" sz="quarter" idx="10"/>
          </p:nvPr>
        </p:nvSpPr>
        <p:spPr/>
        <p:txBody>
          <a:bodyPr/>
          <a:lstStyle/>
          <a:p>
            <a:fld id="{2AA74813-043C-43CB-9E82-7CAA19F31821}" type="slidenum">
              <a:rPr lang="en-US" dirty="0" smtClean="0"/>
              <a:pPr/>
              <a:t>20</a:t>
            </a:fld>
            <a:endParaRPr lang="en-US" dirty="0"/>
          </a:p>
        </p:txBody>
      </p:sp>
    </p:spTree>
    <p:extLst>
      <p:ext uri="{BB962C8B-B14F-4D97-AF65-F5344CB8AC3E}">
        <p14:creationId xmlns:p14="http://schemas.microsoft.com/office/powerpoint/2010/main" val="2826345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FDF717-5F55-4F5C-9A95-90F3DB58375A}"/>
              </a:ext>
            </a:extLst>
          </p:cNvPr>
          <p:cNvSpPr>
            <a:spLocks noGrp="1"/>
          </p:cNvSpPr>
          <p:nvPr>
            <p:ph type="title"/>
          </p:nvPr>
        </p:nvSpPr>
        <p:spPr>
          <a:xfrm>
            <a:off x="152400" y="2516"/>
            <a:ext cx="11887200" cy="902359"/>
          </a:xfrm>
        </p:spPr>
        <p:txBody>
          <a:bodyPr>
            <a:normAutofit/>
          </a:bodyPr>
          <a:lstStyle/>
          <a:p>
            <a:r>
              <a:rPr lang="en-US" sz="4000" dirty="0">
                <a:solidFill>
                  <a:schemeClr val="bg1"/>
                </a:solidFill>
                <a:cs typeface="Arial"/>
              </a:rPr>
              <a:t>Meeting Agenda</a:t>
            </a:r>
            <a:endParaRPr lang="en-US" sz="4000" dirty="0">
              <a:solidFill>
                <a:schemeClr val="bg1"/>
              </a:solidFill>
            </a:endParaRPr>
          </a:p>
        </p:txBody>
      </p:sp>
      <p:sp>
        <p:nvSpPr>
          <p:cNvPr id="7" name="Content Placeholder 6">
            <a:extLst>
              <a:ext uri="{FF2B5EF4-FFF2-40B4-BE49-F238E27FC236}">
                <a16:creationId xmlns:a16="http://schemas.microsoft.com/office/drawing/2014/main" id="{91473AF4-009C-42E7-A284-A29CD58D3895}"/>
              </a:ext>
            </a:extLst>
          </p:cNvPr>
          <p:cNvSpPr>
            <a:spLocks noGrp="1"/>
          </p:cNvSpPr>
          <p:nvPr>
            <p:ph idx="1"/>
          </p:nvPr>
        </p:nvSpPr>
        <p:spPr>
          <a:xfrm>
            <a:off x="152400" y="809625"/>
            <a:ext cx="11887200" cy="5667375"/>
          </a:xfrm>
        </p:spPr>
        <p:txBody>
          <a:bodyPr vert="horz" lIns="91440" tIns="45720" rIns="91440" bIns="45720" rtlCol="0" anchor="t">
            <a:normAutofit/>
          </a:bodyPr>
          <a:lstStyle/>
          <a:p>
            <a:pPr>
              <a:spcBef>
                <a:spcPts val="600"/>
              </a:spcBef>
              <a:spcAft>
                <a:spcPts val="600"/>
              </a:spcAft>
            </a:pPr>
            <a:r>
              <a:rPr lang="en-US" sz="3000" dirty="0">
                <a:cs typeface="Arial"/>
              </a:rPr>
              <a:t>Budget Updates</a:t>
            </a:r>
          </a:p>
          <a:p>
            <a:pPr>
              <a:spcBef>
                <a:spcPts val="600"/>
              </a:spcBef>
              <a:spcAft>
                <a:spcPts val="600"/>
              </a:spcAft>
            </a:pPr>
            <a:r>
              <a:rPr lang="en-US" sz="3000" dirty="0">
                <a:cs typeface="Arial"/>
              </a:rPr>
              <a:t>Rate and Quality Workgroup</a:t>
            </a:r>
          </a:p>
          <a:p>
            <a:pPr>
              <a:spcBef>
                <a:spcPts val="600"/>
              </a:spcBef>
              <a:spcAft>
                <a:spcPts val="600"/>
              </a:spcAft>
            </a:pPr>
            <a:r>
              <a:rPr lang="en-US" sz="3000" dirty="0">
                <a:cs typeface="Arial"/>
              </a:rPr>
              <a:t>Assembly Bill (AB) 1363</a:t>
            </a:r>
          </a:p>
          <a:p>
            <a:pPr>
              <a:spcBef>
                <a:spcPts val="600"/>
              </a:spcBef>
              <a:spcAft>
                <a:spcPts val="600"/>
              </a:spcAft>
            </a:pPr>
            <a:r>
              <a:rPr lang="en-US" sz="3000" dirty="0">
                <a:cs typeface="Arial"/>
              </a:rPr>
              <a:t>Universal PreKindergarten Updates</a:t>
            </a:r>
          </a:p>
          <a:p>
            <a:pPr>
              <a:spcBef>
                <a:spcPts val="600"/>
              </a:spcBef>
              <a:spcAft>
                <a:spcPts val="600"/>
              </a:spcAft>
            </a:pPr>
            <a:r>
              <a:rPr lang="en-US" sz="3000" dirty="0">
                <a:cs typeface="Arial"/>
              </a:rPr>
              <a:t>Stipends and Child Development Provider Accounting Reporting Information System (CPARIS) Updates</a:t>
            </a:r>
          </a:p>
          <a:p>
            <a:pPr>
              <a:spcBef>
                <a:spcPts val="600"/>
              </a:spcBef>
              <a:spcAft>
                <a:spcPts val="600"/>
              </a:spcAft>
            </a:pPr>
            <a:r>
              <a:rPr lang="en-US" sz="3000" dirty="0">
                <a:cs typeface="Arial"/>
              </a:rPr>
              <a:t>California State Preschool Program (CSPP) Expansion Request for Applications and Training</a:t>
            </a:r>
          </a:p>
          <a:p>
            <a:pPr>
              <a:spcBef>
                <a:spcPts val="600"/>
              </a:spcBef>
              <a:spcAft>
                <a:spcPts val="600"/>
              </a:spcAft>
            </a:pPr>
            <a:r>
              <a:rPr lang="en-US" sz="3000" dirty="0">
                <a:cs typeface="Arial"/>
              </a:rPr>
              <a:t>Teacher Development Grant </a:t>
            </a:r>
          </a:p>
          <a:p>
            <a:pPr>
              <a:spcBef>
                <a:spcPts val="600"/>
              </a:spcBef>
              <a:spcAft>
                <a:spcPts val="600"/>
              </a:spcAft>
            </a:pPr>
            <a:r>
              <a:rPr lang="en-US" sz="3000" dirty="0">
                <a:cs typeface="Arial"/>
              </a:rPr>
              <a:t>Questions and Answers</a:t>
            </a:r>
          </a:p>
          <a:p>
            <a:endParaRPr lang="en-US" dirty="0">
              <a:cs typeface="Arial"/>
            </a:endParaRPr>
          </a:p>
        </p:txBody>
      </p:sp>
      <p:sp>
        <p:nvSpPr>
          <p:cNvPr id="4" name="Slide Number Placeholder 3">
            <a:extLst>
              <a:ext uri="{FF2B5EF4-FFF2-40B4-BE49-F238E27FC236}">
                <a16:creationId xmlns:a16="http://schemas.microsoft.com/office/drawing/2014/main" id="{00A4BBF1-0835-47EA-9AB1-EEC4AEDED64A}"/>
              </a:ext>
            </a:extLst>
          </p:cNvPr>
          <p:cNvSpPr>
            <a:spLocks noGrp="1"/>
          </p:cNvSpPr>
          <p:nvPr>
            <p:ph type="sldNum" sz="quarter" idx="10"/>
          </p:nvPr>
        </p:nvSpPr>
        <p:spPr/>
        <p:txBody>
          <a:bodyPr/>
          <a:lstStyle/>
          <a:p>
            <a:fld id="{432ED76D-8188-4B28-B316-CD85396F47B0}" type="slidenum">
              <a:rPr lang="en-US" smtClean="0"/>
              <a:pPr/>
              <a:t>3</a:t>
            </a:fld>
            <a:endParaRPr lang="en-US" dirty="0"/>
          </a:p>
        </p:txBody>
      </p:sp>
    </p:spTree>
    <p:extLst>
      <p:ext uri="{BB962C8B-B14F-4D97-AF65-F5344CB8AC3E}">
        <p14:creationId xmlns:p14="http://schemas.microsoft.com/office/powerpoint/2010/main" val="390912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3F452-698B-4F36-B979-DBDF8ACF3B0A}"/>
              </a:ext>
            </a:extLst>
          </p:cNvPr>
          <p:cNvSpPr>
            <a:spLocks noGrp="1"/>
          </p:cNvSpPr>
          <p:nvPr>
            <p:ph type="title"/>
          </p:nvPr>
        </p:nvSpPr>
        <p:spPr/>
        <p:txBody>
          <a:bodyPr>
            <a:normAutofit/>
          </a:bodyPr>
          <a:lstStyle/>
          <a:p>
            <a:r>
              <a:rPr lang="en-US" sz="4000" dirty="0">
                <a:ea typeface="+mj-lt"/>
                <a:cs typeface="+mj-lt"/>
              </a:rPr>
              <a:t>Governor's Budget Updates</a:t>
            </a:r>
            <a:endParaRPr lang="en-US" sz="4000" dirty="0"/>
          </a:p>
        </p:txBody>
      </p:sp>
      <p:sp>
        <p:nvSpPr>
          <p:cNvPr id="3" name="Content Placeholder 2">
            <a:extLst>
              <a:ext uri="{FF2B5EF4-FFF2-40B4-BE49-F238E27FC236}">
                <a16:creationId xmlns:a16="http://schemas.microsoft.com/office/drawing/2014/main" id="{672E48E3-6438-47BB-A6BB-4481B7A5427D}"/>
              </a:ext>
            </a:extLst>
          </p:cNvPr>
          <p:cNvSpPr>
            <a:spLocks noGrp="1"/>
          </p:cNvSpPr>
          <p:nvPr>
            <p:ph sz="half" idx="1"/>
          </p:nvPr>
        </p:nvSpPr>
        <p:spPr>
          <a:xfrm>
            <a:off x="152400" y="1638300"/>
            <a:ext cx="5852160" cy="4114800"/>
          </a:xfrm>
        </p:spPr>
        <p:txBody>
          <a:bodyPr vert="horz" lIns="91440" tIns="45720" rIns="91440" bIns="45720" rtlCol="0" anchor="t">
            <a:normAutofit lnSpcReduction="10000"/>
          </a:bodyPr>
          <a:lstStyle/>
          <a:p>
            <a:pPr>
              <a:spcAft>
                <a:spcPts val="1200"/>
              </a:spcAft>
            </a:pPr>
            <a:r>
              <a:rPr lang="en-US" b="1" dirty="0">
                <a:ea typeface="+mn-lt"/>
                <a:cs typeface="+mn-lt"/>
              </a:rPr>
              <a:t>Trailer Bill Language released February 1, 2022</a:t>
            </a:r>
            <a:endParaRPr lang="en-US" dirty="0">
              <a:cs typeface="Arial"/>
            </a:endParaRPr>
          </a:p>
          <a:p>
            <a:pPr>
              <a:spcAft>
                <a:spcPts val="1200"/>
              </a:spcAft>
            </a:pPr>
            <a:r>
              <a:rPr lang="en-US" b="1" dirty="0">
                <a:cs typeface="Arial" panose="020B0604020202020204"/>
              </a:rPr>
              <a:t>Budget Hearings are underway with the next hearing on March 8, 2022 at 9 A.M.</a:t>
            </a:r>
          </a:p>
          <a:p>
            <a:pPr>
              <a:spcAft>
                <a:spcPts val="1200"/>
              </a:spcAft>
            </a:pPr>
            <a:r>
              <a:rPr lang="en-US" b="1" dirty="0">
                <a:cs typeface="Arial" panose="020B0604020202020204"/>
              </a:rPr>
              <a:t>Frequently asked questions about the budget</a:t>
            </a:r>
          </a:p>
        </p:txBody>
      </p:sp>
      <p:pic>
        <p:nvPicPr>
          <p:cNvPr id="7" name="Content Placeholder 6" descr="Child, indoor sitting at desk with glue and paper.">
            <a:extLst>
              <a:ext uri="{FF2B5EF4-FFF2-40B4-BE49-F238E27FC236}">
                <a16:creationId xmlns:a16="http://schemas.microsoft.com/office/drawing/2014/main" id="{08062BA4-9AD6-4686-B5B2-A9B82294287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29375" y="1495424"/>
            <a:ext cx="5153120" cy="3444012"/>
          </a:xfrm>
        </p:spPr>
      </p:pic>
      <p:sp>
        <p:nvSpPr>
          <p:cNvPr id="9" name="Content Placeholder 8">
            <a:extLst>
              <a:ext uri="{FF2B5EF4-FFF2-40B4-BE49-F238E27FC236}">
                <a16:creationId xmlns:a16="http://schemas.microsoft.com/office/drawing/2014/main" id="{4143878B-887D-4F2D-A535-69F0BA7AD4EE}"/>
              </a:ext>
            </a:extLst>
          </p:cNvPr>
          <p:cNvSpPr>
            <a:spLocks noGrp="1"/>
          </p:cNvSpPr>
          <p:nvPr>
            <p:ph sz="quarter" idx="12"/>
          </p:nvPr>
        </p:nvSpPr>
        <p:spPr>
          <a:xfrm>
            <a:off x="6264275" y="5332414"/>
            <a:ext cx="5851525" cy="792162"/>
          </a:xfrm>
        </p:spPr>
        <p:txBody>
          <a:bodyPr>
            <a:normAutofit/>
          </a:bodyPr>
          <a:lstStyle/>
          <a:p>
            <a:pPr marL="0" indent="0">
              <a:buNone/>
            </a:pPr>
            <a:r>
              <a:rPr lang="en-US" sz="2400" dirty="0"/>
              <a:t>Photo Credit: Tulare City School District; Tulare, CA</a:t>
            </a:r>
          </a:p>
        </p:txBody>
      </p:sp>
      <p:sp>
        <p:nvSpPr>
          <p:cNvPr id="4" name="Slide Number Placeholder 3">
            <a:extLst>
              <a:ext uri="{FF2B5EF4-FFF2-40B4-BE49-F238E27FC236}">
                <a16:creationId xmlns:a16="http://schemas.microsoft.com/office/drawing/2014/main" id="{E8FFBD23-6B81-452B-9579-DB0F346794F4}"/>
              </a:ext>
            </a:extLst>
          </p:cNvPr>
          <p:cNvSpPr>
            <a:spLocks noGrp="1"/>
          </p:cNvSpPr>
          <p:nvPr>
            <p:ph type="sldNum" sz="quarter" idx="10"/>
          </p:nvPr>
        </p:nvSpPr>
        <p:spPr/>
        <p:txBody>
          <a:bodyPr/>
          <a:lstStyle/>
          <a:p>
            <a:fld id="{2AA74813-043C-43CB-9E82-7CAA19F31821}" type="slidenum">
              <a:rPr lang="en-US" smtClean="0"/>
              <a:pPr/>
              <a:t>4</a:t>
            </a:fld>
            <a:endParaRPr lang="en-US" dirty="0"/>
          </a:p>
        </p:txBody>
      </p:sp>
    </p:spTree>
    <p:extLst>
      <p:ext uri="{BB962C8B-B14F-4D97-AF65-F5344CB8AC3E}">
        <p14:creationId xmlns:p14="http://schemas.microsoft.com/office/powerpoint/2010/main" val="3226191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3BF7E-1959-41A0-A410-8BC5C44F9BEE}"/>
              </a:ext>
            </a:extLst>
          </p:cNvPr>
          <p:cNvSpPr>
            <a:spLocks noGrp="1"/>
          </p:cNvSpPr>
          <p:nvPr>
            <p:ph type="title"/>
          </p:nvPr>
        </p:nvSpPr>
        <p:spPr>
          <a:xfrm>
            <a:off x="152400" y="-275595"/>
            <a:ext cx="11887200" cy="1325563"/>
          </a:xfrm>
        </p:spPr>
        <p:txBody>
          <a:bodyPr>
            <a:normAutofit/>
          </a:bodyPr>
          <a:lstStyle/>
          <a:p>
            <a:r>
              <a:rPr lang="en-US" sz="4000" dirty="0">
                <a:cs typeface="Arial"/>
              </a:rPr>
              <a:t>Rate and Quality Workgroup</a:t>
            </a:r>
            <a:endParaRPr lang="en-US" sz="4000" dirty="0"/>
          </a:p>
        </p:txBody>
      </p:sp>
      <p:sp>
        <p:nvSpPr>
          <p:cNvPr id="3" name="Content Placeholder 2">
            <a:extLst>
              <a:ext uri="{FF2B5EF4-FFF2-40B4-BE49-F238E27FC236}">
                <a16:creationId xmlns:a16="http://schemas.microsoft.com/office/drawing/2014/main" id="{5ABF4762-698C-4FA4-BFB5-FD7C6E81A59B}"/>
              </a:ext>
            </a:extLst>
          </p:cNvPr>
          <p:cNvSpPr>
            <a:spLocks noGrp="1"/>
          </p:cNvSpPr>
          <p:nvPr>
            <p:ph idx="1"/>
          </p:nvPr>
        </p:nvSpPr>
        <p:spPr>
          <a:xfrm>
            <a:off x="161278" y="1318704"/>
            <a:ext cx="11887200" cy="4558221"/>
          </a:xfrm>
        </p:spPr>
        <p:txBody>
          <a:bodyPr vert="horz" lIns="91440" tIns="45720" rIns="91440" bIns="45720" rtlCol="0" anchor="t">
            <a:normAutofit/>
          </a:bodyPr>
          <a:lstStyle/>
          <a:p>
            <a:pPr>
              <a:spcAft>
                <a:spcPts val="1000"/>
              </a:spcAft>
            </a:pPr>
            <a:r>
              <a:rPr lang="en-US" dirty="0">
                <a:ea typeface="+mn-lt"/>
                <a:cs typeface="+mn-lt"/>
              </a:rPr>
              <a:t>Purpose: To assess the existing quality standards for childcare and development and preschool programs and the methodology for establishing reimbursement rates for those programs. The work group will provide recommendations relating to specified topics to the Joint Labor Management Committee, Department of Finance, and the Joint Legislative Budget Committee no later than August 15, 2022. </a:t>
            </a:r>
          </a:p>
          <a:p>
            <a:pPr>
              <a:spcAft>
                <a:spcPts val="1000"/>
              </a:spcAft>
            </a:pPr>
            <a:r>
              <a:rPr lang="en-US" dirty="0">
                <a:cs typeface="Arial"/>
              </a:rPr>
              <a:t>Meets Monthly</a:t>
            </a:r>
          </a:p>
          <a:p>
            <a:pPr>
              <a:spcAft>
                <a:spcPts val="1000"/>
              </a:spcAft>
            </a:pPr>
            <a:r>
              <a:rPr lang="en-US" dirty="0">
                <a:cs typeface="Arial"/>
              </a:rPr>
              <a:t>Next Meeting is March 11, 2022 from 8:30 A.M.-11:30 A.M.</a:t>
            </a:r>
          </a:p>
        </p:txBody>
      </p:sp>
      <p:sp>
        <p:nvSpPr>
          <p:cNvPr id="4" name="Slide Number Placeholder 3">
            <a:extLst>
              <a:ext uri="{FF2B5EF4-FFF2-40B4-BE49-F238E27FC236}">
                <a16:creationId xmlns:a16="http://schemas.microsoft.com/office/drawing/2014/main" id="{AE98B6EC-6C0F-4962-A019-E3A3E02F7C1C}"/>
              </a:ext>
            </a:extLst>
          </p:cNvPr>
          <p:cNvSpPr>
            <a:spLocks noGrp="1"/>
          </p:cNvSpPr>
          <p:nvPr>
            <p:ph type="sldNum" sz="quarter" idx="10"/>
          </p:nvPr>
        </p:nvSpPr>
        <p:spPr/>
        <p:txBody>
          <a:bodyPr/>
          <a:lstStyle/>
          <a:p>
            <a:fld id="{2AA74813-043C-43CB-9E82-7CAA19F31821}" type="slidenum">
              <a:rPr lang="en-US" smtClean="0"/>
              <a:pPr/>
              <a:t>5</a:t>
            </a:fld>
            <a:endParaRPr lang="en-US" dirty="0"/>
          </a:p>
        </p:txBody>
      </p:sp>
    </p:spTree>
    <p:extLst>
      <p:ext uri="{BB962C8B-B14F-4D97-AF65-F5344CB8AC3E}">
        <p14:creationId xmlns:p14="http://schemas.microsoft.com/office/powerpoint/2010/main" val="830608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043303-76EC-4FF0-AD3A-B82746D94910}"/>
              </a:ext>
            </a:extLst>
          </p:cNvPr>
          <p:cNvSpPr>
            <a:spLocks noGrp="1"/>
          </p:cNvSpPr>
          <p:nvPr>
            <p:ph type="title"/>
          </p:nvPr>
        </p:nvSpPr>
        <p:spPr>
          <a:xfrm>
            <a:off x="114300" y="790575"/>
            <a:ext cx="5543550" cy="4400550"/>
          </a:xfrm>
        </p:spPr>
        <p:txBody>
          <a:bodyPr>
            <a:normAutofit/>
          </a:bodyPr>
          <a:lstStyle/>
          <a:p>
            <a:r>
              <a:rPr lang="en-US" sz="4400" dirty="0">
                <a:solidFill>
                  <a:schemeClr val="bg1"/>
                </a:solidFill>
                <a:cs typeface="Arial"/>
              </a:rPr>
              <a:t>AB 1363 Preschool Dual Language Learners</a:t>
            </a:r>
          </a:p>
        </p:txBody>
      </p:sp>
      <p:pic>
        <p:nvPicPr>
          <p:cNvPr id="3" name="Content Placeholder 2" descr="Two children, outside, one child standing to the side, the other child standing on wooden balance beam.">
            <a:extLst>
              <a:ext uri="{FF2B5EF4-FFF2-40B4-BE49-F238E27FC236}">
                <a16:creationId xmlns:a16="http://schemas.microsoft.com/office/drawing/2014/main" id="{2CD0F01A-8847-469A-9850-991D91DC63A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86475" y="840197"/>
            <a:ext cx="5851525" cy="3910781"/>
          </a:xfrm>
        </p:spPr>
      </p:pic>
      <p:sp>
        <p:nvSpPr>
          <p:cNvPr id="4" name="Content Placeholder 3">
            <a:extLst>
              <a:ext uri="{FF2B5EF4-FFF2-40B4-BE49-F238E27FC236}">
                <a16:creationId xmlns:a16="http://schemas.microsoft.com/office/drawing/2014/main" id="{0B8EBAEE-C94C-4C16-ACEC-247FF181BC81}"/>
              </a:ext>
            </a:extLst>
          </p:cNvPr>
          <p:cNvSpPr>
            <a:spLocks noGrp="1"/>
          </p:cNvSpPr>
          <p:nvPr>
            <p:ph sz="half" idx="2"/>
          </p:nvPr>
        </p:nvSpPr>
        <p:spPr>
          <a:xfrm>
            <a:off x="6158865" y="5334000"/>
            <a:ext cx="5852160" cy="923925"/>
          </a:xfrm>
        </p:spPr>
        <p:txBody>
          <a:bodyPr>
            <a:normAutofit/>
          </a:bodyPr>
          <a:lstStyle/>
          <a:p>
            <a:pPr marL="0" indent="0">
              <a:buNone/>
            </a:pPr>
            <a:r>
              <a:rPr lang="en-US" sz="2400" dirty="0"/>
              <a:t>Photo Credit: Lighthouse for Children CDC, Fresno CA</a:t>
            </a:r>
          </a:p>
        </p:txBody>
      </p:sp>
      <p:sp>
        <p:nvSpPr>
          <p:cNvPr id="5" name="Slide Number Placeholder 4">
            <a:extLst>
              <a:ext uri="{FF2B5EF4-FFF2-40B4-BE49-F238E27FC236}">
                <a16:creationId xmlns:a16="http://schemas.microsoft.com/office/drawing/2014/main" id="{A99C0E78-F3C6-4043-A5DD-DBB3E0D89558}"/>
              </a:ext>
            </a:extLst>
          </p:cNvPr>
          <p:cNvSpPr>
            <a:spLocks noGrp="1"/>
          </p:cNvSpPr>
          <p:nvPr>
            <p:ph type="sldNum" sz="quarter" idx="10"/>
          </p:nvPr>
        </p:nvSpPr>
        <p:spPr/>
        <p:txBody>
          <a:bodyPr/>
          <a:lstStyle/>
          <a:p>
            <a:fld id="{432ED76D-8188-4B28-B316-CD85396F47B0}" type="slidenum">
              <a:rPr lang="en-US" smtClean="0"/>
              <a:pPr/>
              <a:t>6</a:t>
            </a:fld>
            <a:endParaRPr lang="en-US" dirty="0"/>
          </a:p>
        </p:txBody>
      </p:sp>
    </p:spTree>
    <p:extLst>
      <p:ext uri="{BB962C8B-B14F-4D97-AF65-F5344CB8AC3E}">
        <p14:creationId xmlns:p14="http://schemas.microsoft.com/office/powerpoint/2010/main" val="3627602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610944-9E61-4125-B493-953E2FCD29DD}"/>
              </a:ext>
            </a:extLst>
          </p:cNvPr>
          <p:cNvSpPr>
            <a:spLocks noGrp="1"/>
          </p:cNvSpPr>
          <p:nvPr>
            <p:ph type="title"/>
          </p:nvPr>
        </p:nvSpPr>
        <p:spPr>
          <a:xfrm>
            <a:off x="139748" y="-80873"/>
            <a:ext cx="11887200" cy="1325563"/>
          </a:xfrm>
        </p:spPr>
        <p:txBody>
          <a:bodyPr>
            <a:normAutofit/>
          </a:bodyPr>
          <a:lstStyle/>
          <a:p>
            <a:r>
              <a:rPr lang="en-US" sz="4000" dirty="0">
                <a:solidFill>
                  <a:schemeClr val="bg1"/>
                </a:solidFill>
              </a:rPr>
              <a:t>AB 1363 Requires Contractors to Conduct:</a:t>
            </a:r>
            <a:endParaRPr lang="en-US" dirty="0">
              <a:solidFill>
                <a:schemeClr val="bg1"/>
              </a:solidFill>
              <a:cs typeface="Arial"/>
            </a:endParaRPr>
          </a:p>
        </p:txBody>
      </p:sp>
      <p:sp>
        <p:nvSpPr>
          <p:cNvPr id="10" name="Content Placeholder 9">
            <a:extLst>
              <a:ext uri="{FF2B5EF4-FFF2-40B4-BE49-F238E27FC236}">
                <a16:creationId xmlns:a16="http://schemas.microsoft.com/office/drawing/2014/main" id="{CA4BAE87-5CCF-40FC-9CEA-4B9159973BDB}"/>
              </a:ext>
            </a:extLst>
          </p:cNvPr>
          <p:cNvSpPr>
            <a:spLocks noGrp="1"/>
          </p:cNvSpPr>
          <p:nvPr>
            <p:ph sz="half" idx="1"/>
          </p:nvPr>
        </p:nvSpPr>
        <p:spPr>
          <a:xfrm>
            <a:off x="152400" y="1155365"/>
            <a:ext cx="5440680" cy="4947285"/>
          </a:xfrm>
        </p:spPr>
        <p:txBody>
          <a:bodyPr vert="horz" lIns="91440" tIns="45720" rIns="91440" bIns="45720" rtlCol="0" anchor="t">
            <a:normAutofit/>
          </a:bodyPr>
          <a:lstStyle/>
          <a:p>
            <a:pPr marL="0" indent="0">
              <a:spcAft>
                <a:spcPts val="1200"/>
              </a:spcAft>
              <a:buNone/>
            </a:pPr>
            <a:r>
              <a:rPr lang="en-US" b="1" dirty="0"/>
              <a:t>Family Language Instrument</a:t>
            </a:r>
            <a:endParaRPr lang="en-US" b="1" dirty="0">
              <a:cs typeface="Arial"/>
            </a:endParaRPr>
          </a:p>
          <a:p>
            <a:pPr>
              <a:spcAft>
                <a:spcPts val="1200"/>
              </a:spcAft>
            </a:pPr>
            <a:r>
              <a:rPr lang="en-US" sz="3000" dirty="0"/>
              <a:t>Required by law to include:</a:t>
            </a:r>
            <a:endParaRPr lang="en-US" sz="3000" dirty="0">
              <a:cs typeface="Arial"/>
            </a:endParaRPr>
          </a:p>
          <a:p>
            <a:pPr lvl="1">
              <a:spcAft>
                <a:spcPts val="1200"/>
              </a:spcAft>
            </a:pPr>
            <a:r>
              <a:rPr lang="en-US" sz="2600" dirty="0"/>
              <a:t>Language a child is exposed to in the home and community environment</a:t>
            </a:r>
            <a:endParaRPr lang="en-US" sz="2600" dirty="0">
              <a:cs typeface="Arial" panose="020B0604020202020204"/>
            </a:endParaRPr>
          </a:p>
          <a:p>
            <a:pPr lvl="1">
              <a:spcAft>
                <a:spcPts val="1200"/>
              </a:spcAft>
            </a:pPr>
            <a:r>
              <a:rPr lang="en-US" sz="2600" dirty="0"/>
              <a:t>Language the child understands</a:t>
            </a:r>
            <a:endParaRPr lang="en-US" sz="2600" dirty="0">
              <a:cs typeface="Arial" panose="020B0604020202020204"/>
            </a:endParaRPr>
          </a:p>
          <a:p>
            <a:pPr lvl="1">
              <a:spcAft>
                <a:spcPts val="1200"/>
              </a:spcAft>
            </a:pPr>
            <a:r>
              <a:rPr lang="en-US" sz="2600" dirty="0"/>
              <a:t>Language the child is able to speak</a:t>
            </a:r>
            <a:endParaRPr lang="en-US" dirty="0"/>
          </a:p>
        </p:txBody>
      </p:sp>
      <p:sp>
        <p:nvSpPr>
          <p:cNvPr id="11" name="Content Placeholder 10">
            <a:extLst>
              <a:ext uri="{FF2B5EF4-FFF2-40B4-BE49-F238E27FC236}">
                <a16:creationId xmlns:a16="http://schemas.microsoft.com/office/drawing/2014/main" id="{3A12AD45-6A28-4E5A-936E-216941D13263}"/>
              </a:ext>
            </a:extLst>
          </p:cNvPr>
          <p:cNvSpPr>
            <a:spLocks noGrp="1"/>
          </p:cNvSpPr>
          <p:nvPr>
            <p:ph sz="half" idx="2"/>
          </p:nvPr>
        </p:nvSpPr>
        <p:spPr>
          <a:xfrm>
            <a:off x="5699760" y="1155365"/>
            <a:ext cx="6339840" cy="4842510"/>
          </a:xfrm>
        </p:spPr>
        <p:txBody>
          <a:bodyPr vert="horz" lIns="91440" tIns="45720" rIns="91440" bIns="45720" rtlCol="0" anchor="t">
            <a:normAutofit/>
          </a:bodyPr>
          <a:lstStyle/>
          <a:p>
            <a:pPr marL="0" indent="0">
              <a:buNone/>
            </a:pPr>
            <a:r>
              <a:rPr lang="en-US" b="1" dirty="0"/>
              <a:t>Family Language and Interest Interview</a:t>
            </a:r>
          </a:p>
          <a:p>
            <a:r>
              <a:rPr lang="en-US" sz="3000" dirty="0"/>
              <a:t>Required by law to include an inquiry and discussion about:</a:t>
            </a:r>
            <a:endParaRPr lang="en-US" sz="2600" dirty="0">
              <a:cs typeface="Arial"/>
            </a:endParaRPr>
          </a:p>
          <a:p>
            <a:pPr lvl="1"/>
            <a:r>
              <a:rPr lang="en-US" sz="2600" dirty="0"/>
              <a:t>Strengths and interests of the child</a:t>
            </a:r>
            <a:endParaRPr lang="en-US" sz="2600" dirty="0">
              <a:cs typeface="Arial" panose="020B0604020202020204"/>
            </a:endParaRPr>
          </a:p>
          <a:p>
            <a:pPr lvl="1">
              <a:spcBef>
                <a:spcPts val="1200"/>
              </a:spcBef>
              <a:spcAft>
                <a:spcPts val="1200"/>
              </a:spcAft>
            </a:pPr>
            <a:r>
              <a:rPr lang="en-US" sz="2600" dirty="0"/>
              <a:t>Language background of the child</a:t>
            </a:r>
            <a:endParaRPr lang="en-US" sz="2600" dirty="0">
              <a:cs typeface="Arial" panose="020B0604020202020204"/>
            </a:endParaRPr>
          </a:p>
          <a:p>
            <a:pPr lvl="1">
              <a:spcBef>
                <a:spcPts val="1200"/>
              </a:spcBef>
              <a:spcAft>
                <a:spcPts val="1200"/>
              </a:spcAft>
            </a:pPr>
            <a:r>
              <a:rPr lang="en-US" sz="2600" dirty="0"/>
              <a:t>Needs of parents, guardians, family members of the child to help support language and development of child</a:t>
            </a:r>
            <a:endParaRPr lang="en-US" sz="2600" dirty="0">
              <a:cs typeface="Arial" panose="020B0604020202020204"/>
            </a:endParaRPr>
          </a:p>
        </p:txBody>
      </p:sp>
      <p:sp>
        <p:nvSpPr>
          <p:cNvPr id="4" name="Slide Number Placeholder 3">
            <a:extLst>
              <a:ext uri="{FF2B5EF4-FFF2-40B4-BE49-F238E27FC236}">
                <a16:creationId xmlns:a16="http://schemas.microsoft.com/office/drawing/2014/main" id="{173627D8-8EA1-4D66-A986-EA0A9DF056E4}"/>
              </a:ext>
            </a:extLst>
          </p:cNvPr>
          <p:cNvSpPr>
            <a:spLocks noGrp="1"/>
          </p:cNvSpPr>
          <p:nvPr>
            <p:ph type="sldNum" sz="quarter" idx="10"/>
          </p:nvPr>
        </p:nvSpPr>
        <p:spPr>
          <a:xfrm>
            <a:off x="11064240" y="6309676"/>
            <a:ext cx="975360" cy="441644"/>
          </a:xfrm>
        </p:spPr>
        <p:txBody>
          <a:bodyPr/>
          <a:lstStyle/>
          <a:p>
            <a:fld id="{432ED76D-8188-4B28-B316-CD85396F47B0}" type="slidenum">
              <a:rPr lang="en-US" smtClean="0"/>
              <a:pPr/>
              <a:t>7</a:t>
            </a:fld>
            <a:endParaRPr lang="en-US" dirty="0"/>
          </a:p>
        </p:txBody>
      </p:sp>
    </p:spTree>
    <p:extLst>
      <p:ext uri="{BB962C8B-B14F-4D97-AF65-F5344CB8AC3E}">
        <p14:creationId xmlns:p14="http://schemas.microsoft.com/office/powerpoint/2010/main" val="1133371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4B00C9-9E38-444D-B95F-8C799B6A713A}"/>
              </a:ext>
            </a:extLst>
          </p:cNvPr>
          <p:cNvSpPr>
            <a:spLocks noGrp="1"/>
          </p:cNvSpPr>
          <p:nvPr>
            <p:ph type="title"/>
          </p:nvPr>
        </p:nvSpPr>
        <p:spPr>
          <a:xfrm>
            <a:off x="167640" y="137160"/>
            <a:ext cx="11887200" cy="1137321"/>
          </a:xfrm>
        </p:spPr>
        <p:txBody>
          <a:bodyPr>
            <a:normAutofit/>
          </a:bodyPr>
          <a:lstStyle/>
          <a:p>
            <a:r>
              <a:rPr lang="en-US" sz="4000" dirty="0">
                <a:solidFill>
                  <a:schemeClr val="bg1"/>
                </a:solidFill>
              </a:rPr>
              <a:t>AB 1363 Data Collection</a:t>
            </a:r>
          </a:p>
        </p:txBody>
      </p:sp>
      <p:sp>
        <p:nvSpPr>
          <p:cNvPr id="7" name="Content Placeholder 6">
            <a:extLst>
              <a:ext uri="{FF2B5EF4-FFF2-40B4-BE49-F238E27FC236}">
                <a16:creationId xmlns:a16="http://schemas.microsoft.com/office/drawing/2014/main" id="{E6619E9F-BFBE-48E2-9456-27FEBF0210F6}"/>
              </a:ext>
            </a:extLst>
          </p:cNvPr>
          <p:cNvSpPr>
            <a:spLocks noGrp="1"/>
          </p:cNvSpPr>
          <p:nvPr>
            <p:ph idx="1"/>
          </p:nvPr>
        </p:nvSpPr>
        <p:spPr>
          <a:xfrm>
            <a:off x="121920" y="1264920"/>
            <a:ext cx="11887200" cy="4979126"/>
          </a:xfrm>
        </p:spPr>
        <p:txBody>
          <a:bodyPr vert="horz" lIns="91440" tIns="45720" rIns="91440" bIns="45720" rtlCol="0" anchor="t">
            <a:normAutofit fontScale="92500" lnSpcReduction="10000"/>
          </a:bodyPr>
          <a:lstStyle/>
          <a:p>
            <a:pPr>
              <a:spcAft>
                <a:spcPts val="1000"/>
              </a:spcAft>
            </a:pPr>
            <a:r>
              <a:rPr lang="en-US" sz="3600" dirty="0"/>
              <a:t>Contractors will be required to report:</a:t>
            </a:r>
            <a:endParaRPr lang="en-US" dirty="0"/>
          </a:p>
          <a:p>
            <a:pPr lvl="1">
              <a:spcBef>
                <a:spcPts val="1000"/>
              </a:spcBef>
              <a:spcAft>
                <a:spcPts val="1000"/>
              </a:spcAft>
            </a:pPr>
            <a:r>
              <a:rPr lang="en-US" sz="3200" dirty="0"/>
              <a:t>Child home language, language the child uses most, and family/guardian preferred language to receive verbal/written communication</a:t>
            </a:r>
            <a:endParaRPr lang="en-US" sz="4000" dirty="0"/>
          </a:p>
          <a:p>
            <a:pPr lvl="1">
              <a:spcBef>
                <a:spcPts val="1000"/>
              </a:spcBef>
              <a:spcAft>
                <a:spcPts val="1000"/>
              </a:spcAft>
            </a:pPr>
            <a:r>
              <a:rPr lang="en-US" sz="3200" dirty="0"/>
              <a:t>Race or ethnicity</a:t>
            </a:r>
            <a:endParaRPr lang="en-US" sz="4000" dirty="0"/>
          </a:p>
          <a:p>
            <a:pPr lvl="1">
              <a:spcBef>
                <a:spcPts val="1000"/>
              </a:spcBef>
              <a:spcAft>
                <a:spcPts val="1000"/>
              </a:spcAft>
            </a:pPr>
            <a:r>
              <a:rPr lang="en-US" sz="3200" dirty="0"/>
              <a:t>Language characteristics of program including but not limited to, whether the program uses the home language for instruction, such as DLL, or other program that supports the development of home languages. </a:t>
            </a:r>
            <a:endParaRPr lang="en-US" sz="4000" dirty="0"/>
          </a:p>
          <a:p>
            <a:pPr lvl="1">
              <a:spcBef>
                <a:spcPts val="1000"/>
              </a:spcBef>
              <a:spcAft>
                <a:spcPts val="1000"/>
              </a:spcAft>
            </a:pPr>
            <a:r>
              <a:rPr lang="en-US" sz="3200" dirty="0"/>
              <a:t>The language composition of the program staff.</a:t>
            </a:r>
            <a:endParaRPr lang="en-US" sz="3200" dirty="0">
              <a:cs typeface="Arial"/>
            </a:endParaRPr>
          </a:p>
        </p:txBody>
      </p:sp>
      <p:sp>
        <p:nvSpPr>
          <p:cNvPr id="5" name="Slide Number Placeholder 4">
            <a:extLst>
              <a:ext uri="{FF2B5EF4-FFF2-40B4-BE49-F238E27FC236}">
                <a16:creationId xmlns:a16="http://schemas.microsoft.com/office/drawing/2014/main" id="{1E28E18C-ABB2-4FFF-AB51-2041AED44F82}"/>
              </a:ext>
            </a:extLst>
          </p:cNvPr>
          <p:cNvSpPr>
            <a:spLocks noGrp="1"/>
          </p:cNvSpPr>
          <p:nvPr>
            <p:ph type="sldNum" sz="quarter" idx="10"/>
          </p:nvPr>
        </p:nvSpPr>
        <p:spPr>
          <a:xfrm>
            <a:off x="10927080" y="6156960"/>
            <a:ext cx="1112520" cy="517841"/>
          </a:xfrm>
        </p:spPr>
        <p:txBody>
          <a:bodyPr/>
          <a:lstStyle/>
          <a:p>
            <a:fld id="{432ED76D-8188-4B28-B316-CD85396F47B0}" type="slidenum">
              <a:rPr lang="en-US" smtClean="0"/>
              <a:pPr/>
              <a:t>8</a:t>
            </a:fld>
            <a:endParaRPr lang="en-US" dirty="0"/>
          </a:p>
        </p:txBody>
      </p:sp>
    </p:spTree>
    <p:extLst>
      <p:ext uri="{BB962C8B-B14F-4D97-AF65-F5344CB8AC3E}">
        <p14:creationId xmlns:p14="http://schemas.microsoft.com/office/powerpoint/2010/main" val="1323692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7B67-9C54-4EE9-ACC6-F00D0F7160F8}"/>
              </a:ext>
            </a:extLst>
          </p:cNvPr>
          <p:cNvSpPr>
            <a:spLocks noGrp="1"/>
          </p:cNvSpPr>
          <p:nvPr>
            <p:ph type="title"/>
          </p:nvPr>
        </p:nvSpPr>
        <p:spPr>
          <a:xfrm>
            <a:off x="0" y="-189372"/>
            <a:ext cx="11887200" cy="1458879"/>
          </a:xfrm>
        </p:spPr>
        <p:txBody>
          <a:bodyPr>
            <a:normAutofit/>
          </a:bodyPr>
          <a:lstStyle/>
          <a:p>
            <a:r>
              <a:rPr lang="en-US" sz="4000" b="1" dirty="0">
                <a:latin typeface="Arial"/>
                <a:cs typeface="Arial"/>
              </a:rPr>
              <a:t>What is Universal PreKindergarten (UPK)?</a:t>
            </a:r>
            <a:endParaRPr lang="en-US" sz="4000" dirty="0"/>
          </a:p>
        </p:txBody>
      </p:sp>
      <p:sp>
        <p:nvSpPr>
          <p:cNvPr id="3" name="Text Placeholder 2">
            <a:extLst>
              <a:ext uri="{FF2B5EF4-FFF2-40B4-BE49-F238E27FC236}">
                <a16:creationId xmlns:a16="http://schemas.microsoft.com/office/drawing/2014/main" id="{21114E4F-E7D3-4B7B-B0C7-091BC527726D}"/>
              </a:ext>
            </a:extLst>
          </p:cNvPr>
          <p:cNvSpPr>
            <a:spLocks noGrp="1"/>
          </p:cNvSpPr>
          <p:nvPr>
            <p:ph sz="half" idx="1"/>
          </p:nvPr>
        </p:nvSpPr>
        <p:spPr>
          <a:xfrm>
            <a:off x="93905" y="1145219"/>
            <a:ext cx="6573225" cy="5255581"/>
          </a:xfrm>
        </p:spPr>
        <p:txBody>
          <a:bodyPr vert="horz" lIns="91440" tIns="45720" rIns="91440" bIns="45720" rtlCol="0" anchor="t">
            <a:normAutofit/>
          </a:bodyPr>
          <a:lstStyle/>
          <a:p>
            <a:pPr marL="114300" indent="0">
              <a:lnSpc>
                <a:spcPct val="100000"/>
              </a:lnSpc>
              <a:buNone/>
            </a:pPr>
            <a:r>
              <a:rPr lang="en-US" sz="2600" dirty="0">
                <a:latin typeface="Arial"/>
                <a:cs typeface="Arial"/>
              </a:rPr>
              <a:t>UPK will bring together programs across early learning and K-12, relying heavily on Universal Transitional Kindergarten (UTK) and CSPP, as well as Head Start, community-based organizations (CBOs), and private preschool. </a:t>
            </a:r>
          </a:p>
          <a:p>
            <a:pPr marL="114300" indent="0">
              <a:lnSpc>
                <a:spcPct val="100000"/>
              </a:lnSpc>
              <a:buNone/>
            </a:pPr>
            <a:r>
              <a:rPr lang="en-US" sz="2600" b="1" dirty="0">
                <a:latin typeface="Arial"/>
                <a:cs typeface="Arial"/>
              </a:rPr>
              <a:t>Universal </a:t>
            </a:r>
            <a:r>
              <a:rPr lang="en-US" sz="2600" dirty="0">
                <a:latin typeface="Arial"/>
                <a:cs typeface="Arial"/>
              </a:rPr>
              <a:t>means that by 2025–26,</a:t>
            </a:r>
            <a:br>
              <a:rPr lang="en-US" sz="2600" dirty="0">
                <a:latin typeface="Arial"/>
                <a:cs typeface="Arial"/>
              </a:rPr>
            </a:br>
            <a:r>
              <a:rPr lang="en-US" sz="2600" dirty="0">
                <a:latin typeface="Arial"/>
                <a:cs typeface="Arial"/>
              </a:rPr>
              <a:t>regardless of background, race, zip code, immigration status, or income level – </a:t>
            </a:r>
            <a:r>
              <a:rPr lang="en-US" sz="2600" b="1" dirty="0">
                <a:latin typeface="Arial"/>
                <a:cs typeface="Arial"/>
              </a:rPr>
              <a:t>every </a:t>
            </a:r>
            <a:r>
              <a:rPr lang="en-US" sz="2600" dirty="0">
                <a:latin typeface="Arial"/>
                <a:cs typeface="Arial"/>
              </a:rPr>
              <a:t>child</a:t>
            </a:r>
            <a:r>
              <a:rPr lang="en-US" sz="2600" dirty="0">
                <a:ea typeface="+mn-lt"/>
                <a:cs typeface="+mn-lt"/>
              </a:rPr>
              <a:t>–</a:t>
            </a:r>
            <a:r>
              <a:rPr lang="en-US" sz="2600" dirty="0">
                <a:latin typeface="Arial"/>
                <a:cs typeface="Arial"/>
              </a:rPr>
              <a:t> has access to a quality learning experience the year before Kindergarten.</a:t>
            </a:r>
            <a:endParaRPr lang="en-US" sz="2600" dirty="0">
              <a:ea typeface="+mn-lt"/>
              <a:cs typeface="+mn-lt"/>
            </a:endParaRPr>
          </a:p>
        </p:txBody>
      </p:sp>
      <p:pic>
        <p:nvPicPr>
          <p:cNvPr id="13" name="Content Placeholder 12" descr="Picture of funnel showing overlapping bubbles representing Private, Head Start, CSPP, and UTK, funneling through with a final outcome of UPK coming out the funnel spout.">
            <a:extLst>
              <a:ext uri="{FF2B5EF4-FFF2-40B4-BE49-F238E27FC236}">
                <a16:creationId xmlns:a16="http://schemas.microsoft.com/office/drawing/2014/main" id="{BA1D31CB-EDFC-4696-BAC7-09BA6CC6B0E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73276" y="980805"/>
            <a:ext cx="4663106" cy="5061066"/>
          </a:xfrm>
        </p:spPr>
      </p:pic>
      <p:sp>
        <p:nvSpPr>
          <p:cNvPr id="8" name="Slide Number Placeholder 7">
            <a:extLst>
              <a:ext uri="{FF2B5EF4-FFF2-40B4-BE49-F238E27FC236}">
                <a16:creationId xmlns:a16="http://schemas.microsoft.com/office/drawing/2014/main" id="{D25DB367-93BA-4709-8638-21FCF94BECA6}"/>
              </a:ext>
            </a:extLst>
          </p:cNvPr>
          <p:cNvSpPr>
            <a:spLocks noGrp="1"/>
          </p:cNvSpPr>
          <p:nvPr>
            <p:ph type="sldNum" idx="12"/>
          </p:nvPr>
        </p:nvSpPr>
        <p:spPr>
          <a:xfrm>
            <a:off x="10734805" y="6172200"/>
            <a:ext cx="1152395" cy="491647"/>
          </a:xfrm>
        </p:spPr>
        <p:txBody>
          <a:bodyPr/>
          <a:lstStyle/>
          <a:p>
            <a:pPr marL="0" lvl="0" indent="0" algn="r" rtl="0">
              <a:spcBef>
                <a:spcPts val="0"/>
              </a:spcBef>
              <a:spcAft>
                <a:spcPts val="0"/>
              </a:spcAft>
              <a:buNone/>
            </a:pPr>
            <a:fld id="{00000000-1234-1234-1234-123412341234}" type="slidenum">
              <a:rPr lang="en-US" sz="2400" smtClean="0">
                <a:latin typeface="Arial" panose="020B0604020202020204" pitchFamily="34" charset="0"/>
                <a:cs typeface="Arial" panose="020B0604020202020204" pitchFamily="34" charset="0"/>
              </a:rPr>
              <a:t>9</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382030"/>
      </p:ext>
    </p:extLst>
  </p:cSld>
  <p:clrMapOvr>
    <a:masterClrMapping/>
  </p:clrMapOvr>
</p:sld>
</file>

<file path=ppt/theme/theme1.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8">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a92aa00-d659-46d6-b4cf-e266ad63a1ef">
      <UserInfo>
        <DisplayName>Jennifer Osalbo</DisplayName>
        <AccountId>169</AccountId>
        <AccountType/>
      </UserInfo>
      <UserInfo>
        <DisplayName>Eddie Tanimoto</DisplayName>
        <AccountId>166</AccountId>
        <AccountType/>
      </UserInfo>
      <UserInfo>
        <DisplayName>Corey Khan</DisplayName>
        <AccountId>322</AccountId>
        <AccountType/>
      </UserInfo>
      <UserInfo>
        <DisplayName>Lucy Mosqueda</DisplayName>
        <AccountId>323</AccountId>
        <AccountType/>
      </UserInfo>
      <UserInfo>
        <DisplayName>Allen Lynch</DisplayName>
        <AccountId>158</AccountId>
        <AccountType/>
      </UserInfo>
      <UserInfo>
        <DisplayName>Michael Benton</DisplayName>
        <AccountId>26</AccountId>
        <AccountType/>
      </UserInfo>
      <UserInfo>
        <DisplayName>Cassandra Lewis</DisplayName>
        <AccountId>80</AccountId>
        <AccountType/>
      </UserInfo>
      <UserInfo>
        <DisplayName>Danielle Davis</DisplayName>
        <AccountId>90</AccountId>
        <AccountType/>
      </UserInfo>
      <UserInfo>
        <DisplayName>Richard Miller</DisplayName>
        <AccountId>89</AccountId>
        <AccountType/>
      </UserInfo>
      <UserInfo>
        <DisplayName>Carly Nodohara</DisplayName>
        <AccountId>54</AccountId>
        <AccountType/>
      </UserInfo>
      <UserInfo>
        <DisplayName>Stephen Propheter</DisplayName>
        <AccountId>10</AccountId>
        <AccountType/>
      </UserInfo>
      <UserInfo>
        <DisplayName>Brianne Rood</DisplayName>
        <AccountId>14</AccountId>
        <AccountType/>
      </UserInfo>
      <UserInfo>
        <DisplayName>Josephine Chan</DisplayName>
        <AccountId>148</AccountId>
        <AccountType/>
      </UserInfo>
      <UserInfo>
        <DisplayName>Monique Williams</DisplayName>
        <AccountId>73</AccountId>
        <AccountType/>
      </UserInfo>
      <UserInfo>
        <DisplayName>Virginia Early</DisplayName>
        <AccountId>115</AccountId>
        <AccountType/>
      </UserInfo>
      <UserInfo>
        <DisplayName>Jackie Luong</DisplayName>
        <AccountId>134</AccountId>
        <AccountType/>
      </UserInfo>
      <UserInfo>
        <DisplayName>Alana Pinsler</DisplayName>
        <AccountId>25</AccountId>
        <AccountType/>
      </UserInfo>
      <UserInfo>
        <DisplayName>Patrisia Gonzalez</DisplayName>
        <AccountId>167</AccountId>
        <AccountType/>
      </UserInfo>
      <UserInfo>
        <DisplayName>Yashima Daniels</DisplayName>
        <AccountId>159</AccountId>
        <AccountType/>
      </UserInfo>
      <UserInfo>
        <DisplayName>Cate Washington</DisplayName>
        <AccountId>160</AccountId>
        <AccountType/>
      </UserInfo>
      <UserInfo>
        <DisplayName>Mai Thao</DisplayName>
        <AccountId>132</AccountId>
        <AccountType/>
      </UserInfo>
      <UserInfo>
        <DisplayName>Jane Liang</DisplayName>
        <AccountId>39</AccountId>
        <AccountType/>
      </UserInfo>
      <UserInfo>
        <DisplayName>Crystal Devlin</DisplayName>
        <AccountId>38</AccountId>
        <AccountType/>
      </UserInfo>
      <UserInfo>
        <DisplayName>Sara Dawson</DisplayName>
        <AccountId>135</AccountId>
        <AccountType/>
      </UserInfo>
      <UserInfo>
        <DisplayName>Linda Morales</DisplayName>
        <AccountId>41</AccountId>
        <AccountType/>
      </UserInfo>
      <UserInfo>
        <DisplayName>Joey Boyd</DisplayName>
        <AccountId>183</AccountId>
        <AccountType/>
      </UserInfo>
      <UserInfo>
        <DisplayName>Olivia DeMarais</DisplayName>
        <AccountId>95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7A379D3C8A3145B9B5460A5FBAA94E" ma:contentTypeVersion="12" ma:contentTypeDescription="Create a new document." ma:contentTypeScope="" ma:versionID="b9528dc1bcd2589b02bbc73bec2734cc">
  <xsd:schema xmlns:xsd="http://www.w3.org/2001/XMLSchema" xmlns:xs="http://www.w3.org/2001/XMLSchema" xmlns:p="http://schemas.microsoft.com/office/2006/metadata/properties" xmlns:ns2="d173ea53-e63a-4839-8c69-aececa15c404" xmlns:ns3="6a92aa00-d659-46d6-b4cf-e266ad63a1ef" targetNamespace="http://schemas.microsoft.com/office/2006/metadata/properties" ma:root="true" ma:fieldsID="40da850488f41daeafd5036038226fa5" ns2:_="" ns3:_="">
    <xsd:import namespace="d173ea53-e63a-4839-8c69-aececa15c404"/>
    <xsd:import namespace="6a92aa00-d659-46d6-b4cf-e266ad63a1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3ea53-e63a-4839-8c69-aececa15c4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92aa00-d659-46d6-b4cf-e266ad63a1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29A587-A652-4248-97DC-050A1AEC3B0E}">
  <ds:schemaRefs>
    <ds:schemaRef ds:uri="http://schemas.microsoft.com/sharepoint/v3/contenttype/forms"/>
  </ds:schemaRefs>
</ds:datastoreItem>
</file>

<file path=customXml/itemProps2.xml><?xml version="1.0" encoding="utf-8"?>
<ds:datastoreItem xmlns:ds="http://schemas.openxmlformats.org/officeDocument/2006/customXml" ds:itemID="{9F949279-F2A5-4E7F-A26D-DB448DF1D054}">
  <ds:schemaRefs>
    <ds:schemaRef ds:uri="http://schemas.openxmlformats.org/package/2006/metadata/core-properties"/>
    <ds:schemaRef ds:uri="6a92aa00-d659-46d6-b4cf-e266ad63a1ef"/>
    <ds:schemaRef ds:uri="http://purl.org/dc/dcmitype/"/>
    <ds:schemaRef ds:uri="http://schemas.microsoft.com/office/infopath/2007/PartnerControls"/>
    <ds:schemaRef ds:uri="d173ea53-e63a-4839-8c69-aececa15c404"/>
    <ds:schemaRef ds:uri="http://schemas.microsoft.com/office/2006/documentManagement/types"/>
    <ds:schemaRef ds:uri="http://schemas.microsoft.com/office/2006/metadata/properties"/>
    <ds:schemaRef ds:uri="http://purl.org/dc/terms/"/>
    <ds:schemaRef ds:uri="http://www.w3.org/XML/1998/namespace"/>
    <ds:schemaRef ds:uri="http://purl.org/dc/elements/1.1/"/>
  </ds:schemaRefs>
</ds:datastoreItem>
</file>

<file path=customXml/itemProps3.xml><?xml version="1.0" encoding="utf-8"?>
<ds:datastoreItem xmlns:ds="http://schemas.openxmlformats.org/officeDocument/2006/customXml" ds:itemID="{4FFD6FD6-E919-4105-9937-0A81DBBAE3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73ea53-e63a-4839-8c69-aececa15c404"/>
    <ds:schemaRef ds:uri="6a92aa00-d659-46d6-b4cf-e266ad63a1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TotalTime>
  <Words>1237</Words>
  <Application>Microsoft Office PowerPoint</Application>
  <PresentationFormat>Widescreen</PresentationFormat>
  <Paragraphs>149</Paragraphs>
  <Slides>20</Slides>
  <Notes>20</Notes>
  <HiddenSlides>0</HiddenSlides>
  <MMClips>0</MMClips>
  <ScaleCrop>false</ScaleCrop>
  <HeadingPairs>
    <vt:vector size="6" baseType="variant">
      <vt:variant>
        <vt:lpstr>Fonts Used</vt:lpstr>
      </vt:variant>
      <vt:variant>
        <vt:i4>8</vt:i4>
      </vt:variant>
      <vt:variant>
        <vt:lpstr>Theme</vt:lpstr>
      </vt:variant>
      <vt:variant>
        <vt:i4>11</vt:i4>
      </vt:variant>
      <vt:variant>
        <vt:lpstr>Slide Titles</vt:lpstr>
      </vt:variant>
      <vt:variant>
        <vt:i4>20</vt:i4>
      </vt:variant>
    </vt:vector>
  </HeadingPairs>
  <TitlesOfParts>
    <vt:vector size="39" baseType="lpstr">
      <vt:lpstr>Arial</vt:lpstr>
      <vt:lpstr>Arial,Sans-Serif</vt:lpstr>
      <vt:lpstr>Calibri</vt:lpstr>
      <vt:lpstr>Cambria</vt:lpstr>
      <vt:lpstr>Courier New</vt:lpstr>
      <vt:lpstr>DM Sans</vt:lpstr>
      <vt:lpstr>Noto Sans Symbols</vt:lpstr>
      <vt:lpstr>Wingdings</vt:lpstr>
      <vt:lpstr>CDE Set 1</vt:lpstr>
      <vt:lpstr>CDE Set 2</vt:lpstr>
      <vt:lpstr>CDE Set 3</vt:lpstr>
      <vt:lpstr>CDE Set 4</vt:lpstr>
      <vt:lpstr>CDE Set 5</vt:lpstr>
      <vt:lpstr>CDE Set 6</vt:lpstr>
      <vt:lpstr>CDE Set 7</vt:lpstr>
      <vt:lpstr>CDE Set 8</vt:lpstr>
      <vt:lpstr>CDE Set 1</vt:lpstr>
      <vt:lpstr>CDE Set 1</vt:lpstr>
      <vt:lpstr>CDE Set 1</vt:lpstr>
      <vt:lpstr>Early Education Division Webinar</vt:lpstr>
      <vt:lpstr>Welcome and Introductions</vt:lpstr>
      <vt:lpstr>Meeting Agenda</vt:lpstr>
      <vt:lpstr>Governor's Budget Updates</vt:lpstr>
      <vt:lpstr>Rate and Quality Workgroup</vt:lpstr>
      <vt:lpstr>AB 1363 Preschool Dual Language Learners</vt:lpstr>
      <vt:lpstr>AB 1363 Requires Contractors to Conduct:</vt:lpstr>
      <vt:lpstr>AB 1363 Data Collection</vt:lpstr>
      <vt:lpstr>What is Universal PreKindergarten (UPK)?</vt:lpstr>
      <vt:lpstr>How Do Transitional Kindergarten (TK),  UPK, and Preschool through Grade 3 (P-3) Alignment Work Together?</vt:lpstr>
      <vt:lpstr>UPK Template and Guidance</vt:lpstr>
      <vt:lpstr>Stipends Update</vt:lpstr>
      <vt:lpstr>Service County Enrollment Reporting</vt:lpstr>
      <vt:lpstr>Upcoming EED Trainings (1)</vt:lpstr>
      <vt:lpstr>Upcoming EED Trainings (2)</vt:lpstr>
      <vt:lpstr>Fiscal Year (FY) 2021–22 CSPP Expansion Request for Applications (RFA)</vt:lpstr>
      <vt:lpstr>The Early Education Teacher Development Grant</vt:lpstr>
      <vt:lpstr>Questions</vt:lpstr>
      <vt:lpstr>Resources</vt:lpstr>
      <vt:lpstr>Closing</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EED March PowerPoint slides - Resources (CA Dept. of Education)</dc:title>
  <dc:subject>EED March 2022 PowerPoint slides for presentations posted on the CDE website and webinar video recording.</dc:subject>
  <dc:creator>Joycelyn Ward-Richardson</dc:creator>
  <cp:lastModifiedBy>Alice Ludwig</cp:lastModifiedBy>
  <cp:revision>13</cp:revision>
  <cp:lastPrinted>2021-02-10T21:52:07Z</cp:lastPrinted>
  <dcterms:created xsi:type="dcterms:W3CDTF">2020-08-25T03:09:04Z</dcterms:created>
  <dcterms:modified xsi:type="dcterms:W3CDTF">2023-08-14T18:03:42Z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0x0101008C7A379D3C8A3145B9B5460A5FBAA94E</vt:lpwstr>
  </property>
</Properties>
</file>