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728" r:id="rId2"/>
    <p:sldMasterId id="2147483648" r:id="rId3"/>
    <p:sldMasterId id="2147483723" r:id="rId4"/>
    <p:sldMasterId id="2147483671" r:id="rId5"/>
    <p:sldMasterId id="2147483676" r:id="rId6"/>
    <p:sldMasterId id="2147483681" r:id="rId7"/>
    <p:sldMasterId id="2147483699" r:id="rId8"/>
    <p:sldMasterId id="2147483705" r:id="rId9"/>
    <p:sldMasterId id="2147483710" r:id="rId10"/>
    <p:sldMasterId id="2147483715" r:id="rId11"/>
    <p:sldMasterId id="2147483655" r:id="rId12"/>
    <p:sldMasterId id="2147483660" r:id="rId13"/>
  </p:sldMasterIdLst>
  <p:notesMasterIdLst>
    <p:notesMasterId r:id="rId43"/>
  </p:notesMasterIdLst>
  <p:handoutMasterIdLst>
    <p:handoutMasterId r:id="rId44"/>
  </p:handoutMasterIdLst>
  <p:sldIdLst>
    <p:sldId id="256" r:id="rId14"/>
    <p:sldId id="257" r:id="rId15"/>
    <p:sldId id="354" r:id="rId16"/>
    <p:sldId id="384" r:id="rId17"/>
    <p:sldId id="356" r:id="rId18"/>
    <p:sldId id="357" r:id="rId19"/>
    <p:sldId id="358" r:id="rId20"/>
    <p:sldId id="359" r:id="rId21"/>
    <p:sldId id="360" r:id="rId22"/>
    <p:sldId id="361" r:id="rId23"/>
    <p:sldId id="362" r:id="rId24"/>
    <p:sldId id="363" r:id="rId25"/>
    <p:sldId id="364" r:id="rId26"/>
    <p:sldId id="365" r:id="rId27"/>
    <p:sldId id="379" r:id="rId28"/>
    <p:sldId id="380" r:id="rId29"/>
    <p:sldId id="366" r:id="rId30"/>
    <p:sldId id="378" r:id="rId31"/>
    <p:sldId id="381" r:id="rId32"/>
    <p:sldId id="374" r:id="rId33"/>
    <p:sldId id="367" r:id="rId34"/>
    <p:sldId id="385" r:id="rId35"/>
    <p:sldId id="369" r:id="rId36"/>
    <p:sldId id="370" r:id="rId37"/>
    <p:sldId id="371" r:id="rId38"/>
    <p:sldId id="372" r:id="rId39"/>
    <p:sldId id="383" r:id="rId40"/>
    <p:sldId id="339"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220A1-0BF2-8A3B-E24F-3ACB8D459E0E}" v="1004" dt="2021-09-16T21:56:37.003"/>
    <p1510:client id="{170BF135-7860-3129-01A4-49E8B5D18F9D}" v="53" dt="2021-09-16T23:32:12.314"/>
    <p1510:client id="{1F43E868-A481-243E-9BCC-2B742D0F86A6}" v="515" dt="2021-09-16T01:52:24.286"/>
    <p1510:client id="{5FC94E47-E213-0C81-2DCF-D7DB523C4343}" v="1110" dt="2021-09-17T01:49:22.368"/>
    <p1510:client id="{6765E837-DE68-B70C-0631-746340FD9BB7}" v="2" dt="2021-09-17T15:00:29.518"/>
    <p1510:client id="{771863B6-B10D-DD9A-4706-68BC33DEB4B3}" v="40" dt="2021-09-16T23:15:59.124"/>
    <p1510:client id="{7ABD51D6-0FB9-2BC0-4DE8-E45F8451C79D}" v="104" dt="2021-09-17T14:43:38.095"/>
    <p1510:client id="{C5DE18DF-7BB2-7F0F-5B3E-933788840C37}" v="226" dt="2021-09-15T21:06:50.149"/>
    <p1510:client id="{E9FE9921-E87F-08F0-590F-300CFFA0D36D}" v="30" dt="2021-09-16T14:21:20.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54" autoAdjust="0"/>
    <p:restoredTop sz="93850" autoAdjust="0"/>
  </p:normalViewPr>
  <p:slideViewPr>
    <p:cSldViewPr snapToGrid="0">
      <p:cViewPr varScale="1">
        <p:scale>
          <a:sx n="70" d="100"/>
          <a:sy n="70" d="100"/>
        </p:scale>
        <p:origin x="844" y="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11/20/2024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01560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13438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82354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55877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81799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1820652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48439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84875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227969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93773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3491792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167921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942850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51707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251179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258344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505894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1090151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1200"/>
              </a:spcAft>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9735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84384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64973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376219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344218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4014902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231461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11/20/2024</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CDMIS@cde.ca.gov"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mailto:ARPASurvey@cde.ca.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 </a:t>
            </a:r>
            <a:r>
              <a:rPr lang="en-US" sz="3600"/>
              <a:t>American Rescue Plan Act of 2021 </a:t>
            </a:r>
            <a:br>
              <a:rPr lang="en-US" sz="3600"/>
            </a:br>
            <a:r>
              <a:rPr lang="en-US" sz="3600"/>
              <a:t>Stabilization Funding Webinar</a:t>
            </a:r>
            <a:endParaRPr lang="en-US" sz="36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September 17, 2021</a:t>
            </a:r>
          </a:p>
          <a:p>
            <a:pPr marL="0" indent="0" algn="ctr">
              <a:buNone/>
            </a:pPr>
            <a:r>
              <a:rPr lang="en-US" sz="2800" b="1">
                <a:cs typeface="Arial"/>
              </a:rPr>
              <a:t>Time:  10:00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Fund Eligibility (1)</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525780" y="1389717"/>
            <a:ext cx="11384280" cy="4702042"/>
          </a:xfrm>
        </p:spPr>
        <p:txBody>
          <a:bodyPr>
            <a:normAutofit lnSpcReduction="10000"/>
          </a:bodyPr>
          <a:lstStyle/>
          <a:p>
            <a:r>
              <a:rPr lang="en-US"/>
              <a:t>Eligibility is to be determined at the site level</a:t>
            </a:r>
          </a:p>
          <a:p>
            <a:pPr lvl="1"/>
            <a:r>
              <a:rPr lang="en-US"/>
              <a:t>Individual CSPP Sites</a:t>
            </a:r>
          </a:p>
          <a:p>
            <a:pPr lvl="1"/>
            <a:r>
              <a:rPr lang="en-US"/>
              <a:t>FCCHEN providers </a:t>
            </a:r>
          </a:p>
          <a:p>
            <a:r>
              <a:rPr lang="en-US"/>
              <a:t>For CSPP contractors with multiple sites, one survey must be completed for each individual site. </a:t>
            </a:r>
          </a:p>
          <a:p>
            <a:r>
              <a:rPr lang="en-US"/>
              <a:t>For CSPP contractors operating FCCHENs, one survey must be completed by each provider.</a:t>
            </a:r>
          </a:p>
          <a:p>
            <a:r>
              <a:rPr lang="en-US"/>
              <a:t>CSPP contractors may respond on behalf of each site and provider, if they collect the required information from the site supervisor and provider in order to do so. </a:t>
            </a: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402271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Fund Eligibility (2) </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257227"/>
            <a:ext cx="11384280" cy="5015901"/>
          </a:xfrm>
        </p:spPr>
        <p:txBody>
          <a:bodyPr vert="horz" lIns="91440" tIns="45720" rIns="91440" bIns="45720" rtlCol="0" anchor="t">
            <a:normAutofit lnSpcReduction="10000"/>
          </a:bodyPr>
          <a:lstStyle/>
          <a:p>
            <a:r>
              <a:rPr lang="en-US"/>
              <a:t>To qualify, a program must be either: </a:t>
            </a:r>
          </a:p>
          <a:p>
            <a:pPr marL="971550" lvl="1" indent="-514350">
              <a:buAutoNum type="alphaLcParenR"/>
            </a:pPr>
            <a:r>
              <a:rPr lang="en-US"/>
              <a:t>Open or </a:t>
            </a:r>
            <a:endParaRPr lang="en-US">
              <a:cs typeface="Arial" panose="020B0604020202020204"/>
            </a:endParaRPr>
          </a:p>
          <a:p>
            <a:pPr marL="971550" lvl="1" indent="-514350">
              <a:buAutoNum type="alphaLcParenR"/>
            </a:pPr>
            <a:r>
              <a:rPr lang="en-US"/>
              <a:t>Temporarily closed due to a public health order, financial hardship, or other reasons related to the COVID-19 pandemic</a:t>
            </a:r>
            <a:endParaRPr lang="en-US">
              <a:cs typeface="Arial"/>
            </a:endParaRPr>
          </a:p>
          <a:p>
            <a:r>
              <a:rPr lang="en-US"/>
              <a:t>In addition, a program must either be </a:t>
            </a:r>
            <a:endParaRPr lang="en-US">
              <a:cs typeface="Arial"/>
            </a:endParaRPr>
          </a:p>
          <a:p>
            <a:pPr marL="971550" lvl="1" indent="-514350">
              <a:buAutoNum type="arabicPeriod"/>
            </a:pPr>
            <a:r>
              <a:rPr lang="en-US"/>
              <a:t>Licensed, regulated, or registered on or before March 11, 2021, or</a:t>
            </a:r>
            <a:endParaRPr lang="en-US">
              <a:cs typeface="Arial"/>
            </a:endParaRPr>
          </a:p>
          <a:p>
            <a:pPr marL="971550" lvl="1" indent="-514350">
              <a:buAutoNum type="arabicPeriod"/>
            </a:pPr>
            <a:r>
              <a:rPr lang="en-US"/>
              <a:t>Meet all currently required Child Care and Development Fund (CCDF) health and safety requirements, including the completion of comprehensive background checks</a:t>
            </a:r>
            <a:endParaRPr lang="en-US">
              <a:cs typeface="Arial"/>
            </a:endParaRPr>
          </a:p>
          <a:p>
            <a:pPr marL="0" indent="0">
              <a:buNone/>
            </a:pP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308390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General Information</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645920"/>
            <a:ext cx="11384280" cy="4627208"/>
          </a:xfrm>
        </p:spPr>
        <p:txBody>
          <a:bodyPr vert="horz" lIns="91440" tIns="45720" rIns="91440" bIns="45720" rtlCol="0" anchor="t">
            <a:normAutofit lnSpcReduction="10000"/>
          </a:bodyPr>
          <a:lstStyle/>
          <a:p>
            <a:r>
              <a:rPr lang="en-US"/>
              <a:t>CSPP contractor name (drop-down selection)</a:t>
            </a:r>
          </a:p>
          <a:p>
            <a:r>
              <a:rPr lang="en-US"/>
              <a:t>Site or FCCHEN licensee name</a:t>
            </a:r>
            <a:endParaRPr lang="en-US">
              <a:cs typeface="Arial"/>
            </a:endParaRPr>
          </a:p>
          <a:p>
            <a:r>
              <a:rPr lang="en-US"/>
              <a:t>Site location address, city and ZIP code</a:t>
            </a:r>
            <a:endParaRPr lang="en-US">
              <a:cs typeface="Arial"/>
            </a:endParaRPr>
          </a:p>
          <a:p>
            <a:r>
              <a:rPr lang="en-US"/>
              <a:t>Federal employer identification number (FEIN), if any</a:t>
            </a:r>
            <a:endParaRPr lang="en-US">
              <a:cs typeface="Arial"/>
            </a:endParaRPr>
          </a:p>
          <a:p>
            <a:r>
              <a:rPr lang="en-US"/>
              <a:t>Director/Site Supervisor/Administrator/Provider:</a:t>
            </a:r>
            <a:endParaRPr lang="en-US">
              <a:cs typeface="Arial"/>
            </a:endParaRPr>
          </a:p>
          <a:p>
            <a:pPr lvl="1"/>
            <a:r>
              <a:rPr lang="en-US"/>
              <a:t>First and last name, email and phone number </a:t>
            </a:r>
            <a:endParaRPr lang="en-US">
              <a:cs typeface="Arial"/>
            </a:endParaRPr>
          </a:p>
          <a:p>
            <a:pPr lvl="1"/>
            <a:r>
              <a:rPr lang="en-US"/>
              <a:t>Race (select all that apply)</a:t>
            </a:r>
            <a:endParaRPr lang="en-US">
              <a:cs typeface="Arial"/>
            </a:endParaRPr>
          </a:p>
          <a:p>
            <a:pPr lvl="1"/>
            <a:r>
              <a:rPr lang="en-US"/>
              <a:t>Ethnicity</a:t>
            </a:r>
            <a:endParaRPr lang="en-US">
              <a:cs typeface="Arial"/>
            </a:endParaRPr>
          </a:p>
          <a:p>
            <a:pPr lvl="1"/>
            <a:r>
              <a:rPr lang="en-US"/>
              <a:t>Gender identity</a:t>
            </a:r>
          </a:p>
          <a:p>
            <a:endParaRPr lang="en-US"/>
          </a:p>
          <a:p>
            <a:pPr marL="0" indent="0">
              <a:buNone/>
            </a:pP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252336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Operational Status (1)</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71650"/>
            <a:ext cx="11384280" cy="3669030"/>
          </a:xfrm>
        </p:spPr>
        <p:txBody>
          <a:bodyPr>
            <a:normAutofit/>
          </a:bodyPr>
          <a:lstStyle/>
          <a:p>
            <a:pPr marL="0" indent="0">
              <a:buNone/>
            </a:pPr>
            <a:r>
              <a:rPr lang="en-US"/>
              <a:t>What type of CSPP program is offered at this site?</a:t>
            </a:r>
          </a:p>
          <a:p>
            <a:r>
              <a:rPr lang="en-US"/>
              <a:t>Direct Service licensed </a:t>
            </a:r>
          </a:p>
          <a:p>
            <a:r>
              <a:rPr lang="en-US"/>
              <a:t>License-exempt</a:t>
            </a:r>
          </a:p>
          <a:p>
            <a:r>
              <a:rPr lang="en-US"/>
              <a:t>Licensed FCCHEN</a:t>
            </a: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262562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Operational Status (2)</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42896"/>
            <a:ext cx="11384280" cy="4359141"/>
          </a:xfrm>
        </p:spPr>
        <p:txBody>
          <a:bodyPr vert="horz" lIns="91440" tIns="45720" rIns="91440" bIns="45720" rtlCol="0" anchor="t">
            <a:normAutofit lnSpcReduction="10000"/>
          </a:bodyPr>
          <a:lstStyle/>
          <a:p>
            <a:pPr marL="0" indent="0">
              <a:buNone/>
            </a:pPr>
            <a:r>
              <a:rPr lang="en-US"/>
              <a:t>Select the options(s) that apply to the site:</a:t>
            </a:r>
          </a:p>
          <a:p>
            <a:pPr marL="971550" lvl="1" indent="-514350">
              <a:buFont typeface="+mj-lt"/>
              <a:buAutoNum type="alphaLcParenR"/>
            </a:pPr>
            <a:r>
              <a:rPr lang="en-US"/>
              <a:t>The CSPP was licensed, regulated or registered on or before March 11, 2021</a:t>
            </a:r>
          </a:p>
          <a:p>
            <a:pPr marL="971550" lvl="1" indent="-514350">
              <a:buFont typeface="+mj-lt"/>
              <a:buAutoNum type="alphaLcParenR"/>
            </a:pPr>
            <a:r>
              <a:rPr lang="en-US"/>
              <a:t>The CSPP meets all currently required Child Care and Development Fund (CCDF) health and safety requirements, including the completion of comprehensive background checks. </a:t>
            </a:r>
          </a:p>
          <a:p>
            <a:pPr marL="971550" lvl="1" indent="-514350">
              <a:buFont typeface="+mj-lt"/>
              <a:buAutoNum type="alphaLcParenR"/>
            </a:pPr>
            <a:r>
              <a:rPr lang="en-US"/>
              <a:t>None of the above</a:t>
            </a:r>
          </a:p>
          <a:p>
            <a:pPr marL="0" indent="0">
              <a:buNone/>
            </a:pPr>
            <a:endParaRPr lang="en-US"/>
          </a:p>
          <a:p>
            <a:pPr marL="0" indent="0">
              <a:buNone/>
            </a:pPr>
            <a:r>
              <a:rPr lang="en-US"/>
              <a:t>a) or b) must be met to be eligible </a:t>
            </a:r>
            <a:endParaRPr lang="en-US">
              <a:cs typeface="Arial" panose="020B0604020202020204"/>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196249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normAutofit/>
          </a:bodyPr>
          <a:lstStyle/>
          <a:p>
            <a:r>
              <a:rPr lang="en-US"/>
              <a:t>Question and Answer (Q&amp;A): CSPPs Licensed, Regulated or Registered as of March 11, 2021 </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71650"/>
            <a:ext cx="11384280" cy="4123556"/>
          </a:xfrm>
        </p:spPr>
        <p:txBody>
          <a:bodyPr vert="horz" lIns="91440" tIns="45720" rIns="91440" bIns="45720" rtlCol="0" anchor="t">
            <a:normAutofit lnSpcReduction="10000"/>
          </a:bodyPr>
          <a:lstStyle/>
          <a:p>
            <a:pPr marL="0" indent="0">
              <a:spcAft>
                <a:spcPts val="1200"/>
              </a:spcAft>
              <a:buNone/>
            </a:pPr>
            <a:r>
              <a:rPr lang="en-US"/>
              <a:t>Question: How do I know if my program is licensed, regulated or registered as of March 11, 2021?</a:t>
            </a:r>
            <a:endParaRPr lang="en-US">
              <a:cs typeface="Arial" panose="020B0604020202020204"/>
            </a:endParaRPr>
          </a:p>
          <a:p>
            <a:pPr marL="0" indent="0">
              <a:buNone/>
            </a:pPr>
            <a:r>
              <a:rPr lang="en-US"/>
              <a:t>Answer: </a:t>
            </a:r>
            <a:r>
              <a:rPr lang="en-US">
                <a:ea typeface="+mn-lt"/>
                <a:cs typeface="+mn-lt"/>
              </a:rPr>
              <a:t>In California, no person may operate a childcare facility without a current valid license issued by the CDSS</a:t>
            </a:r>
            <a:r>
              <a:rPr lang="en-US"/>
              <a:t> unless such person is exempt from licensure pursuant to the California </a:t>
            </a:r>
            <a:r>
              <a:rPr lang="en-US" i="1"/>
              <a:t>Health and Safety Code</a:t>
            </a:r>
            <a:r>
              <a:rPr lang="en-US"/>
              <a:t> Section 1596.792. The CDE verifies licenses or license-exempt status prior to contracting with a CSPP; therefore, all contractors contracted to operate a CSPP as of March 11, 2021, meet this criteria. </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15</a:t>
            </a:fld>
            <a:endParaRPr lang="en-US"/>
          </a:p>
        </p:txBody>
      </p:sp>
    </p:spTree>
    <p:extLst>
      <p:ext uri="{BB962C8B-B14F-4D97-AF65-F5344CB8AC3E}">
        <p14:creationId xmlns:p14="http://schemas.microsoft.com/office/powerpoint/2010/main" val="48684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Q&amp;A: CSPPs </a:t>
            </a:r>
            <a:r>
              <a:rPr lang="en-US" i="1"/>
              <a:t>Not</a:t>
            </a:r>
            <a:r>
              <a:rPr lang="en-US"/>
              <a:t> Licensed, Regulated or Registered as of March 11, 2021 </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42896"/>
            <a:ext cx="11384280" cy="4301633"/>
          </a:xfrm>
        </p:spPr>
        <p:txBody>
          <a:bodyPr vert="horz" lIns="91440" tIns="45720" rIns="91440" bIns="45720" rtlCol="0" anchor="t">
            <a:normAutofit/>
          </a:bodyPr>
          <a:lstStyle/>
          <a:p>
            <a:pPr marL="0" indent="0">
              <a:spcAft>
                <a:spcPts val="1200"/>
              </a:spcAft>
              <a:buNone/>
            </a:pPr>
            <a:r>
              <a:rPr lang="en-US"/>
              <a:t>Question: If my CSPP began operating after March 11, 2021, do I still qualify for ARPA funding?</a:t>
            </a:r>
            <a:endParaRPr lang="en-US">
              <a:cs typeface="Arial" panose="020B0604020202020204"/>
            </a:endParaRPr>
          </a:p>
          <a:p>
            <a:pPr marL="0" indent="0">
              <a:buNone/>
            </a:pPr>
            <a:r>
              <a:rPr lang="en-US"/>
              <a:t>Answer: The CSPP must be either:</a:t>
            </a:r>
            <a:endParaRPr lang="en-US">
              <a:cs typeface="Arial" panose="020B0604020202020204"/>
            </a:endParaRPr>
          </a:p>
          <a:p>
            <a:pPr marL="514350" indent="-514350">
              <a:buAutoNum type="arabicPeriod"/>
            </a:pPr>
            <a:r>
              <a:rPr lang="en-US"/>
              <a:t>Licensed, registered, certified or regulated on or before March 11, 2021; or </a:t>
            </a:r>
            <a:endParaRPr lang="en-US">
              <a:ea typeface="+mn-lt"/>
              <a:cs typeface="+mn-lt"/>
            </a:endParaRPr>
          </a:p>
          <a:p>
            <a:pPr marL="514350" indent="-514350">
              <a:buAutoNum type="arabicPeriod"/>
            </a:pPr>
            <a:r>
              <a:rPr lang="en-US">
                <a:ea typeface="+mn-lt"/>
                <a:cs typeface="+mn-lt"/>
              </a:rPr>
              <a:t>Must meet CCDF health and safety requirements including the completion of comprehensive background checks at the time of application to quality for ARPA funding </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285801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Operational Status (3)</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699764"/>
            <a:ext cx="11384280" cy="4373519"/>
          </a:xfrm>
        </p:spPr>
        <p:txBody>
          <a:bodyPr vert="horz" lIns="91440" tIns="45720" rIns="91440" bIns="45720" rtlCol="0" anchor="t">
            <a:normAutofit/>
          </a:bodyPr>
          <a:lstStyle/>
          <a:p>
            <a:pPr marL="0" indent="0">
              <a:buNone/>
            </a:pPr>
            <a:r>
              <a:rPr lang="en-US"/>
              <a:t>Current status of the site:</a:t>
            </a:r>
          </a:p>
          <a:p>
            <a:pPr marL="971550" lvl="1" indent="-514350">
              <a:buFont typeface="+mj-lt"/>
              <a:buAutoNum type="alphaLcParenR"/>
            </a:pPr>
            <a:r>
              <a:rPr lang="en-US"/>
              <a:t>Open, or</a:t>
            </a:r>
          </a:p>
          <a:p>
            <a:pPr marL="971550" lvl="1" indent="-514350">
              <a:buFont typeface="+mj-lt"/>
              <a:buAutoNum type="alphaLcParenR"/>
            </a:pPr>
            <a:r>
              <a:rPr lang="en-US"/>
              <a:t>Temporarily closed due to a public health order, financial hardship, or other reasons related to the COVID-19 pandemic. If temporarily closed due to COVID-19, enter the date you intend to reopen</a:t>
            </a:r>
          </a:p>
          <a:p>
            <a:pPr marL="971550" lvl="1" indent="-514350">
              <a:buFont typeface="+mj-lt"/>
              <a:buAutoNum type="alphaLcParenR"/>
            </a:pPr>
            <a:r>
              <a:rPr lang="en-US"/>
              <a:t>None of the above </a:t>
            </a:r>
          </a:p>
          <a:p>
            <a:pPr marL="0" indent="0">
              <a:buNone/>
            </a:pPr>
            <a:endParaRPr lang="en-US"/>
          </a:p>
          <a:p>
            <a:pPr marL="0" indent="0">
              <a:buNone/>
            </a:pPr>
            <a:r>
              <a:rPr lang="en-US"/>
              <a:t>a) or b) must be met to be eligible  </a:t>
            </a:r>
          </a:p>
          <a:p>
            <a:pPr marL="457200" lvl="1" indent="0">
              <a:buNone/>
            </a:pP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17</a:t>
            </a:fld>
            <a:endParaRPr lang="en-US"/>
          </a:p>
        </p:txBody>
      </p:sp>
    </p:spTree>
    <p:extLst>
      <p:ext uri="{BB962C8B-B14F-4D97-AF65-F5344CB8AC3E}">
        <p14:creationId xmlns:p14="http://schemas.microsoft.com/office/powerpoint/2010/main" val="197262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Q&amp;A: Staffing Issues</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28519"/>
            <a:ext cx="11384280" cy="4387896"/>
          </a:xfrm>
        </p:spPr>
        <p:txBody>
          <a:bodyPr vert="horz" lIns="91440" tIns="45720" rIns="91440" bIns="45720" rtlCol="0" anchor="t">
            <a:noAutofit/>
          </a:bodyPr>
          <a:lstStyle/>
          <a:p>
            <a:pPr marL="0" indent="0">
              <a:spcAft>
                <a:spcPts val="1200"/>
              </a:spcAft>
              <a:buNone/>
            </a:pPr>
            <a:r>
              <a:rPr lang="en-US"/>
              <a:t>Question: Would a CSPP that is temporarily closed due to a lack of qualified staff be considered qualified for ARPA funds? </a:t>
            </a:r>
            <a:endParaRPr lang="en-US">
              <a:cs typeface="Arial"/>
            </a:endParaRPr>
          </a:p>
          <a:p>
            <a:pPr marL="0" indent="0">
              <a:buNone/>
            </a:pPr>
            <a:r>
              <a:rPr lang="en-US"/>
              <a:t>Answer: Yes, if a CSPP is temporarily closed due to lack of qualified staff as a result of the COVID-19 public health emergency, the program is eligible to receive ARPA funds. In this instance, the CSPP would choose the option “Temporarily closed due to a public health order, financial hardship, or other reasons related to the COVID-19 pandemic.”</a:t>
            </a:r>
            <a:endParaRPr lang="en-US">
              <a:cs typeface="Arial" panose="020B0604020202020204"/>
            </a:endParaRPr>
          </a:p>
          <a:p>
            <a:pPr marL="457200" lvl="1" indent="0">
              <a:buNone/>
            </a:pP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18</a:t>
            </a:fld>
            <a:endParaRPr lang="en-US"/>
          </a:p>
        </p:txBody>
      </p:sp>
    </p:spTree>
    <p:extLst>
      <p:ext uri="{BB962C8B-B14F-4D97-AF65-F5344CB8AC3E}">
        <p14:creationId xmlns:p14="http://schemas.microsoft.com/office/powerpoint/2010/main" val="262168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Q&amp;A: Permanent Closure</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42896"/>
            <a:ext cx="11384280" cy="4445406"/>
          </a:xfrm>
        </p:spPr>
        <p:txBody>
          <a:bodyPr vert="horz" lIns="91440" tIns="45720" rIns="91440" bIns="45720" rtlCol="0" anchor="t">
            <a:normAutofit/>
          </a:bodyPr>
          <a:lstStyle/>
          <a:p>
            <a:pPr marL="0" indent="0">
              <a:spcAft>
                <a:spcPts val="1200"/>
              </a:spcAft>
              <a:buNone/>
            </a:pPr>
            <a:r>
              <a:rPr lang="en-US"/>
              <a:t>Question: Is a CSPP that permanently closed after March 11, 2021, eligible for an ARPA stabilization subgrant? </a:t>
            </a:r>
            <a:endParaRPr lang="en-US">
              <a:cs typeface="Arial" panose="020B0604020202020204"/>
            </a:endParaRPr>
          </a:p>
          <a:p>
            <a:pPr marL="0" indent="0">
              <a:buNone/>
            </a:pPr>
            <a:r>
              <a:rPr lang="en-US"/>
              <a:t>Answer: No, a CSPP that permanently closed after March 11, 2021, is not eligible. In order to be eligible, a childcare provider must be open to provide childcare services or be temporarily closed due to public health, financial hardship, or other reasons relating to the COVID-19 public health emergency on the date of application.</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19</a:t>
            </a:fld>
            <a:endParaRPr lang="en-US"/>
          </a:p>
        </p:txBody>
      </p:sp>
    </p:spTree>
    <p:extLst>
      <p:ext uri="{BB962C8B-B14F-4D97-AF65-F5344CB8AC3E}">
        <p14:creationId xmlns:p14="http://schemas.microsoft.com/office/powerpoint/2010/main" val="397322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Q&amp;A: CSPP Summer Closure</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152400" y="1426594"/>
            <a:ext cx="11635740" cy="4883082"/>
          </a:xfrm>
        </p:spPr>
        <p:txBody>
          <a:bodyPr vert="horz" lIns="91440" tIns="45720" rIns="91440" bIns="45720" rtlCol="0" anchor="t">
            <a:normAutofit fontScale="92500" lnSpcReduction="10000"/>
          </a:bodyPr>
          <a:lstStyle/>
          <a:p>
            <a:pPr marL="0" indent="0">
              <a:spcAft>
                <a:spcPts val="1200"/>
              </a:spcAft>
              <a:buNone/>
            </a:pPr>
            <a:r>
              <a:rPr lang="en-US"/>
              <a:t>Question: Are programs that are not open during the summer due to scheduled closure (and not because of COVID-19) eligible for ARPA funding? </a:t>
            </a:r>
          </a:p>
          <a:p>
            <a:pPr marL="0" indent="0">
              <a:buNone/>
            </a:pPr>
            <a:r>
              <a:rPr lang="en-US"/>
              <a:t>Answer: In order to be qualified, the provider must be either:</a:t>
            </a:r>
            <a:endParaRPr lang="en-US">
              <a:cs typeface="Arial" panose="020B0604020202020204"/>
            </a:endParaRPr>
          </a:p>
          <a:p>
            <a:pPr marL="514350" indent="-514350">
              <a:buAutoNum type="arabicPeriod"/>
            </a:pPr>
            <a:r>
              <a:rPr lang="en-US"/>
              <a:t>Open to provide childcare services or </a:t>
            </a:r>
          </a:p>
          <a:p>
            <a:pPr marL="514350" indent="-514350">
              <a:buAutoNum type="arabicPeriod"/>
            </a:pPr>
            <a:r>
              <a:rPr lang="en-US"/>
              <a:t>Temporarily closed due to public health, financial hardship, or other reasons relating to the COVID-19 public health emergency at the time of application. </a:t>
            </a:r>
          </a:p>
          <a:p>
            <a:pPr marL="0" indent="0">
              <a:buNone/>
            </a:pPr>
            <a:r>
              <a:rPr lang="en-US"/>
              <a:t>As this requirement applies to the date of application, a program that is closed during the summer would be eligible for ARPA funding if the program applies for the funding when it opens again.</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20</a:t>
            </a:fld>
            <a:endParaRPr lang="en-US"/>
          </a:p>
        </p:txBody>
      </p:sp>
    </p:spTree>
    <p:extLst>
      <p:ext uri="{BB962C8B-B14F-4D97-AF65-F5344CB8AC3E}">
        <p14:creationId xmlns:p14="http://schemas.microsoft.com/office/powerpoint/2010/main" val="3205848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Operational Information </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42896"/>
            <a:ext cx="11384280" cy="4344765"/>
          </a:xfrm>
        </p:spPr>
        <p:txBody>
          <a:bodyPr vert="horz" lIns="91440" tIns="45720" rIns="91440" bIns="45720" rtlCol="0" anchor="t">
            <a:normAutofit fontScale="92500" lnSpcReduction="10000"/>
          </a:bodyPr>
          <a:lstStyle/>
          <a:p>
            <a:r>
              <a:rPr lang="en-US"/>
              <a:t>Days and Hours of Operation</a:t>
            </a:r>
          </a:p>
          <a:p>
            <a:r>
              <a:rPr lang="en-US"/>
              <a:t>Site Licensing Information</a:t>
            </a:r>
            <a:endParaRPr lang="en-US">
              <a:cs typeface="Arial"/>
            </a:endParaRPr>
          </a:p>
          <a:p>
            <a:pPr lvl="1">
              <a:buFont typeface="Arial" panose="020B0604020202020204" pitchFamily="34" charset="0"/>
              <a:buChar char="•"/>
            </a:pPr>
            <a:r>
              <a:rPr lang="en-US"/>
              <a:t>License number, or indication of license exempt </a:t>
            </a:r>
            <a:endParaRPr lang="en-US">
              <a:cs typeface="Arial"/>
            </a:endParaRPr>
          </a:p>
          <a:p>
            <a:pPr lvl="1">
              <a:buFont typeface="Arial" panose="020B0604020202020204" pitchFamily="34" charset="0"/>
              <a:buChar char="•"/>
            </a:pPr>
            <a:r>
              <a:rPr lang="en-US"/>
              <a:t>License and/or license exempt enrollment type (infant, toddler, preschool, and/or school age)</a:t>
            </a:r>
            <a:endParaRPr lang="en-US">
              <a:cs typeface="Arial" panose="020B0604020202020204"/>
            </a:endParaRPr>
          </a:p>
          <a:p>
            <a:pPr lvl="1">
              <a:buFont typeface="Arial" panose="020B0604020202020204" pitchFamily="34" charset="0"/>
              <a:buChar char="•"/>
            </a:pPr>
            <a:r>
              <a:rPr lang="en-US"/>
              <a:t>License </a:t>
            </a:r>
            <a:r>
              <a:rPr lang="en-US">
                <a:ea typeface="+mn-lt"/>
                <a:cs typeface="+mn-lt"/>
              </a:rPr>
              <a:t>and/or license exempt enrollment </a:t>
            </a:r>
            <a:r>
              <a:rPr lang="en-US"/>
              <a:t>capacity</a:t>
            </a:r>
            <a:endParaRPr lang="en-US">
              <a:cs typeface="Arial"/>
            </a:endParaRPr>
          </a:p>
          <a:p>
            <a:pPr lvl="1">
              <a:buFont typeface="Arial" panose="020B0604020202020204" pitchFamily="34" charset="0"/>
              <a:buChar char="•"/>
            </a:pPr>
            <a:r>
              <a:rPr lang="en-US"/>
              <a:t>Average enrollment </a:t>
            </a:r>
            <a:endParaRPr lang="en-US">
              <a:cs typeface="Arial" panose="020B0604020202020204"/>
            </a:endParaRPr>
          </a:p>
          <a:p>
            <a:pPr lvl="1">
              <a:buFont typeface="Arial" panose="020B0604020202020204" pitchFamily="34" charset="0"/>
              <a:buChar char="•"/>
            </a:pPr>
            <a:r>
              <a:rPr lang="en-US"/>
              <a:t>Responses should include data for subsidized and non-subsidized children, and all children regardless of age and program or contract type. This data should not be specific to only CSPP enrollments. </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21</a:t>
            </a:fld>
            <a:endParaRPr lang="en-US"/>
          </a:p>
        </p:txBody>
      </p:sp>
    </p:spTree>
    <p:extLst>
      <p:ext uri="{BB962C8B-B14F-4D97-AF65-F5344CB8AC3E}">
        <p14:creationId xmlns:p14="http://schemas.microsoft.com/office/powerpoint/2010/main" val="1497948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Tip for Reviewing Site Data</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728518"/>
            <a:ext cx="11384280" cy="4488539"/>
          </a:xfrm>
        </p:spPr>
        <p:txBody>
          <a:bodyPr vert="horz" lIns="91440" tIns="45720" rIns="91440" bIns="45720" rtlCol="0" anchor="t">
            <a:normAutofit fontScale="92500"/>
          </a:bodyPr>
          <a:lstStyle/>
          <a:p>
            <a:r>
              <a:rPr lang="en-US">
                <a:cs typeface="Arial"/>
              </a:rPr>
              <a:t>The sum of licensed capacity for each site, and identified capacity for unlicensed sites, should represent the total capacity at the site. </a:t>
            </a:r>
            <a:endParaRPr lang="en-US"/>
          </a:p>
          <a:p>
            <a:pPr lvl="1"/>
            <a:r>
              <a:rPr lang="en-US">
                <a:cs typeface="Arial"/>
              </a:rPr>
              <a:t>Total capacity is inclusive of non-subsidized enrollments and subsidized enrollments, regardless of program type </a:t>
            </a:r>
          </a:p>
          <a:p>
            <a:r>
              <a:rPr lang="en-US">
                <a:cs typeface="Arial"/>
              </a:rPr>
              <a:t>The sum of average enrollments associated with each license should represent the total average enrollment at the site</a:t>
            </a:r>
          </a:p>
          <a:p>
            <a:pPr lvl="1"/>
            <a:r>
              <a:rPr lang="en-US">
                <a:cs typeface="Arial"/>
              </a:rPr>
              <a:t>Average enrollments are inclusive of </a:t>
            </a:r>
            <a:r>
              <a:rPr lang="en-US">
                <a:ea typeface="+mn-lt"/>
                <a:cs typeface="+mn-lt"/>
              </a:rPr>
              <a:t>non-subsidized enrollments and subsidized enrollments, regardless of program type </a:t>
            </a:r>
          </a:p>
          <a:p>
            <a:pPr lvl="1"/>
            <a:endParaRPr lang="en-US">
              <a:cs typeface="Arial"/>
            </a:endParaRPr>
          </a:p>
          <a:p>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22</a:t>
            </a:fld>
            <a:endParaRPr lang="en-US"/>
          </a:p>
        </p:txBody>
      </p:sp>
    </p:spTree>
    <p:extLst>
      <p:ext uri="{BB962C8B-B14F-4D97-AF65-F5344CB8AC3E}">
        <p14:creationId xmlns:p14="http://schemas.microsoft.com/office/powerpoint/2010/main" val="219000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Intended Use of ARPA Funds</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152400" y="1527235"/>
            <a:ext cx="11635740" cy="4782441"/>
          </a:xfrm>
        </p:spPr>
        <p:txBody>
          <a:bodyPr vert="horz" lIns="91440" tIns="45720" rIns="91440" bIns="45720" rtlCol="0" anchor="t">
            <a:normAutofit fontScale="77500" lnSpcReduction="20000"/>
          </a:bodyPr>
          <a:lstStyle/>
          <a:p>
            <a:r>
              <a:rPr lang="en-US"/>
              <a:t>APPA funds may only be used for one or more of the categories listed below.</a:t>
            </a:r>
          </a:p>
          <a:p>
            <a:pPr lvl="1"/>
            <a:r>
              <a:rPr lang="en-US"/>
              <a:t>Personnel costs, benefits, premium pay, and recruitment and retention </a:t>
            </a:r>
            <a:endParaRPr lang="en-US">
              <a:cs typeface="Arial"/>
            </a:endParaRPr>
          </a:p>
          <a:p>
            <a:pPr lvl="1"/>
            <a:r>
              <a:rPr lang="en-US"/>
              <a:t>Rent or mortgage payments, utilities, facilities maintenance and improvements, or insurance</a:t>
            </a:r>
            <a:endParaRPr lang="en-US">
              <a:cs typeface="Arial"/>
            </a:endParaRPr>
          </a:p>
          <a:p>
            <a:pPr lvl="1"/>
            <a:r>
              <a:rPr lang="en-US"/>
              <a:t>Personal protective equipment, cleaning and sanitation supplies and services</a:t>
            </a:r>
            <a:endParaRPr lang="en-US">
              <a:cs typeface="Arial"/>
            </a:endParaRPr>
          </a:p>
          <a:p>
            <a:pPr lvl="1"/>
            <a:r>
              <a:rPr lang="en-US"/>
              <a:t>Training and professional development related to health and safety practices</a:t>
            </a:r>
            <a:endParaRPr lang="en-US">
              <a:cs typeface="Arial"/>
            </a:endParaRPr>
          </a:p>
          <a:p>
            <a:pPr lvl="1"/>
            <a:r>
              <a:rPr lang="en-US"/>
              <a:t>Purchases of, or updates to, equipment and supplies to respond to the COVID-19 pandemic</a:t>
            </a:r>
            <a:endParaRPr lang="en-US">
              <a:cs typeface="Arial"/>
            </a:endParaRPr>
          </a:p>
          <a:p>
            <a:pPr lvl="1"/>
            <a:r>
              <a:rPr lang="en-US"/>
              <a:t>Goods and services necessary to maintain or resume childcare services</a:t>
            </a:r>
            <a:endParaRPr lang="en-US">
              <a:cs typeface="Arial"/>
            </a:endParaRPr>
          </a:p>
          <a:p>
            <a:pPr lvl="1"/>
            <a:r>
              <a:rPr lang="en-US"/>
              <a:t>Mental health supports for children and employees</a:t>
            </a:r>
            <a:endParaRPr lang="en-US">
              <a:cs typeface="Arial"/>
            </a:endParaRPr>
          </a:p>
          <a:p>
            <a:endParaRPr lang="en-US"/>
          </a:p>
          <a:p>
            <a:r>
              <a:rPr lang="en-US"/>
              <a:t>You may expend ARPA funds differently than anticipated at the time this survey was completed, without prior CDE approval, as long as the expenditures are within these categories.</a:t>
            </a:r>
            <a:endParaRPr lang="en-US">
              <a:cs typeface="Arial"/>
            </a:endParaRPr>
          </a:p>
          <a:p>
            <a:pPr lvl="1">
              <a:buFont typeface="Arial" panose="020B0604020202020204" pitchFamily="34" charset="0"/>
              <a:buChar char="•"/>
            </a:pP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23</a:t>
            </a:fld>
            <a:endParaRPr lang="en-US"/>
          </a:p>
        </p:txBody>
      </p:sp>
    </p:spTree>
    <p:extLst>
      <p:ext uri="{BB962C8B-B14F-4D97-AF65-F5344CB8AC3E}">
        <p14:creationId xmlns:p14="http://schemas.microsoft.com/office/powerpoint/2010/main" val="296359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Certification (1) </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152400" y="1771650"/>
            <a:ext cx="11635740" cy="4538026"/>
          </a:xfrm>
        </p:spPr>
        <p:txBody>
          <a:bodyPr vert="horz" lIns="91440" tIns="45720" rIns="91440" bIns="45720" rtlCol="0" anchor="t">
            <a:normAutofit/>
          </a:bodyPr>
          <a:lstStyle/>
          <a:p>
            <a:r>
              <a:rPr lang="en-US"/>
              <a:t>For the duration of the grant period, contractors must certify or agree to the following:</a:t>
            </a:r>
          </a:p>
          <a:p>
            <a:pPr lvl="1"/>
            <a:r>
              <a:rPr lang="en-US"/>
              <a:t>Use ARPA funds only for allowable categories </a:t>
            </a:r>
            <a:endParaRPr lang="en-US">
              <a:cs typeface="Arial"/>
            </a:endParaRPr>
          </a:p>
          <a:p>
            <a:pPr lvl="1"/>
            <a:r>
              <a:rPr lang="en-US"/>
              <a:t>Maintain supporting documentation of expenditures </a:t>
            </a:r>
            <a:endParaRPr lang="en-US">
              <a:cs typeface="Arial"/>
            </a:endParaRPr>
          </a:p>
          <a:p>
            <a:pPr lvl="1"/>
            <a:r>
              <a:rPr lang="en-US"/>
              <a:t>Implement policies in line with guidance and orders from state and local authorities (and any Tribal authorities, if applicable), to the greatest extent possible</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24</a:t>
            </a:fld>
            <a:endParaRPr lang="en-US"/>
          </a:p>
        </p:txBody>
      </p:sp>
    </p:spTree>
    <p:extLst>
      <p:ext uri="{BB962C8B-B14F-4D97-AF65-F5344CB8AC3E}">
        <p14:creationId xmlns:p14="http://schemas.microsoft.com/office/powerpoint/2010/main" val="177932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Certification (2) </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152400" y="1771650"/>
            <a:ext cx="11635740" cy="4538026"/>
          </a:xfrm>
        </p:spPr>
        <p:txBody>
          <a:bodyPr vert="horz" lIns="91440" tIns="45720" rIns="91440" bIns="45720" rtlCol="0" anchor="t">
            <a:normAutofit/>
          </a:bodyPr>
          <a:lstStyle/>
          <a:p>
            <a:r>
              <a:rPr lang="en-US"/>
              <a:t>For the duration of the grant period, contractors must certify or agree to the following:</a:t>
            </a:r>
          </a:p>
          <a:p>
            <a:pPr lvl="1"/>
            <a:r>
              <a:rPr lang="en-US"/>
              <a:t>Continue to pay employees at least the same amount of total compensation as prior to application submission, and not involuntarily furlough employees from the date of application submission </a:t>
            </a:r>
            <a:endParaRPr lang="en-US">
              <a:cs typeface="Arial"/>
            </a:endParaRPr>
          </a:p>
          <a:p>
            <a:pPr lvl="1"/>
            <a:r>
              <a:rPr lang="en-US"/>
              <a:t>To the extent possible, provide relief from copayments (i.e. family fees) and tuition payments for families enrolled, and prioritize such relief for families struggling to make either type of payment</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25</a:t>
            </a:fld>
            <a:endParaRPr lang="en-US"/>
          </a:p>
        </p:txBody>
      </p:sp>
    </p:spTree>
    <p:extLst>
      <p:ext uri="{BB962C8B-B14F-4D97-AF65-F5344CB8AC3E}">
        <p14:creationId xmlns:p14="http://schemas.microsoft.com/office/powerpoint/2010/main" val="1494743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Q&amp;A: Copayment, Tuition and Family Fee relief</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152400" y="1771650"/>
            <a:ext cx="11635740" cy="4538026"/>
          </a:xfrm>
        </p:spPr>
        <p:txBody>
          <a:bodyPr vert="horz" lIns="91440" tIns="45720" rIns="91440" bIns="45720" rtlCol="0" anchor="t">
            <a:normAutofit/>
          </a:bodyPr>
          <a:lstStyle/>
          <a:p>
            <a:r>
              <a:rPr lang="en-US"/>
              <a:t>Question: Are CSPP’s required to provide relief from copayments (i.e. family fees) and tuition? </a:t>
            </a:r>
          </a:p>
          <a:p>
            <a:r>
              <a:rPr lang="en-US"/>
              <a:t>Answer: CSPP's must certify that you will provide relief from tuition and copayments (family fees), if financially possible, </a:t>
            </a:r>
            <a:r>
              <a:rPr lang="en-US">
                <a:ea typeface="+mn-lt"/>
                <a:cs typeface="+mn-lt"/>
              </a:rPr>
              <a:t>and prioritize such relief for families struggling to make either type of payment. </a:t>
            </a: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26</a:t>
            </a:fld>
            <a:endParaRPr lang="en-US"/>
          </a:p>
        </p:txBody>
      </p:sp>
    </p:spTree>
    <p:extLst>
      <p:ext uri="{BB962C8B-B14F-4D97-AF65-F5344CB8AC3E}">
        <p14:creationId xmlns:p14="http://schemas.microsoft.com/office/powerpoint/2010/main" val="187600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Next Steps</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03860" y="1257227"/>
            <a:ext cx="11384280" cy="5015901"/>
          </a:xfrm>
        </p:spPr>
        <p:txBody>
          <a:bodyPr vert="horz" lIns="91440" tIns="45720" rIns="91440" bIns="45720" rtlCol="0" anchor="t">
            <a:normAutofit lnSpcReduction="10000"/>
          </a:bodyPr>
          <a:lstStyle/>
          <a:p>
            <a:r>
              <a:rPr lang="en-US">
                <a:cs typeface="Arial"/>
              </a:rPr>
              <a:t>Ensure contact information is updated in CDMIS. If you have questions about updating your information, email </a:t>
            </a:r>
            <a:r>
              <a:rPr lang="en-US">
                <a:cs typeface="Arial"/>
                <a:hlinkClick r:id="rId3"/>
              </a:rPr>
              <a:t>CDMIS@cde.ca.gov</a:t>
            </a:r>
            <a:r>
              <a:rPr lang="en-US">
                <a:cs typeface="Arial"/>
              </a:rPr>
              <a:t> </a:t>
            </a:r>
            <a:endParaRPr lang="en-US"/>
          </a:p>
          <a:p>
            <a:r>
              <a:rPr lang="en-US"/>
              <a:t>Review the questions, which were provided via the Early Learning and Care Division's email distribution list on September 17, 2021</a:t>
            </a:r>
            <a:endParaRPr lang="en-US">
              <a:cs typeface="Arial"/>
            </a:endParaRPr>
          </a:p>
          <a:p>
            <a:r>
              <a:rPr lang="en-US"/>
              <a:t>Determine who will complete the survey for each site</a:t>
            </a:r>
            <a:endParaRPr lang="en-US">
              <a:cs typeface="Arial"/>
            </a:endParaRPr>
          </a:p>
          <a:p>
            <a:pPr lvl="1"/>
            <a:r>
              <a:rPr lang="en-US"/>
              <a:t>Multiple responses for one site will delay allocations</a:t>
            </a:r>
            <a:endParaRPr lang="en-US">
              <a:cs typeface="Arial"/>
            </a:endParaRPr>
          </a:p>
          <a:p>
            <a:pPr lvl="1"/>
            <a:r>
              <a:rPr lang="en-US"/>
              <a:t>Missing survey responses will delay allocations </a:t>
            </a:r>
            <a:endParaRPr lang="en-US">
              <a:cs typeface="Arial"/>
            </a:endParaRPr>
          </a:p>
          <a:p>
            <a:r>
              <a:rPr lang="en-US"/>
              <a:t>If at any time while completing the survey you are unclear on how to respond, email </a:t>
            </a:r>
            <a:r>
              <a:rPr lang="en-US">
                <a:hlinkClick r:id="rId4"/>
              </a:rPr>
              <a:t>ARPASurvey@cde.ca.gov</a:t>
            </a:r>
            <a:r>
              <a:rPr lang="en-US"/>
              <a:t> </a:t>
            </a:r>
            <a:endParaRPr lang="en-US">
              <a:cs typeface="Arial"/>
            </a:endParaRPr>
          </a:p>
          <a:p>
            <a:pPr marL="0" indent="0">
              <a:buNone/>
            </a:pPr>
            <a:endParaRPr lang="en-US"/>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27</a:t>
            </a:fld>
            <a:endParaRPr lang="en-US"/>
          </a:p>
        </p:txBody>
      </p:sp>
    </p:spTree>
    <p:extLst>
      <p:ext uri="{BB962C8B-B14F-4D97-AF65-F5344CB8AC3E}">
        <p14:creationId xmlns:p14="http://schemas.microsoft.com/office/powerpoint/2010/main" val="859949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dirty="0">
                <a:cs typeface="Arial"/>
              </a:rPr>
              <a:t>Questions</a:t>
            </a:r>
          </a:p>
        </p:txBody>
      </p:sp>
      <p:pic>
        <p:nvPicPr>
          <p:cNvPr id="3" name="Picture 2" descr="A child from Tulare City School putting Community Block Play People on top of wooden blocks.">
            <a:extLst>
              <a:ext uri="{FF2B5EF4-FFF2-40B4-BE49-F238E27FC236}">
                <a16:creationId xmlns:a16="http://schemas.microsoft.com/office/drawing/2014/main" id="{E6A194E8-7D67-43E5-9E09-3CFFFBFD18CD}"/>
              </a:ext>
            </a:extLst>
          </p:cNvPr>
          <p:cNvPicPr>
            <a:picLocks noChangeAspect="1"/>
          </p:cNvPicPr>
          <p:nvPr/>
        </p:nvPicPr>
        <p:blipFill>
          <a:blip r:embed="rId3"/>
          <a:stretch>
            <a:fillRect/>
          </a:stretch>
        </p:blipFill>
        <p:spPr>
          <a:xfrm>
            <a:off x="59440" y="159026"/>
            <a:ext cx="7440954" cy="5845098"/>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548658" y="5247888"/>
            <a:ext cx="5068947" cy="1512473"/>
          </a:xfrm>
        </p:spPr>
        <p:txBody>
          <a:bodyPr vert="horz" lIns="91440" tIns="45720" rIns="91440" bIns="45720" rtlCol="0" anchor="t">
            <a:normAutofit/>
          </a:bodyPr>
          <a:lstStyle/>
          <a:p>
            <a:pPr marL="0" indent="-1828800">
              <a:buNone/>
            </a:pPr>
            <a:r>
              <a:rPr lang="en-US" sz="2400">
                <a:ea typeface="+mn-lt"/>
                <a:cs typeface="+mn-lt"/>
              </a:rPr>
              <a:t>Photo Credit: Tulare City School District; Tulare,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28</a:t>
            </a:fld>
            <a:endParaRPr lang="en-US"/>
          </a:p>
        </p:txBody>
      </p:sp>
    </p:spTree>
    <p:extLst>
      <p:ext uri="{BB962C8B-B14F-4D97-AF65-F5344CB8AC3E}">
        <p14:creationId xmlns:p14="http://schemas.microsoft.com/office/powerpoint/2010/main" val="279437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04051" y="2331655"/>
            <a:ext cx="4685612" cy="708081"/>
          </a:xfrm>
        </p:spPr>
        <p:txBody>
          <a:bodyPr/>
          <a:lstStyle/>
          <a:p>
            <a:r>
              <a:rPr lang="en-US"/>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27202" y="5160090"/>
            <a:ext cx="5665175" cy="1461477"/>
          </a:xfrm>
        </p:spPr>
        <p:txBody>
          <a:bodyPr vert="horz" lIns="91440" tIns="45720" rIns="91440" bIns="45720" rtlCol="0" anchor="t">
            <a:normAutofit/>
          </a:bodyPr>
          <a:lstStyle/>
          <a:p>
            <a:pPr marL="0" indent="-182880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2</a:t>
            </a:r>
          </a:p>
          <a:p>
            <a:pPr marL="0" indent="-1828800">
              <a:buNone/>
            </a:pPr>
            <a:endParaRPr lang="en-US" sz="2400">
              <a:ea typeface="+mn-lt"/>
              <a:cs typeface="+mn-lt"/>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29</a:t>
            </a:fld>
            <a:endParaRPr lang="en-US"/>
          </a:p>
        </p:txBody>
      </p:sp>
      <p:pic>
        <p:nvPicPr>
          <p:cNvPr id="3" name="Picture 2" descr="A child from Kidango Decoto Center shifting sand in red container with holes in a red sandbox.">
            <a:extLst>
              <a:ext uri="{FF2B5EF4-FFF2-40B4-BE49-F238E27FC236}">
                <a16:creationId xmlns:a16="http://schemas.microsoft.com/office/drawing/2014/main" id="{E7AF3D9B-0A57-4ED0-9F79-F2460B738F04}"/>
              </a:ext>
            </a:extLst>
          </p:cNvPr>
          <p:cNvPicPr>
            <a:picLocks noChangeAspect="1"/>
          </p:cNvPicPr>
          <p:nvPr/>
        </p:nvPicPr>
        <p:blipFill>
          <a:blip r:embed="rId3"/>
          <a:stretch>
            <a:fillRect/>
          </a:stretch>
        </p:blipFill>
        <p:spPr>
          <a:xfrm>
            <a:off x="5267739" y="236433"/>
            <a:ext cx="6820210" cy="5766802"/>
          </a:xfrm>
          <a:prstGeom prst="rect">
            <a:avLst/>
          </a:prstGeom>
        </p:spPr>
      </p:pic>
    </p:spTree>
    <p:extLst>
      <p:ext uri="{BB962C8B-B14F-4D97-AF65-F5344CB8AC3E}">
        <p14:creationId xmlns:p14="http://schemas.microsoft.com/office/powerpoint/2010/main" val="173541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38445"/>
            <a:ext cx="11887200" cy="1325563"/>
          </a:xfrm>
        </p:spPr>
        <p:txBody>
          <a:bodyPr/>
          <a:lstStyle/>
          <a:p>
            <a:r>
              <a:rPr lang="en-US">
                <a:cs typeface="Arial"/>
              </a:rPr>
              <a:t>Today’s Agenda</a:t>
            </a:r>
            <a:endParaRPr lang="en-US"/>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642369"/>
            <a:ext cx="11703744" cy="4438894"/>
          </a:xfrm>
        </p:spPr>
        <p:txBody>
          <a:bodyPr vert="horz" lIns="91440" tIns="45720" rIns="91440" bIns="45720" rtlCol="0" anchor="t">
            <a:normAutofit/>
          </a:bodyPr>
          <a:lstStyle/>
          <a:p>
            <a:pPr>
              <a:spcAft>
                <a:spcPts val="1200"/>
              </a:spcAft>
            </a:pPr>
            <a:r>
              <a:rPr lang="en-US">
                <a:cs typeface="Arial"/>
              </a:rPr>
              <a:t>Overview of the American Rescue Plan Act (ARPA) Funding and purpose of ARPA allocations</a:t>
            </a:r>
          </a:p>
          <a:p>
            <a:pPr>
              <a:spcAft>
                <a:spcPts val="1200"/>
              </a:spcAft>
            </a:pPr>
            <a:r>
              <a:rPr lang="en-US">
                <a:cs typeface="Arial"/>
              </a:rPr>
              <a:t>Conditions for receiving ARPA funds</a:t>
            </a:r>
          </a:p>
          <a:p>
            <a:pPr>
              <a:spcAft>
                <a:spcPts val="1200"/>
              </a:spcAft>
            </a:pPr>
            <a:r>
              <a:rPr lang="en-US">
                <a:cs typeface="Arial"/>
              </a:rPr>
              <a:t>ARPA Survey</a:t>
            </a:r>
          </a:p>
          <a:p>
            <a:pPr>
              <a:spcAft>
                <a:spcPts val="1200"/>
              </a:spcAft>
            </a:pPr>
            <a:r>
              <a:rPr lang="en-US">
                <a:cs typeface="Arial"/>
              </a:rPr>
              <a:t>Questions and Answers  </a:t>
            </a:r>
          </a:p>
          <a:p>
            <a:pPr>
              <a:spcAft>
                <a:spcPts val="1200"/>
              </a:spcAft>
            </a:pPr>
            <a:endParaRPr lang="en-US">
              <a:cs typeface="Arial"/>
            </a:endParaRP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21477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76574"/>
            <a:ext cx="11887200" cy="1325563"/>
          </a:xfrm>
        </p:spPr>
        <p:txBody>
          <a:bodyPr/>
          <a:lstStyle/>
          <a:p>
            <a:r>
              <a:rPr lang="en-US">
                <a:cs typeface="Arial"/>
              </a:rPr>
              <a:t>ARPA Funding Overview</a:t>
            </a:r>
            <a:endParaRPr lang="en-US"/>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642369"/>
            <a:ext cx="11703744" cy="4438894"/>
          </a:xfrm>
        </p:spPr>
        <p:txBody>
          <a:bodyPr vert="horz" lIns="91440" tIns="45720" rIns="91440" bIns="45720" rtlCol="0" anchor="t">
            <a:normAutofit fontScale="92500" lnSpcReduction="20000"/>
          </a:bodyPr>
          <a:lstStyle/>
          <a:p>
            <a:pPr>
              <a:spcAft>
                <a:spcPts val="1200"/>
              </a:spcAft>
            </a:pPr>
            <a:r>
              <a:rPr lang="en-US">
                <a:cs typeface="Arial"/>
              </a:rPr>
              <a:t>ARPA Stabilization Funding is bound by federal requirements</a:t>
            </a:r>
          </a:p>
          <a:p>
            <a:pPr>
              <a:spcAft>
                <a:spcPts val="1200"/>
              </a:spcAft>
            </a:pPr>
            <a:r>
              <a:rPr lang="en-US">
                <a:cs typeface="Arial"/>
              </a:rPr>
              <a:t>ARPA Allocations are specified in California state law</a:t>
            </a:r>
          </a:p>
          <a:p>
            <a:pPr>
              <a:spcAft>
                <a:spcPts val="1200"/>
              </a:spcAft>
            </a:pPr>
            <a:r>
              <a:rPr lang="en-US">
                <a:cs typeface="Arial"/>
              </a:rPr>
              <a:t>California State Preschool Program (CSPP) allocations are provided in Assembly Bill (AB) 131 and include:</a:t>
            </a:r>
          </a:p>
          <a:p>
            <a:pPr lvl="1">
              <a:spcAft>
                <a:spcPts val="1200"/>
              </a:spcAft>
            </a:pPr>
            <a:r>
              <a:rPr lang="en-US">
                <a:cs typeface="Arial"/>
              </a:rPr>
              <a:t>Stipends</a:t>
            </a:r>
          </a:p>
          <a:p>
            <a:pPr lvl="1">
              <a:spcAft>
                <a:spcPts val="1200"/>
              </a:spcAft>
            </a:pPr>
            <a:r>
              <a:rPr lang="en-US">
                <a:cs typeface="Arial"/>
              </a:rPr>
              <a:t>Rate Increases</a:t>
            </a:r>
          </a:p>
          <a:p>
            <a:pPr lvl="1">
              <a:spcAft>
                <a:spcPts val="1200"/>
              </a:spcAft>
            </a:pPr>
            <a:r>
              <a:rPr lang="en-US">
                <a:cs typeface="Arial"/>
              </a:rPr>
              <a:t>Family Childcare Home Education Network (FCCHEN) provider support for non-operational days and reimbursing based on certified hours of care</a:t>
            </a: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77027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E14-9E32-4676-80FC-E335D04654B1}"/>
              </a:ext>
            </a:extLst>
          </p:cNvPr>
          <p:cNvSpPr>
            <a:spLocks noGrp="1"/>
          </p:cNvSpPr>
          <p:nvPr>
            <p:ph type="title"/>
          </p:nvPr>
        </p:nvSpPr>
        <p:spPr/>
        <p:txBody>
          <a:bodyPr/>
          <a:lstStyle/>
          <a:p>
            <a:r>
              <a:rPr lang="en-US"/>
              <a:t>CSPP Allocations: Stipends (1)</a:t>
            </a:r>
          </a:p>
        </p:txBody>
      </p:sp>
      <p:sp>
        <p:nvSpPr>
          <p:cNvPr id="3" name="Content Placeholder 2">
            <a:extLst>
              <a:ext uri="{FF2B5EF4-FFF2-40B4-BE49-F238E27FC236}">
                <a16:creationId xmlns:a16="http://schemas.microsoft.com/office/drawing/2014/main" id="{C2DECD34-EC25-446C-975E-88590761E231}"/>
              </a:ext>
            </a:extLst>
          </p:cNvPr>
          <p:cNvSpPr>
            <a:spLocks noGrp="1"/>
          </p:cNvSpPr>
          <p:nvPr>
            <p:ph sz="half" idx="1"/>
          </p:nvPr>
        </p:nvSpPr>
        <p:spPr>
          <a:xfrm>
            <a:off x="372862" y="1638300"/>
            <a:ext cx="11558726" cy="5015901"/>
          </a:xfrm>
        </p:spPr>
        <p:txBody>
          <a:bodyPr vert="horz" lIns="91440" tIns="45720" rIns="91440" bIns="45720" rtlCol="0" anchor="t">
            <a:normAutofit/>
          </a:bodyPr>
          <a:lstStyle/>
          <a:p>
            <a:r>
              <a:rPr lang="en-US"/>
              <a:t>Spring/Summer 2021, Stipend Allocations: $525 per child</a:t>
            </a:r>
          </a:p>
          <a:p>
            <a:pPr lvl="1"/>
            <a:r>
              <a:rPr lang="en-US"/>
              <a:t>Based on November 2020, enrollments</a:t>
            </a:r>
            <a:endParaRPr lang="en-US">
              <a:cs typeface="Arial"/>
            </a:endParaRPr>
          </a:p>
          <a:p>
            <a:pPr lvl="1"/>
            <a:r>
              <a:rPr lang="en-US"/>
              <a:t>Includes a 5 percent administrative fee for all programs</a:t>
            </a:r>
            <a:endParaRPr lang="en-US">
              <a:cs typeface="Arial"/>
            </a:endParaRPr>
          </a:p>
          <a:p>
            <a:pPr lvl="1"/>
            <a:r>
              <a:rPr lang="en-US"/>
              <a:t>Administered by the California Department of Education (CDE)</a:t>
            </a:r>
            <a:endParaRPr lang="en-US">
              <a:cs typeface="Arial"/>
            </a:endParaRPr>
          </a:p>
          <a:p>
            <a:r>
              <a:rPr lang="en-US"/>
              <a:t>Summer/Fall 2021, Stipend Allocations: $600 per child</a:t>
            </a:r>
            <a:endParaRPr lang="en-US">
              <a:cs typeface="Arial"/>
            </a:endParaRPr>
          </a:p>
          <a:p>
            <a:pPr lvl="1"/>
            <a:r>
              <a:rPr lang="en-US"/>
              <a:t>Based on March 2021, enrollments</a:t>
            </a:r>
            <a:endParaRPr lang="en-US">
              <a:cs typeface="Arial"/>
            </a:endParaRPr>
          </a:p>
          <a:p>
            <a:pPr lvl="1"/>
            <a:r>
              <a:rPr lang="en-US"/>
              <a:t>Includes a 5 percent administrative fee for programs that operate a FCCHEN </a:t>
            </a:r>
            <a:endParaRPr lang="en-US">
              <a:cs typeface="Arial"/>
            </a:endParaRPr>
          </a:p>
          <a:p>
            <a:pPr lvl="1"/>
            <a:r>
              <a:rPr lang="en-US"/>
              <a:t>Administered by the CDE </a:t>
            </a:r>
            <a:endParaRPr lang="en-US">
              <a:cs typeface="Arial"/>
            </a:endParaRPr>
          </a:p>
        </p:txBody>
      </p:sp>
      <p:sp>
        <p:nvSpPr>
          <p:cNvPr id="5" name="Slide Number Placeholder 4">
            <a:extLst>
              <a:ext uri="{FF2B5EF4-FFF2-40B4-BE49-F238E27FC236}">
                <a16:creationId xmlns:a16="http://schemas.microsoft.com/office/drawing/2014/main" id="{E9F3CB83-C142-455B-88ED-F68305428EE6}"/>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45505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E14-9E32-4676-80FC-E335D04654B1}"/>
              </a:ext>
            </a:extLst>
          </p:cNvPr>
          <p:cNvSpPr>
            <a:spLocks noGrp="1"/>
          </p:cNvSpPr>
          <p:nvPr>
            <p:ph type="title"/>
          </p:nvPr>
        </p:nvSpPr>
        <p:spPr/>
        <p:txBody>
          <a:bodyPr/>
          <a:lstStyle/>
          <a:p>
            <a:r>
              <a:rPr lang="en-US"/>
              <a:t>CSPP Allocations: Stipends (2)</a:t>
            </a:r>
          </a:p>
        </p:txBody>
      </p:sp>
      <p:sp>
        <p:nvSpPr>
          <p:cNvPr id="3" name="Content Placeholder 2">
            <a:extLst>
              <a:ext uri="{FF2B5EF4-FFF2-40B4-BE49-F238E27FC236}">
                <a16:creationId xmlns:a16="http://schemas.microsoft.com/office/drawing/2014/main" id="{C2DECD34-EC25-446C-975E-88590761E231}"/>
              </a:ext>
            </a:extLst>
          </p:cNvPr>
          <p:cNvSpPr>
            <a:spLocks noGrp="1"/>
          </p:cNvSpPr>
          <p:nvPr>
            <p:ph sz="half" idx="1"/>
          </p:nvPr>
        </p:nvSpPr>
        <p:spPr>
          <a:xfrm>
            <a:off x="372862" y="1374140"/>
            <a:ext cx="11558726" cy="5290221"/>
          </a:xfrm>
        </p:spPr>
        <p:txBody>
          <a:bodyPr vert="horz" lIns="91440" tIns="45720" rIns="91440" bIns="45720" rtlCol="0" anchor="t">
            <a:normAutofit/>
          </a:bodyPr>
          <a:lstStyle/>
          <a:p>
            <a:r>
              <a:rPr lang="en-US"/>
              <a:t>Summer/Fall 2021, Licensed Provider Stipends</a:t>
            </a:r>
          </a:p>
          <a:p>
            <a:pPr lvl="1"/>
            <a:r>
              <a:rPr lang="en-US" sz="2800"/>
              <a:t>$3,500 per family childcare home</a:t>
            </a:r>
            <a:endParaRPr lang="en-US" sz="2800">
              <a:cs typeface="Arial"/>
            </a:endParaRPr>
          </a:p>
          <a:p>
            <a:pPr lvl="1"/>
            <a:r>
              <a:rPr lang="en-US" sz="2800"/>
              <a:t>$3,500 per center with a maximum licensed capacity of 14 children or fewer.</a:t>
            </a:r>
            <a:endParaRPr lang="en-US" sz="2800">
              <a:cs typeface="Arial"/>
            </a:endParaRPr>
          </a:p>
          <a:p>
            <a:pPr lvl="1"/>
            <a:r>
              <a:rPr lang="en-US" sz="2800"/>
              <a:t>$4,000 per center with a maximum licensed capacity of 15 to 24, inclusive, children.</a:t>
            </a:r>
            <a:endParaRPr lang="en-US" sz="2800">
              <a:cs typeface="Arial"/>
            </a:endParaRPr>
          </a:p>
          <a:p>
            <a:pPr lvl="1"/>
            <a:r>
              <a:rPr lang="en-US" sz="2800"/>
              <a:t>$5,000 per center with a maximum licensed capacity of 25 and 60, inclusive, children.</a:t>
            </a:r>
            <a:endParaRPr lang="en-US" sz="2800">
              <a:cs typeface="Arial"/>
            </a:endParaRPr>
          </a:p>
          <a:p>
            <a:pPr lvl="1"/>
            <a:r>
              <a:rPr lang="en-US" sz="2800"/>
              <a:t>$6,500 per enter with a licensed capacity of more than 60 children</a:t>
            </a:r>
            <a:endParaRPr lang="en-US" sz="2800">
              <a:cs typeface="Arial"/>
            </a:endParaRPr>
          </a:p>
          <a:p>
            <a:pPr lvl="1"/>
            <a:r>
              <a:rPr lang="en-US" sz="2800"/>
              <a:t>Administered by the California Department of Social Services (CDSS)</a:t>
            </a:r>
            <a:endParaRPr lang="en-US" sz="2800">
              <a:cs typeface="Arial"/>
            </a:endParaRPr>
          </a:p>
          <a:p>
            <a:pPr lvl="1"/>
            <a:endParaRPr lang="en-US"/>
          </a:p>
        </p:txBody>
      </p:sp>
      <p:sp>
        <p:nvSpPr>
          <p:cNvPr id="5" name="Slide Number Placeholder 4">
            <a:extLst>
              <a:ext uri="{FF2B5EF4-FFF2-40B4-BE49-F238E27FC236}">
                <a16:creationId xmlns:a16="http://schemas.microsoft.com/office/drawing/2014/main" id="{E9F3CB83-C142-455B-88ED-F68305428EE6}"/>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170140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1DE14-9E32-4676-80FC-E335D04654B1}"/>
              </a:ext>
            </a:extLst>
          </p:cNvPr>
          <p:cNvSpPr>
            <a:spLocks noGrp="1"/>
          </p:cNvSpPr>
          <p:nvPr>
            <p:ph type="title"/>
          </p:nvPr>
        </p:nvSpPr>
        <p:spPr/>
        <p:txBody>
          <a:bodyPr/>
          <a:lstStyle/>
          <a:p>
            <a:r>
              <a:rPr lang="en-US"/>
              <a:t>CSPP Allocations: Rate Increases</a:t>
            </a:r>
          </a:p>
        </p:txBody>
      </p:sp>
      <p:sp>
        <p:nvSpPr>
          <p:cNvPr id="3" name="Content Placeholder 2">
            <a:extLst>
              <a:ext uri="{FF2B5EF4-FFF2-40B4-BE49-F238E27FC236}">
                <a16:creationId xmlns:a16="http://schemas.microsoft.com/office/drawing/2014/main" id="{C2DECD34-EC25-446C-975E-88590761E231}"/>
              </a:ext>
            </a:extLst>
          </p:cNvPr>
          <p:cNvSpPr>
            <a:spLocks noGrp="1"/>
          </p:cNvSpPr>
          <p:nvPr>
            <p:ph sz="half" idx="1"/>
          </p:nvPr>
        </p:nvSpPr>
        <p:spPr>
          <a:xfrm>
            <a:off x="372862" y="1638300"/>
            <a:ext cx="11558726" cy="5015901"/>
          </a:xfrm>
        </p:spPr>
        <p:txBody>
          <a:bodyPr vert="horz" lIns="91440" tIns="45720" rIns="91440" bIns="45720" rtlCol="0" anchor="t">
            <a:normAutofit/>
          </a:bodyPr>
          <a:lstStyle/>
          <a:p>
            <a:r>
              <a:rPr lang="en-US"/>
              <a:t>Commencing January 1, 2022, contractors will have a contract rate at the greater of the 75th percentile of the 2018 regional market rate survey, or the contract per-child reimbursement amount as of December 31, 2021.</a:t>
            </a:r>
            <a:endParaRPr lang="en-US">
              <a:cs typeface="Arial"/>
            </a:endParaRPr>
          </a:p>
          <a:p>
            <a:r>
              <a:rPr lang="en-US"/>
              <a:t>Child Care Providers United (CCPU) – Subject to review and approval by the state, CCPU will determine the methodology for how additional supplemental funding is used to support reimbursement rates for family, friend, and neighbor (FFN) and family childcare home providers. </a:t>
            </a:r>
            <a:endParaRPr lang="en-US">
              <a:cs typeface="Arial"/>
            </a:endParaRPr>
          </a:p>
        </p:txBody>
      </p:sp>
      <p:sp>
        <p:nvSpPr>
          <p:cNvPr id="5" name="Slide Number Placeholder 4">
            <a:extLst>
              <a:ext uri="{FF2B5EF4-FFF2-40B4-BE49-F238E27FC236}">
                <a16:creationId xmlns:a16="http://schemas.microsoft.com/office/drawing/2014/main" id="{E9F3CB83-C142-455B-88ED-F68305428EE6}"/>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347232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CSPP FCCHEN Provider Support</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399691" y="1465772"/>
            <a:ext cx="11384280" cy="5015901"/>
          </a:xfrm>
        </p:spPr>
        <p:txBody>
          <a:bodyPr vert="horz" lIns="91440" tIns="45720" rIns="91440" bIns="45720" rtlCol="0" anchor="t">
            <a:normAutofit/>
          </a:bodyPr>
          <a:lstStyle/>
          <a:p>
            <a:r>
              <a:rPr lang="en-US"/>
              <a:t>Reimbursement to CSPP FCCHEN providers based on Maximum Certified Hours of Care Rather than Attendance</a:t>
            </a:r>
          </a:p>
          <a:p>
            <a:r>
              <a:rPr lang="en-US"/>
              <a:t>Secondary Provider Payments when the primary CSPP FCCHEN provider is closed</a:t>
            </a:r>
            <a:endParaRPr lang="en-US">
              <a:cs typeface="Arial"/>
            </a:endParaRPr>
          </a:p>
          <a:p>
            <a:pPr lvl="1"/>
            <a:r>
              <a:rPr lang="en-US"/>
              <a:t>Up to 30 closure days in fiscal year (FY) 2020-21</a:t>
            </a:r>
            <a:endParaRPr lang="en-US">
              <a:cs typeface="Arial"/>
            </a:endParaRPr>
          </a:p>
          <a:p>
            <a:pPr lvl="1"/>
            <a:r>
              <a:rPr lang="en-US"/>
              <a:t>Up to 16 closure days in FY 2021-22</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265904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4E54-B5BC-472B-979B-179C8CA3D589}"/>
              </a:ext>
            </a:extLst>
          </p:cNvPr>
          <p:cNvSpPr>
            <a:spLocks noGrp="1"/>
          </p:cNvSpPr>
          <p:nvPr>
            <p:ph type="title"/>
          </p:nvPr>
        </p:nvSpPr>
        <p:spPr/>
        <p:txBody>
          <a:bodyPr/>
          <a:lstStyle/>
          <a:p>
            <a:r>
              <a:rPr lang="en-US"/>
              <a:t>ARPA Survey Requirement</a:t>
            </a:r>
          </a:p>
        </p:txBody>
      </p:sp>
      <p:sp>
        <p:nvSpPr>
          <p:cNvPr id="3" name="Content Placeholder 2">
            <a:extLst>
              <a:ext uri="{FF2B5EF4-FFF2-40B4-BE49-F238E27FC236}">
                <a16:creationId xmlns:a16="http://schemas.microsoft.com/office/drawing/2014/main" id="{32205E51-4262-4F74-8CB9-D0DEA2298132}"/>
              </a:ext>
            </a:extLst>
          </p:cNvPr>
          <p:cNvSpPr>
            <a:spLocks noGrp="1"/>
          </p:cNvSpPr>
          <p:nvPr>
            <p:ph sz="half" idx="1"/>
          </p:nvPr>
        </p:nvSpPr>
        <p:spPr>
          <a:xfrm>
            <a:off x="457200" y="1638300"/>
            <a:ext cx="11384280" cy="5015901"/>
          </a:xfrm>
        </p:spPr>
        <p:txBody>
          <a:bodyPr vert="horz" lIns="91440" tIns="45720" rIns="91440" bIns="45720" rtlCol="0" anchor="t">
            <a:normAutofit/>
          </a:bodyPr>
          <a:lstStyle/>
          <a:p>
            <a:r>
              <a:rPr lang="en-US"/>
              <a:t>The Federal Office of Childcare (OCC) requires states to administer an application to verify programs are eligible to receive ARPA funds</a:t>
            </a:r>
          </a:p>
          <a:p>
            <a:r>
              <a:rPr lang="en-US"/>
              <a:t>The OCC requires that specific data elements be captured in the survey, and requires states to report the data back </a:t>
            </a:r>
            <a:endParaRPr lang="en-US">
              <a:cs typeface="Arial"/>
            </a:endParaRPr>
          </a:p>
          <a:p>
            <a:r>
              <a:rPr lang="en-US"/>
              <a:t>AB 131 specifies that contractors shall provide information via a one-time application or survey in advance of receiving ARPA funds</a:t>
            </a:r>
            <a:endParaRPr lang="en-US">
              <a:cs typeface="Arial"/>
            </a:endParaRPr>
          </a:p>
        </p:txBody>
      </p:sp>
      <p:sp>
        <p:nvSpPr>
          <p:cNvPr id="5" name="Slide Number Placeholder 4">
            <a:extLst>
              <a:ext uri="{FF2B5EF4-FFF2-40B4-BE49-F238E27FC236}">
                <a16:creationId xmlns:a16="http://schemas.microsoft.com/office/drawing/2014/main" id="{92FA2185-07FA-4F8B-957F-CB78B06BFB78}"/>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1797382981"/>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2116</Words>
  <Application>Microsoft Office PowerPoint</Application>
  <PresentationFormat>Widescreen</PresentationFormat>
  <Paragraphs>215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29</vt:i4>
      </vt:variant>
    </vt:vector>
  </HeadingPairs>
  <TitlesOfParts>
    <vt:vector size="47" baseType="lpstr">
      <vt:lpstr>Arial</vt:lpstr>
      <vt:lpstr>Calibri</vt:lpstr>
      <vt:lpstr>Courier New</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 American Rescue Plan Act of 2021  Stabilization Funding Webinar</vt:lpstr>
      <vt:lpstr>Welcome and Introductions</vt:lpstr>
      <vt:lpstr>Today’s Agenda</vt:lpstr>
      <vt:lpstr>ARPA Funding Overview</vt:lpstr>
      <vt:lpstr>CSPP Allocations: Stipends (1)</vt:lpstr>
      <vt:lpstr>CSPP Allocations: Stipends (2)</vt:lpstr>
      <vt:lpstr>CSPP Allocations: Rate Increases</vt:lpstr>
      <vt:lpstr>CSPP FCCHEN Provider Support</vt:lpstr>
      <vt:lpstr>ARPA Survey Requirement</vt:lpstr>
      <vt:lpstr>ARPA Fund Eligibility (1)</vt:lpstr>
      <vt:lpstr>ARPA Fund Eligibility (2) </vt:lpstr>
      <vt:lpstr>ARPA Survey: General Information</vt:lpstr>
      <vt:lpstr>ARPA Survey: Operational Status (1)</vt:lpstr>
      <vt:lpstr>ARPA Survey: Operational Status (2)</vt:lpstr>
      <vt:lpstr>Question and Answer (Q&amp;A): CSPPs Licensed, Regulated or Registered as of March 11, 2021 </vt:lpstr>
      <vt:lpstr>Q&amp;A: CSPPs Not Licensed, Regulated or Registered as of March 11, 2021 </vt:lpstr>
      <vt:lpstr>ARPA Survey: Operational Status (3)</vt:lpstr>
      <vt:lpstr>Q&amp;A: Staffing Issues</vt:lpstr>
      <vt:lpstr>Q&amp;A: Permanent Closure</vt:lpstr>
      <vt:lpstr>Q&amp;A: CSPP Summer Closure</vt:lpstr>
      <vt:lpstr>ARPA Survey: Operational Information </vt:lpstr>
      <vt:lpstr>ARPA Survey: Tip for Reviewing Site Data</vt:lpstr>
      <vt:lpstr>ARPA Survey: Intended Use of ARPA Funds</vt:lpstr>
      <vt:lpstr>ARPA Survey: Certification (1) </vt:lpstr>
      <vt:lpstr>ARPA Survey: Certification (2) </vt:lpstr>
      <vt:lpstr>Q&amp;A: Copayment, Tuition and Family Fee relief</vt:lpstr>
      <vt:lpstr>ARPA Survey: Next Steps</vt:lpstr>
      <vt:lpstr>Questions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Act Stabilization Funding Webinar 9/17 - Resources (CA Department of Education)</dc:title>
  <dc:subject>Early Learning and Care Divison Webinar on American Rescue Plan Act Funding and Purpose of Allocations September 17, 2021.</dc:subject>
  <dc:creator/>
  <cp:lastModifiedBy/>
  <cp:revision>1</cp:revision>
  <dcterms:created xsi:type="dcterms:W3CDTF">2024-11-20T22:42:05Z</dcterms:created>
  <dcterms:modified xsi:type="dcterms:W3CDTF">2024-11-20T22:42:46Z</dcterms:modified>
</cp:coreProperties>
</file>