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8.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9.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4" r:id="rId1"/>
    <p:sldMasterId id="2147483728" r:id="rId2"/>
    <p:sldMasterId id="2147483648" r:id="rId3"/>
    <p:sldMasterId id="2147483723" r:id="rId4"/>
    <p:sldMasterId id="2147483671" r:id="rId5"/>
    <p:sldMasterId id="2147483676" r:id="rId6"/>
    <p:sldMasterId id="2147483681" r:id="rId7"/>
    <p:sldMasterId id="2147483699" r:id="rId8"/>
    <p:sldMasterId id="2147483705" r:id="rId9"/>
    <p:sldMasterId id="2147483710" r:id="rId10"/>
    <p:sldMasterId id="2147483715" r:id="rId11"/>
    <p:sldMasterId id="2147483655" r:id="rId12"/>
    <p:sldMasterId id="2147483660" r:id="rId13"/>
  </p:sldMasterIdLst>
  <p:notesMasterIdLst>
    <p:notesMasterId r:id="rId31"/>
  </p:notesMasterIdLst>
  <p:handoutMasterIdLst>
    <p:handoutMasterId r:id="rId32"/>
  </p:handoutMasterIdLst>
  <p:sldIdLst>
    <p:sldId id="256" r:id="rId14"/>
    <p:sldId id="257" r:id="rId15"/>
    <p:sldId id="354" r:id="rId16"/>
    <p:sldId id="356" r:id="rId17"/>
    <p:sldId id="357" r:id="rId18"/>
    <p:sldId id="358" r:id="rId19"/>
    <p:sldId id="359" r:id="rId20"/>
    <p:sldId id="360" r:id="rId21"/>
    <p:sldId id="364" r:id="rId22"/>
    <p:sldId id="361" r:id="rId23"/>
    <p:sldId id="362" r:id="rId24"/>
    <p:sldId id="363" r:id="rId25"/>
    <p:sldId id="367" r:id="rId26"/>
    <p:sldId id="366" r:id="rId27"/>
    <p:sldId id="339" r:id="rId28"/>
    <p:sldId id="342" r:id="rId29"/>
    <p:sldId id="32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8" name="Author" initials="A" lastIdx="0" clrIdx="1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80"/>
    <a:srgbClr val="0C4A6D"/>
    <a:srgbClr val="80FF80"/>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389" autoAdjust="0"/>
    <p:restoredTop sz="95620" autoAdjust="0"/>
  </p:normalViewPr>
  <p:slideViewPr>
    <p:cSldViewPr snapToGrid="0">
      <p:cViewPr varScale="1">
        <p:scale>
          <a:sx n="102" d="100"/>
          <a:sy n="102" d="100"/>
        </p:scale>
        <p:origin x="1698"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12/5/2024</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180592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2572367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3255541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2243759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513544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1250344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4248585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3889211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1651216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865992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1973524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117679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2845780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141252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2788742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3643060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32827168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20" y="182881"/>
            <a:ext cx="11680022" cy="1478280"/>
          </a:xfrm>
        </p:spPr>
        <p:txBody>
          <a:bodyPr anchor="ctr"/>
          <a:lstStyle>
            <a:lvl1pPr algn="ctr">
              <a:defRPr sz="6000">
                <a:solidFill>
                  <a:schemeClr val="bg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77DEE983-71A8-42AF-8B02-DF032CB2DD26}"/>
              </a:ext>
            </a:extLst>
          </p:cNvPr>
          <p:cNvSpPr>
            <a:spLocks noGrp="1"/>
          </p:cNvSpPr>
          <p:nvPr>
            <p:ph sz="quarter" idx="10"/>
          </p:nvPr>
        </p:nvSpPr>
        <p:spPr>
          <a:xfrm>
            <a:off x="1514475" y="1800225"/>
            <a:ext cx="9260205" cy="31369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B4C23D04-3364-48A1-8C52-3E096EB1D032}"/>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54372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06ABE33-0FEF-4AEF-BB15-35E38E99C1C3}"/>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1232188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FEED103B-1061-4ECB-8ABC-3201A14B7F50}"/>
              </a:ext>
            </a:extLst>
          </p:cNvPr>
          <p:cNvSpPr>
            <a:spLocks noGrp="1"/>
          </p:cNvSpPr>
          <p:nvPr>
            <p:ph type="sldNum" sz="quarter" idx="10"/>
          </p:nvPr>
        </p:nvSpPr>
        <p:spPr/>
        <p:txBody>
          <a:bodyPr/>
          <a:lstStyle/>
          <a:p>
            <a:fld id="{80F8AE4B-A7EE-4FB3-A75F-5EC0F3EAC8DD}" type="slidenum">
              <a:rPr lang="en-US" smtClean="0"/>
              <a:pPr/>
              <a:t>‹#›</a:t>
            </a:fld>
            <a:endParaRPr lang="en-US"/>
          </a:p>
        </p:txBody>
      </p:sp>
    </p:spTree>
    <p:extLst>
      <p:ext uri="{BB962C8B-B14F-4D97-AF65-F5344CB8AC3E}">
        <p14:creationId xmlns:p14="http://schemas.microsoft.com/office/powerpoint/2010/main" val="2905458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B5564E71-7449-4903-AD7B-86B66FDFDF18}"/>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4213720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8F49501A-B345-47C2-B9AC-C16D979C720F}"/>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361250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EB0907EB-609B-4428-ACD3-90246188C64B}"/>
              </a:ext>
            </a:extLst>
          </p:cNvPr>
          <p:cNvSpPr>
            <a:spLocks noGrp="1"/>
          </p:cNvSpPr>
          <p:nvPr>
            <p:ph type="sldNum" sz="quarter" idx="10"/>
          </p:nvPr>
        </p:nvSpPr>
        <p:spPr/>
        <p:txBody>
          <a:bodyPr/>
          <a:lstStyle/>
          <a:p>
            <a:fld id="{33C4B14C-B406-442F-8D71-668A674C5C47}" type="slidenum">
              <a:rPr lang="en-US" smtClean="0"/>
              <a:pPr/>
              <a:t>‹#›</a:t>
            </a:fld>
            <a:endParaRPr lang="en-US"/>
          </a:p>
        </p:txBody>
      </p:sp>
    </p:spTree>
    <p:extLst>
      <p:ext uri="{BB962C8B-B14F-4D97-AF65-F5344CB8AC3E}">
        <p14:creationId xmlns:p14="http://schemas.microsoft.com/office/powerpoint/2010/main" val="1345420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748797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normAutofit/>
          </a:bodyPr>
          <a:lstStyle>
            <a:lvl1pPr>
              <a:defRPr sz="3800" b="1"/>
            </a:lvl1p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a:solidFill>
                  <a:schemeClr val="bg1"/>
                </a:solidFill>
              </a:defRPr>
            </a:lvl3pPr>
            <a:lvl4pPr marL="1657350" indent="-285750">
              <a:buFont typeface="Wingdings" panose="05000000000000000000" pitchFamily="2" charset="2"/>
              <a:buChar char="§"/>
              <a:defRPr>
                <a:solidFill>
                  <a:schemeClr val="bg1"/>
                </a:solidFill>
              </a:defRPr>
            </a:lvl4pPr>
            <a:lvl5pPr marL="2114550" indent="-285750">
              <a:buFont typeface="Wingdings" panose="05000000000000000000" pitchFamily="2" charset="2"/>
              <a:buChar char="v"/>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1EEB7F6-0C65-4A88-BD3C-24AC894FE85B}"/>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5308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hasCustomPrompt="1"/>
          </p:nvPr>
        </p:nvSpPr>
        <p:spPr>
          <a:xfrm>
            <a:off x="152400" y="1638300"/>
            <a:ext cx="5852160" cy="5015901"/>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341A1727-E17E-46EE-B40A-8B7F00CA5301}"/>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207593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14CF5B4F-051D-4897-BF09-E083248B0A2A}"/>
              </a:ext>
            </a:extLst>
          </p:cNvPr>
          <p:cNvSpPr>
            <a:spLocks noGrp="1"/>
          </p:cNvSpPr>
          <p:nvPr>
            <p:ph type="sldNum" sz="quarter" idx="10"/>
          </p:nvPr>
        </p:nvSpPr>
        <p:spPr/>
        <p:txBody>
          <a:bodyPr/>
          <a:lstStyle/>
          <a:p>
            <a:fld id="{434DB716-4346-4392-B904-40164E6AF3ED}" type="slidenum">
              <a:rPr lang="en-US" smtClean="0"/>
              <a:pPr/>
              <a:t>‹#›</a:t>
            </a:fld>
            <a:endParaRPr lang="en-US"/>
          </a:p>
        </p:txBody>
      </p:sp>
    </p:spTree>
    <p:extLst>
      <p:ext uri="{BB962C8B-B14F-4D97-AF65-F5344CB8AC3E}">
        <p14:creationId xmlns:p14="http://schemas.microsoft.com/office/powerpoint/2010/main" val="183409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54B70A05-58F7-4F52-9875-CBBCA8B5E9B4}"/>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2670992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AA8645B7-F339-415C-9DE7-347D9B05EADF}"/>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997246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599E7ADF-5D38-40A1-9364-DE3CA5509A78}"/>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39160447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CAC85D82-F00D-4AD9-9A23-92CD90EA7A29}"/>
              </a:ext>
            </a:extLst>
          </p:cNvPr>
          <p:cNvSpPr>
            <a:spLocks noGrp="1"/>
          </p:cNvSpPr>
          <p:nvPr>
            <p:ph type="sldNum" sz="quarter" idx="10"/>
          </p:nvPr>
        </p:nvSpPr>
        <p:spPr/>
        <p:txBody>
          <a:bodyPr/>
          <a:lstStyle/>
          <a:p>
            <a:fld id="{B6F27B01-A2D5-45F4-B454-68E183B7CC34}" type="slidenum">
              <a:rPr lang="en-US" smtClean="0"/>
              <a:pPr/>
              <a:t>‹#›</a:t>
            </a:fld>
            <a:endParaRPr lang="en-US"/>
          </a:p>
        </p:txBody>
      </p:sp>
    </p:spTree>
    <p:extLst>
      <p:ext uri="{BB962C8B-B14F-4D97-AF65-F5344CB8AC3E}">
        <p14:creationId xmlns:p14="http://schemas.microsoft.com/office/powerpoint/2010/main" val="1033471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DECFF536-4803-4D5C-8502-AB818EA5A8F9}"/>
              </a:ext>
            </a:extLst>
          </p:cNvPr>
          <p:cNvSpPr>
            <a:spLocks noGrp="1"/>
          </p:cNvSpPr>
          <p:nvPr>
            <p:ph type="sldNum" sz="quarter" idx="10"/>
          </p:nvPr>
        </p:nvSpPr>
        <p:spPr/>
        <p:txBody>
          <a:bodyPr/>
          <a:lstStyle>
            <a:lvl1pPr>
              <a:defRPr>
                <a:solidFill>
                  <a:srgbClr val="0C4A6D"/>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2789737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FC3DED18-332A-429B-A990-C9E1F271CFDF}"/>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423396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2A4F0585-08F3-4740-8B27-11E3B730B310}"/>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3451168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A19F78FC-3606-4592-8589-3CD4761A15E1}"/>
              </a:ext>
            </a:extLst>
          </p:cNvPr>
          <p:cNvSpPr>
            <a:spLocks noGrp="1"/>
          </p:cNvSpPr>
          <p:nvPr>
            <p:ph type="sldNum" sz="quarter" idx="10"/>
          </p:nvPr>
        </p:nvSpPr>
        <p:spPr/>
        <p:txBody>
          <a:bodyPr/>
          <a:lstStyle/>
          <a:p>
            <a:fld id="{297AC809-9834-4FA4-B6F7-B5523D8812EF}" type="slidenum">
              <a:rPr lang="en-US" smtClean="0"/>
              <a:pPr/>
              <a:t>‹#›</a:t>
            </a:fld>
            <a:endParaRPr lang="en-US"/>
          </a:p>
        </p:txBody>
      </p:sp>
    </p:spTree>
    <p:extLst>
      <p:ext uri="{BB962C8B-B14F-4D97-AF65-F5344CB8AC3E}">
        <p14:creationId xmlns:p14="http://schemas.microsoft.com/office/powerpoint/2010/main" val="53630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36555" y="2015632"/>
            <a:ext cx="2355839" cy="2380379"/>
          </a:xfrm>
          <a:prstGeom prst="rect">
            <a:avLst/>
          </a:prstGeom>
        </p:spPr>
      </p:pic>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964732" y="320530"/>
            <a:ext cx="6262536" cy="3347821"/>
          </a:xfrm>
        </p:spPr>
        <p:txBody>
          <a:bodyPr anchor="ctr"/>
          <a:lstStyle>
            <a:lvl1pPr algn="ctr">
              <a:defRPr sz="6000">
                <a:solidFill>
                  <a:schemeClr val="bg1"/>
                </a:solidFill>
              </a:defRPr>
            </a:lvl1pPr>
          </a:lstStyle>
          <a:p>
            <a:r>
              <a:rPr lang="en-US"/>
              <a:t>Click to edit Master title style</a:t>
            </a:r>
          </a:p>
        </p:txBody>
      </p:sp>
      <p:pic>
        <p:nvPicPr>
          <p:cNvPr id="7" name="Picture 4" descr="A picture containing icon&#10;&#10;Description automatically generated">
            <a:extLst>
              <a:ext uri="{FF2B5EF4-FFF2-40B4-BE49-F238E27FC236}">
                <a16:creationId xmlns:a16="http://schemas.microsoft.com/office/drawing/2014/main" id="{342E7CEF-D6BE-404A-BE66-1210F77C8D19}"/>
              </a:ext>
            </a:extLst>
          </p:cNvPr>
          <p:cNvPicPr>
            <a:picLocks noChangeAspect="1"/>
          </p:cNvPicPr>
          <p:nvPr userDrawn="1"/>
        </p:nvPicPr>
        <p:blipFill>
          <a:blip r:embed="rId3"/>
          <a:stretch>
            <a:fillRect/>
          </a:stretch>
        </p:blipFill>
        <p:spPr>
          <a:xfrm>
            <a:off x="9766479" y="1494205"/>
            <a:ext cx="1798266" cy="3435664"/>
          </a:xfrm>
          <a:prstGeom prst="rect">
            <a:avLst/>
          </a:prstGeom>
        </p:spPr>
      </p:pic>
      <p:sp>
        <p:nvSpPr>
          <p:cNvPr id="4" name="Content Placeholder 3">
            <a:extLst>
              <a:ext uri="{FF2B5EF4-FFF2-40B4-BE49-F238E27FC236}">
                <a16:creationId xmlns:a16="http://schemas.microsoft.com/office/drawing/2014/main" id="{50F1E088-9862-4D49-B4FB-C4A8EB4E8BB1}"/>
              </a:ext>
            </a:extLst>
          </p:cNvPr>
          <p:cNvSpPr>
            <a:spLocks noGrp="1"/>
          </p:cNvSpPr>
          <p:nvPr>
            <p:ph sz="quarter" idx="10"/>
          </p:nvPr>
        </p:nvSpPr>
        <p:spPr>
          <a:xfrm>
            <a:off x="2965450" y="3998913"/>
            <a:ext cx="6261100" cy="641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36722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62ED138C-049F-453B-89D6-4FE4E464ABD1}"/>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3" descr="See the source image">
            <a:extLst>
              <a:ext uri="{FF2B5EF4-FFF2-40B4-BE49-F238E27FC236}">
                <a16:creationId xmlns:a16="http://schemas.microsoft.com/office/drawing/2014/main" id="{59DA1F0A-11FE-4048-9856-F99DA11F8ADE}"/>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3424" y="4298650"/>
            <a:ext cx="1209151" cy="2405739"/>
          </a:xfrm>
          <a:prstGeom prst="rect">
            <a:avLst/>
          </a:prstGeom>
          <a:noFill/>
          <a:ln>
            <a:noFill/>
          </a:ln>
        </p:spPr>
      </p:pic>
      <p:sp>
        <p:nvSpPr>
          <p:cNvPr id="5" name="Slide Number Placeholder 4">
            <a:extLst>
              <a:ext uri="{FF2B5EF4-FFF2-40B4-BE49-F238E27FC236}">
                <a16:creationId xmlns:a16="http://schemas.microsoft.com/office/drawing/2014/main" id="{56D8E45E-5814-4922-8D60-6F04340A654F}"/>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4235951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1"/>
            <a:ext cx="11887200" cy="4419600"/>
          </a:xfrm>
        </p:spPr>
        <p:txBody>
          <a:bodyPr>
            <a:normAutofit/>
          </a:bodyPr>
          <a:lstStyle>
            <a:lvl1pPr>
              <a:defRPr sz="3200"/>
            </a:lvl1pPr>
            <a:lvl2pPr>
              <a:defRPr sz="2800"/>
            </a:lvl2pPr>
          </a:lstStyle>
          <a:p>
            <a:pPr lvl="0"/>
            <a:r>
              <a:rPr lang="en-US"/>
              <a:t>Click to edit Master text styles</a:t>
            </a:r>
          </a:p>
          <a:p>
            <a:pPr lvl="1"/>
            <a:r>
              <a:rPr lang="en-US"/>
              <a:t>Second level</a:t>
            </a:r>
          </a:p>
        </p:txBody>
      </p:sp>
      <p:pic>
        <p:nvPicPr>
          <p:cNvPr id="4" name="Picture 5" descr="A picture containing logo&#10;&#10;Description automatically generated">
            <a:extLst>
              <a:ext uri="{FF2B5EF4-FFF2-40B4-BE49-F238E27FC236}">
                <a16:creationId xmlns:a16="http://schemas.microsoft.com/office/drawing/2014/main" id="{EC242D72-02E1-47EB-8FAF-3685D1108D3F}"/>
              </a:ext>
            </a:extLst>
          </p:cNvPr>
          <p:cNvPicPr>
            <a:picLocks noChangeAspect="1"/>
          </p:cNvPicPr>
          <p:nvPr userDrawn="1"/>
        </p:nvPicPr>
        <p:blipFill>
          <a:blip r:embed="rId2"/>
          <a:stretch>
            <a:fillRect/>
          </a:stretch>
        </p:blipFill>
        <p:spPr>
          <a:xfrm>
            <a:off x="9666478" y="4586502"/>
            <a:ext cx="2043830" cy="2069780"/>
          </a:xfrm>
          <a:prstGeom prst="rect">
            <a:avLst/>
          </a:prstGeom>
        </p:spPr>
      </p:pic>
      <p:sp>
        <p:nvSpPr>
          <p:cNvPr id="5" name="Slide Number Placeholder 4">
            <a:extLst>
              <a:ext uri="{FF2B5EF4-FFF2-40B4-BE49-F238E27FC236}">
                <a16:creationId xmlns:a16="http://schemas.microsoft.com/office/drawing/2014/main" id="{27EB8A22-0D02-45A6-83C4-BF53EB5C1C50}"/>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1571066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299"/>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032EFF30-79C0-43AC-B860-EE9CC409DD2D}"/>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9ED01FDC-B69D-412F-A388-FAB53FDC0D65}"/>
              </a:ext>
            </a:extLst>
          </p:cNvPr>
          <p:cNvSpPr>
            <a:spLocks noGrp="1"/>
          </p:cNvSpPr>
          <p:nvPr>
            <p:ph type="sldNum" sz="quarter" idx="10"/>
          </p:nvPr>
        </p:nvSpPr>
        <p:spPr/>
        <p:txBody>
          <a:bodyPr/>
          <a:lstStyle/>
          <a:p>
            <a:fld id="{614608DE-72A6-4621-8C24-CDFC0FE1ED35}"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hasCustomPrompt="1"/>
          </p:nvPr>
        </p:nvSpPr>
        <p:spPr>
          <a:xfrm>
            <a:off x="152400" y="1638300"/>
            <a:ext cx="11887200" cy="5015901"/>
          </a:xfrm>
        </p:spPr>
        <p:txBody>
          <a:bodyPr>
            <a:normAutofit/>
          </a:bodyPr>
          <a:lstStyle>
            <a:lvl1pPr>
              <a:defRPr sz="3200">
                <a:solidFill>
                  <a:schemeClr val="bg1"/>
                </a:solidFill>
              </a:defRPr>
            </a:lvl1pPr>
            <a:lvl2pPr marL="685800" indent="-228600">
              <a:buFont typeface="Arial" panose="020B0604020202020204" pitchFamily="34" charset="0"/>
              <a:buChar char="‒"/>
              <a:defRPr sz="2800">
                <a:solidFill>
                  <a:schemeClr val="bg1"/>
                </a:solidFill>
              </a:defRPr>
            </a:lvl2pPr>
            <a:lvl3pPr marL="1143000" indent="-228600">
              <a:buFont typeface="Courier New" panose="02070309020205020404" pitchFamily="49" charset="0"/>
              <a:buChar char="o"/>
              <a:defRPr sz="2400">
                <a:solidFill>
                  <a:schemeClr val="bg1"/>
                </a:solidFill>
              </a:defRPr>
            </a:lvl3pPr>
            <a:lvl4pPr marL="1600200" indent="-228600">
              <a:buFont typeface="Wingdings" panose="05000000000000000000" pitchFamily="2" charset="2"/>
              <a:buChar char="§"/>
              <a:defRPr sz="24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3690796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89659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2280557"/>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2280557"/>
          </a:xfrm>
        </p:spPr>
        <p:txBody>
          <a:bodyPr/>
          <a:lstStyle/>
          <a:p>
            <a:pPr lvl="0"/>
            <a:r>
              <a:rPr lang="en-US"/>
              <a:t>Click to edit Master text styles</a:t>
            </a:r>
          </a:p>
          <a:p>
            <a:pPr lvl="1"/>
            <a:r>
              <a:rPr lang="en-US"/>
              <a:t>Second level</a:t>
            </a:r>
          </a:p>
        </p:txBody>
      </p:sp>
      <p:sp>
        <p:nvSpPr>
          <p:cNvPr id="5" name="Slide Number Placeholder 4"/>
          <p:cNvSpPr>
            <a:spLocks noGrp="1"/>
          </p:cNvSpPr>
          <p:nvPr>
            <p:ph type="sldNum" sz="quarter" idx="10"/>
          </p:nvPr>
        </p:nvSpPr>
        <p:spPr/>
        <p:txBody>
          <a:bodyPr/>
          <a:lstStyle/>
          <a:p>
            <a:fld id="{2AA74813-043C-43CB-9E82-7CAA19F31821}" type="slidenum">
              <a:rPr lang="en-US" smtClean="0"/>
              <a:pPr/>
              <a:t>‹#›</a:t>
            </a:fld>
            <a:endParaRPr lang="en-US"/>
          </a:p>
        </p:txBody>
      </p:sp>
      <p:sp>
        <p:nvSpPr>
          <p:cNvPr id="7" name="Content Placeholder 6">
            <a:extLst>
              <a:ext uri="{FF2B5EF4-FFF2-40B4-BE49-F238E27FC236}">
                <a16:creationId xmlns:a16="http://schemas.microsoft.com/office/drawing/2014/main" id="{F1BA3769-9C0F-4F8D-A4FD-1D00A03775CE}"/>
              </a:ext>
            </a:extLst>
          </p:cNvPr>
          <p:cNvSpPr>
            <a:spLocks noGrp="1"/>
          </p:cNvSpPr>
          <p:nvPr>
            <p:ph sz="quarter" idx="11"/>
          </p:nvPr>
        </p:nvSpPr>
        <p:spPr>
          <a:xfrm>
            <a:off x="152400"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D209AE68-C82E-40D7-A973-6A6322692771}"/>
              </a:ext>
            </a:extLst>
          </p:cNvPr>
          <p:cNvSpPr>
            <a:spLocks noGrp="1"/>
          </p:cNvSpPr>
          <p:nvPr>
            <p:ph sz="quarter" idx="12"/>
          </p:nvPr>
        </p:nvSpPr>
        <p:spPr>
          <a:xfrm>
            <a:off x="6188075" y="4122738"/>
            <a:ext cx="5851525" cy="19732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00345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10537638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015630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871707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306949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p:cNvSpPr>
            <a:spLocks noGrp="1"/>
          </p:cNvSpPr>
          <p:nvPr>
            <p:ph type="sldNum" sz="quarter" idx="10"/>
          </p:nvPr>
        </p:nvSpPr>
        <p:spPr/>
        <p:txBody>
          <a:bodyPr/>
          <a:lstStyle/>
          <a:p>
            <a:fld id="{2AA74813-043C-43CB-9E82-7CAA19F31821}" type="slidenum">
              <a:rPr lang="en-US" smtClean="0"/>
              <a:pPr/>
              <a:t>‹#›</a:t>
            </a:fld>
            <a:endParaRPr lang="en-US"/>
          </a:p>
        </p:txBody>
      </p:sp>
    </p:spTree>
    <p:extLst>
      <p:ext uri="{BB962C8B-B14F-4D97-AF65-F5344CB8AC3E}">
        <p14:creationId xmlns:p14="http://schemas.microsoft.com/office/powerpoint/2010/main" val="25269915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2"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6"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21" y="3900878"/>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3"/>
            <a:ext cx="8477251" cy="646331"/>
          </a:xfrm>
          <a:prstGeom prst="rect">
            <a:avLst/>
          </a:prstGeom>
          <a:noFill/>
        </p:spPr>
        <p:txBody>
          <a:bodyPr wrap="square" rtlCol="0">
            <a:spAutoFit/>
          </a:bodyPr>
          <a:lstStyle/>
          <a:p>
            <a:pPr algn="r"/>
            <a:r>
              <a:rPr lang="en-US" sz="1800" b="1">
                <a:solidFill>
                  <a:schemeClr val="bg1"/>
                </a:solidFill>
                <a:latin typeface="Arial" panose="020B0604020202020204" pitchFamily="34" charset="0"/>
                <a:cs typeface="Arial" panose="020B0604020202020204" pitchFamily="34" charset="0"/>
              </a:rPr>
              <a:t>CALIFORNIA DEPARTMENT OF EDUCATION</a:t>
            </a:r>
          </a:p>
          <a:p>
            <a:pPr algn="r"/>
            <a:r>
              <a:rPr lang="en-US" sz="18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2"/>
            <a:ext cx="9153525" cy="3347821"/>
          </a:xfrm>
        </p:spPr>
        <p:txBody>
          <a:bodyPr anchor="ctr"/>
          <a:lstStyle>
            <a:lvl1pPr algn="ctr">
              <a:defRPr sz="4500">
                <a:solidFill>
                  <a:schemeClr val="bg1"/>
                </a:solidFill>
              </a:defRPr>
            </a:lvl1pPr>
          </a:lstStyle>
          <a:p>
            <a:r>
              <a:rPr lang="en-US"/>
              <a:t>Click to edit Master title style</a:t>
            </a:r>
          </a:p>
        </p:txBody>
      </p:sp>
    </p:spTree>
    <p:extLst>
      <p:ext uri="{BB962C8B-B14F-4D97-AF65-F5344CB8AC3E}">
        <p14:creationId xmlns:p14="http://schemas.microsoft.com/office/powerpoint/2010/main" val="37260618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2"/>
            <a:ext cx="11887200" cy="5015901"/>
          </a:xfrm>
        </p:spPr>
        <p:txBody>
          <a:bodyPr>
            <a:normAutofit/>
          </a:bodyPr>
          <a:lstStyle>
            <a:lvl1pPr>
              <a:defRPr sz="2400"/>
            </a:lvl1pPr>
            <a:lvl2pPr marL="514350" indent="-171450">
              <a:buFont typeface="Arial" panose="020B0604020202020204" pitchFamily="34" charset="0"/>
              <a:buChar char="‒"/>
              <a:defRPr sz="21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928BF773-23F0-4364-9FE7-8DF17AC8E5AB}"/>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25450088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2"/>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1"/>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BEE453EB-7918-4733-B182-9877DD864ACA}"/>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23583615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51"/>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2" y="2448363"/>
            <a:ext cx="2355839" cy="2380379"/>
          </a:xfrm>
          <a:prstGeom prst="rect">
            <a:avLst/>
          </a:prstGeom>
        </p:spPr>
      </p:pic>
      <p:sp>
        <p:nvSpPr>
          <p:cNvPr id="4" name="Slide Number Placeholder 3">
            <a:extLst>
              <a:ext uri="{FF2B5EF4-FFF2-40B4-BE49-F238E27FC236}">
                <a16:creationId xmlns:a16="http://schemas.microsoft.com/office/drawing/2014/main" id="{CABBDCC5-4B00-4098-9186-8E41EB8464F2}"/>
              </a:ext>
            </a:extLst>
          </p:cNvPr>
          <p:cNvSpPr>
            <a:spLocks noGrp="1"/>
          </p:cNvSpPr>
          <p:nvPr>
            <p:ph type="sldNum" sz="quarter" idx="10"/>
          </p:nvPr>
        </p:nvSpPr>
        <p:spPr/>
        <p:txBody>
          <a:bodyPr/>
          <a:lstStyle/>
          <a:p>
            <a:fld id="{16D5FE55-11EB-4A68-B3FF-792ADFC6C388}" type="slidenum">
              <a:rPr lang="en-US" smtClean="0"/>
              <a:pPr/>
              <a:t>‹#›</a:t>
            </a:fld>
            <a:endParaRPr lang="en-US"/>
          </a:p>
        </p:txBody>
      </p:sp>
    </p:spTree>
    <p:extLst>
      <p:ext uri="{BB962C8B-B14F-4D97-AF65-F5344CB8AC3E}">
        <p14:creationId xmlns:p14="http://schemas.microsoft.com/office/powerpoint/2010/main" val="33308659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7335402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201939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71849D08-6696-4DD8-8389-FE964538D7AD}"/>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683886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23548693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12/5/2024</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42671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493D2AC5-D2D1-4593-881B-E17BEFD057F1}"/>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251570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8FCCDC82-488F-49A3-92EE-BB31606E9BF9}"/>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51654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
        <p:nvSpPr>
          <p:cNvPr id="3" name="Slide Number Placeholder 2">
            <a:extLst>
              <a:ext uri="{FF2B5EF4-FFF2-40B4-BE49-F238E27FC236}">
                <a16:creationId xmlns:a16="http://schemas.microsoft.com/office/drawing/2014/main" id="{BC561E7B-5EF9-49CF-B66F-D2E8237E8E62}"/>
              </a:ext>
            </a:extLst>
          </p:cNvPr>
          <p:cNvSpPr>
            <a:spLocks noGrp="1"/>
          </p:cNvSpPr>
          <p:nvPr>
            <p:ph type="sldNum" sz="quarter" idx="10"/>
          </p:nvPr>
        </p:nvSpPr>
        <p:spPr/>
        <p:txBody>
          <a:bodyPr/>
          <a:lstStyle/>
          <a:p>
            <a:fld id="{0A2A1055-459E-4AC3-ACE0-742A8878B1FB}" type="slidenum">
              <a:rPr lang="en-US" smtClean="0"/>
              <a:pPr/>
              <a:t>‹#›</a:t>
            </a:fld>
            <a:endParaRPr lang="en-US"/>
          </a:p>
        </p:txBody>
      </p:sp>
    </p:spTree>
    <p:extLst>
      <p:ext uri="{BB962C8B-B14F-4D97-AF65-F5344CB8AC3E}">
        <p14:creationId xmlns:p14="http://schemas.microsoft.com/office/powerpoint/2010/main" val="1131053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5" Type="http://schemas.openxmlformats.org/officeDocument/2006/relationships/theme" Target="../theme/theme11.xml"/><Relationship Id="rId4" Type="http://schemas.openxmlformats.org/officeDocument/2006/relationships/slideLayout" Target="../slideLayouts/slideLayout52.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theme" Target="../theme/theme12.xml"/><Relationship Id="rId4" Type="http://schemas.openxmlformats.org/officeDocument/2006/relationships/slideLayout" Target="../slideLayouts/slideLayout56.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9.xml"/><Relationship Id="rId7" Type="http://schemas.openxmlformats.org/officeDocument/2006/relationships/theme" Target="../theme/theme1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9" Type="http://schemas.openxmlformats.org/officeDocument/2006/relationships/image" Target="../media/image6.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9.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04" r:id="rId4"/>
    <p:sldLayoutId id="2147483727" r:id="rId5"/>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171700" indent="-3429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11" r:id="rId5"/>
    <p:sldLayoutId id="2147483712" r:id="rId6"/>
    <p:sldLayoutId id="2147483713" r:id="rId7"/>
    <p:sldLayoutId id="2147483714" r:id="rId8"/>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1"/>
            <a:ext cx="731520" cy="12191999"/>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2"/>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A0602376-0ACC-400F-BB20-D37C3B8A65F4}"/>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16D5FE55-11EB-4A68-B3FF-792ADFC6C388}" type="slidenum">
              <a:rPr lang="en-US" smtClean="0"/>
              <a:pPr/>
              <a:t>‹#›</a:t>
            </a:fld>
            <a:endParaRPr lang="en-US"/>
          </a:p>
        </p:txBody>
      </p:sp>
    </p:spTree>
    <p:extLst>
      <p:ext uri="{BB962C8B-B14F-4D97-AF65-F5344CB8AC3E}">
        <p14:creationId xmlns:p14="http://schemas.microsoft.com/office/powerpoint/2010/main" val="2719924963"/>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Lst>
  <p:hf hdr="0" ftr="0" dt="0"/>
  <p:txStyles>
    <p:titleStyle>
      <a:lvl1pPr algn="ctr" defTabSz="6858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BB3BEA52-1562-4A7C-84BB-21667EAB0C97}"/>
              </a:ext>
            </a:extLst>
          </p:cNvPr>
          <p:cNvSpPr>
            <a:spLocks noGrp="1"/>
          </p:cNvSpPr>
          <p:nvPr>
            <p:ph type="sldNum" sz="quarter" idx="4"/>
          </p:nvPr>
        </p:nvSpPr>
        <p:spPr>
          <a:xfrm>
            <a:off x="9296400" y="6289075"/>
            <a:ext cx="2743200" cy="365125"/>
          </a:xfrm>
          <a:prstGeom prst="rect">
            <a:avLst/>
          </a:prstGeom>
        </p:spPr>
        <p:txBody>
          <a:bodyPr vert="horz" lIns="91440" tIns="45720" rIns="91440" bIns="45720" rtlCol="0" anchor="ctr"/>
          <a:lstStyle>
            <a:lvl1pPr algn="r">
              <a:defRPr sz="2400">
                <a:solidFill>
                  <a:srgbClr val="0C4A6D"/>
                </a:solidFill>
              </a:defRPr>
            </a:lvl1pPr>
          </a:lstStyle>
          <a:p>
            <a:fld id="{0A2A1055-459E-4AC3-ACE0-742A8878B1FB}" type="slidenum">
              <a:rPr lang="en-US" smtClean="0"/>
              <a:pPr/>
              <a:t>‹#›</a:t>
            </a:fld>
            <a:endParaRPr lang="en-US"/>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720" r:id="rId2"/>
    <p:sldLayoutId id="2147483721" r:id="rId3"/>
    <p:sldLayoutId id="2147483722"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644623EC-2457-4914-A400-1D7284163B2E}"/>
              </a:ext>
            </a:extLst>
          </p:cNvPr>
          <p:cNvSpPr>
            <a:spLocks noGrp="1"/>
          </p:cNvSpPr>
          <p:nvPr>
            <p:ph type="sldNum" sz="quarter" idx="4"/>
          </p:nvPr>
        </p:nvSpPr>
        <p:spPr>
          <a:xfrm>
            <a:off x="9296400" y="6288168"/>
            <a:ext cx="2743200" cy="365125"/>
          </a:xfrm>
          <a:prstGeom prst="rect">
            <a:avLst/>
          </a:prstGeom>
        </p:spPr>
        <p:txBody>
          <a:bodyPr vert="horz" lIns="91440" tIns="45720" rIns="91440" bIns="45720" rtlCol="0" anchor="ctr"/>
          <a:lstStyle>
            <a:lvl1pPr algn="r">
              <a:defRPr sz="2400">
                <a:solidFill>
                  <a:schemeClr val="bg1"/>
                </a:solidFill>
              </a:defRPr>
            </a:lvl1pPr>
          </a:lstStyle>
          <a:p>
            <a:fld id="{80F8AE4B-A7EE-4FB3-A75F-5EC0F3EAC8DD}" type="slidenum">
              <a:rPr lang="en-US" smtClean="0"/>
              <a:pPr/>
              <a:t>‹#›</a:t>
            </a:fld>
            <a:endParaRPr lang="en-US"/>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 </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D3C6EDA0-B6A1-4573-BF3B-ADCA166C1AB8}"/>
              </a:ext>
            </a:extLst>
          </p:cNvPr>
          <p:cNvSpPr>
            <a:spLocks noGrp="1"/>
          </p:cNvSpPr>
          <p:nvPr>
            <p:ph type="sldNum" sz="quarter" idx="4"/>
          </p:nvPr>
        </p:nvSpPr>
        <p:spPr>
          <a:xfrm>
            <a:off x="9296400" y="6273655"/>
            <a:ext cx="2743200" cy="365125"/>
          </a:xfrm>
          <a:prstGeom prst="rect">
            <a:avLst/>
          </a:prstGeom>
        </p:spPr>
        <p:txBody>
          <a:bodyPr vert="horz" lIns="91440" tIns="45720" rIns="91440" bIns="45720" rtlCol="0" anchor="ctr"/>
          <a:lstStyle>
            <a:lvl1pPr algn="r">
              <a:defRPr sz="2400">
                <a:solidFill>
                  <a:srgbClr val="0C4A6D"/>
                </a:solidFill>
              </a:defRPr>
            </a:lvl1pPr>
          </a:lstStyle>
          <a:p>
            <a:fld id="{33C4B14C-B406-442F-8D71-668A674C5C47}" type="slidenum">
              <a:rPr lang="en-US" smtClean="0"/>
              <a:pPr/>
              <a:t>‹#›</a:t>
            </a:fld>
            <a:endParaRPr lang="en-US"/>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733"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9B21DF1-DF34-4171-AB97-A671C0101BA0}"/>
              </a:ext>
            </a:extLst>
          </p:cNvPr>
          <p:cNvSpPr>
            <a:spLocks noGrp="1"/>
          </p:cNvSpPr>
          <p:nvPr>
            <p:ph type="sldNum" sz="quarter" idx="4"/>
          </p:nvPr>
        </p:nvSpPr>
        <p:spPr>
          <a:xfrm>
            <a:off x="9296400" y="6289076"/>
            <a:ext cx="2743200" cy="365125"/>
          </a:xfrm>
          <a:prstGeom prst="rect">
            <a:avLst/>
          </a:prstGeom>
        </p:spPr>
        <p:txBody>
          <a:bodyPr vert="horz" lIns="91440" tIns="45720" rIns="91440" bIns="45720" rtlCol="0" anchor="ctr"/>
          <a:lstStyle>
            <a:lvl1pPr algn="r">
              <a:defRPr sz="2400">
                <a:solidFill>
                  <a:schemeClr val="bg1"/>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76EA9887-BBF3-4C9A-A7D5-50596165F13E}"/>
              </a:ext>
            </a:extLst>
          </p:cNvPr>
          <p:cNvSpPr>
            <a:spLocks noGrp="1"/>
          </p:cNvSpPr>
          <p:nvPr>
            <p:ph type="sldNum" sz="quarter" idx="4"/>
          </p:nvPr>
        </p:nvSpPr>
        <p:spPr>
          <a:xfrm>
            <a:off x="9296400" y="6288167"/>
            <a:ext cx="2743200" cy="365125"/>
          </a:xfrm>
          <a:prstGeom prst="rect">
            <a:avLst/>
          </a:prstGeom>
        </p:spPr>
        <p:txBody>
          <a:bodyPr vert="horz" lIns="91440" tIns="45720" rIns="91440" bIns="45720" rtlCol="0" anchor="ctr"/>
          <a:lstStyle>
            <a:lvl1pPr algn="r">
              <a:defRPr sz="2400">
                <a:solidFill>
                  <a:srgbClr val="0C4A6D"/>
                </a:solidFill>
              </a:defRPr>
            </a:lvl1pPr>
          </a:lstStyle>
          <a:p>
            <a:fld id="{B6F27B01-A2D5-45F4-B454-68E183B7CC34}" type="slidenum">
              <a:rPr lang="en-US" smtClean="0"/>
              <a:pPr/>
              <a:t>‹#›</a:t>
            </a:fld>
            <a:endParaRPr lang="en-US"/>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3800" b="1"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rgbClr val="0C4A6D"/>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rgbClr val="0C4A6D"/>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rgbClr val="0C4A6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2"/>
            <a:endParaRPr lang="en-US"/>
          </a:p>
        </p:txBody>
      </p:sp>
      <p:sp>
        <p:nvSpPr>
          <p:cNvPr id="4" name="Slide Number Placeholder 3">
            <a:extLst>
              <a:ext uri="{FF2B5EF4-FFF2-40B4-BE49-F238E27FC236}">
                <a16:creationId xmlns:a16="http://schemas.microsoft.com/office/drawing/2014/main" id="{15E54025-CD00-4B2F-9506-BCDF1A80D47F}"/>
              </a:ext>
            </a:extLst>
          </p:cNvPr>
          <p:cNvSpPr>
            <a:spLocks noGrp="1"/>
          </p:cNvSpPr>
          <p:nvPr>
            <p:ph type="sldNum" sz="quarter" idx="4"/>
          </p:nvPr>
        </p:nvSpPr>
        <p:spPr>
          <a:xfrm>
            <a:off x="9296400" y="6267839"/>
            <a:ext cx="2743200" cy="365125"/>
          </a:xfrm>
          <a:prstGeom prst="rect">
            <a:avLst/>
          </a:prstGeom>
        </p:spPr>
        <p:txBody>
          <a:bodyPr vert="horz" lIns="91440" tIns="45720" rIns="91440" bIns="45720" rtlCol="0" anchor="ctr"/>
          <a:lstStyle>
            <a:lvl1pPr algn="r">
              <a:defRPr sz="2400">
                <a:solidFill>
                  <a:schemeClr val="bg1"/>
                </a:solidFill>
              </a:defRPr>
            </a:lvl1pPr>
          </a:lstStyle>
          <a:p>
            <a:fld id="{297AC809-9834-4FA4-B6F7-B5523D8812EF}" type="slidenum">
              <a:rPr lang="en-US" smtClean="0"/>
              <a:pPr/>
              <a:t>‹#›</a:t>
            </a:fld>
            <a:endParaRPr lang="en-US"/>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011AE943-1104-4299-9673-BEF3CACA37A7}"/>
              </a:ext>
            </a:extLst>
          </p:cNvPr>
          <p:cNvSpPr>
            <a:spLocks noGrp="1"/>
          </p:cNvSpPr>
          <p:nvPr>
            <p:ph type="sldNum" sz="quarter" idx="4"/>
          </p:nvPr>
        </p:nvSpPr>
        <p:spPr>
          <a:xfrm>
            <a:off x="9296400" y="6223652"/>
            <a:ext cx="2743200" cy="365125"/>
          </a:xfrm>
          <a:prstGeom prst="rect">
            <a:avLst/>
          </a:prstGeom>
        </p:spPr>
        <p:txBody>
          <a:bodyPr vert="horz" lIns="91440" tIns="45720" rIns="91440" bIns="45720" rtlCol="0" anchor="ctr"/>
          <a:lstStyle>
            <a:lvl1pPr algn="r">
              <a:defRPr sz="2400">
                <a:solidFill>
                  <a:schemeClr val="bg1"/>
                </a:solidFill>
              </a:defRPr>
            </a:lvl1pPr>
          </a:lstStyle>
          <a:p>
            <a:fld id="{614608DE-72A6-4621-8C24-CDFC0FE1ED35}"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0" r:id="rId1"/>
    <p:sldLayoutId id="2147483696" r:id="rId2"/>
    <p:sldLayoutId id="2147483701" r:id="rId3"/>
    <p:sldLayoutId id="2147483698" r:id="rId4"/>
    <p:sldLayoutId id="2147483697" r:id="rId5"/>
    <p:sldLayoutId id="2147483702" r:id="rId6"/>
    <p:sldLayoutId id="2147483703" r:id="rId7"/>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v"/>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bg1"/>
                </a:solidFill>
              </a:defRPr>
            </a:lvl1pPr>
          </a:lstStyle>
          <a:p>
            <a:fld id="{2AA74813-043C-43CB-9E82-7CAA19F31821}" type="slidenum">
              <a:rPr lang="en-US" smtClean="0"/>
              <a:pPr/>
              <a:t>‹#›</a:t>
            </a:fld>
            <a:endParaRPr lang="en-US"/>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ca.gov/sp/cd/re/elcdcovid19.as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cde.ca.gov/sp/cd/ci/assignments.asp" TargetMode="External"/><Relationship Id="rId4" Type="http://schemas.openxmlformats.org/officeDocument/2006/relationships/hyperlink" Target="mailto:ELCDEmergency@cde.ca.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ELCDTitle5@cde.ca.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800" b="1"/>
              <a:t> Early Learning and Care</a:t>
            </a:r>
            <a:r>
              <a:rPr lang="en-US" sz="3800"/>
              <a:t> Webinar</a:t>
            </a:r>
            <a:endParaRPr lang="en-US" sz="3800">
              <a:cs typeface="Arial"/>
            </a:endParaRPr>
          </a:p>
        </p:txBody>
      </p:sp>
      <p:sp>
        <p:nvSpPr>
          <p:cNvPr id="5" name="Content Placeholder 4">
            <a:extLst>
              <a:ext uri="{FF2B5EF4-FFF2-40B4-BE49-F238E27FC236}">
                <a16:creationId xmlns:a16="http://schemas.microsoft.com/office/drawing/2014/main" id="{3BE57D74-972F-4C24-B1AE-01E7E3D66C0A}"/>
              </a:ext>
            </a:extLst>
          </p:cNvPr>
          <p:cNvSpPr>
            <a:spLocks noGrp="1"/>
          </p:cNvSpPr>
          <p:nvPr>
            <p:ph sz="quarter" idx="10"/>
          </p:nvPr>
        </p:nvSpPr>
        <p:spPr/>
        <p:txBody>
          <a:bodyPr vert="horz" lIns="91440" tIns="45720" rIns="91440" bIns="45720" rtlCol="0" anchor="t">
            <a:normAutofit/>
          </a:bodyPr>
          <a:lstStyle/>
          <a:p>
            <a:pPr marL="0" indent="0" algn="ctr">
              <a:buNone/>
            </a:pPr>
            <a:r>
              <a:rPr lang="en-US" sz="2800" b="1">
                <a:ea typeface="+mn-lt"/>
                <a:cs typeface="+mn-lt"/>
              </a:rPr>
              <a:t>Early Learning and Care Division and </a:t>
            </a:r>
          </a:p>
          <a:p>
            <a:pPr marL="0" indent="0" algn="ctr">
              <a:buNone/>
            </a:pPr>
            <a:r>
              <a:rPr lang="en-US" sz="2800" b="1">
                <a:ea typeface="+mn-lt"/>
                <a:cs typeface="+mn-lt"/>
              </a:rPr>
              <a:t>Fiscal and Administrative Services Division</a:t>
            </a:r>
            <a:endParaRPr lang="en-US" sz="2800" b="1">
              <a:cs typeface="Arial"/>
            </a:endParaRPr>
          </a:p>
          <a:p>
            <a:pPr algn="ctr"/>
            <a:endParaRPr lang="en-US" sz="2800" b="1">
              <a:cs typeface="Arial"/>
            </a:endParaRPr>
          </a:p>
          <a:p>
            <a:pPr marL="0" indent="0" algn="ctr">
              <a:buNone/>
            </a:pPr>
            <a:r>
              <a:rPr lang="en-US" sz="2800" b="1">
                <a:cs typeface="Arial"/>
              </a:rPr>
              <a:t>Date:  September 17, 2021</a:t>
            </a:r>
          </a:p>
          <a:p>
            <a:pPr marL="0" indent="0" algn="ctr">
              <a:buNone/>
            </a:pPr>
            <a:r>
              <a:rPr lang="en-US" sz="2800" b="1">
                <a:cs typeface="Arial"/>
              </a:rPr>
              <a:t>Time:  9:00 AM – 11:00 AM</a:t>
            </a:r>
          </a:p>
          <a:p>
            <a:pPr marL="0" indent="0">
              <a:buNone/>
            </a:pPr>
            <a:endParaRPr lang="en-US"/>
          </a:p>
        </p:txBody>
      </p:sp>
    </p:spTree>
    <p:extLst>
      <p:ext uri="{BB962C8B-B14F-4D97-AF65-F5344CB8AC3E}">
        <p14:creationId xmlns:p14="http://schemas.microsoft.com/office/powerpoint/2010/main" val="4076758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5ACA1-724C-49FB-9E6F-A97B81ABE343}"/>
              </a:ext>
            </a:extLst>
          </p:cNvPr>
          <p:cNvSpPr>
            <a:spLocks noGrp="1"/>
          </p:cNvSpPr>
          <p:nvPr>
            <p:ph type="title"/>
          </p:nvPr>
        </p:nvSpPr>
        <p:spPr/>
        <p:txBody>
          <a:bodyPr/>
          <a:lstStyle/>
          <a:p>
            <a:r>
              <a:rPr lang="en-US" dirty="0">
                <a:cs typeface="Arial"/>
              </a:rPr>
              <a:t>Fiscal Reporting: Days of Operation</a:t>
            </a:r>
            <a:endParaRPr lang="en-US" dirty="0"/>
          </a:p>
        </p:txBody>
      </p:sp>
      <p:sp>
        <p:nvSpPr>
          <p:cNvPr id="3" name="Content Placeholder 2">
            <a:extLst>
              <a:ext uri="{FF2B5EF4-FFF2-40B4-BE49-F238E27FC236}">
                <a16:creationId xmlns:a16="http://schemas.microsoft.com/office/drawing/2014/main" id="{733AC96B-DCAD-4933-B082-919E5A0F240E}"/>
              </a:ext>
            </a:extLst>
          </p:cNvPr>
          <p:cNvSpPr>
            <a:spLocks noGrp="1"/>
          </p:cNvSpPr>
          <p:nvPr>
            <p:ph idx="1"/>
          </p:nvPr>
        </p:nvSpPr>
        <p:spPr>
          <a:xfrm>
            <a:off x="152400" y="1638300"/>
            <a:ext cx="11887200" cy="2766797"/>
          </a:xfrm>
        </p:spPr>
        <p:txBody>
          <a:bodyPr vert="horz" lIns="91440" tIns="45720" rIns="91440" bIns="45720" rtlCol="0" anchor="t">
            <a:normAutofit/>
          </a:bodyPr>
          <a:lstStyle/>
          <a:p>
            <a:pPr marL="0" indent="0">
              <a:buNone/>
            </a:pPr>
            <a:r>
              <a:rPr lang="en-US" dirty="0">
                <a:cs typeface="Arial"/>
              </a:rPr>
              <a:t>Reporting days of operation in fiscal year 2021</a:t>
            </a:r>
            <a:r>
              <a:rPr lang="en-US" dirty="0"/>
              <a:t>–</a:t>
            </a:r>
            <a:r>
              <a:rPr lang="en-US" dirty="0">
                <a:cs typeface="Arial"/>
              </a:rPr>
              <a:t>22:</a:t>
            </a:r>
            <a:endParaRPr lang="en-US" dirty="0"/>
          </a:p>
          <a:p>
            <a:endParaRPr lang="en-US" dirty="0">
              <a:cs typeface="Arial"/>
            </a:endParaRPr>
          </a:p>
          <a:p>
            <a:endParaRPr lang="en-US" dirty="0">
              <a:cs typeface="Arial"/>
            </a:endParaRPr>
          </a:p>
          <a:p>
            <a:endParaRPr lang="en-US" dirty="0">
              <a:cs typeface="Arial"/>
            </a:endParaRPr>
          </a:p>
          <a:p>
            <a:endParaRPr lang="en-US" dirty="0">
              <a:cs typeface="Arial"/>
            </a:endParaRPr>
          </a:p>
        </p:txBody>
      </p:sp>
      <p:graphicFrame>
        <p:nvGraphicFramePr>
          <p:cNvPr id="10" name="Table 9">
            <a:extLst>
              <a:ext uri="{FF2B5EF4-FFF2-40B4-BE49-F238E27FC236}">
                <a16:creationId xmlns:a16="http://schemas.microsoft.com/office/drawing/2014/main" id="{096711AA-9C10-4FBD-B80B-77339316AE28}"/>
              </a:ext>
            </a:extLst>
          </p:cNvPr>
          <p:cNvGraphicFramePr>
            <a:graphicFrameLocks noGrp="1"/>
          </p:cNvGraphicFramePr>
          <p:nvPr>
            <p:extLst>
              <p:ext uri="{D42A27DB-BD31-4B8C-83A1-F6EECF244321}">
                <p14:modId xmlns:p14="http://schemas.microsoft.com/office/powerpoint/2010/main" val="2878068061"/>
              </p:ext>
            </p:extLst>
          </p:nvPr>
        </p:nvGraphicFramePr>
        <p:xfrm>
          <a:off x="456934" y="2210537"/>
          <a:ext cx="11187895" cy="2194560"/>
        </p:xfrm>
        <a:graphic>
          <a:graphicData uri="http://schemas.openxmlformats.org/drawingml/2006/table">
            <a:tbl>
              <a:tblPr firstRow="1" bandRow="1">
                <a:tableStyleId>{5C22544A-7EE6-4342-B048-85BDC9FD1C3A}</a:tableStyleId>
              </a:tblPr>
              <a:tblGrid>
                <a:gridCol w="4091460">
                  <a:extLst>
                    <a:ext uri="{9D8B030D-6E8A-4147-A177-3AD203B41FA5}">
                      <a16:colId xmlns:a16="http://schemas.microsoft.com/office/drawing/2014/main" val="135528403"/>
                    </a:ext>
                  </a:extLst>
                </a:gridCol>
                <a:gridCol w="7096435">
                  <a:extLst>
                    <a:ext uri="{9D8B030D-6E8A-4147-A177-3AD203B41FA5}">
                      <a16:colId xmlns:a16="http://schemas.microsoft.com/office/drawing/2014/main" val="2491788867"/>
                    </a:ext>
                  </a:extLst>
                </a:gridCol>
              </a:tblGrid>
              <a:tr h="226231">
                <a:tc>
                  <a:txBody>
                    <a:bodyPr/>
                    <a:lstStyle/>
                    <a:p>
                      <a:r>
                        <a:rPr lang="en-US" sz="2400" dirty="0">
                          <a:effectLst/>
                        </a:rPr>
                        <a:t>CDNFS Report Field ​</a:t>
                      </a:r>
                    </a:p>
                  </a:txBody>
                  <a:tcPr marL="0" marR="0" marT="0" marB="0" anchor="ctr"/>
                </a:tc>
                <a:tc>
                  <a:txBody>
                    <a:bodyPr/>
                    <a:lstStyle/>
                    <a:p>
                      <a:r>
                        <a:rPr lang="en-US" sz="2400" dirty="0">
                          <a:effectLst/>
                        </a:rPr>
                        <a:t>July 1, 2021–June 30, 2022</a:t>
                      </a:r>
                    </a:p>
                  </a:txBody>
                  <a:tcPr marL="0" marR="0" marT="0" marB="0" anchor="ctr"/>
                </a:tc>
                <a:extLst>
                  <a:ext uri="{0D108BD9-81ED-4DB2-BD59-A6C34878D82A}">
                    <a16:rowId xmlns:a16="http://schemas.microsoft.com/office/drawing/2014/main" val="1903884571"/>
                  </a:ext>
                </a:extLst>
              </a:tr>
              <a:tr h="1131155">
                <a:tc>
                  <a:txBody>
                    <a:bodyPr/>
                    <a:lstStyle/>
                    <a:p>
                      <a:r>
                        <a:rPr lang="en-US" sz="2400" dirty="0">
                          <a:effectLst/>
                        </a:rPr>
                        <a:t>Days of operation​</a:t>
                      </a:r>
                    </a:p>
                  </a:txBody>
                  <a:tcPr marL="0" marR="0" marT="0" marB="0" anchor="ctr"/>
                </a:tc>
                <a:tc>
                  <a:txBody>
                    <a:bodyPr/>
                    <a:lstStyle/>
                    <a:p>
                      <a:r>
                        <a:rPr lang="en-US" sz="2400" dirty="0">
                          <a:effectLst/>
                        </a:rPr>
                        <a:t>Report days of operation that the program is:   ​</a:t>
                      </a:r>
                    </a:p>
                    <a:p>
                      <a:r>
                        <a:rPr lang="en-US" sz="2400" dirty="0">
                          <a:effectLst/>
                        </a:rPr>
                        <a:t>(a) physically open and providing in-person services for children and families; or​</a:t>
                      </a:r>
                    </a:p>
                    <a:p>
                      <a:r>
                        <a:rPr lang="en-US" sz="2400" dirty="0">
                          <a:effectLst/>
                        </a:rPr>
                        <a:t>(b) not physically open due to written local or state public health guidance or orders;</a:t>
                      </a:r>
                    </a:p>
                  </a:txBody>
                  <a:tcPr marL="0" marR="0" marT="0" marB="0" anchor="ctr"/>
                </a:tc>
                <a:extLst>
                  <a:ext uri="{0D108BD9-81ED-4DB2-BD59-A6C34878D82A}">
                    <a16:rowId xmlns:a16="http://schemas.microsoft.com/office/drawing/2014/main" val="196387287"/>
                  </a:ext>
                </a:extLst>
              </a:tr>
            </a:tbl>
          </a:graphicData>
        </a:graphic>
      </p:graphicFrame>
      <p:sp>
        <p:nvSpPr>
          <p:cNvPr id="5" name="TextBox 4">
            <a:extLst>
              <a:ext uri="{FF2B5EF4-FFF2-40B4-BE49-F238E27FC236}">
                <a16:creationId xmlns:a16="http://schemas.microsoft.com/office/drawing/2014/main" id="{CFEAC5ED-8A59-4A6D-9526-6BCBAC3DEB88}"/>
              </a:ext>
            </a:extLst>
          </p:cNvPr>
          <p:cNvSpPr txBox="1"/>
          <p:nvPr/>
        </p:nvSpPr>
        <p:spPr>
          <a:xfrm>
            <a:off x="456934" y="4491946"/>
            <a:ext cx="11187895" cy="1754326"/>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400">
                <a:solidFill>
                  <a:prstClr val="white"/>
                </a:solidFill>
                <a:ea typeface="+mn-lt"/>
                <a:cs typeface="Arial" panose="020B0604020202020204"/>
              </a:rPr>
              <a:t>Programs will not be funded if they do not meet the criteria for (a) or (b). If they do not meet this criteria, they must submit a calendar to ELCD, and we must revise the contract to reduce the days of operation AND prorate the MRA accordingly. Contractors will not report days of operation for this time period.</a:t>
            </a:r>
            <a:endParaRPr lang="en-US" sz="2400" dirty="0">
              <a:solidFill>
                <a:prstClr val="white"/>
              </a:solidFill>
              <a:cs typeface="Arial"/>
            </a:endParaRPr>
          </a:p>
        </p:txBody>
      </p:sp>
      <p:sp>
        <p:nvSpPr>
          <p:cNvPr id="4" name="Slide Number Placeholder 3">
            <a:extLst>
              <a:ext uri="{FF2B5EF4-FFF2-40B4-BE49-F238E27FC236}">
                <a16:creationId xmlns:a16="http://schemas.microsoft.com/office/drawing/2014/main" id="{D386072C-8BD0-4CD7-B72E-0CD43A7C2DC8}"/>
              </a:ext>
            </a:extLst>
          </p:cNvPr>
          <p:cNvSpPr>
            <a:spLocks noGrp="1"/>
          </p:cNvSpPr>
          <p:nvPr>
            <p:ph type="sldNum" sz="quarter" idx="10"/>
          </p:nvPr>
        </p:nvSpPr>
        <p:spPr/>
        <p:txBody>
          <a:bodyPr/>
          <a:lstStyle/>
          <a:p>
            <a:fld id="{2AA74813-043C-43CB-9E82-7CAA19F31821}" type="slidenum">
              <a:rPr lang="en-US" smtClean="0"/>
              <a:pPr/>
              <a:t>10</a:t>
            </a:fld>
            <a:endParaRPr lang="en-US"/>
          </a:p>
        </p:txBody>
      </p:sp>
    </p:spTree>
    <p:extLst>
      <p:ext uri="{BB962C8B-B14F-4D97-AF65-F5344CB8AC3E}">
        <p14:creationId xmlns:p14="http://schemas.microsoft.com/office/powerpoint/2010/main" val="4152406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85903-D750-4268-A6FF-ED3813CACA09}"/>
              </a:ext>
            </a:extLst>
          </p:cNvPr>
          <p:cNvSpPr>
            <a:spLocks noGrp="1"/>
          </p:cNvSpPr>
          <p:nvPr>
            <p:ph type="title"/>
          </p:nvPr>
        </p:nvSpPr>
        <p:spPr/>
        <p:txBody>
          <a:bodyPr/>
          <a:lstStyle/>
          <a:p>
            <a:r>
              <a:rPr lang="en-US" dirty="0">
                <a:cs typeface="Arial"/>
              </a:rPr>
              <a:t>Fiscal Reporting: Days of Enrollment</a:t>
            </a:r>
            <a:endParaRPr lang="en-US" dirty="0"/>
          </a:p>
        </p:txBody>
      </p:sp>
      <p:sp>
        <p:nvSpPr>
          <p:cNvPr id="3" name="Content Placeholder 2">
            <a:extLst>
              <a:ext uri="{FF2B5EF4-FFF2-40B4-BE49-F238E27FC236}">
                <a16:creationId xmlns:a16="http://schemas.microsoft.com/office/drawing/2014/main" id="{1CCC322B-EC87-4ADF-86D6-137CA040283D}"/>
              </a:ext>
            </a:extLst>
          </p:cNvPr>
          <p:cNvSpPr>
            <a:spLocks noGrp="1"/>
          </p:cNvSpPr>
          <p:nvPr>
            <p:ph idx="1"/>
          </p:nvPr>
        </p:nvSpPr>
        <p:spPr>
          <a:xfrm>
            <a:off x="152400" y="1638301"/>
            <a:ext cx="11887200" cy="2933700"/>
          </a:xfrm>
        </p:spPr>
        <p:txBody>
          <a:bodyPr vert="horz" lIns="91440" tIns="45720" rIns="91440" bIns="45720" rtlCol="0" anchor="t">
            <a:normAutofit/>
          </a:bodyPr>
          <a:lstStyle/>
          <a:p>
            <a:pPr marL="0" indent="0">
              <a:buNone/>
            </a:pPr>
            <a:r>
              <a:rPr lang="en-US" dirty="0">
                <a:cs typeface="Arial"/>
              </a:rPr>
              <a:t>Reporting days of enrollment in fiscal year 2021</a:t>
            </a:r>
            <a:r>
              <a:rPr lang="en-US" dirty="0"/>
              <a:t>–</a:t>
            </a:r>
            <a:r>
              <a:rPr lang="en-US" dirty="0">
                <a:cs typeface="Arial"/>
              </a:rPr>
              <a:t>22:</a:t>
            </a:r>
            <a:endParaRPr lang="en-US" dirty="0"/>
          </a:p>
          <a:p>
            <a:endParaRPr lang="en-US" dirty="0">
              <a:cs typeface="Arial"/>
            </a:endParaRPr>
          </a:p>
          <a:p>
            <a:endParaRPr lang="en-US" dirty="0">
              <a:cs typeface="Arial"/>
            </a:endParaRPr>
          </a:p>
          <a:p>
            <a:endParaRPr lang="en-US" dirty="0">
              <a:cs typeface="Arial"/>
            </a:endParaRPr>
          </a:p>
          <a:p>
            <a:endParaRPr lang="en-US" dirty="0">
              <a:cs typeface="Arial"/>
            </a:endParaRPr>
          </a:p>
        </p:txBody>
      </p:sp>
      <p:graphicFrame>
        <p:nvGraphicFramePr>
          <p:cNvPr id="6" name="Table 5">
            <a:extLst>
              <a:ext uri="{FF2B5EF4-FFF2-40B4-BE49-F238E27FC236}">
                <a16:creationId xmlns:a16="http://schemas.microsoft.com/office/drawing/2014/main" id="{68319044-9A00-4286-958F-A72820793F48}"/>
              </a:ext>
            </a:extLst>
          </p:cNvPr>
          <p:cNvGraphicFramePr>
            <a:graphicFrameLocks noGrp="1"/>
          </p:cNvGraphicFramePr>
          <p:nvPr>
            <p:extLst>
              <p:ext uri="{D42A27DB-BD31-4B8C-83A1-F6EECF244321}">
                <p14:modId xmlns:p14="http://schemas.microsoft.com/office/powerpoint/2010/main" val="1556345266"/>
              </p:ext>
            </p:extLst>
          </p:nvPr>
        </p:nvGraphicFramePr>
        <p:xfrm>
          <a:off x="467590" y="2251363"/>
          <a:ext cx="10990381" cy="2194560"/>
        </p:xfrm>
        <a:graphic>
          <a:graphicData uri="http://schemas.openxmlformats.org/drawingml/2006/table">
            <a:tbl>
              <a:tblPr firstRow="1" bandRow="1">
                <a:tableStyleId>{5C22544A-7EE6-4342-B048-85BDC9FD1C3A}</a:tableStyleId>
              </a:tblPr>
              <a:tblGrid>
                <a:gridCol w="3634153">
                  <a:extLst>
                    <a:ext uri="{9D8B030D-6E8A-4147-A177-3AD203B41FA5}">
                      <a16:colId xmlns:a16="http://schemas.microsoft.com/office/drawing/2014/main" val="1141286169"/>
                    </a:ext>
                  </a:extLst>
                </a:gridCol>
                <a:gridCol w="7356228">
                  <a:extLst>
                    <a:ext uri="{9D8B030D-6E8A-4147-A177-3AD203B41FA5}">
                      <a16:colId xmlns:a16="http://schemas.microsoft.com/office/drawing/2014/main" val="1816498800"/>
                    </a:ext>
                  </a:extLst>
                </a:gridCol>
              </a:tblGrid>
              <a:tr h="200025">
                <a:tc>
                  <a:txBody>
                    <a:bodyPr/>
                    <a:lstStyle/>
                    <a:p>
                      <a:r>
                        <a:rPr lang="en-US" sz="2400">
                          <a:effectLst/>
                        </a:rPr>
                        <a:t>CDNFS Report Field ​</a:t>
                      </a:r>
                    </a:p>
                  </a:txBody>
                  <a:tcPr marL="0" marR="0" marT="0" marB="0" anchor="ctr"/>
                </a:tc>
                <a:tc>
                  <a:txBody>
                    <a:bodyPr/>
                    <a:lstStyle/>
                    <a:p>
                      <a:r>
                        <a:rPr lang="en-US" sz="2400" dirty="0">
                          <a:effectLst/>
                        </a:rPr>
                        <a:t>July 1, 2021</a:t>
                      </a:r>
                      <a:r>
                        <a:rPr lang="en-US" sz="2400" dirty="0"/>
                        <a:t>–</a:t>
                      </a:r>
                      <a:r>
                        <a:rPr lang="en-US" sz="2400" dirty="0">
                          <a:effectLst/>
                        </a:rPr>
                        <a:t>June 30, 2022</a:t>
                      </a:r>
                    </a:p>
                  </a:txBody>
                  <a:tcPr marL="0" marR="0" marT="0" marB="0" anchor="ctr"/>
                </a:tc>
                <a:extLst>
                  <a:ext uri="{0D108BD9-81ED-4DB2-BD59-A6C34878D82A}">
                    <a16:rowId xmlns:a16="http://schemas.microsoft.com/office/drawing/2014/main" val="441912129"/>
                  </a:ext>
                </a:extLst>
              </a:tr>
              <a:tr h="971550">
                <a:tc>
                  <a:txBody>
                    <a:bodyPr/>
                    <a:lstStyle/>
                    <a:p>
                      <a:r>
                        <a:rPr lang="en-US" sz="2400" dirty="0">
                          <a:effectLst/>
                        </a:rPr>
                        <a:t>Days of enrollment​</a:t>
                      </a:r>
                    </a:p>
                  </a:txBody>
                  <a:tcPr marL="0" marR="0" marT="0" marB="0" anchor="ctr"/>
                </a:tc>
                <a:tc>
                  <a:txBody>
                    <a:bodyPr/>
                    <a:lstStyle/>
                    <a:p>
                      <a:r>
                        <a:rPr lang="en-US" sz="2400" dirty="0">
                          <a:effectLst/>
                        </a:rPr>
                        <a:t>Report enrollment associated with days of operation only for enrollment on days where the program is:   ​</a:t>
                      </a:r>
                    </a:p>
                    <a:p>
                      <a:r>
                        <a:rPr lang="en-US" sz="2400" dirty="0">
                          <a:effectLst/>
                        </a:rPr>
                        <a:t>(a) physically open and providing care or ​</a:t>
                      </a:r>
                    </a:p>
                    <a:p>
                      <a:r>
                        <a:rPr lang="en-US" sz="2400" dirty="0">
                          <a:effectLst/>
                        </a:rPr>
                        <a:t>(b) days the program is not physically open due to a written state or local public health guidance or order. ​</a:t>
                      </a:r>
                    </a:p>
                  </a:txBody>
                  <a:tcPr marL="0" marR="0" marT="0" marB="0" anchor="ctr"/>
                </a:tc>
                <a:extLst>
                  <a:ext uri="{0D108BD9-81ED-4DB2-BD59-A6C34878D82A}">
                    <a16:rowId xmlns:a16="http://schemas.microsoft.com/office/drawing/2014/main" val="622329132"/>
                  </a:ext>
                </a:extLst>
              </a:tr>
            </a:tbl>
          </a:graphicData>
        </a:graphic>
      </p:graphicFrame>
      <p:sp>
        <p:nvSpPr>
          <p:cNvPr id="5" name="TextBox 4">
            <a:extLst>
              <a:ext uri="{FF2B5EF4-FFF2-40B4-BE49-F238E27FC236}">
                <a16:creationId xmlns:a16="http://schemas.microsoft.com/office/drawing/2014/main" id="{CB1F25D2-18BB-4C37-BB55-859BFCCDA55A}"/>
              </a:ext>
            </a:extLst>
          </p:cNvPr>
          <p:cNvSpPr txBox="1"/>
          <p:nvPr/>
        </p:nvSpPr>
        <p:spPr>
          <a:xfrm>
            <a:off x="257908" y="4759569"/>
            <a:ext cx="11699630" cy="1089529"/>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400">
                <a:solidFill>
                  <a:prstClr val="white"/>
                </a:solidFill>
                <a:ea typeface="+mn-lt"/>
                <a:cs typeface="Arial" panose="020B0604020202020204"/>
              </a:rPr>
              <a:t>Programs will not be funded if they do not meet the criteria for (a) or (b). If they do not meet this criteria, contractors will not report the days of enrollment during this time.</a:t>
            </a:r>
            <a:endParaRPr lang="en-US" sz="2400" dirty="0">
              <a:solidFill>
                <a:prstClr val="white"/>
              </a:solidFill>
              <a:cs typeface="Arial"/>
            </a:endParaRPr>
          </a:p>
        </p:txBody>
      </p:sp>
      <p:sp>
        <p:nvSpPr>
          <p:cNvPr id="4" name="Slide Number Placeholder 3">
            <a:extLst>
              <a:ext uri="{FF2B5EF4-FFF2-40B4-BE49-F238E27FC236}">
                <a16:creationId xmlns:a16="http://schemas.microsoft.com/office/drawing/2014/main" id="{F469BFD5-F230-4E24-A1EB-52833A9D5C35}"/>
              </a:ext>
            </a:extLst>
          </p:cNvPr>
          <p:cNvSpPr>
            <a:spLocks noGrp="1"/>
          </p:cNvSpPr>
          <p:nvPr>
            <p:ph type="sldNum" sz="quarter" idx="10"/>
          </p:nvPr>
        </p:nvSpPr>
        <p:spPr/>
        <p:txBody>
          <a:bodyPr/>
          <a:lstStyle/>
          <a:p>
            <a:fld id="{2AA74813-043C-43CB-9E82-7CAA19F31821}" type="slidenum">
              <a:rPr lang="en-US" smtClean="0"/>
              <a:pPr/>
              <a:t>11</a:t>
            </a:fld>
            <a:endParaRPr lang="en-US"/>
          </a:p>
        </p:txBody>
      </p:sp>
    </p:spTree>
    <p:extLst>
      <p:ext uri="{BB962C8B-B14F-4D97-AF65-F5344CB8AC3E}">
        <p14:creationId xmlns:p14="http://schemas.microsoft.com/office/powerpoint/2010/main" val="3161339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2B5B2-11B8-477B-9DE4-E559AB8A8FD4}"/>
              </a:ext>
            </a:extLst>
          </p:cNvPr>
          <p:cNvSpPr>
            <a:spLocks noGrp="1"/>
          </p:cNvSpPr>
          <p:nvPr>
            <p:ph type="title"/>
          </p:nvPr>
        </p:nvSpPr>
        <p:spPr/>
        <p:txBody>
          <a:bodyPr/>
          <a:lstStyle/>
          <a:p>
            <a:r>
              <a:rPr lang="en-US" dirty="0">
                <a:cs typeface="Arial"/>
              </a:rPr>
              <a:t>Fiscal Reporting: Days of Attendance</a:t>
            </a:r>
            <a:endParaRPr lang="en-US" dirty="0"/>
          </a:p>
        </p:txBody>
      </p:sp>
      <p:sp>
        <p:nvSpPr>
          <p:cNvPr id="3" name="Content Placeholder 2">
            <a:extLst>
              <a:ext uri="{FF2B5EF4-FFF2-40B4-BE49-F238E27FC236}">
                <a16:creationId xmlns:a16="http://schemas.microsoft.com/office/drawing/2014/main" id="{EFCCAC40-313E-4F16-8A41-46C63C1C8263}"/>
              </a:ext>
            </a:extLst>
          </p:cNvPr>
          <p:cNvSpPr>
            <a:spLocks noGrp="1"/>
          </p:cNvSpPr>
          <p:nvPr>
            <p:ph idx="1"/>
          </p:nvPr>
        </p:nvSpPr>
        <p:spPr>
          <a:xfrm>
            <a:off x="152400" y="1638301"/>
            <a:ext cx="11887200" cy="4671376"/>
          </a:xfrm>
        </p:spPr>
        <p:txBody>
          <a:bodyPr vert="horz" lIns="91440" tIns="45720" rIns="91440" bIns="45720" rtlCol="0" anchor="t">
            <a:normAutofit/>
          </a:bodyPr>
          <a:lstStyle/>
          <a:p>
            <a:pPr marL="0" indent="0">
              <a:buNone/>
            </a:pPr>
            <a:r>
              <a:rPr lang="en-US" dirty="0">
                <a:cs typeface="Arial"/>
              </a:rPr>
              <a:t>Reporting days of attendance in fiscal year 2021</a:t>
            </a:r>
            <a:r>
              <a:rPr lang="en-US" dirty="0"/>
              <a:t>–</a:t>
            </a:r>
            <a:r>
              <a:rPr lang="en-US" dirty="0">
                <a:cs typeface="Arial"/>
              </a:rPr>
              <a:t>22:</a:t>
            </a:r>
            <a:endParaRPr lang="en-US" dirty="0"/>
          </a:p>
          <a:p>
            <a:endParaRPr lang="en-US" dirty="0">
              <a:cs typeface="Arial"/>
            </a:endParaRPr>
          </a:p>
        </p:txBody>
      </p:sp>
      <p:graphicFrame>
        <p:nvGraphicFramePr>
          <p:cNvPr id="7" name="Table 6">
            <a:extLst>
              <a:ext uri="{FF2B5EF4-FFF2-40B4-BE49-F238E27FC236}">
                <a16:creationId xmlns:a16="http://schemas.microsoft.com/office/drawing/2014/main" id="{27EFF9A4-1F7B-40D5-8C81-1030A7E714C3}"/>
              </a:ext>
            </a:extLst>
          </p:cNvPr>
          <p:cNvGraphicFramePr>
            <a:graphicFrameLocks noGrp="1"/>
          </p:cNvGraphicFramePr>
          <p:nvPr>
            <p:extLst>
              <p:ext uri="{D42A27DB-BD31-4B8C-83A1-F6EECF244321}">
                <p14:modId xmlns:p14="http://schemas.microsoft.com/office/powerpoint/2010/main" val="2770232983"/>
              </p:ext>
            </p:extLst>
          </p:nvPr>
        </p:nvGraphicFramePr>
        <p:xfrm>
          <a:off x="459154" y="2286000"/>
          <a:ext cx="11304377" cy="3831127"/>
        </p:xfrm>
        <a:graphic>
          <a:graphicData uri="http://schemas.openxmlformats.org/drawingml/2006/table">
            <a:tbl>
              <a:tblPr firstRow="1" bandRow="1">
                <a:tableStyleId>{5C22544A-7EE6-4342-B048-85BDC9FD1C3A}</a:tableStyleId>
              </a:tblPr>
              <a:tblGrid>
                <a:gridCol w="6095999">
                  <a:extLst>
                    <a:ext uri="{9D8B030D-6E8A-4147-A177-3AD203B41FA5}">
                      <a16:colId xmlns:a16="http://schemas.microsoft.com/office/drawing/2014/main" val="724624570"/>
                    </a:ext>
                  </a:extLst>
                </a:gridCol>
                <a:gridCol w="5208378">
                  <a:extLst>
                    <a:ext uri="{9D8B030D-6E8A-4147-A177-3AD203B41FA5}">
                      <a16:colId xmlns:a16="http://schemas.microsoft.com/office/drawing/2014/main" val="2516537566"/>
                    </a:ext>
                  </a:extLst>
                </a:gridCol>
              </a:tblGrid>
              <a:tr h="319591">
                <a:tc>
                  <a:txBody>
                    <a:bodyPr/>
                    <a:lstStyle/>
                    <a:p>
                      <a:r>
                        <a:rPr lang="en-US" sz="2400" dirty="0">
                          <a:effectLst/>
                        </a:rPr>
                        <a:t>Attendance Scenarios ​</a:t>
                      </a:r>
                    </a:p>
                  </a:txBody>
                  <a:tcPr marL="0" marR="0" marT="0" marB="0" anchor="ctr"/>
                </a:tc>
                <a:tc>
                  <a:txBody>
                    <a:bodyPr/>
                    <a:lstStyle/>
                    <a:p>
                      <a:r>
                        <a:rPr lang="en-US" sz="2400" dirty="0">
                          <a:effectLst/>
                        </a:rPr>
                        <a:t>July 1, 2021</a:t>
                      </a:r>
                      <a:r>
                        <a:rPr lang="en-US" sz="2400" dirty="0"/>
                        <a:t>–</a:t>
                      </a:r>
                      <a:r>
                        <a:rPr lang="en-US" sz="2400" dirty="0">
                          <a:effectLst/>
                        </a:rPr>
                        <a:t>June 30, 2022</a:t>
                      </a:r>
                    </a:p>
                  </a:txBody>
                  <a:tcPr marL="0" marR="0" marT="0" marB="0" anchor="ctr"/>
                </a:tc>
                <a:extLst>
                  <a:ext uri="{0D108BD9-81ED-4DB2-BD59-A6C34878D82A}">
                    <a16:rowId xmlns:a16="http://schemas.microsoft.com/office/drawing/2014/main" val="1659648572"/>
                  </a:ext>
                </a:extLst>
              </a:tr>
              <a:tr h="639182">
                <a:tc>
                  <a:txBody>
                    <a:bodyPr/>
                    <a:lstStyle/>
                    <a:p>
                      <a:r>
                        <a:rPr lang="en-US" sz="2400" dirty="0">
                          <a:effectLst/>
                        </a:rPr>
                        <a:t>Participating in distant learning activities due to </a:t>
                      </a:r>
                      <a:r>
                        <a:rPr lang="en-US" sz="2400" b="0" i="0" u="none" strike="noStrike" noProof="0" dirty="0">
                          <a:effectLst/>
                          <a:latin typeface="Arial"/>
                        </a:rPr>
                        <a:t>COVID-19</a:t>
                      </a:r>
                      <a:r>
                        <a:rPr lang="en-US" sz="2400" dirty="0">
                          <a:effectLst/>
                        </a:rPr>
                        <a:t> temporary closure</a:t>
                      </a:r>
                    </a:p>
                  </a:txBody>
                  <a:tcPr marL="0" marR="0" marT="0" marB="0" anchor="ctr"/>
                </a:tc>
                <a:tc>
                  <a:txBody>
                    <a:bodyPr/>
                    <a:lstStyle/>
                    <a:p>
                      <a:r>
                        <a:rPr lang="en-US" sz="2400" dirty="0">
                          <a:effectLst/>
                        </a:rPr>
                        <a:t>Do not report as days of attendance </a:t>
                      </a:r>
                    </a:p>
                  </a:txBody>
                  <a:tcPr marL="0" marR="0" marT="0" marB="0" anchor="ctr"/>
                </a:tc>
                <a:extLst>
                  <a:ext uri="{0D108BD9-81ED-4DB2-BD59-A6C34878D82A}">
                    <a16:rowId xmlns:a16="http://schemas.microsoft.com/office/drawing/2014/main" val="2543497392"/>
                  </a:ext>
                </a:extLst>
              </a:tr>
              <a:tr h="727363">
                <a:tc>
                  <a:txBody>
                    <a:bodyPr/>
                    <a:lstStyle/>
                    <a:p>
                      <a:r>
                        <a:rPr lang="en-US" sz="2400" dirty="0">
                          <a:effectLst/>
                        </a:rPr>
                        <a:t>Sheltering in place, no intention of receiving in-person care, due to COVID-19</a:t>
                      </a:r>
                    </a:p>
                  </a:txBody>
                  <a:tcPr marL="0" marR="0" marT="0" marB="0" anchor="ctr"/>
                </a:tc>
                <a:tc>
                  <a:txBody>
                    <a:bodyPr/>
                    <a:lstStyle/>
                    <a:p>
                      <a:r>
                        <a:rPr lang="en-US" sz="2400" dirty="0">
                          <a:effectLst/>
                        </a:rPr>
                        <a:t>Do not report as days of attendance </a:t>
                      </a:r>
                    </a:p>
                  </a:txBody>
                  <a:tcPr marL="0" marR="0" marT="0" marB="0" anchor="ctr"/>
                </a:tc>
                <a:extLst>
                  <a:ext uri="{0D108BD9-81ED-4DB2-BD59-A6C34878D82A}">
                    <a16:rowId xmlns:a16="http://schemas.microsoft.com/office/drawing/2014/main" val="2252643904"/>
                  </a:ext>
                </a:extLst>
              </a:tr>
              <a:tr h="458931">
                <a:tc>
                  <a:txBody>
                    <a:bodyPr/>
                    <a:lstStyle/>
                    <a:p>
                      <a:r>
                        <a:rPr lang="en-US" sz="2400" dirty="0">
                          <a:effectLst/>
                        </a:rPr>
                        <a:t>Not attending due to capacity limitations </a:t>
                      </a:r>
                    </a:p>
                  </a:txBody>
                  <a:tcPr marL="0" marR="0" marT="0" marB="0" anchor="ctr"/>
                </a:tc>
                <a:tc>
                  <a:txBody>
                    <a:bodyPr/>
                    <a:lstStyle/>
                    <a:p>
                      <a:r>
                        <a:rPr lang="en-US" sz="2400" dirty="0">
                          <a:effectLst/>
                        </a:rPr>
                        <a:t>Do not report as days of attendance </a:t>
                      </a:r>
                    </a:p>
                  </a:txBody>
                  <a:tcPr marL="0" marR="0" marT="0" marB="0" anchor="ctr"/>
                </a:tc>
                <a:extLst>
                  <a:ext uri="{0D108BD9-81ED-4DB2-BD59-A6C34878D82A}">
                    <a16:rowId xmlns:a16="http://schemas.microsoft.com/office/drawing/2014/main" val="3898807927"/>
                  </a:ext>
                </a:extLst>
              </a:tr>
              <a:tr h="363681">
                <a:tc>
                  <a:txBody>
                    <a:bodyPr/>
                    <a:lstStyle/>
                    <a:p>
                      <a:r>
                        <a:rPr lang="en-US" sz="2400" dirty="0">
                          <a:effectLst/>
                        </a:rPr>
                        <a:t>Child is receiving in-person services  ​</a:t>
                      </a:r>
                    </a:p>
                  </a:txBody>
                  <a:tcPr marL="0" marR="0" marT="0" marB="0" anchor="ctr"/>
                </a:tc>
                <a:tc>
                  <a:txBody>
                    <a:bodyPr/>
                    <a:lstStyle/>
                    <a:p>
                      <a:r>
                        <a:rPr lang="en-US" sz="2400" dirty="0">
                          <a:effectLst/>
                        </a:rPr>
                        <a:t>Report the days of attendance.   ​</a:t>
                      </a:r>
                    </a:p>
                  </a:txBody>
                  <a:tcPr marL="0" marR="0" marT="0" marB="0" anchor="ctr"/>
                </a:tc>
                <a:extLst>
                  <a:ext uri="{0D108BD9-81ED-4DB2-BD59-A6C34878D82A}">
                    <a16:rowId xmlns:a16="http://schemas.microsoft.com/office/drawing/2014/main" val="1712300569"/>
                  </a:ext>
                </a:extLst>
              </a:tr>
              <a:tr h="1177636">
                <a:tc>
                  <a:txBody>
                    <a:bodyPr/>
                    <a:lstStyle/>
                    <a:p>
                      <a:r>
                        <a:rPr lang="en-US" sz="2400" dirty="0">
                          <a:effectLst/>
                        </a:rPr>
                        <a:t>Child has an excused absence  ​</a:t>
                      </a:r>
                    </a:p>
                  </a:txBody>
                  <a:tcPr marL="0" marR="0" marT="0" marB="0" anchor="ctr"/>
                </a:tc>
                <a:tc>
                  <a:txBody>
                    <a:bodyPr/>
                    <a:lstStyle/>
                    <a:p>
                      <a:r>
                        <a:rPr lang="en-US" sz="2400" dirty="0">
                          <a:effectLst/>
                        </a:rPr>
                        <a:t>Report excused absences as a day of attendance for children you expected to be in attendance on any given day. ​</a:t>
                      </a:r>
                    </a:p>
                  </a:txBody>
                  <a:tcPr marL="0" marR="0" marT="0" marB="0" anchor="ctr"/>
                </a:tc>
                <a:extLst>
                  <a:ext uri="{0D108BD9-81ED-4DB2-BD59-A6C34878D82A}">
                    <a16:rowId xmlns:a16="http://schemas.microsoft.com/office/drawing/2014/main" val="3833823726"/>
                  </a:ext>
                </a:extLst>
              </a:tr>
            </a:tbl>
          </a:graphicData>
        </a:graphic>
      </p:graphicFrame>
      <p:sp>
        <p:nvSpPr>
          <p:cNvPr id="5" name="Slide Number Placeholder 4">
            <a:extLst>
              <a:ext uri="{FF2B5EF4-FFF2-40B4-BE49-F238E27FC236}">
                <a16:creationId xmlns:a16="http://schemas.microsoft.com/office/drawing/2014/main" id="{4992B4EB-4329-4DAF-AA86-7A204FBD0959}"/>
              </a:ext>
            </a:extLst>
          </p:cNvPr>
          <p:cNvSpPr>
            <a:spLocks noGrp="1"/>
          </p:cNvSpPr>
          <p:nvPr>
            <p:ph type="sldNum" sz="quarter" idx="10"/>
          </p:nvPr>
        </p:nvSpPr>
        <p:spPr/>
        <p:txBody>
          <a:bodyPr/>
          <a:lstStyle/>
          <a:p>
            <a:fld id="{2AA74813-043C-43CB-9E82-7CAA19F31821}" type="slidenum">
              <a:rPr lang="en-US" smtClean="0"/>
              <a:pPr/>
              <a:t>12</a:t>
            </a:fld>
            <a:endParaRPr lang="en-US"/>
          </a:p>
        </p:txBody>
      </p:sp>
    </p:spTree>
    <p:extLst>
      <p:ext uri="{BB962C8B-B14F-4D97-AF65-F5344CB8AC3E}">
        <p14:creationId xmlns:p14="http://schemas.microsoft.com/office/powerpoint/2010/main" val="3193255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062B-C350-414D-A772-56C4A629FDD2}"/>
              </a:ext>
            </a:extLst>
          </p:cNvPr>
          <p:cNvSpPr>
            <a:spLocks noGrp="1"/>
          </p:cNvSpPr>
          <p:nvPr>
            <p:ph type="title"/>
          </p:nvPr>
        </p:nvSpPr>
        <p:spPr/>
        <p:txBody>
          <a:bodyPr/>
          <a:lstStyle/>
          <a:p>
            <a:r>
              <a:rPr lang="en-US" dirty="0">
                <a:ea typeface="+mj-lt"/>
                <a:cs typeface="+mj-lt"/>
              </a:rPr>
              <a:t>MB 21-10: Non-COVID-19 Emergency Closures</a:t>
            </a:r>
          </a:p>
        </p:txBody>
      </p:sp>
      <p:sp>
        <p:nvSpPr>
          <p:cNvPr id="3" name="Content Placeholder 2">
            <a:extLst>
              <a:ext uri="{FF2B5EF4-FFF2-40B4-BE49-F238E27FC236}">
                <a16:creationId xmlns:a16="http://schemas.microsoft.com/office/drawing/2014/main" id="{A44B9B1C-3677-40DD-8BE2-30A5D2ABF22A}"/>
              </a:ext>
            </a:extLst>
          </p:cNvPr>
          <p:cNvSpPr>
            <a:spLocks noGrp="1"/>
          </p:cNvSpPr>
          <p:nvPr>
            <p:ph idx="1"/>
          </p:nvPr>
        </p:nvSpPr>
        <p:spPr>
          <a:xfrm>
            <a:off x="152400" y="1304634"/>
            <a:ext cx="11887200" cy="5447221"/>
          </a:xfrm>
        </p:spPr>
        <p:txBody>
          <a:bodyPr vert="horz" lIns="91440" tIns="45720" rIns="91440" bIns="45720" rtlCol="0" anchor="t">
            <a:normAutofit/>
          </a:bodyPr>
          <a:lstStyle/>
          <a:p>
            <a:r>
              <a:rPr lang="en-US" dirty="0">
                <a:cs typeface="Arial"/>
              </a:rPr>
              <a:t>Closures due to emergency circumstances beyond the contractor's control, including, but not limited to:</a:t>
            </a:r>
          </a:p>
          <a:p>
            <a:pPr lvl="1"/>
            <a:r>
              <a:rPr lang="en-US" dirty="0">
                <a:cs typeface="Arial"/>
              </a:rPr>
              <a:t>Earthquakes, fires, and floods</a:t>
            </a:r>
          </a:p>
          <a:p>
            <a:pPr lvl="1"/>
            <a:r>
              <a:rPr lang="en-US" dirty="0">
                <a:cs typeface="Arial"/>
              </a:rPr>
              <a:t>Incomplete renovations and repairs authorized by the Department</a:t>
            </a:r>
          </a:p>
          <a:p>
            <a:pPr lvl="1"/>
            <a:r>
              <a:rPr lang="en-US" dirty="0">
                <a:cs typeface="Arial"/>
              </a:rPr>
              <a:t>Others</a:t>
            </a:r>
          </a:p>
          <a:p>
            <a:r>
              <a:rPr lang="en-US" dirty="0">
                <a:cs typeface="Arial"/>
              </a:rPr>
              <a:t>Providers who serve children through a CSPP family childcare home education network</a:t>
            </a:r>
          </a:p>
          <a:p>
            <a:r>
              <a:rPr lang="en-US" dirty="0">
                <a:cs typeface="Arial"/>
              </a:rPr>
              <a:t>Request for approval of a day(s) of operation credit  </a:t>
            </a:r>
          </a:p>
          <a:p>
            <a:r>
              <a:rPr lang="en-US" dirty="0">
                <a:cs typeface="Arial"/>
              </a:rPr>
              <a:t>Reminder: Reporting closures to the Regional Child Care Licensing Office</a:t>
            </a:r>
          </a:p>
          <a:p>
            <a:pPr lvl="1"/>
            <a:endParaRPr lang="en-US" dirty="0">
              <a:cs typeface="Arial"/>
            </a:endParaRPr>
          </a:p>
          <a:p>
            <a:endParaRPr lang="en-US" dirty="0">
              <a:cs typeface="Arial"/>
            </a:endParaRPr>
          </a:p>
        </p:txBody>
      </p:sp>
      <p:sp>
        <p:nvSpPr>
          <p:cNvPr id="4" name="Slide Number Placeholder 3">
            <a:extLst>
              <a:ext uri="{FF2B5EF4-FFF2-40B4-BE49-F238E27FC236}">
                <a16:creationId xmlns:a16="http://schemas.microsoft.com/office/drawing/2014/main" id="{0AF16A68-D77F-4D90-9FB5-37148ED115CE}"/>
              </a:ext>
            </a:extLst>
          </p:cNvPr>
          <p:cNvSpPr>
            <a:spLocks noGrp="1"/>
          </p:cNvSpPr>
          <p:nvPr>
            <p:ph type="sldNum" sz="quarter" idx="10"/>
          </p:nvPr>
        </p:nvSpPr>
        <p:spPr/>
        <p:txBody>
          <a:bodyPr/>
          <a:lstStyle/>
          <a:p>
            <a:fld id="{2AA74813-043C-43CB-9E82-7CAA19F31821}" type="slidenum">
              <a:rPr lang="en-US" smtClean="0"/>
              <a:pPr/>
              <a:t>13</a:t>
            </a:fld>
            <a:endParaRPr lang="en-US"/>
          </a:p>
        </p:txBody>
      </p:sp>
    </p:spTree>
    <p:extLst>
      <p:ext uri="{BB962C8B-B14F-4D97-AF65-F5344CB8AC3E}">
        <p14:creationId xmlns:p14="http://schemas.microsoft.com/office/powerpoint/2010/main" val="1457650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B3F7C-8677-48B0-9010-BE9E150F49C9}"/>
              </a:ext>
            </a:extLst>
          </p:cNvPr>
          <p:cNvSpPr>
            <a:spLocks noGrp="1"/>
          </p:cNvSpPr>
          <p:nvPr>
            <p:ph type="title"/>
          </p:nvPr>
        </p:nvSpPr>
        <p:spPr/>
        <p:txBody>
          <a:bodyPr/>
          <a:lstStyle/>
          <a:p>
            <a:r>
              <a:rPr lang="en-US" dirty="0">
                <a:cs typeface="Arial"/>
              </a:rPr>
              <a:t>Federal Vaccine Requirements</a:t>
            </a:r>
            <a:endParaRPr lang="en-US" dirty="0"/>
          </a:p>
        </p:txBody>
      </p:sp>
      <p:sp>
        <p:nvSpPr>
          <p:cNvPr id="3" name="Content Placeholder 2">
            <a:extLst>
              <a:ext uri="{FF2B5EF4-FFF2-40B4-BE49-F238E27FC236}">
                <a16:creationId xmlns:a16="http://schemas.microsoft.com/office/drawing/2014/main" id="{D8A73FD1-14D4-4B1F-92B5-6977FA7E8EA7}"/>
              </a:ext>
            </a:extLst>
          </p:cNvPr>
          <p:cNvSpPr>
            <a:spLocks noGrp="1"/>
          </p:cNvSpPr>
          <p:nvPr>
            <p:ph idx="1"/>
          </p:nvPr>
        </p:nvSpPr>
        <p:spPr/>
        <p:txBody>
          <a:bodyPr vert="horz" lIns="91440" tIns="45720" rIns="91440" bIns="45720" rtlCol="0" anchor="t">
            <a:normAutofit/>
          </a:bodyPr>
          <a:lstStyle/>
          <a:p>
            <a:r>
              <a:rPr lang="en-US" dirty="0">
                <a:cs typeface="Arial"/>
              </a:rPr>
              <a:t>Proposed vaccine requirements for employers with over 100 employees</a:t>
            </a:r>
          </a:p>
          <a:p>
            <a:pPr marL="0" indent="0">
              <a:buNone/>
            </a:pPr>
            <a:endParaRPr lang="en-US" dirty="0">
              <a:cs typeface="Arial"/>
            </a:endParaRPr>
          </a:p>
          <a:p>
            <a:r>
              <a:rPr lang="en-US" dirty="0">
                <a:cs typeface="Arial"/>
              </a:rPr>
              <a:t>Head Start staff vaccine requirement</a:t>
            </a:r>
          </a:p>
        </p:txBody>
      </p:sp>
      <p:sp>
        <p:nvSpPr>
          <p:cNvPr id="4" name="Slide Number Placeholder 3">
            <a:extLst>
              <a:ext uri="{FF2B5EF4-FFF2-40B4-BE49-F238E27FC236}">
                <a16:creationId xmlns:a16="http://schemas.microsoft.com/office/drawing/2014/main" id="{EDB5F84E-2700-43E7-8781-30437CB56C52}"/>
              </a:ext>
            </a:extLst>
          </p:cNvPr>
          <p:cNvSpPr>
            <a:spLocks noGrp="1"/>
          </p:cNvSpPr>
          <p:nvPr>
            <p:ph type="sldNum" sz="quarter" idx="10"/>
          </p:nvPr>
        </p:nvSpPr>
        <p:spPr/>
        <p:txBody>
          <a:bodyPr/>
          <a:lstStyle/>
          <a:p>
            <a:fld id="{2AA74813-043C-43CB-9E82-7CAA19F31821}" type="slidenum">
              <a:rPr lang="en-US" smtClean="0"/>
              <a:pPr/>
              <a:t>14</a:t>
            </a:fld>
            <a:endParaRPr lang="en-US"/>
          </a:p>
        </p:txBody>
      </p:sp>
    </p:spTree>
    <p:extLst>
      <p:ext uri="{BB962C8B-B14F-4D97-AF65-F5344CB8AC3E}">
        <p14:creationId xmlns:p14="http://schemas.microsoft.com/office/powerpoint/2010/main" val="2162922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8503B-2397-4BBD-8E0A-0AA11529FE32}"/>
              </a:ext>
            </a:extLst>
          </p:cNvPr>
          <p:cNvSpPr>
            <a:spLocks noGrp="1"/>
          </p:cNvSpPr>
          <p:nvPr>
            <p:ph type="title"/>
          </p:nvPr>
        </p:nvSpPr>
        <p:spPr>
          <a:xfrm>
            <a:off x="7500394" y="2017272"/>
            <a:ext cx="3592011" cy="862576"/>
          </a:xfrm>
        </p:spPr>
        <p:txBody>
          <a:bodyPr>
            <a:normAutofit/>
          </a:bodyPr>
          <a:lstStyle/>
          <a:p>
            <a:r>
              <a:rPr lang="en-US" dirty="0">
                <a:cs typeface="Arial"/>
              </a:rPr>
              <a:t>Questions</a:t>
            </a:r>
          </a:p>
        </p:txBody>
      </p:sp>
      <p:pic>
        <p:nvPicPr>
          <p:cNvPr id="3" name="Picture 2" descr="One child from Thermalito Preschool hopping from one hula hoop to another outside.">
            <a:extLst>
              <a:ext uri="{FF2B5EF4-FFF2-40B4-BE49-F238E27FC236}">
                <a16:creationId xmlns:a16="http://schemas.microsoft.com/office/drawing/2014/main" id="{30A942ED-9916-413E-8496-B01B43F6A53D}"/>
              </a:ext>
            </a:extLst>
          </p:cNvPr>
          <p:cNvPicPr>
            <a:picLocks noChangeAspect="1"/>
          </p:cNvPicPr>
          <p:nvPr/>
        </p:nvPicPr>
        <p:blipFill>
          <a:blip r:embed="rId3"/>
          <a:stretch>
            <a:fillRect/>
          </a:stretch>
        </p:blipFill>
        <p:spPr>
          <a:xfrm>
            <a:off x="152400" y="203799"/>
            <a:ext cx="6950042" cy="5572227"/>
          </a:xfrm>
          <a:prstGeom prst="rect">
            <a:avLst/>
          </a:prstGeom>
        </p:spPr>
      </p:pic>
      <p:sp>
        <p:nvSpPr>
          <p:cNvPr id="5" name="Content Placeholder 4">
            <a:extLst>
              <a:ext uri="{FF2B5EF4-FFF2-40B4-BE49-F238E27FC236}">
                <a16:creationId xmlns:a16="http://schemas.microsoft.com/office/drawing/2014/main" id="{8BF1B36E-31D8-4F6B-A342-9C9661356257}"/>
              </a:ext>
            </a:extLst>
          </p:cNvPr>
          <p:cNvSpPr>
            <a:spLocks noGrp="1"/>
          </p:cNvSpPr>
          <p:nvPr>
            <p:ph sz="half" idx="2"/>
          </p:nvPr>
        </p:nvSpPr>
        <p:spPr>
          <a:xfrm>
            <a:off x="7182046" y="4916948"/>
            <a:ext cx="5068947" cy="1512473"/>
          </a:xfrm>
        </p:spPr>
        <p:txBody>
          <a:bodyPr vert="horz" lIns="91440" tIns="45720" rIns="91440" bIns="45720" rtlCol="0" anchor="t">
            <a:normAutofit/>
          </a:bodyPr>
          <a:lstStyle/>
          <a:p>
            <a:pPr marL="0" indent="-1828800">
              <a:buNone/>
            </a:pPr>
            <a:r>
              <a:rPr lang="en-US" sz="2400" dirty="0">
                <a:ea typeface="+mn-lt"/>
                <a:cs typeface="+mn-lt"/>
              </a:rPr>
              <a:t>Photo Credit: </a:t>
            </a:r>
            <a:r>
              <a:rPr lang="en-US" sz="2400" dirty="0" err="1">
                <a:ea typeface="+mn-lt"/>
                <a:cs typeface="+mn-lt"/>
              </a:rPr>
              <a:t>Thermalito</a:t>
            </a:r>
            <a:r>
              <a:rPr lang="en-US" sz="2400" dirty="0">
                <a:ea typeface="+mn-lt"/>
                <a:cs typeface="+mn-lt"/>
              </a:rPr>
              <a:t> Preschool Poplar, CA</a:t>
            </a:r>
          </a:p>
        </p:txBody>
      </p:sp>
      <p:sp>
        <p:nvSpPr>
          <p:cNvPr id="4" name="Slide Number Placeholder 3">
            <a:extLst>
              <a:ext uri="{FF2B5EF4-FFF2-40B4-BE49-F238E27FC236}">
                <a16:creationId xmlns:a16="http://schemas.microsoft.com/office/drawing/2014/main" id="{7E41A327-3A17-46EA-BDFD-7B15909AB885}"/>
              </a:ext>
            </a:extLst>
          </p:cNvPr>
          <p:cNvSpPr>
            <a:spLocks noGrp="1"/>
          </p:cNvSpPr>
          <p:nvPr>
            <p:ph type="sldNum" sz="quarter" idx="10"/>
          </p:nvPr>
        </p:nvSpPr>
        <p:spPr/>
        <p:txBody>
          <a:bodyPr/>
          <a:lstStyle/>
          <a:p>
            <a:fld id="{614608DE-72A6-4621-8C24-CDFC0FE1ED35}" type="slidenum">
              <a:rPr lang="en-US" smtClean="0"/>
              <a:pPr/>
              <a:t>15</a:t>
            </a:fld>
            <a:endParaRPr lang="en-US"/>
          </a:p>
        </p:txBody>
      </p:sp>
    </p:spTree>
    <p:extLst>
      <p:ext uri="{BB962C8B-B14F-4D97-AF65-F5344CB8AC3E}">
        <p14:creationId xmlns:p14="http://schemas.microsoft.com/office/powerpoint/2010/main" val="2794378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65D0A-ACE7-4573-90AC-0580A2071039}"/>
              </a:ext>
            </a:extLst>
          </p:cNvPr>
          <p:cNvSpPr>
            <a:spLocks noGrp="1"/>
          </p:cNvSpPr>
          <p:nvPr>
            <p:ph type="title"/>
          </p:nvPr>
        </p:nvSpPr>
        <p:spPr>
          <a:xfrm>
            <a:off x="152400" y="91853"/>
            <a:ext cx="11887200" cy="842552"/>
          </a:xfrm>
        </p:spPr>
        <p:txBody>
          <a:bodyPr>
            <a:normAutofit/>
          </a:bodyPr>
          <a:lstStyle/>
          <a:p>
            <a:r>
              <a:rPr lang="en-US" b="1">
                <a:cs typeface="Arial"/>
              </a:rPr>
              <a:t>Resources</a:t>
            </a:r>
            <a:endParaRPr lang="en-US">
              <a:cs typeface="Arial" panose="020B0604020202020204"/>
            </a:endParaRPr>
          </a:p>
        </p:txBody>
      </p:sp>
      <p:sp>
        <p:nvSpPr>
          <p:cNvPr id="3" name="Content Placeholder 2">
            <a:extLst>
              <a:ext uri="{FF2B5EF4-FFF2-40B4-BE49-F238E27FC236}">
                <a16:creationId xmlns:a16="http://schemas.microsoft.com/office/drawing/2014/main" id="{4C1BAFC1-8BE9-4377-8016-60D037472562}"/>
              </a:ext>
            </a:extLst>
          </p:cNvPr>
          <p:cNvSpPr>
            <a:spLocks noGrp="1"/>
          </p:cNvSpPr>
          <p:nvPr>
            <p:ph idx="1"/>
          </p:nvPr>
        </p:nvSpPr>
        <p:spPr>
          <a:xfrm>
            <a:off x="152400" y="812903"/>
            <a:ext cx="11887200" cy="5289991"/>
          </a:xfrm>
        </p:spPr>
        <p:txBody>
          <a:bodyPr vert="horz" lIns="91440" tIns="45720" rIns="91440" bIns="45720" rtlCol="0" anchor="t">
            <a:noAutofit/>
          </a:bodyPr>
          <a:lstStyle/>
          <a:p>
            <a:pPr marL="0" indent="0">
              <a:buNone/>
            </a:pPr>
            <a:r>
              <a:rPr lang="en-US" sz="2800" b="1" dirty="0">
                <a:ea typeface="+mn-lt"/>
                <a:cs typeface="+mn-lt"/>
              </a:rPr>
              <a:t>The ELCD COVID-19 Guidance web page</a:t>
            </a:r>
            <a:endParaRPr lang="en-US" dirty="0"/>
          </a:p>
          <a:p>
            <a:pPr lvl="1">
              <a:buFont typeface="Wingdings" panose="05000000000000000000" pitchFamily="2" charset="2"/>
              <a:buChar char="Ø"/>
            </a:pPr>
            <a:r>
              <a:rPr lang="en-US" u="sng" dirty="0">
                <a:solidFill>
                  <a:srgbClr val="FFFF80"/>
                </a:solidFill>
                <a:ea typeface="+mn-lt"/>
                <a:cs typeface="+mn-lt"/>
                <a:hlinkClick r:id="rId3" tooltip="The Early Learning and Care Division COVID-19 Guidance web page">
                  <a:extLst>
                    <a:ext uri="{A12FA001-AC4F-418D-AE19-62706E023703}">
                      <ahyp:hlinkClr xmlns:ahyp="http://schemas.microsoft.com/office/drawing/2018/hyperlinkcolor" val="tx"/>
                    </a:ext>
                  </a:extLst>
                </a:hlinkClick>
              </a:rPr>
              <a:t>The ELCD COVID-19 Guidance web page</a:t>
            </a:r>
            <a:endParaRPr lang="en-US" dirty="0">
              <a:solidFill>
                <a:srgbClr val="FFFF80"/>
              </a:solidFill>
              <a:ea typeface="+mn-lt"/>
              <a:cs typeface="+mn-lt"/>
            </a:endParaRPr>
          </a:p>
          <a:p>
            <a:pPr lvl="1">
              <a:buFont typeface="Wingdings" panose="05000000000000000000" pitchFamily="2" charset="2"/>
              <a:buChar char="Ø"/>
            </a:pPr>
            <a:r>
              <a:rPr lang="en-US" dirty="0">
                <a:ea typeface="+mn-lt"/>
                <a:cs typeface="+mn-lt"/>
              </a:rPr>
              <a:t>Webinar slides, MBs, Frequently Asked Questions (FAQs)</a:t>
            </a:r>
            <a:endParaRPr lang="en-US" u="sng" dirty="0">
              <a:solidFill>
                <a:srgbClr val="FFFF80"/>
              </a:solidFill>
              <a:ea typeface="+mn-lt"/>
              <a:cs typeface="+mn-lt"/>
            </a:endParaRPr>
          </a:p>
          <a:p>
            <a:pPr>
              <a:buFont typeface="Arial"/>
            </a:pPr>
            <a:endParaRPr lang="en-US" sz="2400" dirty="0">
              <a:ea typeface="+mn-lt"/>
              <a:cs typeface="+mn-lt"/>
            </a:endParaRPr>
          </a:p>
          <a:p>
            <a:pPr marL="0" indent="0">
              <a:buNone/>
            </a:pPr>
            <a:r>
              <a:rPr lang="en-US" sz="2800" b="1" dirty="0">
                <a:ea typeface="+mn-lt"/>
                <a:cs typeface="+mn-lt"/>
              </a:rPr>
              <a:t>The ELCD Emergency email inbox</a:t>
            </a:r>
            <a:endParaRPr lang="en-US" sz="2800" b="1" dirty="0">
              <a:cs typeface="Arial"/>
            </a:endParaRPr>
          </a:p>
          <a:p>
            <a:pPr lvl="1">
              <a:buFont typeface="Wingdings" panose="05000000000000000000" pitchFamily="2" charset="2"/>
              <a:buChar char="Ø"/>
            </a:pPr>
            <a:r>
              <a:rPr lang="en-US" u="sng" dirty="0">
                <a:solidFill>
                  <a:srgbClr val="FFFF80"/>
                </a:solidFill>
                <a:ea typeface="+mn-lt"/>
                <a:cs typeface="+mn-lt"/>
                <a:hlinkClick r:id="rId4"/>
              </a:rPr>
              <a:t>ELCDEmergency@cde.ca.gov</a:t>
            </a:r>
            <a:endParaRPr lang="en-US" dirty="0">
              <a:solidFill>
                <a:srgbClr val="FFFF80"/>
              </a:solidFill>
              <a:ea typeface="+mn-lt"/>
              <a:cs typeface="+mn-lt"/>
            </a:endParaRPr>
          </a:p>
          <a:p>
            <a:pPr>
              <a:buFont typeface="Arial"/>
            </a:pPr>
            <a:endParaRPr lang="en-US" sz="2800" dirty="0">
              <a:ea typeface="+mn-lt"/>
              <a:cs typeface="+mn-lt"/>
            </a:endParaRPr>
          </a:p>
          <a:p>
            <a:pPr marL="0" indent="0">
              <a:buNone/>
            </a:pPr>
            <a:r>
              <a:rPr lang="en-US" sz="2800" b="1" dirty="0">
                <a:ea typeface="+mn-lt"/>
                <a:cs typeface="+mn-lt"/>
              </a:rPr>
              <a:t>The PQI Office Regional Consultants</a:t>
            </a:r>
            <a:r>
              <a:rPr lang="en-US" sz="2400" dirty="0">
                <a:ea typeface="+mn-lt"/>
                <a:cs typeface="+mn-lt"/>
              </a:rPr>
              <a:t> </a:t>
            </a:r>
            <a:endParaRPr lang="en-US" sz="2400" u="sng" dirty="0">
              <a:solidFill>
                <a:srgbClr val="FFFF80"/>
              </a:solidFill>
              <a:cs typeface="Arial" panose="020B0604020202020204"/>
            </a:endParaRPr>
          </a:p>
          <a:p>
            <a:pPr lvl="1">
              <a:buFont typeface="Wingdings" panose="020B0604020202020204" pitchFamily="34" charset="0"/>
              <a:buChar char="Ø"/>
            </a:pPr>
            <a:r>
              <a:rPr lang="en-US" u="sng" dirty="0">
                <a:solidFill>
                  <a:srgbClr val="FFFF80"/>
                </a:solidFill>
                <a:cs typeface="Arial" panose="020B0604020202020204"/>
                <a:hlinkClick r:id="rId5" tooltip="Program Quality Implementation Office Regional Consultants web page">
                  <a:extLst>
                    <a:ext uri="{A12FA001-AC4F-418D-AE19-62706E023703}">
                      <ahyp:hlinkClr xmlns:ahyp="http://schemas.microsoft.com/office/drawing/2018/hyperlinkcolor" val="tx"/>
                    </a:ext>
                  </a:extLst>
                </a:hlinkClick>
              </a:rPr>
              <a:t>https://www.cde.ca.gov/sp/cd/ci/assignments.asp</a:t>
            </a:r>
            <a:endParaRPr lang="en-US" u="sng" dirty="0">
              <a:solidFill>
                <a:srgbClr val="FFFF80"/>
              </a:solidFill>
              <a:cs typeface="Arial" panose="020B0604020202020204"/>
            </a:endParaRPr>
          </a:p>
          <a:p>
            <a:pPr lvl="1">
              <a:buFont typeface="Wingdings" panose="05000000000000000000" pitchFamily="2" charset="2"/>
              <a:buChar char="Ø"/>
            </a:pPr>
            <a:r>
              <a:rPr lang="en-US" dirty="0">
                <a:cs typeface="Arial" panose="020B0604020202020204"/>
              </a:rPr>
              <a:t>Consultants are most easily reached by email </a:t>
            </a:r>
          </a:p>
          <a:p>
            <a:pPr lvl="1">
              <a:buFont typeface="Wingdings" panose="05000000000000000000" pitchFamily="2" charset="2"/>
              <a:buChar char="Ø"/>
            </a:pPr>
            <a:r>
              <a:rPr lang="en-US" dirty="0">
                <a:cs typeface="Arial" panose="020B0604020202020204"/>
              </a:rPr>
              <a:t>or</a:t>
            </a:r>
            <a:r>
              <a:rPr lang="en-US" dirty="0">
                <a:ea typeface="+mn-lt"/>
                <a:cs typeface="+mn-lt"/>
              </a:rPr>
              <a:t> by phone at 916-322-6233</a:t>
            </a:r>
            <a:endParaRPr lang="en-US" dirty="0">
              <a:cs typeface="Arial"/>
            </a:endParaRPr>
          </a:p>
        </p:txBody>
      </p:sp>
      <p:sp>
        <p:nvSpPr>
          <p:cNvPr id="4" name="Slide Number Placeholder 3"/>
          <p:cNvSpPr>
            <a:spLocks noGrp="1"/>
          </p:cNvSpPr>
          <p:nvPr>
            <p:ph type="sldNum" sz="quarter" idx="10"/>
          </p:nvPr>
        </p:nvSpPr>
        <p:spPr/>
        <p:txBody>
          <a:bodyPr/>
          <a:lstStyle/>
          <a:p>
            <a:fld id="{2AA74813-043C-43CB-9E82-7CAA19F31821}" type="slidenum">
              <a:rPr lang="en-US" smtClean="0"/>
              <a:pPr/>
              <a:t>16</a:t>
            </a:fld>
            <a:endParaRPr lang="en-US"/>
          </a:p>
        </p:txBody>
      </p:sp>
    </p:spTree>
    <p:extLst>
      <p:ext uri="{BB962C8B-B14F-4D97-AF65-F5344CB8AC3E}">
        <p14:creationId xmlns:p14="http://schemas.microsoft.com/office/powerpoint/2010/main" val="2307632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6FA7D-562D-4984-95BF-99CDB80878F7}"/>
              </a:ext>
            </a:extLst>
          </p:cNvPr>
          <p:cNvSpPr>
            <a:spLocks noGrp="1"/>
          </p:cNvSpPr>
          <p:nvPr>
            <p:ph type="title"/>
          </p:nvPr>
        </p:nvSpPr>
        <p:spPr>
          <a:xfrm>
            <a:off x="297770" y="2071510"/>
            <a:ext cx="4685612" cy="708081"/>
          </a:xfrm>
        </p:spPr>
        <p:txBody>
          <a:bodyPr>
            <a:normAutofit fontScale="90000"/>
          </a:bodyPr>
          <a:lstStyle/>
          <a:p>
            <a:r>
              <a:rPr lang="en-US"/>
              <a:t>Part 1 Closing</a:t>
            </a:r>
            <a:br>
              <a:rPr lang="en-US">
                <a:cs typeface="Arial"/>
              </a:rPr>
            </a:br>
            <a:br>
              <a:rPr lang="en-US">
                <a:cs typeface="Arial"/>
              </a:rPr>
            </a:br>
            <a:br>
              <a:rPr lang="en-US">
                <a:cs typeface="Arial"/>
              </a:rPr>
            </a:br>
            <a:r>
              <a:rPr lang="en-US">
                <a:cs typeface="Arial"/>
              </a:rPr>
              <a:t>Stay Tuned for Part 2!</a:t>
            </a:r>
          </a:p>
        </p:txBody>
      </p:sp>
      <p:sp>
        <p:nvSpPr>
          <p:cNvPr id="4" name="Content Placeholder 3">
            <a:extLst>
              <a:ext uri="{FF2B5EF4-FFF2-40B4-BE49-F238E27FC236}">
                <a16:creationId xmlns:a16="http://schemas.microsoft.com/office/drawing/2014/main" id="{1C8E2CA6-0A54-4186-A030-A4A26B5C9687}"/>
              </a:ext>
            </a:extLst>
          </p:cNvPr>
          <p:cNvSpPr>
            <a:spLocks noGrp="1"/>
          </p:cNvSpPr>
          <p:nvPr>
            <p:ph sz="half" idx="2"/>
          </p:nvPr>
        </p:nvSpPr>
        <p:spPr>
          <a:xfrm>
            <a:off x="212434" y="5027529"/>
            <a:ext cx="5665175" cy="1461477"/>
          </a:xfrm>
        </p:spPr>
        <p:txBody>
          <a:bodyPr vert="horz" lIns="91440" tIns="45720" rIns="91440" bIns="45720" rtlCol="0" anchor="t">
            <a:normAutofit/>
          </a:bodyPr>
          <a:lstStyle/>
          <a:p>
            <a:pPr marL="0" indent="-1828800">
              <a:buNone/>
            </a:pPr>
            <a:r>
              <a:rPr lang="en-US" sz="2400">
                <a:ea typeface="+mn-lt"/>
                <a:cs typeface="+mn-lt"/>
              </a:rPr>
              <a:t>Photo Credit: Sandoval Family Child Care; Ventura, CA</a:t>
            </a:r>
          </a:p>
          <a:p>
            <a:pPr marL="0" indent="-1828800">
              <a:buNone/>
            </a:pPr>
            <a:endParaRPr lang="en-US" sz="2400">
              <a:ea typeface="+mn-lt"/>
              <a:cs typeface="+mn-lt"/>
            </a:endParaRPr>
          </a:p>
        </p:txBody>
      </p:sp>
      <p:sp>
        <p:nvSpPr>
          <p:cNvPr id="5" name="Slide Number Placeholder 4">
            <a:extLst>
              <a:ext uri="{FF2B5EF4-FFF2-40B4-BE49-F238E27FC236}">
                <a16:creationId xmlns:a16="http://schemas.microsoft.com/office/drawing/2014/main" id="{3BDC38F1-3A0E-4DBB-BE0D-52FB51B22DC8}"/>
              </a:ext>
            </a:extLst>
          </p:cNvPr>
          <p:cNvSpPr>
            <a:spLocks noGrp="1"/>
          </p:cNvSpPr>
          <p:nvPr>
            <p:ph type="sldNum" sz="quarter" idx="10"/>
          </p:nvPr>
        </p:nvSpPr>
        <p:spPr/>
        <p:txBody>
          <a:bodyPr/>
          <a:lstStyle/>
          <a:p>
            <a:fld id="{2AA74813-043C-43CB-9E82-7CAA19F31821}" type="slidenum">
              <a:rPr lang="en-US" dirty="0" smtClean="0"/>
              <a:pPr/>
              <a:t>17</a:t>
            </a:fld>
            <a:endParaRPr lang="en-US"/>
          </a:p>
        </p:txBody>
      </p:sp>
      <p:pic>
        <p:nvPicPr>
          <p:cNvPr id="3" name="Picture 2" descr="Two children from Sandoval Family Childcare building with large blocks">
            <a:extLst>
              <a:ext uri="{FF2B5EF4-FFF2-40B4-BE49-F238E27FC236}">
                <a16:creationId xmlns:a16="http://schemas.microsoft.com/office/drawing/2014/main" id="{6B18DE3B-1BAC-400E-844A-F4082B8372EC}"/>
              </a:ext>
            </a:extLst>
          </p:cNvPr>
          <p:cNvPicPr>
            <a:picLocks noChangeAspect="1"/>
          </p:cNvPicPr>
          <p:nvPr/>
        </p:nvPicPr>
        <p:blipFill>
          <a:blip r:embed="rId3"/>
          <a:stretch>
            <a:fillRect/>
          </a:stretch>
        </p:blipFill>
        <p:spPr>
          <a:xfrm>
            <a:off x="5327322" y="94230"/>
            <a:ext cx="6712278" cy="5938019"/>
          </a:xfrm>
          <a:prstGeom prst="rect">
            <a:avLst/>
          </a:prstGeom>
        </p:spPr>
      </p:pic>
    </p:spTree>
    <p:extLst>
      <p:ext uri="{BB962C8B-B14F-4D97-AF65-F5344CB8AC3E}">
        <p14:creationId xmlns:p14="http://schemas.microsoft.com/office/powerpoint/2010/main" val="1735414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DB00A-8284-43BE-9BF1-6A79D91741D4}"/>
              </a:ext>
            </a:extLst>
          </p:cNvPr>
          <p:cNvSpPr>
            <a:spLocks noGrp="1"/>
          </p:cNvSpPr>
          <p:nvPr>
            <p:ph type="title"/>
          </p:nvPr>
        </p:nvSpPr>
        <p:spPr/>
        <p:txBody>
          <a:bodyPr>
            <a:normAutofit/>
          </a:bodyPr>
          <a:lstStyle/>
          <a:p>
            <a:r>
              <a:rPr lang="en-US" sz="3800" b="1">
                <a:cs typeface="Arial"/>
              </a:rPr>
              <a:t>Welcome and </a:t>
            </a:r>
            <a:r>
              <a:rPr lang="en-US">
                <a:cs typeface="Arial"/>
              </a:rPr>
              <a:t>Introductions</a:t>
            </a:r>
            <a:endParaRPr lang="en-US" sz="3800" b="1">
              <a:cs typeface="Arial"/>
            </a:endParaRPr>
          </a:p>
        </p:txBody>
      </p:sp>
      <p:pic>
        <p:nvPicPr>
          <p:cNvPr id="4" name="Picture 4" descr="A collage of children stating Everyone Belongs - Todos Somos Unidos">
            <a:extLst>
              <a:ext uri="{FF2B5EF4-FFF2-40B4-BE49-F238E27FC236}">
                <a16:creationId xmlns:a16="http://schemas.microsoft.com/office/drawing/2014/main" id="{AEEDEEF5-836A-479E-9CAA-0D355D04D83A}"/>
              </a:ext>
            </a:extLst>
          </p:cNvPr>
          <p:cNvPicPr>
            <a:picLocks noGrp="1" noChangeAspect="1"/>
          </p:cNvPicPr>
          <p:nvPr>
            <p:ph idx="1"/>
          </p:nvPr>
        </p:nvPicPr>
        <p:blipFill rotWithShape="1">
          <a:blip r:embed="rId3"/>
          <a:srcRect t="850" r="2037" b="3858"/>
          <a:stretch/>
        </p:blipFill>
        <p:spPr>
          <a:xfrm>
            <a:off x="2622742" y="1674726"/>
            <a:ext cx="6917719" cy="4254212"/>
          </a:xfrm>
        </p:spPr>
      </p:pic>
      <p:sp>
        <p:nvSpPr>
          <p:cNvPr id="3" name="Slide Number Placeholder 2"/>
          <p:cNvSpPr>
            <a:spLocks noGrp="1"/>
          </p:cNvSpPr>
          <p:nvPr>
            <p:ph type="sldNum" sz="quarter" idx="10"/>
          </p:nvPr>
        </p:nvSpPr>
        <p:spPr/>
        <p:txBody>
          <a:bodyPr/>
          <a:lstStyle/>
          <a:p>
            <a:fld id="{2AA74813-043C-43CB-9E82-7CAA19F31821}" type="slidenum">
              <a:rPr lang="en-US" smtClean="0"/>
              <a:pPr/>
              <a:t>2</a:t>
            </a:fld>
            <a:endParaRPr lang="en-US"/>
          </a:p>
        </p:txBody>
      </p:sp>
    </p:spTree>
    <p:extLst>
      <p:ext uri="{BB962C8B-B14F-4D97-AF65-F5344CB8AC3E}">
        <p14:creationId xmlns:p14="http://schemas.microsoft.com/office/powerpoint/2010/main" val="346566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40DF-8C40-4D2D-A92A-4A7E3459D867}"/>
              </a:ext>
            </a:extLst>
          </p:cNvPr>
          <p:cNvSpPr>
            <a:spLocks noGrp="1"/>
          </p:cNvSpPr>
          <p:nvPr>
            <p:ph type="title"/>
          </p:nvPr>
        </p:nvSpPr>
        <p:spPr>
          <a:xfrm>
            <a:off x="152400" y="106532"/>
            <a:ext cx="11887200" cy="1083076"/>
          </a:xfrm>
        </p:spPr>
        <p:txBody>
          <a:bodyPr/>
          <a:lstStyle/>
          <a:p>
            <a:r>
              <a:rPr lang="en-US" dirty="0">
                <a:cs typeface="Arial"/>
              </a:rPr>
              <a:t>Meeting Agenda</a:t>
            </a:r>
            <a:endParaRPr lang="en-US" dirty="0"/>
          </a:p>
        </p:txBody>
      </p:sp>
      <p:sp>
        <p:nvSpPr>
          <p:cNvPr id="3" name="Content Placeholder 2">
            <a:extLst>
              <a:ext uri="{FF2B5EF4-FFF2-40B4-BE49-F238E27FC236}">
                <a16:creationId xmlns:a16="http://schemas.microsoft.com/office/drawing/2014/main" id="{C4FF0244-2395-4134-B541-23E27C242207}"/>
              </a:ext>
            </a:extLst>
          </p:cNvPr>
          <p:cNvSpPr>
            <a:spLocks noGrp="1"/>
          </p:cNvSpPr>
          <p:nvPr>
            <p:ph sz="half" idx="1"/>
          </p:nvPr>
        </p:nvSpPr>
        <p:spPr>
          <a:xfrm>
            <a:off x="244128" y="1352826"/>
            <a:ext cx="11703744" cy="4595213"/>
          </a:xfrm>
        </p:spPr>
        <p:txBody>
          <a:bodyPr vert="horz" lIns="91440" tIns="45720" rIns="91440" bIns="45720" rtlCol="0" anchor="t">
            <a:normAutofit/>
          </a:bodyPr>
          <a:lstStyle/>
          <a:p>
            <a:pPr>
              <a:spcAft>
                <a:spcPts val="1200"/>
              </a:spcAft>
            </a:pPr>
            <a:r>
              <a:rPr lang="en-US" dirty="0">
                <a:ea typeface="+mn-lt"/>
                <a:cs typeface="+mn-lt"/>
              </a:rPr>
              <a:t>Welcome</a:t>
            </a:r>
          </a:p>
          <a:p>
            <a:pPr>
              <a:spcAft>
                <a:spcPts val="1200"/>
              </a:spcAft>
            </a:pPr>
            <a:r>
              <a:rPr lang="en-US" dirty="0">
                <a:ea typeface="+mn-lt"/>
                <a:cs typeface="+mn-lt"/>
              </a:rPr>
              <a:t>Agenda</a:t>
            </a:r>
          </a:p>
          <a:p>
            <a:pPr>
              <a:spcAft>
                <a:spcPts val="1200"/>
              </a:spcAft>
            </a:pPr>
            <a:r>
              <a:rPr lang="en-US" dirty="0">
                <a:cs typeface="Arial"/>
              </a:rPr>
              <a:t>Budget Updates</a:t>
            </a:r>
          </a:p>
          <a:p>
            <a:pPr>
              <a:spcAft>
                <a:spcPts val="1200"/>
              </a:spcAft>
            </a:pPr>
            <a:r>
              <a:rPr lang="en-US" dirty="0">
                <a:cs typeface="Arial"/>
              </a:rPr>
              <a:t>Policy Updates and Reminders</a:t>
            </a:r>
          </a:p>
          <a:p>
            <a:pPr>
              <a:spcAft>
                <a:spcPts val="1200"/>
              </a:spcAft>
            </a:pPr>
            <a:r>
              <a:rPr lang="en-US" dirty="0">
                <a:cs typeface="Arial"/>
              </a:rPr>
              <a:t>New Management Bulletins</a:t>
            </a:r>
          </a:p>
          <a:p>
            <a:pPr>
              <a:spcAft>
                <a:spcPts val="1200"/>
              </a:spcAft>
            </a:pPr>
            <a:r>
              <a:rPr lang="en-US" dirty="0">
                <a:cs typeface="Arial"/>
              </a:rPr>
              <a:t>Federal Vaccine Requirements</a:t>
            </a:r>
          </a:p>
        </p:txBody>
      </p:sp>
      <p:sp>
        <p:nvSpPr>
          <p:cNvPr id="5" name="Slide Number Placeholder 4">
            <a:extLst>
              <a:ext uri="{FF2B5EF4-FFF2-40B4-BE49-F238E27FC236}">
                <a16:creationId xmlns:a16="http://schemas.microsoft.com/office/drawing/2014/main" id="{8488E30A-77BC-44E5-9177-96565E1508EB}"/>
              </a:ext>
            </a:extLst>
          </p:cNvPr>
          <p:cNvSpPr>
            <a:spLocks noGrp="1"/>
          </p:cNvSpPr>
          <p:nvPr>
            <p:ph type="sldNum" sz="quarter" idx="10"/>
          </p:nvPr>
        </p:nvSpPr>
        <p:spPr/>
        <p:txBody>
          <a:bodyPr/>
          <a:lstStyle/>
          <a:p>
            <a:fld id="{2AA74813-043C-43CB-9E82-7CAA19F31821}" type="slidenum">
              <a:rPr lang="en-US" smtClean="0"/>
              <a:pPr/>
              <a:t>3</a:t>
            </a:fld>
            <a:endParaRPr lang="en-US"/>
          </a:p>
        </p:txBody>
      </p:sp>
    </p:spTree>
    <p:extLst>
      <p:ext uri="{BB962C8B-B14F-4D97-AF65-F5344CB8AC3E}">
        <p14:creationId xmlns:p14="http://schemas.microsoft.com/office/powerpoint/2010/main" val="214779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C3464-045E-4B5E-843A-C9BFD0B42555}"/>
              </a:ext>
            </a:extLst>
          </p:cNvPr>
          <p:cNvSpPr>
            <a:spLocks noGrp="1"/>
          </p:cNvSpPr>
          <p:nvPr>
            <p:ph type="title"/>
          </p:nvPr>
        </p:nvSpPr>
        <p:spPr/>
        <p:txBody>
          <a:bodyPr/>
          <a:lstStyle/>
          <a:p>
            <a:r>
              <a:rPr lang="en-US" dirty="0">
                <a:cs typeface="Arial"/>
              </a:rPr>
              <a:t>Budget Updates from Clean-up Budget Bills</a:t>
            </a:r>
            <a:endParaRPr lang="en-US" dirty="0"/>
          </a:p>
        </p:txBody>
      </p:sp>
      <p:sp>
        <p:nvSpPr>
          <p:cNvPr id="3" name="Content Placeholder 2">
            <a:extLst>
              <a:ext uri="{FF2B5EF4-FFF2-40B4-BE49-F238E27FC236}">
                <a16:creationId xmlns:a16="http://schemas.microsoft.com/office/drawing/2014/main" id="{0F372200-8F5F-43F4-977F-6488D369196B}"/>
              </a:ext>
            </a:extLst>
          </p:cNvPr>
          <p:cNvSpPr>
            <a:spLocks noGrp="1"/>
          </p:cNvSpPr>
          <p:nvPr>
            <p:ph idx="1"/>
          </p:nvPr>
        </p:nvSpPr>
        <p:spPr/>
        <p:txBody>
          <a:bodyPr vert="horz" lIns="91440" tIns="45720" rIns="91440" bIns="45720" rtlCol="0" anchor="t">
            <a:normAutofit/>
          </a:bodyPr>
          <a:lstStyle/>
          <a:p>
            <a:r>
              <a:rPr lang="en-US" dirty="0">
                <a:ea typeface="+mn-lt"/>
                <a:cs typeface="+mn-lt"/>
              </a:rPr>
              <a:t>Changes to allow California State Preschool Program (CSPP) as a wrap program for Transitional Kindergarten (TK) and kindergarten age children</a:t>
            </a:r>
            <a:endParaRPr lang="en-US" dirty="0">
              <a:cs typeface="Arial"/>
            </a:endParaRPr>
          </a:p>
          <a:p>
            <a:r>
              <a:rPr lang="en-US" dirty="0">
                <a:cs typeface="Arial"/>
              </a:rPr>
              <a:t>Additional authority for rate reform guidance</a:t>
            </a:r>
          </a:p>
          <a:p>
            <a:r>
              <a:rPr lang="en-US" dirty="0">
                <a:cs typeface="Arial"/>
              </a:rPr>
              <a:t>Correcting statutory references to refer to updated Education Code sections</a:t>
            </a:r>
          </a:p>
          <a:p>
            <a:r>
              <a:rPr lang="en-US" dirty="0">
                <a:cs typeface="Arial"/>
              </a:rPr>
              <a:t>TK planning grant allocation updated</a:t>
            </a:r>
            <a:endParaRPr lang="en-US" dirty="0"/>
          </a:p>
          <a:p>
            <a:endParaRPr lang="en-US" dirty="0">
              <a:cs typeface="Arial"/>
            </a:endParaRPr>
          </a:p>
        </p:txBody>
      </p:sp>
      <p:sp>
        <p:nvSpPr>
          <p:cNvPr id="5" name="Slide Number Placeholder 4">
            <a:extLst>
              <a:ext uri="{FF2B5EF4-FFF2-40B4-BE49-F238E27FC236}">
                <a16:creationId xmlns:a16="http://schemas.microsoft.com/office/drawing/2014/main" id="{94CF1F4C-0D79-4BC5-83A8-D60520BD58F4}"/>
              </a:ext>
            </a:extLst>
          </p:cNvPr>
          <p:cNvSpPr>
            <a:spLocks noGrp="1"/>
          </p:cNvSpPr>
          <p:nvPr>
            <p:ph type="sldNum" sz="quarter" idx="10"/>
          </p:nvPr>
        </p:nvSpPr>
        <p:spPr/>
        <p:txBody>
          <a:bodyPr/>
          <a:lstStyle/>
          <a:p>
            <a:fld id="{2AA74813-043C-43CB-9E82-7CAA19F31821}" type="slidenum">
              <a:rPr lang="en-US" smtClean="0"/>
              <a:pPr/>
              <a:t>4</a:t>
            </a:fld>
            <a:endParaRPr lang="en-US"/>
          </a:p>
        </p:txBody>
      </p:sp>
    </p:spTree>
    <p:extLst>
      <p:ext uri="{BB962C8B-B14F-4D97-AF65-F5344CB8AC3E}">
        <p14:creationId xmlns:p14="http://schemas.microsoft.com/office/powerpoint/2010/main" val="3918682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193CB-738A-46DC-9948-00C442D383BF}"/>
              </a:ext>
            </a:extLst>
          </p:cNvPr>
          <p:cNvSpPr>
            <a:spLocks noGrp="1"/>
          </p:cNvSpPr>
          <p:nvPr>
            <p:ph type="title"/>
          </p:nvPr>
        </p:nvSpPr>
        <p:spPr>
          <a:xfrm>
            <a:off x="152400" y="100586"/>
            <a:ext cx="11887200" cy="1325563"/>
          </a:xfrm>
        </p:spPr>
        <p:txBody>
          <a:bodyPr/>
          <a:lstStyle/>
          <a:p>
            <a:r>
              <a:rPr lang="en-US" dirty="0">
                <a:cs typeface="Arial"/>
              </a:rPr>
              <a:t>12-Month Eligibility Regulations</a:t>
            </a:r>
            <a:endParaRPr lang="en-US" dirty="0"/>
          </a:p>
        </p:txBody>
      </p:sp>
      <p:sp>
        <p:nvSpPr>
          <p:cNvPr id="3" name="Content Placeholder 2">
            <a:extLst>
              <a:ext uri="{FF2B5EF4-FFF2-40B4-BE49-F238E27FC236}">
                <a16:creationId xmlns:a16="http://schemas.microsoft.com/office/drawing/2014/main" id="{FE5FF96A-BC3F-4C11-97B4-79D5B7C9137D}"/>
              </a:ext>
            </a:extLst>
          </p:cNvPr>
          <p:cNvSpPr>
            <a:spLocks noGrp="1"/>
          </p:cNvSpPr>
          <p:nvPr>
            <p:ph idx="1"/>
          </p:nvPr>
        </p:nvSpPr>
        <p:spPr>
          <a:xfrm>
            <a:off x="152400" y="1394132"/>
            <a:ext cx="11887200" cy="5363282"/>
          </a:xfrm>
        </p:spPr>
        <p:txBody>
          <a:bodyPr vert="horz" lIns="91440" tIns="45720" rIns="91440" bIns="45720" rtlCol="0" anchor="t">
            <a:normAutofit/>
          </a:bodyPr>
          <a:lstStyle/>
          <a:p>
            <a:r>
              <a:rPr lang="en-US" dirty="0">
                <a:ea typeface="+mn-lt"/>
                <a:cs typeface="+mn-lt"/>
              </a:rPr>
              <a:t>Effective Date: July 1, 2021</a:t>
            </a:r>
          </a:p>
          <a:p>
            <a:r>
              <a:rPr lang="en-US" dirty="0">
                <a:ea typeface="+mn-lt"/>
                <a:cs typeface="+mn-lt"/>
              </a:rPr>
              <a:t>Please direct any CSPP related questions regarding the 12-month regulations to the Title 5 inbox at: </a:t>
            </a:r>
            <a:r>
              <a:rPr lang="en-US" u="sng" dirty="0">
                <a:solidFill>
                  <a:srgbClr val="FFFF80"/>
                </a:solidFill>
                <a:cs typeface="Arial"/>
                <a:hlinkClick r:id="rId3"/>
              </a:rPr>
              <a:t>ELCDTitle5</a:t>
            </a:r>
            <a:r>
              <a:rPr lang="en-US" u="sng" dirty="0">
                <a:solidFill>
                  <a:srgbClr val="FFFF80"/>
                </a:solidFill>
                <a:cs typeface="Arial"/>
              </a:rPr>
              <a:t>@cde.ca.gov</a:t>
            </a:r>
            <a:endParaRPr lang="en-US" dirty="0">
              <a:ea typeface="+mn-lt"/>
              <a:cs typeface="+mn-lt"/>
            </a:endParaRPr>
          </a:p>
          <a:p>
            <a:r>
              <a:rPr lang="en-US" dirty="0">
                <a:ea typeface="+mn-lt"/>
                <a:cs typeface="+mn-lt"/>
              </a:rPr>
              <a:t>These regulations apply to all programs, including contracts that transitioned to the California Department of Social Services (CDSS) on July 1</a:t>
            </a:r>
          </a:p>
          <a:p>
            <a:r>
              <a:rPr lang="en-US" dirty="0">
                <a:ea typeface="+mn-lt"/>
                <a:cs typeface="+mn-lt"/>
              </a:rPr>
              <a:t>Contractors can access the regulations on the CDE Rulemaking Webpage or the Thomson Reuters Westlaw website</a:t>
            </a:r>
          </a:p>
          <a:p>
            <a:pPr lvl="1"/>
            <a:endParaRPr lang="en-US" dirty="0">
              <a:cs typeface="Arial"/>
            </a:endParaRPr>
          </a:p>
          <a:p>
            <a:endParaRPr lang="en-US" dirty="0">
              <a:cs typeface="Arial"/>
            </a:endParaRPr>
          </a:p>
        </p:txBody>
      </p:sp>
      <p:sp>
        <p:nvSpPr>
          <p:cNvPr id="4" name="Slide Number Placeholder 3">
            <a:extLst>
              <a:ext uri="{FF2B5EF4-FFF2-40B4-BE49-F238E27FC236}">
                <a16:creationId xmlns:a16="http://schemas.microsoft.com/office/drawing/2014/main" id="{1AFA7191-74BF-40CF-9DE5-E1581A46A4CE}"/>
              </a:ext>
            </a:extLst>
          </p:cNvPr>
          <p:cNvSpPr>
            <a:spLocks noGrp="1"/>
          </p:cNvSpPr>
          <p:nvPr>
            <p:ph type="sldNum" sz="quarter" idx="10"/>
          </p:nvPr>
        </p:nvSpPr>
        <p:spPr/>
        <p:txBody>
          <a:bodyPr/>
          <a:lstStyle/>
          <a:p>
            <a:fld id="{2AA74813-043C-43CB-9E82-7CAA19F31821}" type="slidenum">
              <a:rPr lang="en-US" smtClean="0"/>
              <a:pPr/>
              <a:t>5</a:t>
            </a:fld>
            <a:endParaRPr lang="en-US"/>
          </a:p>
        </p:txBody>
      </p:sp>
    </p:spTree>
    <p:extLst>
      <p:ext uri="{BB962C8B-B14F-4D97-AF65-F5344CB8AC3E}">
        <p14:creationId xmlns:p14="http://schemas.microsoft.com/office/powerpoint/2010/main" val="3693935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7228F-ECCC-4FC2-A3E5-7FBF408476C8}"/>
              </a:ext>
            </a:extLst>
          </p:cNvPr>
          <p:cNvSpPr>
            <a:spLocks noGrp="1"/>
          </p:cNvSpPr>
          <p:nvPr>
            <p:ph type="title"/>
          </p:nvPr>
        </p:nvSpPr>
        <p:spPr/>
        <p:txBody>
          <a:bodyPr/>
          <a:lstStyle/>
          <a:p>
            <a:r>
              <a:rPr lang="en-US" dirty="0">
                <a:cs typeface="Arial"/>
              </a:rPr>
              <a:t>Abandonment of Care</a:t>
            </a:r>
            <a:endParaRPr lang="en-US" dirty="0"/>
          </a:p>
        </p:txBody>
      </p:sp>
      <p:sp>
        <p:nvSpPr>
          <p:cNvPr id="3" name="Content Placeholder 2">
            <a:extLst>
              <a:ext uri="{FF2B5EF4-FFF2-40B4-BE49-F238E27FC236}">
                <a16:creationId xmlns:a16="http://schemas.microsoft.com/office/drawing/2014/main" id="{EDBE01D2-94D1-4ED1-AE67-B3C25E417096}"/>
              </a:ext>
            </a:extLst>
          </p:cNvPr>
          <p:cNvSpPr>
            <a:spLocks noGrp="1"/>
          </p:cNvSpPr>
          <p:nvPr>
            <p:ph idx="1"/>
          </p:nvPr>
        </p:nvSpPr>
        <p:spPr/>
        <p:txBody>
          <a:bodyPr vert="horz" lIns="91440" tIns="45720" rIns="91440" bIns="45720" rtlCol="0" anchor="t">
            <a:normAutofit/>
          </a:bodyPr>
          <a:lstStyle/>
          <a:p>
            <a:r>
              <a:rPr lang="en" dirty="0">
                <a:ea typeface="+mn-lt"/>
                <a:cs typeface="+mn-lt"/>
              </a:rPr>
              <a:t>What is considered abandonment of care? </a:t>
            </a:r>
            <a:endParaRPr lang="en-US" dirty="0">
              <a:ea typeface="+mn-lt"/>
              <a:cs typeface="+mn-lt"/>
            </a:endParaRPr>
          </a:p>
          <a:p>
            <a:pPr lvl="1"/>
            <a:r>
              <a:rPr lang="en" dirty="0">
                <a:ea typeface="+mn-lt"/>
                <a:cs typeface="+mn-lt"/>
              </a:rPr>
              <a:t>When the family has not been in communication with the provider or contractor for 30 consecutive calendar days and has not notified the provider or contractor of the reason the family is not using services.</a:t>
            </a:r>
          </a:p>
          <a:p>
            <a:pPr>
              <a:buChar char="•"/>
            </a:pPr>
            <a:r>
              <a:rPr lang="en" dirty="0">
                <a:ea typeface="+mn-lt"/>
                <a:cs typeface="+mn-lt"/>
              </a:rPr>
              <a:t>Are excused absences included in the 30 consecutive calendar days?</a:t>
            </a:r>
          </a:p>
          <a:p>
            <a:pPr lvl="1"/>
            <a:r>
              <a:rPr lang="en" dirty="0">
                <a:ea typeface="+mn-lt"/>
                <a:cs typeface="+mn-lt"/>
              </a:rPr>
              <a:t>No, only unexcused absences are considered for abandonment of care. If the family has reported why they are not attending then it does not count toward the 30 days.</a:t>
            </a:r>
          </a:p>
        </p:txBody>
      </p:sp>
      <p:sp>
        <p:nvSpPr>
          <p:cNvPr id="4" name="Slide Number Placeholder 3">
            <a:extLst>
              <a:ext uri="{FF2B5EF4-FFF2-40B4-BE49-F238E27FC236}">
                <a16:creationId xmlns:a16="http://schemas.microsoft.com/office/drawing/2014/main" id="{30FE0944-98A6-4136-B9AF-825C91C3D31A}"/>
              </a:ext>
            </a:extLst>
          </p:cNvPr>
          <p:cNvSpPr>
            <a:spLocks noGrp="1"/>
          </p:cNvSpPr>
          <p:nvPr>
            <p:ph type="sldNum" sz="quarter" idx="10"/>
          </p:nvPr>
        </p:nvSpPr>
        <p:spPr/>
        <p:txBody>
          <a:bodyPr/>
          <a:lstStyle/>
          <a:p>
            <a:fld id="{2AA74813-043C-43CB-9E82-7CAA19F31821}" type="slidenum">
              <a:rPr lang="en-US" smtClean="0"/>
              <a:pPr/>
              <a:t>6</a:t>
            </a:fld>
            <a:endParaRPr lang="en-US"/>
          </a:p>
        </p:txBody>
      </p:sp>
    </p:spTree>
    <p:extLst>
      <p:ext uri="{BB962C8B-B14F-4D97-AF65-F5344CB8AC3E}">
        <p14:creationId xmlns:p14="http://schemas.microsoft.com/office/powerpoint/2010/main" val="2693681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7228F-ECCC-4FC2-A3E5-7FBF408476C8}"/>
              </a:ext>
            </a:extLst>
          </p:cNvPr>
          <p:cNvSpPr>
            <a:spLocks noGrp="1"/>
          </p:cNvSpPr>
          <p:nvPr>
            <p:ph type="title"/>
          </p:nvPr>
        </p:nvSpPr>
        <p:spPr>
          <a:xfrm>
            <a:off x="66368" y="44025"/>
            <a:ext cx="11887200" cy="1325563"/>
          </a:xfrm>
        </p:spPr>
        <p:txBody>
          <a:bodyPr/>
          <a:lstStyle/>
          <a:p>
            <a:r>
              <a:rPr lang="en-US" dirty="0">
                <a:cs typeface="Arial"/>
              </a:rPr>
              <a:t>Shelter-in-Place Policies</a:t>
            </a:r>
            <a:endParaRPr lang="en-US" dirty="0"/>
          </a:p>
        </p:txBody>
      </p:sp>
      <p:sp>
        <p:nvSpPr>
          <p:cNvPr id="3" name="Content Placeholder 2">
            <a:extLst>
              <a:ext uri="{FF2B5EF4-FFF2-40B4-BE49-F238E27FC236}">
                <a16:creationId xmlns:a16="http://schemas.microsoft.com/office/drawing/2014/main" id="{EDBE01D2-94D1-4ED1-AE67-B3C25E417096}"/>
              </a:ext>
            </a:extLst>
          </p:cNvPr>
          <p:cNvSpPr>
            <a:spLocks noGrp="1"/>
          </p:cNvSpPr>
          <p:nvPr>
            <p:ph idx="1"/>
          </p:nvPr>
        </p:nvSpPr>
        <p:spPr>
          <a:xfrm>
            <a:off x="66368" y="1489657"/>
            <a:ext cx="11887200" cy="5447221"/>
          </a:xfrm>
        </p:spPr>
        <p:txBody>
          <a:bodyPr vert="horz" lIns="91440" tIns="45720" rIns="91440" bIns="45720" rtlCol="0" anchor="t">
            <a:normAutofit/>
          </a:bodyPr>
          <a:lstStyle/>
          <a:p>
            <a:r>
              <a:rPr lang="en" dirty="0">
                <a:ea typeface="+mn-lt"/>
                <a:cs typeface="+mn-lt"/>
              </a:rPr>
              <a:t>Can contractors include "shelter-in-place" as a family emergency in their program policies?</a:t>
            </a:r>
          </a:p>
          <a:p>
            <a:pPr lvl="1"/>
            <a:r>
              <a:rPr lang="en" dirty="0">
                <a:ea typeface="+mn-lt"/>
                <a:cs typeface="+mn-lt"/>
              </a:rPr>
              <a:t>Yes, Title 5 Section 18066(c) requires contractors to adopt reasonable policies that would determine what circumstances constitute an excused absence for “family emergency".</a:t>
            </a:r>
          </a:p>
          <a:p>
            <a:r>
              <a:rPr lang="en" dirty="0">
                <a:ea typeface="+mn-lt"/>
                <a:cs typeface="+mn-lt"/>
              </a:rPr>
              <a:t>Can families be disenrolled for abandoning care if they are sheltering-in-place?</a:t>
            </a:r>
          </a:p>
          <a:p>
            <a:pPr lvl="1"/>
            <a:r>
              <a:rPr lang="en" dirty="0">
                <a:ea typeface="+mn-lt"/>
                <a:cs typeface="+mn-lt"/>
              </a:rPr>
              <a:t>No, if families have communicated that they are choosing to shelter in place than they are not able to be disenrolled due to abandonment of care.</a:t>
            </a:r>
          </a:p>
        </p:txBody>
      </p:sp>
      <p:sp>
        <p:nvSpPr>
          <p:cNvPr id="4" name="Slide Number Placeholder 3">
            <a:extLst>
              <a:ext uri="{FF2B5EF4-FFF2-40B4-BE49-F238E27FC236}">
                <a16:creationId xmlns:a16="http://schemas.microsoft.com/office/drawing/2014/main" id="{30FE0944-98A6-4136-B9AF-825C91C3D31A}"/>
              </a:ext>
            </a:extLst>
          </p:cNvPr>
          <p:cNvSpPr>
            <a:spLocks noGrp="1"/>
          </p:cNvSpPr>
          <p:nvPr>
            <p:ph type="sldNum" sz="quarter" idx="10"/>
          </p:nvPr>
        </p:nvSpPr>
        <p:spPr/>
        <p:txBody>
          <a:bodyPr/>
          <a:lstStyle/>
          <a:p>
            <a:fld id="{2AA74813-043C-43CB-9E82-7CAA19F31821}" type="slidenum">
              <a:rPr lang="en-US" smtClean="0"/>
              <a:pPr/>
              <a:t>7</a:t>
            </a:fld>
            <a:endParaRPr lang="en-US"/>
          </a:p>
        </p:txBody>
      </p:sp>
    </p:spTree>
    <p:extLst>
      <p:ext uri="{BB962C8B-B14F-4D97-AF65-F5344CB8AC3E}">
        <p14:creationId xmlns:p14="http://schemas.microsoft.com/office/powerpoint/2010/main" val="2250771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A2BF-2647-4744-9A70-EB78F5EA9E72}"/>
              </a:ext>
            </a:extLst>
          </p:cNvPr>
          <p:cNvSpPr>
            <a:spLocks noGrp="1"/>
          </p:cNvSpPr>
          <p:nvPr>
            <p:ph type="title"/>
          </p:nvPr>
        </p:nvSpPr>
        <p:spPr>
          <a:xfrm>
            <a:off x="152400" y="203800"/>
            <a:ext cx="11887200" cy="1127290"/>
          </a:xfrm>
        </p:spPr>
        <p:txBody>
          <a:bodyPr/>
          <a:lstStyle/>
          <a:p>
            <a:r>
              <a:rPr lang="en-US" dirty="0">
                <a:cs typeface="Arial"/>
              </a:rPr>
              <a:t>Management Bulletin 21-12 – Family Fees</a:t>
            </a:r>
            <a:endParaRPr lang="en-US" dirty="0"/>
          </a:p>
        </p:txBody>
      </p:sp>
      <p:sp>
        <p:nvSpPr>
          <p:cNvPr id="3" name="Content Placeholder 2">
            <a:extLst>
              <a:ext uri="{FF2B5EF4-FFF2-40B4-BE49-F238E27FC236}">
                <a16:creationId xmlns:a16="http://schemas.microsoft.com/office/drawing/2014/main" id="{6F0CCA24-75B2-4661-ADF0-E8BB931B7D02}"/>
              </a:ext>
            </a:extLst>
          </p:cNvPr>
          <p:cNvSpPr>
            <a:spLocks noGrp="1"/>
          </p:cNvSpPr>
          <p:nvPr>
            <p:ph idx="1"/>
          </p:nvPr>
        </p:nvSpPr>
        <p:spPr>
          <a:xfrm>
            <a:off x="152400" y="1331090"/>
            <a:ext cx="11887200" cy="5323111"/>
          </a:xfrm>
        </p:spPr>
        <p:txBody>
          <a:bodyPr vert="horz" lIns="91440" tIns="45720" rIns="91440" bIns="45720" rtlCol="0" anchor="t">
            <a:normAutofit fontScale="92500" lnSpcReduction="20000"/>
          </a:bodyPr>
          <a:lstStyle/>
          <a:p>
            <a:r>
              <a:rPr lang="en-US" sz="3500" dirty="0">
                <a:cs typeface="Arial"/>
              </a:rPr>
              <a:t>MB 21-12 covers the waiver of family fees for full-day CSPP families through June 30, 2022.</a:t>
            </a:r>
            <a:r>
              <a:rPr lang="en-US" sz="3000" dirty="0">
                <a:cs typeface="Arial"/>
              </a:rPr>
              <a:t> </a:t>
            </a:r>
          </a:p>
          <a:p>
            <a:pPr lvl="1"/>
            <a:r>
              <a:rPr lang="en-US" sz="3000" dirty="0">
                <a:cs typeface="Arial"/>
              </a:rPr>
              <a:t>Fees are still required to be assessed at all initial certifications and recertifications</a:t>
            </a:r>
            <a:r>
              <a:rPr lang="en-US" sz="3000" dirty="0">
                <a:ea typeface="+mn-lt"/>
                <a:cs typeface="+mn-lt"/>
              </a:rPr>
              <a:t> to ensure that contractors report the correct family fee amount(s) being waived and that families are aware of the updated fee that will be applicable July 1, 2022.</a:t>
            </a:r>
            <a:r>
              <a:rPr lang="en-US" sz="3000" dirty="0">
                <a:cs typeface="Arial"/>
              </a:rPr>
              <a:t>The Notice of Action (NOA) should include information that the fee will be waived through June 30, 2022. </a:t>
            </a:r>
          </a:p>
          <a:p>
            <a:pPr lvl="1"/>
            <a:r>
              <a:rPr lang="en-US" sz="3000" dirty="0">
                <a:cs typeface="Arial"/>
              </a:rPr>
              <a:t>Contractors will no longer reassess all family fees with the issuance of the new fee schedule. Fees will be updated to align to the new schedule at recertification. School-age children must be assessed a vacation and school schedule family fee.</a:t>
            </a:r>
          </a:p>
          <a:p>
            <a:pPr lvl="1"/>
            <a:r>
              <a:rPr lang="en-US" sz="3000" dirty="0">
                <a:cs typeface="Arial"/>
              </a:rPr>
              <a:t>Contractors are strongly encouraged to remind families of their right to voluntarily request a reduction to their family fee if the new schedule would provide a reduction.</a:t>
            </a:r>
          </a:p>
        </p:txBody>
      </p:sp>
      <p:sp>
        <p:nvSpPr>
          <p:cNvPr id="4" name="Slide Number Placeholder 3">
            <a:extLst>
              <a:ext uri="{FF2B5EF4-FFF2-40B4-BE49-F238E27FC236}">
                <a16:creationId xmlns:a16="http://schemas.microsoft.com/office/drawing/2014/main" id="{31C1C381-D9E6-4D44-986C-B63EBCF6C129}"/>
              </a:ext>
            </a:extLst>
          </p:cNvPr>
          <p:cNvSpPr>
            <a:spLocks noGrp="1"/>
          </p:cNvSpPr>
          <p:nvPr>
            <p:ph type="sldNum" sz="quarter" idx="10"/>
          </p:nvPr>
        </p:nvSpPr>
        <p:spPr/>
        <p:txBody>
          <a:bodyPr/>
          <a:lstStyle/>
          <a:p>
            <a:fld id="{2AA74813-043C-43CB-9E82-7CAA19F31821}" type="slidenum">
              <a:rPr lang="en-US" smtClean="0"/>
              <a:pPr/>
              <a:t>8</a:t>
            </a:fld>
            <a:endParaRPr lang="en-US"/>
          </a:p>
        </p:txBody>
      </p:sp>
    </p:spTree>
    <p:extLst>
      <p:ext uri="{BB962C8B-B14F-4D97-AF65-F5344CB8AC3E}">
        <p14:creationId xmlns:p14="http://schemas.microsoft.com/office/powerpoint/2010/main" val="3123566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F7D99-4E1B-4C6C-879F-FAE21430658E}"/>
              </a:ext>
            </a:extLst>
          </p:cNvPr>
          <p:cNvSpPr>
            <a:spLocks noGrp="1"/>
          </p:cNvSpPr>
          <p:nvPr>
            <p:ph type="title"/>
          </p:nvPr>
        </p:nvSpPr>
        <p:spPr/>
        <p:txBody>
          <a:bodyPr/>
          <a:lstStyle/>
          <a:p>
            <a:r>
              <a:rPr lang="en-US" dirty="0">
                <a:cs typeface="Arial"/>
              </a:rPr>
              <a:t>MB 21-11: Reopening, Reimbursement, Distance Learning Plans and Distance Learning Services</a:t>
            </a:r>
            <a:endParaRPr lang="en-US" dirty="0"/>
          </a:p>
        </p:txBody>
      </p:sp>
      <p:sp>
        <p:nvSpPr>
          <p:cNvPr id="3" name="Content Placeholder 2">
            <a:extLst>
              <a:ext uri="{FF2B5EF4-FFF2-40B4-BE49-F238E27FC236}">
                <a16:creationId xmlns:a16="http://schemas.microsoft.com/office/drawing/2014/main" id="{0051D7FF-193E-4A89-BF85-AB44F4A1B070}"/>
              </a:ext>
            </a:extLst>
          </p:cNvPr>
          <p:cNvSpPr>
            <a:spLocks noGrp="1"/>
          </p:cNvSpPr>
          <p:nvPr>
            <p:ph idx="1"/>
          </p:nvPr>
        </p:nvSpPr>
        <p:spPr/>
        <p:txBody>
          <a:bodyPr vert="horz" lIns="91440" tIns="45720" rIns="91440" bIns="45720" rtlCol="0" anchor="t">
            <a:normAutofit fontScale="92500" lnSpcReduction="20000"/>
          </a:bodyPr>
          <a:lstStyle/>
          <a:p>
            <a:r>
              <a:rPr lang="en-US" sz="3500" dirty="0">
                <a:cs typeface="Arial"/>
              </a:rPr>
              <a:t>Local or state public health order, defined</a:t>
            </a:r>
          </a:p>
          <a:p>
            <a:r>
              <a:rPr lang="en-US" sz="3500" dirty="0">
                <a:cs typeface="Arial"/>
              </a:rPr>
              <a:t>Reimbursement:</a:t>
            </a:r>
          </a:p>
          <a:p>
            <a:pPr lvl="1"/>
            <a:r>
              <a:rPr lang="en-US" sz="3000" dirty="0">
                <a:cs typeface="Arial"/>
              </a:rPr>
              <a:t>Programs that are open, or re-open</a:t>
            </a:r>
          </a:p>
          <a:p>
            <a:pPr lvl="1"/>
            <a:r>
              <a:rPr lang="en-US" sz="3000" dirty="0">
                <a:cs typeface="Arial"/>
              </a:rPr>
              <a:t>Programs closed due to a local or state public health order or guidance</a:t>
            </a:r>
          </a:p>
          <a:p>
            <a:pPr lvl="1"/>
            <a:r>
              <a:rPr lang="en-US" sz="3000" dirty="0">
                <a:cs typeface="Arial"/>
              </a:rPr>
              <a:t>Programs that close without a local or state public health order or guidance</a:t>
            </a:r>
          </a:p>
          <a:p>
            <a:r>
              <a:rPr lang="en-US" sz="3500" dirty="0">
                <a:cs typeface="Arial"/>
              </a:rPr>
              <a:t>Reimbursement for providers who serve children through a CSPP contract in a family childcare home education network</a:t>
            </a:r>
          </a:p>
          <a:p>
            <a:r>
              <a:rPr lang="en-US" sz="3500" dirty="0">
                <a:cs typeface="Arial"/>
              </a:rPr>
              <a:t>Distance learning plans</a:t>
            </a:r>
          </a:p>
          <a:p>
            <a:r>
              <a:rPr lang="en-US" sz="3500" dirty="0">
                <a:cs typeface="Arial"/>
              </a:rPr>
              <a:t>Distance learning services</a:t>
            </a:r>
          </a:p>
          <a:p>
            <a:r>
              <a:rPr lang="en-US" sz="3500" dirty="0">
                <a:cs typeface="Arial"/>
              </a:rPr>
              <a:t>Prioritization for in-person services</a:t>
            </a:r>
          </a:p>
          <a:p>
            <a:endParaRPr lang="en-US" dirty="0">
              <a:cs typeface="Arial"/>
            </a:endParaRPr>
          </a:p>
          <a:p>
            <a:endParaRPr lang="en-US" dirty="0">
              <a:cs typeface="Arial"/>
            </a:endParaRPr>
          </a:p>
          <a:p>
            <a:pPr marL="0" indent="0">
              <a:buNone/>
            </a:pPr>
            <a:endParaRPr lang="en-US" dirty="0">
              <a:cs typeface="Arial"/>
            </a:endParaRPr>
          </a:p>
        </p:txBody>
      </p:sp>
      <p:sp>
        <p:nvSpPr>
          <p:cNvPr id="4" name="Slide Number Placeholder 3">
            <a:extLst>
              <a:ext uri="{FF2B5EF4-FFF2-40B4-BE49-F238E27FC236}">
                <a16:creationId xmlns:a16="http://schemas.microsoft.com/office/drawing/2014/main" id="{AFB472DC-1BD5-4F4A-8831-45323B099006}"/>
              </a:ext>
            </a:extLst>
          </p:cNvPr>
          <p:cNvSpPr>
            <a:spLocks noGrp="1"/>
          </p:cNvSpPr>
          <p:nvPr>
            <p:ph type="sldNum" sz="quarter" idx="10"/>
          </p:nvPr>
        </p:nvSpPr>
        <p:spPr/>
        <p:txBody>
          <a:bodyPr/>
          <a:lstStyle/>
          <a:p>
            <a:fld id="{2AA74813-043C-43CB-9E82-7CAA19F31821}" type="slidenum">
              <a:rPr lang="en-US" smtClean="0"/>
              <a:pPr/>
              <a:t>9</a:t>
            </a:fld>
            <a:endParaRPr lang="en-US"/>
          </a:p>
        </p:txBody>
      </p:sp>
    </p:spTree>
    <p:extLst>
      <p:ext uri="{BB962C8B-B14F-4D97-AF65-F5344CB8AC3E}">
        <p14:creationId xmlns:p14="http://schemas.microsoft.com/office/powerpoint/2010/main" val="80695710"/>
      </p:ext>
    </p:extLst>
  </p:cSld>
  <p:clrMapOvr>
    <a:masterClrMapping/>
  </p:clrMapOvr>
</p:sld>
</file>

<file path=ppt/theme/theme1.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CDE Set 1">
  <a:themeElements>
    <a:clrScheme name="Custom 2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DE Set 1">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1E180"/>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1200</Words>
  <Application>Microsoft Office PowerPoint</Application>
  <PresentationFormat>Widescreen</PresentationFormat>
  <Paragraphs>147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17</vt:i4>
      </vt:variant>
    </vt:vector>
  </HeadingPairs>
  <TitlesOfParts>
    <vt:vector size="35" baseType="lpstr">
      <vt:lpstr>Arial</vt:lpstr>
      <vt:lpstr>Calibri</vt:lpstr>
      <vt:lpstr>Courier New</vt:lpstr>
      <vt:lpstr>Times</vt:lpstr>
      <vt:lpstr>Wingdings</vt:lpstr>
      <vt:lpstr>CDE Set 1</vt:lpstr>
      <vt:lpstr>CDE Set 2</vt:lpstr>
      <vt:lpstr>CDE Set 3</vt:lpstr>
      <vt:lpstr>CDE Set 4</vt:lpstr>
      <vt:lpstr>CDE Set 5</vt:lpstr>
      <vt:lpstr>CDE Set 6</vt:lpstr>
      <vt:lpstr>CDE Set 7</vt:lpstr>
      <vt:lpstr>CDE Set 1</vt:lpstr>
      <vt:lpstr>CDE Set 1</vt:lpstr>
      <vt:lpstr>CDE Set 1</vt:lpstr>
      <vt:lpstr>CDE Set 1</vt:lpstr>
      <vt:lpstr>CDE Set 1</vt:lpstr>
      <vt:lpstr>3_Blank Presentation</vt:lpstr>
      <vt:lpstr> Early Learning and Care Webinar</vt:lpstr>
      <vt:lpstr>Welcome and Introductions</vt:lpstr>
      <vt:lpstr>Meeting Agenda</vt:lpstr>
      <vt:lpstr>Budget Updates from Clean-up Budget Bills</vt:lpstr>
      <vt:lpstr>12-Month Eligibility Regulations</vt:lpstr>
      <vt:lpstr>Abandonment of Care</vt:lpstr>
      <vt:lpstr>Shelter-in-Place Policies</vt:lpstr>
      <vt:lpstr>Management Bulletin 21-12 – Family Fees</vt:lpstr>
      <vt:lpstr>MB 21-11: Reopening, Reimbursement, Distance Learning Plans and Distance Learning Services</vt:lpstr>
      <vt:lpstr>Fiscal Reporting: Days of Operation</vt:lpstr>
      <vt:lpstr>Fiscal Reporting: Days of Enrollment</vt:lpstr>
      <vt:lpstr>Fiscal Reporting: Days of Attendance</vt:lpstr>
      <vt:lpstr>MB 21-10: Non-COVID-19 Emergency Closures</vt:lpstr>
      <vt:lpstr>Federal Vaccine Requirements</vt:lpstr>
      <vt:lpstr>Questions</vt:lpstr>
      <vt:lpstr>Resources</vt:lpstr>
      <vt:lpstr>Part 1 Closing   Stay Tuned for Part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ELCD and FASD Webinar 9/17 - Resources (CA Department of Education)</dc:title>
  <dc:subject>Early Learning and Care Division Webinar on Budget Policy new Management Bulletins and Vaccine September 17, 2021.</dc:subject>
  <dc:creator/>
  <cp:lastModifiedBy/>
  <cp:revision>1</cp:revision>
  <dcterms:created xsi:type="dcterms:W3CDTF">2024-11-21T21:38:26Z</dcterms:created>
  <dcterms:modified xsi:type="dcterms:W3CDTF">2024-12-05T18:08:50Z</dcterms:modified>
</cp:coreProperties>
</file>