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42"/>
  </p:notesMasterIdLst>
  <p:handoutMasterIdLst>
    <p:handoutMasterId r:id="rId43"/>
  </p:handoutMasterIdLst>
  <p:sldIdLst>
    <p:sldId id="306" r:id="rId5"/>
    <p:sldId id="326" r:id="rId6"/>
    <p:sldId id="347" r:id="rId7"/>
    <p:sldId id="348" r:id="rId8"/>
    <p:sldId id="331" r:id="rId9"/>
    <p:sldId id="324" r:id="rId10"/>
    <p:sldId id="332" r:id="rId11"/>
    <p:sldId id="368" r:id="rId12"/>
    <p:sldId id="374" r:id="rId13"/>
    <p:sldId id="334" r:id="rId14"/>
    <p:sldId id="333" r:id="rId15"/>
    <p:sldId id="336" r:id="rId16"/>
    <p:sldId id="338" r:id="rId17"/>
    <p:sldId id="371" r:id="rId18"/>
    <p:sldId id="339" r:id="rId19"/>
    <p:sldId id="367" r:id="rId20"/>
    <p:sldId id="330" r:id="rId21"/>
    <p:sldId id="351" r:id="rId22"/>
    <p:sldId id="328" r:id="rId23"/>
    <p:sldId id="372" r:id="rId24"/>
    <p:sldId id="375" r:id="rId25"/>
    <p:sldId id="349" r:id="rId26"/>
    <p:sldId id="329" r:id="rId27"/>
    <p:sldId id="342" r:id="rId28"/>
    <p:sldId id="373" r:id="rId29"/>
    <p:sldId id="350" r:id="rId30"/>
    <p:sldId id="343" r:id="rId31"/>
    <p:sldId id="344" r:id="rId32"/>
    <p:sldId id="362" r:id="rId33"/>
    <p:sldId id="363" r:id="rId34"/>
    <p:sldId id="364" r:id="rId35"/>
    <p:sldId id="365" r:id="rId36"/>
    <p:sldId id="369" r:id="rId37"/>
    <p:sldId id="366" r:id="rId38"/>
    <p:sldId id="352" r:id="rId39"/>
    <p:sldId id="354" r:id="rId40"/>
    <p:sldId id="353"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3" clrIdx="2">
    <p:extLst>
      <p:ext uri="{19B8F6BF-5375-455C-9EA6-DF929625EA0E}">
        <p15:presenceInfo xmlns:p15="http://schemas.microsoft.com/office/powerpoint/2012/main" userId="Microsoft Office User" providerId="None"/>
      </p:ext>
    </p:extLst>
  </p:cmAuthor>
  <p:cmAuthor id="4" name="Liberty Van Natten" initials="LVN" lastIdx="5" clrIdx="3">
    <p:extLst>
      <p:ext uri="{19B8F6BF-5375-455C-9EA6-DF929625EA0E}">
        <p15:presenceInfo xmlns:p15="http://schemas.microsoft.com/office/powerpoint/2012/main" userId="e601bae39bb19582" providerId="Windows Live"/>
      </p:ext>
    </p:extLst>
  </p:cmAuthor>
  <p:cmAuthor id="5" name="Katherine Figueroa" initials="KF" lastIdx="0" clrIdx="4">
    <p:extLst>
      <p:ext uri="{19B8F6BF-5375-455C-9EA6-DF929625EA0E}">
        <p15:presenceInfo xmlns:p15="http://schemas.microsoft.com/office/powerpoint/2012/main" userId="S-1-5-21-2608872058-1432505909-2668327341-168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9C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51" autoAdjust="0"/>
    <p:restoredTop sz="93629" autoAdjust="0"/>
  </p:normalViewPr>
  <p:slideViewPr>
    <p:cSldViewPr snapToGrid="0">
      <p:cViewPr>
        <p:scale>
          <a:sx n="100" d="100"/>
          <a:sy n="100" d="100"/>
        </p:scale>
        <p:origin x="3504" y="1512"/>
      </p:cViewPr>
      <p:guideLst/>
    </p:cSldViewPr>
  </p:slideViewPr>
  <p:outlineViewPr>
    <p:cViewPr>
      <p:scale>
        <a:sx n="33" d="100"/>
        <a:sy n="33" d="100"/>
      </p:scale>
      <p:origin x="0" y="-11478"/>
    </p:cViewPr>
  </p:outlineViewPr>
  <p:notesTextViewPr>
    <p:cViewPr>
      <p:scale>
        <a:sx n="1" d="1"/>
        <a:sy n="1" d="1"/>
      </p:scale>
      <p:origin x="0" y="0"/>
    </p:cViewPr>
  </p:notesTextViewPr>
  <p:sorterViewPr>
    <p:cViewPr>
      <p:scale>
        <a:sx n="100" d="100"/>
        <a:sy n="100" d="100"/>
      </p:scale>
      <p:origin x="0" y="-130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10/20/2022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dirty="0"/>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10/20/2022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dirty="0"/>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dirty="0"/>
          </a:p>
        </p:txBody>
      </p:sp>
    </p:spTree>
    <p:extLst>
      <p:ext uri="{BB962C8B-B14F-4D97-AF65-F5344CB8AC3E}">
        <p14:creationId xmlns:p14="http://schemas.microsoft.com/office/powerpoint/2010/main" val="2292472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dirty="0"/>
          </a:p>
        </p:txBody>
      </p:sp>
    </p:spTree>
    <p:extLst>
      <p:ext uri="{BB962C8B-B14F-4D97-AF65-F5344CB8AC3E}">
        <p14:creationId xmlns:p14="http://schemas.microsoft.com/office/powerpoint/2010/main" val="244505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a:t>
            </a:r>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dirty="0"/>
          </a:p>
        </p:txBody>
      </p:sp>
    </p:spTree>
    <p:extLst>
      <p:ext uri="{BB962C8B-B14F-4D97-AF65-F5344CB8AC3E}">
        <p14:creationId xmlns:p14="http://schemas.microsoft.com/office/powerpoint/2010/main" val="1566190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A2AF5477-A919-46E9-BEBB-A72DF7B34052}" type="slidenum">
              <a:rPr lang="en-US" smtClean="0"/>
              <a:t>30</a:t>
            </a:fld>
            <a:endParaRPr lang="en-US" dirty="0"/>
          </a:p>
        </p:txBody>
      </p:sp>
    </p:spTree>
    <p:extLst>
      <p:ext uri="{BB962C8B-B14F-4D97-AF65-F5344CB8AC3E}">
        <p14:creationId xmlns:p14="http://schemas.microsoft.com/office/powerpoint/2010/main" val="2057556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A2AF5477-A919-46E9-BEBB-A72DF7B34052}" type="slidenum">
              <a:rPr lang="en-US" smtClean="0"/>
              <a:t>31</a:t>
            </a:fld>
            <a:endParaRPr lang="en-US" dirty="0"/>
          </a:p>
        </p:txBody>
      </p:sp>
    </p:spTree>
    <p:extLst>
      <p:ext uri="{BB962C8B-B14F-4D97-AF65-F5344CB8AC3E}">
        <p14:creationId xmlns:p14="http://schemas.microsoft.com/office/powerpoint/2010/main" val="352091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dirty="0"/>
          </a:p>
        </p:txBody>
      </p:sp>
    </p:spTree>
    <p:extLst>
      <p:ext uri="{BB962C8B-B14F-4D97-AF65-F5344CB8AC3E}">
        <p14:creationId xmlns:p14="http://schemas.microsoft.com/office/powerpoint/2010/main" val="3223092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dirty="0"/>
          </a:p>
        </p:txBody>
      </p:sp>
    </p:spTree>
    <p:extLst>
      <p:ext uri="{BB962C8B-B14F-4D97-AF65-F5344CB8AC3E}">
        <p14:creationId xmlns:p14="http://schemas.microsoft.com/office/powerpoint/2010/main" val="1095497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dirty="0"/>
          </a:p>
        </p:txBody>
      </p:sp>
    </p:spTree>
    <p:extLst>
      <p:ext uri="{BB962C8B-B14F-4D97-AF65-F5344CB8AC3E}">
        <p14:creationId xmlns:p14="http://schemas.microsoft.com/office/powerpoint/2010/main" val="3819688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10/20/2022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Tree>
    <p:extLst>
      <p:ext uri="{BB962C8B-B14F-4D97-AF65-F5344CB8AC3E}">
        <p14:creationId xmlns:p14="http://schemas.microsoft.com/office/powerpoint/2010/main" val="281422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ingle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
        <p:nvSpPr>
          <p:cNvPr id="6" name="Content Placeholder 5">
            <a:extLst>
              <a:ext uri="{FF2B5EF4-FFF2-40B4-BE49-F238E27FC236}">
                <a16:creationId xmlns:a16="http://schemas.microsoft.com/office/drawing/2014/main" id="{6AD8867F-6688-4CAA-9DD4-15DDEEC404F5}"/>
              </a:ext>
            </a:extLst>
          </p:cNvPr>
          <p:cNvSpPr>
            <a:spLocks noGrp="1"/>
          </p:cNvSpPr>
          <p:nvPr>
            <p:ph sz="quarter" idx="12"/>
          </p:nvPr>
        </p:nvSpPr>
        <p:spPr>
          <a:xfrm>
            <a:off x="3660314" y="1870687"/>
            <a:ext cx="4862905" cy="3335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779619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ingle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
        <p:nvSpPr>
          <p:cNvPr id="6" name="Content Placeholder 5">
            <a:extLst>
              <a:ext uri="{FF2B5EF4-FFF2-40B4-BE49-F238E27FC236}">
                <a16:creationId xmlns:a16="http://schemas.microsoft.com/office/drawing/2014/main" id="{6AD8867F-6688-4CAA-9DD4-15DDEEC404F5}"/>
              </a:ext>
            </a:extLst>
          </p:cNvPr>
          <p:cNvSpPr>
            <a:spLocks noGrp="1"/>
          </p:cNvSpPr>
          <p:nvPr>
            <p:ph sz="quarter" idx="12"/>
          </p:nvPr>
        </p:nvSpPr>
        <p:spPr>
          <a:xfrm>
            <a:off x="3660314" y="1870687"/>
            <a:ext cx="4862905" cy="3335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7AF05FA4-93DE-0846-AC79-17DD9F12E5DF}"/>
              </a:ext>
            </a:extLst>
          </p:cNvPr>
          <p:cNvSpPr>
            <a:spLocks noGrp="1"/>
          </p:cNvSpPr>
          <p:nvPr>
            <p:ph sz="quarter" idx="13"/>
          </p:nvPr>
        </p:nvSpPr>
        <p:spPr>
          <a:xfrm>
            <a:off x="8839200" y="1870075"/>
            <a:ext cx="3063875" cy="40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3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 id="2147483702" r:id="rId11"/>
    <p:sldLayoutId id="2147483703" r:id="rId12"/>
    <p:sldLayoutId id="2147483704" r:id="rId13"/>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61963" indent="-236538" algn="l" defTabSz="914400" rtl="0" eaLnBrk="1" latinLnBrk="0" hangingPunct="1">
        <a:lnSpc>
          <a:spcPct val="100000"/>
        </a:lnSpc>
        <a:spcBef>
          <a:spcPts val="600"/>
        </a:spcBef>
        <a:spcAft>
          <a:spcPts val="6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65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2pPr>
      <a:lvl3pPr marL="1376363" indent="-236538" algn="l" defTabSz="914400" rtl="0" eaLnBrk="1" latinLnBrk="0" hangingPunct="1">
        <a:lnSpc>
          <a:spcPct val="100000"/>
        </a:lnSpc>
        <a:spcBef>
          <a:spcPts val="600"/>
        </a:spcBef>
        <a:spcAft>
          <a:spcPts val="600"/>
        </a:spcAft>
        <a:buClrTx/>
        <a:buFont typeface="Wingdings" panose="05000000000000000000" pitchFamily="2" charset="2"/>
        <a:buChar char="§"/>
        <a:defRPr sz="2400" kern="1200">
          <a:solidFill>
            <a:schemeClr val="tx1"/>
          </a:solidFill>
          <a:latin typeface="+mn-lt"/>
          <a:ea typeface="+mn-ea"/>
          <a:cs typeface="+mn-cs"/>
        </a:defRPr>
      </a:lvl3pPr>
      <a:lvl4pPr marL="1828800" indent="-236538" algn="l" defTabSz="914400" rtl="0" eaLnBrk="1" latinLnBrk="0" hangingPunct="1">
        <a:lnSpc>
          <a:spcPct val="100000"/>
        </a:lnSpc>
        <a:spcBef>
          <a:spcPts val="600"/>
        </a:spcBef>
        <a:spcAft>
          <a:spcPts val="600"/>
        </a:spcAft>
        <a:buClrTx/>
        <a:buFont typeface="Arial" panose="020B0604020202020204" pitchFamily="34" charset="0"/>
        <a:buChar char="•"/>
        <a:defRPr sz="2400" kern="1200">
          <a:solidFill>
            <a:schemeClr val="tx1"/>
          </a:solidFill>
          <a:latin typeface="+mn-lt"/>
          <a:ea typeface="+mn-ea"/>
          <a:cs typeface="+mn-cs"/>
        </a:defRPr>
      </a:lvl4pPr>
      <a:lvl5pPr marL="2290763" indent="-2365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www.cde.ca.gov/ds/sp/cl/"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ca.gov/fg/aa/co/index.asp"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s://www.caschooldashboard.or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dq.cde.ca.gov/dataquest/"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www.cde.ca.gov/ta/ac/cm/documents/dashboarddqcrosswalk.pdf"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hyperlink" Target="https://studentprivacy.ed.gov/node/488/"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ca.gov/ds/sp/cl/calpadsupdflash182.asp"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cde.ca.gov/sp/hs/cy/documents/housingquestionnaire.pdf"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cde.ca.gov/sp/hs/cy/documents/guidanceforquestionnaire.doc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670684-14FB-441E-BF12-8094708A6397}"/>
              </a:ext>
            </a:extLst>
          </p:cNvPr>
          <p:cNvSpPr>
            <a:spLocks noGrp="1"/>
          </p:cNvSpPr>
          <p:nvPr>
            <p:ph type="ctrTitle"/>
          </p:nvPr>
        </p:nvSpPr>
        <p:spPr/>
        <p:txBody>
          <a:bodyPr/>
          <a:lstStyle/>
          <a:p>
            <a:r>
              <a:rPr lang="en-US" dirty="0"/>
              <a:t>All About Data and Homeless Education</a:t>
            </a:r>
          </a:p>
        </p:txBody>
      </p:sp>
      <p:sp>
        <p:nvSpPr>
          <p:cNvPr id="3" name="Subtitle 2">
            <a:extLst>
              <a:ext uri="{FF2B5EF4-FFF2-40B4-BE49-F238E27FC236}">
                <a16:creationId xmlns:a16="http://schemas.microsoft.com/office/drawing/2014/main" id="{8E08D93C-088A-405C-8853-4D078B4FFF99}"/>
              </a:ext>
            </a:extLst>
          </p:cNvPr>
          <p:cNvSpPr>
            <a:spLocks noGrp="1"/>
          </p:cNvSpPr>
          <p:nvPr>
            <p:ph type="subTitle" idx="1"/>
          </p:nvPr>
        </p:nvSpPr>
        <p:spPr/>
        <p:txBody>
          <a:bodyPr/>
          <a:lstStyle/>
          <a:p>
            <a:r>
              <a:rPr lang="en-US" dirty="0"/>
              <a:t>September 2020</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(6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Update CALPADS as often as necessary to capture students who may go in and out of homelessness during the year.</a:t>
            </a:r>
          </a:p>
          <a:p>
            <a:r>
              <a:rPr lang="en-US" altLang="en-US" dirty="0"/>
              <a:t>At a minimum, update at least once before the end of the academic year.</a:t>
            </a:r>
            <a:endParaRPr lang="en-US" dirty="0"/>
          </a:p>
          <a:p>
            <a:r>
              <a:rPr lang="en-US" altLang="en-US" dirty="0"/>
              <a:t>Any student who was homeless at any point during the year will be counted in the End-of-Year (EOY) cumulative count of homeless students.</a:t>
            </a:r>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417756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(7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EOY Homeless Counts – Homeless students are counted and certified in the EOY 2 submission Reports 5.4 and 5.5.</a:t>
            </a:r>
          </a:p>
          <a:p>
            <a:r>
              <a:rPr lang="en-US" altLang="en-US" dirty="0"/>
              <a:t>The EOY data is a cumulative count whereas the census data (LCFF date) is a point-in-time count.</a:t>
            </a:r>
          </a:p>
          <a:p>
            <a:pPr lvl="1"/>
            <a:r>
              <a:rPr lang="en-US" altLang="en-US" dirty="0"/>
              <a:t>Typically the EOY data is larger than the census data </a:t>
            </a:r>
          </a:p>
          <a:p>
            <a:r>
              <a:rPr lang="en-US" altLang="en-US" dirty="0"/>
              <a:t>Visit the CDE CALPADS website at </a:t>
            </a:r>
            <a:r>
              <a:rPr lang="en-US" altLang="en-US" dirty="0">
                <a:hlinkClick r:id="rId2" tooltip="California Department of Education's California Longitudinal Pupil Achievement Data System web site."/>
              </a:rPr>
              <a:t>https://www.cde.ca.gov/ds/sp/cl/</a:t>
            </a:r>
            <a:r>
              <a:rPr lang="en-US" altLang="en-US" dirty="0"/>
              <a:t>.</a:t>
            </a:r>
          </a:p>
          <a:p>
            <a:endParaRPr lang="en-US" alt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207902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Data (1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It is important to ask questions and analyze data by looking at district and school enrollment data in order to:</a:t>
            </a:r>
          </a:p>
          <a:p>
            <a:pPr lvl="1"/>
            <a:r>
              <a:rPr lang="en-US" altLang="en-US" dirty="0"/>
              <a:t>Compare to previous years</a:t>
            </a:r>
          </a:p>
          <a:p>
            <a:pPr lvl="1"/>
            <a:r>
              <a:rPr lang="en-US" altLang="en-US" dirty="0"/>
              <a:t>Compare it to the poverty levels in area</a:t>
            </a:r>
          </a:p>
          <a:p>
            <a:pPr lvl="1"/>
            <a:r>
              <a:rPr lang="en-US" altLang="en-US" dirty="0"/>
              <a:t>Compare it to Free or Reduced Price Meals (FRPM) data</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4012217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Data (2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Homeless education experts, at the national level, generally estimate that five to ten percent of economically disadvantaged youth, those eligible for </a:t>
            </a:r>
            <a:r>
              <a:rPr lang="en-US" altLang="en-US" dirty="0"/>
              <a:t>FRPM, </a:t>
            </a:r>
            <a:r>
              <a:rPr lang="en-US" dirty="0"/>
              <a:t>experience homelessness during an academic year.</a:t>
            </a:r>
          </a:p>
          <a:p>
            <a:r>
              <a:rPr lang="en-US" altLang="en-US" dirty="0"/>
              <a:t>The next few slides will demonstrate how an LEA can look at their data and determine the percentages of cumulative homeless count to FRPM LCFF counts.</a:t>
            </a:r>
          </a:p>
          <a:p>
            <a:endParaRPr lang="en-US" alt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781301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5FD-DF8B-4586-8D5D-2056AD05791E}"/>
              </a:ext>
            </a:extLst>
          </p:cNvPr>
          <p:cNvSpPr>
            <a:spLocks noGrp="1"/>
          </p:cNvSpPr>
          <p:nvPr>
            <p:ph type="title"/>
          </p:nvPr>
        </p:nvSpPr>
        <p:spPr/>
        <p:txBody>
          <a:bodyPr/>
          <a:lstStyle/>
          <a:p>
            <a:r>
              <a:rPr lang="en-US" dirty="0"/>
              <a:t>Looking At Your Data</a:t>
            </a:r>
          </a:p>
        </p:txBody>
      </p:sp>
      <p:graphicFrame>
        <p:nvGraphicFramePr>
          <p:cNvPr id="6" name="Content Placeholder 5" descr="This table compares a description of reportable data to what that data actually is.">
            <a:extLst>
              <a:ext uri="{FF2B5EF4-FFF2-40B4-BE49-F238E27FC236}">
                <a16:creationId xmlns:a16="http://schemas.microsoft.com/office/drawing/2014/main" id="{0D91825E-C784-4D64-BF43-A55A77CBBD98}"/>
              </a:ext>
            </a:extLst>
          </p:cNvPr>
          <p:cNvGraphicFramePr>
            <a:graphicFrameLocks noGrp="1"/>
          </p:cNvGraphicFramePr>
          <p:nvPr>
            <p:ph idx="1"/>
            <p:extLst>
              <p:ext uri="{D42A27DB-BD31-4B8C-83A1-F6EECF244321}">
                <p14:modId xmlns:p14="http://schemas.microsoft.com/office/powerpoint/2010/main" val="3151910541"/>
              </p:ext>
            </p:extLst>
          </p:nvPr>
        </p:nvGraphicFramePr>
        <p:xfrm>
          <a:off x="429491" y="1902184"/>
          <a:ext cx="11333018" cy="4389120"/>
        </p:xfrm>
        <a:graphic>
          <a:graphicData uri="http://schemas.openxmlformats.org/drawingml/2006/table">
            <a:tbl>
              <a:tblPr firstRow="1" bandRow="1">
                <a:tableStyleId>{BC89EF96-8CEA-46FF-86C4-4CE0E7609802}</a:tableStyleId>
              </a:tblPr>
              <a:tblGrid>
                <a:gridCol w="8457923">
                  <a:extLst>
                    <a:ext uri="{9D8B030D-6E8A-4147-A177-3AD203B41FA5}">
                      <a16:colId xmlns:a16="http://schemas.microsoft.com/office/drawing/2014/main" val="3564173075"/>
                    </a:ext>
                  </a:extLst>
                </a:gridCol>
                <a:gridCol w="2875095">
                  <a:extLst>
                    <a:ext uri="{9D8B030D-6E8A-4147-A177-3AD203B41FA5}">
                      <a16:colId xmlns:a16="http://schemas.microsoft.com/office/drawing/2014/main" val="1521982093"/>
                    </a:ext>
                  </a:extLst>
                </a:gridCol>
              </a:tblGrid>
              <a:tr h="370840">
                <a:tc>
                  <a:txBody>
                    <a:bodyPr/>
                    <a:lstStyle/>
                    <a:p>
                      <a:pPr algn="ctr"/>
                      <a:r>
                        <a:rPr lang="en-US" sz="2400" dirty="0"/>
                        <a:t>Description</a:t>
                      </a:r>
                    </a:p>
                  </a:txBody>
                  <a:tcPr/>
                </a:tc>
                <a:tc>
                  <a:txBody>
                    <a:bodyPr/>
                    <a:lstStyle/>
                    <a:p>
                      <a:pPr algn="ctr"/>
                      <a:r>
                        <a:rPr lang="en-US" sz="2400" dirty="0"/>
                        <a:t>Actual Data</a:t>
                      </a:r>
                    </a:p>
                  </a:txBody>
                  <a:tcPr/>
                </a:tc>
                <a:extLst>
                  <a:ext uri="{0D108BD9-81ED-4DB2-BD59-A6C34878D82A}">
                    <a16:rowId xmlns:a16="http://schemas.microsoft.com/office/drawing/2014/main" val="3651517101"/>
                  </a:ext>
                </a:extLst>
              </a:tr>
              <a:tr h="370310">
                <a:tc>
                  <a:txBody>
                    <a:bodyPr/>
                    <a:lstStyle/>
                    <a:p>
                      <a:r>
                        <a:rPr lang="en-US" sz="2400" dirty="0"/>
                        <a:t>Total Census Enrollment</a:t>
                      </a:r>
                    </a:p>
                  </a:txBody>
                  <a:tcPr/>
                </a:tc>
                <a:tc>
                  <a:txBody>
                    <a:bodyPr/>
                    <a:lstStyle/>
                    <a:p>
                      <a:pPr algn="r"/>
                      <a:r>
                        <a:rPr lang="en-US" sz="2400" dirty="0"/>
                        <a:t>10,340</a:t>
                      </a:r>
                    </a:p>
                  </a:txBody>
                  <a:tcPr/>
                </a:tc>
                <a:extLst>
                  <a:ext uri="{0D108BD9-81ED-4DB2-BD59-A6C34878D82A}">
                    <a16:rowId xmlns:a16="http://schemas.microsoft.com/office/drawing/2014/main" val="2173431756"/>
                  </a:ext>
                </a:extLst>
              </a:tr>
              <a:tr h="370840">
                <a:tc>
                  <a:txBody>
                    <a:bodyPr/>
                    <a:lstStyle/>
                    <a:p>
                      <a:r>
                        <a:rPr lang="en-US" sz="2400" dirty="0"/>
                        <a:t>FRPM LCFF Count</a:t>
                      </a:r>
                    </a:p>
                  </a:txBody>
                  <a:tcPr/>
                </a:tc>
                <a:tc>
                  <a:txBody>
                    <a:bodyPr/>
                    <a:lstStyle/>
                    <a:p>
                      <a:pPr algn="r"/>
                      <a:r>
                        <a:rPr lang="en-US" sz="2400" dirty="0"/>
                        <a:t>3,597</a:t>
                      </a:r>
                    </a:p>
                  </a:txBody>
                  <a:tcPr/>
                </a:tc>
                <a:extLst>
                  <a:ext uri="{0D108BD9-81ED-4DB2-BD59-A6C34878D82A}">
                    <a16:rowId xmlns:a16="http://schemas.microsoft.com/office/drawing/2014/main" val="2888128958"/>
                  </a:ext>
                </a:extLst>
              </a:tr>
              <a:tr h="370840">
                <a:tc>
                  <a:txBody>
                    <a:bodyPr/>
                    <a:lstStyle/>
                    <a:p>
                      <a:r>
                        <a:rPr lang="en-US" sz="2400" dirty="0"/>
                        <a:t>Homeless Cumulative Count</a:t>
                      </a:r>
                    </a:p>
                  </a:txBody>
                  <a:tcPr/>
                </a:tc>
                <a:tc>
                  <a:txBody>
                    <a:bodyPr/>
                    <a:lstStyle/>
                    <a:p>
                      <a:pPr algn="r"/>
                      <a:r>
                        <a:rPr lang="en-US" sz="2400" dirty="0"/>
                        <a:t>309</a:t>
                      </a:r>
                    </a:p>
                  </a:txBody>
                  <a:tcPr/>
                </a:tc>
                <a:extLst>
                  <a:ext uri="{0D108BD9-81ED-4DB2-BD59-A6C34878D82A}">
                    <a16:rowId xmlns:a16="http://schemas.microsoft.com/office/drawing/2014/main" val="1727209711"/>
                  </a:ext>
                </a:extLst>
              </a:tr>
              <a:tr h="409891">
                <a:tc>
                  <a:txBody>
                    <a:bodyPr/>
                    <a:lstStyle/>
                    <a:p>
                      <a:r>
                        <a:rPr lang="en-US" sz="2400" dirty="0"/>
                        <a:t>Homeless as Percent of Total Census Enrollment</a:t>
                      </a:r>
                    </a:p>
                  </a:txBody>
                  <a:tcPr/>
                </a:tc>
                <a:tc>
                  <a:txBody>
                    <a:bodyPr/>
                    <a:lstStyle/>
                    <a:p>
                      <a:pPr algn="r"/>
                      <a:r>
                        <a:rPr lang="en-US" sz="2400" dirty="0"/>
                        <a:t>3 Percent</a:t>
                      </a:r>
                    </a:p>
                  </a:txBody>
                  <a:tcPr/>
                </a:tc>
                <a:extLst>
                  <a:ext uri="{0D108BD9-81ED-4DB2-BD59-A6C34878D82A}">
                    <a16:rowId xmlns:a16="http://schemas.microsoft.com/office/drawing/2014/main" val="1933650043"/>
                  </a:ext>
                </a:extLst>
              </a:tr>
              <a:tr h="370840">
                <a:tc>
                  <a:txBody>
                    <a:bodyPr/>
                    <a:lstStyle/>
                    <a:p>
                      <a:r>
                        <a:rPr lang="en-US" sz="2400" dirty="0"/>
                        <a:t>Homeless as Percent to FRPM LCFF </a:t>
                      </a:r>
                    </a:p>
                  </a:txBody>
                  <a:tcPr/>
                </a:tc>
                <a:tc>
                  <a:txBody>
                    <a:bodyPr/>
                    <a:lstStyle/>
                    <a:p>
                      <a:pPr algn="r"/>
                      <a:r>
                        <a:rPr lang="en-US" sz="2400" dirty="0"/>
                        <a:t>9 Percent</a:t>
                      </a:r>
                    </a:p>
                  </a:txBody>
                  <a:tcPr/>
                </a:tc>
                <a:extLst>
                  <a:ext uri="{0D108BD9-81ED-4DB2-BD59-A6C34878D82A}">
                    <a16:rowId xmlns:a16="http://schemas.microsoft.com/office/drawing/2014/main" val="2416007644"/>
                  </a:ext>
                </a:extLst>
              </a:tr>
              <a:tr h="370840">
                <a:tc>
                  <a:txBody>
                    <a:bodyPr/>
                    <a:lstStyle/>
                    <a:p>
                      <a:r>
                        <a:rPr lang="en-US" sz="2400" dirty="0"/>
                        <a:t>Homeless Percent of FRPM LCFF Count Greater Than/Equal to Five Percent +</a:t>
                      </a:r>
                    </a:p>
                  </a:txBody>
                  <a:tcPr/>
                </a:tc>
                <a:tc>
                  <a:txBody>
                    <a:bodyPr/>
                    <a:lstStyle/>
                    <a:p>
                      <a:pPr algn="r"/>
                      <a:r>
                        <a:rPr lang="en-US" sz="2400" dirty="0"/>
                        <a:t>Yes</a:t>
                      </a:r>
                    </a:p>
                  </a:txBody>
                  <a:tcPr/>
                </a:tc>
                <a:extLst>
                  <a:ext uri="{0D108BD9-81ED-4DB2-BD59-A6C34878D82A}">
                    <a16:rowId xmlns:a16="http://schemas.microsoft.com/office/drawing/2014/main" val="443074352"/>
                  </a:ext>
                </a:extLst>
              </a:tr>
              <a:tr h="370840">
                <a:tc>
                  <a:txBody>
                    <a:bodyPr/>
                    <a:lstStyle/>
                    <a:p>
                      <a:r>
                        <a:rPr lang="en-US" sz="2400" dirty="0"/>
                        <a:t>Homeless Percent of FRPM LCFF Count Greater Than/Equal to Ten Percent </a:t>
                      </a:r>
                    </a:p>
                  </a:txBody>
                  <a:tcPr/>
                </a:tc>
                <a:tc>
                  <a:txBody>
                    <a:bodyPr/>
                    <a:lstStyle/>
                    <a:p>
                      <a:pPr algn="r"/>
                      <a:r>
                        <a:rPr lang="en-US" sz="2400" dirty="0"/>
                        <a:t>No</a:t>
                      </a:r>
                    </a:p>
                  </a:txBody>
                  <a:tcPr/>
                </a:tc>
                <a:extLst>
                  <a:ext uri="{0D108BD9-81ED-4DB2-BD59-A6C34878D82A}">
                    <a16:rowId xmlns:a16="http://schemas.microsoft.com/office/drawing/2014/main" val="3700278452"/>
                  </a:ext>
                </a:extLst>
              </a:tr>
            </a:tbl>
          </a:graphicData>
        </a:graphic>
      </p:graphicFrame>
      <p:sp>
        <p:nvSpPr>
          <p:cNvPr id="4" name="Slide Number Placeholder 3">
            <a:extLst>
              <a:ext uri="{FF2B5EF4-FFF2-40B4-BE49-F238E27FC236}">
                <a16:creationId xmlns:a16="http://schemas.microsoft.com/office/drawing/2014/main" id="{E5B80F78-A15B-469F-B9D0-AE88497908EE}"/>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3382390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Data (3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To calculate the percentages of homeless students compared to total census enrollment and LCFF FRPM enrollment, using the chart on the previous slide:</a:t>
            </a:r>
          </a:p>
          <a:p>
            <a:pPr lvl="1"/>
            <a:r>
              <a:rPr lang="en-US" altLang="en-US" dirty="0"/>
              <a:t>Divide the cumulative homeless enrollment by census total enrollment</a:t>
            </a:r>
          </a:p>
          <a:p>
            <a:pPr lvl="1"/>
            <a:r>
              <a:rPr lang="en-US" altLang="en-US" dirty="0"/>
              <a:t>309 ÷ 10,340 = .029</a:t>
            </a:r>
          </a:p>
          <a:p>
            <a:pPr lvl="1"/>
            <a:r>
              <a:rPr lang="en-US" altLang="en-US" dirty="0"/>
              <a:t>Three percent of total census enrollment is homeless</a:t>
            </a:r>
          </a:p>
          <a:p>
            <a:endParaRPr lang="en-US" altLang="en-US" dirty="0"/>
          </a:p>
          <a:p>
            <a:endParaRPr lang="en-US" alt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3464353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Data (4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Divide the cumulative homeless enrollment by LCFF FRPM enrollment</a:t>
            </a:r>
          </a:p>
          <a:p>
            <a:pPr lvl="1"/>
            <a:r>
              <a:rPr lang="en-US" altLang="en-US" dirty="0"/>
              <a:t>309 ÷ 3,597 = .085</a:t>
            </a:r>
          </a:p>
          <a:p>
            <a:pPr lvl="1"/>
            <a:r>
              <a:rPr lang="en-US" altLang="en-US" dirty="0"/>
              <a:t>Nine percent of FRPM LCFF enrollment is homeless</a:t>
            </a:r>
          </a:p>
          <a:p>
            <a:endParaRPr lang="en-US" altLang="en-US" dirty="0"/>
          </a:p>
          <a:p>
            <a:endParaRPr lang="en-US" altLang="en-US" dirty="0"/>
          </a:p>
          <a:p>
            <a:endParaRPr lang="en-US" alt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63037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Consolidated Application and Reporting System (1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CARS is a </a:t>
            </a:r>
            <a:r>
              <a:rPr lang="en-US" dirty="0"/>
              <a:t>two-part application and reporting process for multiple state and federal, formula-driven, categorical program funds submitted by LEAs.</a:t>
            </a:r>
          </a:p>
          <a:p>
            <a:r>
              <a:rPr lang="en-US" altLang="en-US" dirty="0"/>
              <a:t>There is a Winter Release and a Spring Release.</a:t>
            </a:r>
          </a:p>
          <a:p>
            <a:pPr lvl="1"/>
            <a:r>
              <a:rPr lang="en-US" altLang="en-US" dirty="0"/>
              <a:t>Typically, the Winter Release is from January 15 through February 28, annually</a:t>
            </a:r>
          </a:p>
          <a:p>
            <a:pPr lvl="1"/>
            <a:r>
              <a:rPr lang="en-US" altLang="en-US" dirty="0"/>
              <a:t>Typically, the Spring Release is from May 15 through June 30, annually</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2390469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Consolidated Application and Reporting System (2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In the Spring Release, there is a page entitled </a:t>
            </a:r>
            <a:r>
              <a:rPr lang="en-US" i="1" dirty="0"/>
              <a:t>Homeless Education Policy, Requirements, and Implementation</a:t>
            </a:r>
            <a:r>
              <a:rPr lang="en-US" dirty="0"/>
              <a:t> that requires LEAs to indicate various information on their implementation of homeless education, such as:</a:t>
            </a:r>
          </a:p>
          <a:p>
            <a:pPr lvl="1"/>
            <a:r>
              <a:rPr lang="en-US" altLang="en-US" dirty="0"/>
              <a:t>Homeless liaison contact information</a:t>
            </a:r>
          </a:p>
          <a:p>
            <a:pPr lvl="1"/>
            <a:r>
              <a:rPr lang="en-US" dirty="0"/>
              <a:t>Full-time equivalent (FTE) </a:t>
            </a:r>
            <a:r>
              <a:rPr lang="en-US" altLang="en-US" dirty="0"/>
              <a:t>of the homeless liaison</a:t>
            </a:r>
          </a:p>
          <a:p>
            <a:pPr lvl="1"/>
            <a:r>
              <a:rPr lang="en-US" altLang="en-US" dirty="0"/>
              <a:t>Title I, Part A reservation amount and activities provided with these funds</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4227006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Consolidated Application and Reporting System (3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pPr lvl="1"/>
            <a:r>
              <a:rPr lang="en-US" altLang="en-US" dirty="0"/>
              <a:t>Homeless Education board policy approval date</a:t>
            </a:r>
            <a:endParaRPr lang="en-US" dirty="0"/>
          </a:p>
          <a:p>
            <a:pPr lvl="1"/>
            <a:r>
              <a:rPr lang="en-US" dirty="0"/>
              <a:t>Training participation by various stakeholders</a:t>
            </a:r>
          </a:p>
          <a:p>
            <a:pPr lvl="1"/>
            <a:r>
              <a:rPr lang="en-US" dirty="0"/>
              <a:t>Poster dissemination</a:t>
            </a:r>
          </a:p>
          <a:p>
            <a:r>
              <a:rPr lang="en-US" dirty="0"/>
              <a:t>It is important that the LEA involve the homeless liaison when filling out this CARS page.</a:t>
            </a:r>
          </a:p>
          <a:p>
            <a:r>
              <a:rPr lang="en-US" dirty="0"/>
              <a:t>Visit the CDE Consolidated Application website at </a:t>
            </a:r>
            <a:r>
              <a:rPr lang="en-US" dirty="0">
                <a:hlinkClick r:id="rId2" tooltip="California Department of Education's Consolidated Application website."/>
              </a:rPr>
              <a:t>https://www.cde.ca.gov/fg/aa/co/index.asp</a:t>
            </a:r>
            <a:r>
              <a:rPr lang="en-US" dirty="0"/>
              <a:t>.</a:t>
            </a:r>
          </a:p>
          <a:p>
            <a:endParaRPr lang="en-US" alt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1408787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EE1A-80DF-47DC-88A5-1320B0C3DCF9}"/>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37D96108-6CDD-4367-85AC-B1940DF487B2}"/>
              </a:ext>
            </a:extLst>
          </p:cNvPr>
          <p:cNvSpPr>
            <a:spLocks noGrp="1"/>
          </p:cNvSpPr>
          <p:nvPr>
            <p:ph idx="1"/>
          </p:nvPr>
        </p:nvSpPr>
        <p:spPr/>
        <p:txBody>
          <a:bodyPr/>
          <a:lstStyle/>
          <a:p>
            <a:r>
              <a:rPr lang="en-US" dirty="0"/>
              <a:t>Local Educational Agency (LEA) Requirements</a:t>
            </a:r>
          </a:p>
          <a:p>
            <a:r>
              <a:rPr lang="en-US" dirty="0"/>
              <a:t>California Longitudinal Pupil Achievement Data System (CALPADS)</a:t>
            </a:r>
          </a:p>
          <a:p>
            <a:r>
              <a:rPr lang="en-US" dirty="0"/>
              <a:t>Consolidated Application and Reporting System (CARS)</a:t>
            </a:r>
          </a:p>
          <a:p>
            <a:r>
              <a:rPr lang="en-US" dirty="0"/>
              <a:t>Liaison Capacity</a:t>
            </a:r>
          </a:p>
          <a:p>
            <a:r>
              <a:rPr lang="en-US" dirty="0"/>
              <a:t>California School Dashboard versus DataQuest</a:t>
            </a:r>
          </a:p>
        </p:txBody>
      </p:sp>
      <p:sp>
        <p:nvSpPr>
          <p:cNvPr id="4" name="Slide Number Placeholder 3">
            <a:extLst>
              <a:ext uri="{FF2B5EF4-FFF2-40B4-BE49-F238E27FC236}">
                <a16:creationId xmlns:a16="http://schemas.microsoft.com/office/drawing/2014/main" id="{55A05AAC-A687-44F7-8411-645B386F5CDE}"/>
              </a:ext>
            </a:extLst>
          </p:cNvPr>
          <p:cNvSpPr>
            <a:spLocks noGrp="1"/>
          </p:cNvSpPr>
          <p:nvPr>
            <p:ph type="sldNum" sz="quarter" idx="12"/>
          </p:nvPr>
        </p:nvSpPr>
        <p:spPr/>
        <p:txBody>
          <a:bodyPr/>
          <a:lstStyle/>
          <a:p>
            <a:fld id="{1E47FE53-EBF0-4DA7-9D9D-CC1C3A20F3CB}" type="slidenum">
              <a:rPr lang="en-US" smtClean="0"/>
              <a:pPr/>
              <a:t>2</a:t>
            </a:fld>
            <a:endParaRPr lang="en-US" dirty="0"/>
          </a:p>
        </p:txBody>
      </p:sp>
    </p:spTree>
    <p:extLst>
      <p:ext uri="{BB962C8B-B14F-4D97-AF65-F5344CB8AC3E}">
        <p14:creationId xmlns:p14="http://schemas.microsoft.com/office/powerpoint/2010/main" val="4254548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Consolidated Application and Reporting System (4 of 4)</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The CDE analyzes this data, annually, and disseminates technical assistance letters as it relates to:</a:t>
            </a:r>
          </a:p>
          <a:p>
            <a:pPr lvl="1"/>
            <a:r>
              <a:rPr lang="en-US" altLang="en-US" dirty="0"/>
              <a:t>Board policy approval dates</a:t>
            </a:r>
          </a:p>
          <a:p>
            <a:pPr lvl="1"/>
            <a:r>
              <a:rPr lang="en-US" altLang="en-US" dirty="0"/>
              <a:t>Amount of Title I, Part A reservation funds reserved</a:t>
            </a:r>
          </a:p>
          <a:p>
            <a:pPr lvl="1"/>
            <a:r>
              <a:rPr lang="en-US" altLang="en-US" dirty="0"/>
              <a:t>Amount of Title I, Part A reservation funds expended</a:t>
            </a:r>
          </a:p>
          <a:p>
            <a:pPr lvl="1"/>
            <a:r>
              <a:rPr lang="en-US" altLang="en-US" dirty="0"/>
              <a:t>Training of various stakeholders</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691500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4A16-0A46-4B40-9A74-0808421EDFC3}"/>
              </a:ext>
            </a:extLst>
          </p:cNvPr>
          <p:cNvSpPr>
            <a:spLocks noGrp="1"/>
          </p:cNvSpPr>
          <p:nvPr>
            <p:ph type="title"/>
          </p:nvPr>
        </p:nvSpPr>
        <p:spPr/>
        <p:txBody>
          <a:bodyPr/>
          <a:lstStyle/>
          <a:p>
            <a:r>
              <a:rPr lang="en-US" dirty="0"/>
              <a:t>Evaluate Your CARS Data (1 of 3)</a:t>
            </a:r>
          </a:p>
        </p:txBody>
      </p:sp>
      <p:sp>
        <p:nvSpPr>
          <p:cNvPr id="3" name="Content Placeholder 2">
            <a:extLst>
              <a:ext uri="{FF2B5EF4-FFF2-40B4-BE49-F238E27FC236}">
                <a16:creationId xmlns:a16="http://schemas.microsoft.com/office/drawing/2014/main" id="{F4375E74-DF72-46C5-BD5B-4936684E4DC3}"/>
              </a:ext>
            </a:extLst>
          </p:cNvPr>
          <p:cNvSpPr>
            <a:spLocks noGrp="1"/>
          </p:cNvSpPr>
          <p:nvPr>
            <p:ph idx="1"/>
          </p:nvPr>
        </p:nvSpPr>
        <p:spPr/>
        <p:txBody>
          <a:bodyPr/>
          <a:lstStyle/>
          <a:p>
            <a:r>
              <a:rPr lang="en-US" dirty="0"/>
              <a:t>To evaluate the implementation of your homeless education program, LEAs need to evaluate the information submitted in CARS.</a:t>
            </a:r>
          </a:p>
          <a:p>
            <a:r>
              <a:rPr lang="en-US" dirty="0"/>
              <a:t>The homeless liaison should be involved when completing the page as well as when you are evaluating the information.</a:t>
            </a:r>
          </a:p>
          <a:p>
            <a:r>
              <a:rPr lang="en-US" dirty="0"/>
              <a:t>The next two slides presents various questions that the LEA and its liaison should consider.</a:t>
            </a:r>
          </a:p>
          <a:p>
            <a:endParaRPr lang="en-US" dirty="0"/>
          </a:p>
        </p:txBody>
      </p:sp>
      <p:sp>
        <p:nvSpPr>
          <p:cNvPr id="4" name="Slide Number Placeholder 3">
            <a:extLst>
              <a:ext uri="{FF2B5EF4-FFF2-40B4-BE49-F238E27FC236}">
                <a16:creationId xmlns:a16="http://schemas.microsoft.com/office/drawing/2014/main" id="{59615598-8EEF-4631-9DAC-D7E6B65FF775}"/>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871032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CARS Data (2 of 3)</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Is the Title I, Part A reservation funds for homeless education sufficient for meeting the needs of homeless children and youth?</a:t>
            </a:r>
          </a:p>
          <a:p>
            <a:pPr lvl="1"/>
            <a:r>
              <a:rPr lang="en-US" altLang="en-US" dirty="0"/>
              <a:t>Is the LEA using these funds? Are they comparing these funds to academic outcomes?</a:t>
            </a:r>
          </a:p>
          <a:p>
            <a:pPr lvl="1"/>
            <a:r>
              <a:rPr lang="en-US" altLang="en-US" dirty="0"/>
              <a:t>Determine the per pupil amount of reservation funds to the number of homeless students enrolled by dividing the amount spent by the number of homeless enrollment.</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3659077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Evaluate Your CARS Data (3 of 3)</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Who has or has not participated in some sort of homeless education training within the LEA? Do you need to create a professional development plan?</a:t>
            </a:r>
          </a:p>
          <a:p>
            <a:r>
              <a:rPr lang="en-US" altLang="en-US" dirty="0"/>
              <a:t>When were the Homeless Education board policies and administrative regulations last updated and approved? The last update and approval should be after 2016, when the Every Student Succeeds Act was authorized.</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2689086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4CA-8842-4717-A986-1938D1C354E7}"/>
              </a:ext>
            </a:extLst>
          </p:cNvPr>
          <p:cNvSpPr>
            <a:spLocks noGrp="1"/>
          </p:cNvSpPr>
          <p:nvPr>
            <p:ph type="title"/>
          </p:nvPr>
        </p:nvSpPr>
        <p:spPr/>
        <p:txBody>
          <a:bodyPr/>
          <a:lstStyle/>
          <a:p>
            <a:r>
              <a:rPr lang="en-US" dirty="0"/>
              <a:t>Liaison Capacity Discussion (1 of 5)</a:t>
            </a:r>
          </a:p>
        </p:txBody>
      </p:sp>
      <p:sp>
        <p:nvSpPr>
          <p:cNvPr id="3" name="Content Placeholder 2">
            <a:extLst>
              <a:ext uri="{FF2B5EF4-FFF2-40B4-BE49-F238E27FC236}">
                <a16:creationId xmlns:a16="http://schemas.microsoft.com/office/drawing/2014/main" id="{6F3D8ADA-C002-4EC9-881F-F5705E06E7B3}"/>
              </a:ext>
            </a:extLst>
          </p:cNvPr>
          <p:cNvSpPr>
            <a:spLocks noGrp="1"/>
          </p:cNvSpPr>
          <p:nvPr>
            <p:ph idx="1"/>
          </p:nvPr>
        </p:nvSpPr>
        <p:spPr/>
        <p:txBody>
          <a:bodyPr/>
          <a:lstStyle/>
          <a:p>
            <a:r>
              <a:rPr lang="en-US" dirty="0"/>
              <a:t>The </a:t>
            </a:r>
            <a:r>
              <a:rPr lang="en-US" i="1" dirty="0"/>
              <a:t>Homeless Education Policy, Requirements, and Implementation </a:t>
            </a:r>
            <a:r>
              <a:rPr lang="en-US" dirty="0"/>
              <a:t>page also asks LEAs for the FTE of their homeless liaison.</a:t>
            </a:r>
          </a:p>
          <a:p>
            <a:r>
              <a:rPr lang="en-US" dirty="0"/>
              <a:t>The next few slides offer an example of a short self-assessment that the LEA can complete. Like the evaluation of the CARS page, the homeless liaison should be a part of this process to evaluate their capacity.</a:t>
            </a:r>
          </a:p>
          <a:p>
            <a:r>
              <a:rPr lang="en-US" dirty="0"/>
              <a:t>It is important to note that these are not all of the duties of the liaison, just a few.</a:t>
            </a:r>
          </a:p>
        </p:txBody>
      </p:sp>
      <p:sp>
        <p:nvSpPr>
          <p:cNvPr id="4" name="Slide Number Placeholder 3">
            <a:extLst>
              <a:ext uri="{FF2B5EF4-FFF2-40B4-BE49-F238E27FC236}">
                <a16:creationId xmlns:a16="http://schemas.microsoft.com/office/drawing/2014/main" id="{375E156E-3ED7-4CA9-BEDB-9FB7698E9851}"/>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347145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4CA-8842-4717-A986-1938D1C354E7}"/>
              </a:ext>
            </a:extLst>
          </p:cNvPr>
          <p:cNvSpPr>
            <a:spLocks noGrp="1"/>
          </p:cNvSpPr>
          <p:nvPr>
            <p:ph type="title"/>
          </p:nvPr>
        </p:nvSpPr>
        <p:spPr/>
        <p:txBody>
          <a:bodyPr/>
          <a:lstStyle/>
          <a:p>
            <a:r>
              <a:rPr lang="en-US" dirty="0"/>
              <a:t>Liaison Capacity Discussion (2 of 5)</a:t>
            </a:r>
          </a:p>
        </p:txBody>
      </p:sp>
      <p:sp>
        <p:nvSpPr>
          <p:cNvPr id="3" name="Content Placeholder 2">
            <a:extLst>
              <a:ext uri="{FF2B5EF4-FFF2-40B4-BE49-F238E27FC236}">
                <a16:creationId xmlns:a16="http://schemas.microsoft.com/office/drawing/2014/main" id="{6F3D8ADA-C002-4EC9-881F-F5705E06E7B3}"/>
              </a:ext>
            </a:extLst>
          </p:cNvPr>
          <p:cNvSpPr>
            <a:spLocks noGrp="1"/>
          </p:cNvSpPr>
          <p:nvPr>
            <p:ph idx="1"/>
          </p:nvPr>
        </p:nvSpPr>
        <p:spPr/>
        <p:txBody>
          <a:bodyPr/>
          <a:lstStyle/>
          <a:p>
            <a:r>
              <a:rPr lang="en-US" dirty="0"/>
              <a:t>To determine if the liaison has the capacity to complete all of their responsibilities, please complete a q</a:t>
            </a:r>
            <a:r>
              <a:rPr lang="en-US" altLang="en-US" dirty="0"/>
              <a:t>uick self-assessment using the following:</a:t>
            </a:r>
          </a:p>
          <a:p>
            <a:pPr lvl="1"/>
            <a:r>
              <a:rPr lang="en-US" altLang="en-US" dirty="0"/>
              <a:t>0 = Not able to carry out duty</a:t>
            </a:r>
          </a:p>
          <a:p>
            <a:pPr lvl="1"/>
            <a:r>
              <a:rPr lang="en-US" altLang="en-US" dirty="0"/>
              <a:t>5 = Fully able to carry out duty</a:t>
            </a:r>
          </a:p>
          <a:p>
            <a:pPr lvl="1"/>
            <a:r>
              <a:rPr lang="en-US" altLang="en-US" dirty="0"/>
              <a:t>DK = Don’t Know</a:t>
            </a:r>
          </a:p>
        </p:txBody>
      </p:sp>
      <p:sp>
        <p:nvSpPr>
          <p:cNvPr id="4" name="Slide Number Placeholder 3">
            <a:extLst>
              <a:ext uri="{FF2B5EF4-FFF2-40B4-BE49-F238E27FC236}">
                <a16:creationId xmlns:a16="http://schemas.microsoft.com/office/drawing/2014/main" id="{375E156E-3ED7-4CA9-BEDB-9FB7698E9851}"/>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3211856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4CA-8842-4717-A986-1938D1C354E7}"/>
              </a:ext>
            </a:extLst>
          </p:cNvPr>
          <p:cNvSpPr>
            <a:spLocks noGrp="1"/>
          </p:cNvSpPr>
          <p:nvPr>
            <p:ph type="title"/>
          </p:nvPr>
        </p:nvSpPr>
        <p:spPr/>
        <p:txBody>
          <a:bodyPr/>
          <a:lstStyle/>
          <a:p>
            <a:r>
              <a:rPr lang="en-US" dirty="0"/>
              <a:t>Liaison Capacity Discussion (3 of 5)</a:t>
            </a:r>
          </a:p>
        </p:txBody>
      </p:sp>
      <p:sp>
        <p:nvSpPr>
          <p:cNvPr id="3" name="Content Placeholder 2">
            <a:extLst>
              <a:ext uri="{FF2B5EF4-FFF2-40B4-BE49-F238E27FC236}">
                <a16:creationId xmlns:a16="http://schemas.microsoft.com/office/drawing/2014/main" id="{6F3D8ADA-C002-4EC9-881F-F5705E06E7B3}"/>
              </a:ext>
            </a:extLst>
          </p:cNvPr>
          <p:cNvSpPr>
            <a:spLocks noGrp="1"/>
          </p:cNvSpPr>
          <p:nvPr>
            <p:ph idx="1"/>
          </p:nvPr>
        </p:nvSpPr>
        <p:spPr/>
        <p:txBody>
          <a:bodyPr/>
          <a:lstStyle/>
          <a:p>
            <a:r>
              <a:rPr lang="en-US" altLang="en-US" dirty="0"/>
              <a:t>Evaluate the ability for the liaison to carry out the various liaison duties, including:</a:t>
            </a:r>
          </a:p>
          <a:p>
            <a:pPr lvl="1"/>
            <a:r>
              <a:rPr lang="en-US" altLang="en-US" dirty="0"/>
              <a:t>Homeless children and youth are identified by school personnel through outreach and coordination with other entities and agencies </a:t>
            </a:r>
          </a:p>
          <a:p>
            <a:pPr lvl="1"/>
            <a:r>
              <a:rPr lang="en-US" altLang="en-US" dirty="0"/>
              <a:t>Homeless children and youth are enrolled and have full and equal opportunity to succeed in school</a:t>
            </a:r>
          </a:p>
          <a:p>
            <a:pPr lvl="1"/>
            <a:endParaRPr lang="en-US" altLang="en-US" dirty="0"/>
          </a:p>
          <a:p>
            <a:pPr lvl="1"/>
            <a:endParaRPr lang="en-US" dirty="0"/>
          </a:p>
        </p:txBody>
      </p:sp>
      <p:sp>
        <p:nvSpPr>
          <p:cNvPr id="4" name="Slide Number Placeholder 3">
            <a:extLst>
              <a:ext uri="{FF2B5EF4-FFF2-40B4-BE49-F238E27FC236}">
                <a16:creationId xmlns:a16="http://schemas.microsoft.com/office/drawing/2014/main" id="{375E156E-3ED7-4CA9-BEDB-9FB7698E9851}"/>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2989983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4CA-8842-4717-A986-1938D1C354E7}"/>
              </a:ext>
            </a:extLst>
          </p:cNvPr>
          <p:cNvSpPr>
            <a:spLocks noGrp="1"/>
          </p:cNvSpPr>
          <p:nvPr>
            <p:ph type="title"/>
          </p:nvPr>
        </p:nvSpPr>
        <p:spPr/>
        <p:txBody>
          <a:bodyPr/>
          <a:lstStyle/>
          <a:p>
            <a:r>
              <a:rPr lang="en-US" dirty="0"/>
              <a:t>Liaison Capacity Discussion (4 of 5)</a:t>
            </a:r>
          </a:p>
        </p:txBody>
      </p:sp>
      <p:sp>
        <p:nvSpPr>
          <p:cNvPr id="3" name="Content Placeholder 2">
            <a:extLst>
              <a:ext uri="{FF2B5EF4-FFF2-40B4-BE49-F238E27FC236}">
                <a16:creationId xmlns:a16="http://schemas.microsoft.com/office/drawing/2014/main" id="{6F3D8ADA-C002-4EC9-881F-F5705E06E7B3}"/>
              </a:ext>
            </a:extLst>
          </p:cNvPr>
          <p:cNvSpPr>
            <a:spLocks noGrp="1"/>
          </p:cNvSpPr>
          <p:nvPr>
            <p:ph idx="1"/>
          </p:nvPr>
        </p:nvSpPr>
        <p:spPr/>
        <p:txBody>
          <a:bodyPr/>
          <a:lstStyle/>
          <a:p>
            <a:pPr lvl="1"/>
            <a:r>
              <a:rPr lang="en-US" dirty="0"/>
              <a:t>Homeless families, children, and youth receive referrals to health, dental, mental health, housing, substance abuse, and other appropriate services</a:t>
            </a:r>
          </a:p>
          <a:p>
            <a:pPr lvl="1"/>
            <a:r>
              <a:rPr lang="en-US" dirty="0"/>
              <a:t>Public notice of homeless students’ rights is disseminated</a:t>
            </a:r>
          </a:p>
          <a:p>
            <a:pPr lvl="1"/>
            <a:r>
              <a:rPr lang="en-US" dirty="0"/>
              <a:t>School personnel providing McKinney-Vento services receive professional development and other support </a:t>
            </a:r>
          </a:p>
          <a:p>
            <a:pPr lvl="1"/>
            <a:endParaRPr lang="en-US" dirty="0"/>
          </a:p>
        </p:txBody>
      </p:sp>
      <p:sp>
        <p:nvSpPr>
          <p:cNvPr id="4" name="Slide Number Placeholder 3">
            <a:extLst>
              <a:ext uri="{FF2B5EF4-FFF2-40B4-BE49-F238E27FC236}">
                <a16:creationId xmlns:a16="http://schemas.microsoft.com/office/drawing/2014/main" id="{375E156E-3ED7-4CA9-BEDB-9FB7698E9851}"/>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2927668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4CA-8842-4717-A986-1938D1C354E7}"/>
              </a:ext>
            </a:extLst>
          </p:cNvPr>
          <p:cNvSpPr>
            <a:spLocks noGrp="1"/>
          </p:cNvSpPr>
          <p:nvPr>
            <p:ph type="title"/>
          </p:nvPr>
        </p:nvSpPr>
        <p:spPr/>
        <p:txBody>
          <a:bodyPr/>
          <a:lstStyle/>
          <a:p>
            <a:r>
              <a:rPr lang="en-US" dirty="0"/>
              <a:t>Liaison Capacity Discussion (5 of 5)</a:t>
            </a:r>
          </a:p>
        </p:txBody>
      </p:sp>
      <p:sp>
        <p:nvSpPr>
          <p:cNvPr id="3" name="Content Placeholder 2">
            <a:extLst>
              <a:ext uri="{FF2B5EF4-FFF2-40B4-BE49-F238E27FC236}">
                <a16:creationId xmlns:a16="http://schemas.microsoft.com/office/drawing/2014/main" id="{6F3D8ADA-C002-4EC9-881F-F5705E06E7B3}"/>
              </a:ext>
            </a:extLst>
          </p:cNvPr>
          <p:cNvSpPr>
            <a:spLocks noGrp="1"/>
          </p:cNvSpPr>
          <p:nvPr>
            <p:ph idx="1"/>
          </p:nvPr>
        </p:nvSpPr>
        <p:spPr/>
        <p:txBody>
          <a:bodyPr/>
          <a:lstStyle/>
          <a:p>
            <a:pPr lvl="1"/>
            <a:r>
              <a:rPr lang="en-US" altLang="en-US" dirty="0"/>
              <a:t>Homeless families, children and youth receive educational services for which they are eligible, including preschool programs</a:t>
            </a:r>
          </a:p>
          <a:p>
            <a:pPr lvl="1"/>
            <a:r>
              <a:rPr lang="en-US" dirty="0"/>
              <a:t>Parents, guardians and unaccompanied youth are informed of and assisted in accessing transportation</a:t>
            </a:r>
          </a:p>
          <a:p>
            <a:r>
              <a:rPr lang="en-US" dirty="0"/>
              <a:t>If there are any “0’s” indicated on the various duties, then the liaison’s capacity could be in question and the LEA might want to consider more time and resources to the liaison.</a:t>
            </a:r>
          </a:p>
          <a:p>
            <a:pPr lvl="1"/>
            <a:endParaRPr lang="en-US" dirty="0"/>
          </a:p>
        </p:txBody>
      </p:sp>
      <p:sp>
        <p:nvSpPr>
          <p:cNvPr id="4" name="Slide Number Placeholder 3">
            <a:extLst>
              <a:ext uri="{FF2B5EF4-FFF2-40B4-BE49-F238E27FC236}">
                <a16:creationId xmlns:a16="http://schemas.microsoft.com/office/drawing/2014/main" id="{375E156E-3ED7-4CA9-BEDB-9FB7698E9851}"/>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1237212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C678BDE-D2FE-7042-8168-467A7BC8815B}"/>
              </a:ext>
            </a:extLst>
          </p:cNvPr>
          <p:cNvSpPr>
            <a:spLocks noGrp="1"/>
          </p:cNvSpPr>
          <p:nvPr>
            <p:ph type="title"/>
          </p:nvPr>
        </p:nvSpPr>
        <p:spPr/>
        <p:txBody>
          <a:bodyPr/>
          <a:lstStyle/>
          <a:p>
            <a:r>
              <a:rPr lang="en-US" dirty="0"/>
              <a:t>California School Dashboard </a:t>
            </a:r>
            <a:br>
              <a:rPr lang="en-US" dirty="0"/>
            </a:br>
            <a:r>
              <a:rPr lang="en-US" dirty="0"/>
              <a:t>and DataQuest (1 of 4)</a:t>
            </a:r>
          </a:p>
        </p:txBody>
      </p:sp>
      <p:pic>
        <p:nvPicPr>
          <p:cNvPr id="10" name="Content Placeholder 9" descr="This is a picture of the California School Dashboard logo.">
            <a:extLst>
              <a:ext uri="{FF2B5EF4-FFF2-40B4-BE49-F238E27FC236}">
                <a16:creationId xmlns:a16="http://schemas.microsoft.com/office/drawing/2014/main" id="{CF05026A-B4C5-ED4C-AB3B-04EA9B20FF1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96963" y="3481390"/>
            <a:ext cx="4938712" cy="1117596"/>
          </a:xfrm>
        </p:spPr>
      </p:pic>
      <p:pic>
        <p:nvPicPr>
          <p:cNvPr id="12" name="Content Placeholder 11" descr="This is a picture of the DataQuest logo.">
            <a:extLst>
              <a:ext uri="{FF2B5EF4-FFF2-40B4-BE49-F238E27FC236}">
                <a16:creationId xmlns:a16="http://schemas.microsoft.com/office/drawing/2014/main" id="{238552BD-2EF7-2140-86A8-0714E6C73D06}"/>
              </a:ext>
            </a:extLst>
          </p:cNvPr>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6218238" y="3213178"/>
            <a:ext cx="4937125" cy="1654019"/>
          </a:xfrm>
        </p:spPr>
      </p:pic>
      <p:sp>
        <p:nvSpPr>
          <p:cNvPr id="4" name="Slide Number Placeholder 3">
            <a:extLst>
              <a:ext uri="{FF2B5EF4-FFF2-40B4-BE49-F238E27FC236}">
                <a16:creationId xmlns:a16="http://schemas.microsoft.com/office/drawing/2014/main" id="{BCFF6EEB-B91E-F143-86B8-67CB41FB9FB5}"/>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9961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lstStyle/>
          <a:p>
            <a:r>
              <a:rPr lang="en-US" dirty="0"/>
              <a:t> Data Requirements (1 of 2)</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lstStyle/>
          <a:p>
            <a:r>
              <a:rPr lang="en-US" dirty="0"/>
              <a:t>Data collection begins at the school and LEA level. Each LEA has a local liaison for homeless education who is responsible for ensuring the identification of homeless students through coordinated activities with other school personnel and community agencies (42 United States Code [U.S.C.] § 11432[g][6][A][i]). </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2244236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California School Dashboard </a:t>
            </a:r>
            <a:br>
              <a:rPr lang="en-US" dirty="0"/>
            </a:br>
            <a:r>
              <a:rPr lang="en-US" dirty="0"/>
              <a:t>Accountability Outcomes</a:t>
            </a:r>
          </a:p>
        </p:txBody>
      </p:sp>
      <p:pic>
        <p:nvPicPr>
          <p:cNvPr id="13" name="Content Placeholder 12" descr="This is a picture of the California School Dashboard logo.">
            <a:extLst>
              <a:ext uri="{FF2B5EF4-FFF2-40B4-BE49-F238E27FC236}">
                <a16:creationId xmlns:a16="http://schemas.microsoft.com/office/drawing/2014/main" id="{6A882FD8-42C2-4B4B-97C7-053A3CED7C8E}"/>
              </a:ext>
              <a:ext uri="{C183D7F6-B498-43B3-948B-1728B52AA6E4}">
                <adec:decorative xmlns:adec="http://schemas.microsoft.com/office/drawing/2017/decorative" val="0"/>
              </a:ext>
            </a:extLst>
          </p:cNvPr>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tretch/>
        </p:blipFill>
        <p:spPr>
          <a:xfrm>
            <a:off x="1036320" y="3643186"/>
            <a:ext cx="3100797" cy="793904"/>
          </a:xfrm>
        </p:spPr>
      </p:pic>
      <p:sp>
        <p:nvSpPr>
          <p:cNvPr id="2" name="Content Placeholder 1">
            <a:extLst>
              <a:ext uri="{FF2B5EF4-FFF2-40B4-BE49-F238E27FC236}">
                <a16:creationId xmlns:a16="http://schemas.microsoft.com/office/drawing/2014/main" id="{6DD6A8E8-D89B-9B42-8814-31E7F44DC0A1}"/>
              </a:ext>
            </a:extLst>
          </p:cNvPr>
          <p:cNvSpPr>
            <a:spLocks noGrp="1"/>
          </p:cNvSpPr>
          <p:nvPr>
            <p:ph sz="half" idx="2"/>
          </p:nvPr>
        </p:nvSpPr>
        <p:spPr>
          <a:xfrm>
            <a:off x="4137117" y="1845734"/>
            <a:ext cx="7018563" cy="4388809"/>
          </a:xfrm>
        </p:spPr>
        <p:txBody>
          <a:bodyPr>
            <a:normAutofit/>
          </a:bodyPr>
          <a:lstStyle/>
          <a:p>
            <a:r>
              <a:rPr lang="en-US" dirty="0"/>
              <a:t>Reports on the performance of LEAs, schools, and student groups on a set of state and local measures.</a:t>
            </a:r>
          </a:p>
          <a:p>
            <a:r>
              <a:rPr lang="en-US" dirty="0"/>
              <a:t>Assists in identifying strengths, challenges, and areas in need of improvement.</a:t>
            </a:r>
          </a:p>
          <a:p>
            <a:r>
              <a:rPr lang="en-US" dirty="0"/>
              <a:t>Provides parents and educators with information on school and district progress so they can participate in decisions to improve student learning.</a:t>
            </a:r>
          </a:p>
          <a:p>
            <a:r>
              <a:rPr lang="en-US" dirty="0">
                <a:hlinkClick r:id="rId4" tooltip="California School Dashboard web page."/>
              </a:rPr>
              <a:t>https://www.caschooldashboard.org/</a:t>
            </a:r>
            <a:r>
              <a:rPr lang="en-US" dirty="0"/>
              <a:t> </a:t>
            </a:r>
          </a:p>
          <a:p>
            <a:endParaRPr lang="en-US" dirty="0"/>
          </a:p>
        </p:txBody>
      </p:sp>
      <p:sp>
        <p:nvSpPr>
          <p:cNvPr id="3" name="Slide Number Placeholder 2"/>
          <p:cNvSpPr>
            <a:spLocks noGrp="1"/>
          </p:cNvSpPr>
          <p:nvPr>
            <p:ph type="sldNum" sz="quarter" idx="12"/>
          </p:nvPr>
        </p:nvSpPr>
        <p:spPr/>
        <p:txBody>
          <a:bodyPr/>
          <a:lstStyle/>
          <a:p>
            <a:fld id="{BD4257AD-90F9-4636-AD93-EC01DBF603ED}" type="slidenum">
              <a:rPr lang="en-US" smtClean="0"/>
              <a:pPr/>
              <a:t>30</a:t>
            </a:fld>
            <a:endParaRPr lang="en-US" dirty="0"/>
          </a:p>
        </p:txBody>
      </p:sp>
    </p:spTree>
    <p:extLst>
      <p:ext uri="{BB962C8B-B14F-4D97-AF65-F5344CB8AC3E}">
        <p14:creationId xmlns:p14="http://schemas.microsoft.com/office/powerpoint/2010/main" val="3139123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DataQuest</a:t>
            </a:r>
            <a:br>
              <a:rPr lang="en-US" dirty="0"/>
            </a:br>
            <a:r>
              <a:rPr lang="en-US" dirty="0"/>
              <a:t>Educational Outcomes</a:t>
            </a:r>
          </a:p>
        </p:txBody>
      </p:sp>
      <p:pic>
        <p:nvPicPr>
          <p:cNvPr id="7" name="Content Placeholder 6" descr="This is a picture of the DataQuest logo.">
            <a:extLst>
              <a:ext uri="{FF2B5EF4-FFF2-40B4-BE49-F238E27FC236}">
                <a16:creationId xmlns:a16="http://schemas.microsoft.com/office/drawing/2014/main" id="{258479FB-1A8A-AB43-8ABC-03BFBA098607}"/>
              </a:ext>
            </a:extLst>
          </p:cNvPr>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036320" y="3487315"/>
            <a:ext cx="3308625" cy="1105646"/>
          </a:xfrm>
        </p:spPr>
      </p:pic>
      <p:sp>
        <p:nvSpPr>
          <p:cNvPr id="8" name="Content Placeholder 7">
            <a:extLst>
              <a:ext uri="{FF2B5EF4-FFF2-40B4-BE49-F238E27FC236}">
                <a16:creationId xmlns:a16="http://schemas.microsoft.com/office/drawing/2014/main" id="{BECA4C03-3F2E-AE4E-939C-21DCB3B9927C}"/>
              </a:ext>
            </a:extLst>
          </p:cNvPr>
          <p:cNvSpPr>
            <a:spLocks noGrp="1"/>
          </p:cNvSpPr>
          <p:nvPr>
            <p:ph sz="half" idx="2"/>
          </p:nvPr>
        </p:nvSpPr>
        <p:spPr>
          <a:xfrm>
            <a:off x="4344945" y="1845734"/>
            <a:ext cx="6810735" cy="4388809"/>
          </a:xfrm>
        </p:spPr>
        <p:txBody>
          <a:bodyPr>
            <a:normAutofit/>
          </a:bodyPr>
          <a:lstStyle/>
          <a:p>
            <a:r>
              <a:rPr lang="en-US" dirty="0"/>
              <a:t>Provides data and statistics about California’s kindergarten through grade twelve public educational system.</a:t>
            </a:r>
          </a:p>
          <a:p>
            <a:r>
              <a:rPr lang="en-US" dirty="0"/>
              <a:t>Supports a wide variety of informational, research, and policy needs.</a:t>
            </a:r>
          </a:p>
          <a:p>
            <a:r>
              <a:rPr lang="en-US" dirty="0"/>
              <a:t>Summary and detailed data reports are available for multiple subject areas at the school, district, county, and state levels.</a:t>
            </a:r>
          </a:p>
          <a:p>
            <a:r>
              <a:rPr lang="en-US" dirty="0">
                <a:hlinkClick r:id="rId4" tooltip="DataQuest web page."/>
              </a:rPr>
              <a:t>https://dq.cde.ca.gov/dataquest/</a:t>
            </a:r>
            <a:r>
              <a:rPr lang="en-US" dirty="0"/>
              <a:t> </a:t>
            </a:r>
          </a:p>
        </p:txBody>
      </p:sp>
      <p:sp>
        <p:nvSpPr>
          <p:cNvPr id="3" name="Slide Number Placeholder 2"/>
          <p:cNvSpPr>
            <a:spLocks noGrp="1"/>
          </p:cNvSpPr>
          <p:nvPr>
            <p:ph type="sldNum" sz="quarter" idx="12"/>
          </p:nvPr>
        </p:nvSpPr>
        <p:spPr/>
        <p:txBody>
          <a:bodyPr/>
          <a:lstStyle/>
          <a:p>
            <a:fld id="{BD4257AD-90F9-4636-AD93-EC01DBF603ED}" type="slidenum">
              <a:rPr lang="en-US" smtClean="0"/>
              <a:pPr/>
              <a:t>31</a:t>
            </a:fld>
            <a:endParaRPr lang="en-US" dirty="0"/>
          </a:p>
        </p:txBody>
      </p:sp>
    </p:spTree>
    <p:extLst>
      <p:ext uri="{BB962C8B-B14F-4D97-AF65-F5344CB8AC3E}">
        <p14:creationId xmlns:p14="http://schemas.microsoft.com/office/powerpoint/2010/main" val="1325653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267C618-80DB-1149-B5DB-8AC1AF48983D}"/>
              </a:ext>
            </a:extLst>
          </p:cNvPr>
          <p:cNvSpPr>
            <a:spLocks noGrp="1"/>
          </p:cNvSpPr>
          <p:nvPr>
            <p:ph type="title"/>
          </p:nvPr>
        </p:nvSpPr>
        <p:spPr/>
        <p:txBody>
          <a:bodyPr/>
          <a:lstStyle/>
          <a:p>
            <a:r>
              <a:rPr lang="en-US" dirty="0"/>
              <a:t>California School Dashboard </a:t>
            </a:r>
            <a:br>
              <a:rPr lang="en-US" dirty="0"/>
            </a:br>
            <a:r>
              <a:rPr lang="en-US" dirty="0"/>
              <a:t>and DataQuest (2 of 4)</a:t>
            </a:r>
          </a:p>
        </p:txBody>
      </p:sp>
      <p:graphicFrame>
        <p:nvGraphicFramePr>
          <p:cNvPr id="11" name="Table 11" descr="This table compares the information provided by each of the California Department of Education's two data reporting tools as they pertain to charter schools, chronic absence, and county-level outcomes.">
            <a:extLst>
              <a:ext uri="{FF2B5EF4-FFF2-40B4-BE49-F238E27FC236}">
                <a16:creationId xmlns:a16="http://schemas.microsoft.com/office/drawing/2014/main" id="{C3948230-4417-0B4D-B858-3E712E737F53}"/>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23821878"/>
              </p:ext>
            </p:extLst>
          </p:nvPr>
        </p:nvGraphicFramePr>
        <p:xfrm>
          <a:off x="1096963" y="1846263"/>
          <a:ext cx="10058468" cy="4287894"/>
        </p:xfrm>
        <a:graphic>
          <a:graphicData uri="http://schemas.openxmlformats.org/drawingml/2006/table">
            <a:tbl>
              <a:tblPr firstRow="1" bandRow="1">
                <a:tableStyleId>{5940675A-B579-460E-94D1-54222C63F5DA}</a:tableStyleId>
              </a:tblPr>
              <a:tblGrid>
                <a:gridCol w="5029234">
                  <a:extLst>
                    <a:ext uri="{9D8B030D-6E8A-4147-A177-3AD203B41FA5}">
                      <a16:colId xmlns:a16="http://schemas.microsoft.com/office/drawing/2014/main" val="1299645564"/>
                    </a:ext>
                  </a:extLst>
                </a:gridCol>
                <a:gridCol w="5029234">
                  <a:extLst>
                    <a:ext uri="{9D8B030D-6E8A-4147-A177-3AD203B41FA5}">
                      <a16:colId xmlns:a16="http://schemas.microsoft.com/office/drawing/2014/main" val="682712427"/>
                    </a:ext>
                  </a:extLst>
                </a:gridCol>
              </a:tblGrid>
              <a:tr h="1033058">
                <a:tc>
                  <a:txBody>
                    <a:bodyPr/>
                    <a:lstStyle/>
                    <a:p>
                      <a:pPr algn="ctr"/>
                      <a:r>
                        <a:rPr lang="en-US" sz="2800" dirty="0">
                          <a:solidFill>
                            <a:schemeClr val="tx1"/>
                          </a:solidFill>
                        </a:rPr>
                        <a:t>California School Dashboard Accountability Tool </a:t>
                      </a:r>
                    </a:p>
                  </a:txBody>
                  <a:tcPr marL="80222" marR="80222" anchor="ctr"/>
                </a:tc>
                <a:tc>
                  <a:txBody>
                    <a:bodyPr/>
                    <a:lstStyle/>
                    <a:p>
                      <a:pPr algn="ctr"/>
                      <a:r>
                        <a:rPr lang="en-US" sz="2800" dirty="0">
                          <a:solidFill>
                            <a:schemeClr val="tx1"/>
                          </a:solidFill>
                        </a:rPr>
                        <a:t>DataQuest Data Reporting Tool</a:t>
                      </a:r>
                    </a:p>
                  </a:txBody>
                  <a:tcPr marL="80222" marR="80222" anchor="ctr"/>
                </a:tc>
                <a:extLst>
                  <a:ext uri="{0D108BD9-81ED-4DB2-BD59-A6C34878D82A}">
                    <a16:rowId xmlns:a16="http://schemas.microsoft.com/office/drawing/2014/main" val="1711338647"/>
                  </a:ext>
                </a:extLst>
              </a:tr>
              <a:tr h="1033058">
                <a:tc>
                  <a:txBody>
                    <a:bodyPr/>
                    <a:lstStyle/>
                    <a:p>
                      <a:r>
                        <a:rPr lang="en-US" sz="2400" b="1" dirty="0">
                          <a:solidFill>
                            <a:schemeClr val="tx1"/>
                          </a:solidFill>
                        </a:rPr>
                        <a:t>Charter Schools </a:t>
                      </a:r>
                    </a:p>
                    <a:p>
                      <a:r>
                        <a:rPr lang="en-US" sz="2400" dirty="0">
                          <a:solidFill>
                            <a:schemeClr val="tx1"/>
                          </a:solidFill>
                        </a:rPr>
                        <a:t>are LEAs</a:t>
                      </a:r>
                    </a:p>
                  </a:txBody>
                  <a:tcPr marL="80222" marR="80222" anchor="ctr"/>
                </a:tc>
                <a:tc>
                  <a:txBody>
                    <a:bodyPr/>
                    <a:lstStyle/>
                    <a:p>
                      <a:r>
                        <a:rPr lang="en-US" sz="2400" b="1" dirty="0">
                          <a:solidFill>
                            <a:schemeClr val="tx1"/>
                          </a:solidFill>
                        </a:rPr>
                        <a:t>Charter Schools </a:t>
                      </a:r>
                    </a:p>
                    <a:p>
                      <a:r>
                        <a:rPr lang="en-US" sz="2400" dirty="0">
                          <a:solidFill>
                            <a:schemeClr val="tx1"/>
                          </a:solidFill>
                        </a:rPr>
                        <a:t>are </a:t>
                      </a:r>
                      <a:r>
                        <a:rPr lang="en-US" sz="2400" b="0" i="1" dirty="0">
                          <a:solidFill>
                            <a:schemeClr val="tx1"/>
                          </a:solidFill>
                        </a:rPr>
                        <a:t>part of</a:t>
                      </a:r>
                      <a:r>
                        <a:rPr lang="en-US" sz="2400" b="0" dirty="0">
                          <a:solidFill>
                            <a:schemeClr val="tx1"/>
                          </a:solidFill>
                        </a:rPr>
                        <a:t> </a:t>
                      </a:r>
                      <a:r>
                        <a:rPr lang="en-US" sz="2400" dirty="0">
                          <a:solidFill>
                            <a:schemeClr val="tx1"/>
                          </a:solidFill>
                        </a:rPr>
                        <a:t>LEAs </a:t>
                      </a:r>
                    </a:p>
                  </a:txBody>
                  <a:tcPr marL="80222" marR="80222" anchor="ctr"/>
                </a:tc>
                <a:extLst>
                  <a:ext uri="{0D108BD9-81ED-4DB2-BD59-A6C34878D82A}">
                    <a16:rowId xmlns:a16="http://schemas.microsoft.com/office/drawing/2014/main" val="3368943713"/>
                  </a:ext>
                </a:extLst>
              </a:tr>
              <a:tr h="1033058">
                <a:tc>
                  <a:txBody>
                    <a:bodyPr/>
                    <a:lstStyle/>
                    <a:p>
                      <a:r>
                        <a:rPr lang="en-US" sz="2400" b="1" dirty="0">
                          <a:solidFill>
                            <a:schemeClr val="tx1"/>
                          </a:solidFill>
                        </a:rPr>
                        <a:t>Chronic Absence </a:t>
                      </a:r>
                    </a:p>
                    <a:p>
                      <a:r>
                        <a:rPr lang="en-US" sz="2400" i="1" dirty="0">
                          <a:solidFill>
                            <a:schemeClr val="tx1"/>
                          </a:solidFill>
                        </a:rPr>
                        <a:t>Kindergarten through grade eight </a:t>
                      </a:r>
                      <a:r>
                        <a:rPr lang="en-US" sz="2400" b="0" i="1" dirty="0">
                          <a:solidFill>
                            <a:schemeClr val="tx1"/>
                          </a:solidFill>
                        </a:rPr>
                        <a:t>only</a:t>
                      </a:r>
                    </a:p>
                  </a:txBody>
                  <a:tcPr marL="80222" marR="80222" anchor="ctr"/>
                </a:tc>
                <a:tc>
                  <a:txBody>
                    <a:bodyPr/>
                    <a:lstStyle/>
                    <a:p>
                      <a:r>
                        <a:rPr lang="en-US" sz="2400" b="1" dirty="0">
                          <a:solidFill>
                            <a:schemeClr val="tx1"/>
                          </a:solidFill>
                        </a:rPr>
                        <a:t>Chronic Absence </a:t>
                      </a:r>
                    </a:p>
                    <a:p>
                      <a:r>
                        <a:rPr lang="en-US" sz="2400" b="0" i="1" dirty="0">
                          <a:solidFill>
                            <a:schemeClr val="tx1"/>
                          </a:solidFill>
                        </a:rPr>
                        <a:t>All grades</a:t>
                      </a:r>
                    </a:p>
                  </a:txBody>
                  <a:tcPr marL="80222" marR="80222" anchor="ctr"/>
                </a:tc>
                <a:extLst>
                  <a:ext uri="{0D108BD9-81ED-4DB2-BD59-A6C34878D82A}">
                    <a16:rowId xmlns:a16="http://schemas.microsoft.com/office/drawing/2014/main" val="3079535316"/>
                  </a:ext>
                </a:extLst>
              </a:tr>
              <a:tr h="1033058">
                <a:tc>
                  <a:txBody>
                    <a:bodyPr/>
                    <a:lstStyle/>
                    <a:p>
                      <a:r>
                        <a:rPr lang="en-US" sz="2400" b="1" dirty="0">
                          <a:solidFill>
                            <a:schemeClr val="tx1"/>
                          </a:solidFill>
                        </a:rPr>
                        <a:t>County-level outcomes</a:t>
                      </a:r>
                    </a:p>
                    <a:p>
                      <a:r>
                        <a:rPr lang="en-US" sz="2400" i="1" dirty="0">
                          <a:solidFill>
                            <a:schemeClr val="tx1"/>
                          </a:solidFill>
                        </a:rPr>
                        <a:t>Not </a:t>
                      </a:r>
                      <a:r>
                        <a:rPr lang="en-US" sz="2400" dirty="0">
                          <a:solidFill>
                            <a:schemeClr val="tx1"/>
                          </a:solidFill>
                        </a:rPr>
                        <a:t>available</a:t>
                      </a:r>
                    </a:p>
                  </a:txBody>
                  <a:tcPr marL="80222" marR="80222" anchor="ctr"/>
                </a:tc>
                <a:tc>
                  <a:txBody>
                    <a:bodyPr/>
                    <a:lstStyle/>
                    <a:p>
                      <a:r>
                        <a:rPr lang="en-US" sz="2400" b="1" dirty="0">
                          <a:solidFill>
                            <a:schemeClr val="tx1"/>
                          </a:solidFill>
                        </a:rPr>
                        <a:t>County-level outcomes</a:t>
                      </a:r>
                    </a:p>
                    <a:p>
                      <a:r>
                        <a:rPr lang="en-US" sz="2400" i="1" dirty="0">
                          <a:solidFill>
                            <a:schemeClr val="tx1"/>
                          </a:solidFill>
                        </a:rPr>
                        <a:t>Are</a:t>
                      </a:r>
                      <a:r>
                        <a:rPr lang="en-US" sz="2400" dirty="0">
                          <a:solidFill>
                            <a:schemeClr val="tx1"/>
                          </a:solidFill>
                        </a:rPr>
                        <a:t> available</a:t>
                      </a:r>
                    </a:p>
                  </a:txBody>
                  <a:tcPr marL="80222" marR="80222" anchor="ctr"/>
                </a:tc>
                <a:extLst>
                  <a:ext uri="{0D108BD9-81ED-4DB2-BD59-A6C34878D82A}">
                    <a16:rowId xmlns:a16="http://schemas.microsoft.com/office/drawing/2014/main" val="1214179904"/>
                  </a:ext>
                </a:extLst>
              </a:tr>
            </a:tbl>
          </a:graphicData>
        </a:graphic>
      </p:graphicFrame>
      <p:sp>
        <p:nvSpPr>
          <p:cNvPr id="5" name="Slide Number Placeholder 4">
            <a:extLst>
              <a:ext uri="{FF2B5EF4-FFF2-40B4-BE49-F238E27FC236}">
                <a16:creationId xmlns:a16="http://schemas.microsoft.com/office/drawing/2014/main" id="{9DDA0B0B-D545-3446-B2AA-82F0FE884E41}"/>
              </a:ext>
            </a:extLst>
          </p:cNvPr>
          <p:cNvSpPr>
            <a:spLocks noGrp="1"/>
          </p:cNvSpPr>
          <p:nvPr>
            <p:ph type="sldNum" sz="quarter" idx="12"/>
          </p:nvPr>
        </p:nvSpPr>
        <p:spPr/>
        <p:txBody>
          <a:bodyPr/>
          <a:lstStyle/>
          <a:p>
            <a:fld id="{1E47FE53-EBF0-4DA7-9D9D-CC1C3A20F3CB}" type="slidenum">
              <a:rPr lang="en-US" smtClean="0"/>
              <a:pPr/>
              <a:t>32</a:t>
            </a:fld>
            <a:endParaRPr lang="en-US" dirty="0"/>
          </a:p>
        </p:txBody>
      </p:sp>
    </p:spTree>
    <p:extLst>
      <p:ext uri="{BB962C8B-B14F-4D97-AF65-F5344CB8AC3E}">
        <p14:creationId xmlns:p14="http://schemas.microsoft.com/office/powerpoint/2010/main" val="2457589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267C618-80DB-1149-B5DB-8AC1AF48983D}"/>
              </a:ext>
            </a:extLst>
          </p:cNvPr>
          <p:cNvSpPr>
            <a:spLocks noGrp="1"/>
          </p:cNvSpPr>
          <p:nvPr>
            <p:ph type="title"/>
          </p:nvPr>
        </p:nvSpPr>
        <p:spPr/>
        <p:txBody>
          <a:bodyPr/>
          <a:lstStyle/>
          <a:p>
            <a:r>
              <a:rPr lang="en-US" dirty="0"/>
              <a:t>California School Dashboard </a:t>
            </a:r>
            <a:br>
              <a:rPr lang="en-US" dirty="0"/>
            </a:br>
            <a:r>
              <a:rPr lang="en-US" dirty="0"/>
              <a:t>and DataQuest (3 of 4)</a:t>
            </a:r>
          </a:p>
        </p:txBody>
      </p:sp>
      <p:graphicFrame>
        <p:nvGraphicFramePr>
          <p:cNvPr id="11" name="Table 11" descr="This table compares the information provided by each of the California Department of Education's two data reporting tools as they pertain to graduation and suspension rates.">
            <a:extLst>
              <a:ext uri="{FF2B5EF4-FFF2-40B4-BE49-F238E27FC236}">
                <a16:creationId xmlns:a16="http://schemas.microsoft.com/office/drawing/2014/main" id="{C3948230-4417-0B4D-B858-3E712E737F53}"/>
              </a:ext>
            </a:extLst>
          </p:cNvPr>
          <p:cNvGraphicFramePr>
            <a:graphicFrameLocks noGrp="1"/>
          </p:cNvGraphicFramePr>
          <p:nvPr>
            <p:ph idx="1"/>
            <p:extLst>
              <p:ext uri="{D42A27DB-BD31-4B8C-83A1-F6EECF244321}">
                <p14:modId xmlns:p14="http://schemas.microsoft.com/office/powerpoint/2010/main" val="2001554100"/>
              </p:ext>
            </p:extLst>
          </p:nvPr>
        </p:nvGraphicFramePr>
        <p:xfrm>
          <a:off x="1096963" y="1846263"/>
          <a:ext cx="10058468" cy="3702783"/>
        </p:xfrm>
        <a:graphic>
          <a:graphicData uri="http://schemas.openxmlformats.org/drawingml/2006/table">
            <a:tbl>
              <a:tblPr firstRow="1" bandRow="1">
                <a:tableStyleId>{5940675A-B579-460E-94D1-54222C63F5DA}</a:tableStyleId>
              </a:tblPr>
              <a:tblGrid>
                <a:gridCol w="5029234">
                  <a:extLst>
                    <a:ext uri="{9D8B030D-6E8A-4147-A177-3AD203B41FA5}">
                      <a16:colId xmlns:a16="http://schemas.microsoft.com/office/drawing/2014/main" val="1299645564"/>
                    </a:ext>
                  </a:extLst>
                </a:gridCol>
                <a:gridCol w="5029234">
                  <a:extLst>
                    <a:ext uri="{9D8B030D-6E8A-4147-A177-3AD203B41FA5}">
                      <a16:colId xmlns:a16="http://schemas.microsoft.com/office/drawing/2014/main" val="682712427"/>
                    </a:ext>
                  </a:extLst>
                </a:gridCol>
              </a:tblGrid>
              <a:tr h="959583">
                <a:tc>
                  <a:txBody>
                    <a:bodyPr/>
                    <a:lstStyle/>
                    <a:p>
                      <a:pPr algn="ctr"/>
                      <a:r>
                        <a:rPr lang="en-US" sz="2800" dirty="0">
                          <a:solidFill>
                            <a:schemeClr val="tx1"/>
                          </a:solidFill>
                        </a:rPr>
                        <a:t>California School Dashboard Accountability Tool </a:t>
                      </a:r>
                    </a:p>
                  </a:txBody>
                  <a:tcPr marL="80222" marR="80222" anchor="ctr"/>
                </a:tc>
                <a:tc>
                  <a:txBody>
                    <a:bodyPr/>
                    <a:lstStyle/>
                    <a:p>
                      <a:pPr algn="ctr"/>
                      <a:r>
                        <a:rPr lang="en-US" sz="2800" dirty="0">
                          <a:solidFill>
                            <a:schemeClr val="tx1"/>
                          </a:solidFill>
                        </a:rPr>
                        <a:t>DataQuest Data Reporting Tool</a:t>
                      </a:r>
                    </a:p>
                  </a:txBody>
                  <a:tcPr marL="80222" marR="80222" anchor="ctr"/>
                </a:tc>
                <a:extLst>
                  <a:ext uri="{0D108BD9-81ED-4DB2-BD59-A6C34878D82A}">
                    <a16:rowId xmlns:a16="http://schemas.microsoft.com/office/drawing/2014/main" val="1711338647"/>
                  </a:ext>
                </a:extLst>
              </a:tr>
              <a:tr h="1164968">
                <a:tc>
                  <a:txBody>
                    <a:bodyPr/>
                    <a:lstStyle/>
                    <a:p>
                      <a:r>
                        <a:rPr lang="en-US" sz="2400" b="1" dirty="0">
                          <a:solidFill>
                            <a:schemeClr val="tx1"/>
                          </a:solidFill>
                        </a:rPr>
                        <a:t>Graduation Rate</a:t>
                      </a:r>
                    </a:p>
                    <a:p>
                      <a:r>
                        <a:rPr lang="en-US" sz="2400" dirty="0">
                          <a:solidFill>
                            <a:schemeClr val="tx1"/>
                          </a:solidFill>
                        </a:rPr>
                        <a:t>Different for Dashboard Alternative School Status (</a:t>
                      </a:r>
                      <a:r>
                        <a:rPr lang="en-US" sz="2400" i="1" dirty="0">
                          <a:solidFill>
                            <a:schemeClr val="tx1"/>
                          </a:solidFill>
                        </a:rPr>
                        <a:t>DASS)</a:t>
                      </a:r>
                      <a:r>
                        <a:rPr lang="en-US" sz="2400" dirty="0">
                          <a:solidFill>
                            <a:schemeClr val="tx1"/>
                          </a:solidFill>
                        </a:rPr>
                        <a:t> schools and </a:t>
                      </a:r>
                      <a:r>
                        <a:rPr lang="en-US" sz="2400" i="1" dirty="0">
                          <a:solidFill>
                            <a:schemeClr val="tx1"/>
                          </a:solidFill>
                        </a:rPr>
                        <a:t>non-DASS schools</a:t>
                      </a:r>
                    </a:p>
                  </a:txBody>
                  <a:tcPr marL="80222" marR="80222" anchor="ctr"/>
                </a:tc>
                <a:tc>
                  <a:txBody>
                    <a:bodyPr/>
                    <a:lstStyle/>
                    <a:p>
                      <a:r>
                        <a:rPr lang="en-US" sz="2400" b="1" dirty="0">
                          <a:solidFill>
                            <a:schemeClr val="tx1"/>
                          </a:solidFill>
                        </a:rPr>
                        <a:t>Graduation Rate</a:t>
                      </a:r>
                    </a:p>
                    <a:p>
                      <a:r>
                        <a:rPr lang="en-US" sz="2400" dirty="0">
                          <a:solidFill>
                            <a:schemeClr val="tx1"/>
                          </a:solidFill>
                        </a:rPr>
                        <a:t>Same four-year cohort rate for </a:t>
                      </a:r>
                      <a:r>
                        <a:rPr lang="en-US" sz="2400" i="1" dirty="0">
                          <a:solidFill>
                            <a:schemeClr val="tx1"/>
                          </a:solidFill>
                        </a:rPr>
                        <a:t>all schools</a:t>
                      </a:r>
                    </a:p>
                  </a:txBody>
                  <a:tcPr marL="80222" marR="80222"/>
                </a:tc>
                <a:extLst>
                  <a:ext uri="{0D108BD9-81ED-4DB2-BD59-A6C34878D82A}">
                    <a16:rowId xmlns:a16="http://schemas.microsoft.com/office/drawing/2014/main" val="3747013207"/>
                  </a:ext>
                </a:extLst>
              </a:tr>
              <a:tr h="1164968">
                <a:tc>
                  <a:txBody>
                    <a:bodyPr/>
                    <a:lstStyle/>
                    <a:p>
                      <a:r>
                        <a:rPr lang="en-US" sz="2400" b="1" dirty="0">
                          <a:solidFill>
                            <a:schemeClr val="tx1"/>
                          </a:solidFill>
                        </a:rPr>
                        <a:t>Suspension Rates</a:t>
                      </a:r>
                    </a:p>
                    <a:p>
                      <a:r>
                        <a:rPr lang="en-US" sz="2400" i="1" dirty="0">
                          <a:solidFill>
                            <a:schemeClr val="tx1"/>
                          </a:solidFill>
                        </a:rPr>
                        <a:t>Do not include non-public school </a:t>
                      </a:r>
                      <a:r>
                        <a:rPr lang="en-US" sz="2400" i="0" dirty="0">
                          <a:solidFill>
                            <a:schemeClr val="tx1"/>
                          </a:solidFill>
                        </a:rPr>
                        <a:t>suspensions</a:t>
                      </a:r>
                    </a:p>
                  </a:txBody>
                  <a:tcPr marL="80222" marR="80222" anchor="ctr"/>
                </a:tc>
                <a:tc>
                  <a:txBody>
                    <a:bodyPr/>
                    <a:lstStyle/>
                    <a:p>
                      <a:r>
                        <a:rPr lang="en-US" sz="2400" b="1" dirty="0">
                          <a:solidFill>
                            <a:schemeClr val="tx1"/>
                          </a:solidFill>
                        </a:rPr>
                        <a:t>Suspension Rates</a:t>
                      </a:r>
                    </a:p>
                    <a:p>
                      <a:r>
                        <a:rPr lang="en-US" sz="2400" i="1" dirty="0">
                          <a:solidFill>
                            <a:schemeClr val="tx1"/>
                          </a:solidFill>
                        </a:rPr>
                        <a:t>Do include non-public school </a:t>
                      </a:r>
                      <a:r>
                        <a:rPr lang="en-US" sz="2400" dirty="0">
                          <a:solidFill>
                            <a:schemeClr val="tx1"/>
                          </a:solidFill>
                        </a:rPr>
                        <a:t>suspensions</a:t>
                      </a:r>
                    </a:p>
                  </a:txBody>
                  <a:tcPr marL="80222" marR="80222" anchor="ctr"/>
                </a:tc>
                <a:extLst>
                  <a:ext uri="{0D108BD9-81ED-4DB2-BD59-A6C34878D82A}">
                    <a16:rowId xmlns:a16="http://schemas.microsoft.com/office/drawing/2014/main" val="3493463699"/>
                  </a:ext>
                </a:extLst>
              </a:tr>
            </a:tbl>
          </a:graphicData>
        </a:graphic>
      </p:graphicFrame>
      <p:sp>
        <p:nvSpPr>
          <p:cNvPr id="5" name="Slide Number Placeholder 4">
            <a:extLst>
              <a:ext uri="{FF2B5EF4-FFF2-40B4-BE49-F238E27FC236}">
                <a16:creationId xmlns:a16="http://schemas.microsoft.com/office/drawing/2014/main" id="{9DDA0B0B-D545-3446-B2AA-82F0FE884E41}"/>
              </a:ext>
            </a:extLst>
          </p:cNvPr>
          <p:cNvSpPr>
            <a:spLocks noGrp="1"/>
          </p:cNvSpPr>
          <p:nvPr>
            <p:ph type="sldNum" sz="quarter" idx="12"/>
          </p:nvPr>
        </p:nvSpPr>
        <p:spPr/>
        <p:txBody>
          <a:bodyPr/>
          <a:lstStyle/>
          <a:p>
            <a:fld id="{1E47FE53-EBF0-4DA7-9D9D-CC1C3A20F3CB}" type="slidenum">
              <a:rPr lang="en-US" smtClean="0"/>
              <a:pPr/>
              <a:t>33</a:t>
            </a:fld>
            <a:endParaRPr lang="en-US" dirty="0"/>
          </a:p>
        </p:txBody>
      </p:sp>
    </p:spTree>
    <p:extLst>
      <p:ext uri="{BB962C8B-B14F-4D97-AF65-F5344CB8AC3E}">
        <p14:creationId xmlns:p14="http://schemas.microsoft.com/office/powerpoint/2010/main" val="2098532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267C618-80DB-1149-B5DB-8AC1AF48983D}"/>
              </a:ext>
            </a:extLst>
          </p:cNvPr>
          <p:cNvSpPr>
            <a:spLocks noGrp="1"/>
          </p:cNvSpPr>
          <p:nvPr>
            <p:ph type="title"/>
          </p:nvPr>
        </p:nvSpPr>
        <p:spPr/>
        <p:txBody>
          <a:bodyPr/>
          <a:lstStyle/>
          <a:p>
            <a:r>
              <a:rPr lang="en-US" dirty="0"/>
              <a:t>California School Dashboard </a:t>
            </a:r>
            <a:br>
              <a:rPr lang="en-US" dirty="0"/>
            </a:br>
            <a:r>
              <a:rPr lang="en-US" dirty="0"/>
              <a:t>and DataQuest (4 of 4)</a:t>
            </a:r>
          </a:p>
        </p:txBody>
      </p:sp>
      <p:sp>
        <p:nvSpPr>
          <p:cNvPr id="4" name="Content Placeholder 3">
            <a:extLst>
              <a:ext uri="{FF2B5EF4-FFF2-40B4-BE49-F238E27FC236}">
                <a16:creationId xmlns:a16="http://schemas.microsoft.com/office/drawing/2014/main" id="{42CA2263-DD79-4D2E-8DAC-016DDA8AD70F}"/>
              </a:ext>
            </a:extLst>
          </p:cNvPr>
          <p:cNvSpPr>
            <a:spLocks noGrp="1"/>
          </p:cNvSpPr>
          <p:nvPr>
            <p:ph idx="1"/>
          </p:nvPr>
        </p:nvSpPr>
        <p:spPr/>
        <p:txBody>
          <a:bodyPr/>
          <a:lstStyle/>
          <a:p>
            <a:r>
              <a:rPr lang="en-US" dirty="0"/>
              <a:t>More information on the differences between the California School Dashboard and DataQuest can be accessed on the CDE website:</a:t>
            </a:r>
          </a:p>
          <a:p>
            <a:pPr lvl="1"/>
            <a:r>
              <a:rPr lang="en-US" dirty="0">
                <a:hlinkClick r:id="rId2" tooltip="California Department of Education's Dashboard Crosswalk PDF."/>
              </a:rPr>
              <a:t>https://www.cde.ca.gov/ta/ac/cm/documents/</a:t>
            </a:r>
            <a:br>
              <a:rPr lang="en-US" dirty="0">
                <a:hlinkClick r:id="rId2" tooltip="California Department of Education's Dashboard Crosswalk PDF."/>
              </a:rPr>
            </a:br>
            <a:r>
              <a:rPr lang="en-US" dirty="0">
                <a:hlinkClick r:id="rId2" tooltip="California Department of Education's Dashboard Crosswalk PDF."/>
              </a:rPr>
              <a:t>dashboarddqcrosswalk.pdf</a:t>
            </a:r>
            <a:r>
              <a:rPr lang="en-US" dirty="0"/>
              <a:t> </a:t>
            </a:r>
          </a:p>
          <a:p>
            <a:endParaRPr lang="en-US" dirty="0"/>
          </a:p>
          <a:p>
            <a:endParaRPr lang="en-US" dirty="0"/>
          </a:p>
        </p:txBody>
      </p:sp>
      <p:sp>
        <p:nvSpPr>
          <p:cNvPr id="5" name="Slide Number Placeholder 4">
            <a:extLst>
              <a:ext uri="{FF2B5EF4-FFF2-40B4-BE49-F238E27FC236}">
                <a16:creationId xmlns:a16="http://schemas.microsoft.com/office/drawing/2014/main" id="{9DDA0B0B-D545-3446-B2AA-82F0FE884E41}"/>
              </a:ext>
            </a:extLst>
          </p:cNvPr>
          <p:cNvSpPr>
            <a:spLocks noGrp="1"/>
          </p:cNvSpPr>
          <p:nvPr>
            <p:ph type="sldNum" sz="quarter" idx="12"/>
          </p:nvPr>
        </p:nvSpPr>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3863195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B657-4D6A-4C9F-BCB2-C6751C56D058}"/>
              </a:ext>
            </a:extLst>
          </p:cNvPr>
          <p:cNvSpPr>
            <a:spLocks noGrp="1"/>
          </p:cNvSpPr>
          <p:nvPr>
            <p:ph type="title"/>
          </p:nvPr>
        </p:nvSpPr>
        <p:spPr/>
        <p:txBody>
          <a:bodyPr/>
          <a:lstStyle/>
          <a:p>
            <a:r>
              <a:rPr lang="en-US" dirty="0"/>
              <a:t>Data Sharing (1 of 3)</a:t>
            </a:r>
          </a:p>
        </p:txBody>
      </p:sp>
      <p:sp>
        <p:nvSpPr>
          <p:cNvPr id="3" name="Content Placeholder 2">
            <a:extLst>
              <a:ext uri="{FF2B5EF4-FFF2-40B4-BE49-F238E27FC236}">
                <a16:creationId xmlns:a16="http://schemas.microsoft.com/office/drawing/2014/main" id="{12A4EB44-2234-417D-AF6F-456F58CC64C5}"/>
              </a:ext>
            </a:extLst>
          </p:cNvPr>
          <p:cNvSpPr>
            <a:spLocks noGrp="1"/>
          </p:cNvSpPr>
          <p:nvPr>
            <p:ph idx="1"/>
          </p:nvPr>
        </p:nvSpPr>
        <p:spPr/>
        <p:txBody>
          <a:bodyPr/>
          <a:lstStyle/>
          <a:p>
            <a:r>
              <a:rPr lang="en-US" dirty="0"/>
              <a:t>While there are potential risks to parents and children if their homelessness and similar data are disclosed to another entity, such as a child welfare or law enforcement agency, there are also potential benefits, such as allowing these children and parents to have more direct and efficient access to services.</a:t>
            </a:r>
          </a:p>
        </p:txBody>
      </p:sp>
      <p:sp>
        <p:nvSpPr>
          <p:cNvPr id="4" name="Slide Number Placeholder 3">
            <a:extLst>
              <a:ext uri="{FF2B5EF4-FFF2-40B4-BE49-F238E27FC236}">
                <a16:creationId xmlns:a16="http://schemas.microsoft.com/office/drawing/2014/main" id="{8ADFBB11-B716-479D-82B1-3266DDADECC8}"/>
              </a:ext>
            </a:extLst>
          </p:cNvPr>
          <p:cNvSpPr>
            <a:spLocks noGrp="1"/>
          </p:cNvSpPr>
          <p:nvPr>
            <p:ph type="sldNum" sz="quarter" idx="12"/>
          </p:nvPr>
        </p:nvSpPr>
        <p:spPr/>
        <p:txBody>
          <a:bodyPr/>
          <a:lstStyle/>
          <a:p>
            <a:fld id="{1E47FE53-EBF0-4DA7-9D9D-CC1C3A20F3CB}" type="slidenum">
              <a:rPr lang="en-US" smtClean="0"/>
              <a:pPr/>
              <a:t>35</a:t>
            </a:fld>
            <a:endParaRPr lang="en-US" dirty="0"/>
          </a:p>
        </p:txBody>
      </p:sp>
    </p:spTree>
    <p:extLst>
      <p:ext uri="{BB962C8B-B14F-4D97-AF65-F5344CB8AC3E}">
        <p14:creationId xmlns:p14="http://schemas.microsoft.com/office/powerpoint/2010/main" val="3568627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B657-4D6A-4C9F-BCB2-C6751C56D058}"/>
              </a:ext>
            </a:extLst>
          </p:cNvPr>
          <p:cNvSpPr>
            <a:spLocks noGrp="1"/>
          </p:cNvSpPr>
          <p:nvPr>
            <p:ph type="title"/>
          </p:nvPr>
        </p:nvSpPr>
        <p:spPr/>
        <p:txBody>
          <a:bodyPr/>
          <a:lstStyle/>
          <a:p>
            <a:r>
              <a:rPr lang="en-US" dirty="0"/>
              <a:t>Data Sharing (2 of 3)</a:t>
            </a:r>
          </a:p>
        </p:txBody>
      </p:sp>
      <p:sp>
        <p:nvSpPr>
          <p:cNvPr id="3" name="Content Placeholder 2">
            <a:extLst>
              <a:ext uri="{FF2B5EF4-FFF2-40B4-BE49-F238E27FC236}">
                <a16:creationId xmlns:a16="http://schemas.microsoft.com/office/drawing/2014/main" id="{12A4EB44-2234-417D-AF6F-456F58CC64C5}"/>
              </a:ext>
            </a:extLst>
          </p:cNvPr>
          <p:cNvSpPr>
            <a:spLocks noGrp="1"/>
          </p:cNvSpPr>
          <p:nvPr>
            <p:ph idx="1"/>
          </p:nvPr>
        </p:nvSpPr>
        <p:spPr/>
        <p:txBody>
          <a:bodyPr/>
          <a:lstStyle/>
          <a:p>
            <a:r>
              <a:rPr lang="en-US" dirty="0"/>
              <a:t>LEAs may aggregate student data in alternate ways, such as by school rather than grade level, or county rather than LEA level, but this may require additional preparation by the disclosing agency. </a:t>
            </a:r>
          </a:p>
          <a:p>
            <a:r>
              <a:rPr lang="en-US" dirty="0"/>
              <a:t>Written agreements might provide stakeholders with information about requirements and best practices for data disclosures under the studies exception and the audit or evaluation exception, as specified in the Family Educational Rights and Privacy Act (FERPA).</a:t>
            </a:r>
          </a:p>
        </p:txBody>
      </p:sp>
      <p:sp>
        <p:nvSpPr>
          <p:cNvPr id="4" name="Slide Number Placeholder 3">
            <a:extLst>
              <a:ext uri="{FF2B5EF4-FFF2-40B4-BE49-F238E27FC236}">
                <a16:creationId xmlns:a16="http://schemas.microsoft.com/office/drawing/2014/main" id="{8ADFBB11-B716-479D-82B1-3266DDADECC8}"/>
              </a:ext>
            </a:extLst>
          </p:cNvPr>
          <p:cNvSpPr>
            <a:spLocks noGrp="1"/>
          </p:cNvSpPr>
          <p:nvPr>
            <p:ph type="sldNum" sz="quarter" idx="12"/>
          </p:nvPr>
        </p:nvSpPr>
        <p:spPr/>
        <p:txBody>
          <a:bodyPr/>
          <a:lstStyle/>
          <a:p>
            <a:fld id="{1E47FE53-EBF0-4DA7-9D9D-CC1C3A20F3CB}" type="slidenum">
              <a:rPr lang="en-US" smtClean="0"/>
              <a:pPr/>
              <a:t>36</a:t>
            </a:fld>
            <a:endParaRPr lang="en-US" dirty="0"/>
          </a:p>
        </p:txBody>
      </p:sp>
    </p:spTree>
    <p:extLst>
      <p:ext uri="{BB962C8B-B14F-4D97-AF65-F5344CB8AC3E}">
        <p14:creationId xmlns:p14="http://schemas.microsoft.com/office/powerpoint/2010/main" val="1764910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B657-4D6A-4C9F-BCB2-C6751C56D058}"/>
              </a:ext>
            </a:extLst>
          </p:cNvPr>
          <p:cNvSpPr>
            <a:spLocks noGrp="1"/>
          </p:cNvSpPr>
          <p:nvPr>
            <p:ph type="title"/>
          </p:nvPr>
        </p:nvSpPr>
        <p:spPr/>
        <p:txBody>
          <a:bodyPr/>
          <a:lstStyle/>
          <a:p>
            <a:r>
              <a:rPr lang="en-US" dirty="0"/>
              <a:t>Data Sharing (3 of 3)</a:t>
            </a:r>
          </a:p>
        </p:txBody>
      </p:sp>
      <p:sp>
        <p:nvSpPr>
          <p:cNvPr id="3" name="Content Placeholder 2">
            <a:extLst>
              <a:ext uri="{FF2B5EF4-FFF2-40B4-BE49-F238E27FC236}">
                <a16:creationId xmlns:a16="http://schemas.microsoft.com/office/drawing/2014/main" id="{12A4EB44-2234-417D-AF6F-456F58CC64C5}"/>
              </a:ext>
            </a:extLst>
          </p:cNvPr>
          <p:cNvSpPr>
            <a:spLocks noGrp="1"/>
          </p:cNvSpPr>
          <p:nvPr>
            <p:ph idx="1"/>
          </p:nvPr>
        </p:nvSpPr>
        <p:spPr/>
        <p:txBody>
          <a:bodyPr/>
          <a:lstStyle/>
          <a:p>
            <a:r>
              <a:rPr lang="en-US" dirty="0"/>
              <a:t>FERPA is a federal law that protects the privacy of student education records 20 U.S.C. § 1232g; 34 Code of Federal Regulations, Part 99.</a:t>
            </a:r>
          </a:p>
          <a:p>
            <a:r>
              <a:rPr lang="en-US" dirty="0"/>
              <a:t>For resources that address the topic of data sharing, and are intended to provide best practices, visit the U.S. Department of Education’s Protecting Student Privacy website at </a:t>
            </a:r>
            <a:r>
              <a:rPr lang="en-US" dirty="0">
                <a:hlinkClick r:id="rId2" tooltip="United States Department of Education’s Protecting Student Privacy website."/>
              </a:rPr>
              <a:t>https://studentprivacy.ed.gov/node/488/</a:t>
            </a:r>
            <a:r>
              <a:rPr lang="en-US" dirty="0"/>
              <a:t>.</a:t>
            </a:r>
          </a:p>
        </p:txBody>
      </p:sp>
      <p:sp>
        <p:nvSpPr>
          <p:cNvPr id="4" name="Slide Number Placeholder 3">
            <a:extLst>
              <a:ext uri="{FF2B5EF4-FFF2-40B4-BE49-F238E27FC236}">
                <a16:creationId xmlns:a16="http://schemas.microsoft.com/office/drawing/2014/main" id="{8ADFBB11-B716-479D-82B1-3266DDADECC8}"/>
              </a:ext>
            </a:extLst>
          </p:cNvPr>
          <p:cNvSpPr>
            <a:spLocks noGrp="1"/>
          </p:cNvSpPr>
          <p:nvPr>
            <p:ph type="sldNum" sz="quarter" idx="12"/>
          </p:nvPr>
        </p:nvSpPr>
        <p:spPr/>
        <p:txBody>
          <a:bodyPr/>
          <a:lstStyle/>
          <a:p>
            <a:fld id="{1E47FE53-EBF0-4DA7-9D9D-CC1C3A20F3CB}" type="slidenum">
              <a:rPr lang="en-US" smtClean="0"/>
              <a:pPr/>
              <a:t>37</a:t>
            </a:fld>
            <a:endParaRPr lang="en-US" dirty="0"/>
          </a:p>
        </p:txBody>
      </p:sp>
    </p:spTree>
    <p:extLst>
      <p:ext uri="{BB962C8B-B14F-4D97-AF65-F5344CB8AC3E}">
        <p14:creationId xmlns:p14="http://schemas.microsoft.com/office/powerpoint/2010/main" val="274198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lstStyle/>
          <a:p>
            <a:r>
              <a:rPr lang="en-US" dirty="0"/>
              <a:t> Data Requirements (2 of 2)</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lstStyle/>
          <a:p>
            <a:r>
              <a:rPr lang="en-US" dirty="0"/>
              <a:t>The liaison is also responsible for working with the LEA’s data staff and the State Coordinator to ensure the LEA provides accurate data that meets the required elements outlined by the Secretary of Education. </a:t>
            </a:r>
          </a:p>
          <a:p>
            <a:r>
              <a:rPr lang="en-US" dirty="0"/>
              <a:t>For the purpose of this presentation, “LEA” refers to school districts, county offices of education, and charter schools.</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281195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(1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All LEAs are required to report the number of homeless students enrolled at any time during a school year through the CALPADS, annually.</a:t>
            </a:r>
          </a:p>
          <a:p>
            <a:r>
              <a:rPr lang="en-US" dirty="0"/>
              <a:t>CALPADS is the longitudinal data system used to maintain individual-level data including student demographics, course data, discipline, assessments, staff assignments, and other data for state and federal reporting.</a:t>
            </a:r>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3447724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(2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Homeless liaisons are the authoritative source for who is a homeless youth. It is important for liaisons to have access to student-level data systems to enter and confirm data.</a:t>
            </a:r>
          </a:p>
          <a:p>
            <a:pPr lvl="1"/>
            <a:r>
              <a:rPr lang="en-US" altLang="en-US" dirty="0"/>
              <a:t>For more information, see CALPADS Update Flash #182 </a:t>
            </a:r>
            <a:r>
              <a:rPr lang="en-US" altLang="en-US" dirty="0">
                <a:hlinkClick r:id="rId2" tooltip="California Longitudinal Pupil Achievement Data System Update Flash #182."/>
              </a:rPr>
              <a:t>https://www.cde.ca.gov/ds/sp/cl/calpadsupdflash182.asp</a:t>
            </a:r>
            <a:r>
              <a:rPr lang="en-US" altLang="en-US" dirty="0"/>
              <a:t> </a:t>
            </a:r>
          </a:p>
          <a:p>
            <a:r>
              <a:rPr lang="en-US" altLang="en-US" dirty="0"/>
              <a:t>To confirm homeless status, auditors reviewing LEA homeless data may look to homeless liaison records, such as housing questionnaires, in-take forms, etc.</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297008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(3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altLang="en-US" dirty="0"/>
              <a:t>Liaisons need to work with CALPADS staff to report who is homeless youth, and upload to CALPADS often.</a:t>
            </a:r>
          </a:p>
          <a:p>
            <a:pPr lvl="1"/>
            <a:r>
              <a:rPr lang="en-US" altLang="en-US" dirty="0"/>
              <a:t>It is important to upload as often as an LEA can, so that homeless students are not identified and don’t receive services they have a right to</a:t>
            </a:r>
          </a:p>
          <a:p>
            <a:r>
              <a:rPr lang="en-US" altLang="en-US" dirty="0"/>
              <a:t>Verify homeless status at the beginning of year to ensure students are appropriately counted for the Local Control Funding Formula (LCFF), which is the first Wednesday in October </a:t>
            </a:r>
            <a:r>
              <a:rPr lang="en-US" dirty="0"/>
              <a:t>using LEA-level reports 1.17 and 1.18.</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33353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(4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Use a housing questionnaire to assist with identification.</a:t>
            </a:r>
          </a:p>
          <a:p>
            <a:pPr lvl="1"/>
            <a:r>
              <a:rPr lang="en-US" dirty="0"/>
              <a:t>Visit the California Department of Education (CDE) Homeless Education Resource website for a sample housing questionnaire, in various languages, at </a:t>
            </a:r>
            <a:r>
              <a:rPr lang="en-US" dirty="0">
                <a:hlinkClick r:id="rId2" tooltip="California Department of Education's Sample Housing Questionnaire."/>
              </a:rPr>
              <a:t>https://www.cde.ca.gov/sp/hs/cy/documents/</a:t>
            </a:r>
            <a:br>
              <a:rPr lang="en-US" dirty="0">
                <a:hlinkClick r:id="rId2" tooltip="California Department of Education's Sample Housing Questionnaire."/>
              </a:rPr>
            </a:br>
            <a:r>
              <a:rPr lang="en-US" dirty="0">
                <a:hlinkClick r:id="rId2" tooltip="California Department of Education's Sample Housing Questionnaire."/>
              </a:rPr>
              <a:t>housingquestionnaire.pdf</a:t>
            </a:r>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21641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California Longitudinal Pupil Achievement Data System (5 of 7)</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pPr lvl="1"/>
            <a:r>
              <a:rPr lang="en-US" dirty="0"/>
              <a:t>On the same page, there is a document entitled Guidance for Completion of Housing Questionnaire that assists LEAs with administering the housing questionnaire. Please visit the website at</a:t>
            </a:r>
            <a:br>
              <a:rPr lang="en-US" dirty="0"/>
            </a:br>
            <a:r>
              <a:rPr lang="en-US" dirty="0">
                <a:hlinkClick r:id="rId2" tooltip="Guidance for completion of the California Department of Education's Housing Questionnaire."/>
              </a:rPr>
              <a:t>https://www.cde.ca.gov/sp/hs/cy/documents/</a:t>
            </a:r>
            <a:br>
              <a:rPr lang="en-US" dirty="0">
                <a:hlinkClick r:id="rId2" tooltip="Guidance for completion of the California Department of Education's Housing Questionnaire."/>
              </a:rPr>
            </a:br>
            <a:r>
              <a:rPr lang="en-US" dirty="0">
                <a:hlinkClick r:id="rId2" tooltip="Guidance for completion of the California Department of Education's Housing Questionnaire."/>
              </a:rPr>
              <a:t>guidanceforquestionnaire.docx</a:t>
            </a:r>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639674329"/>
      </p:ext>
    </p:extLst>
  </p:cSld>
  <p:clrMapOvr>
    <a:masterClrMapping/>
  </p:clrMapOvr>
</p:sld>
</file>

<file path=ppt/theme/theme1.xml><?xml version="1.0" encoding="utf-8"?>
<a:theme xmlns:a="http://schemas.openxmlformats.org/drawingml/2006/main" name="Retrospect">
  <a:themeElements>
    <a:clrScheme name="Custom 7">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7" ma:contentTypeDescription="Create a new document." ma:contentTypeScope="" ma:versionID="e962a915273a7da8b7384f715ee61b31">
  <xsd:schema xmlns:xsd="http://www.w3.org/2001/XMLSchema" xmlns:xs="http://www.w3.org/2001/XMLSchema" xmlns:p="http://schemas.microsoft.com/office/2006/metadata/properties" xmlns:ns2="f89dec18-d0c2-45d2-8a15-31051f2519f8" targetNamespace="http://schemas.microsoft.com/office/2006/metadata/properties" ma:root="true" ma:fieldsID="888e16d6d3eb7509c3630744fd4f0184" ns2:_="">
    <xsd:import namespace="f89dec18-d0c2-45d2-8a15-31051f25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0B566E-3FF7-401C-B225-B71F75B48D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069F4-9E89-4528-AFA1-1A0EE97F4B9A}">
  <ds:schemaRefs>
    <ds:schemaRef ds:uri="http://schemas.microsoft.com/sharepoint/v3/contenttype/forms"/>
  </ds:schemaRefs>
</ds:datastoreItem>
</file>

<file path=customXml/itemProps3.xml><?xml version="1.0" encoding="utf-8"?>
<ds:datastoreItem xmlns:ds="http://schemas.openxmlformats.org/officeDocument/2006/customXml" ds:itemID="{D7445CC2-4985-4373-8AB2-5593D8D2E6F1}">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f89dec18-d0c2-45d2-8a15-31051f2519f8"/>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4925</TotalTime>
  <Words>2387</Words>
  <Application>Microsoft Office PowerPoint</Application>
  <PresentationFormat>Widescreen</PresentationFormat>
  <Paragraphs>220</Paragraphs>
  <Slides>37</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Times</vt:lpstr>
      <vt:lpstr>Wingdings</vt:lpstr>
      <vt:lpstr>Retrospect</vt:lpstr>
      <vt:lpstr>All About Data and Homeless Education</vt:lpstr>
      <vt:lpstr>Presentation Outline</vt:lpstr>
      <vt:lpstr> Data Requirements (1 of 2)</vt:lpstr>
      <vt:lpstr> Data Requirements (2 of 2)</vt:lpstr>
      <vt:lpstr>California Longitudinal Pupil Achievement Data System (1 of 7)</vt:lpstr>
      <vt:lpstr>California Longitudinal Pupil Achievement Data System (2 of 7)</vt:lpstr>
      <vt:lpstr>California Longitudinal Pupil Achievement Data System (3 of 7)</vt:lpstr>
      <vt:lpstr>California Longitudinal Pupil Achievement Data System (4 of 7)</vt:lpstr>
      <vt:lpstr>California Longitudinal Pupil Achievement Data System (5 of 7)</vt:lpstr>
      <vt:lpstr>California Longitudinal Pupil Achievement Data System (6 of 7)</vt:lpstr>
      <vt:lpstr>California Longitudinal Pupil Achievement Data System (7 of 7)</vt:lpstr>
      <vt:lpstr>Evaluate Your Data (1 of 4)</vt:lpstr>
      <vt:lpstr>Evaluate Your Data (2 of 4)</vt:lpstr>
      <vt:lpstr>Looking At Your Data</vt:lpstr>
      <vt:lpstr>Evaluate Your Data (3 of 4)</vt:lpstr>
      <vt:lpstr>Evaluate Your Data (4 of 4)</vt:lpstr>
      <vt:lpstr>Consolidated Application and Reporting System (1 of 4)</vt:lpstr>
      <vt:lpstr>Consolidated Application and Reporting System (2 of 4)</vt:lpstr>
      <vt:lpstr>Consolidated Application and Reporting System (3 of 4)</vt:lpstr>
      <vt:lpstr>Consolidated Application and Reporting System (4 of 4)</vt:lpstr>
      <vt:lpstr>Evaluate Your CARS Data (1 of 3)</vt:lpstr>
      <vt:lpstr>Evaluate Your CARS Data (2 of 3)</vt:lpstr>
      <vt:lpstr>Evaluate Your CARS Data (3 of 3)</vt:lpstr>
      <vt:lpstr>Liaison Capacity Discussion (1 of 5)</vt:lpstr>
      <vt:lpstr>Liaison Capacity Discussion (2 of 5)</vt:lpstr>
      <vt:lpstr>Liaison Capacity Discussion (3 of 5)</vt:lpstr>
      <vt:lpstr>Liaison Capacity Discussion (4 of 5)</vt:lpstr>
      <vt:lpstr>Liaison Capacity Discussion (5 of 5)</vt:lpstr>
      <vt:lpstr>California School Dashboard  and DataQuest (1 of 4)</vt:lpstr>
      <vt:lpstr>California School Dashboard  Accountability Outcomes</vt:lpstr>
      <vt:lpstr>DataQuest Educational Outcomes</vt:lpstr>
      <vt:lpstr>California School Dashboard  and DataQuest (2 of 4)</vt:lpstr>
      <vt:lpstr>California School Dashboard  and DataQuest (3 of 4)</vt:lpstr>
      <vt:lpstr>California School Dashboard  and DataQuest (4 of 4)</vt:lpstr>
      <vt:lpstr>Data Sharing (1 of 3)</vt:lpstr>
      <vt:lpstr>Data Sharing (2 of 3)</vt:lpstr>
      <vt:lpstr>Data Sharing (3 of 3)</vt:lpstr>
    </vt:vector>
  </TitlesOfParts>
  <Manager>MParsons@cde.ca.gov</Manager>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About Data - Homeless Education (CA Dept of Education)</dc:title>
  <dc:subject>This PowerPoint presentation covers the various data sources available from the California Department of Education.</dc:subject>
  <dc:creator>LWheeler@cde.ca.gov</dc:creator>
  <cp:keywords>homeless, youth, data, presentation, evaluate, analyze, LEAs, education</cp:keywords>
  <cp:lastModifiedBy>Christopher Aban</cp:lastModifiedBy>
  <cp:revision>139</cp:revision>
  <cp:lastPrinted>2016-11-14T18:06:51Z</cp:lastPrinted>
  <dcterms:created xsi:type="dcterms:W3CDTF">2016-11-08T21:28:02Z</dcterms:created>
  <dcterms:modified xsi:type="dcterms:W3CDTF">2022-10-20T21:49:43Z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ies>
</file>