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4"/>
  </p:sldMasterIdLst>
  <p:notesMasterIdLst>
    <p:notesMasterId r:id="rId45"/>
  </p:notesMasterIdLst>
  <p:handoutMasterIdLst>
    <p:handoutMasterId r:id="rId46"/>
  </p:handoutMasterIdLst>
  <p:sldIdLst>
    <p:sldId id="306" r:id="rId5"/>
    <p:sldId id="408" r:id="rId6"/>
    <p:sldId id="459" r:id="rId7"/>
    <p:sldId id="449" r:id="rId8"/>
    <p:sldId id="439" r:id="rId9"/>
    <p:sldId id="437" r:id="rId10"/>
    <p:sldId id="416" r:id="rId11"/>
    <p:sldId id="419" r:id="rId12"/>
    <p:sldId id="420" r:id="rId13"/>
    <p:sldId id="421" r:id="rId14"/>
    <p:sldId id="429" r:id="rId15"/>
    <p:sldId id="430" r:id="rId16"/>
    <p:sldId id="441" r:id="rId17"/>
    <p:sldId id="442" r:id="rId18"/>
    <p:sldId id="440" r:id="rId19"/>
    <p:sldId id="443" r:id="rId20"/>
    <p:sldId id="452" r:id="rId21"/>
    <p:sldId id="455" r:id="rId22"/>
    <p:sldId id="453" r:id="rId23"/>
    <p:sldId id="454" r:id="rId24"/>
    <p:sldId id="451" r:id="rId25"/>
    <p:sldId id="423" r:id="rId26"/>
    <p:sldId id="435" r:id="rId27"/>
    <p:sldId id="434" r:id="rId28"/>
    <p:sldId id="436" r:id="rId29"/>
    <p:sldId id="458" r:id="rId30"/>
    <p:sldId id="444" r:id="rId31"/>
    <p:sldId id="427" r:id="rId32"/>
    <p:sldId id="428" r:id="rId33"/>
    <p:sldId id="445" r:id="rId34"/>
    <p:sldId id="319" r:id="rId35"/>
    <p:sldId id="412" r:id="rId36"/>
    <p:sldId id="413" r:id="rId37"/>
    <p:sldId id="414" r:id="rId38"/>
    <p:sldId id="415" r:id="rId39"/>
    <p:sldId id="424" r:id="rId40"/>
    <p:sldId id="456" r:id="rId41"/>
    <p:sldId id="460" r:id="rId42"/>
    <p:sldId id="446" r:id="rId43"/>
    <p:sldId id="457" r:id="rId44"/>
  </p:sldIdLst>
  <p:sldSz cx="12192000" cy="6858000"/>
  <p:notesSz cx="6858000" cy="1476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dia Renteria" initials="LR" lastIdx="8" clrIdx="0">
    <p:extLst>
      <p:ext uri="{19B8F6BF-5375-455C-9EA6-DF929625EA0E}">
        <p15:presenceInfo xmlns:p15="http://schemas.microsoft.com/office/powerpoint/2012/main" userId="S::lrenteria@cde.ca.gov::4b796179-fa2b-49f3-b870-39a04ab25501" providerId="AD"/>
      </p:ext>
    </p:extLst>
  </p:cmAuthor>
  <p:cmAuthor id="2" name="Jeff Breshears" initials="JB" lastIdx="2" clrIdx="1">
    <p:extLst>
      <p:ext uri="{19B8F6BF-5375-455C-9EA6-DF929625EA0E}">
        <p15:presenceInfo xmlns:p15="http://schemas.microsoft.com/office/powerpoint/2012/main" userId="S::jbreshears@cde.ca.gov::46edb778-3bef-4084-89a6-2e1ef9cb03c4" providerId="AD"/>
      </p:ext>
    </p:extLst>
  </p:cmAuthor>
  <p:cmAuthor id="3" name="Microsoft Office User" initials="MOU" lastIdx="4" clrIdx="2">
    <p:extLst>
      <p:ext uri="{19B8F6BF-5375-455C-9EA6-DF929625EA0E}">
        <p15:presenceInfo xmlns:p15="http://schemas.microsoft.com/office/powerpoint/2012/main" userId="Microsoft Office User" providerId="None"/>
      </p:ext>
    </p:extLst>
  </p:cmAuthor>
  <p:cmAuthor id="4" name="Katherine Figueroa" initials="KF" lastIdx="1" clrIdx="3">
    <p:extLst>
      <p:ext uri="{19B8F6BF-5375-455C-9EA6-DF929625EA0E}">
        <p15:presenceInfo xmlns:p15="http://schemas.microsoft.com/office/powerpoint/2012/main" userId="S-1-5-21-2608872058-1432505909-2668327341-168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D0D"/>
    <a:srgbClr val="FF33CC"/>
    <a:srgbClr val="00FF00"/>
    <a:srgbClr val="FFFF00"/>
    <a:srgbClr val="FFFF66"/>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8"/>
    <p:restoredTop sz="86370" autoAdjust="0"/>
  </p:normalViewPr>
  <p:slideViewPr>
    <p:cSldViewPr snapToGrid="0">
      <p:cViewPr>
        <p:scale>
          <a:sx n="60" d="100"/>
          <a:sy n="60" d="100"/>
        </p:scale>
        <p:origin x="324" y="84"/>
      </p:cViewPr>
      <p:guideLst/>
    </p:cSldViewPr>
  </p:slideViewPr>
  <p:outlineViewPr>
    <p:cViewPr>
      <p:scale>
        <a:sx n="33" d="100"/>
        <a:sy n="33" d="100"/>
      </p:scale>
      <p:origin x="0" y="-37288"/>
    </p:cViewPr>
  </p:outlineViewPr>
  <p:notesTextViewPr>
    <p:cViewPr>
      <p:scale>
        <a:sx n="60" d="100"/>
        <a:sy n="60" d="100"/>
      </p:scale>
      <p:origin x="0" y="0"/>
    </p:cViewPr>
  </p:notesTextViewPr>
  <p:sorterViewPr>
    <p:cViewPr>
      <p:scale>
        <a:sx n="66" d="100"/>
        <a:sy n="66" d="100"/>
      </p:scale>
      <p:origin x="0" y="0"/>
    </p:cViewPr>
  </p:sorterViewPr>
  <p:notesViewPr>
    <p:cSldViewPr snapToGrid="0">
      <p:cViewPr>
        <p:scale>
          <a:sx n="1" d="2"/>
          <a:sy n="1" d="2"/>
        </p:scale>
        <p:origin x="1124" y="2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10/19/2022</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dirty="0"/>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10/19/2022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dirty="0"/>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a:t>
            </a:fld>
            <a:endParaRPr lang="en-US" dirty="0"/>
          </a:p>
        </p:txBody>
      </p:sp>
    </p:spTree>
    <p:extLst>
      <p:ext uri="{BB962C8B-B14F-4D97-AF65-F5344CB8AC3E}">
        <p14:creationId xmlns:p14="http://schemas.microsoft.com/office/powerpoint/2010/main" val="2027161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10</a:t>
            </a:fld>
            <a:endParaRPr lang="en-US" dirty="0"/>
          </a:p>
        </p:txBody>
      </p:sp>
    </p:spTree>
    <p:extLst>
      <p:ext uri="{BB962C8B-B14F-4D97-AF65-F5344CB8AC3E}">
        <p14:creationId xmlns:p14="http://schemas.microsoft.com/office/powerpoint/2010/main" val="1480868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7550" y="4524692"/>
            <a:ext cx="5608320" cy="3660458"/>
          </a:xfrm>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dirty="0"/>
          </a:p>
        </p:txBody>
      </p:sp>
    </p:spTree>
    <p:extLst>
      <p:ext uri="{BB962C8B-B14F-4D97-AF65-F5344CB8AC3E}">
        <p14:creationId xmlns:p14="http://schemas.microsoft.com/office/powerpoint/2010/main" val="4086722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dirty="0"/>
          </a:p>
        </p:txBody>
      </p:sp>
    </p:spTree>
    <p:extLst>
      <p:ext uri="{BB962C8B-B14F-4D97-AF65-F5344CB8AC3E}">
        <p14:creationId xmlns:p14="http://schemas.microsoft.com/office/powerpoint/2010/main" val="42761595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dirty="0"/>
          </a:p>
        </p:txBody>
      </p:sp>
    </p:spTree>
    <p:extLst>
      <p:ext uri="{BB962C8B-B14F-4D97-AF65-F5344CB8AC3E}">
        <p14:creationId xmlns:p14="http://schemas.microsoft.com/office/powerpoint/2010/main" val="4083045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dirty="0"/>
          </a:p>
        </p:txBody>
      </p:sp>
    </p:spTree>
    <p:extLst>
      <p:ext uri="{BB962C8B-B14F-4D97-AF65-F5344CB8AC3E}">
        <p14:creationId xmlns:p14="http://schemas.microsoft.com/office/powerpoint/2010/main" val="1860290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US" b="0"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dirty="0"/>
          </a:p>
        </p:txBody>
      </p:sp>
    </p:spTree>
    <p:extLst>
      <p:ext uri="{BB962C8B-B14F-4D97-AF65-F5344CB8AC3E}">
        <p14:creationId xmlns:p14="http://schemas.microsoft.com/office/powerpoint/2010/main" val="3926154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dirty="0"/>
          </a:p>
        </p:txBody>
      </p:sp>
    </p:spTree>
    <p:extLst>
      <p:ext uri="{BB962C8B-B14F-4D97-AF65-F5344CB8AC3E}">
        <p14:creationId xmlns:p14="http://schemas.microsoft.com/office/powerpoint/2010/main" val="105291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17</a:t>
            </a:fld>
            <a:endParaRPr lang="en-US" dirty="0"/>
          </a:p>
        </p:txBody>
      </p:sp>
    </p:spTree>
    <p:extLst>
      <p:ext uri="{BB962C8B-B14F-4D97-AF65-F5344CB8AC3E}">
        <p14:creationId xmlns:p14="http://schemas.microsoft.com/office/powerpoint/2010/main" val="2741920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dirty="0"/>
          </a:p>
        </p:txBody>
      </p:sp>
    </p:spTree>
    <p:extLst>
      <p:ext uri="{BB962C8B-B14F-4D97-AF65-F5344CB8AC3E}">
        <p14:creationId xmlns:p14="http://schemas.microsoft.com/office/powerpoint/2010/main" val="28220213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19</a:t>
            </a:fld>
            <a:endParaRPr lang="en-US" dirty="0"/>
          </a:p>
        </p:txBody>
      </p:sp>
    </p:spTree>
    <p:extLst>
      <p:ext uri="{BB962C8B-B14F-4D97-AF65-F5344CB8AC3E}">
        <p14:creationId xmlns:p14="http://schemas.microsoft.com/office/powerpoint/2010/main" val="2943948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a:t>
            </a:fld>
            <a:endParaRPr lang="en-US" dirty="0"/>
          </a:p>
        </p:txBody>
      </p:sp>
    </p:spTree>
    <p:extLst>
      <p:ext uri="{BB962C8B-B14F-4D97-AF65-F5344CB8AC3E}">
        <p14:creationId xmlns:p14="http://schemas.microsoft.com/office/powerpoint/2010/main" val="1377531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dirty="0"/>
          </a:p>
        </p:txBody>
      </p:sp>
    </p:spTree>
    <p:extLst>
      <p:ext uri="{BB962C8B-B14F-4D97-AF65-F5344CB8AC3E}">
        <p14:creationId xmlns:p14="http://schemas.microsoft.com/office/powerpoint/2010/main" val="10326707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21</a:t>
            </a:fld>
            <a:endParaRPr lang="en-US" dirty="0"/>
          </a:p>
        </p:txBody>
      </p:sp>
    </p:spTree>
    <p:extLst>
      <p:ext uri="{BB962C8B-B14F-4D97-AF65-F5344CB8AC3E}">
        <p14:creationId xmlns:p14="http://schemas.microsoft.com/office/powerpoint/2010/main" val="27033512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22</a:t>
            </a:fld>
            <a:endParaRPr lang="en-US" dirty="0"/>
          </a:p>
        </p:txBody>
      </p:sp>
    </p:spTree>
    <p:extLst>
      <p:ext uri="{BB962C8B-B14F-4D97-AF65-F5344CB8AC3E}">
        <p14:creationId xmlns:p14="http://schemas.microsoft.com/office/powerpoint/2010/main" val="40519042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23</a:t>
            </a:fld>
            <a:endParaRPr lang="en-US" dirty="0"/>
          </a:p>
        </p:txBody>
      </p:sp>
    </p:spTree>
    <p:extLst>
      <p:ext uri="{BB962C8B-B14F-4D97-AF65-F5344CB8AC3E}">
        <p14:creationId xmlns:p14="http://schemas.microsoft.com/office/powerpoint/2010/main" val="2489110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24</a:t>
            </a:fld>
            <a:endParaRPr lang="en-US" dirty="0"/>
          </a:p>
        </p:txBody>
      </p:sp>
    </p:spTree>
    <p:extLst>
      <p:ext uri="{BB962C8B-B14F-4D97-AF65-F5344CB8AC3E}">
        <p14:creationId xmlns:p14="http://schemas.microsoft.com/office/powerpoint/2010/main" val="1225893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25</a:t>
            </a:fld>
            <a:endParaRPr lang="en-US" dirty="0"/>
          </a:p>
        </p:txBody>
      </p:sp>
    </p:spTree>
    <p:extLst>
      <p:ext uri="{BB962C8B-B14F-4D97-AF65-F5344CB8AC3E}">
        <p14:creationId xmlns:p14="http://schemas.microsoft.com/office/powerpoint/2010/main" val="38390446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26</a:t>
            </a:fld>
            <a:endParaRPr lang="en-US" dirty="0"/>
          </a:p>
        </p:txBody>
      </p:sp>
    </p:spTree>
    <p:extLst>
      <p:ext uri="{BB962C8B-B14F-4D97-AF65-F5344CB8AC3E}">
        <p14:creationId xmlns:p14="http://schemas.microsoft.com/office/powerpoint/2010/main" val="26761532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dirty="0"/>
          </a:p>
        </p:txBody>
      </p:sp>
    </p:spTree>
    <p:extLst>
      <p:ext uri="{BB962C8B-B14F-4D97-AF65-F5344CB8AC3E}">
        <p14:creationId xmlns:p14="http://schemas.microsoft.com/office/powerpoint/2010/main" val="25589142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28</a:t>
            </a:fld>
            <a:endParaRPr lang="en-US" dirty="0"/>
          </a:p>
        </p:txBody>
      </p:sp>
    </p:spTree>
    <p:extLst>
      <p:ext uri="{BB962C8B-B14F-4D97-AF65-F5344CB8AC3E}">
        <p14:creationId xmlns:p14="http://schemas.microsoft.com/office/powerpoint/2010/main" val="22338335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29</a:t>
            </a:fld>
            <a:endParaRPr lang="en-US" dirty="0"/>
          </a:p>
        </p:txBody>
      </p:sp>
    </p:spTree>
    <p:extLst>
      <p:ext uri="{BB962C8B-B14F-4D97-AF65-F5344CB8AC3E}">
        <p14:creationId xmlns:p14="http://schemas.microsoft.com/office/powerpoint/2010/main" val="2464498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dirty="0"/>
          </a:p>
        </p:txBody>
      </p:sp>
    </p:spTree>
    <p:extLst>
      <p:ext uri="{BB962C8B-B14F-4D97-AF65-F5344CB8AC3E}">
        <p14:creationId xmlns:p14="http://schemas.microsoft.com/office/powerpoint/2010/main" val="1644419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30</a:t>
            </a:fld>
            <a:endParaRPr lang="en-US" dirty="0"/>
          </a:p>
        </p:txBody>
      </p:sp>
    </p:spTree>
    <p:extLst>
      <p:ext uri="{BB962C8B-B14F-4D97-AF65-F5344CB8AC3E}">
        <p14:creationId xmlns:p14="http://schemas.microsoft.com/office/powerpoint/2010/main" val="34053573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31</a:t>
            </a:fld>
            <a:endParaRPr lang="en-US" dirty="0"/>
          </a:p>
        </p:txBody>
      </p:sp>
    </p:spTree>
    <p:extLst>
      <p:ext uri="{BB962C8B-B14F-4D97-AF65-F5344CB8AC3E}">
        <p14:creationId xmlns:p14="http://schemas.microsoft.com/office/powerpoint/2010/main" val="14462758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32</a:t>
            </a:fld>
            <a:endParaRPr lang="en-US" dirty="0"/>
          </a:p>
        </p:txBody>
      </p:sp>
    </p:spTree>
    <p:extLst>
      <p:ext uri="{BB962C8B-B14F-4D97-AF65-F5344CB8AC3E}">
        <p14:creationId xmlns:p14="http://schemas.microsoft.com/office/powerpoint/2010/main" val="40032295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dirty="0"/>
          </a:p>
        </p:txBody>
      </p:sp>
    </p:spTree>
    <p:extLst>
      <p:ext uri="{BB962C8B-B14F-4D97-AF65-F5344CB8AC3E}">
        <p14:creationId xmlns:p14="http://schemas.microsoft.com/office/powerpoint/2010/main" val="2864830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b="1" dirty="0"/>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dirty="0"/>
          </a:p>
        </p:txBody>
      </p:sp>
    </p:spTree>
    <p:extLst>
      <p:ext uri="{BB962C8B-B14F-4D97-AF65-F5344CB8AC3E}">
        <p14:creationId xmlns:p14="http://schemas.microsoft.com/office/powerpoint/2010/main" val="42038145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b="1" dirty="0"/>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dirty="0"/>
          </a:p>
        </p:txBody>
      </p:sp>
    </p:spTree>
    <p:extLst>
      <p:ext uri="{BB962C8B-B14F-4D97-AF65-F5344CB8AC3E}">
        <p14:creationId xmlns:p14="http://schemas.microsoft.com/office/powerpoint/2010/main" val="32934033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36</a:t>
            </a:fld>
            <a:endParaRPr lang="en-US" dirty="0"/>
          </a:p>
        </p:txBody>
      </p:sp>
    </p:spTree>
    <p:extLst>
      <p:ext uri="{BB962C8B-B14F-4D97-AF65-F5344CB8AC3E}">
        <p14:creationId xmlns:p14="http://schemas.microsoft.com/office/powerpoint/2010/main" val="40861875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37</a:t>
            </a:fld>
            <a:endParaRPr lang="en-US" dirty="0"/>
          </a:p>
        </p:txBody>
      </p:sp>
    </p:spTree>
    <p:extLst>
      <p:ext uri="{BB962C8B-B14F-4D97-AF65-F5344CB8AC3E}">
        <p14:creationId xmlns:p14="http://schemas.microsoft.com/office/powerpoint/2010/main" val="40324114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38</a:t>
            </a:fld>
            <a:endParaRPr lang="en-US" dirty="0"/>
          </a:p>
        </p:txBody>
      </p:sp>
    </p:spTree>
    <p:extLst>
      <p:ext uri="{BB962C8B-B14F-4D97-AF65-F5344CB8AC3E}">
        <p14:creationId xmlns:p14="http://schemas.microsoft.com/office/powerpoint/2010/main" val="7631831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39</a:t>
            </a:fld>
            <a:endParaRPr lang="en-US" dirty="0"/>
          </a:p>
        </p:txBody>
      </p:sp>
    </p:spTree>
    <p:extLst>
      <p:ext uri="{BB962C8B-B14F-4D97-AF65-F5344CB8AC3E}">
        <p14:creationId xmlns:p14="http://schemas.microsoft.com/office/powerpoint/2010/main" val="304431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dirty="0"/>
          </a:p>
        </p:txBody>
      </p:sp>
    </p:spTree>
    <p:extLst>
      <p:ext uri="{BB962C8B-B14F-4D97-AF65-F5344CB8AC3E}">
        <p14:creationId xmlns:p14="http://schemas.microsoft.com/office/powerpoint/2010/main" val="3746439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40</a:t>
            </a:fld>
            <a:endParaRPr lang="en-US" dirty="0"/>
          </a:p>
        </p:txBody>
      </p:sp>
    </p:spTree>
    <p:extLst>
      <p:ext uri="{BB962C8B-B14F-4D97-AF65-F5344CB8AC3E}">
        <p14:creationId xmlns:p14="http://schemas.microsoft.com/office/powerpoint/2010/main" val="1644475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a:t>
            </a:fld>
            <a:endParaRPr lang="en-US" dirty="0"/>
          </a:p>
        </p:txBody>
      </p:sp>
    </p:spTree>
    <p:extLst>
      <p:ext uri="{BB962C8B-B14F-4D97-AF65-F5344CB8AC3E}">
        <p14:creationId xmlns:p14="http://schemas.microsoft.com/office/powerpoint/2010/main" val="1201679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6</a:t>
            </a:fld>
            <a:endParaRPr lang="en-US" dirty="0"/>
          </a:p>
        </p:txBody>
      </p:sp>
    </p:spTree>
    <p:extLst>
      <p:ext uri="{BB962C8B-B14F-4D97-AF65-F5344CB8AC3E}">
        <p14:creationId xmlns:p14="http://schemas.microsoft.com/office/powerpoint/2010/main" val="83630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7</a:t>
            </a:fld>
            <a:endParaRPr lang="en-US" dirty="0"/>
          </a:p>
        </p:txBody>
      </p:sp>
    </p:spTree>
    <p:extLst>
      <p:ext uri="{BB962C8B-B14F-4D97-AF65-F5344CB8AC3E}">
        <p14:creationId xmlns:p14="http://schemas.microsoft.com/office/powerpoint/2010/main" val="2819662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dirty="0"/>
          </a:p>
        </p:txBody>
      </p:sp>
    </p:spTree>
    <p:extLst>
      <p:ext uri="{BB962C8B-B14F-4D97-AF65-F5344CB8AC3E}">
        <p14:creationId xmlns:p14="http://schemas.microsoft.com/office/powerpoint/2010/main" val="1629256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dirty="0"/>
          </a:p>
        </p:txBody>
      </p:sp>
    </p:spTree>
    <p:extLst>
      <p:ext uri="{BB962C8B-B14F-4D97-AF65-F5344CB8AC3E}">
        <p14:creationId xmlns:p14="http://schemas.microsoft.com/office/powerpoint/2010/main" val="35500217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10/19/2022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dirty="0"/>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1"/>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10/19/2022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10/19/2022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10/19/2022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10/19/2022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solidFill>
          <a:latin typeface="+mj-lt"/>
          <a:ea typeface="+mj-ea"/>
          <a:cs typeface="+mj-cs"/>
        </a:defRPr>
      </a:lvl1pPr>
    </p:titleStyle>
    <p:bodyStyle>
      <a:lvl1pPr marL="461963" indent="-236538" algn="l" defTabSz="914400" rtl="0" eaLnBrk="1" latinLnBrk="0" hangingPunct="1">
        <a:lnSpc>
          <a:spcPct val="100000"/>
        </a:lnSpc>
        <a:spcBef>
          <a:spcPts val="600"/>
        </a:spcBef>
        <a:spcAft>
          <a:spcPts val="600"/>
        </a:spcAft>
        <a:buClrTx/>
        <a:buSzPct val="100000"/>
        <a:buFont typeface="Arial" panose="020B0604020202020204" pitchFamily="34" charset="0"/>
        <a:buChar char="•"/>
        <a:defRPr sz="2400" kern="1200">
          <a:solidFill>
            <a:schemeClr val="tx1"/>
          </a:solidFill>
          <a:latin typeface="+mn-lt"/>
          <a:ea typeface="+mn-ea"/>
          <a:cs typeface="+mn-cs"/>
        </a:defRPr>
      </a:lvl1pPr>
      <a:lvl2pPr marL="914400" indent="-236538" algn="l" defTabSz="914400" rtl="0" eaLnBrk="1" latinLnBrk="0" hangingPunct="1">
        <a:lnSpc>
          <a:spcPct val="100000"/>
        </a:lnSpc>
        <a:spcBef>
          <a:spcPts val="600"/>
        </a:spcBef>
        <a:spcAft>
          <a:spcPts val="600"/>
        </a:spcAft>
        <a:buClrTx/>
        <a:buFont typeface="Calibri" pitchFamily="34" charset="0"/>
        <a:buChar char="◦"/>
        <a:defRPr sz="2400" kern="1200">
          <a:solidFill>
            <a:schemeClr val="tx1"/>
          </a:solidFill>
          <a:latin typeface="+mn-lt"/>
          <a:ea typeface="+mn-ea"/>
          <a:cs typeface="+mn-cs"/>
        </a:defRPr>
      </a:lvl2pPr>
      <a:lvl3pPr marL="1376363" indent="-236538" algn="l" defTabSz="914400" rtl="0" eaLnBrk="1" latinLnBrk="0" hangingPunct="1">
        <a:lnSpc>
          <a:spcPct val="100000"/>
        </a:lnSpc>
        <a:spcBef>
          <a:spcPts val="600"/>
        </a:spcBef>
        <a:spcAft>
          <a:spcPts val="600"/>
        </a:spcAft>
        <a:buClrTx/>
        <a:buFont typeface="Wingdings" panose="05000000000000000000" pitchFamily="2" charset="2"/>
        <a:buChar char="§"/>
        <a:defRPr sz="2400" kern="1200">
          <a:solidFill>
            <a:schemeClr val="tx1"/>
          </a:solidFill>
          <a:latin typeface="+mn-lt"/>
          <a:ea typeface="+mn-ea"/>
          <a:cs typeface="+mn-cs"/>
        </a:defRPr>
      </a:lvl3pPr>
      <a:lvl4pPr marL="1828800" indent="-236538" algn="l" defTabSz="914400" rtl="0" eaLnBrk="1" latinLnBrk="0" hangingPunct="1">
        <a:lnSpc>
          <a:spcPct val="100000"/>
        </a:lnSpc>
        <a:spcBef>
          <a:spcPts val="600"/>
        </a:spcBef>
        <a:spcAft>
          <a:spcPts val="600"/>
        </a:spcAft>
        <a:buClrTx/>
        <a:buFont typeface="Arial" panose="020B0604020202020204" pitchFamily="34" charset="0"/>
        <a:buChar char="•"/>
        <a:defRPr sz="2400" kern="1200">
          <a:solidFill>
            <a:schemeClr val="tx1"/>
          </a:solidFill>
          <a:latin typeface="+mn-lt"/>
          <a:ea typeface="+mn-ea"/>
          <a:cs typeface="+mn-cs"/>
        </a:defRPr>
      </a:lvl4pPr>
      <a:lvl5pPr marL="2290763" indent="-236538" algn="l" defTabSz="914400" rtl="0" eaLnBrk="1" latinLnBrk="0" hangingPunct="1">
        <a:lnSpc>
          <a:spcPct val="100000"/>
        </a:lnSpc>
        <a:spcBef>
          <a:spcPts val="600"/>
        </a:spcBef>
        <a:spcAft>
          <a:spcPts val="600"/>
        </a:spcAft>
        <a:buClrTx/>
        <a:buFont typeface="Calibri"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e.ca.gov/sp/hs/cy/documents/housingquestionnaire.pdf"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s://www.cde.ca.gov/sp/hs/cy/documents/guidanceforquestionnaire.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nctsn.org/"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www.cde.ca.gov/sp/hs/cy/documents/housingquestionnaire.pdf"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https://www.cde.ca.gov/sp/hs/documents/lealiaisonlist2019-2020.xlsx"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hyperlink" Target="https://www.cde.ca.gov/sp/hs/documents/coeliaisonlist.xls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voicesofyouthcount.org/brief/national-estimates-of-youth-homelessnes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hyperlink" Target="https://www.nctsn.org/trauma-informed-care/creating-trauma-informed-systems" TargetMode="External"/><Relationship Id="rId2" Type="http://schemas.openxmlformats.org/officeDocument/2006/relationships/notesSlide" Target="../notesSlides/notesSlide36.xml"/><Relationship Id="rId1" Type="http://schemas.openxmlformats.org/officeDocument/2006/relationships/slideLayout" Target="../slideLayouts/slideLayout10.xml"/><Relationship Id="rId5" Type="http://schemas.openxmlformats.org/officeDocument/2006/relationships/hyperlink" Target="https://www.dhcs.ca.gov/services/MH/Pages/Specialty-Mental-Health-Services-for-Children-and-Youth.aspxwww.serve.org/nche" TargetMode="External"/><Relationship Id="rId4" Type="http://schemas.openxmlformats.org/officeDocument/2006/relationships/hyperlink" Target="https://www.ted.com/talks/nadine_burke_harris_how_childhood_trauma_affects_health_across_alifetime"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www.nlchp.org/" TargetMode="External"/><Relationship Id="rId3" Type="http://schemas.openxmlformats.org/officeDocument/2006/relationships/hyperlink" Target="http://www.teenhealthlaw.org/" TargetMode="External"/><Relationship Id="rId7" Type="http://schemas.openxmlformats.org/officeDocument/2006/relationships/hyperlink" Target="http://www.serve.org/nche" TargetMode="External"/><Relationship Id="rId2" Type="http://schemas.openxmlformats.org/officeDocument/2006/relationships/notesSlide" Target="../notesSlides/notesSlide37.xml"/><Relationship Id="rId1" Type="http://schemas.openxmlformats.org/officeDocument/2006/relationships/slideLayout" Target="../slideLayouts/slideLayout10.xml"/><Relationship Id="rId6" Type="http://schemas.openxmlformats.org/officeDocument/2006/relationships/hyperlink" Target="http://www.naehcy.org/" TargetMode="External"/><Relationship Id="rId5" Type="http://schemas.openxmlformats.org/officeDocument/2006/relationships/hyperlink" Target="http://www.cde.ca.gov/sp/hs" TargetMode="External"/><Relationship Id="rId4" Type="http://schemas.openxmlformats.org/officeDocument/2006/relationships/hyperlink" Target="mailto:https://voicesofyouthcount.org/brief/national-estimates-of-youth-homelessness/"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teenlineonline.org/talk-now/" TargetMode="External"/><Relationship Id="rId2" Type="http://schemas.openxmlformats.org/officeDocument/2006/relationships/notesSlide" Target="../notesSlides/notesSlide38.xml"/><Relationship Id="rId1" Type="http://schemas.openxmlformats.org/officeDocument/2006/relationships/slideLayout" Target="../slideLayouts/slideLayout10.xml"/><Relationship Id="rId5" Type="http://schemas.openxmlformats.org/officeDocument/2006/relationships/hyperlink" Target="https://www.cde.ca.gov/ls/cg/mh/studentcrisishelp.asp" TargetMode="External"/><Relationship Id="rId4" Type="http://schemas.openxmlformats.org/officeDocument/2006/relationships/hyperlink" Target="https://suicidepreventionlifeline.org/chat/"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mailto:HomelessEd@cde.ca.gov" TargetMode="External"/><Relationship Id="rId2" Type="http://schemas.openxmlformats.org/officeDocument/2006/relationships/notesSlide" Target="../notesSlides/notesSlide39.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mailto:HomelessEd@cde.ca.gov" TargetMode="External"/><Relationship Id="rId2" Type="http://schemas.openxmlformats.org/officeDocument/2006/relationships/notesSlide" Target="../notesSlides/notesSlide40.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Health and Wellness for Students Experiencing Homelessness</a:t>
            </a:r>
          </a:p>
        </p:txBody>
      </p:sp>
      <p:sp>
        <p:nvSpPr>
          <p:cNvPr id="3" name="Subtitle 2"/>
          <p:cNvSpPr>
            <a:spLocks noGrp="1"/>
          </p:cNvSpPr>
          <p:nvPr>
            <p:ph type="subTitle" idx="1"/>
          </p:nvPr>
        </p:nvSpPr>
        <p:spPr/>
        <p:txBody>
          <a:bodyPr/>
          <a:lstStyle/>
          <a:p>
            <a:r>
              <a:rPr lang="en-US"/>
              <a:t>California Department of Education</a:t>
            </a:r>
          </a:p>
          <a:p>
            <a:r>
              <a:rPr lang="en-US"/>
              <a:t>September 2020</a:t>
            </a:r>
            <a:endParaRPr lang="en-US" dirty="0"/>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br>
              <a:rPr lang="en-US"/>
            </a:br>
            <a:r>
              <a:rPr lang="en-US"/>
              <a:t>Definition of Homeless (4 of 4)</a:t>
            </a:r>
            <a:endParaRPr lang="en-US" dirty="0"/>
          </a:p>
        </p:txBody>
      </p:sp>
      <p:sp>
        <p:nvSpPr>
          <p:cNvPr id="3" name="Content Placeholder 2"/>
          <p:cNvSpPr>
            <a:spLocks noGrp="1"/>
          </p:cNvSpPr>
          <p:nvPr>
            <p:ph idx="1"/>
          </p:nvPr>
        </p:nvSpPr>
        <p:spPr/>
        <p:txBody>
          <a:bodyPr/>
          <a:lstStyle/>
          <a:p>
            <a:r>
              <a:rPr lang="en-US" altLang="en-US"/>
              <a:t>Living in emergency or transitional shelters</a:t>
            </a:r>
          </a:p>
          <a:p>
            <a:r>
              <a:rPr lang="en-US" altLang="en-US"/>
              <a:t>Migratory children who qualify as homeless</a:t>
            </a:r>
          </a:p>
          <a:p>
            <a:r>
              <a:rPr lang="en-US" altLang="en-US"/>
              <a:t>Abandoned in hospitals</a:t>
            </a:r>
          </a:p>
          <a:p>
            <a:r>
              <a:rPr lang="en-US" altLang="en-US"/>
              <a:t>Unaccompanied youth (</a:t>
            </a:r>
            <a:r>
              <a:rPr lang="en-US"/>
              <a:t>youth that is not in the physical custody of their parent or guardian and meets the definition of homelessness)</a:t>
            </a:r>
            <a:endParaRPr lang="en-US" altLang="en-US"/>
          </a:p>
          <a:p>
            <a:endParaRPr lang="en-US" altLang="en-US"/>
          </a:p>
          <a:p>
            <a:endParaRPr lang="en-US" dirty="0"/>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10</a:t>
            </a:fld>
            <a:endParaRPr lang="en-US" dirty="0"/>
          </a:p>
        </p:txBody>
      </p:sp>
    </p:spTree>
    <p:extLst>
      <p:ext uri="{BB962C8B-B14F-4D97-AF65-F5344CB8AC3E}">
        <p14:creationId xmlns:p14="http://schemas.microsoft.com/office/powerpoint/2010/main" val="1771793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r>
              <a:rPr lang="en-US" dirty="0"/>
              <a:t>Immediate Enrollment (1 of 4)</a:t>
            </a:r>
          </a:p>
        </p:txBody>
      </p:sp>
      <p:sp>
        <p:nvSpPr>
          <p:cNvPr id="3" name="Content Placeholder 2"/>
          <p:cNvSpPr>
            <a:spLocks noGrp="1"/>
          </p:cNvSpPr>
          <p:nvPr>
            <p:ph idx="1"/>
          </p:nvPr>
        </p:nvSpPr>
        <p:spPr/>
        <p:txBody>
          <a:bodyPr/>
          <a:lstStyle/>
          <a:p>
            <a:r>
              <a:rPr lang="en-US" altLang="en-US"/>
              <a:t>Homeless children must be immediately enrolled</a:t>
            </a:r>
          </a:p>
          <a:p>
            <a:r>
              <a:rPr lang="en-US" altLang="en-US"/>
              <a:t>Enroll and enrollment are defined to include participating or attending classes and participating fully in school activities</a:t>
            </a:r>
          </a:p>
          <a:p>
            <a:r>
              <a:rPr lang="en-US" altLang="en-US"/>
              <a:t>No prior records are needed, but should be obtained promptly (birth certificates, proof of address, social security number, immunization, transcripts, parental signature requirement)</a:t>
            </a:r>
          </a:p>
          <a:p>
            <a:endParaRPr lang="en-US" dirty="0"/>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11</a:t>
            </a:fld>
            <a:endParaRPr lang="en-US" dirty="0"/>
          </a:p>
        </p:txBody>
      </p:sp>
    </p:spTree>
    <p:extLst>
      <p:ext uri="{BB962C8B-B14F-4D97-AF65-F5344CB8AC3E}">
        <p14:creationId xmlns:p14="http://schemas.microsoft.com/office/powerpoint/2010/main" val="539228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br>
              <a:rPr lang="en-US"/>
            </a:br>
            <a:r>
              <a:rPr lang="en-US"/>
              <a:t>Immediate Enrollment (2 of 4)</a:t>
            </a:r>
            <a:endParaRPr lang="en-US" dirty="0"/>
          </a:p>
        </p:txBody>
      </p:sp>
      <p:sp>
        <p:nvSpPr>
          <p:cNvPr id="3" name="Content Placeholder 2"/>
          <p:cNvSpPr>
            <a:spLocks noGrp="1"/>
          </p:cNvSpPr>
          <p:nvPr>
            <p:ph idx="1"/>
          </p:nvPr>
        </p:nvSpPr>
        <p:spPr/>
        <p:txBody>
          <a:bodyPr/>
          <a:lstStyle/>
          <a:p>
            <a:r>
              <a:rPr lang="en-US" dirty="0"/>
              <a:t>A housing questionnaire should be used by all local educational agencies (LEAs) at least annually for all students to assist with identification of homeless children and youth </a:t>
            </a:r>
            <a:r>
              <a:rPr lang="en-US" altLang="en-US" dirty="0">
                <a:hlinkClick r:id="rId3" tooltip="Link to a template of a housing questionnaire which is located on the Homeless Education for Children and Youths web page."/>
              </a:rPr>
              <a:t>https://www.cde.ca.gov/sp/hs/cy/documents/housingquestionnaire.pdf</a:t>
            </a:r>
            <a:r>
              <a:rPr lang="en-US" altLang="en-US" dirty="0"/>
              <a:t> </a:t>
            </a:r>
          </a:p>
          <a:p>
            <a:r>
              <a:rPr lang="en-US" dirty="0"/>
              <a:t>Guidance and strategies on how to administer the housing questionnaire to all students, at least once a year </a:t>
            </a:r>
            <a:r>
              <a:rPr lang="en-US" altLang="en-US" dirty="0">
                <a:hlinkClick r:id="rId4" tooltip="A link to guidance and strategies on how to administer the housing questionnaire to all students on the Resources for Homeless Children and Youths web page."/>
              </a:rPr>
              <a:t>https://www.cde.ca.gov/sp/hs/cy/documents/guidanceforquestionnaire.docx</a:t>
            </a:r>
            <a:endParaRPr lang="en-US" altLang="en-US" dirty="0"/>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12</a:t>
            </a:fld>
            <a:endParaRPr lang="en-US" dirty="0"/>
          </a:p>
        </p:txBody>
      </p:sp>
    </p:spTree>
    <p:extLst>
      <p:ext uri="{BB962C8B-B14F-4D97-AF65-F5344CB8AC3E}">
        <p14:creationId xmlns:p14="http://schemas.microsoft.com/office/powerpoint/2010/main" val="1450258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br>
              <a:rPr lang="en-US"/>
            </a:br>
            <a:r>
              <a:rPr lang="en-US"/>
              <a:t>Immediate Enrollment (3 of 4)</a:t>
            </a:r>
            <a:endParaRPr lang="en-US" dirty="0"/>
          </a:p>
        </p:txBody>
      </p:sp>
      <p:sp>
        <p:nvSpPr>
          <p:cNvPr id="3" name="Content Placeholder 2"/>
          <p:cNvSpPr>
            <a:spLocks noGrp="1"/>
          </p:cNvSpPr>
          <p:nvPr>
            <p:ph idx="1"/>
          </p:nvPr>
        </p:nvSpPr>
        <p:spPr/>
        <p:txBody>
          <a:bodyPr/>
          <a:lstStyle/>
          <a:p>
            <a:r>
              <a:rPr lang="en-US" dirty="0"/>
              <a:t>Enrolling schools must contact the school last attended immediately to obtain relevant academic and other records 42 United States Code (U.S.C.) Section 11432(g)(3)(C)(ii)</a:t>
            </a:r>
          </a:p>
          <a:p>
            <a:r>
              <a:rPr lang="en-US" dirty="0"/>
              <a:t>Build relationships with local health care providers to help students obtain health insurance and physical examinations that may be required for extracurricular participation</a:t>
            </a:r>
          </a:p>
          <a:p>
            <a:pPr lvl="1"/>
            <a:r>
              <a:rPr lang="en-US" altLang="en-US" dirty="0"/>
              <a:t>Most students experiencing homelessness have been enrolled in school before and have received immunizations</a:t>
            </a:r>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13</a:t>
            </a:fld>
            <a:endParaRPr lang="en-US" dirty="0"/>
          </a:p>
        </p:txBody>
      </p:sp>
    </p:spTree>
    <p:extLst>
      <p:ext uri="{BB962C8B-B14F-4D97-AF65-F5344CB8AC3E}">
        <p14:creationId xmlns:p14="http://schemas.microsoft.com/office/powerpoint/2010/main" val="4121919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br>
              <a:rPr lang="en-US"/>
            </a:br>
            <a:r>
              <a:rPr lang="en-US"/>
              <a:t>Immediate Enrollment (4 of 4)</a:t>
            </a:r>
            <a:endParaRPr lang="en-US" dirty="0"/>
          </a:p>
        </p:txBody>
      </p:sp>
      <p:sp>
        <p:nvSpPr>
          <p:cNvPr id="3" name="Content Placeholder 2"/>
          <p:cNvSpPr>
            <a:spLocks noGrp="1"/>
          </p:cNvSpPr>
          <p:nvPr>
            <p:ph idx="1"/>
          </p:nvPr>
        </p:nvSpPr>
        <p:spPr/>
        <p:txBody>
          <a:bodyPr/>
          <a:lstStyle/>
          <a:p>
            <a:r>
              <a:rPr lang="en-US" dirty="0"/>
              <a:t>If a child or youth experiencing homelessness needs to obtain immunization or other required health records, the enrolling school will immediately refer the parent, guardian, or unaccompanied youth to the local liaison, who will assist in obtaining necessary immunizations or screenings, or immunization or other required health records 42 U.S.C. Section 11432(g)(3)(C)(iii)</a:t>
            </a:r>
            <a:endParaRPr lang="en-US" altLang="en-US" dirty="0"/>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14</a:t>
            </a:fld>
            <a:endParaRPr lang="en-US" dirty="0"/>
          </a:p>
        </p:txBody>
      </p:sp>
    </p:spTree>
    <p:extLst>
      <p:ext uri="{BB962C8B-B14F-4D97-AF65-F5344CB8AC3E}">
        <p14:creationId xmlns:p14="http://schemas.microsoft.com/office/powerpoint/2010/main" val="4032050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98691-D0E0-412E-BFDC-CDCB130AE9CC}"/>
              </a:ext>
            </a:extLst>
          </p:cNvPr>
          <p:cNvSpPr>
            <a:spLocks noGrp="1"/>
          </p:cNvSpPr>
          <p:nvPr>
            <p:ph type="title"/>
          </p:nvPr>
        </p:nvSpPr>
        <p:spPr/>
        <p:txBody>
          <a:bodyPr/>
          <a:lstStyle/>
          <a:p>
            <a:r>
              <a:rPr lang="en-US"/>
              <a:t>Education’s Role in Learning</a:t>
            </a:r>
            <a:endParaRPr lang="en-US" dirty="0"/>
          </a:p>
        </p:txBody>
      </p:sp>
      <p:sp>
        <p:nvSpPr>
          <p:cNvPr id="7" name="Content Placeholder 6">
            <a:extLst>
              <a:ext uri="{FF2B5EF4-FFF2-40B4-BE49-F238E27FC236}">
                <a16:creationId xmlns:a16="http://schemas.microsoft.com/office/drawing/2014/main" id="{C562E698-92EB-4101-A140-2A1B5FAAE857}"/>
              </a:ext>
            </a:extLst>
          </p:cNvPr>
          <p:cNvSpPr>
            <a:spLocks noGrp="1"/>
          </p:cNvSpPr>
          <p:nvPr>
            <p:ph idx="1"/>
          </p:nvPr>
        </p:nvSpPr>
        <p:spPr/>
        <p:txBody>
          <a:bodyPr/>
          <a:lstStyle/>
          <a:p>
            <a:r>
              <a:rPr lang="en-US" dirty="0"/>
              <a:t>Education has a role in a student’s physical needs to be ready to learn </a:t>
            </a:r>
          </a:p>
          <a:p>
            <a:pPr lvl="1"/>
            <a:r>
              <a:rPr lang="en-US" dirty="0"/>
              <a:t>Oxygen, food, and water</a:t>
            </a:r>
          </a:p>
          <a:p>
            <a:r>
              <a:rPr lang="en-US" dirty="0"/>
              <a:t>Education has a role in a student’s security needs</a:t>
            </a:r>
          </a:p>
          <a:p>
            <a:pPr lvl="1"/>
            <a:r>
              <a:rPr lang="en-US" dirty="0"/>
              <a:t>Safety, shelter, and stability</a:t>
            </a:r>
          </a:p>
          <a:p>
            <a:r>
              <a:rPr lang="en-US" dirty="0"/>
              <a:t>Education has a role in a student’s social needs</a:t>
            </a:r>
          </a:p>
          <a:p>
            <a:pPr lvl="1"/>
            <a:r>
              <a:rPr lang="en-US" dirty="0"/>
              <a:t>Love, belonging, and inclusion</a:t>
            </a:r>
          </a:p>
          <a:p>
            <a:endParaRPr lang="en-US" dirty="0"/>
          </a:p>
        </p:txBody>
      </p:sp>
      <p:sp>
        <p:nvSpPr>
          <p:cNvPr id="4" name="Slide Number Placeholder 3">
            <a:extLst>
              <a:ext uri="{FF2B5EF4-FFF2-40B4-BE49-F238E27FC236}">
                <a16:creationId xmlns:a16="http://schemas.microsoft.com/office/drawing/2014/main" id="{B989ED01-C769-4EA7-91D8-24250935ABEB}"/>
              </a:ext>
            </a:extLst>
          </p:cNvPr>
          <p:cNvSpPr>
            <a:spLocks noGrp="1"/>
          </p:cNvSpPr>
          <p:nvPr>
            <p:ph type="sldNum" sz="quarter" idx="12"/>
          </p:nvPr>
        </p:nvSpPr>
        <p:spPr/>
        <p:txBody>
          <a:bodyPr/>
          <a:lstStyle/>
          <a:p>
            <a:fld id="{1E47FE53-EBF0-4DA7-9D9D-CC1C3A20F3CB}" type="slidenum">
              <a:rPr lang="en-US" smtClean="0"/>
              <a:pPr/>
              <a:t>15</a:t>
            </a:fld>
            <a:endParaRPr lang="en-US" dirty="0"/>
          </a:p>
        </p:txBody>
      </p:sp>
    </p:spTree>
    <p:extLst>
      <p:ext uri="{BB962C8B-B14F-4D97-AF65-F5344CB8AC3E}">
        <p14:creationId xmlns:p14="http://schemas.microsoft.com/office/powerpoint/2010/main" val="3271357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1B686-A0D8-F542-AEB0-4AEAEB2C888B}"/>
              </a:ext>
            </a:extLst>
          </p:cNvPr>
          <p:cNvSpPr>
            <a:spLocks noGrp="1"/>
          </p:cNvSpPr>
          <p:nvPr>
            <p:ph type="title"/>
          </p:nvPr>
        </p:nvSpPr>
        <p:spPr/>
        <p:txBody>
          <a:bodyPr/>
          <a:lstStyle/>
          <a:p>
            <a:r>
              <a:rPr lang="en-US" dirty="0"/>
              <a:t>Build a Healthy Learning Environment</a:t>
            </a:r>
          </a:p>
        </p:txBody>
      </p:sp>
      <p:sp>
        <p:nvSpPr>
          <p:cNvPr id="3" name="Content Placeholder 2">
            <a:extLst>
              <a:ext uri="{FF2B5EF4-FFF2-40B4-BE49-F238E27FC236}">
                <a16:creationId xmlns:a16="http://schemas.microsoft.com/office/drawing/2014/main" id="{0EB08307-4695-7249-AF84-9443E01AE7FB}"/>
              </a:ext>
            </a:extLst>
          </p:cNvPr>
          <p:cNvSpPr>
            <a:spLocks noGrp="1"/>
          </p:cNvSpPr>
          <p:nvPr>
            <p:ph idx="1"/>
          </p:nvPr>
        </p:nvSpPr>
        <p:spPr/>
        <p:txBody>
          <a:bodyPr/>
          <a:lstStyle/>
          <a:p>
            <a:r>
              <a:rPr lang="en-US" dirty="0"/>
              <a:t>The primary mission of schools is to support students in educational achievement</a:t>
            </a:r>
          </a:p>
          <a:p>
            <a:r>
              <a:rPr lang="en-US" dirty="0"/>
              <a:t>To reach this goal, children must feel safe, supported, and ready to learn</a:t>
            </a:r>
          </a:p>
          <a:p>
            <a:r>
              <a:rPr lang="en-US" dirty="0"/>
              <a:t>Schools must also acknowledge that mental health and wellness are related to student engagement, success and a thriving learning environment </a:t>
            </a:r>
            <a:endParaRPr lang="en-US" dirty="0">
              <a:hlinkClick r:id="rId3"/>
            </a:endParaRPr>
          </a:p>
        </p:txBody>
      </p:sp>
      <p:sp>
        <p:nvSpPr>
          <p:cNvPr id="4" name="Slide Number Placeholder 3">
            <a:extLst>
              <a:ext uri="{FF2B5EF4-FFF2-40B4-BE49-F238E27FC236}">
                <a16:creationId xmlns:a16="http://schemas.microsoft.com/office/drawing/2014/main" id="{9004A56E-3DEE-2649-9950-4DA196CA7155}"/>
              </a:ext>
            </a:extLst>
          </p:cNvPr>
          <p:cNvSpPr>
            <a:spLocks noGrp="1"/>
          </p:cNvSpPr>
          <p:nvPr>
            <p:ph type="sldNum" sz="quarter" idx="12"/>
          </p:nvPr>
        </p:nvSpPr>
        <p:spPr/>
        <p:txBody>
          <a:bodyPr/>
          <a:lstStyle/>
          <a:p>
            <a:fld id="{1E47FE53-EBF0-4DA7-9D9D-CC1C3A20F3CB}" type="slidenum">
              <a:rPr lang="en-US" smtClean="0"/>
              <a:pPr/>
              <a:t>16</a:t>
            </a:fld>
            <a:endParaRPr lang="en-US" dirty="0"/>
          </a:p>
        </p:txBody>
      </p:sp>
    </p:spTree>
    <p:extLst>
      <p:ext uri="{BB962C8B-B14F-4D97-AF65-F5344CB8AC3E}">
        <p14:creationId xmlns:p14="http://schemas.microsoft.com/office/powerpoint/2010/main" val="562222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1B686-A0D8-F542-AEB0-4AEAEB2C888B}"/>
              </a:ext>
            </a:extLst>
          </p:cNvPr>
          <p:cNvSpPr>
            <a:spLocks noGrp="1"/>
          </p:cNvSpPr>
          <p:nvPr>
            <p:ph type="title"/>
          </p:nvPr>
        </p:nvSpPr>
        <p:spPr/>
        <p:txBody>
          <a:bodyPr/>
          <a:lstStyle/>
          <a:p>
            <a:r>
              <a:rPr lang="en-US"/>
              <a:t>Consider Schools as Trauma Informed Systems</a:t>
            </a:r>
            <a:endParaRPr lang="en-US" dirty="0"/>
          </a:p>
        </p:txBody>
      </p:sp>
      <p:sp>
        <p:nvSpPr>
          <p:cNvPr id="3" name="Content Placeholder 2">
            <a:extLst>
              <a:ext uri="{FF2B5EF4-FFF2-40B4-BE49-F238E27FC236}">
                <a16:creationId xmlns:a16="http://schemas.microsoft.com/office/drawing/2014/main" id="{0EB08307-4695-7249-AF84-9443E01AE7FB}"/>
              </a:ext>
            </a:extLst>
          </p:cNvPr>
          <p:cNvSpPr>
            <a:spLocks noGrp="1"/>
          </p:cNvSpPr>
          <p:nvPr>
            <p:ph idx="1"/>
          </p:nvPr>
        </p:nvSpPr>
        <p:spPr/>
        <p:txBody>
          <a:bodyPr/>
          <a:lstStyle/>
          <a:p>
            <a:r>
              <a:rPr lang="en-US"/>
              <a:t>All staff, through training, should be able to recognize and respond to the impact of stress on those that have contact with the system, including children, parents, caregivers and service providers</a:t>
            </a:r>
          </a:p>
          <a:p>
            <a:r>
              <a:rPr lang="en-US"/>
              <a:t>Through developed partnerships with community agencies, make resources available across local child-service systems</a:t>
            </a:r>
            <a:endParaRPr lang="en-US" dirty="0"/>
          </a:p>
        </p:txBody>
      </p:sp>
      <p:sp>
        <p:nvSpPr>
          <p:cNvPr id="4" name="Slide Number Placeholder 3">
            <a:extLst>
              <a:ext uri="{FF2B5EF4-FFF2-40B4-BE49-F238E27FC236}">
                <a16:creationId xmlns:a16="http://schemas.microsoft.com/office/drawing/2014/main" id="{9004A56E-3DEE-2649-9950-4DA196CA7155}"/>
              </a:ext>
            </a:extLst>
          </p:cNvPr>
          <p:cNvSpPr>
            <a:spLocks noGrp="1"/>
          </p:cNvSpPr>
          <p:nvPr>
            <p:ph type="sldNum" sz="quarter" idx="12"/>
          </p:nvPr>
        </p:nvSpPr>
        <p:spPr/>
        <p:txBody>
          <a:bodyPr/>
          <a:lstStyle/>
          <a:p>
            <a:fld id="{1E47FE53-EBF0-4DA7-9D9D-CC1C3A20F3CB}" type="slidenum">
              <a:rPr lang="en-US" smtClean="0"/>
              <a:pPr/>
              <a:t>17</a:t>
            </a:fld>
            <a:endParaRPr lang="en-US" dirty="0"/>
          </a:p>
        </p:txBody>
      </p:sp>
    </p:spTree>
    <p:extLst>
      <p:ext uri="{BB962C8B-B14F-4D97-AF65-F5344CB8AC3E}">
        <p14:creationId xmlns:p14="http://schemas.microsoft.com/office/powerpoint/2010/main" val="1428046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1B686-A0D8-F542-AEB0-4AEAEB2C888B}"/>
              </a:ext>
            </a:extLst>
          </p:cNvPr>
          <p:cNvSpPr>
            <a:spLocks noGrp="1"/>
          </p:cNvSpPr>
          <p:nvPr>
            <p:ph type="title"/>
          </p:nvPr>
        </p:nvSpPr>
        <p:spPr/>
        <p:txBody>
          <a:bodyPr/>
          <a:lstStyle/>
          <a:p>
            <a:r>
              <a:rPr lang="en-US" dirty="0"/>
              <a:t>Trauma Informed Schools:</a:t>
            </a:r>
            <a:br>
              <a:rPr lang="en-US" dirty="0"/>
            </a:br>
            <a:r>
              <a:rPr lang="en-US" dirty="0"/>
              <a:t>Essential Elements (1 of 2)</a:t>
            </a:r>
          </a:p>
        </p:txBody>
      </p:sp>
      <p:sp>
        <p:nvSpPr>
          <p:cNvPr id="3" name="Content Placeholder 2">
            <a:extLst>
              <a:ext uri="{FF2B5EF4-FFF2-40B4-BE49-F238E27FC236}">
                <a16:creationId xmlns:a16="http://schemas.microsoft.com/office/drawing/2014/main" id="{0EB08307-4695-7249-AF84-9443E01AE7FB}"/>
              </a:ext>
            </a:extLst>
          </p:cNvPr>
          <p:cNvSpPr>
            <a:spLocks noGrp="1"/>
          </p:cNvSpPr>
          <p:nvPr>
            <p:ph idx="1"/>
          </p:nvPr>
        </p:nvSpPr>
        <p:spPr/>
        <p:txBody>
          <a:bodyPr/>
          <a:lstStyle/>
          <a:p>
            <a:r>
              <a:rPr lang="en-US"/>
              <a:t>Identifying and assessing traumatic stress</a:t>
            </a:r>
          </a:p>
          <a:p>
            <a:r>
              <a:rPr lang="en-US"/>
              <a:t>Addressing and treating traumatic stress</a:t>
            </a:r>
          </a:p>
          <a:p>
            <a:r>
              <a:rPr lang="en-US"/>
              <a:t>Teaching trauma education and awareness</a:t>
            </a:r>
          </a:p>
          <a:p>
            <a:r>
              <a:rPr lang="en-US"/>
              <a:t>Having partnerships with students and families</a:t>
            </a:r>
          </a:p>
          <a:p>
            <a:r>
              <a:rPr lang="en-US"/>
              <a:t>Creating a trauma-informed learning environment (social/emotional skills and wellness)</a:t>
            </a:r>
            <a:endParaRPr lang="en-US" dirty="0"/>
          </a:p>
        </p:txBody>
      </p:sp>
      <p:sp>
        <p:nvSpPr>
          <p:cNvPr id="4" name="Slide Number Placeholder 3">
            <a:extLst>
              <a:ext uri="{FF2B5EF4-FFF2-40B4-BE49-F238E27FC236}">
                <a16:creationId xmlns:a16="http://schemas.microsoft.com/office/drawing/2014/main" id="{9004A56E-3DEE-2649-9950-4DA196CA7155}"/>
              </a:ext>
            </a:extLst>
          </p:cNvPr>
          <p:cNvSpPr>
            <a:spLocks noGrp="1"/>
          </p:cNvSpPr>
          <p:nvPr>
            <p:ph type="sldNum" sz="quarter" idx="12"/>
          </p:nvPr>
        </p:nvSpPr>
        <p:spPr/>
        <p:txBody>
          <a:bodyPr/>
          <a:lstStyle/>
          <a:p>
            <a:fld id="{1E47FE53-EBF0-4DA7-9D9D-CC1C3A20F3CB}" type="slidenum">
              <a:rPr lang="en-US" smtClean="0"/>
              <a:pPr/>
              <a:t>18</a:t>
            </a:fld>
            <a:endParaRPr lang="en-US" dirty="0"/>
          </a:p>
        </p:txBody>
      </p:sp>
    </p:spTree>
    <p:extLst>
      <p:ext uri="{BB962C8B-B14F-4D97-AF65-F5344CB8AC3E}">
        <p14:creationId xmlns:p14="http://schemas.microsoft.com/office/powerpoint/2010/main" val="550276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1B686-A0D8-F542-AEB0-4AEAEB2C888B}"/>
              </a:ext>
            </a:extLst>
          </p:cNvPr>
          <p:cNvSpPr>
            <a:spLocks noGrp="1"/>
          </p:cNvSpPr>
          <p:nvPr>
            <p:ph type="title"/>
          </p:nvPr>
        </p:nvSpPr>
        <p:spPr/>
        <p:txBody>
          <a:bodyPr/>
          <a:lstStyle/>
          <a:p>
            <a:r>
              <a:rPr lang="en-US" dirty="0"/>
              <a:t>Trauma Informed Schools:</a:t>
            </a:r>
            <a:br>
              <a:rPr lang="en-US" dirty="0"/>
            </a:br>
            <a:r>
              <a:rPr lang="en-US" dirty="0"/>
              <a:t>Essential Elements (2 of 2)</a:t>
            </a:r>
          </a:p>
        </p:txBody>
      </p:sp>
      <p:sp>
        <p:nvSpPr>
          <p:cNvPr id="3" name="Content Placeholder 2">
            <a:extLst>
              <a:ext uri="{FF2B5EF4-FFF2-40B4-BE49-F238E27FC236}">
                <a16:creationId xmlns:a16="http://schemas.microsoft.com/office/drawing/2014/main" id="{0EB08307-4695-7249-AF84-9443E01AE7FB}"/>
              </a:ext>
            </a:extLst>
          </p:cNvPr>
          <p:cNvSpPr>
            <a:spLocks noGrp="1"/>
          </p:cNvSpPr>
          <p:nvPr>
            <p:ph idx="1"/>
          </p:nvPr>
        </p:nvSpPr>
        <p:spPr/>
        <p:txBody>
          <a:bodyPr/>
          <a:lstStyle/>
          <a:p>
            <a:r>
              <a:rPr lang="en-US"/>
              <a:t>Being culturally responsive</a:t>
            </a:r>
          </a:p>
          <a:p>
            <a:r>
              <a:rPr lang="en-US"/>
              <a:t>Integrating emergency management &amp; crisis response</a:t>
            </a:r>
          </a:p>
          <a:p>
            <a:r>
              <a:rPr lang="en-US"/>
              <a:t>Understanding and addressing staff self-care and secondary traumatic stress</a:t>
            </a:r>
          </a:p>
          <a:p>
            <a:r>
              <a:rPr lang="en-US"/>
              <a:t>Evaluating and revising school discipline policies and practices</a:t>
            </a:r>
          </a:p>
          <a:p>
            <a:r>
              <a:rPr lang="en-US"/>
              <a:t>Collaborating across systems and establishing community partnerships</a:t>
            </a:r>
          </a:p>
          <a:p>
            <a:endParaRPr lang="en-US" dirty="0"/>
          </a:p>
        </p:txBody>
      </p:sp>
      <p:sp>
        <p:nvSpPr>
          <p:cNvPr id="4" name="Slide Number Placeholder 3">
            <a:extLst>
              <a:ext uri="{FF2B5EF4-FFF2-40B4-BE49-F238E27FC236}">
                <a16:creationId xmlns:a16="http://schemas.microsoft.com/office/drawing/2014/main" id="{9004A56E-3DEE-2649-9950-4DA196CA7155}"/>
              </a:ext>
            </a:extLst>
          </p:cNvPr>
          <p:cNvSpPr>
            <a:spLocks noGrp="1"/>
          </p:cNvSpPr>
          <p:nvPr>
            <p:ph type="sldNum" sz="quarter" idx="12"/>
          </p:nvPr>
        </p:nvSpPr>
        <p:spPr/>
        <p:txBody>
          <a:bodyPr/>
          <a:lstStyle/>
          <a:p>
            <a:fld id="{1E47FE53-EBF0-4DA7-9D9D-CC1C3A20F3CB}" type="slidenum">
              <a:rPr lang="en-US" smtClean="0"/>
              <a:pPr/>
              <a:t>19</a:t>
            </a:fld>
            <a:endParaRPr lang="en-US" dirty="0"/>
          </a:p>
        </p:txBody>
      </p:sp>
    </p:spTree>
    <p:extLst>
      <p:ext uri="{BB962C8B-B14F-4D97-AF65-F5344CB8AC3E}">
        <p14:creationId xmlns:p14="http://schemas.microsoft.com/office/powerpoint/2010/main" val="3073537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DA0E1-14C8-44E2-A694-3D0CE9341CC7}"/>
              </a:ext>
            </a:extLst>
          </p:cNvPr>
          <p:cNvSpPr>
            <a:spLocks noGrp="1"/>
          </p:cNvSpPr>
          <p:nvPr>
            <p:ph type="title"/>
          </p:nvPr>
        </p:nvSpPr>
        <p:spPr/>
        <p:txBody>
          <a:bodyPr/>
          <a:lstStyle/>
          <a:p>
            <a:r>
              <a:rPr lang="en-US"/>
              <a:t>Presentation Agenda</a:t>
            </a:r>
            <a:endParaRPr lang="en-US" dirty="0"/>
          </a:p>
        </p:txBody>
      </p:sp>
      <p:sp>
        <p:nvSpPr>
          <p:cNvPr id="3" name="Content Placeholder 2">
            <a:extLst>
              <a:ext uri="{FF2B5EF4-FFF2-40B4-BE49-F238E27FC236}">
                <a16:creationId xmlns:a16="http://schemas.microsoft.com/office/drawing/2014/main" id="{C50F7AA6-5F7F-4097-95CA-110BA59D34D8}"/>
              </a:ext>
            </a:extLst>
          </p:cNvPr>
          <p:cNvSpPr>
            <a:spLocks noGrp="1"/>
          </p:cNvSpPr>
          <p:nvPr>
            <p:ph idx="1"/>
          </p:nvPr>
        </p:nvSpPr>
        <p:spPr/>
        <p:txBody>
          <a:bodyPr/>
          <a:lstStyle/>
          <a:p>
            <a:r>
              <a:rPr lang="en-US" altLang="en-US"/>
              <a:t>Data</a:t>
            </a:r>
          </a:p>
          <a:p>
            <a:r>
              <a:rPr lang="en-US" altLang="en-US"/>
              <a:t>Definition of homeless</a:t>
            </a:r>
          </a:p>
          <a:p>
            <a:r>
              <a:rPr lang="en-US" altLang="en-US"/>
              <a:t>Enrollment requirements</a:t>
            </a:r>
          </a:p>
          <a:p>
            <a:r>
              <a:rPr lang="en-US" altLang="en-US"/>
              <a:t>Signs of homelessness</a:t>
            </a:r>
          </a:p>
          <a:p>
            <a:r>
              <a:rPr lang="en-US" altLang="en-US"/>
              <a:t>Staff responsibilities</a:t>
            </a:r>
          </a:p>
          <a:p>
            <a:r>
              <a:rPr lang="en-US" altLang="en-US"/>
              <a:t>Minor health consent overview</a:t>
            </a:r>
          </a:p>
          <a:p>
            <a:r>
              <a:rPr lang="en-US" altLang="en-US"/>
              <a:t>Resources</a:t>
            </a:r>
          </a:p>
          <a:p>
            <a:pPr lvl="1"/>
            <a:endParaRPr lang="en-US" dirty="0"/>
          </a:p>
        </p:txBody>
      </p:sp>
      <p:sp>
        <p:nvSpPr>
          <p:cNvPr id="4" name="Slide Number Placeholder 3">
            <a:extLst>
              <a:ext uri="{FF2B5EF4-FFF2-40B4-BE49-F238E27FC236}">
                <a16:creationId xmlns:a16="http://schemas.microsoft.com/office/drawing/2014/main" id="{79169A79-A6A7-4806-A1AA-8704753B35BB}"/>
              </a:ext>
            </a:extLst>
          </p:cNvPr>
          <p:cNvSpPr>
            <a:spLocks noGrp="1"/>
          </p:cNvSpPr>
          <p:nvPr>
            <p:ph type="sldNum" sz="quarter" idx="12"/>
          </p:nvPr>
        </p:nvSpPr>
        <p:spPr/>
        <p:txBody>
          <a:bodyPr/>
          <a:lstStyle/>
          <a:p>
            <a:fld id="{1E47FE53-EBF0-4DA7-9D9D-CC1C3A20F3CB}" type="slidenum">
              <a:rPr lang="en-US" smtClean="0"/>
              <a:pPr/>
              <a:t>2</a:t>
            </a:fld>
            <a:endParaRPr lang="en-US" dirty="0"/>
          </a:p>
        </p:txBody>
      </p:sp>
    </p:spTree>
    <p:extLst>
      <p:ext uri="{BB962C8B-B14F-4D97-AF65-F5344CB8AC3E}">
        <p14:creationId xmlns:p14="http://schemas.microsoft.com/office/powerpoint/2010/main" val="3230297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1B686-A0D8-F542-AEB0-4AEAEB2C888B}"/>
              </a:ext>
            </a:extLst>
          </p:cNvPr>
          <p:cNvSpPr>
            <a:spLocks noGrp="1"/>
          </p:cNvSpPr>
          <p:nvPr>
            <p:ph type="title"/>
          </p:nvPr>
        </p:nvSpPr>
        <p:spPr/>
        <p:txBody>
          <a:bodyPr/>
          <a:lstStyle/>
          <a:p>
            <a:r>
              <a:rPr lang="en-US" dirty="0"/>
              <a:t>Staff Roles to Identify Students Not Ready to Learn </a:t>
            </a:r>
          </a:p>
        </p:txBody>
      </p:sp>
      <p:sp>
        <p:nvSpPr>
          <p:cNvPr id="3" name="Content Placeholder 2">
            <a:extLst>
              <a:ext uri="{FF2B5EF4-FFF2-40B4-BE49-F238E27FC236}">
                <a16:creationId xmlns:a16="http://schemas.microsoft.com/office/drawing/2014/main" id="{0EB08307-4695-7249-AF84-9443E01AE7FB}"/>
              </a:ext>
            </a:extLst>
          </p:cNvPr>
          <p:cNvSpPr>
            <a:spLocks noGrp="1"/>
          </p:cNvSpPr>
          <p:nvPr>
            <p:ph idx="1"/>
          </p:nvPr>
        </p:nvSpPr>
        <p:spPr/>
        <p:txBody>
          <a:bodyPr/>
          <a:lstStyle/>
          <a:p>
            <a:r>
              <a:rPr lang="en-US"/>
              <a:t>Staff that is in continuous contact with students, either through distance learning, independent study, or in-classroom learning situations, must collaborate with the LEA and school health officials including:</a:t>
            </a:r>
          </a:p>
          <a:p>
            <a:pPr lvl="1"/>
            <a:r>
              <a:rPr lang="en-US"/>
              <a:t>Nurses</a:t>
            </a:r>
          </a:p>
          <a:p>
            <a:pPr lvl="1"/>
            <a:r>
              <a:rPr lang="en-US"/>
              <a:t>Counselors</a:t>
            </a:r>
          </a:p>
          <a:p>
            <a:pPr lvl="1"/>
            <a:r>
              <a:rPr lang="en-US"/>
              <a:t>School Psychologists</a:t>
            </a:r>
          </a:p>
          <a:p>
            <a:pPr lvl="1"/>
            <a:r>
              <a:rPr lang="en-US"/>
              <a:t>Social Workers</a:t>
            </a:r>
          </a:p>
          <a:p>
            <a:pPr lvl="1"/>
            <a:endParaRPr lang="en-US"/>
          </a:p>
          <a:p>
            <a:endParaRPr lang="en-US" dirty="0"/>
          </a:p>
        </p:txBody>
      </p:sp>
      <p:sp>
        <p:nvSpPr>
          <p:cNvPr id="4" name="Slide Number Placeholder 3">
            <a:extLst>
              <a:ext uri="{FF2B5EF4-FFF2-40B4-BE49-F238E27FC236}">
                <a16:creationId xmlns:a16="http://schemas.microsoft.com/office/drawing/2014/main" id="{9004A56E-3DEE-2649-9950-4DA196CA7155}"/>
              </a:ext>
            </a:extLst>
          </p:cNvPr>
          <p:cNvSpPr>
            <a:spLocks noGrp="1"/>
          </p:cNvSpPr>
          <p:nvPr>
            <p:ph type="sldNum" sz="quarter" idx="12"/>
          </p:nvPr>
        </p:nvSpPr>
        <p:spPr/>
        <p:txBody>
          <a:bodyPr/>
          <a:lstStyle/>
          <a:p>
            <a:fld id="{1E47FE53-EBF0-4DA7-9D9D-CC1C3A20F3CB}" type="slidenum">
              <a:rPr lang="en-US" smtClean="0"/>
              <a:pPr/>
              <a:t>20</a:t>
            </a:fld>
            <a:endParaRPr lang="en-US" dirty="0"/>
          </a:p>
        </p:txBody>
      </p:sp>
    </p:spTree>
    <p:extLst>
      <p:ext uri="{BB962C8B-B14F-4D97-AF65-F5344CB8AC3E}">
        <p14:creationId xmlns:p14="http://schemas.microsoft.com/office/powerpoint/2010/main" val="1207552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1B686-A0D8-F542-AEB0-4AEAEB2C888B}"/>
              </a:ext>
            </a:extLst>
          </p:cNvPr>
          <p:cNvSpPr>
            <a:spLocks noGrp="1"/>
          </p:cNvSpPr>
          <p:nvPr>
            <p:ph type="title"/>
          </p:nvPr>
        </p:nvSpPr>
        <p:spPr/>
        <p:txBody>
          <a:bodyPr/>
          <a:lstStyle/>
          <a:p>
            <a:r>
              <a:rPr lang="en-US" dirty="0"/>
              <a:t>Signs of Experiencing Homelessness</a:t>
            </a:r>
          </a:p>
        </p:txBody>
      </p:sp>
      <p:sp>
        <p:nvSpPr>
          <p:cNvPr id="3" name="Content Placeholder 2">
            <a:extLst>
              <a:ext uri="{FF2B5EF4-FFF2-40B4-BE49-F238E27FC236}">
                <a16:creationId xmlns:a16="http://schemas.microsoft.com/office/drawing/2014/main" id="{0EB08307-4695-7249-AF84-9443E01AE7FB}"/>
              </a:ext>
            </a:extLst>
          </p:cNvPr>
          <p:cNvSpPr>
            <a:spLocks noGrp="1"/>
          </p:cNvSpPr>
          <p:nvPr>
            <p:ph idx="1"/>
          </p:nvPr>
        </p:nvSpPr>
        <p:spPr/>
        <p:txBody>
          <a:bodyPr/>
          <a:lstStyle/>
          <a:p>
            <a:r>
              <a:rPr lang="en-US" dirty="0"/>
              <a:t>For schools to support all students, it is critical for schools to find children who are experiencing homelessness and need services </a:t>
            </a:r>
          </a:p>
          <a:p>
            <a:r>
              <a:rPr lang="en-US" dirty="0"/>
              <a:t>Identifying these students is an important first step towards getting them the help they need to succeed in school</a:t>
            </a:r>
          </a:p>
          <a:p>
            <a:r>
              <a:rPr lang="en-US" dirty="0"/>
              <a:t>The following three slides are for LEA wide distribution to assist all stakeholders with the knowledge and skills to identify students experiencing homelessness</a:t>
            </a:r>
          </a:p>
        </p:txBody>
      </p:sp>
      <p:sp>
        <p:nvSpPr>
          <p:cNvPr id="4" name="Slide Number Placeholder 3">
            <a:extLst>
              <a:ext uri="{FF2B5EF4-FFF2-40B4-BE49-F238E27FC236}">
                <a16:creationId xmlns:a16="http://schemas.microsoft.com/office/drawing/2014/main" id="{9004A56E-3DEE-2649-9950-4DA196CA7155}"/>
              </a:ext>
            </a:extLst>
          </p:cNvPr>
          <p:cNvSpPr>
            <a:spLocks noGrp="1"/>
          </p:cNvSpPr>
          <p:nvPr>
            <p:ph type="sldNum" sz="quarter" idx="12"/>
          </p:nvPr>
        </p:nvSpPr>
        <p:spPr/>
        <p:txBody>
          <a:bodyPr/>
          <a:lstStyle/>
          <a:p>
            <a:fld id="{1E47FE53-EBF0-4DA7-9D9D-CC1C3A20F3CB}" type="slidenum">
              <a:rPr lang="en-US" smtClean="0"/>
              <a:pPr/>
              <a:t>21</a:t>
            </a:fld>
            <a:endParaRPr lang="en-US" dirty="0"/>
          </a:p>
        </p:txBody>
      </p:sp>
    </p:spTree>
    <p:extLst>
      <p:ext uri="{BB962C8B-B14F-4D97-AF65-F5344CB8AC3E}">
        <p14:creationId xmlns:p14="http://schemas.microsoft.com/office/powerpoint/2010/main" val="80533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p:txBody>
          <a:bodyPr>
            <a:normAutofit/>
          </a:bodyPr>
          <a:lstStyle/>
          <a:p>
            <a:r>
              <a:rPr lang="en-US" dirty="0"/>
              <a:t>Academic Signs of Experiencing Homelessness</a:t>
            </a:r>
          </a:p>
        </p:txBody>
      </p:sp>
      <p:sp>
        <p:nvSpPr>
          <p:cNvPr id="3" name="Content Placeholder 2">
            <a:extLst>
              <a:ext uri="{FF2B5EF4-FFF2-40B4-BE49-F238E27FC236}">
                <a16:creationId xmlns:a16="http://schemas.microsoft.com/office/drawing/2014/main" id="{EEFEEBF4-F89F-B441-9AE8-E47B423E74E1}"/>
              </a:ext>
            </a:extLst>
          </p:cNvPr>
          <p:cNvSpPr>
            <a:spLocks noGrp="1"/>
          </p:cNvSpPr>
          <p:nvPr>
            <p:ph sz="half" idx="1"/>
          </p:nvPr>
        </p:nvSpPr>
        <p:spPr/>
        <p:txBody>
          <a:bodyPr/>
          <a:lstStyle/>
          <a:p>
            <a:r>
              <a:rPr lang="en-US" altLang="en-US"/>
              <a:t>Consistent lack of preparedness for school</a:t>
            </a:r>
          </a:p>
          <a:p>
            <a:r>
              <a:rPr lang="en-US" altLang="en-US"/>
              <a:t>Incomplete or missing homework</a:t>
            </a:r>
          </a:p>
          <a:p>
            <a:r>
              <a:rPr lang="en-US" altLang="en-US"/>
              <a:t>Lack of pride in work</a:t>
            </a:r>
          </a:p>
          <a:p>
            <a:r>
              <a:rPr lang="en-US" altLang="en-US"/>
              <a:t>Lack of participation in after school activities</a:t>
            </a:r>
          </a:p>
          <a:p>
            <a:endParaRPr lang="en-US" altLang="en-US"/>
          </a:p>
          <a:p>
            <a:endParaRPr lang="en-US" dirty="0"/>
          </a:p>
        </p:txBody>
      </p:sp>
      <p:sp>
        <p:nvSpPr>
          <p:cNvPr id="4" name="Content Placeholder 3">
            <a:extLst>
              <a:ext uri="{FF2B5EF4-FFF2-40B4-BE49-F238E27FC236}">
                <a16:creationId xmlns:a16="http://schemas.microsoft.com/office/drawing/2014/main" id="{3421294B-BF0D-044A-8F78-2BA7785F5ACD}"/>
              </a:ext>
            </a:extLst>
          </p:cNvPr>
          <p:cNvSpPr>
            <a:spLocks noGrp="1"/>
          </p:cNvSpPr>
          <p:nvPr>
            <p:ph sz="half" idx="2"/>
          </p:nvPr>
        </p:nvSpPr>
        <p:spPr/>
        <p:txBody>
          <a:bodyPr/>
          <a:lstStyle/>
          <a:p>
            <a:r>
              <a:rPr lang="en-US" altLang="en-US"/>
              <a:t>Lack of attendance or connectedness to school</a:t>
            </a:r>
          </a:p>
          <a:p>
            <a:r>
              <a:rPr lang="en-US" altLang="en-US"/>
              <a:t>Inability to reach parents</a:t>
            </a:r>
          </a:p>
          <a:p>
            <a:r>
              <a:rPr lang="en-US" altLang="en-US"/>
              <a:t>Lack of interest in grades/achievement </a:t>
            </a:r>
          </a:p>
          <a:p>
            <a:r>
              <a:rPr lang="en-US" altLang="en-US"/>
              <a:t>Lack of participation in field trips/performances</a:t>
            </a:r>
          </a:p>
          <a:p>
            <a:endParaRPr lang="en-US" altLang="en-US"/>
          </a:p>
          <a:p>
            <a:endParaRPr lang="en-US" dirty="0"/>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22</a:t>
            </a:fld>
            <a:endParaRPr lang="en-US" dirty="0"/>
          </a:p>
        </p:txBody>
      </p:sp>
    </p:spTree>
    <p:extLst>
      <p:ext uri="{BB962C8B-B14F-4D97-AF65-F5344CB8AC3E}">
        <p14:creationId xmlns:p14="http://schemas.microsoft.com/office/powerpoint/2010/main" val="1348012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p:txBody>
          <a:bodyPr/>
          <a:lstStyle/>
          <a:p>
            <a:r>
              <a:rPr lang="en-US" dirty="0"/>
              <a:t>Physical Signs of Experiencing Homelessness</a:t>
            </a:r>
          </a:p>
        </p:txBody>
      </p:sp>
      <p:sp>
        <p:nvSpPr>
          <p:cNvPr id="3" name="Content Placeholder 2">
            <a:extLst>
              <a:ext uri="{FF2B5EF4-FFF2-40B4-BE49-F238E27FC236}">
                <a16:creationId xmlns:a16="http://schemas.microsoft.com/office/drawing/2014/main" id="{EEFEEBF4-F89F-B441-9AE8-E47B423E74E1}"/>
              </a:ext>
            </a:extLst>
          </p:cNvPr>
          <p:cNvSpPr>
            <a:spLocks noGrp="1"/>
          </p:cNvSpPr>
          <p:nvPr>
            <p:ph sz="half" idx="1"/>
          </p:nvPr>
        </p:nvSpPr>
        <p:spPr/>
        <p:txBody>
          <a:bodyPr/>
          <a:lstStyle/>
          <a:p>
            <a:r>
              <a:rPr lang="en-US" altLang="en-US"/>
              <a:t>Fatigue</a:t>
            </a:r>
          </a:p>
          <a:p>
            <a:r>
              <a:rPr lang="en-US" altLang="en-US"/>
              <a:t>Falling asleep in class</a:t>
            </a:r>
          </a:p>
          <a:p>
            <a:r>
              <a:rPr lang="en-US" altLang="en-US"/>
              <a:t>Wearing same clothes for several days</a:t>
            </a:r>
          </a:p>
          <a:p>
            <a:r>
              <a:rPr lang="en-US" altLang="en-US"/>
              <a:t>Inadequate or inappropriate clothing for weather</a:t>
            </a:r>
          </a:p>
          <a:p>
            <a:r>
              <a:rPr lang="en-US" altLang="en-US"/>
              <a:t>Inconsistent grooming</a:t>
            </a:r>
          </a:p>
          <a:p>
            <a:r>
              <a:rPr lang="en-US" altLang="en-US"/>
              <a:t>Hoarding food</a:t>
            </a:r>
          </a:p>
          <a:p>
            <a:endParaRPr lang="en-US" dirty="0"/>
          </a:p>
        </p:txBody>
      </p:sp>
      <p:sp>
        <p:nvSpPr>
          <p:cNvPr id="4" name="Content Placeholder 3">
            <a:extLst>
              <a:ext uri="{FF2B5EF4-FFF2-40B4-BE49-F238E27FC236}">
                <a16:creationId xmlns:a16="http://schemas.microsoft.com/office/drawing/2014/main" id="{3421294B-BF0D-044A-8F78-2BA7785F5ACD}"/>
              </a:ext>
            </a:extLst>
          </p:cNvPr>
          <p:cNvSpPr>
            <a:spLocks noGrp="1"/>
          </p:cNvSpPr>
          <p:nvPr>
            <p:ph sz="half" idx="2"/>
          </p:nvPr>
        </p:nvSpPr>
        <p:spPr/>
        <p:txBody>
          <a:bodyPr/>
          <a:lstStyle/>
          <a:p>
            <a:r>
              <a:rPr lang="en-US" altLang="en-US"/>
              <a:t>Chronic hunger</a:t>
            </a:r>
          </a:p>
          <a:p>
            <a:r>
              <a:rPr lang="en-US" altLang="en-US"/>
              <a:t>Increased vulnerability to colds and flu</a:t>
            </a:r>
          </a:p>
          <a:p>
            <a:r>
              <a:rPr lang="en-US" altLang="en-US"/>
              <a:t>Respiratory problems</a:t>
            </a:r>
          </a:p>
          <a:p>
            <a:r>
              <a:rPr lang="en-US" altLang="en-US"/>
              <a:t>Skin rashes</a:t>
            </a:r>
          </a:p>
          <a:p>
            <a:r>
              <a:rPr lang="en-US" altLang="en-US"/>
              <a:t>Persistent illnesses</a:t>
            </a:r>
          </a:p>
          <a:p>
            <a:r>
              <a:rPr lang="en-US" altLang="en-US"/>
              <a:t>Lack of shower/washing facilities</a:t>
            </a:r>
          </a:p>
          <a:p>
            <a:endParaRPr lang="en-US" altLang="en-US"/>
          </a:p>
          <a:p>
            <a:endParaRPr lang="en-US" altLang="en-US"/>
          </a:p>
          <a:p>
            <a:endParaRPr lang="en-US" dirty="0"/>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23</a:t>
            </a:fld>
            <a:endParaRPr lang="en-US" dirty="0"/>
          </a:p>
        </p:txBody>
      </p:sp>
    </p:spTree>
    <p:extLst>
      <p:ext uri="{BB962C8B-B14F-4D97-AF65-F5344CB8AC3E}">
        <p14:creationId xmlns:p14="http://schemas.microsoft.com/office/powerpoint/2010/main" val="969560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p:txBody>
          <a:bodyPr/>
          <a:lstStyle/>
          <a:p>
            <a:r>
              <a:rPr lang="en-US" dirty="0"/>
              <a:t>Emotional Signs of Experiencing Homelessness</a:t>
            </a:r>
          </a:p>
        </p:txBody>
      </p:sp>
      <p:sp>
        <p:nvSpPr>
          <p:cNvPr id="3" name="Content Placeholder 2">
            <a:extLst>
              <a:ext uri="{FF2B5EF4-FFF2-40B4-BE49-F238E27FC236}">
                <a16:creationId xmlns:a16="http://schemas.microsoft.com/office/drawing/2014/main" id="{EEFEEBF4-F89F-B441-9AE8-E47B423E74E1}"/>
              </a:ext>
            </a:extLst>
          </p:cNvPr>
          <p:cNvSpPr>
            <a:spLocks noGrp="1"/>
          </p:cNvSpPr>
          <p:nvPr>
            <p:ph sz="half" idx="1"/>
          </p:nvPr>
        </p:nvSpPr>
        <p:spPr/>
        <p:txBody>
          <a:bodyPr>
            <a:normAutofit/>
          </a:bodyPr>
          <a:lstStyle/>
          <a:p>
            <a:pPr>
              <a:spcBef>
                <a:spcPts val="300"/>
              </a:spcBef>
              <a:spcAft>
                <a:spcPts val="300"/>
              </a:spcAft>
            </a:pPr>
            <a:r>
              <a:rPr lang="en-US" altLang="en-US" dirty="0"/>
              <a:t>Fatigue or may fall asleep in class</a:t>
            </a:r>
          </a:p>
          <a:p>
            <a:pPr>
              <a:spcBef>
                <a:spcPts val="300"/>
              </a:spcBef>
              <a:spcAft>
                <a:spcPts val="300"/>
              </a:spcAft>
            </a:pPr>
            <a:r>
              <a:rPr lang="en-US" altLang="en-US" dirty="0"/>
              <a:t>Poor/short attention span</a:t>
            </a:r>
          </a:p>
          <a:p>
            <a:pPr>
              <a:spcBef>
                <a:spcPts val="300"/>
              </a:spcBef>
              <a:spcAft>
                <a:spcPts val="300"/>
              </a:spcAft>
            </a:pPr>
            <a:r>
              <a:rPr lang="en-US" altLang="en-US" dirty="0"/>
              <a:t>Unwilling to form relationships</a:t>
            </a:r>
          </a:p>
          <a:p>
            <a:pPr>
              <a:spcBef>
                <a:spcPts val="300"/>
              </a:spcBef>
              <a:spcAft>
                <a:spcPts val="300"/>
              </a:spcAft>
            </a:pPr>
            <a:r>
              <a:rPr lang="en-US" altLang="en-US" dirty="0"/>
              <a:t>Difficulty trusting people</a:t>
            </a:r>
          </a:p>
          <a:p>
            <a:pPr>
              <a:spcBef>
                <a:spcPts val="300"/>
              </a:spcBef>
              <a:spcAft>
                <a:spcPts val="300"/>
              </a:spcAft>
            </a:pPr>
            <a:r>
              <a:rPr lang="en-US" altLang="en-US" dirty="0"/>
              <a:t>”Old” beyond years</a:t>
            </a:r>
          </a:p>
          <a:p>
            <a:pPr>
              <a:spcBef>
                <a:spcPts val="300"/>
              </a:spcBef>
              <a:spcAft>
                <a:spcPts val="300"/>
              </a:spcAft>
            </a:pPr>
            <a:r>
              <a:rPr lang="en-US" altLang="en-US" dirty="0"/>
              <a:t>Overly protective of parents</a:t>
            </a:r>
          </a:p>
          <a:p>
            <a:pPr>
              <a:spcBef>
                <a:spcPts val="300"/>
              </a:spcBef>
              <a:spcAft>
                <a:spcPts val="300"/>
              </a:spcAft>
            </a:pPr>
            <a:r>
              <a:rPr lang="en-US" altLang="en-US" dirty="0"/>
              <a:t>Fear of abandonment</a:t>
            </a:r>
          </a:p>
          <a:p>
            <a:pPr>
              <a:spcBef>
                <a:spcPts val="300"/>
              </a:spcBef>
              <a:spcAft>
                <a:spcPts val="300"/>
              </a:spcAft>
            </a:pPr>
            <a:r>
              <a:rPr lang="en-US" altLang="en-US" dirty="0"/>
              <a:t>Anxiety, especially late in the day</a:t>
            </a:r>
            <a:endParaRPr lang="en-US" dirty="0"/>
          </a:p>
        </p:txBody>
      </p:sp>
      <p:sp>
        <p:nvSpPr>
          <p:cNvPr id="4" name="Content Placeholder 3">
            <a:extLst>
              <a:ext uri="{FF2B5EF4-FFF2-40B4-BE49-F238E27FC236}">
                <a16:creationId xmlns:a16="http://schemas.microsoft.com/office/drawing/2014/main" id="{3421294B-BF0D-044A-8F78-2BA7785F5ACD}"/>
              </a:ext>
            </a:extLst>
          </p:cNvPr>
          <p:cNvSpPr>
            <a:spLocks noGrp="1"/>
          </p:cNvSpPr>
          <p:nvPr>
            <p:ph sz="half" idx="2"/>
          </p:nvPr>
        </p:nvSpPr>
        <p:spPr/>
        <p:txBody>
          <a:bodyPr>
            <a:normAutofit/>
          </a:bodyPr>
          <a:lstStyle/>
          <a:p>
            <a:pPr>
              <a:spcBef>
                <a:spcPts val="300"/>
              </a:spcBef>
              <a:spcAft>
                <a:spcPts val="300"/>
              </a:spcAft>
            </a:pPr>
            <a:r>
              <a:rPr lang="en-US" altLang="en-US" dirty="0"/>
              <a:t>Developmental delays</a:t>
            </a:r>
          </a:p>
          <a:p>
            <a:pPr>
              <a:spcBef>
                <a:spcPts val="300"/>
              </a:spcBef>
              <a:spcAft>
                <a:spcPts val="300"/>
              </a:spcAft>
            </a:pPr>
            <a:r>
              <a:rPr lang="en-US" altLang="en-US" dirty="0"/>
              <a:t>Clinging behavior</a:t>
            </a:r>
          </a:p>
          <a:p>
            <a:pPr>
              <a:spcBef>
                <a:spcPts val="300"/>
              </a:spcBef>
              <a:spcAft>
                <a:spcPts val="300"/>
              </a:spcAft>
            </a:pPr>
            <a:r>
              <a:rPr lang="en-US" altLang="en-US" dirty="0"/>
              <a:t>Poor self-esteem</a:t>
            </a:r>
          </a:p>
          <a:p>
            <a:pPr>
              <a:spcBef>
                <a:spcPts val="300"/>
              </a:spcBef>
              <a:spcAft>
                <a:spcPts val="300"/>
              </a:spcAft>
            </a:pPr>
            <a:r>
              <a:rPr lang="en-US" altLang="en-US" dirty="0"/>
              <a:t>Aggression</a:t>
            </a:r>
          </a:p>
          <a:p>
            <a:pPr>
              <a:spcBef>
                <a:spcPts val="300"/>
              </a:spcBef>
              <a:spcAft>
                <a:spcPts val="300"/>
              </a:spcAft>
            </a:pPr>
            <a:r>
              <a:rPr lang="en-US" altLang="en-US" dirty="0"/>
              <a:t>Extreme shyness</a:t>
            </a:r>
          </a:p>
          <a:p>
            <a:pPr>
              <a:spcBef>
                <a:spcPts val="300"/>
              </a:spcBef>
              <a:spcAft>
                <a:spcPts val="300"/>
              </a:spcAft>
            </a:pPr>
            <a:r>
              <a:rPr lang="en-US" altLang="en-US" dirty="0"/>
              <a:t>Inability to part with/share belongings</a:t>
            </a:r>
          </a:p>
          <a:p>
            <a:pPr>
              <a:spcBef>
                <a:spcPts val="300"/>
              </a:spcBef>
              <a:spcAft>
                <a:spcPts val="300"/>
              </a:spcAft>
            </a:pPr>
            <a:r>
              <a:rPr lang="en-US" altLang="en-US" dirty="0"/>
              <a:t>School phobia</a:t>
            </a:r>
            <a:endParaRPr lang="en-US" dirty="0"/>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24</a:t>
            </a:fld>
            <a:endParaRPr lang="en-US" dirty="0"/>
          </a:p>
        </p:txBody>
      </p:sp>
    </p:spTree>
    <p:extLst>
      <p:ext uri="{BB962C8B-B14F-4D97-AF65-F5344CB8AC3E}">
        <p14:creationId xmlns:p14="http://schemas.microsoft.com/office/powerpoint/2010/main" val="25077699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p:txBody>
          <a:bodyPr/>
          <a:lstStyle/>
          <a:p>
            <a:r>
              <a:rPr lang="en-US" dirty="0"/>
              <a:t>Reactions or Statements as Possible Signs of Homelessness</a:t>
            </a:r>
          </a:p>
        </p:txBody>
      </p:sp>
      <p:sp>
        <p:nvSpPr>
          <p:cNvPr id="3" name="Content Placeholder 2">
            <a:extLst>
              <a:ext uri="{FF2B5EF4-FFF2-40B4-BE49-F238E27FC236}">
                <a16:creationId xmlns:a16="http://schemas.microsoft.com/office/drawing/2014/main" id="{EEFEEBF4-F89F-B441-9AE8-E47B423E74E1}"/>
              </a:ext>
            </a:extLst>
          </p:cNvPr>
          <p:cNvSpPr>
            <a:spLocks noGrp="1"/>
          </p:cNvSpPr>
          <p:nvPr>
            <p:ph sz="half" idx="1"/>
          </p:nvPr>
        </p:nvSpPr>
        <p:spPr/>
        <p:txBody>
          <a:bodyPr/>
          <a:lstStyle/>
          <a:p>
            <a:r>
              <a:rPr lang="en-US" altLang="en-US"/>
              <a:t>Exhibiting anger or embarrassment when asked about current address</a:t>
            </a:r>
          </a:p>
          <a:p>
            <a:r>
              <a:rPr lang="en-US" altLang="en-US"/>
              <a:t>Avoidance of questions related to address</a:t>
            </a:r>
          </a:p>
          <a:p>
            <a:r>
              <a:rPr lang="en-US" altLang="en-US"/>
              <a:t>Statements about staying with grandparents, other relatives, friends, or in motels and campgrounds</a:t>
            </a:r>
          </a:p>
          <a:p>
            <a:endParaRPr lang="en-US" altLang="en-US"/>
          </a:p>
          <a:p>
            <a:endParaRPr lang="en-US" dirty="0"/>
          </a:p>
        </p:txBody>
      </p:sp>
      <p:sp>
        <p:nvSpPr>
          <p:cNvPr id="7" name="Content Placeholder 6">
            <a:extLst>
              <a:ext uri="{FF2B5EF4-FFF2-40B4-BE49-F238E27FC236}">
                <a16:creationId xmlns:a16="http://schemas.microsoft.com/office/drawing/2014/main" id="{570A2266-C273-7A44-A5EC-2814E5493CF2}"/>
              </a:ext>
            </a:extLst>
          </p:cNvPr>
          <p:cNvSpPr>
            <a:spLocks noGrp="1"/>
          </p:cNvSpPr>
          <p:nvPr>
            <p:ph sz="half" idx="2"/>
          </p:nvPr>
        </p:nvSpPr>
        <p:spPr/>
        <p:txBody>
          <a:bodyPr/>
          <a:lstStyle/>
          <a:p>
            <a:r>
              <a:rPr lang="en-US" dirty="0"/>
              <a:t>“We have been moving a lot lately”</a:t>
            </a:r>
          </a:p>
          <a:p>
            <a:r>
              <a:rPr lang="en-US" dirty="0"/>
              <a:t>“We are in a temporary situation”</a:t>
            </a:r>
          </a:p>
          <a:p>
            <a:r>
              <a:rPr lang="en-US" dirty="0"/>
              <a:t>”We are staying with relatives until we get settled”</a:t>
            </a:r>
          </a:p>
          <a:p>
            <a:r>
              <a:rPr lang="en-US" dirty="0"/>
              <a:t>”We are going through a rough time right now”</a:t>
            </a:r>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25</a:t>
            </a:fld>
            <a:endParaRPr lang="en-US" dirty="0"/>
          </a:p>
        </p:txBody>
      </p:sp>
    </p:spTree>
    <p:extLst>
      <p:ext uri="{BB962C8B-B14F-4D97-AF65-F5344CB8AC3E}">
        <p14:creationId xmlns:p14="http://schemas.microsoft.com/office/powerpoint/2010/main" val="10007618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2EF35-DA14-4EA2-8B5F-7F5D28FD0077}"/>
              </a:ext>
            </a:extLst>
          </p:cNvPr>
          <p:cNvSpPr>
            <a:spLocks noGrp="1"/>
          </p:cNvSpPr>
          <p:nvPr>
            <p:ph type="title"/>
          </p:nvPr>
        </p:nvSpPr>
        <p:spPr/>
        <p:txBody>
          <a:bodyPr/>
          <a:lstStyle/>
          <a:p>
            <a:r>
              <a:rPr lang="en-US"/>
              <a:t>Staff That Can Recognize Possible Homelessness</a:t>
            </a:r>
            <a:endParaRPr lang="en-US" dirty="0"/>
          </a:p>
        </p:txBody>
      </p:sp>
      <p:sp>
        <p:nvSpPr>
          <p:cNvPr id="3" name="Content Placeholder 2">
            <a:extLst>
              <a:ext uri="{FF2B5EF4-FFF2-40B4-BE49-F238E27FC236}">
                <a16:creationId xmlns:a16="http://schemas.microsoft.com/office/drawing/2014/main" id="{99B9B952-97C5-404C-91A0-C1EF0FBEF14C}"/>
              </a:ext>
            </a:extLst>
          </p:cNvPr>
          <p:cNvSpPr>
            <a:spLocks noGrp="1"/>
          </p:cNvSpPr>
          <p:nvPr>
            <p:ph idx="1"/>
          </p:nvPr>
        </p:nvSpPr>
        <p:spPr/>
        <p:txBody>
          <a:bodyPr>
            <a:normAutofit lnSpcReduction="10000"/>
          </a:bodyPr>
          <a:lstStyle/>
          <a:p>
            <a:r>
              <a:rPr lang="en-US" altLang="en-US" dirty="0"/>
              <a:t>Teachers/Preschool Teachers/Afterschool/Extended Learning Staff</a:t>
            </a:r>
          </a:p>
          <a:p>
            <a:r>
              <a:rPr lang="en-US" altLang="en-US" dirty="0"/>
              <a:t>Nurse</a:t>
            </a:r>
          </a:p>
          <a:p>
            <a:r>
              <a:rPr lang="en-US" altLang="en-US" dirty="0"/>
              <a:t>Cafeteria/School Meals Staff</a:t>
            </a:r>
          </a:p>
          <a:p>
            <a:r>
              <a:rPr lang="en-US" altLang="en-US" dirty="0"/>
              <a:t>Attendance Clerks/Office Staff</a:t>
            </a:r>
          </a:p>
          <a:p>
            <a:r>
              <a:rPr lang="en-US" altLang="en-US" dirty="0"/>
              <a:t>Playground/Custodial Staff</a:t>
            </a:r>
          </a:p>
          <a:p>
            <a:r>
              <a:rPr lang="en-US" altLang="en-US" dirty="0"/>
              <a:t>Parent Partners</a:t>
            </a:r>
          </a:p>
          <a:p>
            <a:r>
              <a:rPr lang="en-US" dirty="0"/>
              <a:t>TIP: Include the Housing Questionnaire as part of Enrollment Packets</a:t>
            </a:r>
          </a:p>
          <a:p>
            <a:pPr lvl="1"/>
            <a:r>
              <a:rPr lang="en-US" dirty="0">
                <a:hlinkClick r:id="rId3" tooltip="Link to the Housing Questionnaire on the Resources for Homeless Children and Youths web page."/>
              </a:rPr>
              <a:t>https://www.cde.ca.gov/sp/hs/cy/documents/</a:t>
            </a:r>
            <a:br>
              <a:rPr lang="en-US" dirty="0">
                <a:hlinkClick r:id="rId3" tooltip="Link to the Housing Questionnaire on the Resources for Homeless Children and Youths web page."/>
              </a:rPr>
            </a:br>
            <a:r>
              <a:rPr lang="en-US" dirty="0">
                <a:hlinkClick r:id="rId3" tooltip="Link to the Housing Questionnaire on the Resources for Homeless Children and Youths web page."/>
              </a:rPr>
              <a:t>housingquestionnaire.pdf</a:t>
            </a: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1B109335-8CDA-442D-8987-95D6DA4D847B}"/>
              </a:ext>
            </a:extLst>
          </p:cNvPr>
          <p:cNvSpPr>
            <a:spLocks noGrp="1"/>
          </p:cNvSpPr>
          <p:nvPr>
            <p:ph type="sldNum" sz="quarter" idx="12"/>
          </p:nvPr>
        </p:nvSpPr>
        <p:spPr/>
        <p:txBody>
          <a:bodyPr/>
          <a:lstStyle/>
          <a:p>
            <a:fld id="{1E47FE53-EBF0-4DA7-9D9D-CC1C3A20F3CB}" type="slidenum">
              <a:rPr lang="en-US" smtClean="0"/>
              <a:pPr/>
              <a:t>26</a:t>
            </a:fld>
            <a:endParaRPr lang="en-US" dirty="0"/>
          </a:p>
        </p:txBody>
      </p:sp>
    </p:spTree>
    <p:extLst>
      <p:ext uri="{BB962C8B-B14F-4D97-AF65-F5344CB8AC3E}">
        <p14:creationId xmlns:p14="http://schemas.microsoft.com/office/powerpoint/2010/main" val="1403239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F6B43-881B-AA48-9F1B-A822792D0433}"/>
              </a:ext>
            </a:extLst>
          </p:cNvPr>
          <p:cNvSpPr>
            <a:spLocks noGrp="1"/>
          </p:cNvSpPr>
          <p:nvPr>
            <p:ph type="title"/>
          </p:nvPr>
        </p:nvSpPr>
        <p:spPr/>
        <p:txBody>
          <a:bodyPr/>
          <a:lstStyle/>
          <a:p>
            <a:r>
              <a:rPr lang="en-US" dirty="0"/>
              <a:t>How Nurses Can Help in the LEA and Schools (1 of 2)</a:t>
            </a:r>
          </a:p>
        </p:txBody>
      </p:sp>
      <p:sp>
        <p:nvSpPr>
          <p:cNvPr id="4" name="Content Placeholder 3">
            <a:extLst>
              <a:ext uri="{FF2B5EF4-FFF2-40B4-BE49-F238E27FC236}">
                <a16:creationId xmlns:a16="http://schemas.microsoft.com/office/drawing/2014/main" id="{DD9DD2F7-E644-1943-9FDF-92078F555735}"/>
              </a:ext>
            </a:extLst>
          </p:cNvPr>
          <p:cNvSpPr>
            <a:spLocks noGrp="1"/>
          </p:cNvSpPr>
          <p:nvPr>
            <p:ph idx="1"/>
          </p:nvPr>
        </p:nvSpPr>
        <p:spPr/>
        <p:txBody>
          <a:bodyPr>
            <a:normAutofit/>
          </a:bodyPr>
          <a:lstStyle/>
          <a:p>
            <a:r>
              <a:rPr lang="en-US" altLang="en-US" dirty="0"/>
              <a:t>Build relationships with the LEA and your county office of education’s (COEs) homeless education liaisons</a:t>
            </a:r>
          </a:p>
          <a:p>
            <a:r>
              <a:rPr lang="en-US" altLang="en-US" dirty="0"/>
              <a:t>LEA liaisons </a:t>
            </a:r>
            <a:r>
              <a:rPr lang="en-US" altLang="en-US" dirty="0">
                <a:hlinkClick r:id="rId3" tooltip="Link to the LEA liaisons, 2019-20, located on the CDE's Homeless Education web page."/>
              </a:rPr>
              <a:t>https://www.cde.ca.gov/sp/hs/documents/lealiaisonlist2019-2020.xlsx</a:t>
            </a:r>
            <a:r>
              <a:rPr lang="en-US" altLang="en-US" dirty="0"/>
              <a:t> </a:t>
            </a:r>
          </a:p>
          <a:p>
            <a:r>
              <a:rPr lang="en-US" altLang="en-US" dirty="0"/>
              <a:t>COE Liaisons </a:t>
            </a:r>
            <a:r>
              <a:rPr lang="en-US" altLang="en-US" dirty="0">
                <a:hlinkClick r:id="rId4" tooltip="Link to the County Office of Education Liaisons list on the Homeless Education web page."/>
              </a:rPr>
              <a:t>https://www.cde.ca.gov/sp/hs/documents/coeliaisonlist.xlsx</a:t>
            </a:r>
            <a:r>
              <a:rPr lang="en-US" altLang="en-US" dirty="0"/>
              <a:t> </a:t>
            </a:r>
          </a:p>
        </p:txBody>
      </p:sp>
      <p:sp>
        <p:nvSpPr>
          <p:cNvPr id="7" name="Slide Number Placeholder 6">
            <a:extLst>
              <a:ext uri="{FF2B5EF4-FFF2-40B4-BE49-F238E27FC236}">
                <a16:creationId xmlns:a16="http://schemas.microsoft.com/office/drawing/2014/main" id="{F0B4357C-F313-114E-8206-C35A125DBBCC}"/>
              </a:ext>
            </a:extLst>
          </p:cNvPr>
          <p:cNvSpPr>
            <a:spLocks noGrp="1"/>
          </p:cNvSpPr>
          <p:nvPr>
            <p:ph type="sldNum" sz="quarter" idx="12"/>
          </p:nvPr>
        </p:nvSpPr>
        <p:spPr/>
        <p:txBody>
          <a:bodyPr/>
          <a:lstStyle/>
          <a:p>
            <a:fld id="{1E47FE53-EBF0-4DA7-9D9D-CC1C3A20F3CB}" type="slidenum">
              <a:rPr lang="en-US" smtClean="0"/>
              <a:pPr/>
              <a:t>27</a:t>
            </a:fld>
            <a:endParaRPr lang="en-US" dirty="0"/>
          </a:p>
        </p:txBody>
      </p:sp>
    </p:spTree>
    <p:extLst>
      <p:ext uri="{BB962C8B-B14F-4D97-AF65-F5344CB8AC3E}">
        <p14:creationId xmlns:p14="http://schemas.microsoft.com/office/powerpoint/2010/main" val="1565987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F6B43-881B-AA48-9F1B-A822792D0433}"/>
              </a:ext>
            </a:extLst>
          </p:cNvPr>
          <p:cNvSpPr>
            <a:spLocks noGrp="1"/>
          </p:cNvSpPr>
          <p:nvPr>
            <p:ph type="title"/>
          </p:nvPr>
        </p:nvSpPr>
        <p:spPr/>
        <p:txBody>
          <a:bodyPr/>
          <a:lstStyle/>
          <a:p>
            <a:r>
              <a:rPr lang="en-US" dirty="0"/>
              <a:t>How Nurses Can Help in the LEA and Schools (2 of 2)</a:t>
            </a:r>
          </a:p>
        </p:txBody>
      </p:sp>
      <p:sp>
        <p:nvSpPr>
          <p:cNvPr id="4" name="Content Placeholder 3">
            <a:extLst>
              <a:ext uri="{FF2B5EF4-FFF2-40B4-BE49-F238E27FC236}">
                <a16:creationId xmlns:a16="http://schemas.microsoft.com/office/drawing/2014/main" id="{DD9DD2F7-E644-1943-9FDF-92078F555735}"/>
              </a:ext>
            </a:extLst>
          </p:cNvPr>
          <p:cNvSpPr>
            <a:spLocks noGrp="1"/>
          </p:cNvSpPr>
          <p:nvPr>
            <p:ph idx="1"/>
          </p:nvPr>
        </p:nvSpPr>
        <p:spPr/>
        <p:txBody>
          <a:bodyPr/>
          <a:lstStyle/>
          <a:p>
            <a:r>
              <a:rPr lang="en-US" altLang="en-US"/>
              <a:t>Help families with completion of records and including medical and free and reduced lunch forms</a:t>
            </a:r>
          </a:p>
          <a:p>
            <a:r>
              <a:rPr lang="en-US" altLang="en-US"/>
              <a:t>Keep healthy snacks available for homeless children and youth</a:t>
            </a:r>
          </a:p>
          <a:p>
            <a:r>
              <a:rPr lang="en-US" altLang="en-US"/>
              <a:t>Follow-up to ensure immunizations or physicals were completed</a:t>
            </a:r>
          </a:p>
          <a:p>
            <a:r>
              <a:rPr lang="en-US"/>
              <a:t>Develop a schedule to check-in with student and family needs</a:t>
            </a:r>
            <a:endParaRPr lang="en-US" dirty="0"/>
          </a:p>
        </p:txBody>
      </p:sp>
      <p:sp>
        <p:nvSpPr>
          <p:cNvPr id="7" name="Slide Number Placeholder 6">
            <a:extLst>
              <a:ext uri="{FF2B5EF4-FFF2-40B4-BE49-F238E27FC236}">
                <a16:creationId xmlns:a16="http://schemas.microsoft.com/office/drawing/2014/main" id="{F0B4357C-F313-114E-8206-C35A125DBBCC}"/>
              </a:ext>
            </a:extLst>
          </p:cNvPr>
          <p:cNvSpPr>
            <a:spLocks noGrp="1"/>
          </p:cNvSpPr>
          <p:nvPr>
            <p:ph type="sldNum" sz="quarter" idx="12"/>
          </p:nvPr>
        </p:nvSpPr>
        <p:spPr/>
        <p:txBody>
          <a:bodyPr/>
          <a:lstStyle/>
          <a:p>
            <a:fld id="{1E47FE53-EBF0-4DA7-9D9D-CC1C3A20F3CB}" type="slidenum">
              <a:rPr lang="en-US" smtClean="0"/>
              <a:pPr/>
              <a:t>28</a:t>
            </a:fld>
            <a:endParaRPr lang="en-US" dirty="0"/>
          </a:p>
        </p:txBody>
      </p:sp>
    </p:spTree>
    <p:extLst>
      <p:ext uri="{BB962C8B-B14F-4D97-AF65-F5344CB8AC3E}">
        <p14:creationId xmlns:p14="http://schemas.microsoft.com/office/powerpoint/2010/main" val="1559387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F6B43-881B-AA48-9F1B-A822792D0433}"/>
              </a:ext>
            </a:extLst>
          </p:cNvPr>
          <p:cNvSpPr>
            <a:spLocks noGrp="1"/>
          </p:cNvSpPr>
          <p:nvPr>
            <p:ph type="title"/>
          </p:nvPr>
        </p:nvSpPr>
        <p:spPr/>
        <p:txBody>
          <a:bodyPr/>
          <a:lstStyle/>
          <a:p>
            <a:r>
              <a:rPr lang="en-US" dirty="0"/>
              <a:t>How Nurses Can Help in the Community (1 of 2) </a:t>
            </a:r>
          </a:p>
        </p:txBody>
      </p:sp>
      <p:sp>
        <p:nvSpPr>
          <p:cNvPr id="8" name="Content Placeholder 7">
            <a:extLst>
              <a:ext uri="{FF2B5EF4-FFF2-40B4-BE49-F238E27FC236}">
                <a16:creationId xmlns:a16="http://schemas.microsoft.com/office/drawing/2014/main" id="{9839658F-B0FF-AC48-B21A-6DE380AC57FE}"/>
              </a:ext>
            </a:extLst>
          </p:cNvPr>
          <p:cNvSpPr>
            <a:spLocks noGrp="1"/>
          </p:cNvSpPr>
          <p:nvPr>
            <p:ph idx="1"/>
          </p:nvPr>
        </p:nvSpPr>
        <p:spPr/>
        <p:txBody>
          <a:bodyPr/>
          <a:lstStyle/>
          <a:p>
            <a:r>
              <a:rPr lang="en-US" altLang="en-US"/>
              <a:t>Maintain and disseminate a list of community resources</a:t>
            </a:r>
          </a:p>
          <a:p>
            <a:pPr lvl="1"/>
            <a:r>
              <a:rPr lang="en-US" altLang="en-US"/>
              <a:t>Clothes and food closets</a:t>
            </a:r>
          </a:p>
          <a:p>
            <a:pPr lvl="1"/>
            <a:r>
              <a:rPr lang="en-US" altLang="en-US"/>
              <a:t>Personal supplies</a:t>
            </a:r>
          </a:p>
          <a:p>
            <a:pPr lvl="1"/>
            <a:r>
              <a:rPr lang="en-US" altLang="en-US"/>
              <a:t>Medical and/or dental referrals</a:t>
            </a:r>
          </a:p>
          <a:p>
            <a:pPr lvl="1"/>
            <a:r>
              <a:rPr lang="en-US" altLang="en-US"/>
              <a:t>Clinics</a:t>
            </a:r>
          </a:p>
          <a:p>
            <a:endParaRPr lang="en-US" altLang="en-US"/>
          </a:p>
          <a:p>
            <a:endParaRPr lang="en-US" altLang="en-US"/>
          </a:p>
          <a:p>
            <a:endParaRPr lang="en-US" altLang="en-US"/>
          </a:p>
          <a:p>
            <a:endParaRPr lang="en-US" dirty="0"/>
          </a:p>
        </p:txBody>
      </p:sp>
      <p:sp>
        <p:nvSpPr>
          <p:cNvPr id="7" name="Slide Number Placeholder 6">
            <a:extLst>
              <a:ext uri="{FF2B5EF4-FFF2-40B4-BE49-F238E27FC236}">
                <a16:creationId xmlns:a16="http://schemas.microsoft.com/office/drawing/2014/main" id="{F0B4357C-F313-114E-8206-C35A125DBBCC}"/>
              </a:ext>
            </a:extLst>
          </p:cNvPr>
          <p:cNvSpPr>
            <a:spLocks noGrp="1"/>
          </p:cNvSpPr>
          <p:nvPr>
            <p:ph type="sldNum" sz="quarter" idx="12"/>
          </p:nvPr>
        </p:nvSpPr>
        <p:spPr/>
        <p:txBody>
          <a:bodyPr/>
          <a:lstStyle/>
          <a:p>
            <a:fld id="{1E47FE53-EBF0-4DA7-9D9D-CC1C3A20F3CB}" type="slidenum">
              <a:rPr lang="en-US" smtClean="0"/>
              <a:pPr/>
              <a:t>29</a:t>
            </a:fld>
            <a:endParaRPr lang="en-US" dirty="0"/>
          </a:p>
        </p:txBody>
      </p:sp>
    </p:spTree>
    <p:extLst>
      <p:ext uri="{BB962C8B-B14F-4D97-AF65-F5344CB8AC3E}">
        <p14:creationId xmlns:p14="http://schemas.microsoft.com/office/powerpoint/2010/main" val="3405668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EF256-C3A8-4EB4-9D40-9C3ECCB4A170}"/>
              </a:ext>
            </a:extLst>
          </p:cNvPr>
          <p:cNvSpPr>
            <a:spLocks noGrp="1"/>
          </p:cNvSpPr>
          <p:nvPr>
            <p:ph type="title"/>
          </p:nvPr>
        </p:nvSpPr>
        <p:spPr/>
        <p:txBody>
          <a:bodyPr/>
          <a:lstStyle/>
          <a:p>
            <a:r>
              <a:rPr lang="en-US"/>
              <a:t>Research Study</a:t>
            </a:r>
            <a:endParaRPr lang="en-US" dirty="0"/>
          </a:p>
        </p:txBody>
      </p:sp>
      <p:sp>
        <p:nvSpPr>
          <p:cNvPr id="3" name="Content Placeholder 2">
            <a:extLst>
              <a:ext uri="{FF2B5EF4-FFF2-40B4-BE49-F238E27FC236}">
                <a16:creationId xmlns:a16="http://schemas.microsoft.com/office/drawing/2014/main" id="{C6EAA3EA-6719-4624-B10A-D2635A6886F2}"/>
              </a:ext>
            </a:extLst>
          </p:cNvPr>
          <p:cNvSpPr>
            <a:spLocks noGrp="1"/>
          </p:cNvSpPr>
          <p:nvPr>
            <p:ph idx="1"/>
          </p:nvPr>
        </p:nvSpPr>
        <p:spPr/>
        <p:txBody>
          <a:bodyPr/>
          <a:lstStyle/>
          <a:p>
            <a:r>
              <a:rPr lang="en-US" dirty="0"/>
              <a:t>The next four slides address findings and information related to children and youth experiencing homelessness from this 2017 research study.</a:t>
            </a:r>
          </a:p>
          <a:p>
            <a:r>
              <a:rPr lang="en-US" dirty="0"/>
              <a:t>Kull, M. A., Morton, M. H., Patel, S., Curry, S., &amp; Carreon, E. (2019). </a:t>
            </a:r>
            <a:r>
              <a:rPr lang="en-US" i="1" dirty="0"/>
              <a:t>Missed opportunities: Education among youth and young adults experiencing homelessness in America</a:t>
            </a:r>
            <a:r>
              <a:rPr lang="en-US" dirty="0"/>
              <a:t>. Chicago, IL: Chapin Hall at the University of Chicago.</a:t>
            </a:r>
          </a:p>
          <a:p>
            <a:r>
              <a:rPr lang="en-US" dirty="0">
                <a:hlinkClick r:id="rId3" tooltip="This is a link to the Voices of Youth Count National Estimate PDF."/>
              </a:rPr>
              <a:t>https://voicesofyouthcount.org/brief/national-estimates-of-youth-homelessness/</a:t>
            </a:r>
            <a:endParaRPr lang="en-US" dirty="0"/>
          </a:p>
        </p:txBody>
      </p:sp>
      <p:sp>
        <p:nvSpPr>
          <p:cNvPr id="5" name="Slide Number Placeholder 4">
            <a:extLst>
              <a:ext uri="{FF2B5EF4-FFF2-40B4-BE49-F238E27FC236}">
                <a16:creationId xmlns:a16="http://schemas.microsoft.com/office/drawing/2014/main" id="{E2C48790-ADBC-4DD9-A491-8635900480ED}"/>
              </a:ext>
            </a:extLst>
          </p:cNvPr>
          <p:cNvSpPr>
            <a:spLocks noGrp="1"/>
          </p:cNvSpPr>
          <p:nvPr>
            <p:ph type="sldNum" sz="quarter" idx="12"/>
          </p:nvPr>
        </p:nvSpPr>
        <p:spPr/>
        <p:txBody>
          <a:bodyPr/>
          <a:lstStyle/>
          <a:p>
            <a:fld id="{1E47FE53-EBF0-4DA7-9D9D-CC1C3A20F3CB}" type="slidenum">
              <a:rPr lang="en-US" smtClean="0"/>
              <a:pPr/>
              <a:t>3</a:t>
            </a:fld>
            <a:endParaRPr lang="en-US" dirty="0"/>
          </a:p>
        </p:txBody>
      </p:sp>
    </p:spTree>
    <p:extLst>
      <p:ext uri="{BB962C8B-B14F-4D97-AF65-F5344CB8AC3E}">
        <p14:creationId xmlns:p14="http://schemas.microsoft.com/office/powerpoint/2010/main" val="10198308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F6B43-881B-AA48-9F1B-A822792D0433}"/>
              </a:ext>
            </a:extLst>
          </p:cNvPr>
          <p:cNvSpPr>
            <a:spLocks noGrp="1"/>
          </p:cNvSpPr>
          <p:nvPr>
            <p:ph type="title"/>
          </p:nvPr>
        </p:nvSpPr>
        <p:spPr/>
        <p:txBody>
          <a:bodyPr/>
          <a:lstStyle/>
          <a:p>
            <a:r>
              <a:rPr lang="en-US" dirty="0"/>
              <a:t>How Nurses Can Help in the Community (2 of 2) </a:t>
            </a:r>
          </a:p>
        </p:txBody>
      </p:sp>
      <p:sp>
        <p:nvSpPr>
          <p:cNvPr id="8" name="Content Placeholder 7">
            <a:extLst>
              <a:ext uri="{FF2B5EF4-FFF2-40B4-BE49-F238E27FC236}">
                <a16:creationId xmlns:a16="http://schemas.microsoft.com/office/drawing/2014/main" id="{9839658F-B0FF-AC48-B21A-6DE380AC57FE}"/>
              </a:ext>
            </a:extLst>
          </p:cNvPr>
          <p:cNvSpPr>
            <a:spLocks noGrp="1"/>
          </p:cNvSpPr>
          <p:nvPr>
            <p:ph idx="1"/>
          </p:nvPr>
        </p:nvSpPr>
        <p:spPr/>
        <p:txBody>
          <a:bodyPr/>
          <a:lstStyle/>
          <a:p>
            <a:r>
              <a:rPr lang="en-US" altLang="en-US"/>
              <a:t>Assist with school-based immunization clinics</a:t>
            </a:r>
          </a:p>
          <a:p>
            <a:r>
              <a:rPr lang="en-US" altLang="en-US"/>
              <a:t>Make presentations to professional groups to solicit help from doctors, optometrists, and dentists</a:t>
            </a:r>
          </a:p>
          <a:p>
            <a:r>
              <a:rPr lang="en-US" altLang="en-US"/>
              <a:t>Coordinate with local health departments</a:t>
            </a:r>
          </a:p>
          <a:p>
            <a:r>
              <a:rPr lang="en-US" altLang="en-US"/>
              <a:t>Follow-up to ensure immunizations or physicals were completed</a:t>
            </a:r>
          </a:p>
          <a:p>
            <a:endParaRPr lang="en-US" altLang="en-US"/>
          </a:p>
          <a:p>
            <a:endParaRPr lang="en-US" dirty="0"/>
          </a:p>
        </p:txBody>
      </p:sp>
      <p:sp>
        <p:nvSpPr>
          <p:cNvPr id="7" name="Slide Number Placeholder 6">
            <a:extLst>
              <a:ext uri="{FF2B5EF4-FFF2-40B4-BE49-F238E27FC236}">
                <a16:creationId xmlns:a16="http://schemas.microsoft.com/office/drawing/2014/main" id="{F0B4357C-F313-114E-8206-C35A125DBBCC}"/>
              </a:ext>
            </a:extLst>
          </p:cNvPr>
          <p:cNvSpPr>
            <a:spLocks noGrp="1"/>
          </p:cNvSpPr>
          <p:nvPr>
            <p:ph type="sldNum" sz="quarter" idx="12"/>
          </p:nvPr>
        </p:nvSpPr>
        <p:spPr/>
        <p:txBody>
          <a:bodyPr/>
          <a:lstStyle/>
          <a:p>
            <a:fld id="{1E47FE53-EBF0-4DA7-9D9D-CC1C3A20F3CB}" type="slidenum">
              <a:rPr lang="en-US" smtClean="0"/>
              <a:pPr/>
              <a:t>30</a:t>
            </a:fld>
            <a:endParaRPr lang="en-US" dirty="0"/>
          </a:p>
        </p:txBody>
      </p:sp>
    </p:spTree>
    <p:extLst>
      <p:ext uri="{BB962C8B-B14F-4D97-AF65-F5344CB8AC3E}">
        <p14:creationId xmlns:p14="http://schemas.microsoft.com/office/powerpoint/2010/main" val="13220598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DA0E1-14C8-44E2-A694-3D0CE9341CC7}"/>
              </a:ext>
            </a:extLst>
          </p:cNvPr>
          <p:cNvSpPr>
            <a:spLocks noGrp="1"/>
          </p:cNvSpPr>
          <p:nvPr>
            <p:ph type="title"/>
          </p:nvPr>
        </p:nvSpPr>
        <p:spPr/>
        <p:txBody>
          <a:bodyPr>
            <a:normAutofit/>
          </a:bodyPr>
          <a:lstStyle/>
          <a:p>
            <a:r>
              <a:rPr lang="en-US" dirty="0"/>
              <a:t>Consent Laws: Minors (1 of 4)</a:t>
            </a:r>
          </a:p>
        </p:txBody>
      </p:sp>
      <p:sp>
        <p:nvSpPr>
          <p:cNvPr id="6" name="Content Placeholder 5">
            <a:extLst>
              <a:ext uri="{FF2B5EF4-FFF2-40B4-BE49-F238E27FC236}">
                <a16:creationId xmlns:a16="http://schemas.microsoft.com/office/drawing/2014/main" id="{F5EDCF9E-B438-6649-AA0B-034E7859DEC0}"/>
              </a:ext>
            </a:extLst>
          </p:cNvPr>
          <p:cNvSpPr>
            <a:spLocks noGrp="1"/>
          </p:cNvSpPr>
          <p:nvPr>
            <p:ph idx="1"/>
          </p:nvPr>
        </p:nvSpPr>
        <p:spPr/>
        <p:txBody>
          <a:bodyPr/>
          <a:lstStyle/>
          <a:p>
            <a:r>
              <a:rPr lang="en-US" dirty="0"/>
              <a:t>Minors of any age may consent in the event of:</a:t>
            </a:r>
          </a:p>
          <a:p>
            <a:pPr lvl="1"/>
            <a:r>
              <a:rPr lang="en-US" dirty="0"/>
              <a:t>Pregnancy</a:t>
            </a:r>
          </a:p>
          <a:p>
            <a:pPr lvl="1"/>
            <a:r>
              <a:rPr lang="en-US" dirty="0"/>
              <a:t>Contraception</a:t>
            </a:r>
          </a:p>
          <a:p>
            <a:pPr lvl="1"/>
            <a:r>
              <a:rPr lang="en-US" dirty="0"/>
              <a:t>Abortion</a:t>
            </a:r>
          </a:p>
          <a:p>
            <a:pPr lvl="1"/>
            <a:r>
              <a:rPr lang="en-US" dirty="0"/>
              <a:t>Sexual Assault Services</a:t>
            </a:r>
          </a:p>
          <a:p>
            <a:pPr lvl="1"/>
            <a:r>
              <a:rPr lang="en-US" dirty="0"/>
              <a:t>Rape Services For Minors Under Twelve Years of Age</a:t>
            </a:r>
          </a:p>
          <a:p>
            <a:pPr lvl="1"/>
            <a:r>
              <a:rPr lang="en-US" dirty="0"/>
              <a:t>Emergency Medical Services</a:t>
            </a:r>
          </a:p>
          <a:p>
            <a:pPr lvl="1"/>
            <a:r>
              <a:rPr lang="en-US" dirty="0"/>
              <a:t>Skeletal X-Ray to Diagnose Child Abuse or Neglect</a:t>
            </a:r>
          </a:p>
        </p:txBody>
      </p:sp>
      <p:sp>
        <p:nvSpPr>
          <p:cNvPr id="4" name="Slide Number Placeholder 3">
            <a:extLst>
              <a:ext uri="{FF2B5EF4-FFF2-40B4-BE49-F238E27FC236}">
                <a16:creationId xmlns:a16="http://schemas.microsoft.com/office/drawing/2014/main" id="{79169A79-A6A7-4806-A1AA-8704753B35BB}"/>
              </a:ext>
            </a:extLst>
          </p:cNvPr>
          <p:cNvSpPr>
            <a:spLocks noGrp="1"/>
          </p:cNvSpPr>
          <p:nvPr>
            <p:ph type="sldNum" sz="quarter" idx="12"/>
          </p:nvPr>
        </p:nvSpPr>
        <p:spPr/>
        <p:txBody>
          <a:bodyPr/>
          <a:lstStyle/>
          <a:p>
            <a:fld id="{1E47FE53-EBF0-4DA7-9D9D-CC1C3A20F3CB}" type="slidenum">
              <a:rPr lang="en-US" smtClean="0"/>
              <a:pPr/>
              <a:t>31</a:t>
            </a:fld>
            <a:endParaRPr lang="en-US" dirty="0"/>
          </a:p>
        </p:txBody>
      </p:sp>
    </p:spTree>
    <p:extLst>
      <p:ext uri="{BB962C8B-B14F-4D97-AF65-F5344CB8AC3E}">
        <p14:creationId xmlns:p14="http://schemas.microsoft.com/office/powerpoint/2010/main" val="2240792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DA0E1-14C8-44E2-A694-3D0CE9341CC7}"/>
              </a:ext>
            </a:extLst>
          </p:cNvPr>
          <p:cNvSpPr>
            <a:spLocks noGrp="1"/>
          </p:cNvSpPr>
          <p:nvPr>
            <p:ph type="title"/>
          </p:nvPr>
        </p:nvSpPr>
        <p:spPr/>
        <p:txBody>
          <a:bodyPr/>
          <a:lstStyle/>
          <a:p>
            <a:r>
              <a:rPr lang="en-US" dirty="0"/>
              <a:t>Consent Laws: Minors (2 of 4)</a:t>
            </a:r>
          </a:p>
        </p:txBody>
      </p:sp>
      <p:sp>
        <p:nvSpPr>
          <p:cNvPr id="6" name="Content Placeholder 5">
            <a:extLst>
              <a:ext uri="{FF2B5EF4-FFF2-40B4-BE49-F238E27FC236}">
                <a16:creationId xmlns:a16="http://schemas.microsoft.com/office/drawing/2014/main" id="{F5EDCF9E-B438-6649-AA0B-034E7859DEC0}"/>
              </a:ext>
            </a:extLst>
          </p:cNvPr>
          <p:cNvSpPr>
            <a:spLocks noGrp="1"/>
          </p:cNvSpPr>
          <p:nvPr>
            <p:ph idx="1"/>
          </p:nvPr>
        </p:nvSpPr>
        <p:spPr/>
        <p:txBody>
          <a:bodyPr/>
          <a:lstStyle/>
          <a:p>
            <a:r>
              <a:rPr lang="en-US" dirty="0"/>
              <a:t>Minors twelve years of age or older may consent in the event of:</a:t>
            </a:r>
          </a:p>
          <a:p>
            <a:pPr lvl="1"/>
            <a:r>
              <a:rPr lang="en-US" dirty="0"/>
              <a:t>Infectious, Contagious Communicable Diseases (diagnosis, treatment) and Contraception</a:t>
            </a:r>
          </a:p>
          <a:p>
            <a:pPr lvl="1"/>
            <a:r>
              <a:rPr lang="en-US" dirty="0"/>
              <a:t>Sexually Transmitted Diseases (preventive care, diagnosis, treatment) and Sexual Assault Services</a:t>
            </a:r>
          </a:p>
          <a:p>
            <a:pPr lvl="1"/>
            <a:r>
              <a:rPr lang="en-US" dirty="0"/>
              <a:t>Human Immunodeficiency Virus Infection/Acquired Immune Deficiency Syndrome; preventive care, testing, diagnosis, and treatment; and Emergency Medical Services</a:t>
            </a:r>
          </a:p>
        </p:txBody>
      </p:sp>
      <p:sp>
        <p:nvSpPr>
          <p:cNvPr id="4" name="Slide Number Placeholder 3">
            <a:extLst>
              <a:ext uri="{FF2B5EF4-FFF2-40B4-BE49-F238E27FC236}">
                <a16:creationId xmlns:a16="http://schemas.microsoft.com/office/drawing/2014/main" id="{79169A79-A6A7-4806-A1AA-8704753B35BB}"/>
              </a:ext>
            </a:extLst>
          </p:cNvPr>
          <p:cNvSpPr>
            <a:spLocks noGrp="1"/>
          </p:cNvSpPr>
          <p:nvPr>
            <p:ph type="sldNum" sz="quarter" idx="12"/>
          </p:nvPr>
        </p:nvSpPr>
        <p:spPr/>
        <p:txBody>
          <a:bodyPr/>
          <a:lstStyle/>
          <a:p>
            <a:fld id="{1E47FE53-EBF0-4DA7-9D9D-CC1C3A20F3CB}" type="slidenum">
              <a:rPr lang="en-US" smtClean="0"/>
              <a:pPr/>
              <a:t>32</a:t>
            </a:fld>
            <a:endParaRPr lang="en-US" dirty="0"/>
          </a:p>
        </p:txBody>
      </p:sp>
    </p:spTree>
    <p:extLst>
      <p:ext uri="{BB962C8B-B14F-4D97-AF65-F5344CB8AC3E}">
        <p14:creationId xmlns:p14="http://schemas.microsoft.com/office/powerpoint/2010/main" val="9475743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DA0E1-14C8-44E2-A694-3D0CE9341CC7}"/>
              </a:ext>
            </a:extLst>
          </p:cNvPr>
          <p:cNvSpPr>
            <a:spLocks noGrp="1"/>
          </p:cNvSpPr>
          <p:nvPr>
            <p:ph type="title"/>
          </p:nvPr>
        </p:nvSpPr>
        <p:spPr/>
        <p:txBody>
          <a:bodyPr/>
          <a:lstStyle/>
          <a:p>
            <a:r>
              <a:rPr lang="en-US" dirty="0"/>
              <a:t>Consent Laws: Minors (3 of 4)</a:t>
            </a:r>
          </a:p>
        </p:txBody>
      </p:sp>
      <p:sp>
        <p:nvSpPr>
          <p:cNvPr id="6" name="Content Placeholder 5">
            <a:extLst>
              <a:ext uri="{FF2B5EF4-FFF2-40B4-BE49-F238E27FC236}">
                <a16:creationId xmlns:a16="http://schemas.microsoft.com/office/drawing/2014/main" id="{F5EDCF9E-B438-6649-AA0B-034E7859DEC0}"/>
              </a:ext>
            </a:extLst>
          </p:cNvPr>
          <p:cNvSpPr>
            <a:spLocks noGrp="1"/>
          </p:cNvSpPr>
          <p:nvPr>
            <p:ph idx="1"/>
          </p:nvPr>
        </p:nvSpPr>
        <p:spPr/>
        <p:txBody>
          <a:bodyPr/>
          <a:lstStyle/>
          <a:p>
            <a:pPr lvl="1"/>
            <a:r>
              <a:rPr lang="en-US" dirty="0"/>
              <a:t>Rape Services For Minors Age Twelve and Over</a:t>
            </a:r>
          </a:p>
          <a:p>
            <a:pPr lvl="1"/>
            <a:r>
              <a:rPr lang="en-US" dirty="0"/>
              <a:t>Intimate Partner Violence</a:t>
            </a:r>
          </a:p>
          <a:p>
            <a:pPr lvl="1"/>
            <a:r>
              <a:rPr lang="en-US" dirty="0"/>
              <a:t>Outpatient Mental Health Services/Shelter Services</a:t>
            </a:r>
          </a:p>
          <a:p>
            <a:pPr lvl="1"/>
            <a:r>
              <a:rPr lang="en-US" dirty="0"/>
              <a:t>Drug or Alcohol Abuse Treatment</a:t>
            </a:r>
          </a:p>
        </p:txBody>
      </p:sp>
      <p:sp>
        <p:nvSpPr>
          <p:cNvPr id="4" name="Slide Number Placeholder 3">
            <a:extLst>
              <a:ext uri="{FF2B5EF4-FFF2-40B4-BE49-F238E27FC236}">
                <a16:creationId xmlns:a16="http://schemas.microsoft.com/office/drawing/2014/main" id="{79169A79-A6A7-4806-A1AA-8704753B35BB}"/>
              </a:ext>
            </a:extLst>
          </p:cNvPr>
          <p:cNvSpPr>
            <a:spLocks noGrp="1"/>
          </p:cNvSpPr>
          <p:nvPr>
            <p:ph type="sldNum" sz="quarter" idx="12"/>
          </p:nvPr>
        </p:nvSpPr>
        <p:spPr/>
        <p:txBody>
          <a:bodyPr/>
          <a:lstStyle/>
          <a:p>
            <a:fld id="{1E47FE53-EBF0-4DA7-9D9D-CC1C3A20F3CB}" type="slidenum">
              <a:rPr lang="en-US" smtClean="0"/>
              <a:pPr/>
              <a:t>33</a:t>
            </a:fld>
            <a:endParaRPr lang="en-US" dirty="0"/>
          </a:p>
        </p:txBody>
      </p:sp>
    </p:spTree>
    <p:extLst>
      <p:ext uri="{BB962C8B-B14F-4D97-AF65-F5344CB8AC3E}">
        <p14:creationId xmlns:p14="http://schemas.microsoft.com/office/powerpoint/2010/main" val="16595524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DA0E1-14C8-44E2-A694-3D0CE9341CC7}"/>
              </a:ext>
            </a:extLst>
          </p:cNvPr>
          <p:cNvSpPr>
            <a:spLocks noGrp="1"/>
          </p:cNvSpPr>
          <p:nvPr>
            <p:ph type="title"/>
          </p:nvPr>
        </p:nvSpPr>
        <p:spPr/>
        <p:txBody>
          <a:bodyPr/>
          <a:lstStyle/>
          <a:p>
            <a:r>
              <a:rPr lang="en-US" dirty="0"/>
              <a:t>Consent Laws: Minors (4 of 4)</a:t>
            </a:r>
          </a:p>
        </p:txBody>
      </p:sp>
      <p:sp>
        <p:nvSpPr>
          <p:cNvPr id="6" name="Content Placeholder 5">
            <a:extLst>
              <a:ext uri="{FF2B5EF4-FFF2-40B4-BE49-F238E27FC236}">
                <a16:creationId xmlns:a16="http://schemas.microsoft.com/office/drawing/2014/main" id="{F5EDCF9E-B438-6649-AA0B-034E7859DEC0}"/>
              </a:ext>
            </a:extLst>
          </p:cNvPr>
          <p:cNvSpPr>
            <a:spLocks noGrp="1"/>
          </p:cNvSpPr>
          <p:nvPr>
            <p:ph idx="1"/>
          </p:nvPr>
        </p:nvSpPr>
        <p:spPr/>
        <p:txBody>
          <a:bodyPr/>
          <a:lstStyle/>
          <a:p>
            <a:r>
              <a:rPr lang="en-US"/>
              <a:t>Children fifteen years or older are eligible for all of the previous consent activities plus general medical care</a:t>
            </a:r>
          </a:p>
          <a:p>
            <a:endParaRPr lang="en-US" dirty="0"/>
          </a:p>
        </p:txBody>
      </p:sp>
      <p:sp>
        <p:nvSpPr>
          <p:cNvPr id="4" name="Slide Number Placeholder 3">
            <a:extLst>
              <a:ext uri="{FF2B5EF4-FFF2-40B4-BE49-F238E27FC236}">
                <a16:creationId xmlns:a16="http://schemas.microsoft.com/office/drawing/2014/main" id="{79169A79-A6A7-4806-A1AA-8704753B35BB}"/>
              </a:ext>
            </a:extLst>
          </p:cNvPr>
          <p:cNvSpPr>
            <a:spLocks noGrp="1"/>
          </p:cNvSpPr>
          <p:nvPr>
            <p:ph type="sldNum" sz="quarter" idx="12"/>
          </p:nvPr>
        </p:nvSpPr>
        <p:spPr/>
        <p:txBody>
          <a:bodyPr/>
          <a:lstStyle/>
          <a:p>
            <a:fld id="{1E47FE53-EBF0-4DA7-9D9D-CC1C3A20F3CB}" type="slidenum">
              <a:rPr lang="en-US" smtClean="0"/>
              <a:pPr/>
              <a:t>34</a:t>
            </a:fld>
            <a:endParaRPr lang="en-US" dirty="0"/>
          </a:p>
        </p:txBody>
      </p:sp>
    </p:spTree>
    <p:extLst>
      <p:ext uri="{BB962C8B-B14F-4D97-AF65-F5344CB8AC3E}">
        <p14:creationId xmlns:p14="http://schemas.microsoft.com/office/powerpoint/2010/main" val="12419202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DA0E1-14C8-44E2-A694-3D0CE9341CC7}"/>
              </a:ext>
            </a:extLst>
          </p:cNvPr>
          <p:cNvSpPr>
            <a:spLocks noGrp="1"/>
          </p:cNvSpPr>
          <p:nvPr>
            <p:ph type="title"/>
          </p:nvPr>
        </p:nvSpPr>
        <p:spPr/>
        <p:txBody>
          <a:bodyPr/>
          <a:lstStyle/>
          <a:p>
            <a:r>
              <a:rPr lang="en-US" dirty="0"/>
              <a:t>Emancipation: Minors</a:t>
            </a:r>
          </a:p>
        </p:txBody>
      </p:sp>
      <p:sp>
        <p:nvSpPr>
          <p:cNvPr id="6" name="Content Placeholder 5">
            <a:extLst>
              <a:ext uri="{FF2B5EF4-FFF2-40B4-BE49-F238E27FC236}">
                <a16:creationId xmlns:a16="http://schemas.microsoft.com/office/drawing/2014/main" id="{F5EDCF9E-B438-6649-AA0B-034E7859DEC0}"/>
              </a:ext>
            </a:extLst>
          </p:cNvPr>
          <p:cNvSpPr>
            <a:spLocks noGrp="1"/>
          </p:cNvSpPr>
          <p:nvPr>
            <p:ph idx="1"/>
          </p:nvPr>
        </p:nvSpPr>
        <p:spPr/>
        <p:txBody>
          <a:bodyPr/>
          <a:lstStyle/>
          <a:p>
            <a:r>
              <a:rPr lang="en-US" dirty="0"/>
              <a:t>Generally fourteen years of age or older</a:t>
            </a:r>
          </a:p>
          <a:p>
            <a:r>
              <a:rPr lang="en-US" dirty="0"/>
              <a:t>An emancipated minor may consent to medical, dental and psychiatric care</a:t>
            </a:r>
          </a:p>
          <a:p>
            <a:r>
              <a:rPr lang="en-US" dirty="0"/>
              <a:t>California Family Code section 7050(e) and California Family Code section 7002 cover emancipation criteria</a:t>
            </a:r>
          </a:p>
          <a:p>
            <a:r>
              <a:rPr lang="en-US" dirty="0"/>
              <a:t>General medical for emancipated youth</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9169A79-A6A7-4806-A1AA-8704753B35BB}"/>
              </a:ext>
            </a:extLst>
          </p:cNvPr>
          <p:cNvSpPr>
            <a:spLocks noGrp="1"/>
          </p:cNvSpPr>
          <p:nvPr>
            <p:ph type="sldNum" sz="quarter" idx="12"/>
          </p:nvPr>
        </p:nvSpPr>
        <p:spPr/>
        <p:txBody>
          <a:bodyPr/>
          <a:lstStyle/>
          <a:p>
            <a:fld id="{1E47FE53-EBF0-4DA7-9D9D-CC1C3A20F3CB}" type="slidenum">
              <a:rPr lang="en-US" smtClean="0"/>
              <a:pPr/>
              <a:t>35</a:t>
            </a:fld>
            <a:endParaRPr lang="en-US" dirty="0"/>
          </a:p>
        </p:txBody>
      </p:sp>
    </p:spTree>
    <p:extLst>
      <p:ext uri="{BB962C8B-B14F-4D97-AF65-F5344CB8AC3E}">
        <p14:creationId xmlns:p14="http://schemas.microsoft.com/office/powerpoint/2010/main" val="1549795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a:xfrm>
            <a:off x="288176" y="2086495"/>
            <a:ext cx="3507971" cy="2506286"/>
          </a:xfrm>
        </p:spPr>
        <p:txBody>
          <a:bodyPr anchor="ctr"/>
          <a:lstStyle/>
          <a:p>
            <a:r>
              <a:rPr lang="en-US" dirty="0"/>
              <a:t>Resources</a:t>
            </a:r>
            <a:br>
              <a:rPr lang="en-US" dirty="0"/>
            </a:br>
            <a:r>
              <a:rPr lang="en-US" dirty="0"/>
              <a:t>(1 of 3)</a:t>
            </a:r>
          </a:p>
        </p:txBody>
      </p:sp>
      <p:sp>
        <p:nvSpPr>
          <p:cNvPr id="3" name="Content Placeholder 2" descr="&#10;">
            <a:extLst>
              <a:ext uri="{FF2B5EF4-FFF2-40B4-BE49-F238E27FC236}">
                <a16:creationId xmlns:a16="http://schemas.microsoft.com/office/drawing/2014/main" id="{EEFEEBF4-F89F-B441-9AE8-E47B423E74E1}"/>
              </a:ext>
            </a:extLst>
          </p:cNvPr>
          <p:cNvSpPr>
            <a:spLocks noGrp="1"/>
          </p:cNvSpPr>
          <p:nvPr>
            <p:ph idx="1"/>
          </p:nvPr>
        </p:nvSpPr>
        <p:spPr/>
        <p:txBody>
          <a:bodyPr anchor="ctr"/>
          <a:lstStyle/>
          <a:p>
            <a:r>
              <a:rPr lang="en-US" dirty="0"/>
              <a:t>The National Child Traumatic Stress Network</a:t>
            </a:r>
            <a:br>
              <a:rPr lang="en-US" dirty="0"/>
            </a:br>
            <a:r>
              <a:rPr lang="en-US" dirty="0">
                <a:hlinkClick r:id="rId3" tooltip="Link to the National Child Traumatic Stress Network website."/>
              </a:rPr>
              <a:t>https://www.nctsn.org/trauma-informed-care/creating-trauma-informed-systems</a:t>
            </a:r>
            <a:endParaRPr lang="en-US" dirty="0"/>
          </a:p>
          <a:p>
            <a:r>
              <a:rPr lang="en-US" altLang="en-US" dirty="0"/>
              <a:t>TED Talk: </a:t>
            </a:r>
            <a:r>
              <a:rPr lang="en-US" dirty="0"/>
              <a:t>How Childhood Trauma Affects Health Across a Lifetime by Nadine Burke Harris (video)</a:t>
            </a:r>
            <a:br>
              <a:rPr lang="en-US" dirty="0"/>
            </a:br>
            <a:r>
              <a:rPr lang="en-US" dirty="0">
                <a:hlinkClick r:id="rId4" tooltip="Link to TED Talk: How Childhood Trauma Affects Health Across a Lifetime by Nadine Burke Harris video."/>
              </a:rPr>
              <a:t>https://www.ted.com/talks/nadine_burke_harris_how_childhood_trauma_affects_health_across_alifetime</a:t>
            </a:r>
            <a:endParaRPr lang="en-US" dirty="0"/>
          </a:p>
          <a:p>
            <a:r>
              <a:rPr lang="en-US" altLang="en-US" dirty="0"/>
              <a:t>Specialty Mental Health Services for Children and Youth</a:t>
            </a:r>
            <a:br>
              <a:rPr lang="en-US" altLang="en-US" dirty="0"/>
            </a:br>
            <a:r>
              <a:rPr lang="en-US" dirty="0">
                <a:hlinkClick r:id="rId5" tooltip="Link to Specialty Mental Health Services for Children and Youth. "/>
              </a:rPr>
              <a:t>https://www.dhcs.ca.gov/services/MH/Pages/Specialty-Mental-Health-Services-for-Children-and-Youth.aspx</a:t>
            </a:r>
            <a:endParaRPr lang="en-US" altLang="en-US" dirty="0"/>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36</a:t>
            </a:fld>
            <a:endParaRPr lang="en-US" dirty="0"/>
          </a:p>
        </p:txBody>
      </p:sp>
    </p:spTree>
    <p:extLst>
      <p:ext uri="{BB962C8B-B14F-4D97-AF65-F5344CB8AC3E}">
        <p14:creationId xmlns:p14="http://schemas.microsoft.com/office/powerpoint/2010/main" val="2851513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a:xfrm>
            <a:off x="288176" y="2086495"/>
            <a:ext cx="3507971" cy="2506286"/>
          </a:xfrm>
        </p:spPr>
        <p:txBody>
          <a:bodyPr anchor="ctr"/>
          <a:lstStyle/>
          <a:p>
            <a:r>
              <a:rPr lang="en-US" dirty="0"/>
              <a:t>Resources</a:t>
            </a:r>
            <a:br>
              <a:rPr lang="en-US" dirty="0"/>
            </a:br>
            <a:r>
              <a:rPr lang="en-US" dirty="0"/>
              <a:t>(2 of 3)</a:t>
            </a:r>
          </a:p>
        </p:txBody>
      </p:sp>
      <p:sp>
        <p:nvSpPr>
          <p:cNvPr id="3" name="Content Placeholder 2" descr="Resources &#10;">
            <a:extLst>
              <a:ext uri="{FF2B5EF4-FFF2-40B4-BE49-F238E27FC236}">
                <a16:creationId xmlns:a16="http://schemas.microsoft.com/office/drawing/2014/main" id="{EEFEEBF4-F89F-B441-9AE8-E47B423E74E1}"/>
              </a:ext>
            </a:extLst>
          </p:cNvPr>
          <p:cNvSpPr>
            <a:spLocks noGrp="1"/>
          </p:cNvSpPr>
          <p:nvPr>
            <p:ph idx="1"/>
          </p:nvPr>
        </p:nvSpPr>
        <p:spPr/>
        <p:txBody>
          <a:bodyPr anchor="ctr"/>
          <a:lstStyle/>
          <a:p>
            <a:r>
              <a:rPr lang="en-US" dirty="0"/>
              <a:t>Consent Fact Sheets (Teen Health Law) </a:t>
            </a:r>
            <a:r>
              <a:rPr lang="en-US" dirty="0">
                <a:hlinkClick r:id="rId3" tooltip="Link to Consent Fact Sheets on Teen Health Law.org website."/>
              </a:rPr>
              <a:t>http://www.teenhealthlaw.org/</a:t>
            </a:r>
            <a:endParaRPr lang="en-US" dirty="0">
              <a:hlinkClick r:id="rId4" tooltip="A link for the Chapin Hall at the University of Chicago research, Missed Opportunities: Youth Homlelessness in America">
                <a:extLst>
                  <a:ext uri="{A12FA001-AC4F-418D-AE19-62706E023703}">
                    <ahyp:hlinkClr xmlns:ahyp="http://schemas.microsoft.com/office/drawing/2018/hyperlinkcolor" val="tx"/>
                  </a:ext>
                </a:extLst>
              </a:hlinkClick>
            </a:endParaRPr>
          </a:p>
          <a:p>
            <a:r>
              <a:rPr lang="en-US" altLang="en-US" dirty="0"/>
              <a:t>CDE Homeless Education web page </a:t>
            </a:r>
            <a:r>
              <a:rPr lang="en-US" altLang="en-US" dirty="0">
                <a:hlinkClick r:id="rId5" tooltip="This is a link to the California Department of Education's Homeless Education web page."/>
              </a:rPr>
              <a:t>www.cde.ca.gov/sp/hs</a:t>
            </a:r>
            <a:endParaRPr lang="en-US" altLang="en-US" dirty="0"/>
          </a:p>
          <a:p>
            <a:r>
              <a:rPr lang="en-US" altLang="en-US" dirty="0"/>
              <a:t>National Association for the Education of Homeless Children and Youth </a:t>
            </a:r>
            <a:r>
              <a:rPr lang="en-US" altLang="en-US" dirty="0">
                <a:hlinkClick r:id="rId6" tooltip="Link to the National Association for the Education of Homeless Children and Youth website."/>
              </a:rPr>
              <a:t>www.naehcy.org</a:t>
            </a:r>
            <a:r>
              <a:rPr lang="en-US" altLang="en-US" dirty="0"/>
              <a:t> </a:t>
            </a:r>
          </a:p>
          <a:p>
            <a:r>
              <a:rPr lang="en-US" altLang="en-US" dirty="0"/>
              <a:t>National Center for Homeless Education</a:t>
            </a:r>
            <a:r>
              <a:rPr lang="en-US" altLang="en-US" dirty="0">
                <a:hlinkClick r:id="rId7" tooltip="link to National Center for Homeless Education ">
                  <a:extLst>
                    <a:ext uri="{A12FA001-AC4F-418D-AE19-62706E023703}">
                      <ahyp:hlinkClr xmlns:ahyp="http://schemas.microsoft.com/office/drawing/2018/hyperlinkcolor" val="tx"/>
                    </a:ext>
                  </a:extLst>
                </a:hlinkClick>
              </a:rPr>
              <a:t> </a:t>
            </a:r>
            <a:r>
              <a:rPr lang="en-US" altLang="en-US" dirty="0">
                <a:hlinkClick r:id="rId7" tooltip="Link to the National Center for Homeless Education website."/>
              </a:rPr>
              <a:t>www.serve.org/nche</a:t>
            </a:r>
            <a:r>
              <a:rPr lang="en-US" altLang="en-US" dirty="0"/>
              <a:t> </a:t>
            </a:r>
          </a:p>
          <a:p>
            <a:r>
              <a:rPr lang="en-US" altLang="en-US" dirty="0"/>
              <a:t>National Law Center on Homelessness &amp; Poverty </a:t>
            </a:r>
            <a:r>
              <a:rPr lang="en-US" altLang="en-US" dirty="0">
                <a:hlinkClick r:id="rId8" tooltip="Link to the National Law Center on Homelessness &amp; Poverty website."/>
              </a:rPr>
              <a:t>www.nlchp.org</a:t>
            </a:r>
            <a:endParaRPr lang="en-US" altLang="en-US" dirty="0"/>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37</a:t>
            </a:fld>
            <a:endParaRPr lang="en-US" dirty="0"/>
          </a:p>
        </p:txBody>
      </p:sp>
    </p:spTree>
    <p:extLst>
      <p:ext uri="{BB962C8B-B14F-4D97-AF65-F5344CB8AC3E}">
        <p14:creationId xmlns:p14="http://schemas.microsoft.com/office/powerpoint/2010/main" val="36380575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a:xfrm>
            <a:off x="288176" y="2086495"/>
            <a:ext cx="3507971" cy="2506286"/>
          </a:xfrm>
        </p:spPr>
        <p:txBody>
          <a:bodyPr anchor="ctr"/>
          <a:lstStyle/>
          <a:p>
            <a:r>
              <a:rPr lang="en-US" dirty="0"/>
              <a:t>Resources</a:t>
            </a:r>
            <a:br>
              <a:rPr lang="en-US" dirty="0"/>
            </a:br>
            <a:r>
              <a:rPr lang="en-US" dirty="0"/>
              <a:t>(3 of 3)</a:t>
            </a:r>
          </a:p>
        </p:txBody>
      </p:sp>
      <p:sp>
        <p:nvSpPr>
          <p:cNvPr id="3" name="Content Placeholder 2" descr="Resources &#10;">
            <a:extLst>
              <a:ext uri="{FF2B5EF4-FFF2-40B4-BE49-F238E27FC236}">
                <a16:creationId xmlns:a16="http://schemas.microsoft.com/office/drawing/2014/main" id="{EEFEEBF4-F89F-B441-9AE8-E47B423E74E1}"/>
              </a:ext>
            </a:extLst>
          </p:cNvPr>
          <p:cNvSpPr>
            <a:spLocks noGrp="1"/>
          </p:cNvSpPr>
          <p:nvPr>
            <p:ph idx="1"/>
          </p:nvPr>
        </p:nvSpPr>
        <p:spPr/>
        <p:txBody>
          <a:bodyPr/>
          <a:lstStyle/>
          <a:p>
            <a:pPr lvl="0"/>
            <a:r>
              <a:rPr lang="en-US" altLang="en-US" dirty="0"/>
              <a:t>Teenage Advice, Crisis &amp; Depression Helpline (teen line)</a:t>
            </a:r>
            <a:br>
              <a:rPr lang="en-US" altLang="en-US" dirty="0"/>
            </a:br>
            <a:r>
              <a:rPr lang="en-US" altLang="en-US" dirty="0">
                <a:hlinkClick r:id="rId3" tooltip="Internet link to the Teenage Advice, Crisis &amp; Depression Helpline, Teen Line."/>
              </a:rPr>
              <a:t>https://teenlineonline.org/talk-now/</a:t>
            </a:r>
            <a:endParaRPr lang="en-US" altLang="en-US" dirty="0"/>
          </a:p>
          <a:p>
            <a:pPr lvl="0"/>
            <a:r>
              <a:rPr lang="en-US" altLang="en-US" dirty="0"/>
              <a:t>National Suicide Prevention Hotline </a:t>
            </a:r>
            <a:r>
              <a:rPr lang="en-US" altLang="en-US" dirty="0">
                <a:hlinkClick r:id="rId4" tooltip="Internet link to the National Suicide Prevention Hotline."/>
              </a:rPr>
              <a:t>https://suicidepreventionlifeline.org/chat/</a:t>
            </a:r>
            <a:endParaRPr lang="en-US" altLang="en-US" dirty="0"/>
          </a:p>
          <a:p>
            <a:pPr lvl="1"/>
            <a:r>
              <a:rPr lang="en-US" dirty="0"/>
              <a:t>1-800-273-8255</a:t>
            </a:r>
            <a:endParaRPr lang="en-US" altLang="en-US" dirty="0"/>
          </a:p>
          <a:p>
            <a:pPr lvl="0"/>
            <a:r>
              <a:rPr lang="en-US" altLang="en-US" dirty="0"/>
              <a:t>California Department of Education Help for Students in Crisis </a:t>
            </a:r>
            <a:r>
              <a:rPr lang="en-US" dirty="0">
                <a:hlinkClick r:id="rId5" tooltip="Link to the California Department of Education Help for Students in Crisis web page."/>
              </a:rPr>
              <a:t>https://www.cde.ca.gov/ls/cg/mh/studentcrisishelp.asp</a:t>
            </a:r>
            <a:endParaRPr lang="en-US" altLang="en-US" dirty="0"/>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38</a:t>
            </a:fld>
            <a:endParaRPr lang="en-US" dirty="0"/>
          </a:p>
        </p:txBody>
      </p:sp>
    </p:spTree>
    <p:extLst>
      <p:ext uri="{BB962C8B-B14F-4D97-AF65-F5344CB8AC3E}">
        <p14:creationId xmlns:p14="http://schemas.microsoft.com/office/powerpoint/2010/main" val="15133659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a:xfrm>
            <a:off x="288176" y="2086495"/>
            <a:ext cx="3507971" cy="2506286"/>
          </a:xfrm>
        </p:spPr>
        <p:txBody>
          <a:bodyPr anchor="ctr">
            <a:normAutofit/>
          </a:bodyPr>
          <a:lstStyle/>
          <a:p>
            <a:r>
              <a:rPr lang="en-US" dirty="0"/>
              <a:t>California Department of Education</a:t>
            </a:r>
            <a:br>
              <a:rPr lang="en-US" dirty="0"/>
            </a:br>
            <a:r>
              <a:rPr lang="en-US" dirty="0"/>
              <a:t>(1 of 2)</a:t>
            </a:r>
          </a:p>
        </p:txBody>
      </p:sp>
      <p:sp>
        <p:nvSpPr>
          <p:cNvPr id="3" name="Content Placeholder 2" descr="Resources &#10;">
            <a:extLst>
              <a:ext uri="{FF2B5EF4-FFF2-40B4-BE49-F238E27FC236}">
                <a16:creationId xmlns:a16="http://schemas.microsoft.com/office/drawing/2014/main" id="{EEFEEBF4-F89F-B441-9AE8-E47B423E74E1}"/>
              </a:ext>
            </a:extLst>
          </p:cNvPr>
          <p:cNvSpPr>
            <a:spLocks noGrp="1"/>
          </p:cNvSpPr>
          <p:nvPr>
            <p:ph idx="1"/>
          </p:nvPr>
        </p:nvSpPr>
        <p:spPr/>
        <p:txBody>
          <a:bodyPr anchor="ctr"/>
          <a:lstStyle/>
          <a:p>
            <a:r>
              <a:rPr lang="en-US" dirty="0"/>
              <a:t>Contact the California Department of Education Homeless Education with homeless education program questions by phone at 1-866-856-8214 or by email at </a:t>
            </a:r>
            <a:r>
              <a:rPr lang="en-US" dirty="0">
                <a:hlinkClick r:id="rId3" tooltip="Link to the California Department of Education Homeless Education program's email address."/>
              </a:rPr>
              <a:t>HomelessEd@cde.ca.gov</a:t>
            </a:r>
            <a:r>
              <a:rPr lang="en-US" dirty="0"/>
              <a:t> </a:t>
            </a:r>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39</a:t>
            </a:fld>
            <a:endParaRPr lang="en-US" dirty="0"/>
          </a:p>
        </p:txBody>
      </p:sp>
    </p:spTree>
    <p:extLst>
      <p:ext uri="{BB962C8B-B14F-4D97-AF65-F5344CB8AC3E}">
        <p14:creationId xmlns:p14="http://schemas.microsoft.com/office/powerpoint/2010/main" val="705542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51289-5156-914E-9334-FE8DC64A708B}"/>
              </a:ext>
            </a:extLst>
          </p:cNvPr>
          <p:cNvSpPr>
            <a:spLocks noGrp="1"/>
          </p:cNvSpPr>
          <p:nvPr>
            <p:ph type="title"/>
          </p:nvPr>
        </p:nvSpPr>
        <p:spPr/>
        <p:txBody>
          <a:bodyPr/>
          <a:lstStyle/>
          <a:p>
            <a:r>
              <a:rPr lang="en-US"/>
              <a:t>Five Major Findings</a:t>
            </a:r>
            <a:endParaRPr lang="en-US" dirty="0"/>
          </a:p>
        </p:txBody>
      </p:sp>
      <p:sp>
        <p:nvSpPr>
          <p:cNvPr id="3" name="Content Placeholder 2">
            <a:extLst>
              <a:ext uri="{FF2B5EF4-FFF2-40B4-BE49-F238E27FC236}">
                <a16:creationId xmlns:a16="http://schemas.microsoft.com/office/drawing/2014/main" id="{A1CD0D2D-DBBF-164A-8B41-DCB3F83B5E33}"/>
              </a:ext>
            </a:extLst>
          </p:cNvPr>
          <p:cNvSpPr>
            <a:spLocks noGrp="1"/>
          </p:cNvSpPr>
          <p:nvPr>
            <p:ph idx="1"/>
          </p:nvPr>
        </p:nvSpPr>
        <p:spPr/>
        <p:txBody>
          <a:bodyPr/>
          <a:lstStyle/>
          <a:p>
            <a:r>
              <a:rPr lang="en-US"/>
              <a:t>Youth homelessness is a broad and hidden challenge</a:t>
            </a:r>
          </a:p>
          <a:p>
            <a:r>
              <a:rPr lang="en-US"/>
              <a:t>Youth homelessness involves diverse experiences and circumstances</a:t>
            </a:r>
          </a:p>
          <a:p>
            <a:r>
              <a:rPr lang="en-US"/>
              <a:t>Prevention and early intervention are essential</a:t>
            </a:r>
          </a:p>
          <a:p>
            <a:r>
              <a:rPr lang="en-US"/>
              <a:t>Youth homelessness affects rural youth at similar levels </a:t>
            </a:r>
          </a:p>
          <a:p>
            <a:r>
              <a:rPr lang="en-US"/>
              <a:t>Some youth are at greater risk of experiencing homelessness</a:t>
            </a:r>
            <a:endParaRPr lang="en-US" dirty="0"/>
          </a:p>
        </p:txBody>
      </p:sp>
      <p:sp>
        <p:nvSpPr>
          <p:cNvPr id="4" name="Slide Number Placeholder 3">
            <a:extLst>
              <a:ext uri="{FF2B5EF4-FFF2-40B4-BE49-F238E27FC236}">
                <a16:creationId xmlns:a16="http://schemas.microsoft.com/office/drawing/2014/main" id="{AB42B93A-90D5-A545-A237-3D13FD85CAEE}"/>
              </a:ext>
            </a:extLst>
          </p:cNvPr>
          <p:cNvSpPr>
            <a:spLocks noGrp="1"/>
          </p:cNvSpPr>
          <p:nvPr>
            <p:ph type="sldNum" sz="quarter" idx="12"/>
          </p:nvPr>
        </p:nvSpPr>
        <p:spPr/>
        <p:txBody>
          <a:bodyPr/>
          <a:lstStyle/>
          <a:p>
            <a:fld id="{1E47FE53-EBF0-4DA7-9D9D-CC1C3A20F3CB}" type="slidenum">
              <a:rPr lang="en-US" smtClean="0"/>
              <a:pPr/>
              <a:t>4</a:t>
            </a:fld>
            <a:endParaRPr lang="en-US" dirty="0"/>
          </a:p>
        </p:txBody>
      </p:sp>
    </p:spTree>
    <p:extLst>
      <p:ext uri="{BB962C8B-B14F-4D97-AF65-F5344CB8AC3E}">
        <p14:creationId xmlns:p14="http://schemas.microsoft.com/office/powerpoint/2010/main" val="1513508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a:xfrm>
            <a:off x="288176" y="2086495"/>
            <a:ext cx="3507971" cy="2506286"/>
          </a:xfrm>
        </p:spPr>
        <p:txBody>
          <a:bodyPr anchor="ctr">
            <a:normAutofit/>
          </a:bodyPr>
          <a:lstStyle/>
          <a:p>
            <a:r>
              <a:rPr lang="en-US" dirty="0"/>
              <a:t>California Department of Education </a:t>
            </a:r>
            <a:br>
              <a:rPr lang="en-US" dirty="0"/>
            </a:br>
            <a:r>
              <a:rPr lang="en-US" dirty="0"/>
              <a:t>(2 of 2)</a:t>
            </a:r>
          </a:p>
        </p:txBody>
      </p:sp>
      <p:sp>
        <p:nvSpPr>
          <p:cNvPr id="3" name="Content Placeholder 2" descr="Resources &#10;">
            <a:extLst>
              <a:ext uri="{FF2B5EF4-FFF2-40B4-BE49-F238E27FC236}">
                <a16:creationId xmlns:a16="http://schemas.microsoft.com/office/drawing/2014/main" id="{EEFEEBF4-F89F-B441-9AE8-E47B423E74E1}"/>
              </a:ext>
            </a:extLst>
          </p:cNvPr>
          <p:cNvSpPr>
            <a:spLocks noGrp="1"/>
          </p:cNvSpPr>
          <p:nvPr>
            <p:ph idx="1"/>
          </p:nvPr>
        </p:nvSpPr>
        <p:spPr/>
        <p:txBody>
          <a:bodyPr anchor="ctr"/>
          <a:lstStyle/>
          <a:p>
            <a:pPr marL="0" indent="0" algn="ctr">
              <a:buNone/>
            </a:pPr>
            <a:r>
              <a:rPr lang="en-US" sz="4800" dirty="0"/>
              <a:t>THANK YOU</a:t>
            </a:r>
          </a:p>
          <a:p>
            <a:endParaRPr lang="en-US" dirty="0"/>
          </a:p>
          <a:p>
            <a:pPr marL="0" lvl="1" indent="0" algn="ctr">
              <a:buNone/>
            </a:pPr>
            <a:r>
              <a:rPr lang="en-US" dirty="0"/>
              <a:t>Leanne Wheeler</a:t>
            </a:r>
          </a:p>
          <a:p>
            <a:pPr marL="0" lvl="1" indent="0" algn="ctr">
              <a:buNone/>
            </a:pPr>
            <a:r>
              <a:rPr lang="en-US" dirty="0"/>
              <a:t>Karmina Barrales</a:t>
            </a:r>
          </a:p>
          <a:p>
            <a:pPr marL="0" lvl="1" indent="0" algn="ctr">
              <a:buNone/>
            </a:pPr>
            <a:r>
              <a:rPr lang="en-US" dirty="0"/>
              <a:t>Heidi Brahms</a:t>
            </a:r>
          </a:p>
          <a:p>
            <a:pPr marL="225425" indent="0" algn="ctr">
              <a:buNone/>
            </a:pPr>
            <a:r>
              <a:rPr lang="en-US" dirty="0"/>
              <a:t>California Department of Education</a:t>
            </a:r>
            <a:br>
              <a:rPr lang="en-US" dirty="0"/>
            </a:br>
            <a:r>
              <a:rPr lang="en-US" dirty="0"/>
              <a:t>Homeless Education</a:t>
            </a:r>
            <a:br>
              <a:rPr lang="en-US" dirty="0"/>
            </a:br>
            <a:r>
              <a:rPr lang="en-US" dirty="0">
                <a:hlinkClick r:id="rId3" tooltip="Link to the California Department of Education Homeless Education program's email address."/>
              </a:rPr>
              <a:t>HomelessEd@cde.ca.gov</a:t>
            </a:r>
            <a:endParaRPr lang="en-US" dirty="0"/>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40</a:t>
            </a:fld>
            <a:endParaRPr lang="en-US" dirty="0"/>
          </a:p>
        </p:txBody>
      </p:sp>
    </p:spTree>
    <p:extLst>
      <p:ext uri="{BB962C8B-B14F-4D97-AF65-F5344CB8AC3E}">
        <p14:creationId xmlns:p14="http://schemas.microsoft.com/office/powerpoint/2010/main" val="1278922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5BF6B-E0A2-3442-A88C-B83B9E4A076E}"/>
              </a:ext>
            </a:extLst>
          </p:cNvPr>
          <p:cNvSpPr>
            <a:spLocks noGrp="1"/>
          </p:cNvSpPr>
          <p:nvPr>
            <p:ph type="title"/>
          </p:nvPr>
        </p:nvSpPr>
        <p:spPr/>
        <p:txBody>
          <a:bodyPr/>
          <a:lstStyle/>
          <a:p>
            <a:r>
              <a:rPr lang="en-US" dirty="0"/>
              <a:t>California Youth Homelessness:</a:t>
            </a:r>
            <a:br>
              <a:rPr lang="en-US" dirty="0"/>
            </a:br>
            <a:r>
              <a:rPr lang="en-US" dirty="0"/>
              <a:t>Risk Inequities</a:t>
            </a:r>
          </a:p>
        </p:txBody>
      </p:sp>
      <p:sp>
        <p:nvSpPr>
          <p:cNvPr id="3" name="Content Placeholder 2">
            <a:extLst>
              <a:ext uri="{FF2B5EF4-FFF2-40B4-BE49-F238E27FC236}">
                <a16:creationId xmlns:a16="http://schemas.microsoft.com/office/drawing/2014/main" id="{9EE61D1C-EC03-4C4A-AC9B-8EFA5460F3BD}"/>
              </a:ext>
            </a:extLst>
          </p:cNvPr>
          <p:cNvSpPr>
            <a:spLocks noGrp="1"/>
          </p:cNvSpPr>
          <p:nvPr>
            <p:ph idx="1"/>
          </p:nvPr>
        </p:nvSpPr>
        <p:spPr/>
        <p:txBody>
          <a:bodyPr/>
          <a:lstStyle/>
          <a:p>
            <a:r>
              <a:rPr lang="en-US" dirty="0"/>
              <a:t>Youth reporting annual household income of less than $24,000 had a 162 percent higher risk</a:t>
            </a:r>
          </a:p>
          <a:p>
            <a:r>
              <a:rPr lang="en-US" dirty="0"/>
              <a:t>African American youth had an 83 percent higher risk</a:t>
            </a:r>
          </a:p>
          <a:p>
            <a:r>
              <a:rPr lang="en-US" dirty="0"/>
              <a:t>Hispanic, non-White youth had a 33 percent higher risk</a:t>
            </a:r>
          </a:p>
          <a:p>
            <a:r>
              <a:rPr lang="en-US" dirty="0"/>
              <a:t>Unmarried parenting youth had a 200 percent higher risk</a:t>
            </a:r>
          </a:p>
          <a:p>
            <a:r>
              <a:rPr lang="en-US" dirty="0"/>
              <a:t>Lesbian, Gay, Bisexual and Transgender youth had a 120 percent higher risk</a:t>
            </a:r>
          </a:p>
        </p:txBody>
      </p:sp>
      <p:sp>
        <p:nvSpPr>
          <p:cNvPr id="4" name="Slide Number Placeholder 3">
            <a:extLst>
              <a:ext uri="{FF2B5EF4-FFF2-40B4-BE49-F238E27FC236}">
                <a16:creationId xmlns:a16="http://schemas.microsoft.com/office/drawing/2014/main" id="{0ED8E5DF-7035-0A42-B5E1-48F48805801F}"/>
              </a:ext>
            </a:extLst>
          </p:cNvPr>
          <p:cNvSpPr>
            <a:spLocks noGrp="1"/>
          </p:cNvSpPr>
          <p:nvPr>
            <p:ph type="sldNum" sz="quarter" idx="12"/>
          </p:nvPr>
        </p:nvSpPr>
        <p:spPr/>
        <p:txBody>
          <a:bodyPr/>
          <a:lstStyle/>
          <a:p>
            <a:fld id="{1E47FE53-EBF0-4DA7-9D9D-CC1C3A20F3CB}" type="slidenum">
              <a:rPr lang="en-US" smtClean="0"/>
              <a:pPr/>
              <a:t>5</a:t>
            </a:fld>
            <a:endParaRPr lang="en-US" dirty="0"/>
          </a:p>
        </p:txBody>
      </p:sp>
    </p:spTree>
    <p:extLst>
      <p:ext uri="{BB962C8B-B14F-4D97-AF65-F5344CB8AC3E}">
        <p14:creationId xmlns:p14="http://schemas.microsoft.com/office/powerpoint/2010/main" val="3972483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5BF6B-E0A2-3442-A88C-B83B9E4A076E}"/>
              </a:ext>
            </a:extLst>
          </p:cNvPr>
          <p:cNvSpPr>
            <a:spLocks noGrp="1"/>
          </p:cNvSpPr>
          <p:nvPr>
            <p:ph type="title"/>
          </p:nvPr>
        </p:nvSpPr>
        <p:spPr/>
        <p:txBody>
          <a:bodyPr/>
          <a:lstStyle/>
          <a:p>
            <a:r>
              <a:rPr lang="en-US" dirty="0"/>
              <a:t>California Youth Homelessness:</a:t>
            </a:r>
            <a:br>
              <a:rPr lang="en-US" dirty="0"/>
            </a:br>
            <a:r>
              <a:rPr lang="en-US" dirty="0"/>
              <a:t>Education Can Make A Difference</a:t>
            </a:r>
          </a:p>
        </p:txBody>
      </p:sp>
      <p:sp>
        <p:nvSpPr>
          <p:cNvPr id="3" name="Content Placeholder 2">
            <a:extLst>
              <a:ext uri="{FF2B5EF4-FFF2-40B4-BE49-F238E27FC236}">
                <a16:creationId xmlns:a16="http://schemas.microsoft.com/office/drawing/2014/main" id="{9EE61D1C-EC03-4C4A-AC9B-8EFA5460F3BD}"/>
              </a:ext>
            </a:extLst>
          </p:cNvPr>
          <p:cNvSpPr>
            <a:spLocks noGrp="1"/>
          </p:cNvSpPr>
          <p:nvPr>
            <p:ph idx="1"/>
          </p:nvPr>
        </p:nvSpPr>
        <p:spPr/>
        <p:txBody>
          <a:bodyPr/>
          <a:lstStyle/>
          <a:p>
            <a:r>
              <a:rPr lang="en-US" dirty="0"/>
              <a:t>Lack of a high school diploma or General Education Development Test is the number one risk factor for young adult homelessness, increasing the likelihood of homelessness by 346 percent</a:t>
            </a:r>
          </a:p>
          <a:p>
            <a:r>
              <a:rPr lang="en-US" dirty="0"/>
              <a:t>Percentage rates of youth experiencing homelessness were similar in rural and non rural areas indicating a 4.2 percent in urban and a 4.4 percent in rural counties</a:t>
            </a:r>
          </a:p>
          <a:p>
            <a:endParaRPr lang="en-US" dirty="0"/>
          </a:p>
        </p:txBody>
      </p:sp>
      <p:sp>
        <p:nvSpPr>
          <p:cNvPr id="4" name="Slide Number Placeholder 3">
            <a:extLst>
              <a:ext uri="{FF2B5EF4-FFF2-40B4-BE49-F238E27FC236}">
                <a16:creationId xmlns:a16="http://schemas.microsoft.com/office/drawing/2014/main" id="{0ED8E5DF-7035-0A42-B5E1-48F48805801F}"/>
              </a:ext>
            </a:extLst>
          </p:cNvPr>
          <p:cNvSpPr>
            <a:spLocks noGrp="1"/>
          </p:cNvSpPr>
          <p:nvPr>
            <p:ph type="sldNum" sz="quarter" idx="12"/>
          </p:nvPr>
        </p:nvSpPr>
        <p:spPr/>
        <p:txBody>
          <a:bodyPr/>
          <a:lstStyle/>
          <a:p>
            <a:fld id="{1E47FE53-EBF0-4DA7-9D9D-CC1C3A20F3CB}" type="slidenum">
              <a:rPr lang="en-US" smtClean="0"/>
              <a:pPr/>
              <a:t>6</a:t>
            </a:fld>
            <a:endParaRPr lang="en-US" dirty="0"/>
          </a:p>
        </p:txBody>
      </p:sp>
    </p:spTree>
    <p:extLst>
      <p:ext uri="{BB962C8B-B14F-4D97-AF65-F5344CB8AC3E}">
        <p14:creationId xmlns:p14="http://schemas.microsoft.com/office/powerpoint/2010/main" val="1987379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br>
              <a:rPr lang="en-US"/>
            </a:br>
            <a:r>
              <a:rPr lang="en-US"/>
              <a:t>Definition of Homeless (1 of 4)</a:t>
            </a:r>
            <a:endParaRPr lang="en-US" dirty="0"/>
          </a:p>
        </p:txBody>
      </p:sp>
      <p:sp>
        <p:nvSpPr>
          <p:cNvPr id="3" name="Content Placeholder 2">
            <a:extLst>
              <a:ext uri="{FF2B5EF4-FFF2-40B4-BE49-F238E27FC236}">
                <a16:creationId xmlns:a16="http://schemas.microsoft.com/office/drawing/2014/main" id="{EF31F81B-9B14-6245-B605-577AFDFBCA3F}"/>
              </a:ext>
            </a:extLst>
          </p:cNvPr>
          <p:cNvSpPr>
            <a:spLocks noGrp="1"/>
          </p:cNvSpPr>
          <p:nvPr>
            <p:ph idx="1"/>
          </p:nvPr>
        </p:nvSpPr>
        <p:spPr/>
        <p:txBody>
          <a:bodyPr/>
          <a:lstStyle/>
          <a:p>
            <a:pPr marL="0" indent="0">
              <a:buNone/>
            </a:pPr>
            <a:r>
              <a:rPr lang="en-US" altLang="en-US" dirty="0"/>
              <a:t>Individuals who lack a fixed, regular, and adequate nighttime residence</a:t>
            </a:r>
          </a:p>
          <a:p>
            <a:r>
              <a:rPr lang="en-US" altLang="en-US" dirty="0"/>
              <a:t>A </a:t>
            </a:r>
            <a:r>
              <a:rPr lang="en-US" altLang="en-US" b="1" dirty="0"/>
              <a:t>fixed</a:t>
            </a:r>
            <a:r>
              <a:rPr lang="en-US" altLang="en-US" dirty="0"/>
              <a:t> residence is one that is stationary, permanent, and not subject to change</a:t>
            </a:r>
          </a:p>
          <a:p>
            <a:r>
              <a:rPr lang="en-US" altLang="en-US" dirty="0"/>
              <a:t>A </a:t>
            </a:r>
            <a:r>
              <a:rPr lang="en-US" altLang="en-US" b="1" dirty="0"/>
              <a:t>regular</a:t>
            </a:r>
            <a:r>
              <a:rPr lang="en-US" altLang="en-US" dirty="0"/>
              <a:t> residence is one that is used on a normal, standard, and consistent basis</a:t>
            </a:r>
          </a:p>
          <a:p>
            <a:r>
              <a:rPr lang="en-US" altLang="en-US" dirty="0"/>
              <a:t>An </a:t>
            </a:r>
            <a:r>
              <a:rPr lang="en-US" altLang="en-US" b="1" dirty="0"/>
              <a:t>adequate</a:t>
            </a:r>
            <a:r>
              <a:rPr lang="en-US" altLang="en-US" dirty="0"/>
              <a:t> residence is one that is sufficient for meeting both the physical and psychological needs typically met in home environments</a:t>
            </a:r>
          </a:p>
          <a:p>
            <a:endParaRPr lang="en-US" dirty="0"/>
          </a:p>
          <a:p>
            <a:pPr lvl="1"/>
            <a:endParaRPr lang="en-US" altLang="en-US" dirty="0"/>
          </a:p>
          <a:p>
            <a:pPr lvl="1"/>
            <a:endParaRPr lang="en-US" altLang="en-US" dirty="0"/>
          </a:p>
          <a:p>
            <a:endParaRPr lang="en-US" dirty="0"/>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7</a:t>
            </a:fld>
            <a:endParaRPr lang="en-US" dirty="0"/>
          </a:p>
        </p:txBody>
      </p:sp>
    </p:spTree>
    <p:extLst>
      <p:ext uri="{BB962C8B-B14F-4D97-AF65-F5344CB8AC3E}">
        <p14:creationId xmlns:p14="http://schemas.microsoft.com/office/powerpoint/2010/main" val="2373527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br>
              <a:rPr lang="en-US"/>
            </a:br>
            <a:r>
              <a:rPr lang="en-US"/>
              <a:t>Definition of Homeless (2 of 4)</a:t>
            </a:r>
            <a:endParaRPr lang="en-US" dirty="0"/>
          </a:p>
        </p:txBody>
      </p:sp>
      <p:sp>
        <p:nvSpPr>
          <p:cNvPr id="3" name="Content Placeholder 2"/>
          <p:cNvSpPr>
            <a:spLocks noGrp="1"/>
          </p:cNvSpPr>
          <p:nvPr>
            <p:ph idx="1"/>
          </p:nvPr>
        </p:nvSpPr>
        <p:spPr/>
        <p:txBody>
          <a:bodyPr/>
          <a:lstStyle/>
          <a:p>
            <a:r>
              <a:rPr lang="en-US" altLang="en-US"/>
              <a:t>Sharing of housing due to economic hardship, loss of housing, and natural disasters</a:t>
            </a:r>
          </a:p>
          <a:p>
            <a:pPr lvl="1"/>
            <a:r>
              <a:rPr lang="en-US" altLang="en-US"/>
              <a:t>There is no time limit on homelessness</a:t>
            </a:r>
          </a:p>
          <a:p>
            <a:r>
              <a:rPr lang="en-US" altLang="en-US"/>
              <a:t>Motels, hotels</a:t>
            </a:r>
          </a:p>
          <a:p>
            <a:r>
              <a:rPr lang="en-US" altLang="en-US"/>
              <a:t>Public or private place not designed for sleeping</a:t>
            </a:r>
          </a:p>
          <a:p>
            <a:r>
              <a:rPr lang="en-US" altLang="en-US"/>
              <a:t>Trailer parks and campgrounds</a:t>
            </a:r>
          </a:p>
          <a:p>
            <a:endParaRPr lang="en-US" altLang="en-US"/>
          </a:p>
          <a:p>
            <a:endParaRPr lang="en-US" dirty="0"/>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8</a:t>
            </a:fld>
            <a:endParaRPr lang="en-US" dirty="0"/>
          </a:p>
        </p:txBody>
      </p:sp>
    </p:spTree>
    <p:extLst>
      <p:ext uri="{BB962C8B-B14F-4D97-AF65-F5344CB8AC3E}">
        <p14:creationId xmlns:p14="http://schemas.microsoft.com/office/powerpoint/2010/main" val="2237503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br>
              <a:rPr lang="en-US"/>
            </a:br>
            <a:r>
              <a:rPr lang="en-US"/>
              <a:t>Definition of Homeless (3 of 4)</a:t>
            </a:r>
            <a:endParaRPr lang="en-US" dirty="0"/>
          </a:p>
        </p:txBody>
      </p:sp>
      <p:sp>
        <p:nvSpPr>
          <p:cNvPr id="3" name="Content Placeholder 2"/>
          <p:cNvSpPr>
            <a:spLocks noGrp="1"/>
          </p:cNvSpPr>
          <p:nvPr>
            <p:ph idx="1"/>
          </p:nvPr>
        </p:nvSpPr>
        <p:spPr/>
        <p:txBody>
          <a:bodyPr/>
          <a:lstStyle/>
          <a:p>
            <a:r>
              <a:rPr lang="en-US" altLang="en-US" dirty="0"/>
              <a:t>Cars, parks, and abandoned buildings</a:t>
            </a:r>
          </a:p>
          <a:p>
            <a:r>
              <a:rPr lang="en-US" altLang="en-US" dirty="0"/>
              <a:t>Substandard (which means falling short of a standard or norm), consider:</a:t>
            </a:r>
          </a:p>
          <a:p>
            <a:pPr lvl="1"/>
            <a:r>
              <a:rPr lang="en-US" altLang="en-US" dirty="0"/>
              <a:t>Health and safety concerns</a:t>
            </a:r>
          </a:p>
          <a:p>
            <a:pPr lvl="1"/>
            <a:r>
              <a:rPr lang="en-US" altLang="en-US" dirty="0"/>
              <a:t>Number of occupants per square foot</a:t>
            </a:r>
          </a:p>
          <a:p>
            <a:pPr lvl="1"/>
            <a:r>
              <a:rPr lang="en-US" altLang="en-US" dirty="0"/>
              <a:t>Age of occupants</a:t>
            </a:r>
          </a:p>
          <a:p>
            <a:pPr lvl="1"/>
            <a:r>
              <a:rPr lang="en-US" altLang="en-US" dirty="0"/>
              <a:t>State and local building codes</a:t>
            </a:r>
          </a:p>
          <a:p>
            <a:endParaRPr lang="en-US" altLang="en-US" dirty="0"/>
          </a:p>
          <a:p>
            <a:endParaRPr lang="en-US" dirty="0"/>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9</a:t>
            </a:fld>
            <a:endParaRPr lang="en-US" dirty="0"/>
          </a:p>
        </p:txBody>
      </p:sp>
    </p:spTree>
    <p:extLst>
      <p:ext uri="{BB962C8B-B14F-4D97-AF65-F5344CB8AC3E}">
        <p14:creationId xmlns:p14="http://schemas.microsoft.com/office/powerpoint/2010/main" val="3890153217"/>
      </p:ext>
    </p:extLst>
  </p:cSld>
  <p:clrMapOvr>
    <a:masterClrMapping/>
  </p:clrMapOvr>
</p:sld>
</file>

<file path=ppt/theme/theme1.xml><?xml version="1.0" encoding="utf-8"?>
<a:theme xmlns:a="http://schemas.openxmlformats.org/drawingml/2006/main" name="Retrospect">
  <a:themeElements>
    <a:clrScheme name="Custom 1">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534ED83EA0B5E468033F72E96A6CA4D" ma:contentTypeVersion="7" ma:contentTypeDescription="Create a new document." ma:contentTypeScope="" ma:versionID="e962a915273a7da8b7384f715ee61b31">
  <xsd:schema xmlns:xsd="http://www.w3.org/2001/XMLSchema" xmlns:xs="http://www.w3.org/2001/XMLSchema" xmlns:p="http://schemas.microsoft.com/office/2006/metadata/properties" xmlns:ns2="f89dec18-d0c2-45d2-8a15-31051f2519f8" targetNamespace="http://schemas.microsoft.com/office/2006/metadata/properties" ma:root="true" ma:fieldsID="888e16d6d3eb7509c3630744fd4f0184" ns2:_="">
    <xsd:import namespace="f89dec18-d0c2-45d2-8a15-31051f2519f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9dec18-d0c2-45d2-8a15-31051f251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E0069F4-9E89-4528-AFA1-1A0EE97F4B9A}">
  <ds:schemaRefs>
    <ds:schemaRef ds:uri="http://schemas.microsoft.com/sharepoint/v3/contenttype/forms"/>
  </ds:schemaRefs>
</ds:datastoreItem>
</file>

<file path=customXml/itemProps2.xml><?xml version="1.0" encoding="utf-8"?>
<ds:datastoreItem xmlns:ds="http://schemas.openxmlformats.org/officeDocument/2006/customXml" ds:itemID="{FD1DAA10-6F5A-4C57-B858-8F361AAE51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9dec18-d0c2-45d2-8a15-31051f251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445CC2-4985-4373-8AB2-5593D8D2E6F1}">
  <ds:schemaRefs>
    <ds:schemaRef ds:uri="http://schemas.microsoft.com/office/2006/metadata/properties"/>
    <ds:schemaRef ds:uri="http://schemas.microsoft.com/office/2006/documentManagement/types"/>
    <ds:schemaRef ds:uri="http://purl.org/dc/terms/"/>
    <ds:schemaRef ds:uri="f89dec18-d0c2-45d2-8a15-31051f2519f8"/>
    <ds:schemaRef ds:uri="http://purl.org/dc/dcmitype/"/>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7009</TotalTime>
  <Words>2330</Words>
  <Application>Microsoft Office PowerPoint</Application>
  <PresentationFormat>Widescreen</PresentationFormat>
  <Paragraphs>313</Paragraphs>
  <Slides>40</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Times</vt:lpstr>
      <vt:lpstr>Wingdings</vt:lpstr>
      <vt:lpstr>Retrospect</vt:lpstr>
      <vt:lpstr>Health and Wellness for Students Experiencing Homelessness</vt:lpstr>
      <vt:lpstr>Presentation Agenda</vt:lpstr>
      <vt:lpstr>Research Study</vt:lpstr>
      <vt:lpstr>Five Major Findings</vt:lpstr>
      <vt:lpstr>California Youth Homelessness: Risk Inequities</vt:lpstr>
      <vt:lpstr>California Youth Homelessness: Education Can Make A Difference</vt:lpstr>
      <vt:lpstr> Definition of Homeless (1 of 4)</vt:lpstr>
      <vt:lpstr> Definition of Homeless (2 of 4)</vt:lpstr>
      <vt:lpstr> Definition of Homeless (3 of 4)</vt:lpstr>
      <vt:lpstr> Definition of Homeless (4 of 4)</vt:lpstr>
      <vt:lpstr>Immediate Enrollment (1 of 4)</vt:lpstr>
      <vt:lpstr> Immediate Enrollment (2 of 4)</vt:lpstr>
      <vt:lpstr> Immediate Enrollment (3 of 4)</vt:lpstr>
      <vt:lpstr> Immediate Enrollment (4 of 4)</vt:lpstr>
      <vt:lpstr>Education’s Role in Learning</vt:lpstr>
      <vt:lpstr>Build a Healthy Learning Environment</vt:lpstr>
      <vt:lpstr>Consider Schools as Trauma Informed Systems</vt:lpstr>
      <vt:lpstr>Trauma Informed Schools: Essential Elements (1 of 2)</vt:lpstr>
      <vt:lpstr>Trauma Informed Schools: Essential Elements (2 of 2)</vt:lpstr>
      <vt:lpstr>Staff Roles to Identify Students Not Ready to Learn </vt:lpstr>
      <vt:lpstr>Signs of Experiencing Homelessness</vt:lpstr>
      <vt:lpstr>Academic Signs of Experiencing Homelessness</vt:lpstr>
      <vt:lpstr>Physical Signs of Experiencing Homelessness</vt:lpstr>
      <vt:lpstr>Emotional Signs of Experiencing Homelessness</vt:lpstr>
      <vt:lpstr>Reactions or Statements as Possible Signs of Homelessness</vt:lpstr>
      <vt:lpstr>Staff That Can Recognize Possible Homelessness</vt:lpstr>
      <vt:lpstr>How Nurses Can Help in the LEA and Schools (1 of 2)</vt:lpstr>
      <vt:lpstr>How Nurses Can Help in the LEA and Schools (2 of 2)</vt:lpstr>
      <vt:lpstr>How Nurses Can Help in the Community (1 of 2) </vt:lpstr>
      <vt:lpstr>How Nurses Can Help in the Community (2 of 2) </vt:lpstr>
      <vt:lpstr>Consent Laws: Minors (1 of 4)</vt:lpstr>
      <vt:lpstr>Consent Laws: Minors (2 of 4)</vt:lpstr>
      <vt:lpstr>Consent Laws: Minors (3 of 4)</vt:lpstr>
      <vt:lpstr>Consent Laws: Minors (4 of 4)</vt:lpstr>
      <vt:lpstr>Emancipation: Minors</vt:lpstr>
      <vt:lpstr>Resources (1 of 3)</vt:lpstr>
      <vt:lpstr>Resources (2 of 3)</vt:lpstr>
      <vt:lpstr>Resources (3 of 3)</vt:lpstr>
      <vt:lpstr>California Department of Education (1 of 2)</vt:lpstr>
      <vt:lpstr>California Department of Education  (2 of 2)</vt:lpstr>
    </vt:vector>
  </TitlesOfParts>
  <Manager>Mindi Parsons</Manager>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Wellness - Homeless Education (CA Dept of Education)</dc:title>
  <dc:subject>This PowerPoint presentation offers information for stakeholders including nurses, social workers, counselors, and all other stakeholders who support the health and wellness of students experiencing homelessness.</dc:subject>
  <dc:creator>Heidi Brahms</dc:creator>
  <cp:keywords>health, wellness, homelessness, nurses, counselors, social, workers, stakeholders, students, presentation</cp:keywords>
  <cp:lastModifiedBy>John Cooper</cp:lastModifiedBy>
  <cp:revision>120</cp:revision>
  <dcterms:created xsi:type="dcterms:W3CDTF">2020-09-05T15:19:24Z</dcterms:created>
  <dcterms:modified xsi:type="dcterms:W3CDTF">2022-10-19T17:31:46Z</dcterms:modified>
</cp:coreProperties>
</file>