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89" r:id="rId1"/>
  </p:sldMasterIdLst>
  <p:notesMasterIdLst>
    <p:notesMasterId r:id="rId23"/>
  </p:notesMasterIdLst>
  <p:handoutMasterIdLst>
    <p:handoutMasterId r:id="rId24"/>
  </p:handoutMasterIdLst>
  <p:sldIdLst>
    <p:sldId id="306" r:id="rId2"/>
    <p:sldId id="330" r:id="rId3"/>
    <p:sldId id="331" r:id="rId4"/>
    <p:sldId id="332" r:id="rId5"/>
    <p:sldId id="333" r:id="rId6"/>
    <p:sldId id="334" r:id="rId7"/>
    <p:sldId id="335" r:id="rId8"/>
    <p:sldId id="345" r:id="rId9"/>
    <p:sldId id="339" r:id="rId10"/>
    <p:sldId id="347" r:id="rId11"/>
    <p:sldId id="348" r:id="rId12"/>
    <p:sldId id="352" r:id="rId13"/>
    <p:sldId id="353" r:id="rId14"/>
    <p:sldId id="355" r:id="rId15"/>
    <p:sldId id="357" r:id="rId16"/>
    <p:sldId id="359" r:id="rId17"/>
    <p:sldId id="360" r:id="rId18"/>
    <p:sldId id="361" r:id="rId19"/>
    <p:sldId id="364" r:id="rId20"/>
    <p:sldId id="365" r:id="rId21"/>
    <p:sldId id="366" r:id="rId2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66"/>
    <a:srgbClr val="FF9D0D"/>
    <a:srgbClr val="9900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4" autoAdjust="0"/>
    <p:restoredTop sz="93629" autoAdjust="0"/>
  </p:normalViewPr>
  <p:slideViewPr>
    <p:cSldViewPr snapToGrid="0">
      <p:cViewPr>
        <p:scale>
          <a:sx n="100" d="100"/>
          <a:sy n="100" d="100"/>
        </p:scale>
        <p:origin x="5106" y="4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1836" y="-2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154C6E1-5628-4B86-82DB-91F6FFC6A6BC}" type="datetimeFigureOut">
              <a:rPr lang="en-US" smtClean="0"/>
              <a:t>2/2/2024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008A048-3F3D-4FD5-98BC-66D9CA518D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088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F0DD823-4B24-4612-9EC7-C43CE7648678}" type="datetimeFigureOut">
              <a:rPr lang="en-US" smtClean="0"/>
              <a:t>2/2/2024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4DE2599-B6DD-4604-94C4-ECDEF8D696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92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E2599-B6DD-4604-94C4-ECDEF8D6962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508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E2599-B6DD-4604-94C4-ECDEF8D6962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152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E2599-B6DD-4604-94C4-ECDEF8D6962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9085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E2599-B6DD-4604-94C4-ECDEF8D6962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3040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E2599-B6DD-4604-94C4-ECDEF8D6962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9610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E2599-B6DD-4604-94C4-ECDEF8D6962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9562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E2599-B6DD-4604-94C4-ECDEF8D6962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0193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E2599-B6DD-4604-94C4-ECDEF8D6962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329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E2599-B6DD-4604-94C4-ECDEF8D6962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0492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E2599-B6DD-4604-94C4-ECDEF8D6962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9234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E2599-B6DD-4604-94C4-ECDEF8D6962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001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E2599-B6DD-4604-94C4-ECDEF8D6962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1464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E2599-B6DD-4604-94C4-ECDEF8D6962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1132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E2599-B6DD-4604-94C4-ECDEF8D6962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001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E2599-B6DD-4604-94C4-ECDEF8D6962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095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E2599-B6DD-4604-94C4-ECDEF8D6962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640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E2599-B6DD-4604-94C4-ECDEF8D6962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95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E2599-B6DD-4604-94C4-ECDEF8D6962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1888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E2599-B6DD-4604-94C4-ECDEF8D6962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799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E2599-B6DD-4604-94C4-ECDEF8D6962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1713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E2599-B6DD-4604-94C4-ECDEF8D6962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719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18741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1" name="Picture 10" descr="The Seal of the California Department of Educatio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7569" y="6435367"/>
            <a:ext cx="406810" cy="40355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35096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1097280" y="6506339"/>
            <a:ext cx="998589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Tony Thurmond, </a:t>
            </a: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State Superintendent of Public Instruction				 California Department of Education</a:t>
            </a:r>
            <a:endParaRPr kumimoji="0" lang="en-US" altLang="en-US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8074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633" y="374073"/>
            <a:ext cx="3507971" cy="2506286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2741" y="374073"/>
            <a:ext cx="7631083" cy="59311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633" y="2926080"/>
            <a:ext cx="3507971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145A265-F8F0-4E7E-AB9E-B26CB73F0A71}" type="datetime1">
              <a:rPr lang="en-US" smtClean="0"/>
              <a:t>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47FE53-EBF0-4DA7-9D9D-CC1C3A20F3C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11" descr="The Seal of the California Department of Educatio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7569" y="6435367"/>
            <a:ext cx="406810" cy="403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7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1" name="Picture 10" descr="The Seal of the California Department of Educatio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7569" y="6435367"/>
            <a:ext cx="406810" cy="40355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5"/>
          <a:stretch/>
        </p:blipFill>
        <p:spPr>
          <a:xfrm>
            <a:off x="440575" y="5685855"/>
            <a:ext cx="3333404" cy="66675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5" y="6342629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440575" y="6498595"/>
            <a:ext cx="1064260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Tony Thurmond, State Superintendent of Public Instruction</a:t>
            </a:r>
            <a:endParaRPr kumimoji="0" lang="en-US" altLang="en-US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2482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1886297" cy="633431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5502" y="758952"/>
            <a:ext cx="9152313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85501" y="4455621"/>
            <a:ext cx="9155085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1" name="Picture 10" descr="The Seal of the California Department of Educatio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7569" y="6435367"/>
            <a:ext cx="406810" cy="40355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4" name="Picture 11" descr="Official Seal of the California Department of Education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92" y="758952"/>
            <a:ext cx="1454150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1"/>
          <p:cNvSpPr>
            <a:spLocks noChangeArrowheads="1"/>
          </p:cNvSpPr>
          <p:nvPr userDrawn="1"/>
        </p:nvSpPr>
        <p:spPr bwMode="auto">
          <a:xfrm>
            <a:off x="101367" y="2298827"/>
            <a:ext cx="17018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200" b="1" dirty="0">
                <a:solidFill>
                  <a:srgbClr val="070C51"/>
                </a:solidFill>
                <a:latin typeface="Arial" panose="020B0604020202020204" pitchFamily="34" charset="0"/>
              </a:rPr>
              <a:t>TONY</a:t>
            </a:r>
            <a:r>
              <a:rPr lang="en-US" altLang="en-US" sz="1200" b="1" baseline="0" dirty="0">
                <a:solidFill>
                  <a:srgbClr val="070C51"/>
                </a:solidFill>
                <a:latin typeface="Arial" panose="020B0604020202020204" pitchFamily="34" charset="0"/>
              </a:rPr>
              <a:t> THURMOND</a:t>
            </a:r>
            <a:br>
              <a:rPr lang="en-US" altLang="en-US" sz="1000" b="1" dirty="0">
                <a:solidFill>
                  <a:srgbClr val="070C51"/>
                </a:solidFill>
                <a:latin typeface="Arial" panose="020B0604020202020204" pitchFamily="34" charset="0"/>
              </a:rPr>
            </a:br>
            <a:r>
              <a:rPr lang="en-US" altLang="en-US" sz="1000" dirty="0">
                <a:solidFill>
                  <a:srgbClr val="070C51"/>
                </a:solidFill>
                <a:latin typeface="Arial" panose="020B0604020202020204" pitchFamily="34" charset="0"/>
              </a:rPr>
              <a:t>State Superintendent </a:t>
            </a:r>
            <a:br>
              <a:rPr lang="en-US" altLang="en-US" sz="1000" dirty="0">
                <a:solidFill>
                  <a:srgbClr val="070C51"/>
                </a:solidFill>
                <a:latin typeface="Arial" panose="020B0604020202020204" pitchFamily="34" charset="0"/>
              </a:rPr>
            </a:br>
            <a:r>
              <a:rPr lang="en-US" altLang="en-US" sz="1000" dirty="0">
                <a:solidFill>
                  <a:srgbClr val="070C51"/>
                </a:solidFill>
                <a:latin typeface="Arial" panose="020B0604020202020204" pitchFamily="34" charset="0"/>
              </a:rPr>
              <a:t>of Public Instruction</a:t>
            </a:r>
            <a:endParaRPr lang="en-US" altLang="en-US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142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A730-9A1A-4CA5-B660-3491B7FEF8E7}" type="datetime1">
              <a:rPr lang="en-US" smtClean="0"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25629" y="6456128"/>
            <a:ext cx="1312025" cy="365125"/>
          </a:xfrm>
        </p:spPr>
        <p:txBody>
          <a:bodyPr/>
          <a:lstStyle/>
          <a:p>
            <a:fld id="{1E47FE53-EBF0-4DA7-9D9D-CC1C3A20F3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906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26003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00D6C-420C-4253-85C4-5C34AC7AF12F}" type="datetime1">
              <a:rPr lang="en-US" smtClean="0"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3" name="Picture 12" descr="The Seal of the California Department of Educatio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7569" y="6435367"/>
            <a:ext cx="406810" cy="403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174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Side-by-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3"/>
            <a:ext cx="4937760" cy="4388811"/>
          </a:xfrm>
        </p:spPr>
        <p:txBody>
          <a:bodyPr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4"/>
            <a:ext cx="4937760" cy="43888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1C69-A84B-4980-B6BB-3AD51F033BAE}" type="datetime1">
              <a:rPr lang="en-US" smtClean="0"/>
              <a:t>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6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Above and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058402" cy="2144375"/>
          </a:xfrm>
        </p:spPr>
        <p:txBody>
          <a:bodyPr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78" y="4098483"/>
            <a:ext cx="10058402" cy="21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1C69-A84B-4980-B6BB-3AD51F033BAE}" type="datetime1">
              <a:rPr lang="en-US" smtClean="0"/>
              <a:t>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907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Autofit/>
          </a:bodyPr>
          <a:lstStyle>
            <a:lvl1pPr marL="0" indent="0" algn="ctr">
              <a:buNone/>
              <a:defRPr sz="24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Autofit/>
          </a:bodyPr>
          <a:lstStyle>
            <a:lvl1pPr marL="0" indent="0" algn="ctr">
              <a:buNone/>
              <a:defRPr sz="24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6508-DA0A-4FE8-BDD7-AFDA3078CF44}" type="datetime1">
              <a:rPr lang="en-US" smtClean="0"/>
              <a:t>2/2/2024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94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7C446-ACFC-4ECE-8933-FE4AB7CA2D4B}" type="datetime1">
              <a:rPr lang="en-US" smtClean="0"/>
              <a:t>2/2/2024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22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9113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35556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California Department of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5629" y="6431189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rgbClr val="FFFFFF"/>
                </a:solidFill>
              </a:defRPr>
            </a:lvl1pPr>
          </a:lstStyle>
          <a:p>
            <a:fld id="{1E47FE53-EBF0-4DA7-9D9D-CC1C3A20F3C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The Seal of the California Department of Education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7569" y="6435367"/>
            <a:ext cx="406810" cy="403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565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0" r:id="rId2"/>
    <p:sldLayoutId id="2147483700" r:id="rId3"/>
    <p:sldLayoutId id="2147483691" r:id="rId4"/>
    <p:sldLayoutId id="2147483692" r:id="rId5"/>
    <p:sldLayoutId id="2147483693" r:id="rId6"/>
    <p:sldLayoutId id="2147483699" r:id="rId7"/>
    <p:sldLayoutId id="2147483694" r:id="rId8"/>
    <p:sldLayoutId id="2147483695" r:id="rId9"/>
    <p:sldLayoutId id="2147483697" r:id="rId10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223838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Tx/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23838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23838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223838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223838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hoolhouseconnection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hoolhouseconnection.org/learn/unaccompanied-youth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calyouth.org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ca.gov/sp/hs/cy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ph.ca.gov/Pages/LocalHealthServicesAndOffices.asp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rrnetwork.org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hs.gov/california/index.cfm/tribal-consultation/resources-for-tribal-leaders/links-and-resources/list-of-federally-recognized-tribes-in-ca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ca.gov/sp/hs/cy/homelesslistserv.asp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cde.ca.gov/sp/h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e.ca.gov/sp/hs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HomelessED@cde.ca.gov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ca.gov/sp/hs/cy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hyperlink" Target="https://www.cde.ca.gov/sp/hs/cy/documents/homelesspostereng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CCB2FA9E-6711-4619-A41E-075AAB82DC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Homeless Education:</a:t>
            </a:r>
            <a:br>
              <a:rPr lang="en-US" altLang="en-US"/>
            </a:br>
            <a:r>
              <a:rPr lang="en-US"/>
              <a:t>Identification </a:t>
            </a:r>
            <a:br>
              <a:rPr lang="en-US"/>
            </a:br>
            <a:r>
              <a:rPr lang="en-US"/>
              <a:t>Strategies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A57A87-38AB-4F46-AC70-8536A7590A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altLang="en-US" dirty="0">
                <a:solidFill>
                  <a:schemeClr val="tx1"/>
                </a:solidFill>
                <a:cs typeface="Arial" panose="020B0604020202020204" pitchFamily="34" charset="0"/>
              </a:rPr>
              <a:t>California Department of Education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12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9C4F3-FA5A-4EB2-8035-A628A62D6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Unaccompanied Homeless Youth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D82CE-A67A-4D45-AC64-9F9950BA5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Often difficult to identify</a:t>
            </a:r>
          </a:p>
          <a:p>
            <a:r>
              <a:rPr lang="en-US"/>
              <a:t>Strategy: notice changes in grades, appearance, attendance, withdrawn, or quiet.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FFF500-346D-47FD-B436-467C9CB8A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009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B7C-C86F-45A6-A9D5-474250C1A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Do’s and Don'ts from Youth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A242D-9264-4C92-A045-B451ECB03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Encourage and Empower</a:t>
            </a:r>
          </a:p>
          <a:p>
            <a:r>
              <a:rPr lang="en-US" dirty="0"/>
              <a:t>Remove labels and decriminalize</a:t>
            </a:r>
          </a:p>
          <a:p>
            <a:r>
              <a:rPr lang="en-US" dirty="0"/>
              <a:t>Discretion</a:t>
            </a:r>
          </a:p>
          <a:p>
            <a:r>
              <a:rPr lang="en-US" dirty="0"/>
              <a:t>Compassion with Boundaries</a:t>
            </a:r>
          </a:p>
          <a:p>
            <a:r>
              <a:rPr lang="en-US" dirty="0"/>
              <a:t>Follow through</a:t>
            </a:r>
          </a:p>
          <a:p>
            <a:r>
              <a:rPr lang="en-US" dirty="0"/>
              <a:t>Don’t judge, be yourself and remove titles</a:t>
            </a:r>
          </a:p>
          <a:p>
            <a:r>
              <a:rPr lang="en-US" dirty="0"/>
              <a:t>Listen and defend</a:t>
            </a:r>
          </a:p>
          <a:p>
            <a:pPr marL="0" indent="0">
              <a:buNone/>
            </a:pPr>
            <a:r>
              <a:rPr lang="en-US" kern="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  <a:hlinkClick r:id="rId3" tooltip="Schoolhouse Connection Website"/>
              </a:rPr>
              <a:t>https://www.schoolhouseconnection.org/</a:t>
            </a:r>
            <a:r>
              <a:rPr lang="en-US" kern="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366E29-EF2E-4244-8164-E535857FC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266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69F2F-5A00-49B5-96BF-949155114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Unaccompanied Homeless Youth-HELP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73C7F-9A56-4995-88C2-BEEBBA253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SchoolHouse</a:t>
            </a:r>
            <a:r>
              <a:rPr lang="en-US" dirty="0"/>
              <a:t> Connection</a:t>
            </a:r>
          </a:p>
          <a:p>
            <a:pPr lvl="1"/>
            <a:r>
              <a:rPr lang="en-US" dirty="0">
                <a:hlinkClick r:id="rId3" tooltip="Schoolhouse Connection Website"/>
              </a:rPr>
              <a:t>https://www.schoolhouseconnection.org/learn/unaccompanied-youth/</a:t>
            </a:r>
            <a:r>
              <a:rPr lang="en-US" dirty="0"/>
              <a:t> </a:t>
            </a:r>
          </a:p>
          <a:p>
            <a:pPr lvl="0"/>
            <a:r>
              <a:rPr lang="en-US" dirty="0"/>
              <a:t>California Coalition for Youth	</a:t>
            </a:r>
          </a:p>
          <a:p>
            <a:pPr lvl="1"/>
            <a:r>
              <a:rPr lang="en-US" dirty="0">
                <a:hlinkClick r:id="rId4" tooltip="California Coalition for Youth Website"/>
              </a:rPr>
              <a:t>https://calyouth.org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DA8B70-80C3-4FD7-917F-FDC6B040B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551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2B96D-7FDA-413C-940B-E798BA3F6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Responsibility</a:t>
            </a: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042BBC0-552E-4C82-8A43-AFFF80C74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Beyond just the liaison or the typical audience for trainings such as principals, and enrolling staff but include teachers, bus drivers, meal service staff</a:t>
            </a:r>
          </a:p>
          <a:p>
            <a:pPr lvl="0"/>
            <a:r>
              <a:rPr lang="en-US" dirty="0"/>
              <a:t>Coordinate with local transportation personnel</a:t>
            </a:r>
          </a:p>
          <a:p>
            <a:pPr lvl="1"/>
            <a:r>
              <a:rPr lang="en-US" dirty="0"/>
              <a:t>If a bus driver notices changes in pick up or drop off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472D4B-E7B4-48B3-9CF1-799E89359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988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4E940-C81B-4D79-9F5A-A90937D6D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Housing Questionnaire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567A3-490F-46A5-886E-47CAF784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Find a template on our Homeless Education web site: </a:t>
            </a:r>
            <a:r>
              <a:rPr lang="en-US" dirty="0">
                <a:hlinkClick r:id="rId3" tooltip="Housing Questionnaire"/>
              </a:rPr>
              <a:t>https://www.cde.ca.gov/sp/hs/cy/ </a:t>
            </a:r>
            <a:endParaRPr lang="en-US" dirty="0"/>
          </a:p>
          <a:p>
            <a:pPr lvl="0"/>
            <a:r>
              <a:rPr lang="en-US" dirty="0"/>
              <a:t>Instructions include: </a:t>
            </a:r>
          </a:p>
          <a:p>
            <a:pPr lvl="1"/>
            <a:r>
              <a:rPr lang="en-US" dirty="0"/>
              <a:t>Who should be completing the questionnaire</a:t>
            </a:r>
          </a:p>
          <a:p>
            <a:pPr lvl="1"/>
            <a:r>
              <a:rPr lang="en-US" dirty="0"/>
              <a:t>Guidance for discussions with families</a:t>
            </a:r>
          </a:p>
          <a:p>
            <a:pPr lvl="1"/>
            <a:r>
              <a:rPr lang="en-US" dirty="0"/>
              <a:t>Family Educational Rights and Privacy Act and Information sharing guidance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31EDEB-9237-49D7-B93E-082A80B8A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651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2E864-ACCD-4DEC-B8FC-427D07799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Identification Strategies (1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37617-736B-425F-8116-2752F9DCB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Use your pitches – who and how: </a:t>
            </a:r>
          </a:p>
          <a:p>
            <a:pPr lvl="1"/>
            <a:r>
              <a:rPr lang="en-US" dirty="0"/>
              <a:t>Health fairs with Public Health agencies and organizations</a:t>
            </a:r>
          </a:p>
          <a:p>
            <a:pPr lvl="2"/>
            <a:r>
              <a:rPr lang="en-US" dirty="0"/>
              <a:t>Find your Local Public Health Agencies: </a:t>
            </a:r>
          </a:p>
          <a:p>
            <a:pPr lvl="2"/>
            <a:r>
              <a:rPr lang="en-US" dirty="0">
                <a:hlinkClick r:id="rId3" tooltip="Local Health Services Offices"/>
              </a:rPr>
              <a:t>https://www.cdph.ca.gov/Pages/</a:t>
            </a:r>
            <a:br>
              <a:rPr lang="en-US" dirty="0">
                <a:hlinkClick r:id="rId3" tooltip="Local Health Services Offices"/>
              </a:rPr>
            </a:br>
            <a:r>
              <a:rPr lang="en-US" dirty="0">
                <a:hlinkClick r:id="rId3" tooltip="Local Health Services Offices"/>
              </a:rPr>
              <a:t>LocalHealthServicesAndOffices.aspx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Early Education fairs for enrollment or at enrollment of school age child</a:t>
            </a:r>
          </a:p>
          <a:p>
            <a:pPr lvl="1"/>
            <a:r>
              <a:rPr lang="en-US" dirty="0"/>
              <a:t>Find local early education programs through your local resource and referral agency, enter your zip code at their website here: </a:t>
            </a:r>
            <a:r>
              <a:rPr lang="en-US" dirty="0">
                <a:hlinkClick r:id="rId4" tooltip="Resource and Referral Network for Child Care Access"/>
              </a:rPr>
              <a:t>https://rrnetwork.org/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53D4B0-B434-4BE9-8177-5FDD18C06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577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B845D-DA09-4F4D-8A50-3CA870105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Identification Strategies (2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BD00B-F0C9-41CD-A15F-1A138B432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Share your message and role with City council members and join local events</a:t>
            </a:r>
          </a:p>
          <a:p>
            <a:pPr lvl="1"/>
            <a:r>
              <a:rPr lang="en-US" dirty="0"/>
              <a:t>Leverage relationship opportunities. Introduce members to youth and ask that they be invited and included in their decision making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B8419A-FDB5-48A1-ADC2-635408D14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646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5CCBF-692F-4BFB-8E4B-6E287238A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Identification Strategies (3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364FA-692A-44DC-B108-80BDC1107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Tribal communities </a:t>
            </a:r>
          </a:p>
          <a:p>
            <a:pPr lvl="2"/>
            <a:r>
              <a:rPr lang="en-US" dirty="0"/>
              <a:t>find your counter part, </a:t>
            </a:r>
          </a:p>
          <a:p>
            <a:pPr lvl="2"/>
            <a:r>
              <a:rPr lang="en-US" dirty="0"/>
              <a:t>join workgroups/task forces, and </a:t>
            </a:r>
          </a:p>
          <a:p>
            <a:pPr lvl="2"/>
            <a:r>
              <a:rPr lang="en-US" dirty="0"/>
              <a:t>be reciprocal about your involvement</a:t>
            </a:r>
          </a:p>
          <a:p>
            <a:pPr lvl="1"/>
            <a:r>
              <a:rPr lang="en-US" dirty="0"/>
              <a:t>List of federally recognized tribes by region: </a:t>
            </a:r>
            <a:r>
              <a:rPr lang="en-US" dirty="0">
                <a:hlinkClick r:id="rId3" tooltip="Federally Recognized Tribes Website in California"/>
              </a:rPr>
              <a:t>https://www.ihs.gov/california/index.cfm/tribal-consultation/resources-for-tribal-leaders/links-and-resources/list-of-federally-recognized-tribes-in-ca/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402FA6-267F-49DF-BBF8-2DED7981B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7309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1A267-B5DE-42AD-80B8-876F16C15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Identification Strategies (4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E4F16-DF6F-463D-85AF-6B2FB1002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Current Programs and Organizations that are looking for how to help: </a:t>
            </a:r>
          </a:p>
          <a:p>
            <a:pPr lvl="2"/>
            <a:r>
              <a:rPr lang="en-US" dirty="0"/>
              <a:t>Church Youth Groups</a:t>
            </a:r>
          </a:p>
          <a:p>
            <a:pPr lvl="2"/>
            <a:r>
              <a:rPr lang="en-US" dirty="0"/>
              <a:t>Youth Organizations</a:t>
            </a:r>
          </a:p>
          <a:p>
            <a:pPr lvl="2"/>
            <a:r>
              <a:rPr lang="en-US" dirty="0"/>
              <a:t>Volunteer Organizations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0E38BF-C060-4D8C-8A49-27FD694D3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499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682F4-A49A-4437-9833-7BA8DA39B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Listserv and Liaisons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21CB8-1047-4C02-B97A-C091165CD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en-US" dirty="0"/>
              <a:t>Join the Homeless Children and Youths Resources Listserv at the CDE </a:t>
            </a:r>
            <a:r>
              <a:rPr lang="en-US" dirty="0"/>
              <a:t>Homeless Education Resources Listserv web page at</a:t>
            </a:r>
            <a:r>
              <a:rPr lang="en-US" altLang="en-US" dirty="0"/>
              <a:t> </a:t>
            </a:r>
            <a:r>
              <a:rPr lang="en-US" altLang="en-US" dirty="0">
                <a:hlinkClick r:id="rId3" tooltip="Homeless Education Listserv Web Page"/>
              </a:rPr>
              <a:t>https://www.cde.ca.gov/sp/hs/cy/homelesslistserv.asp</a:t>
            </a:r>
            <a:r>
              <a:rPr lang="en-US" altLang="en-US" dirty="0"/>
              <a:t> </a:t>
            </a:r>
          </a:p>
          <a:p>
            <a:pPr lvl="0"/>
            <a:r>
              <a:rPr lang="en-US" altLang="en-US" dirty="0"/>
              <a:t>Find a list of liaisons on the CDE </a:t>
            </a:r>
            <a:r>
              <a:rPr lang="en-US" dirty="0"/>
              <a:t>Homeless Education web page at </a:t>
            </a:r>
            <a:r>
              <a:rPr lang="en-US" altLang="en-US" dirty="0">
                <a:hlinkClick r:id="rId4" tooltip="Homeless Education Liaisons Web Page"/>
              </a:rPr>
              <a:t>http://www.cde.ca.gov/sp/hs/</a:t>
            </a:r>
            <a:r>
              <a:rPr lang="en-US" alt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632235-1CC7-4F02-99D1-A06961C5D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01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7B4E7-3CB8-4BD3-8C90-4EBE80C3D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McKinney-Vento Act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33100-F5F8-4AF3-98C0-9E0EE9EDF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McKinney-Vento Homeless Assistance Act (McKinney-Vento) was enacted in 1987 to ensure that children and youth experiencing homelessness have access to the same free, appropriate public education as their non-homeless peers.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F5081-897E-4EC5-A487-706F6B4FA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8225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58C13-521B-4EF5-9677-31EE11A67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Resources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D9CD6-79DA-4362-A48E-B3DB2C0B9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For more information and resources please visit the CDE’s Homeless Education web page at </a:t>
            </a:r>
            <a:r>
              <a:rPr lang="en-US" altLang="en-US" dirty="0">
                <a:hlinkClick r:id="rId3" tooltip="Homeless Education Web Page"/>
              </a:rPr>
              <a:t>http://www.cde.ca.gov/sp/hs/</a:t>
            </a:r>
            <a:r>
              <a:rPr lang="en-US" altLang="en-US" dirty="0"/>
              <a:t> </a:t>
            </a:r>
            <a:endParaRPr lang="en-US" dirty="0"/>
          </a:p>
          <a:p>
            <a:pPr lvl="0"/>
            <a:r>
              <a:rPr lang="en-US" dirty="0"/>
              <a:t>Including the slides, recording and additional resources mentioned today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232EDD-8261-435C-82E7-607C9981A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2202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C6CFF-A504-4E55-AB0D-54745D817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Contact Information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86D78-08FE-46AF-A522-901B0FA44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233362" lvl="0" indent="0" algn="ctr">
              <a:buNone/>
            </a:pPr>
            <a:r>
              <a:rPr lang="en-US" altLang="en-US" dirty="0"/>
              <a:t>Homeless Education Program</a:t>
            </a:r>
          </a:p>
          <a:p>
            <a:pPr marL="233362" lvl="0" indent="0" algn="ctr">
              <a:buNone/>
            </a:pPr>
            <a:r>
              <a:rPr lang="en-US" altLang="en-US" dirty="0"/>
              <a:t>Integrated Student Support and Programs Office</a:t>
            </a:r>
          </a:p>
          <a:p>
            <a:pPr marL="233362" lvl="0" indent="0" algn="ctr">
              <a:buNone/>
            </a:pPr>
            <a:r>
              <a:rPr lang="en-US" altLang="en-US" dirty="0"/>
              <a:t>California Department of Education</a:t>
            </a:r>
          </a:p>
          <a:p>
            <a:pPr marL="233362" lvl="0" indent="0" algn="ctr">
              <a:buNone/>
            </a:pPr>
            <a:endParaRPr lang="en-US" altLang="en-US" dirty="0"/>
          </a:p>
          <a:p>
            <a:pPr marL="233362" lvl="0" indent="0" algn="ctr">
              <a:buNone/>
            </a:pPr>
            <a:r>
              <a:rPr lang="en-US" altLang="en-US" dirty="0"/>
              <a:t>Toll-free Number 1-866-856-8214</a:t>
            </a:r>
          </a:p>
          <a:p>
            <a:pPr marL="233362" lvl="0" indent="0" algn="ctr">
              <a:buNone/>
            </a:pPr>
            <a:r>
              <a:rPr lang="en-US" altLang="en-US" dirty="0"/>
              <a:t>Email: </a:t>
            </a:r>
            <a:r>
              <a:rPr lang="en-US" altLang="en-US" dirty="0">
                <a:hlinkClick r:id="rId3"/>
              </a:rPr>
              <a:t>HomelessED@cde.ca.gov</a:t>
            </a:r>
            <a:r>
              <a:rPr lang="en-US" alt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5B54B6-FA2D-4AD0-915C-747D676E3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763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0608F-2747-476D-8F01-48C307F36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Homeless Definition: Understanding Fixed, Regular and Adequate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4A121-B89A-488F-9387-191C58E41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Fixed, regular, and adequate are defined as: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fixed</a:t>
            </a:r>
            <a:r>
              <a:rPr lang="en-US" dirty="0"/>
              <a:t> residence is one that is stationary, permanent, and not subject to change</a:t>
            </a:r>
          </a:p>
          <a:p>
            <a:pPr lvl="1"/>
            <a:r>
              <a:rPr lang="en-US" altLang="en-US" dirty="0"/>
              <a:t>A </a:t>
            </a:r>
            <a:r>
              <a:rPr lang="en-US" altLang="en-US" b="1" dirty="0"/>
              <a:t>regular</a:t>
            </a:r>
            <a:r>
              <a:rPr lang="en-US" altLang="en-US" dirty="0"/>
              <a:t> residence is one that is used on a normal, standard, and consistent basis</a:t>
            </a:r>
          </a:p>
          <a:p>
            <a:pPr lvl="1"/>
            <a:r>
              <a:rPr lang="en-US" altLang="en-US" dirty="0"/>
              <a:t>An </a:t>
            </a:r>
            <a:r>
              <a:rPr lang="en-US" altLang="en-US" b="1" dirty="0"/>
              <a:t>adequate</a:t>
            </a:r>
            <a:r>
              <a:rPr lang="en-US" altLang="en-US" dirty="0"/>
              <a:t> residence is one that is sufficient for meeting both the physical and psychological needs typically met in home environments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A1DBF0-82C8-4844-8384-91413624A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24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2EC07-0895-4C10-AC77-317B010A6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Examples of Homelessness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B8F70-056D-4FDE-8AB9-D056450E4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Examples of homelessness include children and youth living in:</a:t>
            </a:r>
          </a:p>
          <a:p>
            <a:pPr lvl="1"/>
            <a:r>
              <a:rPr lang="en-US" dirty="0"/>
              <a:t>Shared housing due to economic hardship</a:t>
            </a:r>
          </a:p>
          <a:p>
            <a:pPr lvl="1"/>
            <a:r>
              <a:rPr lang="en-US" dirty="0"/>
              <a:t>Motels or hotels</a:t>
            </a:r>
          </a:p>
          <a:p>
            <a:pPr lvl="1"/>
            <a:r>
              <a:rPr lang="en-US" dirty="0"/>
              <a:t>Public or private places not designed for sleeping</a:t>
            </a:r>
          </a:p>
          <a:p>
            <a:pPr lvl="1"/>
            <a:r>
              <a:rPr lang="en-US" dirty="0"/>
              <a:t>Trailer parks or campgrounds </a:t>
            </a:r>
          </a:p>
          <a:p>
            <a:pPr lvl="1"/>
            <a:r>
              <a:rPr lang="en-US" dirty="0"/>
              <a:t>Cars, parks, and abandoned  buildings </a:t>
            </a:r>
          </a:p>
          <a:p>
            <a:pPr lvl="1"/>
            <a:r>
              <a:rPr lang="en-US" dirty="0"/>
              <a:t>Shelters</a:t>
            </a:r>
          </a:p>
          <a:p>
            <a:pPr lvl="1"/>
            <a:r>
              <a:rPr lang="en-US" dirty="0"/>
              <a:t>Emergency or transitional shelters</a:t>
            </a:r>
          </a:p>
          <a:p>
            <a:r>
              <a:rPr lang="en-US" dirty="0"/>
              <a:t>Different than Housing &amp; Urban Development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3CBB63-C994-4D02-B042-B21B6510D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528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13D01-9D83-4C49-8524-A1BB9C5D1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Homeless Education Poster (1 of 3)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9258C098-3314-48D9-BE08-FF36F5E8CF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8" y="1845733"/>
            <a:ext cx="5569336" cy="4388811"/>
          </a:xfrm>
        </p:spPr>
        <p:txBody>
          <a:bodyPr>
            <a:normAutofit/>
          </a:bodyPr>
          <a:lstStyle/>
          <a:p>
            <a:r>
              <a:rPr lang="en-US" dirty="0"/>
              <a:t>The poster must be posted in areas frequented by parents, guardians, and unaccompanied homeless youth, in a manner and form understandable to them and include the Homeless Liaison contact information</a:t>
            </a:r>
            <a:endParaRPr lang="en-US" dirty="0">
              <a:hlinkClick r:id="rId3" tooltip="Link to the Homeless Education web page on the CDE website."/>
            </a:endParaRPr>
          </a:p>
          <a:p>
            <a:r>
              <a:rPr lang="en-US" dirty="0">
                <a:hlinkClick r:id="rId4" tooltip="&quot;You Can Enroll in School&quot; Poster"/>
              </a:rPr>
              <a:t>https://www.cde.ca.gov/sp/hs/cy/</a:t>
            </a:r>
            <a:br>
              <a:rPr lang="en-US" dirty="0">
                <a:hlinkClick r:id="rId4" tooltip="&quot;You Can Enroll in School&quot; Poster"/>
              </a:rPr>
            </a:br>
            <a:r>
              <a:rPr lang="en-US" dirty="0">
                <a:hlinkClick r:id="rId4" tooltip="&quot;You Can Enroll in School&quot; Poster"/>
              </a:rPr>
              <a:t>documents/homelesspostereng.pdf</a:t>
            </a:r>
            <a:r>
              <a:rPr lang="en-US" dirty="0"/>
              <a:t> </a:t>
            </a:r>
          </a:p>
        </p:txBody>
      </p:sp>
      <p:pic>
        <p:nvPicPr>
          <p:cNvPr id="5" name="Content Placeholder 4" descr="Image of the &quot;You Can Enroll in School!&quot; poster">
            <a:extLst>
              <a:ext uri="{FF2B5EF4-FFF2-40B4-BE49-F238E27FC236}">
                <a16:creationId xmlns:a16="http://schemas.microsoft.com/office/drawing/2014/main" id="{7AA2A57B-CF06-46F6-A40C-C6C6C339923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/>
          <a:stretch>
            <a:fillRect/>
          </a:stretch>
        </p:blipFill>
        <p:spPr>
          <a:xfrm>
            <a:off x="7586377" y="2753820"/>
            <a:ext cx="2200847" cy="257273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04A8B8-8F3A-4C3E-856A-4DD2BD2E0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921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E40C6-C8E1-427A-9305-8522515B2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Homeless Education Poster (2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CE236-0C29-430D-8743-9F97214EE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Hang posters and give presentations in:</a:t>
            </a:r>
          </a:p>
          <a:p>
            <a:pPr lvl="1"/>
            <a:r>
              <a:rPr lang="en-US" altLang="en-US" dirty="0"/>
              <a:t>Trailer parks or campgrounds</a:t>
            </a:r>
          </a:p>
          <a:p>
            <a:pPr lvl="1"/>
            <a:r>
              <a:rPr lang="en-US" altLang="en-US" dirty="0"/>
              <a:t>Cars, parks, and abandoned buildings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A5A41A-876D-4E10-A31A-94CE7FAB0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969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422FA-FC7C-4BA6-A4FC-373015227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Homeless Education Poster (3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EE312-E84F-44A5-B654-C82805A66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Hang posters in all shelters: </a:t>
            </a:r>
          </a:p>
          <a:p>
            <a:pPr lvl="1"/>
            <a:r>
              <a:rPr lang="en-US" altLang="en-US" dirty="0"/>
              <a:t>Youth, Transitional living, Family, Domestic violence, and Emergency </a:t>
            </a:r>
          </a:p>
          <a:p>
            <a:pPr lvl="1"/>
            <a:r>
              <a:rPr lang="en-US" altLang="en-US" dirty="0"/>
              <a:t>Public Education Needs Form</a:t>
            </a:r>
          </a:p>
          <a:p>
            <a:pPr lvl="1"/>
            <a:r>
              <a:rPr lang="en-US" altLang="en-US" dirty="0"/>
              <a:t>Posters and Presentations, cont. </a:t>
            </a:r>
          </a:p>
          <a:p>
            <a:pPr lvl="1"/>
            <a:r>
              <a:rPr lang="en-US" altLang="en-US" dirty="0"/>
              <a:t>Migratory children who qualify as homeless-Migrant Education programs, special education </a:t>
            </a:r>
          </a:p>
          <a:p>
            <a:pPr lvl="1"/>
            <a:r>
              <a:rPr lang="en-US" altLang="en-US" dirty="0"/>
              <a:t>Abandoned in hospitals</a:t>
            </a:r>
          </a:p>
          <a:p>
            <a:r>
              <a:rPr lang="en-US" kern="0" dirty="0"/>
              <a:t>Download and get creative when using the “You can Enroll in School” poster provided free by the California Department of Education (CDE)!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D24FE8-423D-484E-BAA4-F229A3F9B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27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AA346-C8F0-4DC3-9305-7D1724887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Data as a Strategy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BEBE1-D5A6-4BB2-B660-9D3ECEF3F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Sort students by address </a:t>
            </a:r>
          </a:p>
          <a:p>
            <a:pPr lvl="0"/>
            <a:r>
              <a:rPr lang="en-US" dirty="0"/>
              <a:t>Use numbers from your Free and Reduced Price Meal report, which counts the top five to ten percent and compare to your identified student list</a:t>
            </a:r>
          </a:p>
          <a:p>
            <a:pPr lvl="0"/>
            <a:r>
              <a:rPr lang="en-US" dirty="0"/>
              <a:t>Sources of data include the California School Dashboard, Consolidated Application and Reporting System, and California Longitudinal Pupil Achievement Data System data comparisons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878071-191C-44C1-AFDB-73AE3A333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131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984A8-E792-45E2-A444-16A0DCCE1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Unaccompanied Homeless Youth Definition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3912E-EE5B-45DA-A37D-C324F4E16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en-US" dirty="0"/>
              <a:t>“Unaccompanied homeless youth” is defined as a child or youth who meets the McKinney-Vento definition and is not in the physical custody of a parent or guardian.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188AB-3585-495A-8DD1-9B43A9774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2497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2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0000CC"/>
      </a:hlink>
      <a:folHlink>
        <a:srgbClr val="B1B5AB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999</Words>
  <Application>Microsoft Office PowerPoint</Application>
  <PresentationFormat>Widescreen</PresentationFormat>
  <Paragraphs>142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Retrospect</vt:lpstr>
      <vt:lpstr>Homeless Education: Identification  Strategies</vt:lpstr>
      <vt:lpstr>The McKinney-Vento Act</vt:lpstr>
      <vt:lpstr>Homeless Definition: Understanding Fixed, Regular and Adequate</vt:lpstr>
      <vt:lpstr>Examples of Homelessness</vt:lpstr>
      <vt:lpstr>Homeless Education Poster (1 of 3)</vt:lpstr>
      <vt:lpstr>Homeless Education Poster (2 of 3)</vt:lpstr>
      <vt:lpstr>Homeless Education Poster (3 of 3)</vt:lpstr>
      <vt:lpstr>Using Data as a Strategy</vt:lpstr>
      <vt:lpstr>Unaccompanied Homeless Youth Definition</vt:lpstr>
      <vt:lpstr>Unaccompanied Homeless Youth</vt:lpstr>
      <vt:lpstr>Do’s and Don'ts from Youth</vt:lpstr>
      <vt:lpstr>Unaccompanied Homeless Youth-HELP</vt:lpstr>
      <vt:lpstr>Shared Responsibility</vt:lpstr>
      <vt:lpstr>Housing Questionnaire</vt:lpstr>
      <vt:lpstr>Identification Strategies (1 of 4)</vt:lpstr>
      <vt:lpstr>Identification Strategies (2 of 4)</vt:lpstr>
      <vt:lpstr>Identification Strategies (3 of 4)</vt:lpstr>
      <vt:lpstr>Identification Strategies (4 of 4)</vt:lpstr>
      <vt:lpstr>Listserv and Liaisons</vt:lpstr>
      <vt:lpstr>Resources</vt:lpstr>
      <vt:lpstr>Contact Information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Identification Strategies - Homeless Education (CA Dept of Education)</dc:title>
  <dc:subject>This presentation provides in-depth strategies for identifying students who may be experiencing homelessness.</dc:subject>
  <dc:creator/>
  <cp:keywords/>
  <cp:lastModifiedBy/>
  <cp:revision>1</cp:revision>
  <dcterms:created xsi:type="dcterms:W3CDTF">2024-02-02T22:19:25Z</dcterms:created>
  <dcterms:modified xsi:type="dcterms:W3CDTF">2024-02-02T22:19:52Z</dcterms:modified>
  <cp:category/>
</cp:coreProperties>
</file>