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34"/>
  </p:notesMasterIdLst>
  <p:handoutMasterIdLst>
    <p:handoutMasterId r:id="rId35"/>
  </p:handoutMasterIdLst>
  <p:sldIdLst>
    <p:sldId id="342" r:id="rId2"/>
    <p:sldId id="343" r:id="rId3"/>
    <p:sldId id="741" r:id="rId4"/>
    <p:sldId id="746" r:id="rId5"/>
    <p:sldId id="370" r:id="rId6"/>
    <p:sldId id="449" r:id="rId7"/>
    <p:sldId id="372" r:id="rId8"/>
    <p:sldId id="742" r:id="rId9"/>
    <p:sldId id="736" r:id="rId10"/>
    <p:sldId id="740" r:id="rId11"/>
    <p:sldId id="433" r:id="rId12"/>
    <p:sldId id="437" r:id="rId13"/>
    <p:sldId id="743" r:id="rId14"/>
    <p:sldId id="324" r:id="rId15"/>
    <p:sldId id="339" r:id="rId16"/>
    <p:sldId id="744" r:id="rId17"/>
    <p:sldId id="337" r:id="rId18"/>
    <p:sldId id="331" r:id="rId19"/>
    <p:sldId id="328" r:id="rId20"/>
    <p:sldId id="745" r:id="rId21"/>
    <p:sldId id="338" r:id="rId22"/>
    <p:sldId id="737" r:id="rId23"/>
    <p:sldId id="329" r:id="rId24"/>
    <p:sldId id="335" r:id="rId25"/>
    <p:sldId id="333" r:id="rId26"/>
    <p:sldId id="330" r:id="rId27"/>
    <p:sldId id="332" r:id="rId28"/>
    <p:sldId id="334" r:id="rId29"/>
    <p:sldId id="747" r:id="rId30"/>
    <p:sldId id="340" r:id="rId31"/>
    <p:sldId id="336" r:id="rId32"/>
    <p:sldId id="73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7CCC3D-0317-8DF8-AD4E-3AEAA695C893}" name="Deborah Avalos" initials="DA" userId="S-1-5-21-2608872058-1432505909-2668327341-29073" providerId="AD"/>
  <p188:author id="{2DCAC9C8-8EE4-2498-2D7D-91696DFA48F1}" name="Patty Colvin" initials="PC" userId="S::PColvin@cde.ca.gov::a9d8ea4a-8790-4306-87df-dec282f1ce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dia Renteria" initials="LR" lastIdx="8" clrIdx="0">
    <p:extLst>
      <p:ext uri="{19B8F6BF-5375-455C-9EA6-DF929625EA0E}">
        <p15:presenceInfo xmlns:p15="http://schemas.microsoft.com/office/powerpoint/2012/main" userId="S::lrenteria@cde.ca.gov::4b796179-fa2b-49f3-b870-39a04ab25501" providerId="AD"/>
      </p:ext>
    </p:extLst>
  </p:cmAuthor>
  <p:cmAuthor id="2" name="Jeff Breshears" initials="JB" lastIdx="2" clrIdx="1">
    <p:extLst>
      <p:ext uri="{19B8F6BF-5375-455C-9EA6-DF929625EA0E}">
        <p15:presenceInfo xmlns:p15="http://schemas.microsoft.com/office/powerpoint/2012/main" userId="S::jbreshears@cde.ca.gov::46edb778-3bef-4084-89a6-2e1ef9cb03c4" providerId="AD"/>
      </p:ext>
    </p:extLst>
  </p:cmAuthor>
  <p:cmAuthor id="3" name="Microsoft Office User" initials="MOU" lastIdx="3" clrIdx="2">
    <p:extLst>
      <p:ext uri="{19B8F6BF-5375-455C-9EA6-DF929625EA0E}">
        <p15:presenceInfo xmlns:p15="http://schemas.microsoft.com/office/powerpoint/2012/main" userId="Microsoft Office User" providerId="None"/>
      </p:ext>
    </p:extLst>
  </p:cmAuthor>
  <p:cmAuthor id="4" name="Karmina Barrales" initials="KB" lastIdx="1" clrIdx="3">
    <p:extLst>
      <p:ext uri="{19B8F6BF-5375-455C-9EA6-DF929625EA0E}">
        <p15:presenceInfo xmlns:p15="http://schemas.microsoft.com/office/powerpoint/2012/main" userId="S-1-5-21-2608872058-1432505909-2668327341-17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5" autoAdjust="0"/>
    <p:restoredTop sz="79438" autoAdjust="0"/>
  </p:normalViewPr>
  <p:slideViewPr>
    <p:cSldViewPr snapToGrid="0">
      <p:cViewPr varScale="1">
        <p:scale>
          <a:sx n="91" d="100"/>
          <a:sy n="91" d="100"/>
        </p:scale>
        <p:origin x="536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9/20/2023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9/20/2023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a:t>
            </a:fld>
            <a:endParaRPr lang="en-US"/>
          </a:p>
        </p:txBody>
      </p:sp>
    </p:spTree>
    <p:extLst>
      <p:ext uri="{BB962C8B-B14F-4D97-AF65-F5344CB8AC3E}">
        <p14:creationId xmlns:p14="http://schemas.microsoft.com/office/powerpoint/2010/main" val="202716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177063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396295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371723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20</a:t>
            </a:fld>
            <a:endParaRPr lang="en-US"/>
          </a:p>
        </p:txBody>
      </p:sp>
    </p:spTree>
    <p:extLst>
      <p:ext uri="{BB962C8B-B14F-4D97-AF65-F5344CB8AC3E}">
        <p14:creationId xmlns:p14="http://schemas.microsoft.com/office/powerpoint/2010/main" val="260948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115203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31</a:t>
            </a:fld>
            <a:endParaRPr lang="en-US"/>
          </a:p>
        </p:txBody>
      </p:sp>
    </p:spTree>
    <p:extLst>
      <p:ext uri="{BB962C8B-B14F-4D97-AF65-F5344CB8AC3E}">
        <p14:creationId xmlns:p14="http://schemas.microsoft.com/office/powerpoint/2010/main" val="62303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9/20/2023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marL="457200" indent="-228600">
              <a:lnSpc>
                <a:spcPct val="100000"/>
              </a:lnSpc>
              <a:defRPr sz="2400">
                <a:solidFill>
                  <a:schemeClr val="tx1"/>
                </a:solidFill>
              </a:defRPr>
            </a:lvl1pPr>
            <a:lvl2pPr marL="914400" indent="-234950">
              <a:lnSpc>
                <a:spcPct val="100000"/>
              </a:lnSpc>
              <a:defRPr sz="2400">
                <a:solidFill>
                  <a:schemeClr val="tx1"/>
                </a:solidFill>
              </a:defRPr>
            </a:lvl2pPr>
            <a:lvl3pPr marL="1371600" indent="-234950">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8A7A730-9A1A-4CA5-B660-3491B7FEF8E7}" type="datetime1">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lnSpc>
                <a:spcPct val="100000"/>
              </a:lnSpc>
              <a:defRPr>
                <a:solidFill>
                  <a:schemeClr val="tx1"/>
                </a:solidFill>
              </a:defRPr>
            </a:lvl1pPr>
          </a:lstStyle>
          <a:p>
            <a:r>
              <a:rPr lang="en-US" dirty="0"/>
              <a:t>Click to edit Master title style</a:t>
            </a:r>
          </a:p>
        </p:txBody>
      </p:sp>
      <p:sp>
        <p:nvSpPr>
          <p:cNvPr id="3" name="Content Placeholder 2"/>
          <p:cNvSpPr>
            <a:spLocks noGrp="1"/>
          </p:cNvSpPr>
          <p:nvPr>
            <p:ph sz="half" idx="1" hasCustomPrompt="1"/>
          </p:nvPr>
        </p:nvSpPr>
        <p:spPr>
          <a:xfrm>
            <a:off x="1097278" y="1845733"/>
            <a:ext cx="4937760" cy="4388811"/>
          </a:xfrm>
        </p:spPr>
        <p:txBody>
          <a:bodyPr>
            <a:normAutofit/>
          </a:bodyPr>
          <a:lstStyle>
            <a:lvl1pPr marL="457200" indent="-228600">
              <a:lnSpc>
                <a:spcPct val="100000"/>
              </a:lnSpc>
              <a:buClrTx/>
              <a:defRPr sz="2400">
                <a:solidFill>
                  <a:schemeClr val="tx1"/>
                </a:solidFill>
              </a:defRPr>
            </a:lvl1pPr>
            <a:lvl2pPr marL="914400" indent="-234950">
              <a:lnSpc>
                <a:spcPct val="100000"/>
              </a:lnSpc>
              <a:buClrTx/>
              <a:defRPr sz="2400">
                <a:solidFill>
                  <a:schemeClr val="tx1"/>
                </a:solidFill>
              </a:defRPr>
            </a:lvl2pPr>
            <a:lvl3pPr marL="1371600" indent="-234950">
              <a:lnSpc>
                <a:spcPct val="100000"/>
              </a:lnSpc>
              <a:buClrTx/>
              <a:defRPr sz="2400">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17920" y="1845734"/>
            <a:ext cx="4937760" cy="4388809"/>
          </a:xfrm>
        </p:spPr>
        <p:txBody>
          <a:bodyPr>
            <a:normAutofit/>
          </a:bodyPr>
          <a:lstStyle>
            <a:lvl1pPr marL="457200" indent="-228600">
              <a:lnSpc>
                <a:spcPct val="100000"/>
              </a:lnSpc>
              <a:defRPr sz="2400">
                <a:solidFill>
                  <a:schemeClr val="tx1"/>
                </a:solidFill>
              </a:defRPr>
            </a:lvl1pPr>
            <a:lvl2pPr marL="914400" indent="-234950">
              <a:lnSpc>
                <a:spcPct val="100000"/>
              </a:lnSpc>
              <a:defRPr sz="2400">
                <a:solidFill>
                  <a:schemeClr val="tx1"/>
                </a:solidFill>
              </a:defRPr>
            </a:lvl2pPr>
            <a:lvl3pPr marL="1371600" indent="-234950">
              <a:lnSpc>
                <a:spcPct val="100000"/>
              </a:lnSpc>
              <a:defRPr sz="24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69C1C69-A84B-4980-B6BB-3AD51F033BAE}" type="datetime1">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E69C1C69-A84B-4980-B6BB-3AD51F033BAE}" type="datetime1">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76508-DA0A-4FE8-BDD7-AFDA3078CF44}" type="datetime1">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pic>
        <p:nvPicPr>
          <p:cNvPr id="11" name="Picture 10" descr="The Seal of the California Department of Educatio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Lst>
  <p:hf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457200" indent="-228600"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solidFill>
          <a:latin typeface="+mn-lt"/>
          <a:ea typeface="+mn-ea"/>
          <a:cs typeface="+mn-cs"/>
        </a:defRPr>
      </a:lvl1pPr>
      <a:lvl2pPr marL="914400" indent="-23495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2pPr>
      <a:lvl3pPr marL="1371600" indent="-23495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leginfo.legislature.ca.gov/faces/codes_displayText.xhtml?lawCode=EDC&amp;division=4.&amp;title=2.&amp;part=27.&amp;chapter=5.5.&amp;articl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e.ca.gov/sp/hs/cy/"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4.&amp;title=2.&amp;part=27.&amp;chapter=5.5.&amp;articl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48852.5" TargetMode="External"/><Relationship Id="rId2" Type="http://schemas.openxmlformats.org/officeDocument/2006/relationships/hyperlink" Target="https://leginfo.legislature.ca.gov/faces/codes_displaySection.xhtml?lawCode=EDC&amp;sectionNum=48851"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ca.gov/sp/hs/cy/documents/guidanceforquestionnaire.docx" TargetMode="External"/><Relationship Id="rId2" Type="http://schemas.openxmlformats.org/officeDocument/2006/relationships/hyperlink" Target="https://www.cde.ca.gov/sp/hs/cy/documents/housingquestionnaire.pdf" TargetMode="External"/><Relationship Id="rId1" Type="http://schemas.openxmlformats.org/officeDocument/2006/relationships/slideLayout" Target="../slideLayouts/slideLayout4.xml"/><Relationship Id="rId4" Type="http://schemas.openxmlformats.org/officeDocument/2006/relationships/hyperlink" Target="https://www.cde.ca.gov/sp/hs/c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tac.org/resources/id"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HomelessEd@cde.ca.gov"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hyperlink" Target="mailto:HomelessED@cde.c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nche.ed.gov/legislation/mckinney-vento/"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b="1" dirty="0">
                <a:solidFill>
                  <a:schemeClr val="tx1"/>
                </a:solidFill>
              </a:rPr>
              <a:t>Housing </a:t>
            </a:r>
            <a:br>
              <a:rPr lang="en-US" sz="6000" b="1" dirty="0">
                <a:solidFill>
                  <a:schemeClr val="tx1"/>
                </a:solidFill>
              </a:rPr>
            </a:br>
            <a:r>
              <a:rPr lang="en-US" sz="6000" b="1" dirty="0">
                <a:solidFill>
                  <a:schemeClr val="tx1"/>
                </a:solidFill>
              </a:rPr>
              <a:t>Questionnaire: </a:t>
            </a:r>
            <a:br>
              <a:rPr lang="en-US" sz="6000" dirty="0">
                <a:solidFill>
                  <a:schemeClr val="tx1"/>
                </a:solidFill>
              </a:rPr>
            </a:br>
            <a:r>
              <a:rPr lang="en-US" sz="5400" i="1" dirty="0">
                <a:solidFill>
                  <a:schemeClr val="tx1"/>
                </a:solidFill>
              </a:rPr>
              <a:t>Legislation and Guidance</a:t>
            </a:r>
            <a:endParaRPr lang="en-US" sz="3200" dirty="0">
              <a:solidFill>
                <a:schemeClr val="tx1"/>
              </a:solidFill>
            </a:endParaRPr>
          </a:p>
        </p:txBody>
      </p:sp>
      <p:sp>
        <p:nvSpPr>
          <p:cNvPr id="3" name="Subtitle 2"/>
          <p:cNvSpPr>
            <a:spLocks noGrp="1"/>
          </p:cNvSpPr>
          <p:nvPr>
            <p:ph type="subTitle" idx="1"/>
          </p:nvPr>
        </p:nvSpPr>
        <p:spPr>
          <a:xfrm>
            <a:off x="2485501" y="4455620"/>
            <a:ext cx="9155085" cy="1643427"/>
          </a:xfrm>
        </p:spPr>
        <p:txBody>
          <a:bodyPr>
            <a:noAutofit/>
          </a:bodyPr>
          <a:lstStyle/>
          <a:p>
            <a:pPr algn="ctr"/>
            <a:r>
              <a:rPr lang="en-US" cap="none" dirty="0"/>
              <a:t>August 2023</a:t>
            </a:r>
          </a:p>
          <a:p>
            <a:pPr algn="ctr"/>
            <a:r>
              <a:rPr lang="en-US" cap="none" dirty="0"/>
              <a:t>Integrated Student Support and Programs Office</a:t>
            </a:r>
          </a:p>
          <a:p>
            <a:pPr algn="ctr"/>
            <a:r>
              <a:rPr lang="en-US" cap="none" dirty="0"/>
              <a:t>California Department of Education</a:t>
            </a:r>
          </a:p>
        </p:txBody>
      </p:sp>
      <p:pic>
        <p:nvPicPr>
          <p:cNvPr id="5" name="Picture 4" descr="Homeless Education Technical Assistance Centers logo">
            <a:extLst>
              <a:ext uri="{FF2B5EF4-FFF2-40B4-BE49-F238E27FC236}">
                <a16:creationId xmlns:a16="http://schemas.microsoft.com/office/drawing/2014/main" id="{1133ACB4-09F3-490E-BA5F-C93F0416BB2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008" y="4056611"/>
            <a:ext cx="1433814" cy="1433814"/>
          </a:xfrm>
          <a:prstGeom prst="rect">
            <a:avLst/>
          </a:prstGeom>
        </p:spPr>
      </p:pic>
    </p:spTree>
    <p:extLst>
      <p:ext uri="{BB962C8B-B14F-4D97-AF65-F5344CB8AC3E}">
        <p14:creationId xmlns:p14="http://schemas.microsoft.com/office/powerpoint/2010/main" val="150931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15A3-6504-4C80-8BD3-E4AB889EA31A}"/>
              </a:ext>
            </a:extLst>
          </p:cNvPr>
          <p:cNvSpPr>
            <a:spLocks noGrp="1"/>
          </p:cNvSpPr>
          <p:nvPr>
            <p:ph type="title"/>
          </p:nvPr>
        </p:nvSpPr>
        <p:spPr/>
        <p:txBody>
          <a:bodyPr/>
          <a:lstStyle/>
          <a:p>
            <a:r>
              <a:rPr lang="en-US" dirty="0"/>
              <a:t>California </a:t>
            </a:r>
            <a:r>
              <a:rPr lang="en-US" i="1" dirty="0"/>
              <a:t>Education Code </a:t>
            </a:r>
            <a:r>
              <a:rPr lang="en-US" dirty="0"/>
              <a:t>for Homeless Education</a:t>
            </a:r>
          </a:p>
        </p:txBody>
      </p:sp>
      <p:sp>
        <p:nvSpPr>
          <p:cNvPr id="3" name="Content Placeholder 2">
            <a:extLst>
              <a:ext uri="{FF2B5EF4-FFF2-40B4-BE49-F238E27FC236}">
                <a16:creationId xmlns:a16="http://schemas.microsoft.com/office/drawing/2014/main" id="{B7741BD6-570B-4318-B924-9EDDC69A8024}"/>
              </a:ext>
            </a:extLst>
          </p:cNvPr>
          <p:cNvSpPr>
            <a:spLocks noGrp="1"/>
          </p:cNvSpPr>
          <p:nvPr>
            <p:ph idx="1"/>
          </p:nvPr>
        </p:nvSpPr>
        <p:spPr/>
        <p:txBody>
          <a:bodyPr>
            <a:normAutofit/>
          </a:bodyPr>
          <a:lstStyle/>
          <a:p>
            <a:r>
              <a:rPr lang="en-US" dirty="0"/>
              <a:t>Over the years, the State of California has updated and aligned or surpassed the education code requirements for supporting the education of children and youth experiencing homelessness aligning to federal McKinney-Vento Act statute</a:t>
            </a:r>
          </a:p>
          <a:p>
            <a:pPr marL="225425" lvl="0" indent="-225425"/>
            <a:r>
              <a:rPr lang="en-US" dirty="0"/>
              <a:t>Complete state legislation can be found on the California Legislative Information website at </a:t>
            </a:r>
            <a:r>
              <a:rPr lang="en-US" dirty="0">
                <a:hlinkClick r:id="rId2" tooltip="This is a link to the California Legislative Information website."/>
              </a:rPr>
              <a:t>https://leginfo.legislature.ca.gov/faces/codes_displayText.xhtml?lawCode=EDC&amp;division=4.&amp;title=2.&amp;part=27.&amp;chapter=5.5.&amp;article</a:t>
            </a:r>
            <a:r>
              <a:rPr lang="en-US" dirty="0"/>
              <a:t>. It is also referred to as Chapter 5.5. Education of Pupils in Foster Care and Pupils Who Are Homeless Sections 48850–48859.</a:t>
            </a:r>
            <a:endParaRPr lang="en-US" sz="2000" dirty="0"/>
          </a:p>
        </p:txBody>
      </p:sp>
      <p:sp>
        <p:nvSpPr>
          <p:cNvPr id="4" name="Slide Number Placeholder 3">
            <a:extLst>
              <a:ext uri="{FF2B5EF4-FFF2-40B4-BE49-F238E27FC236}">
                <a16:creationId xmlns:a16="http://schemas.microsoft.com/office/drawing/2014/main" id="{9996D1B2-3C1A-4AC5-A6CE-A03595DCCA14}"/>
              </a:ext>
            </a:extLst>
          </p:cNvPr>
          <p:cNvSpPr>
            <a:spLocks noGrp="1"/>
          </p:cNvSpPr>
          <p:nvPr>
            <p:ph type="sldNum" sz="quarter" idx="12"/>
          </p:nvPr>
        </p:nvSpPr>
        <p:spPr/>
        <p:txBody>
          <a:bodyPr/>
          <a:lstStyle/>
          <a:p>
            <a:fld id="{1E47FE53-EBF0-4DA7-9D9D-CC1C3A20F3CB}" type="slidenum">
              <a:rPr lang="en-US" smtClean="0"/>
              <a:t>10</a:t>
            </a:fld>
            <a:endParaRPr lang="en-US"/>
          </a:p>
        </p:txBody>
      </p:sp>
    </p:spTree>
    <p:extLst>
      <p:ext uri="{BB962C8B-B14F-4D97-AF65-F5344CB8AC3E}">
        <p14:creationId xmlns:p14="http://schemas.microsoft.com/office/powerpoint/2010/main" val="235489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640D-AE02-4211-AABF-E767A0436994}"/>
              </a:ext>
            </a:extLst>
          </p:cNvPr>
          <p:cNvSpPr>
            <a:spLocks noGrp="1"/>
          </p:cNvSpPr>
          <p:nvPr>
            <p:ph type="title"/>
          </p:nvPr>
        </p:nvSpPr>
        <p:spPr/>
        <p:txBody>
          <a:bodyPr/>
          <a:lstStyle/>
          <a:p>
            <a:r>
              <a:rPr lang="en-US" dirty="0"/>
              <a:t>Identification and Enrollment (1)</a:t>
            </a:r>
          </a:p>
        </p:txBody>
      </p:sp>
      <p:sp>
        <p:nvSpPr>
          <p:cNvPr id="3" name="Content Placeholder 2">
            <a:extLst>
              <a:ext uri="{FF2B5EF4-FFF2-40B4-BE49-F238E27FC236}">
                <a16:creationId xmlns:a16="http://schemas.microsoft.com/office/drawing/2014/main" id="{589008B7-EEE2-4C18-9306-CDE5EC43863F}"/>
              </a:ext>
            </a:extLst>
          </p:cNvPr>
          <p:cNvSpPr>
            <a:spLocks noGrp="1"/>
          </p:cNvSpPr>
          <p:nvPr>
            <p:ph idx="1"/>
          </p:nvPr>
        </p:nvSpPr>
        <p:spPr/>
        <p:txBody>
          <a:bodyPr>
            <a:noAutofit/>
          </a:bodyPr>
          <a:lstStyle/>
          <a:p>
            <a:pPr marL="233363" indent="-233363"/>
            <a:r>
              <a:rPr lang="en-US" dirty="0">
                <a:cs typeface="Arial"/>
              </a:rPr>
              <a:t>LEAs are required to identify, enroll immediately, and serve homeless children and youth</a:t>
            </a:r>
          </a:p>
          <a:p>
            <a:pPr marL="233363" indent="-233363"/>
            <a:r>
              <a:rPr lang="en-US" dirty="0">
                <a:cs typeface="Arial"/>
              </a:rPr>
              <a:t>Currently both the federal and state laws are clear regarding the definitions of immediate enrollment and the definition of serving homeless children and youth </a:t>
            </a:r>
          </a:p>
          <a:p>
            <a:pPr marL="233363" indent="-233363"/>
            <a:r>
              <a:rPr lang="en-US" dirty="0">
                <a:cs typeface="Arial"/>
              </a:rPr>
              <a:t>Citations: </a:t>
            </a:r>
          </a:p>
          <a:p>
            <a:pPr marL="441198" lvl="1" indent="-233363"/>
            <a:r>
              <a:rPr lang="en-US" dirty="0">
                <a:cs typeface="Arial"/>
              </a:rPr>
              <a:t>Immediate enrollment: </a:t>
            </a:r>
            <a:r>
              <a:rPr lang="en-US" dirty="0"/>
              <a:t>42 U.S.C. Section 11432(g) and </a:t>
            </a:r>
            <a:r>
              <a:rPr lang="en-US" i="1" dirty="0">
                <a:ea typeface="Calibri" panose="020F0502020204030204" pitchFamily="34" charset="0"/>
                <a:cs typeface="Times New Roman" panose="02020603050405020304" pitchFamily="18" charset="0"/>
              </a:rPr>
              <a:t>EC</a:t>
            </a:r>
            <a:r>
              <a:rPr lang="en-US" dirty="0">
                <a:ea typeface="Calibri" panose="020F0502020204030204" pitchFamily="34" charset="0"/>
                <a:cs typeface="Times New Roman" panose="02020603050405020304" pitchFamily="18" charset="0"/>
              </a:rPr>
              <a:t> Section 48850</a:t>
            </a:r>
            <a:endParaRPr lang="en-US" dirty="0">
              <a:cs typeface="Arial"/>
            </a:endParaRPr>
          </a:p>
          <a:p>
            <a:pPr marL="441198" lvl="1" indent="-233363"/>
            <a:r>
              <a:rPr lang="en-US" dirty="0">
                <a:cs typeface="Arial"/>
              </a:rPr>
              <a:t>Serve, enrolled definition: </a:t>
            </a:r>
            <a:r>
              <a:rPr lang="en-US" altLang="en-US" dirty="0"/>
              <a:t>Enroll and enrollment means attending classes and participating fully in school activities</a:t>
            </a:r>
          </a:p>
        </p:txBody>
      </p:sp>
      <p:sp>
        <p:nvSpPr>
          <p:cNvPr id="5" name="Slide Number Placeholder 4">
            <a:extLst>
              <a:ext uri="{FF2B5EF4-FFF2-40B4-BE49-F238E27FC236}">
                <a16:creationId xmlns:a16="http://schemas.microsoft.com/office/drawing/2014/main" id="{648970FA-6B6D-4676-8426-48503CC7D5E7}"/>
              </a:ext>
            </a:extLst>
          </p:cNvPr>
          <p:cNvSpPr>
            <a:spLocks noGrp="1"/>
          </p:cNvSpPr>
          <p:nvPr>
            <p:ph type="sldNum" sz="quarter" idx="12"/>
          </p:nvPr>
        </p:nvSpPr>
        <p:spPr/>
        <p:txBody>
          <a:bodyPr/>
          <a:lstStyle/>
          <a:p>
            <a:fld id="{1E47FE53-EBF0-4DA7-9D9D-CC1C3A20F3CB}" type="slidenum">
              <a:rPr lang="en-US" smtClean="0"/>
              <a:t>11</a:t>
            </a:fld>
            <a:endParaRPr lang="en-US"/>
          </a:p>
        </p:txBody>
      </p:sp>
    </p:spTree>
    <p:extLst>
      <p:ext uri="{BB962C8B-B14F-4D97-AF65-F5344CB8AC3E}">
        <p14:creationId xmlns:p14="http://schemas.microsoft.com/office/powerpoint/2010/main" val="37714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640D-AE02-4211-AABF-E767A0436994}"/>
              </a:ext>
            </a:extLst>
          </p:cNvPr>
          <p:cNvSpPr>
            <a:spLocks noGrp="1"/>
          </p:cNvSpPr>
          <p:nvPr>
            <p:ph type="title"/>
          </p:nvPr>
        </p:nvSpPr>
        <p:spPr/>
        <p:txBody>
          <a:bodyPr/>
          <a:lstStyle/>
          <a:p>
            <a:r>
              <a:rPr lang="en-US" dirty="0"/>
              <a:t>Identification and Enrollment (2)</a:t>
            </a:r>
          </a:p>
        </p:txBody>
      </p:sp>
      <p:sp>
        <p:nvSpPr>
          <p:cNvPr id="3" name="Content Placeholder 2">
            <a:extLst>
              <a:ext uri="{FF2B5EF4-FFF2-40B4-BE49-F238E27FC236}">
                <a16:creationId xmlns:a16="http://schemas.microsoft.com/office/drawing/2014/main" id="{589008B7-EEE2-4C18-9306-CDE5EC43863F}"/>
              </a:ext>
            </a:extLst>
          </p:cNvPr>
          <p:cNvSpPr>
            <a:spLocks noGrp="1"/>
          </p:cNvSpPr>
          <p:nvPr>
            <p:ph idx="1"/>
          </p:nvPr>
        </p:nvSpPr>
        <p:spPr/>
        <p:txBody>
          <a:bodyPr>
            <a:noAutofit/>
          </a:bodyPr>
          <a:lstStyle/>
          <a:p>
            <a:pPr marL="233363" indent="-233363"/>
            <a:r>
              <a:rPr lang="en-US" dirty="0"/>
              <a:t>Homeless children and youths are identified by school personnel </a:t>
            </a:r>
          </a:p>
          <a:p>
            <a:pPr marL="233363" indent="-233363"/>
            <a:r>
              <a:rPr lang="en-US" dirty="0">
                <a:cs typeface="Arial"/>
              </a:rPr>
              <a:t>Citations: </a:t>
            </a:r>
          </a:p>
          <a:p>
            <a:pPr marL="441198" lvl="1" indent="-233363"/>
            <a:r>
              <a:rPr lang="en-US" dirty="0"/>
              <a:t>42 U.S.C. Section 11432(g)(6)(A)(i); </a:t>
            </a:r>
          </a:p>
          <a:p>
            <a:pPr marL="441198" lvl="1" indent="-233363"/>
            <a:r>
              <a:rPr lang="en-US" dirty="0"/>
              <a:t>California</a:t>
            </a:r>
            <a:r>
              <a:rPr lang="en-US" i="1" dirty="0"/>
              <a:t> EC </a:t>
            </a:r>
            <a:r>
              <a:rPr lang="en-US" dirty="0"/>
              <a:t>Section 48851(a)</a:t>
            </a:r>
            <a:endParaRPr lang="en-US" dirty="0">
              <a:cs typeface="Arial"/>
            </a:endParaRPr>
          </a:p>
          <a:p>
            <a:pPr marL="342900" indent="-342900"/>
            <a:r>
              <a:rPr lang="en-US" dirty="0">
                <a:cs typeface="Arial"/>
              </a:rPr>
              <a:t>LEAs can identify through the initial registration process, along with a variety of other ways, that are required in law and monitored to, such as:</a:t>
            </a:r>
          </a:p>
        </p:txBody>
      </p:sp>
      <p:sp>
        <p:nvSpPr>
          <p:cNvPr id="5" name="Slide Number Placeholder 4">
            <a:extLst>
              <a:ext uri="{FF2B5EF4-FFF2-40B4-BE49-F238E27FC236}">
                <a16:creationId xmlns:a16="http://schemas.microsoft.com/office/drawing/2014/main" id="{648970FA-6B6D-4676-8426-48503CC7D5E7}"/>
              </a:ext>
            </a:extLst>
          </p:cNvPr>
          <p:cNvSpPr>
            <a:spLocks noGrp="1"/>
          </p:cNvSpPr>
          <p:nvPr>
            <p:ph type="sldNum" sz="quarter" idx="12"/>
          </p:nvPr>
        </p:nvSpPr>
        <p:spPr/>
        <p:txBody>
          <a:bodyPr/>
          <a:lstStyle/>
          <a:p>
            <a:fld id="{1E47FE53-EBF0-4DA7-9D9D-CC1C3A20F3CB}" type="slidenum">
              <a:rPr lang="en-US" smtClean="0"/>
              <a:t>12</a:t>
            </a:fld>
            <a:endParaRPr lang="en-US"/>
          </a:p>
        </p:txBody>
      </p:sp>
    </p:spTree>
    <p:extLst>
      <p:ext uri="{BB962C8B-B14F-4D97-AF65-F5344CB8AC3E}">
        <p14:creationId xmlns:p14="http://schemas.microsoft.com/office/powerpoint/2010/main" val="386522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3A58-9402-4FAA-B319-B6728660C6F0}"/>
              </a:ext>
            </a:extLst>
          </p:cNvPr>
          <p:cNvSpPr>
            <a:spLocks noGrp="1"/>
          </p:cNvSpPr>
          <p:nvPr>
            <p:ph type="title"/>
          </p:nvPr>
        </p:nvSpPr>
        <p:spPr>
          <a:xfrm>
            <a:off x="1097278" y="283464"/>
            <a:ext cx="10058400" cy="1450757"/>
          </a:xfrm>
        </p:spPr>
        <p:txBody>
          <a:bodyPr/>
          <a:lstStyle/>
          <a:p>
            <a:r>
              <a:rPr lang="en-US" dirty="0"/>
              <a:t>Identification and Enrollment (3)</a:t>
            </a:r>
          </a:p>
        </p:txBody>
      </p:sp>
      <p:sp>
        <p:nvSpPr>
          <p:cNvPr id="3" name="Content Placeholder 2">
            <a:extLst>
              <a:ext uri="{FF2B5EF4-FFF2-40B4-BE49-F238E27FC236}">
                <a16:creationId xmlns:a16="http://schemas.microsoft.com/office/drawing/2014/main" id="{B372C74E-05A8-4A24-BD08-6E068141949C}"/>
              </a:ext>
            </a:extLst>
          </p:cNvPr>
          <p:cNvSpPr>
            <a:spLocks noGrp="1"/>
          </p:cNvSpPr>
          <p:nvPr>
            <p:ph sz="half" idx="1"/>
          </p:nvPr>
        </p:nvSpPr>
        <p:spPr>
          <a:xfrm>
            <a:off x="1097278" y="1845733"/>
            <a:ext cx="8284072" cy="4388811"/>
          </a:xfrm>
        </p:spPr>
        <p:txBody>
          <a:bodyPr>
            <a:noAutofit/>
          </a:bodyPr>
          <a:lstStyle/>
          <a:p>
            <a:pPr marL="233363" indent="-233363"/>
            <a:r>
              <a:rPr lang="en-US" dirty="0">
                <a:cs typeface="Arial"/>
              </a:rPr>
              <a:t>Making sure that educational rights are posted</a:t>
            </a:r>
          </a:p>
          <a:p>
            <a:pPr marL="441198" lvl="1" indent="-233363"/>
            <a:r>
              <a:rPr lang="en-US" dirty="0">
                <a:cs typeface="Arial"/>
              </a:rPr>
              <a:t>Find the “You Can Enroll in School” Poster  </a:t>
            </a:r>
          </a:p>
          <a:p>
            <a:pPr marL="441198" lvl="1" indent="-233363"/>
            <a:r>
              <a:rPr lang="en-US" dirty="0">
                <a:cs typeface="Arial"/>
              </a:rPr>
              <a:t>The CDE-developed Housing Questionnaire template and </a:t>
            </a:r>
          </a:p>
          <a:p>
            <a:pPr marL="441198" lvl="1" indent="-233363"/>
            <a:r>
              <a:rPr lang="en-US" dirty="0">
                <a:cs typeface="Arial"/>
              </a:rPr>
              <a:t>The newly updated </a:t>
            </a:r>
            <a:r>
              <a:rPr lang="en-US" i="1" dirty="0">
                <a:cs typeface="Arial"/>
              </a:rPr>
              <a:t>Implementation Guidance </a:t>
            </a:r>
          </a:p>
          <a:p>
            <a:pPr marL="756475" lvl="4" indent="0">
              <a:buNone/>
            </a:pPr>
            <a:r>
              <a:rPr lang="en-US" dirty="0">
                <a:cs typeface="Arial"/>
              </a:rPr>
              <a:t>All on the CDE Homeless Education Resources page: </a:t>
            </a:r>
            <a:r>
              <a:rPr lang="en-US" dirty="0">
                <a:cs typeface="Arial"/>
                <a:hlinkClick r:id="rId2" tooltip="This is a link to the California Department of Education Homeless Education Resources web page."/>
              </a:rPr>
              <a:t>https://www.cde.ca.gov/sp/hs/cy/</a:t>
            </a:r>
            <a:r>
              <a:rPr lang="en-US" dirty="0">
                <a:cs typeface="Arial"/>
              </a:rPr>
              <a:t> </a:t>
            </a:r>
            <a:endParaRPr lang="en-US" dirty="0">
              <a:highlight>
                <a:srgbClr val="FFFF00"/>
              </a:highlight>
              <a:cs typeface="Arial"/>
            </a:endParaRPr>
          </a:p>
        </p:txBody>
      </p:sp>
      <p:pic>
        <p:nvPicPr>
          <p:cNvPr id="9" name="Content Placeholder 8" descr="Image of the Homeless Education You Can Enroll in School poster">
            <a:extLst>
              <a:ext uri="{FF2B5EF4-FFF2-40B4-BE49-F238E27FC236}">
                <a16:creationId xmlns:a16="http://schemas.microsoft.com/office/drawing/2014/main" id="{0602E272-77F6-404D-B149-7A50E4C921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81350" y="2754083"/>
            <a:ext cx="2200582" cy="2572109"/>
          </a:xfrm>
        </p:spPr>
      </p:pic>
      <p:sp>
        <p:nvSpPr>
          <p:cNvPr id="4" name="Slide Number Placeholder 3">
            <a:extLst>
              <a:ext uri="{FF2B5EF4-FFF2-40B4-BE49-F238E27FC236}">
                <a16:creationId xmlns:a16="http://schemas.microsoft.com/office/drawing/2014/main" id="{BF938970-5D1A-41F9-AF46-BAF0F282B65B}"/>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418242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FEB5E-DE52-4DD3-B389-617C4A4CF1AF}"/>
              </a:ext>
            </a:extLst>
          </p:cNvPr>
          <p:cNvSpPr>
            <a:spLocks noGrp="1"/>
          </p:cNvSpPr>
          <p:nvPr>
            <p:ph type="title"/>
          </p:nvPr>
        </p:nvSpPr>
        <p:spPr/>
        <p:txBody>
          <a:bodyPr/>
          <a:lstStyle/>
          <a:p>
            <a:r>
              <a:rPr lang="en-US" dirty="0"/>
              <a:t>Housing Questionnaire – Best Practice (1)</a:t>
            </a:r>
          </a:p>
        </p:txBody>
      </p:sp>
      <p:sp>
        <p:nvSpPr>
          <p:cNvPr id="5" name="Content Placeholder 4">
            <a:extLst>
              <a:ext uri="{FF2B5EF4-FFF2-40B4-BE49-F238E27FC236}">
                <a16:creationId xmlns:a16="http://schemas.microsoft.com/office/drawing/2014/main" id="{76089692-0A45-4B91-AF1C-E8D828A18AA1}"/>
              </a:ext>
            </a:extLst>
          </p:cNvPr>
          <p:cNvSpPr>
            <a:spLocks noGrp="1"/>
          </p:cNvSpPr>
          <p:nvPr>
            <p:ph idx="1"/>
          </p:nvPr>
        </p:nvSpPr>
        <p:spPr/>
        <p:txBody>
          <a:bodyPr>
            <a:normAutofit/>
          </a:bodyPr>
          <a:lstStyle/>
          <a:p>
            <a:r>
              <a:rPr lang="en-US" dirty="0"/>
              <a:t>LEAs are required under EHCY and the McKinney-Vento Act to take proactive steps to identify students experiencing homelessness </a:t>
            </a:r>
          </a:p>
          <a:p>
            <a:r>
              <a:rPr lang="en-US" dirty="0"/>
              <a:t>Identification is the first step to connecting students in homeless situations with the information, resources, and supports </a:t>
            </a:r>
          </a:p>
        </p:txBody>
      </p:sp>
      <p:sp>
        <p:nvSpPr>
          <p:cNvPr id="3" name="Slide Number Placeholder 2">
            <a:extLst>
              <a:ext uri="{FF2B5EF4-FFF2-40B4-BE49-F238E27FC236}">
                <a16:creationId xmlns:a16="http://schemas.microsoft.com/office/drawing/2014/main" id="{421D4265-3608-49D3-B253-C79E9F006409}"/>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297008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913D-14EB-4770-899D-D33C5805E280}"/>
              </a:ext>
            </a:extLst>
          </p:cNvPr>
          <p:cNvSpPr>
            <a:spLocks noGrp="1"/>
          </p:cNvSpPr>
          <p:nvPr>
            <p:ph type="title"/>
          </p:nvPr>
        </p:nvSpPr>
        <p:spPr/>
        <p:txBody>
          <a:bodyPr/>
          <a:lstStyle/>
          <a:p>
            <a:r>
              <a:rPr lang="en-US" dirty="0"/>
              <a:t>Housing Questionnaire – Best Practice (2)</a:t>
            </a:r>
          </a:p>
        </p:txBody>
      </p:sp>
      <p:sp>
        <p:nvSpPr>
          <p:cNvPr id="3" name="Content Placeholder 2">
            <a:extLst>
              <a:ext uri="{FF2B5EF4-FFF2-40B4-BE49-F238E27FC236}">
                <a16:creationId xmlns:a16="http://schemas.microsoft.com/office/drawing/2014/main" id="{F2329DF6-75DB-4AFD-A88D-96EE96D1EB20}"/>
              </a:ext>
            </a:extLst>
          </p:cNvPr>
          <p:cNvSpPr>
            <a:spLocks noGrp="1"/>
          </p:cNvSpPr>
          <p:nvPr>
            <p:ph idx="1"/>
          </p:nvPr>
        </p:nvSpPr>
        <p:spPr/>
        <p:txBody>
          <a:bodyPr/>
          <a:lstStyle/>
          <a:p>
            <a:r>
              <a:rPr lang="en-US" dirty="0"/>
              <a:t>Identification is arguably the most important local liaison responsibility. All other local liaison responsibilities can only be carried out once eligible students are identified</a:t>
            </a:r>
          </a:p>
          <a:p>
            <a:r>
              <a:rPr lang="en-US" dirty="0"/>
              <a:t>The CDE considers the Housing Questionnaire an effective, consistent means to identification</a:t>
            </a:r>
          </a:p>
          <a:p>
            <a:r>
              <a:rPr lang="en-US" dirty="0"/>
              <a:t>Legislation during the 2021−22 and 2022−23 FYs was enacted to create consistency around this requirement statewide </a:t>
            </a:r>
          </a:p>
          <a:p>
            <a:endParaRPr lang="en-US" dirty="0"/>
          </a:p>
        </p:txBody>
      </p:sp>
      <p:sp>
        <p:nvSpPr>
          <p:cNvPr id="4" name="Slide Number Placeholder 3">
            <a:extLst>
              <a:ext uri="{FF2B5EF4-FFF2-40B4-BE49-F238E27FC236}">
                <a16:creationId xmlns:a16="http://schemas.microsoft.com/office/drawing/2014/main" id="{F0EA78E4-B592-46D7-88DA-020EF847F201}"/>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138944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E351-C9BF-4C87-B26D-717C120003D9}"/>
              </a:ext>
            </a:extLst>
          </p:cNvPr>
          <p:cNvSpPr>
            <a:spLocks noGrp="1"/>
          </p:cNvSpPr>
          <p:nvPr>
            <p:ph type="title"/>
          </p:nvPr>
        </p:nvSpPr>
        <p:spPr/>
        <p:txBody>
          <a:bodyPr/>
          <a:lstStyle/>
          <a:p>
            <a:r>
              <a:rPr lang="en-US" dirty="0"/>
              <a:t>Legislation in Fiscal Year 2021–22</a:t>
            </a:r>
          </a:p>
        </p:txBody>
      </p:sp>
      <p:sp>
        <p:nvSpPr>
          <p:cNvPr id="3" name="Content Placeholder 2">
            <a:extLst>
              <a:ext uri="{FF2B5EF4-FFF2-40B4-BE49-F238E27FC236}">
                <a16:creationId xmlns:a16="http://schemas.microsoft.com/office/drawing/2014/main" id="{D1FD52D8-38F3-4D59-B22F-6C89DC9ECBC3}"/>
              </a:ext>
            </a:extLst>
          </p:cNvPr>
          <p:cNvSpPr>
            <a:spLocks noGrp="1"/>
          </p:cNvSpPr>
          <p:nvPr>
            <p:ph idx="1"/>
          </p:nvPr>
        </p:nvSpPr>
        <p:spPr/>
        <p:txBody>
          <a:bodyPr>
            <a:normAutofit/>
          </a:bodyPr>
          <a:lstStyle/>
          <a:p>
            <a:r>
              <a:rPr lang="en-US" dirty="0"/>
              <a:t>Legislation in 2021–22 outlined the role of the CDE’s Homeless Education Program in the role out of the Housing Questionnaire template </a:t>
            </a:r>
          </a:p>
          <a:p>
            <a:pPr lvl="1"/>
            <a:r>
              <a:rPr lang="en-US" dirty="0"/>
              <a:t>Develop best practices for the identification and collection of data on all homeless children and youth, and UHYs that are enrolled in schools</a:t>
            </a:r>
          </a:p>
          <a:p>
            <a:pPr lvl="1"/>
            <a:r>
              <a:rPr lang="en-US" dirty="0"/>
              <a:t>Best Practices include resources, such as the poster, trainings, presentations, etc. </a:t>
            </a:r>
          </a:p>
          <a:p>
            <a:pPr lvl="1"/>
            <a:r>
              <a:rPr lang="en-US" dirty="0"/>
              <a:t>And finally, the CDE was to develop a model questionnaire (i.e. template) for LEAs </a:t>
            </a:r>
          </a:p>
        </p:txBody>
      </p:sp>
      <p:sp>
        <p:nvSpPr>
          <p:cNvPr id="4" name="Slide Number Placeholder 3">
            <a:extLst>
              <a:ext uri="{FF2B5EF4-FFF2-40B4-BE49-F238E27FC236}">
                <a16:creationId xmlns:a16="http://schemas.microsoft.com/office/drawing/2014/main" id="{14A816C4-877C-4347-8184-94556254B02E}"/>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348467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442A-4004-4B9E-BB20-8AAD78841905}"/>
              </a:ext>
            </a:extLst>
          </p:cNvPr>
          <p:cNvSpPr>
            <a:spLocks noGrp="1"/>
          </p:cNvSpPr>
          <p:nvPr>
            <p:ph type="title"/>
          </p:nvPr>
        </p:nvSpPr>
        <p:spPr/>
        <p:txBody>
          <a:bodyPr/>
          <a:lstStyle/>
          <a:p>
            <a:r>
              <a:rPr lang="en-US" dirty="0"/>
              <a:t>Modifications, Feedback &amp; Final (1)</a:t>
            </a:r>
          </a:p>
        </p:txBody>
      </p:sp>
      <p:sp>
        <p:nvSpPr>
          <p:cNvPr id="3" name="Content Placeholder 2">
            <a:extLst>
              <a:ext uri="{FF2B5EF4-FFF2-40B4-BE49-F238E27FC236}">
                <a16:creationId xmlns:a16="http://schemas.microsoft.com/office/drawing/2014/main" id="{27623C63-30D7-43EA-B18B-B3EF73932EC4}"/>
              </a:ext>
            </a:extLst>
          </p:cNvPr>
          <p:cNvSpPr>
            <a:spLocks noGrp="1"/>
          </p:cNvSpPr>
          <p:nvPr>
            <p:ph idx="1"/>
          </p:nvPr>
        </p:nvSpPr>
        <p:spPr/>
        <p:txBody>
          <a:bodyPr>
            <a:normAutofit/>
          </a:bodyPr>
          <a:lstStyle/>
          <a:p>
            <a:r>
              <a:rPr lang="en-US" dirty="0"/>
              <a:t>The CDE worked on the revisions and final template in consultation with: </a:t>
            </a:r>
          </a:p>
          <a:p>
            <a:pPr lvl="1"/>
            <a:r>
              <a:rPr lang="en-US" dirty="0"/>
              <a:t>CDE’s own Legal Counsel</a:t>
            </a:r>
          </a:p>
          <a:p>
            <a:pPr lvl="1"/>
            <a:r>
              <a:rPr lang="en-US" dirty="0"/>
              <a:t>NCHE, which is the technical assistance provider for ED </a:t>
            </a:r>
          </a:p>
          <a:p>
            <a:pPr lvl="1"/>
            <a:r>
              <a:rPr lang="en-US" dirty="0"/>
              <a:t>Staff from ED’s EHCY staff</a:t>
            </a:r>
          </a:p>
          <a:p>
            <a:pPr lvl="1"/>
            <a:r>
              <a:rPr lang="en-US" dirty="0"/>
              <a:t>Individual COEs </a:t>
            </a:r>
          </a:p>
          <a:p>
            <a:pPr lvl="1"/>
            <a:r>
              <a:rPr lang="en-US" dirty="0"/>
              <a:t>Individual LEAs </a:t>
            </a:r>
          </a:p>
          <a:p>
            <a:pPr lvl="1"/>
            <a:r>
              <a:rPr lang="en-US" dirty="0"/>
              <a:t>Numerous national and state advocates</a:t>
            </a:r>
          </a:p>
        </p:txBody>
      </p:sp>
      <p:sp>
        <p:nvSpPr>
          <p:cNvPr id="4" name="Slide Number Placeholder 3">
            <a:extLst>
              <a:ext uri="{FF2B5EF4-FFF2-40B4-BE49-F238E27FC236}">
                <a16:creationId xmlns:a16="http://schemas.microsoft.com/office/drawing/2014/main" id="{515D0F9D-9B42-4FE6-A214-ED6D3F08633A}"/>
              </a:ext>
            </a:extLst>
          </p:cNvPr>
          <p:cNvSpPr>
            <a:spLocks noGrp="1"/>
          </p:cNvSpPr>
          <p:nvPr>
            <p:ph type="sldNum" sz="quarter" idx="12"/>
          </p:nvPr>
        </p:nvSpPr>
        <p:spPr/>
        <p:txBody>
          <a:bodyPr/>
          <a:lstStyle/>
          <a:p>
            <a:fld id="{1E47FE53-EBF0-4DA7-9D9D-CC1C3A20F3CB}" type="slidenum">
              <a:rPr lang="en-US" smtClean="0"/>
              <a:t>17</a:t>
            </a:fld>
            <a:endParaRPr lang="en-US"/>
          </a:p>
        </p:txBody>
      </p:sp>
    </p:spTree>
    <p:extLst>
      <p:ext uri="{BB962C8B-B14F-4D97-AF65-F5344CB8AC3E}">
        <p14:creationId xmlns:p14="http://schemas.microsoft.com/office/powerpoint/2010/main" val="286297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3BB4-D2EA-46CD-A81A-A6AA4B6C504C}"/>
              </a:ext>
            </a:extLst>
          </p:cNvPr>
          <p:cNvSpPr>
            <a:spLocks noGrp="1"/>
          </p:cNvSpPr>
          <p:nvPr>
            <p:ph type="title"/>
          </p:nvPr>
        </p:nvSpPr>
        <p:spPr/>
        <p:txBody>
          <a:bodyPr/>
          <a:lstStyle/>
          <a:p>
            <a:r>
              <a:rPr lang="en-US" dirty="0"/>
              <a:t>Modifications, Feedback &amp; Final (2)</a:t>
            </a:r>
          </a:p>
        </p:txBody>
      </p:sp>
      <p:sp>
        <p:nvSpPr>
          <p:cNvPr id="3" name="Content Placeholder 2">
            <a:extLst>
              <a:ext uri="{FF2B5EF4-FFF2-40B4-BE49-F238E27FC236}">
                <a16:creationId xmlns:a16="http://schemas.microsoft.com/office/drawing/2014/main" id="{2C0E28A6-C712-4B23-B1D3-D9B3B46C0294}"/>
              </a:ext>
            </a:extLst>
          </p:cNvPr>
          <p:cNvSpPr>
            <a:spLocks noGrp="1"/>
          </p:cNvSpPr>
          <p:nvPr>
            <p:ph idx="1"/>
          </p:nvPr>
        </p:nvSpPr>
        <p:spPr>
          <a:xfrm>
            <a:off x="777766" y="1845733"/>
            <a:ext cx="10377914" cy="4355561"/>
          </a:xfrm>
        </p:spPr>
        <p:txBody>
          <a:bodyPr>
            <a:noAutofit/>
          </a:bodyPr>
          <a:lstStyle/>
          <a:p>
            <a:pPr>
              <a:lnSpc>
                <a:spcPct val="100000"/>
              </a:lnSpc>
            </a:pPr>
            <a:r>
              <a:rPr lang="en-US" dirty="0"/>
              <a:t>The CDE Homeless Education program began with changes to the language to ensure families including  UHYs understand the Housing Questionnaire, and feel safe completing it: </a:t>
            </a:r>
          </a:p>
          <a:p>
            <a:pPr lvl="2"/>
            <a:r>
              <a:rPr lang="en-US" dirty="0"/>
              <a:t>Removed “Residency” language</a:t>
            </a:r>
          </a:p>
          <a:p>
            <a:pPr lvl="2"/>
            <a:r>
              <a:rPr lang="en-US" dirty="0"/>
              <a:t>Removed “under penalty of perjury” language</a:t>
            </a:r>
          </a:p>
          <a:p>
            <a:pPr lvl="2"/>
            <a:r>
              <a:rPr lang="en-US" dirty="0"/>
              <a:t>Ensured correct alignment of and the full definition of the McKinney-Vento Act; including the types of homelessness</a:t>
            </a:r>
          </a:p>
          <a:p>
            <a:pPr lvl="2"/>
            <a:r>
              <a:rPr lang="en-US" dirty="0"/>
              <a:t>Ensured the rights and protections were included</a:t>
            </a:r>
          </a:p>
          <a:p>
            <a:pPr lvl="2"/>
            <a:r>
              <a:rPr lang="en-US" dirty="0"/>
              <a:t>Included a section for contact information of the local liaison</a:t>
            </a:r>
          </a:p>
        </p:txBody>
      </p:sp>
      <p:sp>
        <p:nvSpPr>
          <p:cNvPr id="4" name="Slide Number Placeholder 3">
            <a:extLst>
              <a:ext uri="{FF2B5EF4-FFF2-40B4-BE49-F238E27FC236}">
                <a16:creationId xmlns:a16="http://schemas.microsoft.com/office/drawing/2014/main" id="{B1874296-8405-4251-B017-08A808E12AF1}"/>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15957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7A0E-CDC0-4264-AC86-1E163D199CAC}"/>
              </a:ext>
            </a:extLst>
          </p:cNvPr>
          <p:cNvSpPr>
            <a:spLocks noGrp="1"/>
          </p:cNvSpPr>
          <p:nvPr>
            <p:ph type="title"/>
          </p:nvPr>
        </p:nvSpPr>
        <p:spPr/>
        <p:txBody>
          <a:bodyPr/>
          <a:lstStyle/>
          <a:p>
            <a:r>
              <a:rPr lang="en-US" dirty="0"/>
              <a:t>Legislation in Fiscal Year 2022-23</a:t>
            </a:r>
          </a:p>
        </p:txBody>
      </p:sp>
      <p:sp>
        <p:nvSpPr>
          <p:cNvPr id="3" name="Content Placeholder 2">
            <a:extLst>
              <a:ext uri="{FF2B5EF4-FFF2-40B4-BE49-F238E27FC236}">
                <a16:creationId xmlns:a16="http://schemas.microsoft.com/office/drawing/2014/main" id="{C1933FA7-F596-413F-B1A2-1070243EF6EE}"/>
              </a:ext>
            </a:extLst>
          </p:cNvPr>
          <p:cNvSpPr>
            <a:spLocks noGrp="1"/>
          </p:cNvSpPr>
          <p:nvPr>
            <p:ph idx="1"/>
          </p:nvPr>
        </p:nvSpPr>
        <p:spPr/>
        <p:txBody>
          <a:bodyPr>
            <a:normAutofit/>
          </a:bodyPr>
          <a:lstStyle/>
          <a:p>
            <a:r>
              <a:rPr lang="en-US" dirty="0"/>
              <a:t>Assembly Bill (AB) 2375 updated the education code to remove the language limiting this requirement to only those receiving ARP-HCY fund to all schools, intended to be consistent statewide </a:t>
            </a:r>
          </a:p>
          <a:p>
            <a:r>
              <a:rPr lang="en-US" dirty="0"/>
              <a:t>Citation: Full Code on the California Legislative Information web page: </a:t>
            </a:r>
            <a:r>
              <a:rPr lang="en-US" dirty="0">
                <a:hlinkClick r:id="rId3" tooltip="This is a link to the Full Code on the California Legislative Information web page."/>
              </a:rPr>
              <a:t>https://leginfo.legislature.ca.gov/faces/codes_displayText.xhtml?lawCode=EDC&amp;division=4.&amp;title=2.&amp;part=27.&amp;chapter=5.5.&amp;article</a:t>
            </a:r>
            <a:r>
              <a:rPr lang="en-US" dirty="0"/>
              <a:t> </a:t>
            </a:r>
          </a:p>
        </p:txBody>
      </p:sp>
      <p:sp>
        <p:nvSpPr>
          <p:cNvPr id="4" name="Slide Number Placeholder 3">
            <a:extLst>
              <a:ext uri="{FF2B5EF4-FFF2-40B4-BE49-F238E27FC236}">
                <a16:creationId xmlns:a16="http://schemas.microsoft.com/office/drawing/2014/main" id="{C33599B3-9AD0-409E-8323-D6804ECD75DA}"/>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159624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EA9-46D9-45DF-B924-25647F34703F}"/>
              </a:ext>
            </a:extLst>
          </p:cNvPr>
          <p:cNvSpPr>
            <a:spLocks noGrp="1"/>
          </p:cNvSpPr>
          <p:nvPr>
            <p:ph type="title"/>
          </p:nvPr>
        </p:nvSpPr>
        <p:spPr/>
        <p:txBody>
          <a:bodyPr/>
          <a:lstStyle/>
          <a:p>
            <a:r>
              <a:rPr lang="en-US" dirty="0"/>
              <a:t>Presentation Outline	</a:t>
            </a:r>
          </a:p>
        </p:txBody>
      </p:sp>
      <p:sp>
        <p:nvSpPr>
          <p:cNvPr id="3" name="Content Placeholder 2">
            <a:extLst>
              <a:ext uri="{FF2B5EF4-FFF2-40B4-BE49-F238E27FC236}">
                <a16:creationId xmlns:a16="http://schemas.microsoft.com/office/drawing/2014/main" id="{EF5BD507-0365-48E3-B78B-551BCE51D10B}"/>
              </a:ext>
            </a:extLst>
          </p:cNvPr>
          <p:cNvSpPr>
            <a:spLocks noGrp="1"/>
          </p:cNvSpPr>
          <p:nvPr>
            <p:ph idx="1"/>
          </p:nvPr>
        </p:nvSpPr>
        <p:spPr>
          <a:xfrm>
            <a:off x="1097280" y="1845733"/>
            <a:ext cx="10058400" cy="4355561"/>
          </a:xfrm>
        </p:spPr>
        <p:txBody>
          <a:bodyPr>
            <a:normAutofit lnSpcReduction="10000"/>
          </a:bodyPr>
          <a:lstStyle/>
          <a:p>
            <a:pPr marL="233363" indent="-233363"/>
            <a:r>
              <a:rPr lang="en-US" dirty="0"/>
              <a:t>Overview of Barriers</a:t>
            </a:r>
          </a:p>
          <a:p>
            <a:pPr marL="233363" indent="-233363"/>
            <a:r>
              <a:rPr lang="en-US" dirty="0"/>
              <a:t>Homeless Education Law: McKinney-Vento Act and California </a:t>
            </a:r>
            <a:r>
              <a:rPr lang="en-US" i="1" dirty="0"/>
              <a:t>Education Code </a:t>
            </a:r>
          </a:p>
          <a:p>
            <a:pPr marL="233363" indent="-233363"/>
            <a:r>
              <a:rPr lang="en-US" dirty="0"/>
              <a:t>Identification </a:t>
            </a:r>
            <a:r>
              <a:rPr lang="en-US"/>
              <a:t>and Enrollment</a:t>
            </a:r>
            <a:endParaRPr lang="en-US" dirty="0"/>
          </a:p>
          <a:p>
            <a:pPr marL="233363" indent="-233363"/>
            <a:r>
              <a:rPr lang="en-US" dirty="0"/>
              <a:t>Overview of the California </a:t>
            </a:r>
            <a:r>
              <a:rPr lang="en-US" i="1" dirty="0"/>
              <a:t>Education Code </a:t>
            </a:r>
            <a:r>
              <a:rPr lang="en-US" dirty="0"/>
              <a:t>requirements for the use of the Housing Questionnaire across legislative years</a:t>
            </a:r>
          </a:p>
          <a:p>
            <a:pPr marL="233363" indent="-233363"/>
            <a:r>
              <a:rPr lang="en-US" dirty="0"/>
              <a:t>The role of the California Department of Education </a:t>
            </a:r>
          </a:p>
          <a:p>
            <a:pPr marL="233363" indent="-233363"/>
            <a:r>
              <a:rPr lang="en-US" dirty="0"/>
              <a:t>The Five W’s and the How of the Housing Questionnaire</a:t>
            </a:r>
          </a:p>
          <a:p>
            <a:pPr marL="233363" indent="-233363"/>
            <a:r>
              <a:rPr lang="en-US" dirty="0"/>
              <a:t>Resources</a:t>
            </a:r>
          </a:p>
          <a:p>
            <a:endParaRPr lang="en-US" dirty="0"/>
          </a:p>
        </p:txBody>
      </p:sp>
      <p:sp>
        <p:nvSpPr>
          <p:cNvPr id="4" name="Slide Number Placeholder 3">
            <a:extLst>
              <a:ext uri="{FF2B5EF4-FFF2-40B4-BE49-F238E27FC236}">
                <a16:creationId xmlns:a16="http://schemas.microsoft.com/office/drawing/2014/main" id="{5ADFB7A1-EFEE-4D31-809B-A7F252B71886}"/>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377060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C3EF-E961-4E56-BC9C-55709DFFC19B}"/>
              </a:ext>
            </a:extLst>
          </p:cNvPr>
          <p:cNvSpPr>
            <a:spLocks noGrp="1"/>
          </p:cNvSpPr>
          <p:nvPr>
            <p:ph type="title"/>
          </p:nvPr>
        </p:nvSpPr>
        <p:spPr/>
        <p:txBody>
          <a:bodyPr/>
          <a:lstStyle/>
          <a:p>
            <a:r>
              <a:rPr lang="en-US" dirty="0"/>
              <a:t>Legislative Summary of Changes</a:t>
            </a:r>
          </a:p>
        </p:txBody>
      </p:sp>
      <p:sp>
        <p:nvSpPr>
          <p:cNvPr id="3" name="Content Placeholder 2">
            <a:extLst>
              <a:ext uri="{FF2B5EF4-FFF2-40B4-BE49-F238E27FC236}">
                <a16:creationId xmlns:a16="http://schemas.microsoft.com/office/drawing/2014/main" id="{67474E24-BC46-4B6B-A5A8-6CBC4CB06ED5}"/>
              </a:ext>
            </a:extLst>
          </p:cNvPr>
          <p:cNvSpPr>
            <a:spLocks noGrp="1"/>
          </p:cNvSpPr>
          <p:nvPr>
            <p:ph idx="1"/>
          </p:nvPr>
        </p:nvSpPr>
        <p:spPr/>
        <p:txBody>
          <a:bodyPr/>
          <a:lstStyle/>
          <a:p>
            <a:pPr marL="0" indent="0">
              <a:buNone/>
            </a:pPr>
            <a:r>
              <a:rPr lang="en-US" dirty="0"/>
              <a:t>Full Legislative summary: </a:t>
            </a:r>
          </a:p>
          <a:p>
            <a:pPr marL="457200" indent="-457200">
              <a:buAutoNum type="arabicPeriod"/>
            </a:pPr>
            <a:r>
              <a:rPr lang="en-US" dirty="0"/>
              <a:t>Added California </a:t>
            </a:r>
            <a:r>
              <a:rPr lang="en-US" i="1" dirty="0"/>
              <a:t>EC </a:t>
            </a:r>
            <a:r>
              <a:rPr lang="en-US" dirty="0"/>
              <a:t>Section 48851- HQ and identification</a:t>
            </a:r>
          </a:p>
          <a:p>
            <a:pPr marL="457200" indent="-457200">
              <a:buAutoNum type="arabicPeriod"/>
            </a:pPr>
            <a:r>
              <a:rPr lang="en-US" dirty="0"/>
              <a:t>Amended California </a:t>
            </a:r>
            <a:r>
              <a:rPr lang="en-US" i="1" dirty="0"/>
              <a:t>EC </a:t>
            </a:r>
            <a:r>
              <a:rPr lang="en-US" dirty="0"/>
              <a:t>Section 48852.5- Role of the CDE</a:t>
            </a:r>
          </a:p>
          <a:p>
            <a:pPr marL="457200" indent="-457200">
              <a:buAutoNum type="arabicPeriod"/>
            </a:pPr>
            <a:r>
              <a:rPr lang="en-US" dirty="0"/>
              <a:t>Added California </a:t>
            </a:r>
            <a:r>
              <a:rPr lang="en-US" i="1" dirty="0"/>
              <a:t>EC </a:t>
            </a:r>
            <a:r>
              <a:rPr lang="en-US" dirty="0"/>
              <a:t>Section 48852.6- Websites</a:t>
            </a:r>
          </a:p>
          <a:p>
            <a:pPr marL="457200" indent="-457200">
              <a:buAutoNum type="arabicPeriod"/>
            </a:pPr>
            <a:r>
              <a:rPr lang="en-US" dirty="0"/>
              <a:t>Added California </a:t>
            </a:r>
            <a:r>
              <a:rPr lang="en-US" i="1" dirty="0"/>
              <a:t>EC </a:t>
            </a:r>
            <a:r>
              <a:rPr lang="en-US" dirty="0"/>
              <a:t>Section 48857-HE TACs- ARP-HCY funds </a:t>
            </a:r>
          </a:p>
          <a:p>
            <a:pPr marL="457200" indent="-457200">
              <a:buAutoNum type="arabicPeriod"/>
            </a:pPr>
            <a:r>
              <a:rPr lang="en-US" dirty="0"/>
              <a:t>Amended California </a:t>
            </a:r>
            <a:r>
              <a:rPr lang="en-US" i="1" dirty="0"/>
              <a:t>EC </a:t>
            </a:r>
            <a:r>
              <a:rPr lang="en-US" dirty="0"/>
              <a:t>Section 48859- definitions</a:t>
            </a:r>
          </a:p>
          <a:p>
            <a:endParaRPr lang="en-US" dirty="0"/>
          </a:p>
        </p:txBody>
      </p:sp>
      <p:sp>
        <p:nvSpPr>
          <p:cNvPr id="4" name="Slide Number Placeholder 3">
            <a:extLst>
              <a:ext uri="{FF2B5EF4-FFF2-40B4-BE49-F238E27FC236}">
                <a16:creationId xmlns:a16="http://schemas.microsoft.com/office/drawing/2014/main" id="{DAF2EC3F-1893-4D2F-AAA2-530D6DC40BFA}"/>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63520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BEA9-145C-486E-B9B3-428BB22D179C}"/>
              </a:ext>
            </a:extLst>
          </p:cNvPr>
          <p:cNvSpPr>
            <a:spLocks noGrp="1"/>
          </p:cNvSpPr>
          <p:nvPr>
            <p:ph type="title"/>
          </p:nvPr>
        </p:nvSpPr>
        <p:spPr>
          <a:xfrm>
            <a:off x="1097280" y="286603"/>
            <a:ext cx="10058400" cy="1450757"/>
          </a:xfrm>
        </p:spPr>
        <p:txBody>
          <a:bodyPr>
            <a:normAutofit/>
          </a:bodyPr>
          <a:lstStyle/>
          <a:p>
            <a:r>
              <a:rPr lang="en-US" dirty="0"/>
              <a:t>California </a:t>
            </a:r>
            <a:r>
              <a:rPr lang="en-US" i="1" dirty="0"/>
              <a:t>Education Code </a:t>
            </a:r>
            <a:r>
              <a:rPr lang="en-US" dirty="0"/>
              <a:t>for the Housing Questionnaire </a:t>
            </a:r>
          </a:p>
        </p:txBody>
      </p:sp>
      <p:sp>
        <p:nvSpPr>
          <p:cNvPr id="3" name="Content Placeholder 2">
            <a:extLst>
              <a:ext uri="{FF2B5EF4-FFF2-40B4-BE49-F238E27FC236}">
                <a16:creationId xmlns:a16="http://schemas.microsoft.com/office/drawing/2014/main" id="{FF9D023F-C26B-43BE-898C-A266E423DA2D}"/>
              </a:ext>
            </a:extLst>
          </p:cNvPr>
          <p:cNvSpPr>
            <a:spLocks noGrp="1"/>
          </p:cNvSpPr>
          <p:nvPr>
            <p:ph idx="1"/>
          </p:nvPr>
        </p:nvSpPr>
        <p:spPr/>
        <p:txBody>
          <a:bodyPr/>
          <a:lstStyle/>
          <a:p>
            <a:pPr marL="457200" indent="-457200">
              <a:buAutoNum type="arabicPeriod"/>
            </a:pPr>
            <a:r>
              <a:rPr lang="en-US" dirty="0"/>
              <a:t>Added California </a:t>
            </a:r>
            <a:r>
              <a:rPr lang="en-US" i="1" dirty="0"/>
              <a:t>Education Code </a:t>
            </a:r>
            <a:r>
              <a:rPr lang="en-US" dirty="0"/>
              <a:t>Section 48851</a:t>
            </a:r>
          </a:p>
          <a:p>
            <a:pPr marL="971550" lvl="1" indent="-514350">
              <a:buFont typeface="+mj-lt"/>
              <a:buAutoNum type="romanLcPeriod"/>
            </a:pPr>
            <a:r>
              <a:rPr lang="en-US" dirty="0">
                <a:hlinkClick r:id="rId2" tooltip="This is a link to the California Education Code Section 48851 web page."/>
              </a:rPr>
              <a:t>https://leginfo.legislature.ca.gov/faces/codes_displaySection.xhtml?lawCode=EDC&amp;sectionNum=48851</a:t>
            </a:r>
            <a:endParaRPr lang="en-US" dirty="0"/>
          </a:p>
          <a:p>
            <a:pPr marL="514350" indent="-514350">
              <a:buAutoNum type="arabicPeriod" startAt="2"/>
            </a:pPr>
            <a:r>
              <a:rPr lang="en-US" dirty="0"/>
              <a:t>Amended California </a:t>
            </a:r>
            <a:r>
              <a:rPr lang="en-US" i="1" dirty="0"/>
              <a:t>Education Code </a:t>
            </a:r>
            <a:r>
              <a:rPr lang="en-US" dirty="0"/>
              <a:t>Section 48852.5</a:t>
            </a:r>
          </a:p>
          <a:p>
            <a:pPr marL="971550" lvl="1" indent="-514350">
              <a:buFont typeface="+mj-lt"/>
              <a:buAutoNum type="romanLcPeriod" startAt="2"/>
            </a:pPr>
            <a:r>
              <a:rPr lang="en-US" dirty="0">
                <a:hlinkClick r:id="rId3" tooltip="This is a link to the California Education Code Section 48852.5 web page."/>
              </a:rPr>
              <a:t>https://leginfo.legislature.ca.gov/faces/codes_displaySection.xhtml?lawCode=EDC&amp;sectionNum=48852.5</a:t>
            </a:r>
            <a:r>
              <a:rPr lang="en-US" dirty="0"/>
              <a:t> </a:t>
            </a:r>
          </a:p>
        </p:txBody>
      </p:sp>
      <p:sp>
        <p:nvSpPr>
          <p:cNvPr id="4" name="Slide Number Placeholder 3">
            <a:extLst>
              <a:ext uri="{FF2B5EF4-FFF2-40B4-BE49-F238E27FC236}">
                <a16:creationId xmlns:a16="http://schemas.microsoft.com/office/drawing/2014/main" id="{D6AF0E7E-D437-46E3-B254-95B2F0B28059}"/>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4114004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5E49-2AE9-48FC-9146-D49666A3DAD2}"/>
              </a:ext>
            </a:extLst>
          </p:cNvPr>
          <p:cNvSpPr>
            <a:spLocks noGrp="1"/>
          </p:cNvSpPr>
          <p:nvPr>
            <p:ph type="title"/>
          </p:nvPr>
        </p:nvSpPr>
        <p:spPr/>
        <p:txBody>
          <a:bodyPr/>
          <a:lstStyle/>
          <a:p>
            <a:r>
              <a:rPr lang="en-US" dirty="0"/>
              <a:t>Who? </a:t>
            </a:r>
          </a:p>
        </p:txBody>
      </p:sp>
      <p:sp>
        <p:nvSpPr>
          <p:cNvPr id="3" name="Content Placeholder 2">
            <a:extLst>
              <a:ext uri="{FF2B5EF4-FFF2-40B4-BE49-F238E27FC236}">
                <a16:creationId xmlns:a16="http://schemas.microsoft.com/office/drawing/2014/main" id="{0E92F0B4-1FE9-48E4-B690-BF1463442C26}"/>
              </a:ext>
            </a:extLst>
          </p:cNvPr>
          <p:cNvSpPr>
            <a:spLocks noGrp="1"/>
          </p:cNvSpPr>
          <p:nvPr>
            <p:ph idx="1"/>
          </p:nvPr>
        </p:nvSpPr>
        <p:spPr/>
        <p:txBody>
          <a:bodyPr/>
          <a:lstStyle/>
          <a:p>
            <a:r>
              <a:rPr lang="en-US" dirty="0"/>
              <a:t>All schools</a:t>
            </a:r>
          </a:p>
          <a:p>
            <a:pPr>
              <a:tabLst>
                <a:tab pos="461963" algn="l"/>
              </a:tabLst>
            </a:pPr>
            <a:r>
              <a:rPr lang="en-US" dirty="0"/>
              <a:t>An LEA shall annually provide the housing questionnaire to all parents or guardians of pupils and to all unaccompanied youths of the local educational agency. California </a:t>
            </a:r>
            <a:r>
              <a:rPr lang="en-US" i="1" dirty="0"/>
              <a:t>EC </a:t>
            </a:r>
            <a:r>
              <a:rPr lang="en-US" dirty="0"/>
              <a:t>Section 48851(b)(2)</a:t>
            </a:r>
          </a:p>
          <a:p>
            <a:r>
              <a:rPr lang="en-US" dirty="0"/>
              <a:t>An LEA shall collect the completed housing questionnaires that it administered pursuant to this section and shall annually report to the department the number of homeless children and youths and unaccompanied youths enrolled. California </a:t>
            </a:r>
            <a:r>
              <a:rPr lang="en-US" i="1" dirty="0"/>
              <a:t>EC </a:t>
            </a:r>
            <a:r>
              <a:rPr lang="en-US" dirty="0"/>
              <a:t>Section 48851(b)(4)</a:t>
            </a:r>
          </a:p>
          <a:p>
            <a:endParaRPr lang="en-US" dirty="0"/>
          </a:p>
        </p:txBody>
      </p:sp>
      <p:sp>
        <p:nvSpPr>
          <p:cNvPr id="4" name="Slide Number Placeholder 3">
            <a:extLst>
              <a:ext uri="{FF2B5EF4-FFF2-40B4-BE49-F238E27FC236}">
                <a16:creationId xmlns:a16="http://schemas.microsoft.com/office/drawing/2014/main" id="{ABC9B363-3F40-46B3-9F79-CCE641537D6E}"/>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283884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1F59-1684-44D0-92E9-257EB1B4A09F}"/>
              </a:ext>
            </a:extLst>
          </p:cNvPr>
          <p:cNvSpPr>
            <a:spLocks noGrp="1"/>
          </p:cNvSpPr>
          <p:nvPr>
            <p:ph type="title"/>
          </p:nvPr>
        </p:nvSpPr>
        <p:spPr/>
        <p:txBody>
          <a:bodyPr/>
          <a:lstStyle/>
          <a:p>
            <a:r>
              <a:rPr lang="en-US" dirty="0"/>
              <a:t>What? </a:t>
            </a:r>
          </a:p>
        </p:txBody>
      </p:sp>
      <p:sp>
        <p:nvSpPr>
          <p:cNvPr id="3" name="Content Placeholder 2">
            <a:extLst>
              <a:ext uri="{FF2B5EF4-FFF2-40B4-BE49-F238E27FC236}">
                <a16:creationId xmlns:a16="http://schemas.microsoft.com/office/drawing/2014/main" id="{C7DFB35E-6F47-4723-B7FC-468EA862DA21}"/>
              </a:ext>
            </a:extLst>
          </p:cNvPr>
          <p:cNvSpPr>
            <a:spLocks noGrp="1"/>
          </p:cNvSpPr>
          <p:nvPr>
            <p:ph idx="1"/>
          </p:nvPr>
        </p:nvSpPr>
        <p:spPr/>
        <p:txBody>
          <a:bodyPr>
            <a:normAutofit/>
          </a:bodyPr>
          <a:lstStyle/>
          <a:p>
            <a:r>
              <a:rPr lang="en-US" dirty="0"/>
              <a:t>A Housing Questionnaire based on the CDE template</a:t>
            </a:r>
          </a:p>
          <a:p>
            <a:r>
              <a:rPr lang="en-US" dirty="0"/>
              <a:t>Use the CDE’s best practices in the development and administration of the Housing Questionnaire </a:t>
            </a:r>
          </a:p>
          <a:p>
            <a:r>
              <a:rPr lang="en-US" dirty="0"/>
              <a:t>Must be made available in the primary language of the child, youth or family</a:t>
            </a:r>
          </a:p>
          <a:p>
            <a:r>
              <a:rPr lang="en-US" dirty="0"/>
              <a:t>The Housing Questionnaire shall include an explanation of the rights and protections </a:t>
            </a:r>
          </a:p>
          <a:p>
            <a:r>
              <a:rPr lang="en-US" dirty="0"/>
              <a:t>The Housing Questionnaire shall be available in paper form California </a:t>
            </a:r>
            <a:r>
              <a:rPr lang="en-US" i="1" dirty="0"/>
              <a:t>EC </a:t>
            </a:r>
            <a:r>
              <a:rPr lang="en-US" dirty="0"/>
              <a:t>Section 48851(a) through (b)(4)</a:t>
            </a:r>
          </a:p>
          <a:p>
            <a:endParaRPr lang="en-US" dirty="0"/>
          </a:p>
        </p:txBody>
      </p:sp>
      <p:sp>
        <p:nvSpPr>
          <p:cNvPr id="4" name="Slide Number Placeholder 3">
            <a:extLst>
              <a:ext uri="{FF2B5EF4-FFF2-40B4-BE49-F238E27FC236}">
                <a16:creationId xmlns:a16="http://schemas.microsoft.com/office/drawing/2014/main" id="{E99F4B14-677A-4E5F-BB5E-4D92143476E7}"/>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259574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2811-CACC-42F6-9709-5C16773475F7}"/>
              </a:ext>
            </a:extLst>
          </p:cNvPr>
          <p:cNvSpPr>
            <a:spLocks noGrp="1"/>
          </p:cNvSpPr>
          <p:nvPr>
            <p:ph type="title"/>
          </p:nvPr>
        </p:nvSpPr>
        <p:spPr/>
        <p:txBody>
          <a:bodyPr/>
          <a:lstStyle/>
          <a:p>
            <a:r>
              <a:rPr lang="en-US" dirty="0"/>
              <a:t>Where?</a:t>
            </a:r>
          </a:p>
        </p:txBody>
      </p:sp>
      <p:sp>
        <p:nvSpPr>
          <p:cNvPr id="3" name="Content Placeholder 2">
            <a:extLst>
              <a:ext uri="{FF2B5EF4-FFF2-40B4-BE49-F238E27FC236}">
                <a16:creationId xmlns:a16="http://schemas.microsoft.com/office/drawing/2014/main" id="{E89834A1-96E5-4738-93A0-5C4509A1AC5B}"/>
              </a:ext>
            </a:extLst>
          </p:cNvPr>
          <p:cNvSpPr>
            <a:spLocks noGrp="1"/>
          </p:cNvSpPr>
          <p:nvPr>
            <p:ph idx="1"/>
          </p:nvPr>
        </p:nvSpPr>
        <p:spPr/>
        <p:txBody>
          <a:bodyPr/>
          <a:lstStyle/>
          <a:p>
            <a:r>
              <a:rPr lang="en-US" dirty="0"/>
              <a:t>At every school site</a:t>
            </a:r>
          </a:p>
          <a:p>
            <a:r>
              <a:rPr lang="en-US" dirty="0"/>
              <a:t>Support from the LEA and COE</a:t>
            </a:r>
          </a:p>
          <a:p>
            <a:r>
              <a:rPr lang="en-US" dirty="0"/>
              <a:t>In paper form at the school and district offices, or wherever families enroll for school; even when the LEA or school site has moved to online enrollment </a:t>
            </a:r>
          </a:p>
          <a:p>
            <a:r>
              <a:rPr lang="en-US" dirty="0"/>
              <a:t>Online enrollment, is </a:t>
            </a:r>
            <a:r>
              <a:rPr lang="en-US" b="1" dirty="0"/>
              <a:t>required</a:t>
            </a:r>
            <a:r>
              <a:rPr lang="en-US" dirty="0"/>
              <a:t> to include </a:t>
            </a:r>
            <a:r>
              <a:rPr lang="en-US" b="1" i="1" dirty="0"/>
              <a:t>all components </a:t>
            </a:r>
            <a:r>
              <a:rPr lang="en-US" dirty="0"/>
              <a:t>of the Housing Questionnaire </a:t>
            </a:r>
          </a:p>
          <a:p>
            <a:pPr marL="0" indent="0">
              <a:buNone/>
            </a:pPr>
            <a:endParaRPr lang="en-US" dirty="0"/>
          </a:p>
        </p:txBody>
      </p:sp>
      <p:sp>
        <p:nvSpPr>
          <p:cNvPr id="4" name="Slide Number Placeholder 3">
            <a:extLst>
              <a:ext uri="{FF2B5EF4-FFF2-40B4-BE49-F238E27FC236}">
                <a16:creationId xmlns:a16="http://schemas.microsoft.com/office/drawing/2014/main" id="{40DD3FA6-5C9D-423B-9389-7EB0444ED207}"/>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411725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DF0A-B4E8-4394-8EBE-36D0B6E28B8E}"/>
              </a:ext>
            </a:extLst>
          </p:cNvPr>
          <p:cNvSpPr>
            <a:spLocks noGrp="1"/>
          </p:cNvSpPr>
          <p:nvPr>
            <p:ph type="title"/>
          </p:nvPr>
        </p:nvSpPr>
        <p:spPr/>
        <p:txBody>
          <a:bodyPr/>
          <a:lstStyle/>
          <a:p>
            <a:r>
              <a:rPr lang="en-US" dirty="0"/>
              <a:t>When?</a:t>
            </a:r>
          </a:p>
        </p:txBody>
      </p:sp>
      <p:sp>
        <p:nvSpPr>
          <p:cNvPr id="3" name="Content Placeholder 2">
            <a:extLst>
              <a:ext uri="{FF2B5EF4-FFF2-40B4-BE49-F238E27FC236}">
                <a16:creationId xmlns:a16="http://schemas.microsoft.com/office/drawing/2014/main" id="{A02D0BC9-0507-46C4-A3F4-9CAA1ED37AB0}"/>
              </a:ext>
            </a:extLst>
          </p:cNvPr>
          <p:cNvSpPr>
            <a:spLocks noGrp="1"/>
          </p:cNvSpPr>
          <p:nvPr>
            <p:ph idx="1"/>
          </p:nvPr>
        </p:nvSpPr>
        <p:spPr>
          <a:xfrm>
            <a:off x="1097280" y="1845733"/>
            <a:ext cx="10058400" cy="4355561"/>
          </a:xfrm>
        </p:spPr>
        <p:txBody>
          <a:bodyPr>
            <a:noAutofit/>
          </a:bodyPr>
          <a:lstStyle/>
          <a:p>
            <a:r>
              <a:rPr lang="en-US" b="1" dirty="0"/>
              <a:t>At least </a:t>
            </a:r>
            <a:r>
              <a:rPr lang="en-US" dirty="0"/>
              <a:t>annually, at the beginning of the school year for all students, upon enrollment through out the school year. California </a:t>
            </a:r>
            <a:r>
              <a:rPr lang="en-US" i="1" dirty="0"/>
              <a:t>EC </a:t>
            </a:r>
            <a:r>
              <a:rPr lang="en-US" dirty="0"/>
              <a:t>Section 48851(b)(2)</a:t>
            </a:r>
          </a:p>
          <a:p>
            <a:r>
              <a:rPr lang="en-US" dirty="0"/>
              <a:t>By providing the information in all the enrollment packets, no one feels singled out or stigmatized, and those who are not homeless become more aware of things happening in the community. (NCHE Toolkit strategy)</a:t>
            </a:r>
          </a:p>
          <a:p>
            <a:r>
              <a:rPr lang="en-US" dirty="0"/>
              <a:t>Lastly, a second opportunity for the administration of the HQ is around the time of Parent Teacher Conferences, where families and staff have the opportunities for a mid year check in and have had more time to share personal information </a:t>
            </a:r>
          </a:p>
        </p:txBody>
      </p:sp>
      <p:sp>
        <p:nvSpPr>
          <p:cNvPr id="4" name="Slide Number Placeholder 3">
            <a:extLst>
              <a:ext uri="{FF2B5EF4-FFF2-40B4-BE49-F238E27FC236}">
                <a16:creationId xmlns:a16="http://schemas.microsoft.com/office/drawing/2014/main" id="{E51AB9E7-9878-4669-AC43-F3CC0B5CCD34}"/>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353015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95E2-95A2-469C-B0B4-E4570EA9C2A6}"/>
              </a:ext>
            </a:extLst>
          </p:cNvPr>
          <p:cNvSpPr>
            <a:spLocks noGrp="1"/>
          </p:cNvSpPr>
          <p:nvPr>
            <p:ph type="title"/>
          </p:nvPr>
        </p:nvSpPr>
        <p:spPr/>
        <p:txBody>
          <a:bodyPr/>
          <a:lstStyle/>
          <a:p>
            <a:r>
              <a:rPr lang="en-US" dirty="0"/>
              <a:t>Why? </a:t>
            </a:r>
          </a:p>
        </p:txBody>
      </p:sp>
      <p:sp>
        <p:nvSpPr>
          <p:cNvPr id="3" name="Content Placeholder 2">
            <a:extLst>
              <a:ext uri="{FF2B5EF4-FFF2-40B4-BE49-F238E27FC236}">
                <a16:creationId xmlns:a16="http://schemas.microsoft.com/office/drawing/2014/main" id="{7C5D49DD-3795-4EA1-ACF5-9239F942F637}"/>
              </a:ext>
            </a:extLst>
          </p:cNvPr>
          <p:cNvSpPr>
            <a:spLocks noGrp="1"/>
          </p:cNvSpPr>
          <p:nvPr>
            <p:ph idx="1"/>
          </p:nvPr>
        </p:nvSpPr>
        <p:spPr/>
        <p:txBody>
          <a:bodyPr>
            <a:normAutofit/>
          </a:bodyPr>
          <a:lstStyle/>
          <a:p>
            <a:r>
              <a:rPr lang="en-US" dirty="0"/>
              <a:t>Federal requirement, mirrored in the state statute for an LEA to administer a housing questionnaire for purposes of identifying homeless children and youth including UHYs</a:t>
            </a:r>
          </a:p>
          <a:p>
            <a:r>
              <a:rPr lang="en-US" dirty="0"/>
              <a:t>Accurately reporting data of homeless children and youth-LEAs shall collect and provide to the State Coordinator the reliable, valid, and comprehensive data. Citation: 42 U.S.C. Section 11432(g)(6)(c)</a:t>
            </a:r>
          </a:p>
          <a:p>
            <a:r>
              <a:rPr lang="en-US" dirty="0"/>
              <a:t>Proven strategy, when received by all students as they sign up for school is a good way to ensure the entire student population is informed (NCHE Toolkit strategy)</a:t>
            </a:r>
          </a:p>
        </p:txBody>
      </p:sp>
      <p:sp>
        <p:nvSpPr>
          <p:cNvPr id="4" name="Slide Number Placeholder 3">
            <a:extLst>
              <a:ext uri="{FF2B5EF4-FFF2-40B4-BE49-F238E27FC236}">
                <a16:creationId xmlns:a16="http://schemas.microsoft.com/office/drawing/2014/main" id="{C33A53AB-1F44-46C0-95D6-8F4E26EDA387}"/>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224023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84C-0C13-40D5-953F-C34C26D66748}"/>
              </a:ext>
            </a:extLst>
          </p:cNvPr>
          <p:cNvSpPr>
            <a:spLocks noGrp="1"/>
          </p:cNvSpPr>
          <p:nvPr>
            <p:ph type="title"/>
          </p:nvPr>
        </p:nvSpPr>
        <p:spPr/>
        <p:txBody>
          <a:bodyPr/>
          <a:lstStyle/>
          <a:p>
            <a:r>
              <a:rPr lang="en-US" dirty="0"/>
              <a:t>How? </a:t>
            </a:r>
          </a:p>
        </p:txBody>
      </p:sp>
      <p:sp>
        <p:nvSpPr>
          <p:cNvPr id="3" name="Content Placeholder 2">
            <a:extLst>
              <a:ext uri="{FF2B5EF4-FFF2-40B4-BE49-F238E27FC236}">
                <a16:creationId xmlns:a16="http://schemas.microsoft.com/office/drawing/2014/main" id="{675C4B76-A318-4DB1-8D39-D7A9BFF8D213}"/>
              </a:ext>
            </a:extLst>
          </p:cNvPr>
          <p:cNvSpPr>
            <a:spLocks noGrp="1"/>
          </p:cNvSpPr>
          <p:nvPr>
            <p:ph idx="1"/>
          </p:nvPr>
        </p:nvSpPr>
        <p:spPr/>
        <p:txBody>
          <a:bodyPr>
            <a:normAutofit/>
          </a:bodyPr>
          <a:lstStyle/>
          <a:p>
            <a:pPr>
              <a:spcAft>
                <a:spcPts val="1200"/>
              </a:spcAft>
            </a:pPr>
            <a:r>
              <a:rPr lang="en-US" dirty="0"/>
              <a:t>Training of school site staff including teachers, principals, enrollment and front desk staff:</a:t>
            </a:r>
          </a:p>
          <a:p>
            <a:pPr lvl="1"/>
            <a:r>
              <a:rPr lang="en-US" dirty="0"/>
              <a:t>Understand the definition, rights and protections </a:t>
            </a:r>
          </a:p>
          <a:p>
            <a:pPr lvl="1"/>
            <a:r>
              <a:rPr lang="en-US" dirty="0"/>
              <a:t>Understand immediate enrollment</a:t>
            </a:r>
          </a:p>
          <a:p>
            <a:pPr lvl="1"/>
            <a:r>
              <a:rPr lang="en-US" dirty="0"/>
              <a:t>Administer the Housing Questionnaire- as a tool for identification, not an additional required form </a:t>
            </a:r>
          </a:p>
        </p:txBody>
      </p:sp>
      <p:sp>
        <p:nvSpPr>
          <p:cNvPr id="4" name="Slide Number Placeholder 3">
            <a:extLst>
              <a:ext uri="{FF2B5EF4-FFF2-40B4-BE49-F238E27FC236}">
                <a16:creationId xmlns:a16="http://schemas.microsoft.com/office/drawing/2014/main" id="{230A9F44-C3D7-4C8F-9FDE-B4E4DFF81E98}"/>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3088123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2ED3-A1D1-46A2-9965-3DE2B1FC2AA1}"/>
              </a:ext>
            </a:extLst>
          </p:cNvPr>
          <p:cNvSpPr>
            <a:spLocks noGrp="1"/>
          </p:cNvSpPr>
          <p:nvPr>
            <p:ph type="title"/>
          </p:nvPr>
        </p:nvSpPr>
        <p:spPr/>
        <p:txBody>
          <a:bodyPr/>
          <a:lstStyle/>
          <a:p>
            <a:r>
              <a:rPr lang="en-US" dirty="0"/>
              <a:t>Resources for the Housing Questionnaire (1)</a:t>
            </a:r>
          </a:p>
        </p:txBody>
      </p:sp>
      <p:sp>
        <p:nvSpPr>
          <p:cNvPr id="3" name="Content Placeholder 2">
            <a:extLst>
              <a:ext uri="{FF2B5EF4-FFF2-40B4-BE49-F238E27FC236}">
                <a16:creationId xmlns:a16="http://schemas.microsoft.com/office/drawing/2014/main" id="{163C0454-1EB0-4FB7-9FBA-49034D37873A}"/>
              </a:ext>
            </a:extLst>
          </p:cNvPr>
          <p:cNvSpPr>
            <a:spLocks noGrp="1"/>
          </p:cNvSpPr>
          <p:nvPr>
            <p:ph idx="1"/>
          </p:nvPr>
        </p:nvSpPr>
        <p:spPr/>
        <p:txBody>
          <a:bodyPr>
            <a:normAutofit/>
          </a:bodyPr>
          <a:lstStyle/>
          <a:p>
            <a:r>
              <a:rPr lang="en-US" i="1" dirty="0"/>
              <a:t>CDE Housing Questionnaire template </a:t>
            </a:r>
            <a:r>
              <a:rPr lang="en-US" dirty="0"/>
              <a:t>link:</a:t>
            </a:r>
          </a:p>
          <a:p>
            <a:pPr lvl="1"/>
            <a:r>
              <a:rPr lang="en-US" dirty="0">
                <a:hlinkClick r:id="rId2" tooltip="This is a link to the California Department of Education Housing Questionnaire template."/>
              </a:rPr>
              <a:t>https://www.cde.ca.gov/sp/hs/cy/documents/housingquestionnaire.pdf</a:t>
            </a:r>
            <a:r>
              <a:rPr lang="en-US" dirty="0"/>
              <a:t> </a:t>
            </a:r>
          </a:p>
          <a:p>
            <a:r>
              <a:rPr lang="en-US" dirty="0"/>
              <a:t>UPDATED </a:t>
            </a:r>
            <a:r>
              <a:rPr lang="en-US" i="1" dirty="0"/>
              <a:t>CDE Guidance Document for the Use of the Housing Questionnaire </a:t>
            </a:r>
            <a:r>
              <a:rPr lang="en-US" dirty="0"/>
              <a:t>link:</a:t>
            </a:r>
          </a:p>
          <a:p>
            <a:pPr lvl="1"/>
            <a:r>
              <a:rPr lang="en-US" dirty="0">
                <a:hlinkClick r:id="rId3" tooltip="This is a link to the California Department of Education Guidance Document for the Use of the Housing Questionnaire."/>
              </a:rPr>
              <a:t>https://www.cde.ca.gov/sp/hs/cy/documents/guidanceforquestionnaire.docx</a:t>
            </a:r>
            <a:r>
              <a:rPr lang="en-US" dirty="0"/>
              <a:t> </a:t>
            </a:r>
          </a:p>
          <a:p>
            <a:r>
              <a:rPr lang="en-US" dirty="0"/>
              <a:t>NEW </a:t>
            </a:r>
            <a:r>
              <a:rPr lang="en-US" i="1" dirty="0"/>
              <a:t>Housing Questionnaire Frequently Asked Questions:</a:t>
            </a:r>
          </a:p>
          <a:p>
            <a:pPr lvl="1"/>
            <a:r>
              <a:rPr lang="en-US" dirty="0">
                <a:hlinkClick r:id="rId4" tooltip="This is a link to the California Department of Education's Resources for Homeless Children and Youth web page."/>
              </a:rPr>
              <a:t>https://www.cde.ca.gov/sp/hs/cy/</a:t>
            </a:r>
            <a:r>
              <a:rPr lang="en-US" dirty="0"/>
              <a:t> </a:t>
            </a:r>
            <a:endParaRPr lang="en-US" dirty="0">
              <a:highlight>
                <a:srgbClr val="FFFF00"/>
              </a:highlight>
            </a:endParaRPr>
          </a:p>
        </p:txBody>
      </p:sp>
      <p:sp>
        <p:nvSpPr>
          <p:cNvPr id="4" name="Slide Number Placeholder 3">
            <a:extLst>
              <a:ext uri="{FF2B5EF4-FFF2-40B4-BE49-F238E27FC236}">
                <a16:creationId xmlns:a16="http://schemas.microsoft.com/office/drawing/2014/main" id="{D01ABCDE-8524-4F68-A825-88FB732828C8}"/>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10238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9BB4-ADDF-49C3-9DB3-641968407061}"/>
              </a:ext>
            </a:extLst>
          </p:cNvPr>
          <p:cNvSpPr>
            <a:spLocks noGrp="1"/>
          </p:cNvSpPr>
          <p:nvPr>
            <p:ph type="title"/>
          </p:nvPr>
        </p:nvSpPr>
        <p:spPr/>
        <p:txBody>
          <a:bodyPr>
            <a:normAutofit fontScale="90000"/>
          </a:bodyPr>
          <a:lstStyle/>
          <a:p>
            <a:r>
              <a:rPr lang="en-US" dirty="0"/>
              <a:t>Resources for the Housing Questionnaire (2)</a:t>
            </a:r>
          </a:p>
        </p:txBody>
      </p:sp>
      <p:sp>
        <p:nvSpPr>
          <p:cNvPr id="3" name="Content Placeholder 2">
            <a:extLst>
              <a:ext uri="{FF2B5EF4-FFF2-40B4-BE49-F238E27FC236}">
                <a16:creationId xmlns:a16="http://schemas.microsoft.com/office/drawing/2014/main" id="{92752E12-6149-4C6E-BB28-793D8CC4B485}"/>
              </a:ext>
            </a:extLst>
          </p:cNvPr>
          <p:cNvSpPr>
            <a:spLocks noGrp="1"/>
          </p:cNvSpPr>
          <p:nvPr>
            <p:ph sz="half" idx="1"/>
          </p:nvPr>
        </p:nvSpPr>
        <p:spPr>
          <a:xfrm>
            <a:off x="1097277" y="1845733"/>
            <a:ext cx="8459527" cy="4388811"/>
          </a:xfrm>
        </p:spPr>
        <p:txBody>
          <a:bodyPr>
            <a:normAutofit/>
          </a:bodyPr>
          <a:lstStyle/>
          <a:p>
            <a:r>
              <a:rPr lang="en-US" i="1" dirty="0"/>
              <a:t>CDE Housing Questionnaire template, </a:t>
            </a:r>
          </a:p>
          <a:p>
            <a:r>
              <a:rPr lang="en-US" dirty="0"/>
              <a:t>UPDATED </a:t>
            </a:r>
            <a:r>
              <a:rPr lang="en-US" i="1" dirty="0"/>
              <a:t>CDE Guidance Document for the Use of the Housing Questionnaire,</a:t>
            </a:r>
            <a:r>
              <a:rPr lang="en-US" dirty="0"/>
              <a:t> </a:t>
            </a:r>
          </a:p>
          <a:p>
            <a:r>
              <a:rPr lang="en-US" dirty="0"/>
              <a:t>NEW </a:t>
            </a:r>
            <a:r>
              <a:rPr lang="en-US" i="1" dirty="0"/>
              <a:t>Housing Questionnaire Frequently Asked Questions, </a:t>
            </a:r>
          </a:p>
          <a:p>
            <a:r>
              <a:rPr lang="en-US" i="1" dirty="0"/>
              <a:t>A copy of this presentation and it’s recording are all available on the HE TAC web site at: </a:t>
            </a:r>
          </a:p>
          <a:p>
            <a:pPr marL="0" indent="0" algn="ctr">
              <a:buNone/>
            </a:pPr>
            <a:r>
              <a:rPr lang="en-US" u="sng" dirty="0">
                <a:hlinkClick r:id="rId2" tooltip="This is a link to the Homeless Education Technical Assistance Center website."/>
              </a:rPr>
              <a:t>https://www.hetac.org/resources/id</a:t>
            </a: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21ADB399-FA0C-44B7-9C79-F2A40B7A9BB0}"/>
              </a:ext>
            </a:extLst>
          </p:cNvPr>
          <p:cNvSpPr>
            <a:spLocks noGrp="1"/>
          </p:cNvSpPr>
          <p:nvPr>
            <p:ph type="sldNum" sz="quarter" idx="12"/>
          </p:nvPr>
        </p:nvSpPr>
        <p:spPr/>
        <p:txBody>
          <a:bodyPr/>
          <a:lstStyle/>
          <a:p>
            <a:fld id="{1E47FE53-EBF0-4DA7-9D9D-CC1C3A20F3CB}" type="slidenum">
              <a:rPr lang="en-US" smtClean="0"/>
              <a:t>29</a:t>
            </a:fld>
            <a:endParaRPr lang="en-US"/>
          </a:p>
        </p:txBody>
      </p:sp>
      <p:pic>
        <p:nvPicPr>
          <p:cNvPr id="7" name="Content Placeholder 6" descr="Homeless Education Technical Assistance Centers logo">
            <a:extLst>
              <a:ext uri="{FF2B5EF4-FFF2-40B4-BE49-F238E27FC236}">
                <a16:creationId xmlns:a16="http://schemas.microsoft.com/office/drawing/2014/main" id="{CFAC9527-A803-477F-B51C-37D03B686248}"/>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556805" y="3115302"/>
            <a:ext cx="1849671" cy="1849671"/>
          </a:xfrm>
          <a:prstGeom prst="rect">
            <a:avLst/>
          </a:prstGeom>
        </p:spPr>
      </p:pic>
    </p:spTree>
    <p:extLst>
      <p:ext uri="{BB962C8B-B14F-4D97-AF65-F5344CB8AC3E}">
        <p14:creationId xmlns:p14="http://schemas.microsoft.com/office/powerpoint/2010/main" val="334113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0749-61B0-4FD4-BE28-9A35C80049E7}"/>
              </a:ext>
            </a:extLst>
          </p:cNvPr>
          <p:cNvSpPr>
            <a:spLocks noGrp="1"/>
          </p:cNvSpPr>
          <p:nvPr>
            <p:ph type="title"/>
          </p:nvPr>
        </p:nvSpPr>
        <p:spPr/>
        <p:txBody>
          <a:bodyPr/>
          <a:lstStyle/>
          <a:p>
            <a:r>
              <a:rPr lang="en-US" dirty="0"/>
              <a:t>Acronyms	(1)</a:t>
            </a:r>
          </a:p>
        </p:txBody>
      </p:sp>
      <p:sp>
        <p:nvSpPr>
          <p:cNvPr id="3" name="Content Placeholder 2">
            <a:extLst>
              <a:ext uri="{FF2B5EF4-FFF2-40B4-BE49-F238E27FC236}">
                <a16:creationId xmlns:a16="http://schemas.microsoft.com/office/drawing/2014/main" id="{0F91C817-08A0-4A97-AD4A-CC82C8EA9B52}"/>
              </a:ext>
            </a:extLst>
          </p:cNvPr>
          <p:cNvSpPr>
            <a:spLocks noGrp="1"/>
          </p:cNvSpPr>
          <p:nvPr>
            <p:ph idx="1"/>
          </p:nvPr>
        </p:nvSpPr>
        <p:spPr/>
        <p:txBody>
          <a:bodyPr>
            <a:normAutofit/>
          </a:bodyPr>
          <a:lstStyle/>
          <a:p>
            <a:r>
              <a:rPr lang="en-US" dirty="0"/>
              <a:t>United State Code Section 42 (42 U.S.C., also referred to as federal law) </a:t>
            </a:r>
          </a:p>
          <a:p>
            <a:r>
              <a:rPr lang="en-US" dirty="0"/>
              <a:t>California </a:t>
            </a:r>
            <a:r>
              <a:rPr lang="en-US" i="1" dirty="0"/>
              <a:t>Education Code </a:t>
            </a:r>
            <a:r>
              <a:rPr lang="en-US" dirty="0"/>
              <a:t>(</a:t>
            </a:r>
            <a:r>
              <a:rPr lang="en-US" i="1" dirty="0"/>
              <a:t>EC</a:t>
            </a:r>
            <a:r>
              <a:rPr lang="en-US" dirty="0"/>
              <a:t>, </a:t>
            </a:r>
            <a:r>
              <a:rPr lang="en-US" i="1" dirty="0"/>
              <a:t>Ed Code </a:t>
            </a:r>
            <a:r>
              <a:rPr lang="en-US" dirty="0"/>
              <a:t>or state law)</a:t>
            </a:r>
          </a:p>
          <a:p>
            <a:r>
              <a:rPr lang="en-US" dirty="0"/>
              <a:t>The term used to identify the state year- July 1 through June 30, Fiscal Year (FY) </a:t>
            </a:r>
          </a:p>
          <a:p>
            <a:r>
              <a:rPr lang="en-US" dirty="0"/>
              <a:t>United States Department of Education (ED)</a:t>
            </a:r>
          </a:p>
          <a:p>
            <a:r>
              <a:rPr lang="en-US" dirty="0"/>
              <a:t>National Center for Homeless Education (NCHE)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C1AF217-B07D-4031-95D3-DF126EB79C5A}"/>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194050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E84A-DF5C-4BC9-8D10-5EA2B2457B0D}"/>
              </a:ext>
            </a:extLst>
          </p:cNvPr>
          <p:cNvSpPr>
            <a:spLocks noGrp="1"/>
          </p:cNvSpPr>
          <p:nvPr>
            <p:ph type="title"/>
          </p:nvPr>
        </p:nvSpPr>
        <p:spPr/>
        <p:txBody>
          <a:bodyPr/>
          <a:lstStyle/>
          <a:p>
            <a:r>
              <a:rPr lang="en-US" dirty="0"/>
              <a:t>Resources for the Housing Questionnaire</a:t>
            </a:r>
          </a:p>
        </p:txBody>
      </p:sp>
      <p:sp>
        <p:nvSpPr>
          <p:cNvPr id="3" name="Content Placeholder 2">
            <a:extLst>
              <a:ext uri="{FF2B5EF4-FFF2-40B4-BE49-F238E27FC236}">
                <a16:creationId xmlns:a16="http://schemas.microsoft.com/office/drawing/2014/main" id="{B8CD0138-3939-4599-81D2-D34718D393E2}"/>
              </a:ext>
            </a:extLst>
          </p:cNvPr>
          <p:cNvSpPr>
            <a:spLocks noGrp="1"/>
          </p:cNvSpPr>
          <p:nvPr>
            <p:ph idx="1"/>
          </p:nvPr>
        </p:nvSpPr>
        <p:spPr/>
        <p:txBody>
          <a:bodyPr>
            <a:normAutofit/>
          </a:bodyPr>
          <a:lstStyle/>
          <a:p>
            <a:r>
              <a:rPr lang="en-US" dirty="0"/>
              <a:t>CDE Translations of the Housing Questionnaire: </a:t>
            </a:r>
          </a:p>
          <a:p>
            <a:pPr marL="0" indent="0">
              <a:buNone/>
            </a:pPr>
            <a:r>
              <a:rPr lang="en-US" dirty="0"/>
              <a:t>Translations of the Housing Questionnaire and Instructions/Template are available via email in the following languages:</a:t>
            </a:r>
          </a:p>
          <a:p>
            <a:pPr marL="0" indent="0">
              <a:buNone/>
            </a:pPr>
            <a:r>
              <a:rPr lang="en-US" dirty="0"/>
              <a:t>Arabic, Armenian, Chinese (simplified), Chinese (traditional), Hindi, Hmong, Japanese, Khmer, Korean, Lao, Punjabi, Russian, Samoan, Somali, Spanish, Tagalog, Ukrainian, Urdu, and Vietnamese</a:t>
            </a:r>
          </a:p>
          <a:p>
            <a:pPr marL="0" indent="0">
              <a:buNone/>
            </a:pPr>
            <a:r>
              <a:rPr lang="en-US" dirty="0"/>
              <a:t>Please send an email with your request of the DOCX or PDF version of the template to </a:t>
            </a:r>
            <a:r>
              <a:rPr lang="en-US" u="sng" dirty="0">
                <a:hlinkClick r:id="rId2"/>
              </a:rPr>
              <a:t>HomelessEd@cde.ca.gov</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2A2DC8A-CD37-426C-BC5B-FB5EE78D8334}"/>
              </a:ext>
            </a:extLst>
          </p:cNvPr>
          <p:cNvSpPr>
            <a:spLocks noGrp="1"/>
          </p:cNvSpPr>
          <p:nvPr>
            <p:ph type="sldNum" sz="quarter" idx="12"/>
          </p:nvPr>
        </p:nvSpPr>
        <p:spPr/>
        <p:txBody>
          <a:bodyPr/>
          <a:lstStyle/>
          <a:p>
            <a:fld id="{1E47FE53-EBF0-4DA7-9D9D-CC1C3A20F3CB}" type="slidenum">
              <a:rPr lang="en-US" smtClean="0"/>
              <a:t>30</a:t>
            </a:fld>
            <a:endParaRPr lang="en-US"/>
          </a:p>
        </p:txBody>
      </p:sp>
    </p:spTree>
    <p:extLst>
      <p:ext uri="{BB962C8B-B14F-4D97-AF65-F5344CB8AC3E}">
        <p14:creationId xmlns:p14="http://schemas.microsoft.com/office/powerpoint/2010/main" val="104145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FA1D-BAC4-4D39-A42E-B8A3BD80679F}"/>
              </a:ext>
            </a:extLst>
          </p:cNvPr>
          <p:cNvSpPr>
            <a:spLocks noGrp="1"/>
          </p:cNvSpPr>
          <p:nvPr>
            <p:ph type="title"/>
          </p:nvPr>
        </p:nvSpPr>
        <p:spPr/>
        <p:txBody>
          <a:bodyPr/>
          <a:lstStyle/>
          <a:p>
            <a:r>
              <a:rPr lang="en-US" dirty="0"/>
              <a:t>Questions?</a:t>
            </a:r>
          </a:p>
        </p:txBody>
      </p:sp>
      <p:pic>
        <p:nvPicPr>
          <p:cNvPr id="6" name="Content Placeholder 5" descr="Multiple hands raised for questions slide">
            <a:extLst>
              <a:ext uri="{FF2B5EF4-FFF2-40B4-BE49-F238E27FC236}">
                <a16:creationId xmlns:a16="http://schemas.microsoft.com/office/drawing/2014/main" id="{07C91E27-D1DF-48BD-9397-D122C9FBEF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7161" y="2472181"/>
            <a:ext cx="7638468" cy="1913637"/>
          </a:xfrm>
        </p:spPr>
      </p:pic>
      <p:sp>
        <p:nvSpPr>
          <p:cNvPr id="4" name="Slide Number Placeholder 3">
            <a:extLst>
              <a:ext uri="{FF2B5EF4-FFF2-40B4-BE49-F238E27FC236}">
                <a16:creationId xmlns:a16="http://schemas.microsoft.com/office/drawing/2014/main" id="{EEE5C965-637A-45D5-A351-CD1C86780B22}"/>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189498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ifornia Department of Education logo">
            <a:extLst>
              <a:ext uri="{FF2B5EF4-FFF2-40B4-BE49-F238E27FC236}">
                <a16:creationId xmlns:a16="http://schemas.microsoft.com/office/drawing/2014/main" id="{7DA84B0A-2314-4A15-8233-1E84AAE8B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976" y="282854"/>
            <a:ext cx="1850194" cy="1861830"/>
          </a:xfrm>
          <a:prstGeom prst="rect">
            <a:avLst/>
          </a:prstGeom>
        </p:spPr>
      </p:pic>
      <p:sp>
        <p:nvSpPr>
          <p:cNvPr id="5" name="Title 4">
            <a:extLst>
              <a:ext uri="{FF2B5EF4-FFF2-40B4-BE49-F238E27FC236}">
                <a16:creationId xmlns:a16="http://schemas.microsoft.com/office/drawing/2014/main" id="{48A3AE97-84B0-456A-8FE0-1B2C46FA9C78}"/>
              </a:ext>
            </a:extLst>
          </p:cNvPr>
          <p:cNvSpPr>
            <a:spLocks noGrp="1"/>
          </p:cNvSpPr>
          <p:nvPr>
            <p:ph type="title"/>
          </p:nvPr>
        </p:nvSpPr>
        <p:spPr>
          <a:xfrm>
            <a:off x="176687" y="1930632"/>
            <a:ext cx="3507971" cy="2506286"/>
          </a:xfrm>
        </p:spPr>
        <p:txBody>
          <a:bodyPr anchor="ctr">
            <a:normAutofit/>
          </a:bodyPr>
          <a:lstStyle/>
          <a:p>
            <a:pPr algn="ctr"/>
            <a:r>
              <a:rPr lang="en-US" sz="8000" b="1" i="1" dirty="0">
                <a:latin typeface="Edwardian Script ITC" panose="030303020407070D0804" pitchFamily="66" charset="0"/>
              </a:rPr>
              <a:t>Thank you</a:t>
            </a:r>
          </a:p>
        </p:txBody>
      </p:sp>
      <p:pic>
        <p:nvPicPr>
          <p:cNvPr id="8" name="Picture 7" descr="Homeless Education Technical Assistance Centers logo">
            <a:extLst>
              <a:ext uri="{FF2B5EF4-FFF2-40B4-BE49-F238E27FC236}">
                <a16:creationId xmlns:a16="http://schemas.microsoft.com/office/drawing/2014/main" id="{23B1C623-5104-4DCA-8897-CA188D1A1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46" y="4785153"/>
            <a:ext cx="1772512" cy="1772512"/>
          </a:xfrm>
          <a:prstGeom prst="rect">
            <a:avLst/>
          </a:prstGeom>
        </p:spPr>
      </p:pic>
      <p:sp>
        <p:nvSpPr>
          <p:cNvPr id="6" name="Content Placeholder 5">
            <a:extLst>
              <a:ext uri="{FF2B5EF4-FFF2-40B4-BE49-F238E27FC236}">
                <a16:creationId xmlns:a16="http://schemas.microsoft.com/office/drawing/2014/main" id="{C8B6F60F-324E-47BF-AC0C-F1B5D9D3540E}"/>
              </a:ext>
            </a:extLst>
          </p:cNvPr>
          <p:cNvSpPr>
            <a:spLocks noGrp="1"/>
          </p:cNvSpPr>
          <p:nvPr>
            <p:ph idx="1"/>
          </p:nvPr>
        </p:nvSpPr>
        <p:spPr>
          <a:xfrm>
            <a:off x="4272741" y="282854"/>
            <a:ext cx="7742572" cy="6274811"/>
          </a:xfrm>
        </p:spPr>
        <p:txBody>
          <a:bodyPr>
            <a:normAutofit fontScale="92500" lnSpcReduction="10000"/>
          </a:bodyPr>
          <a:lstStyle/>
          <a:p>
            <a:pPr marL="0" indent="0" algn="ctr">
              <a:buNone/>
            </a:pPr>
            <a:r>
              <a:rPr lang="en-US" dirty="0"/>
              <a:t>The CDE, Homeless Education Program Team</a:t>
            </a:r>
          </a:p>
          <a:p>
            <a:pPr marL="234950" lvl="1" indent="0" algn="ctr">
              <a:spcBef>
                <a:spcPts val="1200"/>
              </a:spcBef>
              <a:spcAft>
                <a:spcPts val="200"/>
              </a:spcAft>
              <a:buNone/>
            </a:pPr>
            <a:r>
              <a:rPr lang="en-US" sz="2800" b="1" dirty="0"/>
              <a:t>Program Contacts</a:t>
            </a:r>
          </a:p>
          <a:p>
            <a:pPr marL="234950" lvl="1" indent="0" algn="ctr">
              <a:spcAft>
                <a:spcPts val="200"/>
              </a:spcAft>
              <a:buNone/>
            </a:pPr>
            <a:r>
              <a:rPr lang="en-US" sz="2800" dirty="0"/>
              <a:t>Karmina Barrales</a:t>
            </a:r>
          </a:p>
          <a:p>
            <a:pPr marL="234950" lvl="1" indent="0" algn="ctr">
              <a:spcAft>
                <a:spcPts val="200"/>
              </a:spcAft>
              <a:buNone/>
            </a:pPr>
            <a:r>
              <a:rPr lang="en-US" sz="2800" dirty="0"/>
              <a:t>Heidi Brahms</a:t>
            </a:r>
          </a:p>
          <a:p>
            <a:pPr marL="234950" lvl="1" indent="0" algn="ctr">
              <a:spcAft>
                <a:spcPts val="200"/>
              </a:spcAft>
              <a:buNone/>
            </a:pPr>
            <a:r>
              <a:rPr lang="en-US" sz="2800" dirty="0"/>
              <a:t>Jacqueline Matranga</a:t>
            </a:r>
          </a:p>
          <a:p>
            <a:pPr marL="234950" lvl="1" indent="0" algn="ctr">
              <a:spcAft>
                <a:spcPts val="200"/>
              </a:spcAft>
              <a:buNone/>
            </a:pPr>
            <a:r>
              <a:rPr lang="en-US" sz="2800" dirty="0"/>
              <a:t>Leanne Wheeler</a:t>
            </a:r>
          </a:p>
          <a:p>
            <a:pPr marL="234950" lvl="1" indent="0" algn="ctr">
              <a:spcBef>
                <a:spcPts val="1800"/>
              </a:spcBef>
              <a:spcAft>
                <a:spcPts val="200"/>
              </a:spcAft>
              <a:buNone/>
            </a:pPr>
            <a:r>
              <a:rPr lang="en-US" sz="2800" b="1" dirty="0"/>
              <a:t>Administrator</a:t>
            </a:r>
          </a:p>
          <a:p>
            <a:pPr marL="0" indent="0" algn="ctr">
              <a:spcBef>
                <a:spcPts val="200"/>
              </a:spcBef>
              <a:buNone/>
            </a:pPr>
            <a:r>
              <a:rPr lang="en-US" dirty="0"/>
              <a:t>   Deborah Avalos</a:t>
            </a:r>
          </a:p>
          <a:p>
            <a:pPr marL="0" indent="0" algn="ctr">
              <a:spcBef>
                <a:spcPts val="200"/>
              </a:spcBef>
              <a:buNone/>
            </a:pPr>
            <a:endParaRPr lang="en-US" dirty="0"/>
          </a:p>
          <a:p>
            <a:pPr marL="0" indent="0" algn="ctr">
              <a:spcBef>
                <a:spcPts val="200"/>
              </a:spcBef>
              <a:buNone/>
            </a:pPr>
            <a:r>
              <a:rPr lang="en-US" dirty="0"/>
              <a:t>And our Partners the </a:t>
            </a:r>
          </a:p>
          <a:p>
            <a:pPr marL="0" indent="0" algn="ctr">
              <a:spcBef>
                <a:spcPts val="200"/>
              </a:spcBef>
              <a:buNone/>
            </a:pPr>
            <a:r>
              <a:rPr lang="en-US" b="1" dirty="0"/>
              <a:t>Homeless Education Technical Assistance Centers</a:t>
            </a:r>
          </a:p>
          <a:p>
            <a:pPr marL="0" indent="0" algn="ctr">
              <a:spcBef>
                <a:spcPts val="200"/>
              </a:spcBef>
              <a:buNone/>
            </a:pPr>
            <a:r>
              <a:rPr lang="en-US" dirty="0"/>
              <a:t>Contra Costa COE, Los Angeles COE &amp; San Diego </a:t>
            </a:r>
          </a:p>
          <a:p>
            <a:pPr marL="0" indent="0" algn="ctr">
              <a:spcBef>
                <a:spcPts val="200"/>
              </a:spcBef>
              <a:buNone/>
            </a:pPr>
            <a:r>
              <a:rPr lang="en-US" dirty="0"/>
              <a:t> COE</a:t>
            </a:r>
          </a:p>
          <a:p>
            <a:pPr marL="0" indent="0" algn="ctr">
              <a:spcBef>
                <a:spcPts val="2400"/>
              </a:spcBef>
              <a:buNone/>
            </a:pPr>
            <a:r>
              <a:rPr lang="en-US" dirty="0"/>
              <a:t>General email at </a:t>
            </a:r>
            <a:r>
              <a:rPr lang="en-US" dirty="0">
                <a:hlinkClick r:id="rId4" tooltip="CDE's General Homeless Education Email Address"/>
              </a:rPr>
              <a:t>HomelessED@cde.ca.gov</a:t>
            </a:r>
            <a:endParaRPr lang="en-US" dirty="0"/>
          </a:p>
        </p:txBody>
      </p:sp>
      <p:sp>
        <p:nvSpPr>
          <p:cNvPr id="4" name="Slide Number Placeholder 3">
            <a:extLst>
              <a:ext uri="{FF2B5EF4-FFF2-40B4-BE49-F238E27FC236}">
                <a16:creationId xmlns:a16="http://schemas.microsoft.com/office/drawing/2014/main" id="{3B7E1C7A-814D-4BA9-A18D-12D4D76087AD}"/>
              </a:ext>
            </a:extLst>
          </p:cNvPr>
          <p:cNvSpPr>
            <a:spLocks noGrp="1"/>
          </p:cNvSpPr>
          <p:nvPr>
            <p:ph type="sldNum" sz="quarter" idx="12"/>
          </p:nvPr>
        </p:nvSpPr>
        <p:spPr/>
        <p:txBody>
          <a:bodyPr/>
          <a:lstStyle/>
          <a:p>
            <a:fld id="{1E47FE53-EBF0-4DA7-9D9D-CC1C3A20F3CB}" type="slidenum">
              <a:rPr lang="en-US" smtClean="0"/>
              <a:t>32</a:t>
            </a:fld>
            <a:endParaRPr lang="en-US"/>
          </a:p>
        </p:txBody>
      </p:sp>
    </p:spTree>
    <p:extLst>
      <p:ext uri="{BB962C8B-B14F-4D97-AF65-F5344CB8AC3E}">
        <p14:creationId xmlns:p14="http://schemas.microsoft.com/office/powerpoint/2010/main" val="153150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7274-F7DC-4EE0-AE81-A6DE90392698}"/>
              </a:ext>
            </a:extLst>
          </p:cNvPr>
          <p:cNvSpPr>
            <a:spLocks noGrp="1"/>
          </p:cNvSpPr>
          <p:nvPr>
            <p:ph type="title"/>
          </p:nvPr>
        </p:nvSpPr>
        <p:spPr/>
        <p:txBody>
          <a:bodyPr/>
          <a:lstStyle/>
          <a:p>
            <a:r>
              <a:rPr lang="en-US" dirty="0"/>
              <a:t>Acronyms (2)</a:t>
            </a:r>
          </a:p>
        </p:txBody>
      </p:sp>
      <p:sp>
        <p:nvSpPr>
          <p:cNvPr id="3" name="Content Placeholder 2">
            <a:extLst>
              <a:ext uri="{FF2B5EF4-FFF2-40B4-BE49-F238E27FC236}">
                <a16:creationId xmlns:a16="http://schemas.microsoft.com/office/drawing/2014/main" id="{22BD0DE8-1974-4EFA-A98D-D8F3A5DB16AF}"/>
              </a:ext>
            </a:extLst>
          </p:cNvPr>
          <p:cNvSpPr>
            <a:spLocks noGrp="1"/>
          </p:cNvSpPr>
          <p:nvPr>
            <p:ph idx="1"/>
          </p:nvPr>
        </p:nvSpPr>
        <p:spPr/>
        <p:txBody>
          <a:bodyPr/>
          <a:lstStyle/>
          <a:p>
            <a:r>
              <a:rPr lang="en-US" dirty="0"/>
              <a:t>Homeless Technical Assistance Centers (HE TACs)</a:t>
            </a:r>
          </a:p>
          <a:p>
            <a:r>
              <a:rPr lang="en-US" dirty="0"/>
              <a:t>American Rescue Plan (ARP) Plan-Homeless Children and Youth (ARP-HCY)</a:t>
            </a:r>
          </a:p>
          <a:p>
            <a:r>
              <a:rPr lang="en-US" dirty="0"/>
              <a:t>California Department of Education (CDE)</a:t>
            </a:r>
          </a:p>
          <a:p>
            <a:r>
              <a:rPr lang="en-US" dirty="0"/>
              <a:t>Unaccompanied Homeless Youth (UHY)</a:t>
            </a:r>
          </a:p>
          <a:p>
            <a:r>
              <a:rPr lang="en-US" dirty="0"/>
              <a:t>Education for Homeless Children and Youth (EHCY)</a:t>
            </a:r>
          </a:p>
          <a:p>
            <a:r>
              <a:rPr lang="en-US" dirty="0"/>
              <a:t>Local Educational Agencies (LEAs)</a:t>
            </a:r>
          </a:p>
          <a:p>
            <a:endParaRPr lang="en-US" dirty="0"/>
          </a:p>
        </p:txBody>
      </p:sp>
      <p:sp>
        <p:nvSpPr>
          <p:cNvPr id="4" name="Slide Number Placeholder 3">
            <a:extLst>
              <a:ext uri="{FF2B5EF4-FFF2-40B4-BE49-F238E27FC236}">
                <a16:creationId xmlns:a16="http://schemas.microsoft.com/office/drawing/2014/main" id="{E8EE6A3B-8B9E-4330-8FCA-14F515A3CFEE}"/>
              </a:ext>
            </a:extLst>
          </p:cNvPr>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364455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F56E9-DD41-4A94-A631-51888D3468CF}"/>
              </a:ext>
            </a:extLst>
          </p:cNvPr>
          <p:cNvSpPr>
            <a:spLocks noGrp="1"/>
          </p:cNvSpPr>
          <p:nvPr>
            <p:ph type="title"/>
          </p:nvPr>
        </p:nvSpPr>
        <p:spPr/>
        <p:txBody>
          <a:bodyPr/>
          <a:lstStyle/>
          <a:p>
            <a:r>
              <a:rPr lang="en-US" dirty="0"/>
              <a:t>Barriers Faced (1)</a:t>
            </a:r>
          </a:p>
        </p:txBody>
      </p:sp>
      <p:sp>
        <p:nvSpPr>
          <p:cNvPr id="5" name="Content Placeholder 4">
            <a:extLst>
              <a:ext uri="{FF2B5EF4-FFF2-40B4-BE49-F238E27FC236}">
                <a16:creationId xmlns:a16="http://schemas.microsoft.com/office/drawing/2014/main" id="{67595F66-D3D9-41E3-B3ED-88878315165E}"/>
              </a:ext>
            </a:extLst>
          </p:cNvPr>
          <p:cNvSpPr>
            <a:spLocks noGrp="1"/>
          </p:cNvSpPr>
          <p:nvPr>
            <p:ph idx="1"/>
          </p:nvPr>
        </p:nvSpPr>
        <p:spPr/>
        <p:txBody>
          <a:bodyPr/>
          <a:lstStyle/>
          <a:p>
            <a:pPr marL="0" indent="0">
              <a:buNone/>
            </a:pPr>
            <a:r>
              <a:rPr lang="en-US" dirty="0"/>
              <a:t>The McKinney-Vento Act addresses educational barriers and challenges that children and youth experiencing homelessness face when it relates their right to enroll in and attend school, and provides supports needed for school success. Some of the barriers these children and youth face are:</a:t>
            </a:r>
          </a:p>
          <a:p>
            <a:r>
              <a:rPr lang="en-US" dirty="0"/>
              <a:t>Lack of identification </a:t>
            </a:r>
          </a:p>
          <a:p>
            <a:r>
              <a:rPr lang="en-US" dirty="0"/>
              <a:t>Enrollment requirements</a:t>
            </a:r>
          </a:p>
          <a:p>
            <a:pPr lvl="0"/>
            <a:r>
              <a:rPr lang="en-US" dirty="0"/>
              <a:t>Lack of school supplies and transportation</a:t>
            </a:r>
          </a:p>
        </p:txBody>
      </p:sp>
      <p:sp>
        <p:nvSpPr>
          <p:cNvPr id="2" name="Slide Number Placeholder 1">
            <a:extLst>
              <a:ext uri="{FF2B5EF4-FFF2-40B4-BE49-F238E27FC236}">
                <a16:creationId xmlns:a16="http://schemas.microsoft.com/office/drawing/2014/main" id="{459E0103-9736-4ECE-BB5C-F1DD68CFB685}"/>
              </a:ext>
            </a:extLst>
          </p:cNvPr>
          <p:cNvSpPr>
            <a:spLocks noGrp="1"/>
          </p:cNvSpPr>
          <p:nvPr>
            <p:ph type="sldNum" sz="quarter" idx="12"/>
          </p:nvPr>
        </p:nvSpPr>
        <p:spPr/>
        <p:txBody>
          <a:bodyPr/>
          <a:lstStyle/>
          <a:p>
            <a:fld id="{1E47FE53-EBF0-4DA7-9D9D-CC1C3A20F3CB}" type="slidenum">
              <a:rPr lang="en-US" smtClean="0"/>
              <a:pPr/>
              <a:t>5</a:t>
            </a:fld>
            <a:endParaRPr lang="en-US"/>
          </a:p>
        </p:txBody>
      </p:sp>
    </p:spTree>
    <p:extLst>
      <p:ext uri="{BB962C8B-B14F-4D97-AF65-F5344CB8AC3E}">
        <p14:creationId xmlns:p14="http://schemas.microsoft.com/office/powerpoint/2010/main" val="16668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F56E9-DD41-4A94-A631-51888D3468CF}"/>
              </a:ext>
            </a:extLst>
          </p:cNvPr>
          <p:cNvSpPr>
            <a:spLocks noGrp="1"/>
          </p:cNvSpPr>
          <p:nvPr>
            <p:ph type="title"/>
          </p:nvPr>
        </p:nvSpPr>
        <p:spPr/>
        <p:txBody>
          <a:bodyPr/>
          <a:lstStyle/>
          <a:p>
            <a:r>
              <a:rPr lang="en-US" dirty="0"/>
              <a:t>Barriers Faced (2)</a:t>
            </a:r>
          </a:p>
        </p:txBody>
      </p:sp>
      <p:sp>
        <p:nvSpPr>
          <p:cNvPr id="5" name="Content Placeholder 4">
            <a:extLst>
              <a:ext uri="{FF2B5EF4-FFF2-40B4-BE49-F238E27FC236}">
                <a16:creationId xmlns:a16="http://schemas.microsoft.com/office/drawing/2014/main" id="{67595F66-D3D9-41E3-B3ED-88878315165E}"/>
              </a:ext>
            </a:extLst>
          </p:cNvPr>
          <p:cNvSpPr>
            <a:spLocks noGrp="1"/>
          </p:cNvSpPr>
          <p:nvPr>
            <p:ph idx="1"/>
          </p:nvPr>
        </p:nvSpPr>
        <p:spPr/>
        <p:txBody>
          <a:bodyPr/>
          <a:lstStyle/>
          <a:p>
            <a:r>
              <a:rPr lang="en-US" dirty="0"/>
              <a:t>Poor health, fatigue, hunger, anxiety, and trauma</a:t>
            </a:r>
          </a:p>
          <a:p>
            <a:pPr lvl="0"/>
            <a:r>
              <a:rPr lang="en-US" dirty="0"/>
              <a:t>Prejudice and misunderstanding</a:t>
            </a:r>
          </a:p>
          <a:p>
            <a:r>
              <a:rPr lang="en-US" dirty="0"/>
              <a:t>Lack of awareness</a:t>
            </a:r>
          </a:p>
          <a:p>
            <a:pPr lvl="0"/>
            <a:r>
              <a:rPr lang="en-US" dirty="0"/>
              <a:t>Parents not wanting to get involved due to fear</a:t>
            </a:r>
          </a:p>
          <a:p>
            <a:pPr lvl="0"/>
            <a:r>
              <a:rPr lang="en-US" dirty="0"/>
              <a:t>Credit deficiency</a:t>
            </a:r>
          </a:p>
          <a:p>
            <a:pPr lvl="0"/>
            <a:r>
              <a:rPr lang="en-US" dirty="0"/>
              <a:t>Lack of legal guardian for an UHY</a:t>
            </a:r>
          </a:p>
          <a:p>
            <a:endParaRPr lang="en-US" dirty="0"/>
          </a:p>
        </p:txBody>
      </p:sp>
      <p:sp>
        <p:nvSpPr>
          <p:cNvPr id="2" name="Slide Number Placeholder 1">
            <a:extLst>
              <a:ext uri="{FF2B5EF4-FFF2-40B4-BE49-F238E27FC236}">
                <a16:creationId xmlns:a16="http://schemas.microsoft.com/office/drawing/2014/main" id="{157D9C8A-F2CB-488A-917F-73E19C6A9493}"/>
              </a:ext>
            </a:extLst>
          </p:cNvPr>
          <p:cNvSpPr>
            <a:spLocks noGrp="1"/>
          </p:cNvSpPr>
          <p:nvPr>
            <p:ph type="sldNum" sz="quarter" idx="12"/>
          </p:nvPr>
        </p:nvSpPr>
        <p:spPr/>
        <p:txBody>
          <a:bodyPr/>
          <a:lstStyle/>
          <a:p>
            <a:fld id="{1E47FE53-EBF0-4DA7-9D9D-CC1C3A20F3CB}" type="slidenum">
              <a:rPr lang="en-US" smtClean="0"/>
              <a:pPr/>
              <a:t>6</a:t>
            </a:fld>
            <a:endParaRPr lang="en-US"/>
          </a:p>
        </p:txBody>
      </p:sp>
    </p:spTree>
    <p:extLst>
      <p:ext uri="{BB962C8B-B14F-4D97-AF65-F5344CB8AC3E}">
        <p14:creationId xmlns:p14="http://schemas.microsoft.com/office/powerpoint/2010/main" val="332849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515F-A302-4FB9-9D15-68ED767D5459}"/>
              </a:ext>
            </a:extLst>
          </p:cNvPr>
          <p:cNvSpPr>
            <a:spLocks noGrp="1"/>
          </p:cNvSpPr>
          <p:nvPr>
            <p:ph type="title"/>
          </p:nvPr>
        </p:nvSpPr>
        <p:spPr/>
        <p:txBody>
          <a:bodyPr/>
          <a:lstStyle/>
          <a:p>
            <a:r>
              <a:rPr lang="en-US"/>
              <a:t>McKinney-Vento Act (1)</a:t>
            </a:r>
            <a:endParaRPr lang="en-US" dirty="0"/>
          </a:p>
        </p:txBody>
      </p:sp>
      <p:sp>
        <p:nvSpPr>
          <p:cNvPr id="3" name="Content Placeholder 2">
            <a:extLst>
              <a:ext uri="{FF2B5EF4-FFF2-40B4-BE49-F238E27FC236}">
                <a16:creationId xmlns:a16="http://schemas.microsoft.com/office/drawing/2014/main" id="{BF337D15-1D01-456A-A4DF-2490B1DF06C3}"/>
              </a:ext>
            </a:extLst>
          </p:cNvPr>
          <p:cNvSpPr>
            <a:spLocks noGrp="1"/>
          </p:cNvSpPr>
          <p:nvPr>
            <p:ph idx="1"/>
          </p:nvPr>
        </p:nvSpPr>
        <p:spPr/>
        <p:txBody>
          <a:bodyPr/>
          <a:lstStyle/>
          <a:p>
            <a:pPr lvl="0"/>
            <a:r>
              <a:rPr lang="en-US" dirty="0"/>
              <a:t>The McKinney-Vento Act requires LEAs to ensure that each homeless child and youth has equal access to the same free, appropriate public education, including a public preschool education, as other children and youth</a:t>
            </a:r>
          </a:p>
          <a:p>
            <a:pPr lvl="0"/>
            <a:r>
              <a:rPr lang="en-US" dirty="0"/>
              <a:t>Homeless students must have access to the educational and related services that they need to enable them to meet the same challenging State academic standards to which all students are held</a:t>
            </a:r>
          </a:p>
        </p:txBody>
      </p:sp>
      <p:sp>
        <p:nvSpPr>
          <p:cNvPr id="5" name="Slide Number Placeholder 4">
            <a:extLst>
              <a:ext uri="{FF2B5EF4-FFF2-40B4-BE49-F238E27FC236}">
                <a16:creationId xmlns:a16="http://schemas.microsoft.com/office/drawing/2014/main" id="{B1AB568F-0AF1-4219-B95B-7B9F20B712AF}"/>
              </a:ext>
            </a:extLst>
          </p:cNvPr>
          <p:cNvSpPr>
            <a:spLocks noGrp="1"/>
          </p:cNvSpPr>
          <p:nvPr>
            <p:ph type="sldNum" sz="quarter" idx="12"/>
          </p:nvPr>
        </p:nvSpPr>
        <p:spPr/>
        <p:txBody>
          <a:bodyPr/>
          <a:lstStyle/>
          <a:p>
            <a:fld id="{1E47FE53-EBF0-4DA7-9D9D-CC1C3A20F3CB}" type="slidenum">
              <a:rPr lang="en-US" smtClean="0"/>
              <a:pPr/>
              <a:t>7</a:t>
            </a:fld>
            <a:endParaRPr lang="en-US"/>
          </a:p>
        </p:txBody>
      </p:sp>
    </p:spTree>
    <p:extLst>
      <p:ext uri="{BB962C8B-B14F-4D97-AF65-F5344CB8AC3E}">
        <p14:creationId xmlns:p14="http://schemas.microsoft.com/office/powerpoint/2010/main" val="282625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515F-A302-4FB9-9D15-68ED767D5459}"/>
              </a:ext>
            </a:extLst>
          </p:cNvPr>
          <p:cNvSpPr>
            <a:spLocks noGrp="1"/>
          </p:cNvSpPr>
          <p:nvPr>
            <p:ph type="title"/>
          </p:nvPr>
        </p:nvSpPr>
        <p:spPr/>
        <p:txBody>
          <a:bodyPr/>
          <a:lstStyle/>
          <a:p>
            <a:r>
              <a:rPr lang="en-US" dirty="0"/>
              <a:t>McKinney-Vento Act (2)</a:t>
            </a:r>
          </a:p>
        </p:txBody>
      </p:sp>
      <p:sp>
        <p:nvSpPr>
          <p:cNvPr id="3" name="Content Placeholder 2">
            <a:extLst>
              <a:ext uri="{FF2B5EF4-FFF2-40B4-BE49-F238E27FC236}">
                <a16:creationId xmlns:a16="http://schemas.microsoft.com/office/drawing/2014/main" id="{BF337D15-1D01-456A-A4DF-2490B1DF06C3}"/>
              </a:ext>
            </a:extLst>
          </p:cNvPr>
          <p:cNvSpPr>
            <a:spLocks noGrp="1"/>
          </p:cNvSpPr>
          <p:nvPr>
            <p:ph idx="1"/>
          </p:nvPr>
        </p:nvSpPr>
        <p:spPr/>
        <p:txBody>
          <a:bodyPr/>
          <a:lstStyle/>
          <a:p>
            <a:r>
              <a:rPr lang="en-US" dirty="0"/>
              <a:t>LEAs are also required to review and undertake steps to revise laws, regulations, practices, or policies that may act as barriers to the identification, enrollment, attendance, or success in school of homeless children and youth</a:t>
            </a:r>
          </a:p>
          <a:p>
            <a:pPr lvl="0"/>
            <a:r>
              <a:rPr lang="en-US" altLang="en-US" dirty="0"/>
              <a:t>LEAs must collaborate and coordinate with other federal and state educational programs, including Title I</a:t>
            </a:r>
          </a:p>
          <a:p>
            <a:pPr lvl="0"/>
            <a:r>
              <a:rPr lang="en-US" dirty="0"/>
              <a:t>It is also important to note that homeless students may not be separated from the mainstream school environment</a:t>
            </a:r>
            <a:endParaRPr lang="en-US" altLang="en-US" dirty="0"/>
          </a:p>
          <a:p>
            <a:endParaRPr lang="en-US" dirty="0"/>
          </a:p>
        </p:txBody>
      </p:sp>
      <p:sp>
        <p:nvSpPr>
          <p:cNvPr id="5" name="Slide Number Placeholder 4">
            <a:extLst>
              <a:ext uri="{FF2B5EF4-FFF2-40B4-BE49-F238E27FC236}">
                <a16:creationId xmlns:a16="http://schemas.microsoft.com/office/drawing/2014/main" id="{406BA04A-66F0-4B37-902E-F7DAFEEB5E4B}"/>
              </a:ext>
            </a:extLst>
          </p:cNvPr>
          <p:cNvSpPr>
            <a:spLocks noGrp="1"/>
          </p:cNvSpPr>
          <p:nvPr>
            <p:ph type="sldNum" sz="quarter" idx="12"/>
          </p:nvPr>
        </p:nvSpPr>
        <p:spPr/>
        <p:txBody>
          <a:bodyPr/>
          <a:lstStyle/>
          <a:p>
            <a:fld id="{1E47FE53-EBF0-4DA7-9D9D-CC1C3A20F3CB}" type="slidenum">
              <a:rPr lang="en-US" smtClean="0"/>
              <a:pPr/>
              <a:t>8</a:t>
            </a:fld>
            <a:endParaRPr lang="en-US"/>
          </a:p>
        </p:txBody>
      </p:sp>
    </p:spTree>
    <p:extLst>
      <p:ext uri="{BB962C8B-B14F-4D97-AF65-F5344CB8AC3E}">
        <p14:creationId xmlns:p14="http://schemas.microsoft.com/office/powerpoint/2010/main" val="39972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B527-5F49-45FE-98E4-F49516111819}"/>
              </a:ext>
            </a:extLst>
          </p:cNvPr>
          <p:cNvSpPr>
            <a:spLocks noGrp="1"/>
          </p:cNvSpPr>
          <p:nvPr>
            <p:ph type="title"/>
          </p:nvPr>
        </p:nvSpPr>
        <p:spPr/>
        <p:txBody>
          <a:bodyPr/>
          <a:lstStyle/>
          <a:p>
            <a:r>
              <a:rPr lang="en-US" dirty="0"/>
              <a:t>McKinney-Vento Act (3)</a:t>
            </a:r>
          </a:p>
        </p:txBody>
      </p:sp>
      <p:sp>
        <p:nvSpPr>
          <p:cNvPr id="3" name="Content Placeholder 2">
            <a:extLst>
              <a:ext uri="{FF2B5EF4-FFF2-40B4-BE49-F238E27FC236}">
                <a16:creationId xmlns:a16="http://schemas.microsoft.com/office/drawing/2014/main" id="{14DCBFF0-AB40-481D-A907-838189525412}"/>
              </a:ext>
            </a:extLst>
          </p:cNvPr>
          <p:cNvSpPr>
            <a:spLocks noGrp="1"/>
          </p:cNvSpPr>
          <p:nvPr>
            <p:ph idx="1"/>
          </p:nvPr>
        </p:nvSpPr>
        <p:spPr/>
        <p:txBody>
          <a:bodyPr>
            <a:noAutofit/>
          </a:bodyPr>
          <a:lstStyle/>
          <a:p>
            <a:pPr marL="233363" indent="-233363"/>
            <a:r>
              <a:rPr lang="en-US" dirty="0"/>
              <a:t>All LEAs are required to implement the provisions of the ECHY program under the McKinney-Vento Act</a:t>
            </a:r>
          </a:p>
          <a:p>
            <a:pPr marL="233363" indent="-233363"/>
            <a:r>
              <a:rPr lang="en-US" dirty="0"/>
              <a:t>The McKinney-Vento Act was originally passed in 1987. It was reauthorized in 2001 when it became an unfunded mandate for all LEAs. It was reauthorized again in 2015 </a:t>
            </a:r>
          </a:p>
          <a:p>
            <a:pPr marL="233363" indent="-233363"/>
            <a:r>
              <a:rPr lang="en-US" dirty="0"/>
              <a:t>The complete legislation can be found on the National Center for Homeless Education (NCHE) website at </a:t>
            </a:r>
            <a:r>
              <a:rPr lang="en-US" dirty="0">
                <a:hlinkClick r:id="rId2" tooltip="This is a link to the McKinney-Vento Legislation website."/>
              </a:rPr>
              <a:t>https://nche.ed.gov/legislation/mckinney-veprnto/</a:t>
            </a:r>
            <a:endParaRPr lang="en-US" dirty="0"/>
          </a:p>
        </p:txBody>
      </p:sp>
      <p:sp>
        <p:nvSpPr>
          <p:cNvPr id="4" name="Slide Number Placeholder 3">
            <a:extLst>
              <a:ext uri="{FF2B5EF4-FFF2-40B4-BE49-F238E27FC236}">
                <a16:creationId xmlns:a16="http://schemas.microsoft.com/office/drawing/2014/main" id="{4EF334CA-5300-4D7B-B859-EB586C280247}"/>
              </a:ext>
            </a:extLst>
          </p:cNvPr>
          <p:cNvSpPr>
            <a:spLocks noGrp="1"/>
          </p:cNvSpPr>
          <p:nvPr>
            <p:ph type="sldNum" sz="quarter" idx="12"/>
          </p:nvPr>
        </p:nvSpPr>
        <p:spPr/>
        <p:txBody>
          <a:bodyPr/>
          <a:lstStyle/>
          <a:p>
            <a:fld id="{1E47FE53-EBF0-4DA7-9D9D-CC1C3A20F3CB}" type="slidenum">
              <a:rPr lang="en-US" smtClean="0"/>
              <a:t>9</a:t>
            </a:fld>
            <a:endParaRPr lang="en-US"/>
          </a:p>
        </p:txBody>
      </p:sp>
    </p:spTree>
    <p:extLst>
      <p:ext uri="{BB962C8B-B14F-4D97-AF65-F5344CB8AC3E}">
        <p14:creationId xmlns:p14="http://schemas.microsoft.com/office/powerpoint/2010/main" val="1559301611"/>
      </p:ext>
    </p:extLst>
  </p:cSld>
  <p:clrMapOvr>
    <a:masterClrMapping/>
  </p:clrMapOvr>
</p:sld>
</file>

<file path=ppt/theme/theme1.xml><?xml version="1.0" encoding="utf-8"?>
<a:theme xmlns:a="http://schemas.openxmlformats.org/drawingml/2006/main" name="Retrospect">
  <a:themeElements>
    <a:clrScheme name="Custom 4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3067</TotalTime>
  <Words>2208</Words>
  <Application>Microsoft Office PowerPoint</Application>
  <PresentationFormat>Widescreen</PresentationFormat>
  <Paragraphs>213</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Edwardian Script ITC</vt:lpstr>
      <vt:lpstr>Times</vt:lpstr>
      <vt:lpstr>Retrospect</vt:lpstr>
      <vt:lpstr>Housing  Questionnaire:  Legislation and Guidance</vt:lpstr>
      <vt:lpstr>Presentation Outline </vt:lpstr>
      <vt:lpstr>Acronyms (1)</vt:lpstr>
      <vt:lpstr>Acronyms (2)</vt:lpstr>
      <vt:lpstr>Barriers Faced (1)</vt:lpstr>
      <vt:lpstr>Barriers Faced (2)</vt:lpstr>
      <vt:lpstr>McKinney-Vento Act (1)</vt:lpstr>
      <vt:lpstr>McKinney-Vento Act (2)</vt:lpstr>
      <vt:lpstr>McKinney-Vento Act (3)</vt:lpstr>
      <vt:lpstr>California Education Code for Homeless Education</vt:lpstr>
      <vt:lpstr>Identification and Enrollment (1)</vt:lpstr>
      <vt:lpstr>Identification and Enrollment (2)</vt:lpstr>
      <vt:lpstr>Identification and Enrollment (3)</vt:lpstr>
      <vt:lpstr>Housing Questionnaire – Best Practice (1)</vt:lpstr>
      <vt:lpstr>Housing Questionnaire – Best Practice (2)</vt:lpstr>
      <vt:lpstr>Legislation in Fiscal Year 2021–22</vt:lpstr>
      <vt:lpstr>Modifications, Feedback &amp; Final (1)</vt:lpstr>
      <vt:lpstr>Modifications, Feedback &amp; Final (2)</vt:lpstr>
      <vt:lpstr>Legislation in Fiscal Year 2022-23</vt:lpstr>
      <vt:lpstr>Legislative Summary of Changes</vt:lpstr>
      <vt:lpstr>California Education Code for the Housing Questionnaire </vt:lpstr>
      <vt:lpstr>Who? </vt:lpstr>
      <vt:lpstr>What? </vt:lpstr>
      <vt:lpstr>Where?</vt:lpstr>
      <vt:lpstr>When?</vt:lpstr>
      <vt:lpstr>Why? </vt:lpstr>
      <vt:lpstr>How? </vt:lpstr>
      <vt:lpstr>Resources for the Housing Questionnaire (1)</vt:lpstr>
      <vt:lpstr>Resources for the Housing Questionnaire (2)</vt:lpstr>
      <vt:lpstr>Resources for the Housing Questionnaire</vt:lpstr>
      <vt:lpstr>Questions?</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Questionnaire Guidance - Homeless Education (CA Dept of Education)</dc:title>
  <dc:subject>This presentation provides legislative background and guidance regarding the need for and completion of a Housing Questionnaire.</dc:subject>
  <dc:creator>Deborah Avalos</dc:creator>
  <cp:keywords>EHCY, Homeless Education, Homeless, Questionnaire</cp:keywords>
  <cp:lastModifiedBy>Christopher Aban</cp:lastModifiedBy>
  <cp:revision>96</cp:revision>
  <cp:lastPrinted>2016-11-14T18:06:51Z</cp:lastPrinted>
  <dcterms:created xsi:type="dcterms:W3CDTF">2016-11-08T21:28:02Z</dcterms:created>
  <dcterms:modified xsi:type="dcterms:W3CDTF">2023-09-20T16:23:34Z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