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4"/>
  </p:sldMasterIdLst>
  <p:notesMasterIdLst>
    <p:notesMasterId r:id="rId34"/>
  </p:notesMasterIdLst>
  <p:handoutMasterIdLst>
    <p:handoutMasterId r:id="rId35"/>
  </p:handoutMasterIdLst>
  <p:sldIdLst>
    <p:sldId id="306" r:id="rId5"/>
    <p:sldId id="492" r:id="rId6"/>
    <p:sldId id="324" r:id="rId7"/>
    <p:sldId id="327" r:id="rId8"/>
    <p:sldId id="328" r:id="rId9"/>
    <p:sldId id="470" r:id="rId10"/>
    <p:sldId id="329" r:id="rId11"/>
    <p:sldId id="331" r:id="rId12"/>
    <p:sldId id="333" r:id="rId13"/>
    <p:sldId id="334" r:id="rId14"/>
    <p:sldId id="335" r:id="rId15"/>
    <p:sldId id="477" r:id="rId16"/>
    <p:sldId id="478" r:id="rId17"/>
    <p:sldId id="339" r:id="rId18"/>
    <p:sldId id="341" r:id="rId19"/>
    <p:sldId id="342" r:id="rId20"/>
    <p:sldId id="468" r:id="rId21"/>
    <p:sldId id="494" r:id="rId22"/>
    <p:sldId id="473" r:id="rId23"/>
    <p:sldId id="474" r:id="rId24"/>
    <p:sldId id="479" r:id="rId25"/>
    <p:sldId id="353" r:id="rId26"/>
    <p:sldId id="354" r:id="rId27"/>
    <p:sldId id="480" r:id="rId28"/>
    <p:sldId id="481" r:id="rId29"/>
    <p:sldId id="495" r:id="rId30"/>
    <p:sldId id="493" r:id="rId31"/>
    <p:sldId id="359" r:id="rId32"/>
    <p:sldId id="369" r:id="rId3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 Renteria" initials="LR" lastIdx="8" clrIdx="0">
    <p:extLst>
      <p:ext uri="{19B8F6BF-5375-455C-9EA6-DF929625EA0E}">
        <p15:presenceInfo xmlns:p15="http://schemas.microsoft.com/office/powerpoint/2012/main" userId="S::lrenteria@cde.ca.gov::4b796179-fa2b-49f3-b870-39a04ab25501" providerId="AD"/>
      </p:ext>
    </p:extLst>
  </p:cmAuthor>
  <p:cmAuthor id="2" name="Jeff Breshears" initials="JB" lastIdx="2" clrIdx="1">
    <p:extLst>
      <p:ext uri="{19B8F6BF-5375-455C-9EA6-DF929625EA0E}">
        <p15:presenceInfo xmlns:p15="http://schemas.microsoft.com/office/powerpoint/2012/main" userId="S::jbreshears@cde.ca.gov::46edb778-3bef-4084-89a6-2e1ef9cb03c4" providerId="AD"/>
      </p:ext>
    </p:extLst>
  </p:cmAuthor>
  <p:cmAuthor id="3" name="Microsoft Office User" initials="MOU" lastIdx="3" clrIdx="2">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74537" autoAdjust="0"/>
  </p:normalViewPr>
  <p:slideViewPr>
    <p:cSldViewPr snapToGrid="0">
      <p:cViewPr>
        <p:scale>
          <a:sx n="60" d="100"/>
          <a:sy n="60" d="100"/>
        </p:scale>
        <p:origin x="432" y="8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11/3/2022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11/3/2022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C01F26D-C642-438E-BA37-A1FB6B79DF4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FB204401-B41D-4D12-998B-645CED90971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a:extLst>
              <a:ext uri="{FF2B5EF4-FFF2-40B4-BE49-F238E27FC236}">
                <a16:creationId xmlns:a16="http://schemas.microsoft.com/office/drawing/2014/main" id="{681A1765-927F-4963-BFB1-99277091289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3AAA317C-AD9A-4F4B-97C4-6C471758D999}"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27479800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11/3/2022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1"/>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100000"/>
        </a:lnSpc>
        <a:spcBef>
          <a:spcPct val="0"/>
        </a:spcBef>
        <a:buNone/>
        <a:defRPr sz="4800" kern="1200" spc="-50" baseline="0">
          <a:solidFill>
            <a:schemeClr val="tx1"/>
          </a:solidFill>
          <a:latin typeface="+mj-lt"/>
          <a:ea typeface="+mj-ea"/>
          <a:cs typeface="+mj-cs"/>
        </a:defRPr>
      </a:lvl1pPr>
    </p:titleStyle>
    <p:bodyStyle>
      <a:lvl1pPr marL="461963" indent="-236538" algn="l" defTabSz="914400" rtl="0" eaLnBrk="1" latinLnBrk="0" hangingPunct="1">
        <a:lnSpc>
          <a:spcPct val="100000"/>
        </a:lnSpc>
        <a:spcBef>
          <a:spcPts val="300"/>
        </a:spcBef>
        <a:spcAft>
          <a:spcPts val="300"/>
        </a:spcAft>
        <a:buClrTx/>
        <a:buSzPct val="100000"/>
        <a:buFont typeface="Arial" panose="020B0604020202020204" pitchFamily="34" charset="0"/>
        <a:buChar char="•"/>
        <a:defRPr sz="2400" kern="1200">
          <a:solidFill>
            <a:schemeClr val="tx1"/>
          </a:solidFill>
          <a:latin typeface="+mn-lt"/>
          <a:ea typeface="+mn-ea"/>
          <a:cs typeface="+mn-cs"/>
        </a:defRPr>
      </a:lvl1pPr>
      <a:lvl2pPr marL="914400" indent="-236538" algn="l" defTabSz="914400" rtl="0" eaLnBrk="1" latinLnBrk="0" hangingPunct="1">
        <a:lnSpc>
          <a:spcPct val="100000"/>
        </a:lnSpc>
        <a:spcBef>
          <a:spcPts val="300"/>
        </a:spcBef>
        <a:spcAft>
          <a:spcPts val="300"/>
        </a:spcAft>
        <a:buClrTx/>
        <a:buFont typeface="Calibri" pitchFamily="34" charset="0"/>
        <a:buChar char="◦"/>
        <a:defRPr sz="2400" kern="1200">
          <a:solidFill>
            <a:schemeClr val="tx1"/>
          </a:solidFill>
          <a:latin typeface="+mn-lt"/>
          <a:ea typeface="+mn-ea"/>
          <a:cs typeface="+mn-cs"/>
        </a:defRPr>
      </a:lvl2pPr>
      <a:lvl3pPr marL="1376363" indent="-236538" algn="l" defTabSz="914400" rtl="0" eaLnBrk="1" latinLnBrk="0" hangingPunct="1">
        <a:lnSpc>
          <a:spcPct val="100000"/>
        </a:lnSpc>
        <a:spcBef>
          <a:spcPts val="300"/>
        </a:spcBef>
        <a:spcAft>
          <a:spcPts val="300"/>
        </a:spcAft>
        <a:buClrTx/>
        <a:buFont typeface="Wingdings" panose="05000000000000000000" pitchFamily="2" charset="2"/>
        <a:buChar char="§"/>
        <a:defRPr sz="2400" kern="1200">
          <a:solidFill>
            <a:schemeClr val="tx1"/>
          </a:solidFill>
          <a:latin typeface="+mn-lt"/>
          <a:ea typeface="+mn-ea"/>
          <a:cs typeface="+mn-cs"/>
        </a:defRPr>
      </a:lvl3pPr>
      <a:lvl4pPr marL="1828800" indent="-236538" algn="l" defTabSz="914400" rtl="0" eaLnBrk="1" latinLnBrk="0" hangingPunct="1">
        <a:lnSpc>
          <a:spcPct val="100000"/>
        </a:lnSpc>
        <a:spcBef>
          <a:spcPts val="300"/>
        </a:spcBef>
        <a:spcAft>
          <a:spcPts val="300"/>
        </a:spcAft>
        <a:buClrTx/>
        <a:buFont typeface="Arial" panose="020B0604020202020204" pitchFamily="34" charset="0"/>
        <a:buChar char="•"/>
        <a:defRPr sz="2400" kern="1200">
          <a:solidFill>
            <a:schemeClr val="tx1"/>
          </a:solidFill>
          <a:latin typeface="+mn-lt"/>
          <a:ea typeface="+mn-ea"/>
          <a:cs typeface="+mn-cs"/>
        </a:defRPr>
      </a:lvl4pPr>
      <a:lvl5pPr marL="2290763" indent="-236538" algn="l" defTabSz="914400" rtl="0" eaLnBrk="1" latinLnBrk="0" hangingPunct="1">
        <a:lnSpc>
          <a:spcPct val="100000"/>
        </a:lnSpc>
        <a:spcBef>
          <a:spcPts val="300"/>
        </a:spcBef>
        <a:spcAft>
          <a:spcPts val="300"/>
        </a:spcAft>
        <a:buClrTx/>
        <a:buFont typeface="Arial" panose="020B0604020202020204"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sp/hs/" TargetMode="Externa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https://www.cde.ca.gov/sp/hs/cy/documents/homelesspostereng.pdf" TargetMode="Externa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nche.ed.gov/" TargetMode="External"/><Relationship Id="rId2" Type="http://schemas.openxmlformats.org/officeDocument/2006/relationships/hyperlink" Target="http://www.cde.ca.gov/sp/hs/" TargetMode="External"/><Relationship Id="rId1" Type="http://schemas.openxmlformats.org/officeDocument/2006/relationships/slideLayout" Target="../slideLayouts/slideLayout4.xml"/><Relationship Id="rId4" Type="http://schemas.openxmlformats.org/officeDocument/2006/relationships/hyperlink" Target="https://nche.ed.gov/transportation/"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mailto:LWheeler@cde.ca.gov" TargetMode="External"/><Relationship Id="rId2" Type="http://schemas.openxmlformats.org/officeDocument/2006/relationships/hyperlink" Target="mailto:HomelessEd@cde.ca.gov"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cde.ca.gov/sp/hs/documents/ehcyliaisonlist.xlsx"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B3D81E-8457-4913-8702-BF4474C92560}"/>
              </a:ext>
            </a:extLst>
          </p:cNvPr>
          <p:cNvSpPr>
            <a:spLocks noGrp="1"/>
          </p:cNvSpPr>
          <p:nvPr>
            <p:ph type="ctrTitle"/>
          </p:nvPr>
        </p:nvSpPr>
        <p:spPr/>
        <p:txBody>
          <a:bodyPr/>
          <a:lstStyle/>
          <a:p>
            <a:r>
              <a:rPr lang="en-US" altLang="en-US"/>
              <a:t>Transportation and Homeless Education</a:t>
            </a:r>
            <a:endParaRPr lang="en-US" dirty="0"/>
          </a:p>
        </p:txBody>
      </p:sp>
      <p:sp>
        <p:nvSpPr>
          <p:cNvPr id="9" name="Subtitle 8">
            <a:extLst>
              <a:ext uri="{FF2B5EF4-FFF2-40B4-BE49-F238E27FC236}">
                <a16:creationId xmlns:a16="http://schemas.microsoft.com/office/drawing/2014/main" id="{E2F75E64-E3CD-49FA-A331-4D522143414B}"/>
              </a:ext>
            </a:extLst>
          </p:cNvPr>
          <p:cNvSpPr>
            <a:spLocks noGrp="1"/>
          </p:cNvSpPr>
          <p:nvPr>
            <p:ph type="subTitle" idx="1"/>
          </p:nvPr>
        </p:nvSpPr>
        <p:spPr/>
        <p:txBody>
          <a:bodyPr/>
          <a:lstStyle/>
          <a:p>
            <a:pPr lvl="0"/>
            <a:r>
              <a:rPr lang="en-US" altLang="en-US" dirty="0"/>
              <a:t>California department of Education</a:t>
            </a:r>
          </a:p>
          <a:p>
            <a:pPr lvl="0"/>
            <a:r>
              <a:rPr lang="en-US" altLang="en-US" dirty="0"/>
              <a:t>June 2021</a:t>
            </a:r>
            <a:endParaRPr lang="en-US" dirty="0"/>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0E8E3-041A-40D8-A527-03F428ABFFF6}"/>
              </a:ext>
            </a:extLst>
          </p:cNvPr>
          <p:cNvSpPr>
            <a:spLocks noGrp="1"/>
          </p:cNvSpPr>
          <p:nvPr>
            <p:ph type="title"/>
          </p:nvPr>
        </p:nvSpPr>
        <p:spPr/>
        <p:txBody>
          <a:bodyPr/>
          <a:lstStyle/>
          <a:p>
            <a:r>
              <a:rPr lang="en-US" altLang="en-US"/>
              <a:t>Homeless Definition (6)</a:t>
            </a:r>
            <a:endParaRPr lang="en-US" dirty="0"/>
          </a:p>
        </p:txBody>
      </p:sp>
      <p:sp>
        <p:nvSpPr>
          <p:cNvPr id="3" name="Content Placeholder 2">
            <a:extLst>
              <a:ext uri="{FF2B5EF4-FFF2-40B4-BE49-F238E27FC236}">
                <a16:creationId xmlns:a16="http://schemas.microsoft.com/office/drawing/2014/main" id="{DD4C7820-B818-492B-BDC5-442F74EAED2C}"/>
              </a:ext>
            </a:extLst>
          </p:cNvPr>
          <p:cNvSpPr>
            <a:spLocks noGrp="1"/>
          </p:cNvSpPr>
          <p:nvPr>
            <p:ph idx="1"/>
          </p:nvPr>
        </p:nvSpPr>
        <p:spPr/>
        <p:txBody>
          <a:bodyPr/>
          <a:lstStyle/>
          <a:p>
            <a:pPr lvl="0"/>
            <a:r>
              <a:rPr lang="en-US" altLang="en-US"/>
              <a:t>To determine if a homeless child or youth lives in substandard living conditions, consider:</a:t>
            </a:r>
          </a:p>
          <a:p>
            <a:pPr lvl="1"/>
            <a:r>
              <a:rPr lang="en-US" altLang="en-US"/>
              <a:t>Health and safety concerns </a:t>
            </a:r>
          </a:p>
          <a:p>
            <a:pPr lvl="1"/>
            <a:r>
              <a:rPr lang="en-US" altLang="en-US"/>
              <a:t>Number of occupants per square foot</a:t>
            </a:r>
          </a:p>
          <a:p>
            <a:pPr lvl="1"/>
            <a:r>
              <a:rPr lang="en-US" altLang="en-US"/>
              <a:t>Age of occupants</a:t>
            </a:r>
          </a:p>
          <a:p>
            <a:pPr lvl="1"/>
            <a:r>
              <a:rPr lang="en-US" altLang="en-US"/>
              <a:t>State and local building codes</a:t>
            </a:r>
          </a:p>
          <a:p>
            <a:endParaRPr lang="en-US" dirty="0"/>
          </a:p>
        </p:txBody>
      </p:sp>
      <p:sp>
        <p:nvSpPr>
          <p:cNvPr id="4" name="Slide Number Placeholder 3">
            <a:extLst>
              <a:ext uri="{FF2B5EF4-FFF2-40B4-BE49-F238E27FC236}">
                <a16:creationId xmlns:a16="http://schemas.microsoft.com/office/drawing/2014/main" id="{1A4FC334-739B-4CDA-AA33-A4F998BC5981}"/>
              </a:ext>
            </a:extLst>
          </p:cNvPr>
          <p:cNvSpPr>
            <a:spLocks noGrp="1"/>
          </p:cNvSpPr>
          <p:nvPr>
            <p:ph type="sldNum" sz="quarter" idx="12"/>
          </p:nvPr>
        </p:nvSpPr>
        <p:spPr/>
        <p:txBody>
          <a:bodyPr/>
          <a:lstStyle/>
          <a:p>
            <a:fld id="{1E47FE53-EBF0-4DA7-9D9D-CC1C3A20F3CB}" type="slidenum">
              <a:rPr lang="en-US" smtClean="0"/>
              <a:pPr/>
              <a:t>10</a:t>
            </a:fld>
            <a:endParaRPr lang="en-US" dirty="0"/>
          </a:p>
        </p:txBody>
      </p:sp>
    </p:spTree>
    <p:extLst>
      <p:ext uri="{BB962C8B-B14F-4D97-AF65-F5344CB8AC3E}">
        <p14:creationId xmlns:p14="http://schemas.microsoft.com/office/powerpoint/2010/main" val="3403744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8B3C1-F366-4B57-A3A5-4E31C46518C5}"/>
              </a:ext>
            </a:extLst>
          </p:cNvPr>
          <p:cNvSpPr>
            <a:spLocks noGrp="1"/>
          </p:cNvSpPr>
          <p:nvPr>
            <p:ph type="title"/>
          </p:nvPr>
        </p:nvSpPr>
        <p:spPr/>
        <p:txBody>
          <a:bodyPr>
            <a:normAutofit fontScale="90000"/>
          </a:bodyPr>
          <a:lstStyle/>
          <a:p>
            <a:r>
              <a:rPr lang="en-US" altLang="en-US"/>
              <a:t>Unaccompanied Homeless Youth Definition</a:t>
            </a:r>
            <a:endParaRPr lang="en-US" dirty="0"/>
          </a:p>
        </p:txBody>
      </p:sp>
      <p:sp>
        <p:nvSpPr>
          <p:cNvPr id="3" name="Content Placeholder 2">
            <a:extLst>
              <a:ext uri="{FF2B5EF4-FFF2-40B4-BE49-F238E27FC236}">
                <a16:creationId xmlns:a16="http://schemas.microsoft.com/office/drawing/2014/main" id="{BE57E9BB-CAF3-4301-BC59-FBB2D002B2F5}"/>
              </a:ext>
            </a:extLst>
          </p:cNvPr>
          <p:cNvSpPr>
            <a:spLocks noGrp="1"/>
          </p:cNvSpPr>
          <p:nvPr>
            <p:ph idx="1"/>
          </p:nvPr>
        </p:nvSpPr>
        <p:spPr/>
        <p:txBody>
          <a:bodyPr/>
          <a:lstStyle/>
          <a:p>
            <a:pPr lvl="0"/>
            <a:r>
              <a:rPr lang="en-US" altLang="en-US" dirty="0"/>
              <a:t>“Unaccompanied homeless youth” is defined as a child or youth who meets the Act’s definition and is not in the physical custody of a parent or guardian</a:t>
            </a:r>
          </a:p>
          <a:p>
            <a:pPr lvl="0"/>
            <a:r>
              <a:rPr lang="en-US" altLang="en-US" dirty="0"/>
              <a:t>There is no age limit for an unaccompanied homeless youth</a:t>
            </a:r>
          </a:p>
          <a:p>
            <a:endParaRPr lang="en-US" dirty="0"/>
          </a:p>
        </p:txBody>
      </p:sp>
      <p:sp>
        <p:nvSpPr>
          <p:cNvPr id="4" name="Slide Number Placeholder 3">
            <a:extLst>
              <a:ext uri="{FF2B5EF4-FFF2-40B4-BE49-F238E27FC236}">
                <a16:creationId xmlns:a16="http://schemas.microsoft.com/office/drawing/2014/main" id="{3E903F20-0603-482A-8006-E6269B6F7ABC}"/>
              </a:ext>
            </a:extLst>
          </p:cNvPr>
          <p:cNvSpPr>
            <a:spLocks noGrp="1"/>
          </p:cNvSpPr>
          <p:nvPr>
            <p:ph type="sldNum" sz="quarter" idx="12"/>
          </p:nvPr>
        </p:nvSpPr>
        <p:spPr/>
        <p:txBody>
          <a:bodyPr/>
          <a:lstStyle/>
          <a:p>
            <a:fld id="{1E47FE53-EBF0-4DA7-9D9D-CC1C3A20F3CB}" type="slidenum">
              <a:rPr lang="en-US" smtClean="0"/>
              <a:pPr/>
              <a:t>11</a:t>
            </a:fld>
            <a:endParaRPr lang="en-US" dirty="0"/>
          </a:p>
        </p:txBody>
      </p:sp>
    </p:spTree>
    <p:extLst>
      <p:ext uri="{BB962C8B-B14F-4D97-AF65-F5344CB8AC3E}">
        <p14:creationId xmlns:p14="http://schemas.microsoft.com/office/powerpoint/2010/main" val="3249823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0E8E3-041A-40D8-A527-03F428ABFFF6}"/>
              </a:ext>
            </a:extLst>
          </p:cNvPr>
          <p:cNvSpPr>
            <a:spLocks noGrp="1"/>
          </p:cNvSpPr>
          <p:nvPr>
            <p:ph type="title"/>
          </p:nvPr>
        </p:nvSpPr>
        <p:spPr/>
        <p:txBody>
          <a:bodyPr/>
          <a:lstStyle/>
          <a:p>
            <a:r>
              <a:rPr lang="en-US" altLang="en-US"/>
              <a:t>School of Origin Definition (1)</a:t>
            </a:r>
            <a:endParaRPr lang="en-US" dirty="0"/>
          </a:p>
        </p:txBody>
      </p:sp>
      <p:sp>
        <p:nvSpPr>
          <p:cNvPr id="3" name="Content Placeholder 2">
            <a:extLst>
              <a:ext uri="{FF2B5EF4-FFF2-40B4-BE49-F238E27FC236}">
                <a16:creationId xmlns:a16="http://schemas.microsoft.com/office/drawing/2014/main" id="{DD4C7820-B818-492B-BDC5-442F74EAED2C}"/>
              </a:ext>
            </a:extLst>
          </p:cNvPr>
          <p:cNvSpPr>
            <a:spLocks noGrp="1"/>
          </p:cNvSpPr>
          <p:nvPr>
            <p:ph idx="1"/>
          </p:nvPr>
        </p:nvSpPr>
        <p:spPr/>
        <p:txBody>
          <a:bodyPr/>
          <a:lstStyle/>
          <a:p>
            <a:pPr lvl="0"/>
            <a:r>
              <a:rPr lang="en-US" altLang="en-US" dirty="0"/>
              <a:t>A homeless student has the right to remain in their school of origin (SOO) for the duration of their homelessness, if it is in the best interest of the student, and it is parent requested</a:t>
            </a:r>
          </a:p>
          <a:p>
            <a:pPr lvl="0"/>
            <a:r>
              <a:rPr lang="en-US" altLang="en-US" dirty="0"/>
              <a:t>SOO is defined as: </a:t>
            </a:r>
          </a:p>
          <a:p>
            <a:pPr lvl="1"/>
            <a:r>
              <a:rPr lang="en-US" dirty="0"/>
              <a:t>The school that a child or youth attended when permanently housed;</a:t>
            </a:r>
          </a:p>
        </p:txBody>
      </p:sp>
      <p:sp>
        <p:nvSpPr>
          <p:cNvPr id="4" name="Slide Number Placeholder 3">
            <a:extLst>
              <a:ext uri="{FF2B5EF4-FFF2-40B4-BE49-F238E27FC236}">
                <a16:creationId xmlns:a16="http://schemas.microsoft.com/office/drawing/2014/main" id="{1A4FC334-739B-4CDA-AA33-A4F998BC5981}"/>
              </a:ext>
            </a:extLst>
          </p:cNvPr>
          <p:cNvSpPr>
            <a:spLocks noGrp="1"/>
          </p:cNvSpPr>
          <p:nvPr>
            <p:ph type="sldNum" sz="quarter" idx="12"/>
          </p:nvPr>
        </p:nvSpPr>
        <p:spPr/>
        <p:txBody>
          <a:bodyPr/>
          <a:lstStyle/>
          <a:p>
            <a:fld id="{1E47FE53-EBF0-4DA7-9D9D-CC1C3A20F3CB}" type="slidenum">
              <a:rPr lang="en-US" smtClean="0"/>
              <a:pPr/>
              <a:t>12</a:t>
            </a:fld>
            <a:endParaRPr lang="en-US" dirty="0"/>
          </a:p>
        </p:txBody>
      </p:sp>
    </p:spTree>
    <p:extLst>
      <p:ext uri="{BB962C8B-B14F-4D97-AF65-F5344CB8AC3E}">
        <p14:creationId xmlns:p14="http://schemas.microsoft.com/office/powerpoint/2010/main" val="1543204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0E8E3-041A-40D8-A527-03F428ABFFF6}"/>
              </a:ext>
            </a:extLst>
          </p:cNvPr>
          <p:cNvSpPr>
            <a:spLocks noGrp="1"/>
          </p:cNvSpPr>
          <p:nvPr>
            <p:ph type="title"/>
          </p:nvPr>
        </p:nvSpPr>
        <p:spPr/>
        <p:txBody>
          <a:bodyPr/>
          <a:lstStyle/>
          <a:p>
            <a:r>
              <a:rPr lang="en-US" altLang="en-US"/>
              <a:t>School of Origin Definition (2)</a:t>
            </a:r>
            <a:endParaRPr lang="en-US" dirty="0"/>
          </a:p>
        </p:txBody>
      </p:sp>
      <p:sp>
        <p:nvSpPr>
          <p:cNvPr id="3" name="Content Placeholder 2">
            <a:extLst>
              <a:ext uri="{FF2B5EF4-FFF2-40B4-BE49-F238E27FC236}">
                <a16:creationId xmlns:a16="http://schemas.microsoft.com/office/drawing/2014/main" id="{DD4C7820-B818-492B-BDC5-442F74EAED2C}"/>
              </a:ext>
            </a:extLst>
          </p:cNvPr>
          <p:cNvSpPr>
            <a:spLocks noGrp="1"/>
          </p:cNvSpPr>
          <p:nvPr>
            <p:ph idx="1"/>
          </p:nvPr>
        </p:nvSpPr>
        <p:spPr/>
        <p:txBody>
          <a:bodyPr/>
          <a:lstStyle/>
          <a:p>
            <a:pPr lvl="1"/>
            <a:r>
              <a:rPr lang="en-US"/>
              <a:t>The school in which the child or youth was last enrolled; or,</a:t>
            </a:r>
          </a:p>
          <a:p>
            <a:pPr lvl="1"/>
            <a:r>
              <a:rPr lang="en-US"/>
              <a:t>A school that the child or youth has had some sort of connection to within the last 15 months</a:t>
            </a:r>
          </a:p>
          <a:p>
            <a:r>
              <a:rPr lang="en-US"/>
              <a:t>Feeder school patterns are also part of the definition, including preschool</a:t>
            </a:r>
          </a:p>
          <a:p>
            <a:r>
              <a:rPr lang="en-US"/>
              <a:t>Best interest is based on student-centered factors, such as age, grade, programs, etc.</a:t>
            </a:r>
          </a:p>
          <a:p>
            <a:pPr lvl="1"/>
            <a:endParaRPr lang="en-US" dirty="0"/>
          </a:p>
        </p:txBody>
      </p:sp>
      <p:sp>
        <p:nvSpPr>
          <p:cNvPr id="4" name="Slide Number Placeholder 3">
            <a:extLst>
              <a:ext uri="{FF2B5EF4-FFF2-40B4-BE49-F238E27FC236}">
                <a16:creationId xmlns:a16="http://schemas.microsoft.com/office/drawing/2014/main" id="{1A4FC334-739B-4CDA-AA33-A4F998BC5981}"/>
              </a:ext>
            </a:extLst>
          </p:cNvPr>
          <p:cNvSpPr>
            <a:spLocks noGrp="1"/>
          </p:cNvSpPr>
          <p:nvPr>
            <p:ph type="sldNum" sz="quarter" idx="12"/>
          </p:nvPr>
        </p:nvSpPr>
        <p:spPr/>
        <p:txBody>
          <a:bodyPr/>
          <a:lstStyle/>
          <a:p>
            <a:fld id="{1E47FE53-EBF0-4DA7-9D9D-CC1C3A20F3CB}" type="slidenum">
              <a:rPr lang="en-US" smtClean="0"/>
              <a:pPr/>
              <a:t>13</a:t>
            </a:fld>
            <a:endParaRPr lang="en-US" dirty="0"/>
          </a:p>
        </p:txBody>
      </p:sp>
    </p:spTree>
    <p:extLst>
      <p:ext uri="{BB962C8B-B14F-4D97-AF65-F5344CB8AC3E}">
        <p14:creationId xmlns:p14="http://schemas.microsoft.com/office/powerpoint/2010/main" val="439737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23F06-94BD-4AA9-B8C0-B3D2253716F1}"/>
              </a:ext>
            </a:extLst>
          </p:cNvPr>
          <p:cNvSpPr>
            <a:spLocks noGrp="1"/>
          </p:cNvSpPr>
          <p:nvPr>
            <p:ph type="title"/>
          </p:nvPr>
        </p:nvSpPr>
        <p:spPr/>
        <p:txBody>
          <a:bodyPr/>
          <a:lstStyle/>
          <a:p>
            <a:r>
              <a:rPr lang="en-US" altLang="en-US" dirty="0"/>
              <a:t>Mobility </a:t>
            </a:r>
            <a:endParaRPr lang="en-US" dirty="0"/>
          </a:p>
        </p:txBody>
      </p:sp>
      <p:sp>
        <p:nvSpPr>
          <p:cNvPr id="3" name="Content Placeholder 2">
            <a:extLst>
              <a:ext uri="{FF2B5EF4-FFF2-40B4-BE49-F238E27FC236}">
                <a16:creationId xmlns:a16="http://schemas.microsoft.com/office/drawing/2014/main" id="{10D3A1B7-E8A3-4FBF-B7B8-43B675C0EBDB}"/>
              </a:ext>
            </a:extLst>
          </p:cNvPr>
          <p:cNvSpPr>
            <a:spLocks noGrp="1"/>
          </p:cNvSpPr>
          <p:nvPr>
            <p:ph idx="1"/>
          </p:nvPr>
        </p:nvSpPr>
        <p:spPr/>
        <p:txBody>
          <a:bodyPr/>
          <a:lstStyle/>
          <a:p>
            <a:pPr lvl="0"/>
            <a:r>
              <a:rPr lang="en-US" dirty="0"/>
              <a:t>Homeless students can lose four to six months of academic progress with one school move during a year</a:t>
            </a:r>
          </a:p>
          <a:p>
            <a:pPr lvl="0"/>
            <a:r>
              <a:rPr lang="en-US" dirty="0"/>
              <a:t>Mobility also hurts non-mobile students; a study found average test scores for non-mobile students were significantly lower in high schools with high student mobility rates</a:t>
            </a:r>
          </a:p>
          <a:p>
            <a:r>
              <a:rPr lang="en-US" dirty="0"/>
              <a:t>Students who change high schools even once during high school are less than half as likely as stable students to graduate, even accounting for other factors</a:t>
            </a:r>
          </a:p>
          <a:p>
            <a:endParaRPr lang="en-US" dirty="0"/>
          </a:p>
        </p:txBody>
      </p:sp>
      <p:sp>
        <p:nvSpPr>
          <p:cNvPr id="4" name="Slide Number Placeholder 3">
            <a:extLst>
              <a:ext uri="{FF2B5EF4-FFF2-40B4-BE49-F238E27FC236}">
                <a16:creationId xmlns:a16="http://schemas.microsoft.com/office/drawing/2014/main" id="{D0CAFF7A-D2F6-4714-89BA-F9502CB2DFC7}"/>
              </a:ext>
            </a:extLst>
          </p:cNvPr>
          <p:cNvSpPr>
            <a:spLocks noGrp="1"/>
          </p:cNvSpPr>
          <p:nvPr>
            <p:ph type="sldNum" sz="quarter" idx="12"/>
          </p:nvPr>
        </p:nvSpPr>
        <p:spPr/>
        <p:txBody>
          <a:bodyPr/>
          <a:lstStyle/>
          <a:p>
            <a:fld id="{1E47FE53-EBF0-4DA7-9D9D-CC1C3A20F3CB}" type="slidenum">
              <a:rPr lang="en-US" smtClean="0"/>
              <a:pPr/>
              <a:t>14</a:t>
            </a:fld>
            <a:endParaRPr lang="en-US" dirty="0"/>
          </a:p>
        </p:txBody>
      </p:sp>
    </p:spTree>
    <p:extLst>
      <p:ext uri="{BB962C8B-B14F-4D97-AF65-F5344CB8AC3E}">
        <p14:creationId xmlns:p14="http://schemas.microsoft.com/office/powerpoint/2010/main" val="1986314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19829-8CE5-4057-B610-4FD5AB55811E}"/>
              </a:ext>
            </a:extLst>
          </p:cNvPr>
          <p:cNvSpPr>
            <a:spLocks noGrp="1"/>
          </p:cNvSpPr>
          <p:nvPr>
            <p:ph type="title"/>
          </p:nvPr>
        </p:nvSpPr>
        <p:spPr/>
        <p:txBody>
          <a:bodyPr/>
          <a:lstStyle/>
          <a:p>
            <a:r>
              <a:rPr lang="en-US" altLang="en-US"/>
              <a:t>Additional Consequences (1)</a:t>
            </a:r>
            <a:endParaRPr lang="en-US" dirty="0"/>
          </a:p>
        </p:txBody>
      </p:sp>
      <p:sp>
        <p:nvSpPr>
          <p:cNvPr id="3" name="Content Placeholder 2">
            <a:extLst>
              <a:ext uri="{FF2B5EF4-FFF2-40B4-BE49-F238E27FC236}">
                <a16:creationId xmlns:a16="http://schemas.microsoft.com/office/drawing/2014/main" id="{D65FD79F-D6B7-4F85-85A8-02BD07ABBFB4}"/>
              </a:ext>
            </a:extLst>
          </p:cNvPr>
          <p:cNvSpPr>
            <a:spLocks noGrp="1"/>
          </p:cNvSpPr>
          <p:nvPr>
            <p:ph idx="1"/>
          </p:nvPr>
        </p:nvSpPr>
        <p:spPr/>
        <p:txBody>
          <a:bodyPr/>
          <a:lstStyle/>
          <a:p>
            <a:pPr lvl="0"/>
            <a:r>
              <a:rPr lang="en-US" altLang="en-US"/>
              <a:t>Homeless students and their families typically experience:</a:t>
            </a:r>
          </a:p>
          <a:p>
            <a:pPr lvl="1"/>
            <a:r>
              <a:rPr lang="en-US" altLang="en-US"/>
              <a:t>Poor nutrition</a:t>
            </a:r>
          </a:p>
          <a:p>
            <a:pPr lvl="1"/>
            <a:r>
              <a:rPr lang="en-US" altLang="en-US"/>
              <a:t>Inadequate health care</a:t>
            </a:r>
          </a:p>
          <a:p>
            <a:pPr lvl="1"/>
            <a:r>
              <a:rPr lang="en-US" altLang="en-US"/>
              <a:t>Higher exposure to violence and emotional stress</a:t>
            </a:r>
          </a:p>
          <a:p>
            <a:pPr lvl="1"/>
            <a:r>
              <a:rPr lang="en-US" altLang="en-US"/>
              <a:t>Increased incidents of health impairments</a:t>
            </a:r>
          </a:p>
          <a:p>
            <a:endParaRPr lang="en-US" dirty="0"/>
          </a:p>
        </p:txBody>
      </p:sp>
      <p:sp>
        <p:nvSpPr>
          <p:cNvPr id="4" name="Slide Number Placeholder 3">
            <a:extLst>
              <a:ext uri="{FF2B5EF4-FFF2-40B4-BE49-F238E27FC236}">
                <a16:creationId xmlns:a16="http://schemas.microsoft.com/office/drawing/2014/main" id="{D5064BDC-07A8-4FFC-A371-D86B7CD1E6F2}"/>
              </a:ext>
            </a:extLst>
          </p:cNvPr>
          <p:cNvSpPr>
            <a:spLocks noGrp="1"/>
          </p:cNvSpPr>
          <p:nvPr>
            <p:ph type="sldNum" sz="quarter" idx="12"/>
          </p:nvPr>
        </p:nvSpPr>
        <p:spPr/>
        <p:txBody>
          <a:bodyPr/>
          <a:lstStyle/>
          <a:p>
            <a:fld id="{1E47FE53-EBF0-4DA7-9D9D-CC1C3A20F3CB}" type="slidenum">
              <a:rPr lang="en-US" smtClean="0"/>
              <a:pPr/>
              <a:t>15</a:t>
            </a:fld>
            <a:endParaRPr lang="en-US" dirty="0"/>
          </a:p>
        </p:txBody>
      </p:sp>
    </p:spTree>
    <p:extLst>
      <p:ext uri="{BB962C8B-B14F-4D97-AF65-F5344CB8AC3E}">
        <p14:creationId xmlns:p14="http://schemas.microsoft.com/office/powerpoint/2010/main" val="4153909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D860B-301A-4E51-9765-442CD9359B16}"/>
              </a:ext>
            </a:extLst>
          </p:cNvPr>
          <p:cNvSpPr>
            <a:spLocks noGrp="1"/>
          </p:cNvSpPr>
          <p:nvPr>
            <p:ph type="title"/>
          </p:nvPr>
        </p:nvSpPr>
        <p:spPr/>
        <p:txBody>
          <a:bodyPr/>
          <a:lstStyle/>
          <a:p>
            <a:r>
              <a:rPr lang="en-US" altLang="en-US"/>
              <a:t>Additional Consequences (2)</a:t>
            </a:r>
            <a:endParaRPr lang="en-US" dirty="0"/>
          </a:p>
        </p:txBody>
      </p:sp>
      <p:sp>
        <p:nvSpPr>
          <p:cNvPr id="3" name="Content Placeholder 2">
            <a:extLst>
              <a:ext uri="{FF2B5EF4-FFF2-40B4-BE49-F238E27FC236}">
                <a16:creationId xmlns:a16="http://schemas.microsoft.com/office/drawing/2014/main" id="{20308EF2-756F-4F75-9818-5A7E11A0B267}"/>
              </a:ext>
            </a:extLst>
          </p:cNvPr>
          <p:cNvSpPr>
            <a:spLocks noGrp="1"/>
          </p:cNvSpPr>
          <p:nvPr>
            <p:ph idx="1"/>
          </p:nvPr>
        </p:nvSpPr>
        <p:spPr/>
        <p:txBody>
          <a:bodyPr/>
          <a:lstStyle/>
          <a:p>
            <a:pPr lvl="0"/>
            <a:r>
              <a:rPr lang="en-US"/>
              <a:t>With constant moving, children and youth experiencing homelessness leave behind a familiar space, their possessions, and people</a:t>
            </a:r>
          </a:p>
          <a:p>
            <a:pPr lvl="0"/>
            <a:r>
              <a:rPr lang="en-US"/>
              <a:t>Children and youth experiencing homelessness leave projects half finished, cling to possessions, are restless, may exhibit aggressive behavior, or feel a loss of control so they fight for control at school</a:t>
            </a:r>
          </a:p>
          <a:p>
            <a:endParaRPr lang="en-US" dirty="0"/>
          </a:p>
        </p:txBody>
      </p:sp>
      <p:sp>
        <p:nvSpPr>
          <p:cNvPr id="4" name="Slide Number Placeholder 3">
            <a:extLst>
              <a:ext uri="{FF2B5EF4-FFF2-40B4-BE49-F238E27FC236}">
                <a16:creationId xmlns:a16="http://schemas.microsoft.com/office/drawing/2014/main" id="{50CF7917-E403-431E-A0CC-E4F5DDC69E4C}"/>
              </a:ext>
            </a:extLst>
          </p:cNvPr>
          <p:cNvSpPr>
            <a:spLocks noGrp="1"/>
          </p:cNvSpPr>
          <p:nvPr>
            <p:ph type="sldNum" sz="quarter" idx="12"/>
          </p:nvPr>
        </p:nvSpPr>
        <p:spPr/>
        <p:txBody>
          <a:bodyPr/>
          <a:lstStyle/>
          <a:p>
            <a:fld id="{1E47FE53-EBF0-4DA7-9D9D-CC1C3A20F3CB}" type="slidenum">
              <a:rPr lang="en-US" smtClean="0"/>
              <a:pPr/>
              <a:t>16</a:t>
            </a:fld>
            <a:endParaRPr lang="en-US" dirty="0"/>
          </a:p>
        </p:txBody>
      </p:sp>
    </p:spTree>
    <p:extLst>
      <p:ext uri="{BB962C8B-B14F-4D97-AF65-F5344CB8AC3E}">
        <p14:creationId xmlns:p14="http://schemas.microsoft.com/office/powerpoint/2010/main" val="2718361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D860B-301A-4E51-9765-442CD9359B16}"/>
              </a:ext>
            </a:extLst>
          </p:cNvPr>
          <p:cNvSpPr>
            <a:spLocks noGrp="1"/>
          </p:cNvSpPr>
          <p:nvPr>
            <p:ph type="title"/>
          </p:nvPr>
        </p:nvSpPr>
        <p:spPr/>
        <p:txBody>
          <a:bodyPr/>
          <a:lstStyle/>
          <a:p>
            <a:r>
              <a:rPr lang="en-US" altLang="en-US"/>
              <a:t>Transportation – General (1)</a:t>
            </a:r>
            <a:endParaRPr lang="en-US" dirty="0"/>
          </a:p>
        </p:txBody>
      </p:sp>
      <p:sp>
        <p:nvSpPr>
          <p:cNvPr id="3" name="Content Placeholder 2">
            <a:extLst>
              <a:ext uri="{FF2B5EF4-FFF2-40B4-BE49-F238E27FC236}">
                <a16:creationId xmlns:a16="http://schemas.microsoft.com/office/drawing/2014/main" id="{20308EF2-756F-4F75-9818-5A7E11A0B267}"/>
              </a:ext>
            </a:extLst>
          </p:cNvPr>
          <p:cNvSpPr>
            <a:spLocks noGrp="1"/>
          </p:cNvSpPr>
          <p:nvPr>
            <p:ph idx="1"/>
          </p:nvPr>
        </p:nvSpPr>
        <p:spPr/>
        <p:txBody>
          <a:bodyPr/>
          <a:lstStyle/>
          <a:p>
            <a:pPr lvl="0"/>
            <a:r>
              <a:rPr lang="en-US"/>
              <a:t>The Act requires LEAs to provide services to homeless students comparable to those services offered to other students, including transportation</a:t>
            </a:r>
          </a:p>
          <a:p>
            <a:pPr lvl="0"/>
            <a:r>
              <a:rPr lang="en-US"/>
              <a:t>LEAs are required to enroll homeless students immediately, and transportation must be arranged without delay</a:t>
            </a:r>
          </a:p>
          <a:p>
            <a:pPr lvl="0"/>
            <a:r>
              <a:rPr lang="en-US"/>
              <a:t>Transportation should be part of the LEA’s policies and procedures at it relates to homeless students</a:t>
            </a:r>
            <a:endParaRPr lang="en-US" dirty="0"/>
          </a:p>
        </p:txBody>
      </p:sp>
      <p:sp>
        <p:nvSpPr>
          <p:cNvPr id="4" name="Slide Number Placeholder 3">
            <a:extLst>
              <a:ext uri="{FF2B5EF4-FFF2-40B4-BE49-F238E27FC236}">
                <a16:creationId xmlns:a16="http://schemas.microsoft.com/office/drawing/2014/main" id="{50CF7917-E403-431E-A0CC-E4F5DDC69E4C}"/>
              </a:ext>
            </a:extLst>
          </p:cNvPr>
          <p:cNvSpPr>
            <a:spLocks noGrp="1"/>
          </p:cNvSpPr>
          <p:nvPr>
            <p:ph type="sldNum" sz="quarter" idx="12"/>
          </p:nvPr>
        </p:nvSpPr>
        <p:spPr/>
        <p:txBody>
          <a:bodyPr/>
          <a:lstStyle/>
          <a:p>
            <a:fld id="{1E47FE53-EBF0-4DA7-9D9D-CC1C3A20F3CB}" type="slidenum">
              <a:rPr lang="en-US" smtClean="0"/>
              <a:pPr/>
              <a:t>17</a:t>
            </a:fld>
            <a:endParaRPr lang="en-US" dirty="0"/>
          </a:p>
        </p:txBody>
      </p:sp>
    </p:spTree>
    <p:extLst>
      <p:ext uri="{BB962C8B-B14F-4D97-AF65-F5344CB8AC3E}">
        <p14:creationId xmlns:p14="http://schemas.microsoft.com/office/powerpoint/2010/main" val="220198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D860B-301A-4E51-9765-442CD9359B16}"/>
              </a:ext>
            </a:extLst>
          </p:cNvPr>
          <p:cNvSpPr>
            <a:spLocks noGrp="1"/>
          </p:cNvSpPr>
          <p:nvPr>
            <p:ph type="title"/>
          </p:nvPr>
        </p:nvSpPr>
        <p:spPr/>
        <p:txBody>
          <a:bodyPr/>
          <a:lstStyle/>
          <a:p>
            <a:r>
              <a:rPr lang="en-US" altLang="en-US"/>
              <a:t>Transportation – General (2)</a:t>
            </a:r>
            <a:endParaRPr lang="en-US" dirty="0"/>
          </a:p>
        </p:txBody>
      </p:sp>
      <p:sp>
        <p:nvSpPr>
          <p:cNvPr id="3" name="Content Placeholder 2">
            <a:extLst>
              <a:ext uri="{FF2B5EF4-FFF2-40B4-BE49-F238E27FC236}">
                <a16:creationId xmlns:a16="http://schemas.microsoft.com/office/drawing/2014/main" id="{20308EF2-756F-4F75-9818-5A7E11A0B267}"/>
              </a:ext>
            </a:extLst>
          </p:cNvPr>
          <p:cNvSpPr>
            <a:spLocks noGrp="1"/>
          </p:cNvSpPr>
          <p:nvPr>
            <p:ph idx="1"/>
          </p:nvPr>
        </p:nvSpPr>
        <p:spPr/>
        <p:txBody>
          <a:bodyPr/>
          <a:lstStyle/>
          <a:p>
            <a:pPr lvl="0"/>
            <a:r>
              <a:rPr lang="en-US" dirty="0"/>
              <a:t>The mode of transportation is based on the best interest of the student and in consultation with the parent/guardian</a:t>
            </a:r>
          </a:p>
          <a:p>
            <a:pPr lvl="1"/>
            <a:r>
              <a:rPr lang="en-US" dirty="0"/>
              <a:t>The LEA ultimately determines the mode of transportation, as long as it does not create a barrier to the student</a:t>
            </a:r>
          </a:p>
          <a:p>
            <a:pPr lvl="0"/>
            <a:r>
              <a:rPr lang="en-US" dirty="0"/>
              <a:t>If transportation is a barrier to extracurricular activities, the LEA would be required to provide or arrange transportation to and from the activity</a:t>
            </a:r>
          </a:p>
        </p:txBody>
      </p:sp>
      <p:sp>
        <p:nvSpPr>
          <p:cNvPr id="4" name="Slide Number Placeholder 3">
            <a:extLst>
              <a:ext uri="{FF2B5EF4-FFF2-40B4-BE49-F238E27FC236}">
                <a16:creationId xmlns:a16="http://schemas.microsoft.com/office/drawing/2014/main" id="{50CF7917-E403-431E-A0CC-E4F5DDC69E4C}"/>
              </a:ext>
            </a:extLst>
          </p:cNvPr>
          <p:cNvSpPr>
            <a:spLocks noGrp="1"/>
          </p:cNvSpPr>
          <p:nvPr>
            <p:ph type="sldNum" sz="quarter" idx="12"/>
          </p:nvPr>
        </p:nvSpPr>
        <p:spPr/>
        <p:txBody>
          <a:bodyPr/>
          <a:lstStyle/>
          <a:p>
            <a:fld id="{1E47FE53-EBF0-4DA7-9D9D-CC1C3A20F3CB}" type="slidenum">
              <a:rPr lang="en-US" smtClean="0"/>
              <a:pPr/>
              <a:t>18</a:t>
            </a:fld>
            <a:endParaRPr lang="en-US" dirty="0"/>
          </a:p>
        </p:txBody>
      </p:sp>
    </p:spTree>
    <p:extLst>
      <p:ext uri="{BB962C8B-B14F-4D97-AF65-F5344CB8AC3E}">
        <p14:creationId xmlns:p14="http://schemas.microsoft.com/office/powerpoint/2010/main" val="3020948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D860B-301A-4E51-9765-442CD9359B16}"/>
              </a:ext>
            </a:extLst>
          </p:cNvPr>
          <p:cNvSpPr>
            <a:spLocks noGrp="1"/>
          </p:cNvSpPr>
          <p:nvPr>
            <p:ph type="title"/>
          </p:nvPr>
        </p:nvSpPr>
        <p:spPr/>
        <p:txBody>
          <a:bodyPr/>
          <a:lstStyle/>
          <a:p>
            <a:r>
              <a:rPr lang="en-US" altLang="en-US"/>
              <a:t>Transportation – Funding Options</a:t>
            </a:r>
            <a:endParaRPr lang="en-US" dirty="0"/>
          </a:p>
        </p:txBody>
      </p:sp>
      <p:sp>
        <p:nvSpPr>
          <p:cNvPr id="3" name="Content Placeholder 2">
            <a:extLst>
              <a:ext uri="{FF2B5EF4-FFF2-40B4-BE49-F238E27FC236}">
                <a16:creationId xmlns:a16="http://schemas.microsoft.com/office/drawing/2014/main" id="{20308EF2-756F-4F75-9818-5A7E11A0B267}"/>
              </a:ext>
            </a:extLst>
          </p:cNvPr>
          <p:cNvSpPr>
            <a:spLocks noGrp="1"/>
          </p:cNvSpPr>
          <p:nvPr>
            <p:ph idx="1"/>
          </p:nvPr>
        </p:nvSpPr>
        <p:spPr/>
        <p:txBody>
          <a:bodyPr/>
          <a:lstStyle/>
          <a:p>
            <a:pPr lvl="0"/>
            <a:r>
              <a:rPr lang="en-US" dirty="0"/>
              <a:t>LEAs can use the following funds to provide or arrange transportation:</a:t>
            </a:r>
          </a:p>
          <a:p>
            <a:pPr lvl="1"/>
            <a:r>
              <a:rPr lang="en-US" dirty="0"/>
              <a:t>General funds</a:t>
            </a:r>
          </a:p>
          <a:p>
            <a:pPr lvl="1"/>
            <a:r>
              <a:rPr lang="en-US" dirty="0"/>
              <a:t>Title I, Part A reservation funds</a:t>
            </a:r>
          </a:p>
          <a:p>
            <a:pPr lvl="1"/>
            <a:r>
              <a:rPr lang="en-US" dirty="0"/>
              <a:t>The Act subgrant funds</a:t>
            </a:r>
          </a:p>
          <a:p>
            <a:pPr lvl="0"/>
            <a:endParaRPr lang="en-US" dirty="0"/>
          </a:p>
        </p:txBody>
      </p:sp>
      <p:sp>
        <p:nvSpPr>
          <p:cNvPr id="4" name="Slide Number Placeholder 3">
            <a:extLst>
              <a:ext uri="{FF2B5EF4-FFF2-40B4-BE49-F238E27FC236}">
                <a16:creationId xmlns:a16="http://schemas.microsoft.com/office/drawing/2014/main" id="{50CF7917-E403-431E-A0CC-E4F5DDC69E4C}"/>
              </a:ext>
            </a:extLst>
          </p:cNvPr>
          <p:cNvSpPr>
            <a:spLocks noGrp="1"/>
          </p:cNvSpPr>
          <p:nvPr>
            <p:ph type="sldNum" sz="quarter" idx="12"/>
          </p:nvPr>
        </p:nvSpPr>
        <p:spPr/>
        <p:txBody>
          <a:bodyPr/>
          <a:lstStyle/>
          <a:p>
            <a:fld id="{1E47FE53-EBF0-4DA7-9D9D-CC1C3A20F3CB}" type="slidenum">
              <a:rPr lang="en-US" smtClean="0"/>
              <a:pPr/>
              <a:t>19</a:t>
            </a:fld>
            <a:endParaRPr lang="en-US" dirty="0"/>
          </a:p>
        </p:txBody>
      </p:sp>
    </p:spTree>
    <p:extLst>
      <p:ext uri="{BB962C8B-B14F-4D97-AF65-F5344CB8AC3E}">
        <p14:creationId xmlns:p14="http://schemas.microsoft.com/office/powerpoint/2010/main" val="1167899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7DEF9F-4589-4F85-AA1E-5F1653424355}"/>
              </a:ext>
            </a:extLst>
          </p:cNvPr>
          <p:cNvSpPr>
            <a:spLocks noGrp="1"/>
          </p:cNvSpPr>
          <p:nvPr>
            <p:ph type="title"/>
          </p:nvPr>
        </p:nvSpPr>
        <p:spPr>
          <a:xfrm>
            <a:off x="288176" y="2086495"/>
            <a:ext cx="3507971" cy="2506286"/>
          </a:xfrm>
        </p:spPr>
        <p:txBody>
          <a:bodyPr anchor="ctr"/>
          <a:lstStyle/>
          <a:p>
            <a:r>
              <a:rPr lang="en-US" dirty="0"/>
              <a:t>Introduction</a:t>
            </a:r>
          </a:p>
        </p:txBody>
      </p:sp>
      <p:sp>
        <p:nvSpPr>
          <p:cNvPr id="16387" name="Content Placeholder 2">
            <a:extLst>
              <a:ext uri="{FF2B5EF4-FFF2-40B4-BE49-F238E27FC236}">
                <a16:creationId xmlns:a16="http://schemas.microsoft.com/office/drawing/2014/main" id="{10F1606E-08DB-4DF2-B635-6113EDD139E7}"/>
              </a:ext>
            </a:extLst>
          </p:cNvPr>
          <p:cNvSpPr>
            <a:spLocks noGrp="1" noChangeArrowheads="1"/>
          </p:cNvSpPr>
          <p:nvPr>
            <p:ph idx="1"/>
          </p:nvPr>
        </p:nvSpPr>
        <p:spPr/>
        <p:txBody>
          <a:bodyPr anchor="ctr"/>
          <a:lstStyle/>
          <a:p>
            <a:pPr marL="0" indent="0" algn="ctr">
              <a:buNone/>
            </a:pPr>
            <a:r>
              <a:rPr lang="en-US" b="1" dirty="0"/>
              <a:t>California Department of Education’s (CDE)</a:t>
            </a:r>
          </a:p>
          <a:p>
            <a:pPr marL="0" indent="0" algn="ctr">
              <a:buNone/>
            </a:pPr>
            <a:endParaRPr lang="en-US" b="1" dirty="0"/>
          </a:p>
          <a:p>
            <a:pPr marL="0" indent="0" algn="ctr">
              <a:buNone/>
            </a:pPr>
            <a:r>
              <a:rPr lang="en-US" i="1" dirty="0"/>
              <a:t>Homeless Education Team Administrator</a:t>
            </a:r>
          </a:p>
          <a:p>
            <a:pPr marL="0" indent="0" algn="ctr">
              <a:buNone/>
            </a:pPr>
            <a:r>
              <a:rPr lang="en-US" dirty="0"/>
              <a:t>Mindi Parsons</a:t>
            </a:r>
          </a:p>
          <a:p>
            <a:pPr marL="0" indent="0" algn="ctr">
              <a:buNone/>
            </a:pPr>
            <a:endParaRPr lang="en-US" dirty="0"/>
          </a:p>
          <a:p>
            <a:pPr marL="0" indent="0" algn="ctr">
              <a:buNone/>
            </a:pPr>
            <a:r>
              <a:rPr lang="en-US" i="1" dirty="0"/>
              <a:t>Consultants</a:t>
            </a:r>
          </a:p>
          <a:p>
            <a:pPr marL="0" indent="0" algn="ctr">
              <a:buNone/>
            </a:pPr>
            <a:r>
              <a:rPr lang="en-US" dirty="0"/>
              <a:t>Karmina Barrales</a:t>
            </a:r>
          </a:p>
          <a:p>
            <a:pPr marL="0" indent="0" algn="ctr">
              <a:buNone/>
            </a:pPr>
            <a:r>
              <a:rPr lang="en-US" dirty="0"/>
              <a:t>Leanne Wheeler</a:t>
            </a:r>
          </a:p>
          <a:p>
            <a:pPr marL="0" indent="0" algn="ctr">
              <a:buNone/>
            </a:pPr>
            <a:r>
              <a:rPr lang="en-US" dirty="0"/>
              <a:t>Heidi Brahms</a:t>
            </a:r>
          </a:p>
          <a:p>
            <a:pPr marL="0" indent="0" algn="ctr">
              <a:buNone/>
            </a:pPr>
            <a:endParaRPr lang="en-US" altLang="en-US" dirty="0"/>
          </a:p>
          <a:p>
            <a:pPr marL="0" indent="0" algn="ctr">
              <a:buNone/>
            </a:pPr>
            <a:r>
              <a:rPr lang="en-US" altLang="en-US" dirty="0"/>
              <a:t>Homeless Education: </a:t>
            </a:r>
            <a:r>
              <a:rPr lang="en-US" altLang="en-US" dirty="0">
                <a:hlinkClick r:id="rId3" tooltip="This is a link to the California Department of Education's (CDE's) Homeless Education Resource web page."/>
              </a:rPr>
              <a:t>https://www.cde.ca.gov/sp/hs/</a:t>
            </a:r>
            <a:r>
              <a:rPr lang="en-US" altLang="en-US" dirty="0"/>
              <a:t>    </a:t>
            </a:r>
          </a:p>
          <a:p>
            <a:pPr marL="0" indent="0" algn="ctr">
              <a:buNone/>
            </a:pPr>
            <a:endParaRPr lang="en-US" altLang="en-US" dirty="0"/>
          </a:p>
        </p:txBody>
      </p:sp>
      <p:sp>
        <p:nvSpPr>
          <p:cNvPr id="5" name="Slide Number Placeholder 4">
            <a:extLst>
              <a:ext uri="{FF2B5EF4-FFF2-40B4-BE49-F238E27FC236}">
                <a16:creationId xmlns:a16="http://schemas.microsoft.com/office/drawing/2014/main" id="{8313BC57-1AA9-48CF-A5E0-CB099679FD54}"/>
              </a:ext>
            </a:extLst>
          </p:cNvPr>
          <p:cNvSpPr>
            <a:spLocks noGrp="1"/>
          </p:cNvSpPr>
          <p:nvPr>
            <p:ph type="sldNum" sz="quarter" idx="12"/>
          </p:nvPr>
        </p:nvSpPr>
        <p:spPr/>
        <p:txBody>
          <a:bodyPr/>
          <a:lstStyle/>
          <a:p>
            <a:fld id="{74FD8962-E901-44B0-8E3A-F1246D71BDD3}" type="slidenum">
              <a:rPr lang="en-US" smtClean="0"/>
              <a:pPr/>
              <a:t>2</a:t>
            </a:fld>
            <a:endParaRPr lang="en-US"/>
          </a:p>
        </p:txBody>
      </p:sp>
    </p:spTree>
    <p:extLst>
      <p:ext uri="{BB962C8B-B14F-4D97-AF65-F5344CB8AC3E}">
        <p14:creationId xmlns:p14="http://schemas.microsoft.com/office/powerpoint/2010/main" val="2764437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D860B-301A-4E51-9765-442CD9359B16}"/>
              </a:ext>
            </a:extLst>
          </p:cNvPr>
          <p:cNvSpPr>
            <a:spLocks noGrp="1"/>
          </p:cNvSpPr>
          <p:nvPr>
            <p:ph type="title"/>
          </p:nvPr>
        </p:nvSpPr>
        <p:spPr/>
        <p:txBody>
          <a:bodyPr/>
          <a:lstStyle/>
          <a:p>
            <a:r>
              <a:rPr lang="en-US" altLang="en-US"/>
              <a:t>Transportation – School of Origin (1)</a:t>
            </a:r>
            <a:endParaRPr lang="en-US" dirty="0"/>
          </a:p>
        </p:txBody>
      </p:sp>
      <p:sp>
        <p:nvSpPr>
          <p:cNvPr id="3" name="Content Placeholder 2">
            <a:extLst>
              <a:ext uri="{FF2B5EF4-FFF2-40B4-BE49-F238E27FC236}">
                <a16:creationId xmlns:a16="http://schemas.microsoft.com/office/drawing/2014/main" id="{20308EF2-756F-4F75-9818-5A7E11A0B267}"/>
              </a:ext>
            </a:extLst>
          </p:cNvPr>
          <p:cNvSpPr>
            <a:spLocks noGrp="1"/>
          </p:cNvSpPr>
          <p:nvPr>
            <p:ph idx="1"/>
          </p:nvPr>
        </p:nvSpPr>
        <p:spPr/>
        <p:txBody>
          <a:bodyPr/>
          <a:lstStyle/>
          <a:p>
            <a:pPr lvl="0"/>
            <a:r>
              <a:rPr lang="en-US"/>
              <a:t>When a homeless student attends their school of origin and lives within the LEA’s attendance area, then the LEA needs to provide or arrange transportation</a:t>
            </a:r>
          </a:p>
          <a:p>
            <a:pPr lvl="0"/>
            <a:r>
              <a:rPr lang="en-US"/>
              <a:t>Once a homeless student becomes permanently housed, services continue to be provided for the remainder of the school year</a:t>
            </a:r>
          </a:p>
          <a:p>
            <a:pPr lvl="1"/>
            <a:r>
              <a:rPr lang="en-US"/>
              <a:t>This includes transportation</a:t>
            </a:r>
            <a:endParaRPr lang="en-US" dirty="0"/>
          </a:p>
        </p:txBody>
      </p:sp>
      <p:sp>
        <p:nvSpPr>
          <p:cNvPr id="4" name="Slide Number Placeholder 3">
            <a:extLst>
              <a:ext uri="{FF2B5EF4-FFF2-40B4-BE49-F238E27FC236}">
                <a16:creationId xmlns:a16="http://schemas.microsoft.com/office/drawing/2014/main" id="{50CF7917-E403-431E-A0CC-E4F5DDC69E4C}"/>
              </a:ext>
            </a:extLst>
          </p:cNvPr>
          <p:cNvSpPr>
            <a:spLocks noGrp="1"/>
          </p:cNvSpPr>
          <p:nvPr>
            <p:ph type="sldNum" sz="quarter" idx="12"/>
          </p:nvPr>
        </p:nvSpPr>
        <p:spPr/>
        <p:txBody>
          <a:bodyPr/>
          <a:lstStyle/>
          <a:p>
            <a:fld id="{1E47FE53-EBF0-4DA7-9D9D-CC1C3A20F3CB}" type="slidenum">
              <a:rPr lang="en-US" smtClean="0"/>
              <a:pPr/>
              <a:t>20</a:t>
            </a:fld>
            <a:endParaRPr lang="en-US" dirty="0"/>
          </a:p>
        </p:txBody>
      </p:sp>
    </p:spTree>
    <p:extLst>
      <p:ext uri="{BB962C8B-B14F-4D97-AF65-F5344CB8AC3E}">
        <p14:creationId xmlns:p14="http://schemas.microsoft.com/office/powerpoint/2010/main" val="225018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D860B-301A-4E51-9765-442CD9359B16}"/>
              </a:ext>
            </a:extLst>
          </p:cNvPr>
          <p:cNvSpPr>
            <a:spLocks noGrp="1"/>
          </p:cNvSpPr>
          <p:nvPr>
            <p:ph type="title"/>
          </p:nvPr>
        </p:nvSpPr>
        <p:spPr/>
        <p:txBody>
          <a:bodyPr/>
          <a:lstStyle/>
          <a:p>
            <a:r>
              <a:rPr lang="en-US" altLang="en-US"/>
              <a:t>Transportation – School of Origin (2)</a:t>
            </a:r>
            <a:endParaRPr lang="en-US" dirty="0"/>
          </a:p>
        </p:txBody>
      </p:sp>
      <p:sp>
        <p:nvSpPr>
          <p:cNvPr id="3" name="Content Placeholder 2">
            <a:extLst>
              <a:ext uri="{FF2B5EF4-FFF2-40B4-BE49-F238E27FC236}">
                <a16:creationId xmlns:a16="http://schemas.microsoft.com/office/drawing/2014/main" id="{20308EF2-756F-4F75-9818-5A7E11A0B267}"/>
              </a:ext>
            </a:extLst>
          </p:cNvPr>
          <p:cNvSpPr>
            <a:spLocks noGrp="1"/>
          </p:cNvSpPr>
          <p:nvPr>
            <p:ph idx="1"/>
          </p:nvPr>
        </p:nvSpPr>
        <p:spPr/>
        <p:txBody>
          <a:bodyPr/>
          <a:lstStyle/>
          <a:p>
            <a:pPr lvl="0"/>
            <a:r>
              <a:rPr lang="en-US"/>
              <a:t>When a homeless student attends their school of origin, and lives outside the LEA’s attendance area, then the LEA of origin and the LEA of residence must agree upon a method and cost for providing or arranging transportation</a:t>
            </a:r>
          </a:p>
          <a:p>
            <a:pPr lvl="0"/>
            <a:r>
              <a:rPr lang="en-US"/>
              <a:t>If the two LEAs are unable to agree, then the responsibility and cost for transportation must be shared, equally</a:t>
            </a:r>
            <a:endParaRPr lang="en-US" dirty="0"/>
          </a:p>
        </p:txBody>
      </p:sp>
      <p:sp>
        <p:nvSpPr>
          <p:cNvPr id="4" name="Slide Number Placeholder 3">
            <a:extLst>
              <a:ext uri="{FF2B5EF4-FFF2-40B4-BE49-F238E27FC236}">
                <a16:creationId xmlns:a16="http://schemas.microsoft.com/office/drawing/2014/main" id="{50CF7917-E403-431E-A0CC-E4F5DDC69E4C}"/>
              </a:ext>
            </a:extLst>
          </p:cNvPr>
          <p:cNvSpPr>
            <a:spLocks noGrp="1"/>
          </p:cNvSpPr>
          <p:nvPr>
            <p:ph type="sldNum" sz="quarter" idx="12"/>
          </p:nvPr>
        </p:nvSpPr>
        <p:spPr/>
        <p:txBody>
          <a:bodyPr/>
          <a:lstStyle/>
          <a:p>
            <a:fld id="{1E47FE53-EBF0-4DA7-9D9D-CC1C3A20F3CB}" type="slidenum">
              <a:rPr lang="en-US" smtClean="0"/>
              <a:pPr/>
              <a:t>21</a:t>
            </a:fld>
            <a:endParaRPr lang="en-US" dirty="0"/>
          </a:p>
        </p:txBody>
      </p:sp>
    </p:spTree>
    <p:extLst>
      <p:ext uri="{BB962C8B-B14F-4D97-AF65-F5344CB8AC3E}">
        <p14:creationId xmlns:p14="http://schemas.microsoft.com/office/powerpoint/2010/main" val="3575632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A4985-EFEB-4963-9FF5-78C7579B1A5E}"/>
              </a:ext>
            </a:extLst>
          </p:cNvPr>
          <p:cNvSpPr>
            <a:spLocks noGrp="1"/>
          </p:cNvSpPr>
          <p:nvPr>
            <p:ph type="title"/>
          </p:nvPr>
        </p:nvSpPr>
        <p:spPr/>
        <p:txBody>
          <a:bodyPr/>
          <a:lstStyle/>
          <a:p>
            <a:r>
              <a:rPr lang="en-US" altLang="en-US"/>
              <a:t>Collaboration</a:t>
            </a:r>
            <a:endParaRPr lang="en-US" dirty="0"/>
          </a:p>
        </p:txBody>
      </p:sp>
      <p:sp>
        <p:nvSpPr>
          <p:cNvPr id="3" name="Content Placeholder 2">
            <a:extLst>
              <a:ext uri="{FF2B5EF4-FFF2-40B4-BE49-F238E27FC236}">
                <a16:creationId xmlns:a16="http://schemas.microsoft.com/office/drawing/2014/main" id="{43A3BC05-F3E7-4934-A4AD-ACCBDF24255C}"/>
              </a:ext>
            </a:extLst>
          </p:cNvPr>
          <p:cNvSpPr>
            <a:spLocks noGrp="1"/>
          </p:cNvSpPr>
          <p:nvPr>
            <p:ph idx="1"/>
          </p:nvPr>
        </p:nvSpPr>
        <p:spPr/>
        <p:txBody>
          <a:bodyPr/>
          <a:lstStyle/>
          <a:p>
            <a:r>
              <a:rPr lang="en-US" altLang="en-US" dirty="0"/>
              <a:t>Collaboration is key!</a:t>
            </a:r>
          </a:p>
          <a:p>
            <a:r>
              <a:rPr lang="en-US" altLang="en-US" dirty="0"/>
              <a:t>Along with the local homeless liaison, you should be collaborating with:</a:t>
            </a:r>
          </a:p>
          <a:p>
            <a:pPr lvl="1"/>
            <a:r>
              <a:rPr lang="en-US" altLang="en-US" dirty="0"/>
              <a:t>District leadership and neighboring districts</a:t>
            </a:r>
          </a:p>
          <a:p>
            <a:pPr lvl="1"/>
            <a:r>
              <a:rPr lang="en-US" altLang="en-US" dirty="0"/>
              <a:t>Homeless service providers</a:t>
            </a:r>
          </a:p>
          <a:p>
            <a:pPr lvl="1"/>
            <a:r>
              <a:rPr lang="en-US" altLang="en-US" dirty="0"/>
              <a:t>Community agencies such as shelters, faith-based programs</a:t>
            </a:r>
          </a:p>
          <a:p>
            <a:pPr lvl="1"/>
            <a:r>
              <a:rPr lang="en-US" altLang="en-US" dirty="0"/>
              <a:t>Parents/guardian of homeless students</a:t>
            </a:r>
          </a:p>
        </p:txBody>
      </p:sp>
      <p:sp>
        <p:nvSpPr>
          <p:cNvPr id="4" name="Slide Number Placeholder 3">
            <a:extLst>
              <a:ext uri="{FF2B5EF4-FFF2-40B4-BE49-F238E27FC236}">
                <a16:creationId xmlns:a16="http://schemas.microsoft.com/office/drawing/2014/main" id="{5688F4CA-D125-46F9-8D94-8DAD041BC2F8}"/>
              </a:ext>
            </a:extLst>
          </p:cNvPr>
          <p:cNvSpPr>
            <a:spLocks noGrp="1"/>
          </p:cNvSpPr>
          <p:nvPr>
            <p:ph type="sldNum" sz="quarter" idx="12"/>
          </p:nvPr>
        </p:nvSpPr>
        <p:spPr/>
        <p:txBody>
          <a:bodyPr/>
          <a:lstStyle/>
          <a:p>
            <a:fld id="{1E47FE53-EBF0-4DA7-9D9D-CC1C3A20F3CB}" type="slidenum">
              <a:rPr lang="en-US" smtClean="0"/>
              <a:pPr/>
              <a:t>22</a:t>
            </a:fld>
            <a:endParaRPr lang="en-US" dirty="0"/>
          </a:p>
        </p:txBody>
      </p:sp>
    </p:spTree>
    <p:extLst>
      <p:ext uri="{BB962C8B-B14F-4D97-AF65-F5344CB8AC3E}">
        <p14:creationId xmlns:p14="http://schemas.microsoft.com/office/powerpoint/2010/main" val="2471558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5A1E-D7C6-42C9-B4D3-4435BD3F530F}"/>
              </a:ext>
            </a:extLst>
          </p:cNvPr>
          <p:cNvSpPr>
            <a:spLocks noGrp="1"/>
          </p:cNvSpPr>
          <p:nvPr>
            <p:ph type="title"/>
          </p:nvPr>
        </p:nvSpPr>
        <p:spPr/>
        <p:txBody>
          <a:bodyPr/>
          <a:lstStyle/>
          <a:p>
            <a:r>
              <a:rPr lang="en-US" altLang="en-US"/>
              <a:t>Transportation Strategies (1)</a:t>
            </a:r>
            <a:endParaRPr lang="en-US" dirty="0"/>
          </a:p>
        </p:txBody>
      </p:sp>
      <p:sp>
        <p:nvSpPr>
          <p:cNvPr id="3" name="Content Placeholder 2">
            <a:extLst>
              <a:ext uri="{FF2B5EF4-FFF2-40B4-BE49-F238E27FC236}">
                <a16:creationId xmlns:a16="http://schemas.microsoft.com/office/drawing/2014/main" id="{887AA598-C577-4EC1-8368-F31A4D63A89D}"/>
              </a:ext>
            </a:extLst>
          </p:cNvPr>
          <p:cNvSpPr>
            <a:spLocks noGrp="1"/>
          </p:cNvSpPr>
          <p:nvPr>
            <p:ph idx="1"/>
          </p:nvPr>
        </p:nvSpPr>
        <p:spPr/>
        <p:txBody>
          <a:bodyPr/>
          <a:lstStyle/>
          <a:p>
            <a:r>
              <a:rPr lang="en-US" altLang="en-US" dirty="0"/>
              <a:t>Convene a meeting with local liaisons and transportation directors</a:t>
            </a:r>
          </a:p>
          <a:p>
            <a:r>
              <a:rPr lang="en-US" altLang="en-US" dirty="0"/>
              <a:t>Identify a district transportation staff member who will serve as the point person to work with the liaison and homeless students</a:t>
            </a:r>
          </a:p>
          <a:p>
            <a:r>
              <a:rPr lang="en-US" altLang="en-US" dirty="0"/>
              <a:t>Develop forms, such as student requests, parent agreements, and inter-district transportation agreements</a:t>
            </a:r>
          </a:p>
        </p:txBody>
      </p:sp>
      <p:sp>
        <p:nvSpPr>
          <p:cNvPr id="4" name="Slide Number Placeholder 3">
            <a:extLst>
              <a:ext uri="{FF2B5EF4-FFF2-40B4-BE49-F238E27FC236}">
                <a16:creationId xmlns:a16="http://schemas.microsoft.com/office/drawing/2014/main" id="{534A38CD-459D-4AB3-9B38-AFACFB6DE367}"/>
              </a:ext>
            </a:extLst>
          </p:cNvPr>
          <p:cNvSpPr>
            <a:spLocks noGrp="1"/>
          </p:cNvSpPr>
          <p:nvPr>
            <p:ph type="sldNum" sz="quarter" idx="12"/>
          </p:nvPr>
        </p:nvSpPr>
        <p:spPr/>
        <p:txBody>
          <a:bodyPr/>
          <a:lstStyle/>
          <a:p>
            <a:fld id="{1E47FE53-EBF0-4DA7-9D9D-CC1C3A20F3CB}" type="slidenum">
              <a:rPr lang="en-US" smtClean="0"/>
              <a:pPr/>
              <a:t>23</a:t>
            </a:fld>
            <a:endParaRPr lang="en-US" dirty="0"/>
          </a:p>
        </p:txBody>
      </p:sp>
    </p:spTree>
    <p:extLst>
      <p:ext uri="{BB962C8B-B14F-4D97-AF65-F5344CB8AC3E}">
        <p14:creationId xmlns:p14="http://schemas.microsoft.com/office/powerpoint/2010/main" val="1288199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5A1E-D7C6-42C9-B4D3-4435BD3F530F}"/>
              </a:ext>
            </a:extLst>
          </p:cNvPr>
          <p:cNvSpPr>
            <a:spLocks noGrp="1"/>
          </p:cNvSpPr>
          <p:nvPr>
            <p:ph type="title"/>
          </p:nvPr>
        </p:nvSpPr>
        <p:spPr/>
        <p:txBody>
          <a:bodyPr/>
          <a:lstStyle/>
          <a:p>
            <a:r>
              <a:rPr lang="en-US" altLang="en-US"/>
              <a:t>Transportation Strategies (2)</a:t>
            </a:r>
            <a:endParaRPr lang="en-US" dirty="0"/>
          </a:p>
        </p:txBody>
      </p:sp>
      <p:sp>
        <p:nvSpPr>
          <p:cNvPr id="3" name="Content Placeholder 2">
            <a:extLst>
              <a:ext uri="{FF2B5EF4-FFF2-40B4-BE49-F238E27FC236}">
                <a16:creationId xmlns:a16="http://schemas.microsoft.com/office/drawing/2014/main" id="{887AA598-C577-4EC1-8368-F31A4D63A89D}"/>
              </a:ext>
            </a:extLst>
          </p:cNvPr>
          <p:cNvSpPr>
            <a:spLocks noGrp="1"/>
          </p:cNvSpPr>
          <p:nvPr>
            <p:ph idx="1"/>
          </p:nvPr>
        </p:nvSpPr>
        <p:spPr/>
        <p:txBody>
          <a:bodyPr/>
          <a:lstStyle/>
          <a:p>
            <a:r>
              <a:rPr lang="en-US" altLang="en-US" dirty="0"/>
              <a:t>Be aware that homeless families often move frequently, and transportation plans must be adjusted accordingly</a:t>
            </a:r>
          </a:p>
          <a:p>
            <a:r>
              <a:rPr lang="en-US" altLang="en-US" dirty="0"/>
              <a:t>Explore flexible bus routes that can be implemented easily</a:t>
            </a:r>
          </a:p>
          <a:p>
            <a:r>
              <a:rPr lang="en-US" altLang="en-US" dirty="0"/>
              <a:t>Maintain a list of shelters, hotels, motels, campgrounds, and other areas where homeless families may live</a:t>
            </a:r>
            <a:endParaRPr lang="en-US" dirty="0"/>
          </a:p>
          <a:p>
            <a:endParaRPr lang="en-US" altLang="en-US" dirty="0"/>
          </a:p>
        </p:txBody>
      </p:sp>
      <p:sp>
        <p:nvSpPr>
          <p:cNvPr id="4" name="Slide Number Placeholder 3">
            <a:extLst>
              <a:ext uri="{FF2B5EF4-FFF2-40B4-BE49-F238E27FC236}">
                <a16:creationId xmlns:a16="http://schemas.microsoft.com/office/drawing/2014/main" id="{534A38CD-459D-4AB3-9B38-AFACFB6DE367}"/>
              </a:ext>
            </a:extLst>
          </p:cNvPr>
          <p:cNvSpPr>
            <a:spLocks noGrp="1"/>
          </p:cNvSpPr>
          <p:nvPr>
            <p:ph type="sldNum" sz="quarter" idx="12"/>
          </p:nvPr>
        </p:nvSpPr>
        <p:spPr/>
        <p:txBody>
          <a:bodyPr/>
          <a:lstStyle/>
          <a:p>
            <a:fld id="{1E47FE53-EBF0-4DA7-9D9D-CC1C3A20F3CB}" type="slidenum">
              <a:rPr lang="en-US" smtClean="0"/>
              <a:pPr/>
              <a:t>24</a:t>
            </a:fld>
            <a:endParaRPr lang="en-US" dirty="0"/>
          </a:p>
        </p:txBody>
      </p:sp>
    </p:spTree>
    <p:extLst>
      <p:ext uri="{BB962C8B-B14F-4D97-AF65-F5344CB8AC3E}">
        <p14:creationId xmlns:p14="http://schemas.microsoft.com/office/powerpoint/2010/main" val="2174226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5A1E-D7C6-42C9-B4D3-4435BD3F530F}"/>
              </a:ext>
            </a:extLst>
          </p:cNvPr>
          <p:cNvSpPr>
            <a:spLocks noGrp="1"/>
          </p:cNvSpPr>
          <p:nvPr>
            <p:ph type="title"/>
          </p:nvPr>
        </p:nvSpPr>
        <p:spPr/>
        <p:txBody>
          <a:bodyPr/>
          <a:lstStyle/>
          <a:p>
            <a:r>
              <a:rPr lang="en-US" altLang="en-US"/>
              <a:t>Transportation Strategies (3)</a:t>
            </a:r>
            <a:endParaRPr lang="en-US" dirty="0"/>
          </a:p>
        </p:txBody>
      </p:sp>
      <p:sp>
        <p:nvSpPr>
          <p:cNvPr id="3" name="Content Placeholder 2">
            <a:extLst>
              <a:ext uri="{FF2B5EF4-FFF2-40B4-BE49-F238E27FC236}">
                <a16:creationId xmlns:a16="http://schemas.microsoft.com/office/drawing/2014/main" id="{887AA598-C577-4EC1-8368-F31A4D63A89D}"/>
              </a:ext>
            </a:extLst>
          </p:cNvPr>
          <p:cNvSpPr>
            <a:spLocks noGrp="1"/>
          </p:cNvSpPr>
          <p:nvPr>
            <p:ph idx="1"/>
          </p:nvPr>
        </p:nvSpPr>
        <p:spPr/>
        <p:txBody>
          <a:bodyPr/>
          <a:lstStyle/>
          <a:p>
            <a:r>
              <a:rPr lang="en-US" altLang="en-US" dirty="0"/>
              <a:t>Assist the liaison with developing a system of providing gas vouchers/cards or reimbursement to parents/guardians</a:t>
            </a:r>
          </a:p>
          <a:p>
            <a:r>
              <a:rPr lang="en-US" altLang="en-US" dirty="0"/>
              <a:t>Brainstorm cost-saving solutions with the LEA and community stakeholders</a:t>
            </a:r>
          </a:p>
          <a:p>
            <a:r>
              <a:rPr lang="en-US" altLang="en-US" dirty="0"/>
              <a:t>Remember anyone can assist with identification of homeless children and youth within the community</a:t>
            </a:r>
          </a:p>
        </p:txBody>
      </p:sp>
      <p:sp>
        <p:nvSpPr>
          <p:cNvPr id="4" name="Slide Number Placeholder 3">
            <a:extLst>
              <a:ext uri="{FF2B5EF4-FFF2-40B4-BE49-F238E27FC236}">
                <a16:creationId xmlns:a16="http://schemas.microsoft.com/office/drawing/2014/main" id="{534A38CD-459D-4AB3-9B38-AFACFB6DE367}"/>
              </a:ext>
            </a:extLst>
          </p:cNvPr>
          <p:cNvSpPr>
            <a:spLocks noGrp="1"/>
          </p:cNvSpPr>
          <p:nvPr>
            <p:ph type="sldNum" sz="quarter" idx="12"/>
          </p:nvPr>
        </p:nvSpPr>
        <p:spPr/>
        <p:txBody>
          <a:bodyPr/>
          <a:lstStyle/>
          <a:p>
            <a:fld id="{1E47FE53-EBF0-4DA7-9D9D-CC1C3A20F3CB}" type="slidenum">
              <a:rPr lang="en-US" smtClean="0"/>
              <a:pPr/>
              <a:t>25</a:t>
            </a:fld>
            <a:endParaRPr lang="en-US" dirty="0"/>
          </a:p>
        </p:txBody>
      </p:sp>
    </p:spTree>
    <p:extLst>
      <p:ext uri="{BB962C8B-B14F-4D97-AF65-F5344CB8AC3E}">
        <p14:creationId xmlns:p14="http://schemas.microsoft.com/office/powerpoint/2010/main" val="1466580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5A1E-D7C6-42C9-B4D3-4435BD3F530F}"/>
              </a:ext>
            </a:extLst>
          </p:cNvPr>
          <p:cNvSpPr>
            <a:spLocks noGrp="1"/>
          </p:cNvSpPr>
          <p:nvPr>
            <p:ph type="title"/>
          </p:nvPr>
        </p:nvSpPr>
        <p:spPr/>
        <p:txBody>
          <a:bodyPr/>
          <a:lstStyle/>
          <a:p>
            <a:r>
              <a:rPr lang="en-US" altLang="en-US"/>
              <a:t>Transportation Strategies (4)</a:t>
            </a:r>
            <a:endParaRPr lang="en-US" dirty="0"/>
          </a:p>
        </p:txBody>
      </p:sp>
      <p:sp>
        <p:nvSpPr>
          <p:cNvPr id="3" name="Content Placeholder 2">
            <a:extLst>
              <a:ext uri="{FF2B5EF4-FFF2-40B4-BE49-F238E27FC236}">
                <a16:creationId xmlns:a16="http://schemas.microsoft.com/office/drawing/2014/main" id="{887AA598-C577-4EC1-8368-F31A4D63A89D}"/>
              </a:ext>
            </a:extLst>
          </p:cNvPr>
          <p:cNvSpPr>
            <a:spLocks noGrp="1"/>
          </p:cNvSpPr>
          <p:nvPr>
            <p:ph idx="1"/>
          </p:nvPr>
        </p:nvSpPr>
        <p:spPr/>
        <p:txBody>
          <a:bodyPr/>
          <a:lstStyle/>
          <a:p>
            <a:r>
              <a:rPr lang="en-US" dirty="0"/>
              <a:t>Bus drivers can assist with identification, too. They can observe changes in a student’s appearance or behavior (e.g. wearing the same and/or dirty clothes everyday, arriving late to the bus stop, acting withdrawn, or behaving aggressively)</a:t>
            </a:r>
            <a:endParaRPr lang="en-US" altLang="en-US" dirty="0"/>
          </a:p>
          <a:p>
            <a:r>
              <a:rPr lang="en-US" altLang="en-US" dirty="0"/>
              <a:t>Display a “You Can Enroll in School” poster in each bus. Posters are available on the CDE’s web site at </a:t>
            </a:r>
            <a:r>
              <a:rPr lang="en-US" altLang="en-US" dirty="0">
                <a:hlinkClick r:id="rId2" tooltip="This is a link to download the CDE's &quot;You Can Enroll in School!&quot; poster."/>
              </a:rPr>
              <a:t>https://www.cde.ca.gov/sp/hs/cy/documents/homelesspostereng.pdf</a:t>
            </a:r>
            <a:r>
              <a:rPr lang="en-US" altLang="en-US" dirty="0"/>
              <a:t> </a:t>
            </a:r>
          </a:p>
        </p:txBody>
      </p:sp>
      <p:sp>
        <p:nvSpPr>
          <p:cNvPr id="4" name="Slide Number Placeholder 3">
            <a:extLst>
              <a:ext uri="{FF2B5EF4-FFF2-40B4-BE49-F238E27FC236}">
                <a16:creationId xmlns:a16="http://schemas.microsoft.com/office/drawing/2014/main" id="{534A38CD-459D-4AB3-9B38-AFACFB6DE367}"/>
              </a:ext>
            </a:extLst>
          </p:cNvPr>
          <p:cNvSpPr>
            <a:spLocks noGrp="1"/>
          </p:cNvSpPr>
          <p:nvPr>
            <p:ph type="sldNum" sz="quarter" idx="12"/>
          </p:nvPr>
        </p:nvSpPr>
        <p:spPr/>
        <p:txBody>
          <a:bodyPr/>
          <a:lstStyle/>
          <a:p>
            <a:fld id="{1E47FE53-EBF0-4DA7-9D9D-CC1C3A20F3CB}" type="slidenum">
              <a:rPr lang="en-US" smtClean="0"/>
              <a:pPr/>
              <a:t>26</a:t>
            </a:fld>
            <a:endParaRPr lang="en-US" dirty="0"/>
          </a:p>
        </p:txBody>
      </p:sp>
    </p:spTree>
    <p:extLst>
      <p:ext uri="{BB962C8B-B14F-4D97-AF65-F5344CB8AC3E}">
        <p14:creationId xmlns:p14="http://schemas.microsoft.com/office/powerpoint/2010/main" val="1776132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5A1E-D7C6-42C9-B4D3-4435BD3F530F}"/>
              </a:ext>
            </a:extLst>
          </p:cNvPr>
          <p:cNvSpPr>
            <a:spLocks noGrp="1"/>
          </p:cNvSpPr>
          <p:nvPr>
            <p:ph type="title"/>
          </p:nvPr>
        </p:nvSpPr>
        <p:spPr/>
        <p:txBody>
          <a:bodyPr/>
          <a:lstStyle/>
          <a:p>
            <a:r>
              <a:rPr lang="en-US" altLang="en-US"/>
              <a:t>Transportation and COVID-19</a:t>
            </a:r>
            <a:endParaRPr lang="en-US" dirty="0"/>
          </a:p>
        </p:txBody>
      </p:sp>
      <p:sp>
        <p:nvSpPr>
          <p:cNvPr id="3" name="Content Placeholder 2">
            <a:extLst>
              <a:ext uri="{FF2B5EF4-FFF2-40B4-BE49-F238E27FC236}">
                <a16:creationId xmlns:a16="http://schemas.microsoft.com/office/drawing/2014/main" id="{887AA598-C577-4EC1-8368-F31A4D63A89D}"/>
              </a:ext>
            </a:extLst>
          </p:cNvPr>
          <p:cNvSpPr>
            <a:spLocks noGrp="1"/>
          </p:cNvSpPr>
          <p:nvPr>
            <p:ph idx="1"/>
          </p:nvPr>
        </p:nvSpPr>
        <p:spPr/>
        <p:txBody>
          <a:bodyPr/>
          <a:lstStyle/>
          <a:p>
            <a:r>
              <a:rPr lang="en-US" dirty="0"/>
              <a:t>Social distancing or other changes to busing due to COVID-19 do not affect the LEA’s obligation to provide transportation under the, legally speaking</a:t>
            </a:r>
          </a:p>
          <a:p>
            <a:r>
              <a:rPr lang="en-US" dirty="0"/>
              <a:t>The Act remains in full effect</a:t>
            </a:r>
            <a:br>
              <a:rPr lang="en-US" dirty="0"/>
            </a:br>
            <a:endParaRPr lang="en-US" altLang="en-US" dirty="0"/>
          </a:p>
        </p:txBody>
      </p:sp>
      <p:sp>
        <p:nvSpPr>
          <p:cNvPr id="4" name="Slide Number Placeholder 3">
            <a:extLst>
              <a:ext uri="{FF2B5EF4-FFF2-40B4-BE49-F238E27FC236}">
                <a16:creationId xmlns:a16="http://schemas.microsoft.com/office/drawing/2014/main" id="{534A38CD-459D-4AB3-9B38-AFACFB6DE367}"/>
              </a:ext>
            </a:extLst>
          </p:cNvPr>
          <p:cNvSpPr>
            <a:spLocks noGrp="1"/>
          </p:cNvSpPr>
          <p:nvPr>
            <p:ph type="sldNum" sz="quarter" idx="12"/>
          </p:nvPr>
        </p:nvSpPr>
        <p:spPr/>
        <p:txBody>
          <a:bodyPr/>
          <a:lstStyle/>
          <a:p>
            <a:fld id="{1E47FE53-EBF0-4DA7-9D9D-CC1C3A20F3CB}" type="slidenum">
              <a:rPr lang="en-US" smtClean="0"/>
              <a:pPr/>
              <a:t>27</a:t>
            </a:fld>
            <a:endParaRPr lang="en-US" dirty="0"/>
          </a:p>
        </p:txBody>
      </p:sp>
    </p:spTree>
    <p:extLst>
      <p:ext uri="{BB962C8B-B14F-4D97-AF65-F5344CB8AC3E}">
        <p14:creationId xmlns:p14="http://schemas.microsoft.com/office/powerpoint/2010/main" val="2609558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2B6AE-825D-4F2A-9E93-A476F7E22994}"/>
              </a:ext>
            </a:extLst>
          </p:cNvPr>
          <p:cNvSpPr>
            <a:spLocks noGrp="1"/>
          </p:cNvSpPr>
          <p:nvPr>
            <p:ph type="title"/>
          </p:nvPr>
        </p:nvSpPr>
        <p:spPr/>
        <p:txBody>
          <a:bodyPr/>
          <a:lstStyle/>
          <a:p>
            <a:r>
              <a:rPr lang="en-US" altLang="en-US"/>
              <a:t>Resources</a:t>
            </a:r>
            <a:endParaRPr lang="en-US" dirty="0"/>
          </a:p>
        </p:txBody>
      </p:sp>
      <p:sp>
        <p:nvSpPr>
          <p:cNvPr id="3" name="Content Placeholder 2">
            <a:extLst>
              <a:ext uri="{FF2B5EF4-FFF2-40B4-BE49-F238E27FC236}">
                <a16:creationId xmlns:a16="http://schemas.microsoft.com/office/drawing/2014/main" id="{32DDC667-2BFC-4C8F-BF16-8DCD7441AAC7}"/>
              </a:ext>
            </a:extLst>
          </p:cNvPr>
          <p:cNvSpPr>
            <a:spLocks noGrp="1"/>
          </p:cNvSpPr>
          <p:nvPr>
            <p:ph idx="1"/>
          </p:nvPr>
        </p:nvSpPr>
        <p:spPr/>
        <p:txBody>
          <a:bodyPr/>
          <a:lstStyle/>
          <a:p>
            <a:pPr lvl="0"/>
            <a:r>
              <a:rPr lang="en-US" altLang="en-US" dirty="0"/>
              <a:t>The CDE’s Homeless Education web page at </a:t>
            </a:r>
            <a:r>
              <a:rPr lang="en-US" altLang="en-US" dirty="0">
                <a:hlinkClick r:id="rId2" tooltip="This is a link to the CDE's Homeless Education web page."/>
              </a:rPr>
              <a:t>http://www.cde.ca.gov/sp/hs/</a:t>
            </a:r>
            <a:r>
              <a:rPr lang="en-US" altLang="en-US" dirty="0"/>
              <a:t> </a:t>
            </a:r>
          </a:p>
          <a:p>
            <a:pPr lvl="0"/>
            <a:r>
              <a:rPr lang="en-US" altLang="en-US" dirty="0"/>
              <a:t>National Center for Homeless Education (NCHE) website at </a:t>
            </a:r>
            <a:r>
              <a:rPr lang="en-US" altLang="en-US" dirty="0">
                <a:hlinkClick r:id="rId3" tooltip="This is a link to the National Center for Homeless Education web page."/>
              </a:rPr>
              <a:t>https://nche.ed.gov/</a:t>
            </a:r>
            <a:r>
              <a:rPr lang="en-US" altLang="en-US" dirty="0"/>
              <a:t>, which is the technical assistance center for the U.S. Department of Education</a:t>
            </a:r>
          </a:p>
          <a:p>
            <a:pPr lvl="0"/>
            <a:r>
              <a:rPr lang="en-US" altLang="en-US" dirty="0"/>
              <a:t>NCHE’s Transportation website at </a:t>
            </a:r>
            <a:r>
              <a:rPr lang="en-US" altLang="en-US" dirty="0">
                <a:hlinkClick r:id="rId4" tooltip="This is a link to the National Center for Homeless Education's transportation web page."/>
              </a:rPr>
              <a:t>https://nche.ed.gov/transportation/</a:t>
            </a:r>
            <a:r>
              <a:rPr lang="en-US" altLang="en-US" dirty="0"/>
              <a:t> </a:t>
            </a:r>
            <a:endParaRPr lang="en-US" dirty="0"/>
          </a:p>
        </p:txBody>
      </p:sp>
      <p:sp>
        <p:nvSpPr>
          <p:cNvPr id="4" name="Slide Number Placeholder 3">
            <a:extLst>
              <a:ext uri="{FF2B5EF4-FFF2-40B4-BE49-F238E27FC236}">
                <a16:creationId xmlns:a16="http://schemas.microsoft.com/office/drawing/2014/main" id="{11D2AD0C-E583-4BC4-9594-537815A8C1D8}"/>
              </a:ext>
            </a:extLst>
          </p:cNvPr>
          <p:cNvSpPr>
            <a:spLocks noGrp="1"/>
          </p:cNvSpPr>
          <p:nvPr>
            <p:ph type="sldNum" sz="quarter" idx="12"/>
          </p:nvPr>
        </p:nvSpPr>
        <p:spPr/>
        <p:txBody>
          <a:bodyPr/>
          <a:lstStyle/>
          <a:p>
            <a:fld id="{1E47FE53-EBF0-4DA7-9D9D-CC1C3A20F3CB}" type="slidenum">
              <a:rPr lang="en-US" smtClean="0"/>
              <a:pPr/>
              <a:t>28</a:t>
            </a:fld>
            <a:endParaRPr lang="en-US" dirty="0"/>
          </a:p>
        </p:txBody>
      </p:sp>
    </p:spTree>
    <p:extLst>
      <p:ext uri="{BB962C8B-B14F-4D97-AF65-F5344CB8AC3E}">
        <p14:creationId xmlns:p14="http://schemas.microsoft.com/office/powerpoint/2010/main" val="4138963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449B4-551E-46A2-936C-1353C92D93BC}"/>
              </a:ext>
            </a:extLst>
          </p:cNvPr>
          <p:cNvSpPr>
            <a:spLocks noGrp="1"/>
          </p:cNvSpPr>
          <p:nvPr>
            <p:ph type="title"/>
          </p:nvPr>
        </p:nvSpPr>
        <p:spPr/>
        <p:txBody>
          <a:bodyPr/>
          <a:lstStyle/>
          <a:p>
            <a:r>
              <a:rPr lang="en-US" altLang="en-US"/>
              <a:t>Contact Information</a:t>
            </a:r>
            <a:endParaRPr lang="en-US" dirty="0"/>
          </a:p>
        </p:txBody>
      </p:sp>
      <p:sp>
        <p:nvSpPr>
          <p:cNvPr id="3" name="Content Placeholder 2">
            <a:extLst>
              <a:ext uri="{FF2B5EF4-FFF2-40B4-BE49-F238E27FC236}">
                <a16:creationId xmlns:a16="http://schemas.microsoft.com/office/drawing/2014/main" id="{994A4671-6D14-4B57-A7F3-0BD05026B579}"/>
              </a:ext>
            </a:extLst>
          </p:cNvPr>
          <p:cNvSpPr>
            <a:spLocks noGrp="1"/>
          </p:cNvSpPr>
          <p:nvPr>
            <p:ph idx="1"/>
          </p:nvPr>
        </p:nvSpPr>
        <p:spPr/>
        <p:txBody>
          <a:bodyPr anchor="ctr"/>
          <a:lstStyle/>
          <a:p>
            <a:pPr marL="225425" lvl="0" indent="0" algn="ctr">
              <a:buNone/>
            </a:pPr>
            <a:r>
              <a:rPr lang="en-US" altLang="en-US" dirty="0"/>
              <a:t>Homeless Education Program</a:t>
            </a:r>
          </a:p>
          <a:p>
            <a:pPr marL="225425" lvl="0" indent="0" algn="ctr">
              <a:buNone/>
            </a:pPr>
            <a:r>
              <a:rPr lang="en-US" altLang="en-US" dirty="0"/>
              <a:t>Integrated Student Support and Programs Office</a:t>
            </a:r>
          </a:p>
          <a:p>
            <a:pPr marL="225425" lvl="0" indent="0" algn="ctr">
              <a:buNone/>
            </a:pPr>
            <a:r>
              <a:rPr lang="en-US" altLang="en-US" dirty="0"/>
              <a:t>California Department of Education</a:t>
            </a:r>
          </a:p>
          <a:p>
            <a:pPr marL="225425" lvl="0" indent="0" algn="ctr">
              <a:buNone/>
            </a:pPr>
            <a:endParaRPr lang="en-US" altLang="en-US" dirty="0"/>
          </a:p>
          <a:p>
            <a:pPr marL="225425" lvl="0" indent="0" algn="ctr">
              <a:buNone/>
            </a:pPr>
            <a:r>
              <a:rPr lang="en-US" altLang="en-US" dirty="0"/>
              <a:t>Toll-free Number 1-866-856-8214</a:t>
            </a:r>
          </a:p>
          <a:p>
            <a:pPr marL="225425" lvl="0" indent="0" algn="ctr">
              <a:buNone/>
            </a:pPr>
            <a:r>
              <a:rPr lang="en-US" altLang="en-US" dirty="0"/>
              <a:t>Email: </a:t>
            </a:r>
            <a:r>
              <a:rPr lang="en-US" altLang="en-US" dirty="0">
                <a:hlinkClick r:id="rId2" tooltip="Homeless Education Email Address"/>
              </a:rPr>
              <a:t>HomelessEd@cde.ca.gov</a:t>
            </a:r>
            <a:r>
              <a:rPr lang="en-US" altLang="en-US" dirty="0"/>
              <a:t> </a:t>
            </a:r>
          </a:p>
          <a:p>
            <a:pPr marL="225425" lvl="0" indent="0" algn="ctr">
              <a:buNone/>
            </a:pPr>
            <a:r>
              <a:rPr lang="en-US" altLang="en-US" dirty="0">
                <a:hlinkClick r:id="rId3"/>
              </a:rPr>
              <a:t>LWheeler@cde.ca.gov</a:t>
            </a:r>
            <a:endParaRPr lang="en-US" dirty="0"/>
          </a:p>
        </p:txBody>
      </p:sp>
      <p:sp>
        <p:nvSpPr>
          <p:cNvPr id="4" name="Slide Number Placeholder 3">
            <a:extLst>
              <a:ext uri="{FF2B5EF4-FFF2-40B4-BE49-F238E27FC236}">
                <a16:creationId xmlns:a16="http://schemas.microsoft.com/office/drawing/2014/main" id="{3BDB9C6E-32F7-4199-9B96-73F8654E986D}"/>
              </a:ext>
            </a:extLst>
          </p:cNvPr>
          <p:cNvSpPr>
            <a:spLocks noGrp="1"/>
          </p:cNvSpPr>
          <p:nvPr>
            <p:ph type="sldNum" sz="quarter" idx="12"/>
          </p:nvPr>
        </p:nvSpPr>
        <p:spPr/>
        <p:txBody>
          <a:bodyPr/>
          <a:lstStyle/>
          <a:p>
            <a:fld id="{1E47FE53-EBF0-4DA7-9D9D-CC1C3A20F3CB}" type="slidenum">
              <a:rPr lang="en-US" smtClean="0"/>
              <a:pPr/>
              <a:t>29</a:t>
            </a:fld>
            <a:endParaRPr lang="en-US" dirty="0"/>
          </a:p>
        </p:txBody>
      </p:sp>
    </p:spTree>
    <p:extLst>
      <p:ext uri="{BB962C8B-B14F-4D97-AF65-F5344CB8AC3E}">
        <p14:creationId xmlns:p14="http://schemas.microsoft.com/office/powerpoint/2010/main" val="2886705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normAutofit fontScale="90000"/>
          </a:bodyPr>
          <a:lstStyle/>
          <a:p>
            <a:r>
              <a:rPr lang="en-US" altLang="en-US"/>
              <a:t>Education for Homeless </a:t>
            </a:r>
            <a:br>
              <a:rPr lang="en-US" altLang="en-US"/>
            </a:br>
            <a:r>
              <a:rPr lang="en-US" altLang="en-US"/>
              <a:t>Children and Youth Act (1)</a:t>
            </a:r>
            <a:endParaRPr lang="en-US" dirty="0"/>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pPr lvl="0"/>
            <a:r>
              <a:rPr lang="en-US" altLang="en-US" dirty="0"/>
              <a:t>Originally passed in 1987</a:t>
            </a:r>
          </a:p>
          <a:p>
            <a:pPr lvl="0"/>
            <a:r>
              <a:rPr lang="en-US" altLang="en-US" dirty="0"/>
              <a:t>Reauthorized in 2015 by the Every Student Succeeds Act which took effect on October 1, 2016</a:t>
            </a:r>
          </a:p>
          <a:p>
            <a:pPr lvl="0"/>
            <a:r>
              <a:rPr lang="en-US" dirty="0"/>
              <a:t>42 United States Code Section 11431 et seq. </a:t>
            </a:r>
          </a:p>
          <a:p>
            <a:pPr lvl="0"/>
            <a:r>
              <a:rPr lang="en-US" dirty="0"/>
              <a:t>Sections 721 and 722 of the McKinney-Vento Act (The Act)</a:t>
            </a:r>
            <a:endParaRPr lang="en-US" altLang="en-US" dirty="0"/>
          </a:p>
          <a:p>
            <a:endParaRPr 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3</a:t>
            </a:fld>
            <a:endParaRPr lang="en-US" dirty="0"/>
          </a:p>
        </p:txBody>
      </p:sp>
    </p:spTree>
    <p:extLst>
      <p:ext uri="{BB962C8B-B14F-4D97-AF65-F5344CB8AC3E}">
        <p14:creationId xmlns:p14="http://schemas.microsoft.com/office/powerpoint/2010/main" val="2970086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F0EA1-29F4-4EC0-AB64-3DE8272FD3FF}"/>
              </a:ext>
            </a:extLst>
          </p:cNvPr>
          <p:cNvSpPr>
            <a:spLocks noGrp="1"/>
          </p:cNvSpPr>
          <p:nvPr>
            <p:ph type="title"/>
          </p:nvPr>
        </p:nvSpPr>
        <p:spPr/>
        <p:txBody>
          <a:bodyPr>
            <a:normAutofit fontScale="90000"/>
          </a:bodyPr>
          <a:lstStyle/>
          <a:p>
            <a:r>
              <a:rPr lang="en-US" altLang="en-US"/>
              <a:t>Education for Homeless </a:t>
            </a:r>
            <a:br>
              <a:rPr lang="en-US" altLang="en-US"/>
            </a:br>
            <a:r>
              <a:rPr lang="en-US" altLang="en-US"/>
              <a:t>Children and Youth Act (2)</a:t>
            </a:r>
            <a:endParaRPr lang="en-US" dirty="0"/>
          </a:p>
        </p:txBody>
      </p:sp>
      <p:sp>
        <p:nvSpPr>
          <p:cNvPr id="3" name="Content Placeholder 2">
            <a:extLst>
              <a:ext uri="{FF2B5EF4-FFF2-40B4-BE49-F238E27FC236}">
                <a16:creationId xmlns:a16="http://schemas.microsoft.com/office/drawing/2014/main" id="{DF96ACD6-A56A-4402-A3DA-BEDC85E2957F}"/>
              </a:ext>
            </a:extLst>
          </p:cNvPr>
          <p:cNvSpPr>
            <a:spLocks noGrp="1"/>
          </p:cNvSpPr>
          <p:nvPr>
            <p:ph idx="1"/>
          </p:nvPr>
        </p:nvSpPr>
        <p:spPr/>
        <p:txBody>
          <a:bodyPr/>
          <a:lstStyle/>
          <a:p>
            <a:pPr lvl="0"/>
            <a:r>
              <a:rPr lang="en-US" altLang="en-US" dirty="0"/>
              <a:t>Works hand-in-hand with Title I, Part A and other federal education programs</a:t>
            </a:r>
          </a:p>
          <a:p>
            <a:pPr lvl="0"/>
            <a:r>
              <a:rPr lang="en-US" altLang="en-US" dirty="0"/>
              <a:t>Requires all local educational agencies (LEAs) to designate a local homeless liaison to ensure identification, enrollment, and success for homeless children and youth. For the list of local homeless liaison, download the spreadsheet at </a:t>
            </a:r>
            <a:r>
              <a:rPr lang="en-US" altLang="en-US" dirty="0">
                <a:hlinkClick r:id="rId2" tooltip="This is a link to download the CDE's Homeless Liaison spreadsheet."/>
              </a:rPr>
              <a:t>https://www.cde.ca.gov/sp/hs/documents/ehcyliaisonlist.xlsx</a:t>
            </a:r>
            <a:r>
              <a:rPr lang="en-US" altLang="en-US" dirty="0"/>
              <a:t> </a:t>
            </a:r>
          </a:p>
        </p:txBody>
      </p:sp>
      <p:sp>
        <p:nvSpPr>
          <p:cNvPr id="4" name="Slide Number Placeholder 3">
            <a:extLst>
              <a:ext uri="{FF2B5EF4-FFF2-40B4-BE49-F238E27FC236}">
                <a16:creationId xmlns:a16="http://schemas.microsoft.com/office/drawing/2014/main" id="{D7C11B82-7CE5-422E-8EB9-4323BC6ADFC2}"/>
              </a:ext>
            </a:extLst>
          </p:cNvPr>
          <p:cNvSpPr>
            <a:spLocks noGrp="1"/>
          </p:cNvSpPr>
          <p:nvPr>
            <p:ph type="sldNum" sz="quarter" idx="12"/>
          </p:nvPr>
        </p:nvSpPr>
        <p:spPr/>
        <p:txBody>
          <a:bodyPr/>
          <a:lstStyle/>
          <a:p>
            <a:fld id="{1E47FE53-EBF0-4DA7-9D9D-CC1C3A20F3CB}" type="slidenum">
              <a:rPr lang="en-US" smtClean="0"/>
              <a:pPr/>
              <a:t>4</a:t>
            </a:fld>
            <a:endParaRPr lang="en-US" dirty="0"/>
          </a:p>
        </p:txBody>
      </p:sp>
    </p:spTree>
    <p:extLst>
      <p:ext uri="{BB962C8B-B14F-4D97-AF65-F5344CB8AC3E}">
        <p14:creationId xmlns:p14="http://schemas.microsoft.com/office/powerpoint/2010/main" val="2385785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322C-154D-48FD-B08E-D52C7DAAE975}"/>
              </a:ext>
            </a:extLst>
          </p:cNvPr>
          <p:cNvSpPr>
            <a:spLocks noGrp="1"/>
          </p:cNvSpPr>
          <p:nvPr>
            <p:ph type="title"/>
          </p:nvPr>
        </p:nvSpPr>
        <p:spPr/>
        <p:txBody>
          <a:bodyPr/>
          <a:lstStyle/>
          <a:p>
            <a:r>
              <a:rPr lang="en-US" altLang="en-US"/>
              <a:t>Definitions</a:t>
            </a:r>
            <a:endParaRPr lang="en-US" dirty="0"/>
          </a:p>
        </p:txBody>
      </p:sp>
      <p:sp>
        <p:nvSpPr>
          <p:cNvPr id="3" name="Content Placeholder 2">
            <a:extLst>
              <a:ext uri="{FF2B5EF4-FFF2-40B4-BE49-F238E27FC236}">
                <a16:creationId xmlns:a16="http://schemas.microsoft.com/office/drawing/2014/main" id="{37EAA7B5-11DA-4C4C-A698-CADFB0E70D73}"/>
              </a:ext>
            </a:extLst>
          </p:cNvPr>
          <p:cNvSpPr>
            <a:spLocks noGrp="1"/>
          </p:cNvSpPr>
          <p:nvPr>
            <p:ph idx="1"/>
          </p:nvPr>
        </p:nvSpPr>
        <p:spPr/>
        <p:txBody>
          <a:bodyPr/>
          <a:lstStyle/>
          <a:p>
            <a:pPr lvl="0"/>
            <a:r>
              <a:rPr lang="en-US" altLang="en-US"/>
              <a:t>The next several slides will address the definitions for the following:</a:t>
            </a:r>
          </a:p>
          <a:p>
            <a:pPr lvl="1"/>
            <a:r>
              <a:rPr lang="en-US" altLang="en-US"/>
              <a:t>Homelessness</a:t>
            </a:r>
          </a:p>
          <a:p>
            <a:pPr lvl="1"/>
            <a:r>
              <a:rPr lang="en-US" altLang="en-US"/>
              <a:t>Unaccompanied homeless youth</a:t>
            </a:r>
          </a:p>
          <a:p>
            <a:pPr lvl="1"/>
            <a:r>
              <a:rPr lang="en-US" altLang="en-US"/>
              <a:t>School of origin</a:t>
            </a:r>
          </a:p>
          <a:p>
            <a:endParaRPr lang="en-US" dirty="0"/>
          </a:p>
        </p:txBody>
      </p:sp>
      <p:sp>
        <p:nvSpPr>
          <p:cNvPr id="4" name="Slide Number Placeholder 3">
            <a:extLst>
              <a:ext uri="{FF2B5EF4-FFF2-40B4-BE49-F238E27FC236}">
                <a16:creationId xmlns:a16="http://schemas.microsoft.com/office/drawing/2014/main" id="{D724A743-66D0-450E-AA79-3E1FEEFB149B}"/>
              </a:ext>
            </a:extLst>
          </p:cNvPr>
          <p:cNvSpPr>
            <a:spLocks noGrp="1"/>
          </p:cNvSpPr>
          <p:nvPr>
            <p:ph type="sldNum" sz="quarter" idx="12"/>
          </p:nvPr>
        </p:nvSpPr>
        <p:spPr/>
        <p:txBody>
          <a:bodyPr/>
          <a:lstStyle/>
          <a:p>
            <a:fld id="{1E47FE53-EBF0-4DA7-9D9D-CC1C3A20F3CB}" type="slidenum">
              <a:rPr lang="en-US" smtClean="0"/>
              <a:pPr/>
              <a:t>5</a:t>
            </a:fld>
            <a:endParaRPr lang="en-US" dirty="0"/>
          </a:p>
        </p:txBody>
      </p:sp>
    </p:spTree>
    <p:extLst>
      <p:ext uri="{BB962C8B-B14F-4D97-AF65-F5344CB8AC3E}">
        <p14:creationId xmlns:p14="http://schemas.microsoft.com/office/powerpoint/2010/main" val="4174950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322C-154D-48FD-B08E-D52C7DAAE975}"/>
              </a:ext>
            </a:extLst>
          </p:cNvPr>
          <p:cNvSpPr>
            <a:spLocks noGrp="1"/>
          </p:cNvSpPr>
          <p:nvPr>
            <p:ph type="title"/>
          </p:nvPr>
        </p:nvSpPr>
        <p:spPr/>
        <p:txBody>
          <a:bodyPr/>
          <a:lstStyle/>
          <a:p>
            <a:r>
              <a:rPr lang="en-US" altLang="en-US"/>
              <a:t>Homeless Definition (1)</a:t>
            </a:r>
            <a:endParaRPr lang="en-US" dirty="0"/>
          </a:p>
        </p:txBody>
      </p:sp>
      <p:sp>
        <p:nvSpPr>
          <p:cNvPr id="3" name="Content Placeholder 2">
            <a:extLst>
              <a:ext uri="{FF2B5EF4-FFF2-40B4-BE49-F238E27FC236}">
                <a16:creationId xmlns:a16="http://schemas.microsoft.com/office/drawing/2014/main" id="{37EAA7B5-11DA-4C4C-A698-CADFB0E70D73}"/>
              </a:ext>
            </a:extLst>
          </p:cNvPr>
          <p:cNvSpPr>
            <a:spLocks noGrp="1"/>
          </p:cNvSpPr>
          <p:nvPr>
            <p:ph idx="1"/>
          </p:nvPr>
        </p:nvSpPr>
        <p:spPr/>
        <p:txBody>
          <a:bodyPr/>
          <a:lstStyle/>
          <a:p>
            <a:pPr lvl="0"/>
            <a:r>
              <a:rPr lang="en-US" altLang="en-US" dirty="0"/>
              <a:t>Children who lack a fixed, regular, and adequate nighttime residence</a:t>
            </a:r>
          </a:p>
          <a:p>
            <a:pPr lvl="1"/>
            <a:r>
              <a:rPr lang="en-US" altLang="en-US" dirty="0"/>
              <a:t>The term “awaiting foster care placement” was eliminated on December 10, 2016</a:t>
            </a:r>
            <a:endParaRPr lang="en-US" dirty="0"/>
          </a:p>
        </p:txBody>
      </p:sp>
      <p:sp>
        <p:nvSpPr>
          <p:cNvPr id="4" name="Slide Number Placeholder 3">
            <a:extLst>
              <a:ext uri="{FF2B5EF4-FFF2-40B4-BE49-F238E27FC236}">
                <a16:creationId xmlns:a16="http://schemas.microsoft.com/office/drawing/2014/main" id="{D724A743-66D0-450E-AA79-3E1FEEFB149B}"/>
              </a:ext>
            </a:extLst>
          </p:cNvPr>
          <p:cNvSpPr>
            <a:spLocks noGrp="1"/>
          </p:cNvSpPr>
          <p:nvPr>
            <p:ph type="sldNum" sz="quarter" idx="12"/>
          </p:nvPr>
        </p:nvSpPr>
        <p:spPr/>
        <p:txBody>
          <a:bodyPr/>
          <a:lstStyle/>
          <a:p>
            <a:fld id="{1E47FE53-EBF0-4DA7-9D9D-CC1C3A20F3CB}" type="slidenum">
              <a:rPr lang="en-US" smtClean="0"/>
              <a:pPr/>
              <a:t>6</a:t>
            </a:fld>
            <a:endParaRPr lang="en-US" dirty="0"/>
          </a:p>
        </p:txBody>
      </p:sp>
    </p:spTree>
    <p:extLst>
      <p:ext uri="{BB962C8B-B14F-4D97-AF65-F5344CB8AC3E}">
        <p14:creationId xmlns:p14="http://schemas.microsoft.com/office/powerpoint/2010/main" val="151141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E1D60-5C99-4DEB-9DFD-59BB12215B06}"/>
              </a:ext>
            </a:extLst>
          </p:cNvPr>
          <p:cNvSpPr>
            <a:spLocks noGrp="1"/>
          </p:cNvSpPr>
          <p:nvPr>
            <p:ph type="title"/>
          </p:nvPr>
        </p:nvSpPr>
        <p:spPr/>
        <p:txBody>
          <a:bodyPr/>
          <a:lstStyle/>
          <a:p>
            <a:r>
              <a:rPr lang="en-US" altLang="en-US"/>
              <a:t>Homeless Definition (2)</a:t>
            </a:r>
            <a:endParaRPr lang="en-US" dirty="0"/>
          </a:p>
        </p:txBody>
      </p:sp>
      <p:sp>
        <p:nvSpPr>
          <p:cNvPr id="3" name="Content Placeholder 2">
            <a:extLst>
              <a:ext uri="{FF2B5EF4-FFF2-40B4-BE49-F238E27FC236}">
                <a16:creationId xmlns:a16="http://schemas.microsoft.com/office/drawing/2014/main" id="{FE93B7BB-370A-44DA-BD41-C7BF149CD647}"/>
              </a:ext>
            </a:extLst>
          </p:cNvPr>
          <p:cNvSpPr>
            <a:spLocks noGrp="1"/>
          </p:cNvSpPr>
          <p:nvPr>
            <p:ph idx="1"/>
          </p:nvPr>
        </p:nvSpPr>
        <p:spPr/>
        <p:txBody>
          <a:bodyPr/>
          <a:lstStyle/>
          <a:p>
            <a:pPr lvl="0"/>
            <a:r>
              <a:rPr lang="en-US" dirty="0"/>
              <a:t>Fixed, regular, and adequate are defined as:</a:t>
            </a:r>
          </a:p>
          <a:p>
            <a:pPr lvl="1"/>
            <a:r>
              <a:rPr lang="en-US" dirty="0"/>
              <a:t>A </a:t>
            </a:r>
            <a:r>
              <a:rPr lang="en-US" b="1" dirty="0"/>
              <a:t>fixed</a:t>
            </a:r>
            <a:r>
              <a:rPr lang="en-US" dirty="0"/>
              <a:t> residence is one that is stationary, permanent, and not subject to change</a:t>
            </a:r>
          </a:p>
          <a:p>
            <a:pPr lvl="1"/>
            <a:r>
              <a:rPr lang="en-US" altLang="en-US" dirty="0"/>
              <a:t>A </a:t>
            </a:r>
            <a:r>
              <a:rPr lang="en-US" altLang="en-US" b="1" dirty="0"/>
              <a:t>regular</a:t>
            </a:r>
            <a:r>
              <a:rPr lang="en-US" altLang="en-US" dirty="0"/>
              <a:t> residence is one that is used on a normal, standard, and consistent basis</a:t>
            </a:r>
          </a:p>
          <a:p>
            <a:pPr lvl="1"/>
            <a:r>
              <a:rPr lang="en-US" altLang="en-US" dirty="0"/>
              <a:t>An </a:t>
            </a:r>
            <a:r>
              <a:rPr lang="en-US" altLang="en-US" b="1" dirty="0"/>
              <a:t>adequate</a:t>
            </a:r>
            <a:r>
              <a:rPr lang="en-US" altLang="en-US" dirty="0"/>
              <a:t> residence is one that is sufficient for meeting both the physical and psychological needs typically met in home environments</a:t>
            </a:r>
            <a:endParaRPr lang="en-US" dirty="0"/>
          </a:p>
          <a:p>
            <a:endParaRPr lang="en-US" dirty="0"/>
          </a:p>
        </p:txBody>
      </p:sp>
      <p:sp>
        <p:nvSpPr>
          <p:cNvPr id="4" name="Slide Number Placeholder 3">
            <a:extLst>
              <a:ext uri="{FF2B5EF4-FFF2-40B4-BE49-F238E27FC236}">
                <a16:creationId xmlns:a16="http://schemas.microsoft.com/office/drawing/2014/main" id="{F92DA6D9-BD9B-430C-91BC-BFF05C39626D}"/>
              </a:ext>
            </a:extLst>
          </p:cNvPr>
          <p:cNvSpPr>
            <a:spLocks noGrp="1"/>
          </p:cNvSpPr>
          <p:nvPr>
            <p:ph type="sldNum" sz="quarter" idx="12"/>
          </p:nvPr>
        </p:nvSpPr>
        <p:spPr/>
        <p:txBody>
          <a:bodyPr/>
          <a:lstStyle/>
          <a:p>
            <a:fld id="{1E47FE53-EBF0-4DA7-9D9D-CC1C3A20F3CB}" type="slidenum">
              <a:rPr lang="en-US" smtClean="0"/>
              <a:pPr/>
              <a:t>7</a:t>
            </a:fld>
            <a:endParaRPr lang="en-US" dirty="0"/>
          </a:p>
        </p:txBody>
      </p:sp>
    </p:spTree>
    <p:extLst>
      <p:ext uri="{BB962C8B-B14F-4D97-AF65-F5344CB8AC3E}">
        <p14:creationId xmlns:p14="http://schemas.microsoft.com/office/powerpoint/2010/main" val="2657220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25B74-35ED-4E10-A3BB-47A6B678A54C}"/>
              </a:ext>
            </a:extLst>
          </p:cNvPr>
          <p:cNvSpPr>
            <a:spLocks noGrp="1"/>
          </p:cNvSpPr>
          <p:nvPr>
            <p:ph type="title"/>
          </p:nvPr>
        </p:nvSpPr>
        <p:spPr/>
        <p:txBody>
          <a:bodyPr/>
          <a:lstStyle/>
          <a:p>
            <a:r>
              <a:rPr lang="en-US" altLang="en-US"/>
              <a:t>Homeless Definition (3)</a:t>
            </a:r>
            <a:endParaRPr lang="en-US" dirty="0"/>
          </a:p>
        </p:txBody>
      </p:sp>
      <p:sp>
        <p:nvSpPr>
          <p:cNvPr id="3" name="Content Placeholder 2">
            <a:extLst>
              <a:ext uri="{FF2B5EF4-FFF2-40B4-BE49-F238E27FC236}">
                <a16:creationId xmlns:a16="http://schemas.microsoft.com/office/drawing/2014/main" id="{467F5080-F44E-4CC3-BB8E-B37DFBF1491E}"/>
              </a:ext>
            </a:extLst>
          </p:cNvPr>
          <p:cNvSpPr>
            <a:spLocks noGrp="1"/>
          </p:cNvSpPr>
          <p:nvPr>
            <p:ph idx="1"/>
          </p:nvPr>
        </p:nvSpPr>
        <p:spPr/>
        <p:txBody>
          <a:bodyPr/>
          <a:lstStyle/>
          <a:p>
            <a:r>
              <a:rPr lang="en-US" dirty="0"/>
              <a:t>Examples of homelessness include children and youth living in:</a:t>
            </a:r>
          </a:p>
          <a:p>
            <a:pPr lvl="1"/>
            <a:r>
              <a:rPr lang="en-US" dirty="0"/>
              <a:t>Shared housing due to economic hardship</a:t>
            </a:r>
          </a:p>
          <a:p>
            <a:pPr lvl="1"/>
            <a:r>
              <a:rPr lang="en-US" dirty="0"/>
              <a:t>Motels or hotels</a:t>
            </a:r>
          </a:p>
          <a:p>
            <a:pPr lvl="1"/>
            <a:r>
              <a:rPr lang="en-US" dirty="0"/>
              <a:t>Public or private places not designed for sleeping</a:t>
            </a:r>
          </a:p>
          <a:p>
            <a:pPr lvl="1"/>
            <a:r>
              <a:rPr lang="en-US" altLang="en-US" dirty="0"/>
              <a:t>Trailer parks or campgrounds </a:t>
            </a:r>
          </a:p>
          <a:p>
            <a:pPr lvl="1"/>
            <a:r>
              <a:rPr lang="en-US" altLang="en-US" dirty="0"/>
              <a:t>Cars, parks, and abandoned  buildings </a:t>
            </a:r>
          </a:p>
          <a:p>
            <a:pPr lvl="1"/>
            <a:r>
              <a:rPr lang="en-US" altLang="en-US" dirty="0"/>
              <a:t>Shelters</a:t>
            </a:r>
          </a:p>
          <a:p>
            <a:pPr lvl="1"/>
            <a:r>
              <a:rPr lang="en-US" altLang="en-US" dirty="0"/>
              <a:t>Emergency or transitional shelters</a:t>
            </a:r>
            <a:endParaRPr lang="en-US" dirty="0"/>
          </a:p>
          <a:p>
            <a:endParaRPr lang="en-US" dirty="0"/>
          </a:p>
        </p:txBody>
      </p:sp>
      <p:sp>
        <p:nvSpPr>
          <p:cNvPr id="4" name="Slide Number Placeholder 3">
            <a:extLst>
              <a:ext uri="{FF2B5EF4-FFF2-40B4-BE49-F238E27FC236}">
                <a16:creationId xmlns:a16="http://schemas.microsoft.com/office/drawing/2014/main" id="{AE79BAB4-BE63-4F58-B72B-5826C90CC26B}"/>
              </a:ext>
            </a:extLst>
          </p:cNvPr>
          <p:cNvSpPr>
            <a:spLocks noGrp="1"/>
          </p:cNvSpPr>
          <p:nvPr>
            <p:ph type="sldNum" sz="quarter" idx="12"/>
          </p:nvPr>
        </p:nvSpPr>
        <p:spPr/>
        <p:txBody>
          <a:bodyPr/>
          <a:lstStyle/>
          <a:p>
            <a:fld id="{1E47FE53-EBF0-4DA7-9D9D-CC1C3A20F3CB}" type="slidenum">
              <a:rPr lang="en-US" smtClean="0"/>
              <a:pPr/>
              <a:t>8</a:t>
            </a:fld>
            <a:endParaRPr lang="en-US" dirty="0"/>
          </a:p>
        </p:txBody>
      </p:sp>
    </p:spTree>
    <p:extLst>
      <p:ext uri="{BB962C8B-B14F-4D97-AF65-F5344CB8AC3E}">
        <p14:creationId xmlns:p14="http://schemas.microsoft.com/office/powerpoint/2010/main" val="4307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8F07-8951-4ABE-8446-573D82965ACD}"/>
              </a:ext>
            </a:extLst>
          </p:cNvPr>
          <p:cNvSpPr>
            <a:spLocks noGrp="1"/>
          </p:cNvSpPr>
          <p:nvPr>
            <p:ph type="title"/>
          </p:nvPr>
        </p:nvSpPr>
        <p:spPr/>
        <p:txBody>
          <a:bodyPr/>
          <a:lstStyle/>
          <a:p>
            <a:r>
              <a:rPr lang="en-US" altLang="en-US"/>
              <a:t>Homeless Definition (5)</a:t>
            </a:r>
            <a:endParaRPr lang="en-US" dirty="0"/>
          </a:p>
        </p:txBody>
      </p:sp>
      <p:sp>
        <p:nvSpPr>
          <p:cNvPr id="3" name="Content Placeholder 2">
            <a:extLst>
              <a:ext uri="{FF2B5EF4-FFF2-40B4-BE49-F238E27FC236}">
                <a16:creationId xmlns:a16="http://schemas.microsoft.com/office/drawing/2014/main" id="{EEF90833-A4A9-4661-8715-0E2CFD10ED71}"/>
              </a:ext>
            </a:extLst>
          </p:cNvPr>
          <p:cNvSpPr>
            <a:spLocks noGrp="1"/>
          </p:cNvSpPr>
          <p:nvPr>
            <p:ph idx="1"/>
          </p:nvPr>
        </p:nvSpPr>
        <p:spPr/>
        <p:txBody>
          <a:bodyPr/>
          <a:lstStyle/>
          <a:p>
            <a:r>
              <a:rPr lang="en-US" altLang="en-US" dirty="0"/>
              <a:t>Additional examples of homelessness include children and youth who are:</a:t>
            </a:r>
          </a:p>
          <a:p>
            <a:pPr lvl="1"/>
            <a:r>
              <a:rPr lang="en-US" altLang="en-US" dirty="0"/>
              <a:t>Migratory children, who qualify as homeless</a:t>
            </a:r>
          </a:p>
          <a:p>
            <a:pPr lvl="1"/>
            <a:r>
              <a:rPr lang="en-US" altLang="en-US" dirty="0"/>
              <a:t>Abandoned in hospitals</a:t>
            </a:r>
          </a:p>
          <a:p>
            <a:pPr lvl="1"/>
            <a:r>
              <a:rPr lang="en-US" altLang="en-US" dirty="0"/>
              <a:t>Unaccompanied homeless youth</a:t>
            </a:r>
          </a:p>
          <a:p>
            <a:endParaRPr lang="en-US" dirty="0"/>
          </a:p>
        </p:txBody>
      </p:sp>
      <p:sp>
        <p:nvSpPr>
          <p:cNvPr id="4" name="Slide Number Placeholder 3">
            <a:extLst>
              <a:ext uri="{FF2B5EF4-FFF2-40B4-BE49-F238E27FC236}">
                <a16:creationId xmlns:a16="http://schemas.microsoft.com/office/drawing/2014/main" id="{6D1EA550-A36B-43F8-ACD2-94CFBB3A9ED3}"/>
              </a:ext>
            </a:extLst>
          </p:cNvPr>
          <p:cNvSpPr>
            <a:spLocks noGrp="1"/>
          </p:cNvSpPr>
          <p:nvPr>
            <p:ph type="sldNum" sz="quarter" idx="12"/>
          </p:nvPr>
        </p:nvSpPr>
        <p:spPr/>
        <p:txBody>
          <a:bodyPr/>
          <a:lstStyle/>
          <a:p>
            <a:fld id="{1E47FE53-EBF0-4DA7-9D9D-CC1C3A20F3CB}" type="slidenum">
              <a:rPr lang="en-US" smtClean="0"/>
              <a:pPr/>
              <a:t>9</a:t>
            </a:fld>
            <a:endParaRPr lang="en-US" dirty="0"/>
          </a:p>
        </p:txBody>
      </p:sp>
    </p:spTree>
    <p:extLst>
      <p:ext uri="{BB962C8B-B14F-4D97-AF65-F5344CB8AC3E}">
        <p14:creationId xmlns:p14="http://schemas.microsoft.com/office/powerpoint/2010/main" val="3836739095"/>
      </p:ext>
    </p:extLst>
  </p:cSld>
  <p:clrMapOvr>
    <a:masterClrMapping/>
  </p:clrMapOvr>
</p:sld>
</file>

<file path=ppt/theme/theme1.xml><?xml version="1.0" encoding="utf-8"?>
<a:theme xmlns:a="http://schemas.openxmlformats.org/drawingml/2006/main" name="Retrospect">
  <a:themeElements>
    <a:clrScheme name="Custom 13">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7" ma:contentTypeDescription="Create a new document." ma:contentTypeScope="" ma:versionID="e962a915273a7da8b7384f715ee61b31">
  <xsd:schema xmlns:xsd="http://www.w3.org/2001/XMLSchema" xmlns:xs="http://www.w3.org/2001/XMLSchema" xmlns:p="http://schemas.microsoft.com/office/2006/metadata/properties" xmlns:ns2="f89dec18-d0c2-45d2-8a15-31051f2519f8" targetNamespace="http://schemas.microsoft.com/office/2006/metadata/properties" ma:root="true" ma:fieldsID="888e16d6d3eb7509c3630744fd4f0184" ns2:_="">
    <xsd:import namespace="f89dec18-d0c2-45d2-8a15-31051f2519f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445CC2-4985-4373-8AB2-5593D8D2E6F1}">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f89dec18-d0c2-45d2-8a15-31051f2519f8"/>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E0069F4-9E89-4528-AFA1-1A0EE97F4B9A}">
  <ds:schemaRefs>
    <ds:schemaRef ds:uri="http://schemas.microsoft.com/sharepoint/v3/contenttype/forms"/>
  </ds:schemaRefs>
</ds:datastoreItem>
</file>

<file path=customXml/itemProps3.xml><?xml version="1.0" encoding="utf-8"?>
<ds:datastoreItem xmlns:ds="http://schemas.openxmlformats.org/officeDocument/2006/customXml" ds:itemID="{EA0B566E-3FF7-401C-B225-B71F75B48D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9dec18-d0c2-45d2-8a15-31051f251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1352</TotalTime>
  <Words>1495</Words>
  <Application>Microsoft Office PowerPoint</Application>
  <PresentationFormat>Widescreen</PresentationFormat>
  <Paragraphs>167</Paragraphs>
  <Slides>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Times</vt:lpstr>
      <vt:lpstr>Wingdings</vt:lpstr>
      <vt:lpstr>Retrospect</vt:lpstr>
      <vt:lpstr>Transportation and Homeless Education</vt:lpstr>
      <vt:lpstr>Introduction</vt:lpstr>
      <vt:lpstr>Education for Homeless  Children and Youth Act (1)</vt:lpstr>
      <vt:lpstr>Education for Homeless  Children and Youth Act (2)</vt:lpstr>
      <vt:lpstr>Definitions</vt:lpstr>
      <vt:lpstr>Homeless Definition (1)</vt:lpstr>
      <vt:lpstr>Homeless Definition (2)</vt:lpstr>
      <vt:lpstr>Homeless Definition (3)</vt:lpstr>
      <vt:lpstr>Homeless Definition (5)</vt:lpstr>
      <vt:lpstr>Homeless Definition (6)</vt:lpstr>
      <vt:lpstr>Unaccompanied Homeless Youth Definition</vt:lpstr>
      <vt:lpstr>School of Origin Definition (1)</vt:lpstr>
      <vt:lpstr>School of Origin Definition (2)</vt:lpstr>
      <vt:lpstr>Mobility </vt:lpstr>
      <vt:lpstr>Additional Consequences (1)</vt:lpstr>
      <vt:lpstr>Additional Consequences (2)</vt:lpstr>
      <vt:lpstr>Transportation – General (1)</vt:lpstr>
      <vt:lpstr>Transportation – General (2)</vt:lpstr>
      <vt:lpstr>Transportation – Funding Options</vt:lpstr>
      <vt:lpstr>Transportation – School of Origin (1)</vt:lpstr>
      <vt:lpstr>Transportation – School of Origin (2)</vt:lpstr>
      <vt:lpstr>Collaboration</vt:lpstr>
      <vt:lpstr>Transportation Strategies (1)</vt:lpstr>
      <vt:lpstr>Transportation Strategies (2)</vt:lpstr>
      <vt:lpstr>Transportation Strategies (3)</vt:lpstr>
      <vt:lpstr>Transportation Strategies (4)</vt:lpstr>
      <vt:lpstr>Transportation and COVID-19</vt:lpstr>
      <vt:lpstr>Resources</vt:lpstr>
      <vt:lpstr>Contact Information</vt:lpstr>
    </vt:vector>
  </TitlesOfParts>
  <Manager>Mindi Parsons</Manager>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 Ed and Transportation - Homeless Education (CA Dept of Education)</dc:title>
  <dc:subject>This presentation provides an overview of how teachers can support the education of homeless children and youth in the classroom with concrete strategies for attendance, behavior, and academics.</dc:subject>
  <dc:creator>LWheeler@cde.ca.gov</dc:creator>
  <cp:keywords>ESSA, intervention, strategies, outreach, resources</cp:keywords>
  <cp:lastModifiedBy>John Cooper</cp:lastModifiedBy>
  <cp:revision>132</cp:revision>
  <cp:lastPrinted>2016-11-14T18:06:51Z</cp:lastPrinted>
  <dcterms:created xsi:type="dcterms:W3CDTF">2016-11-08T21:28:02Z</dcterms:created>
  <dcterms:modified xsi:type="dcterms:W3CDTF">2022-11-03T18:17:06Z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0x0101003534ED83EA0B5E468033F72E96A6CA4D</vt:lpwstr>
  </property>
</Properties>
</file>