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Lst>
  <p:notesMasterIdLst>
    <p:notesMasterId r:id="rId58"/>
  </p:notesMasterIdLst>
  <p:handoutMasterIdLst>
    <p:handoutMasterId r:id="rId59"/>
  </p:handoutMasterIdLst>
  <p:sldIdLst>
    <p:sldId id="324" r:id="rId2"/>
    <p:sldId id="370" r:id="rId3"/>
    <p:sldId id="449" r:id="rId4"/>
    <p:sldId id="372" r:id="rId5"/>
    <p:sldId id="742" r:id="rId6"/>
    <p:sldId id="741" r:id="rId7"/>
    <p:sldId id="743" r:id="rId8"/>
    <p:sldId id="329" r:id="rId9"/>
    <p:sldId id="332" r:id="rId10"/>
    <p:sldId id="334" r:id="rId11"/>
    <p:sldId id="337" r:id="rId12"/>
    <p:sldId id="433" r:id="rId13"/>
    <p:sldId id="437" r:id="rId14"/>
    <p:sldId id="436" r:id="rId15"/>
    <p:sldId id="340" r:id="rId16"/>
    <p:sldId id="745" r:id="rId17"/>
    <p:sldId id="387" r:id="rId18"/>
    <p:sldId id="388" r:id="rId19"/>
    <p:sldId id="348" r:id="rId20"/>
    <p:sldId id="350" r:id="rId21"/>
    <p:sldId id="353" r:id="rId22"/>
    <p:sldId id="356" r:id="rId23"/>
    <p:sldId id="393" r:id="rId24"/>
    <p:sldId id="395" r:id="rId25"/>
    <p:sldId id="397" r:id="rId26"/>
    <p:sldId id="391" r:id="rId27"/>
    <p:sldId id="392" r:id="rId28"/>
    <p:sldId id="398" r:id="rId29"/>
    <p:sldId id="401" r:id="rId30"/>
    <p:sldId id="402" r:id="rId31"/>
    <p:sldId id="404" r:id="rId32"/>
    <p:sldId id="407" r:id="rId33"/>
    <p:sldId id="408" r:id="rId34"/>
    <p:sldId id="448" r:id="rId35"/>
    <p:sldId id="447" r:id="rId36"/>
    <p:sldId id="410" r:id="rId37"/>
    <p:sldId id="446" r:id="rId38"/>
    <p:sldId id="411" r:id="rId39"/>
    <p:sldId id="746" r:id="rId40"/>
    <p:sldId id="413" r:id="rId41"/>
    <p:sldId id="740" r:id="rId42"/>
    <p:sldId id="416" r:id="rId43"/>
    <p:sldId id="418" r:id="rId44"/>
    <p:sldId id="739" r:id="rId45"/>
    <p:sldId id="419" r:id="rId46"/>
    <p:sldId id="421" r:id="rId47"/>
    <p:sldId id="422" r:id="rId48"/>
    <p:sldId id="424" r:id="rId49"/>
    <p:sldId id="426" r:id="rId50"/>
    <p:sldId id="747" r:id="rId51"/>
    <p:sldId id="737" r:id="rId52"/>
    <p:sldId id="428" r:id="rId53"/>
    <p:sldId id="738" r:id="rId54"/>
    <p:sldId id="367" r:id="rId55"/>
    <p:sldId id="429" r:id="rId56"/>
    <p:sldId id="369" r:id="rId5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94"/>
  </p:normalViewPr>
  <p:slideViewPr>
    <p:cSldViewPr snapToGrid="0">
      <p:cViewPr>
        <p:scale>
          <a:sx n="100" d="100"/>
          <a:sy n="100" d="100"/>
        </p:scale>
        <p:origin x="5106" y="432"/>
      </p:cViewPr>
      <p:guideLst/>
    </p:cSldViewPr>
  </p:slideViewPr>
  <p:notesTextViewPr>
    <p:cViewPr>
      <p:scale>
        <a:sx n="1" d="1"/>
        <a:sy n="1" d="1"/>
      </p:scale>
      <p:origin x="0" y="0"/>
    </p:cViewPr>
  </p:notesTextViewPr>
  <p:sorterViewPr>
    <p:cViewPr>
      <p:scale>
        <a:sx n="100" d="100"/>
        <a:sy n="100" d="100"/>
      </p:scale>
      <p:origin x="0" y="-19472"/>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2/2/2024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2/2/2024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19</a:t>
            </a:fld>
            <a:endParaRPr lang="en-US"/>
          </a:p>
        </p:txBody>
      </p:sp>
    </p:spTree>
    <p:extLst>
      <p:ext uri="{BB962C8B-B14F-4D97-AF65-F5344CB8AC3E}">
        <p14:creationId xmlns:p14="http://schemas.microsoft.com/office/powerpoint/2010/main" val="3604185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solidFill>
          <a:latin typeface="+mj-lt"/>
          <a:ea typeface="+mj-ea"/>
          <a:cs typeface="+mj-cs"/>
        </a:defRPr>
      </a:lvl1pPr>
    </p:titleStyle>
    <p:bodyStyle>
      <a:lvl1pPr marL="461963" indent="-236538" algn="l" defTabSz="914400" rtl="0" eaLnBrk="1" latinLnBrk="0" hangingPunct="1">
        <a:lnSpc>
          <a:spcPct val="100000"/>
        </a:lnSpc>
        <a:spcBef>
          <a:spcPts val="1200"/>
        </a:spcBef>
        <a:spcAft>
          <a:spcPts val="2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25425" algn="l" defTabSz="914400" rtl="0" eaLnBrk="1" latinLnBrk="0" hangingPunct="1">
        <a:lnSpc>
          <a:spcPct val="100000"/>
        </a:lnSpc>
        <a:spcBef>
          <a:spcPts val="200"/>
        </a:spcBef>
        <a:spcAft>
          <a:spcPts val="400"/>
        </a:spcAft>
        <a:buClrTx/>
        <a:buFont typeface="Courier New" panose="02070309020205020404" pitchFamily="49" charset="0"/>
        <a:buChar char="o"/>
        <a:defRPr sz="2400" kern="1200">
          <a:solidFill>
            <a:schemeClr val="tx1"/>
          </a:solidFill>
          <a:latin typeface="+mn-lt"/>
          <a:ea typeface="+mn-ea"/>
          <a:cs typeface="+mn-cs"/>
        </a:defRPr>
      </a:lvl2pPr>
      <a:lvl3pPr marL="1376363" indent="-236538" algn="l" defTabSz="914400" rtl="0" eaLnBrk="1" latinLnBrk="0" hangingPunct="1">
        <a:lnSpc>
          <a:spcPct val="100000"/>
        </a:lnSpc>
        <a:spcBef>
          <a:spcPts val="200"/>
        </a:spcBef>
        <a:spcAft>
          <a:spcPts val="400"/>
        </a:spcAft>
        <a:buClrTx/>
        <a:buFont typeface="Wingdings" panose="05000000000000000000" pitchFamily="2" charset="2"/>
        <a:buChar char="§"/>
        <a:defRPr sz="2400" kern="1200">
          <a:solidFill>
            <a:schemeClr val="tx1"/>
          </a:solidFill>
          <a:latin typeface="+mn-lt"/>
          <a:ea typeface="+mn-ea"/>
          <a:cs typeface="+mn-cs"/>
        </a:defRPr>
      </a:lvl3pPr>
      <a:lvl4pPr marL="1828800" indent="-225425" algn="l" defTabSz="914400" rtl="0" eaLnBrk="1" latinLnBrk="0" hangingPunct="1">
        <a:lnSpc>
          <a:spcPct val="100000"/>
        </a:lnSpc>
        <a:spcBef>
          <a:spcPts val="200"/>
        </a:spcBef>
        <a:spcAft>
          <a:spcPts val="400"/>
        </a:spcAft>
        <a:buClrTx/>
        <a:buFont typeface="Arial" panose="020B0604020202020204" pitchFamily="34" charset="0"/>
        <a:buChar char="•"/>
        <a:defRPr sz="2400" kern="1200">
          <a:solidFill>
            <a:schemeClr val="tx1"/>
          </a:solidFill>
          <a:latin typeface="+mn-lt"/>
          <a:ea typeface="+mn-ea"/>
          <a:cs typeface="+mn-cs"/>
        </a:defRPr>
      </a:lvl4pPr>
      <a:lvl5pPr marL="2290763" indent="-236538" algn="l" defTabSz="914400" rtl="0" eaLnBrk="1" latinLnBrk="0" hangingPunct="1">
        <a:lnSpc>
          <a:spcPct val="100000"/>
        </a:lnSpc>
        <a:spcBef>
          <a:spcPts val="200"/>
        </a:spcBef>
        <a:spcAft>
          <a:spcPts val="400"/>
        </a:spcAft>
        <a:buClrTx/>
        <a:buFont typeface="Arial" panose="020B0604020202020204"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ca.gov/sp/hs/cy/documents/guidanceforquestionnaire.docx" TargetMode="External"/><Relationship Id="rId2" Type="http://schemas.openxmlformats.org/officeDocument/2006/relationships/hyperlink" Target="https://www.cde.ca.gov/sp/hs/cy/documents/housingquestionnaire.pdf"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ca.gov/sp/hs/cy/documents/ehcyidstrategies.pptx" TargetMode="External"/><Relationship Id="rId2" Type="http://schemas.openxmlformats.org/officeDocument/2006/relationships/hyperlink" Target="https://www.cde.ca.gov/sp/hs/cy/documents/homelesspostereng.pdf"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www.cde.ca.gov/sp/hs/cy/documents/enrollhomelesschildyouth.pptx"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s://www.cde.ca.gov/sp/hs/cy/documents/disputeresolutionletter2020.docx"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www.cde.ca.gov/sp/hs/cy/documents/transportationmou.pdf" TargetMode="External"/><Relationship Id="rId2" Type="http://schemas.openxmlformats.org/officeDocument/2006/relationships/hyperlink" Target="https://www.cde.ca.gov/sp/hs/cy/documents/homelessedandtrans.pptx"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hyperlink" Target="https://www.cde.ca.gov/sp/hs/cy/documents/homelessschoolcounselor.pptx"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hyperlink" Target="https://www.cde.ca.gov/sp/hs/cy/documents/ehcycommunitycollaborate.pdf"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hyperlink" Target="https://www.cde.ca.gov/sp/hs/cy/documents/allowableexpenses.docx" TargetMode="Externa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hyperlink" Target="https://www.cde.ca.gov/sp/hs/cy/documents/ehcydataandhe.pptx" TargetMode="Externa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hyperlink" Target="http://www.cde.ca.gov/sp/hs/cy/" TargetMode="Externa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2" Type="http://schemas.openxmlformats.org/officeDocument/2006/relationships/hyperlink" Target="https://www.cde.ca.gov/sp/hs/cy/" TargetMode="External"/><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2" Type="http://schemas.openxmlformats.org/officeDocument/2006/relationships/hyperlink" Target="https://www.cde.ca.gov/sp/hs/" TargetMode="Externa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hyperlink" Target="https://nche.ed.gov/" TargetMode="External"/><Relationship Id="rId2" Type="http://schemas.openxmlformats.org/officeDocument/2006/relationships/hyperlink" Target="https://www.cde.ca.gov/sp/hs/hetac.asp" TargetMode="Externa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hyperlink" Target="http://www.cde.ca.gov/sp/hs/" TargetMode="External"/><Relationship Id="rId2" Type="http://schemas.openxmlformats.org/officeDocument/2006/relationships/hyperlink" Target="https://www.cde.ca.gov/sp/hs/cy/homelesslistserv.asp" TargetMode="Externa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hyperlink" Target="mailto:HomelessED@cde.ca.gov"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nche.ed.gov/legislation/mckinney-vento/"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7CC4B-4EEE-484B-ACDB-08B4518C9185}"/>
              </a:ext>
            </a:extLst>
          </p:cNvPr>
          <p:cNvSpPr>
            <a:spLocks noGrp="1"/>
          </p:cNvSpPr>
          <p:nvPr>
            <p:ph type="ctrTitle"/>
          </p:nvPr>
        </p:nvSpPr>
        <p:spPr/>
        <p:txBody>
          <a:bodyPr/>
          <a:lstStyle/>
          <a:p>
            <a:r>
              <a:rPr lang="en-US"/>
              <a:t>Overview of </a:t>
            </a:r>
            <a:br>
              <a:rPr lang="en-US"/>
            </a:br>
            <a:r>
              <a:rPr lang="en-US"/>
              <a:t>Homeless Education</a:t>
            </a:r>
            <a:endParaRPr lang="en-US" dirty="0"/>
          </a:p>
        </p:txBody>
      </p:sp>
      <p:sp>
        <p:nvSpPr>
          <p:cNvPr id="6" name="Subtitle 5">
            <a:extLst>
              <a:ext uri="{FF2B5EF4-FFF2-40B4-BE49-F238E27FC236}">
                <a16:creationId xmlns:a16="http://schemas.microsoft.com/office/drawing/2014/main" id="{7FE7445B-1D94-4AD1-B56C-5810730B416F}"/>
              </a:ext>
            </a:extLst>
          </p:cNvPr>
          <p:cNvSpPr>
            <a:spLocks noGrp="1"/>
          </p:cNvSpPr>
          <p:nvPr>
            <p:ph type="subTitle" idx="1"/>
          </p:nvPr>
        </p:nvSpPr>
        <p:spPr/>
        <p:txBody>
          <a:bodyPr/>
          <a:lstStyle/>
          <a:p>
            <a:r>
              <a:rPr lang="en-US" dirty="0">
                <a:solidFill>
                  <a:schemeClr val="tx1"/>
                </a:solidFill>
              </a:rPr>
              <a:t>September 2022</a:t>
            </a:r>
          </a:p>
          <a:p>
            <a:r>
              <a:rPr lang="en-US" dirty="0">
                <a:solidFill>
                  <a:schemeClr val="tx1"/>
                </a:solidFill>
              </a:rPr>
              <a:t>California Department of Education</a:t>
            </a:r>
          </a:p>
        </p:txBody>
      </p:sp>
    </p:spTree>
    <p:extLst>
      <p:ext uri="{BB962C8B-B14F-4D97-AF65-F5344CB8AC3E}">
        <p14:creationId xmlns:p14="http://schemas.microsoft.com/office/powerpoint/2010/main" val="2970086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B3A49-6B89-4D70-B68B-842AD1C7CCCE}"/>
              </a:ext>
            </a:extLst>
          </p:cNvPr>
          <p:cNvSpPr>
            <a:spLocks noGrp="1"/>
          </p:cNvSpPr>
          <p:nvPr>
            <p:ph type="title"/>
          </p:nvPr>
        </p:nvSpPr>
        <p:spPr/>
        <p:txBody>
          <a:bodyPr/>
          <a:lstStyle/>
          <a:p>
            <a:r>
              <a:rPr lang="en-US" altLang="en-US"/>
              <a:t>Homeless Definition (3)</a:t>
            </a:r>
            <a:endParaRPr lang="en-US" dirty="0"/>
          </a:p>
        </p:txBody>
      </p:sp>
      <p:sp>
        <p:nvSpPr>
          <p:cNvPr id="3" name="Content Placeholder 2">
            <a:extLst>
              <a:ext uri="{FF2B5EF4-FFF2-40B4-BE49-F238E27FC236}">
                <a16:creationId xmlns:a16="http://schemas.microsoft.com/office/drawing/2014/main" id="{E742084B-E725-4620-912E-B5C1857A840F}"/>
              </a:ext>
            </a:extLst>
          </p:cNvPr>
          <p:cNvSpPr>
            <a:spLocks noGrp="1"/>
          </p:cNvSpPr>
          <p:nvPr>
            <p:ph idx="1"/>
          </p:nvPr>
        </p:nvSpPr>
        <p:spPr/>
        <p:txBody>
          <a:bodyPr/>
          <a:lstStyle/>
          <a:p>
            <a:r>
              <a:rPr lang="en-US" altLang="en-US" dirty="0"/>
              <a:t>Additional examples of homelessness include children and youth who are:</a:t>
            </a:r>
          </a:p>
          <a:p>
            <a:pPr lvl="1"/>
            <a:r>
              <a:rPr lang="en-US" altLang="en-US" dirty="0"/>
              <a:t>Migratory children who qualify as homeless</a:t>
            </a:r>
          </a:p>
          <a:p>
            <a:pPr lvl="1"/>
            <a:r>
              <a:rPr lang="en-US" altLang="en-US" dirty="0"/>
              <a:t>Abandoned in hospitals</a:t>
            </a:r>
          </a:p>
          <a:p>
            <a:pPr lvl="1"/>
            <a:r>
              <a:rPr lang="en-US" altLang="en-US" dirty="0"/>
              <a:t>Unaccompanied youth</a:t>
            </a:r>
          </a:p>
          <a:p>
            <a:pPr lvl="1"/>
            <a:r>
              <a:rPr lang="en-US" altLang="en-US" dirty="0"/>
              <a:t>Living in substandard living conditions – please consider such things as health and safety concerns, number of occupants per square foot, the age of occupants, and state and local building codes</a:t>
            </a:r>
          </a:p>
          <a:p>
            <a:pPr lvl="1"/>
            <a:endParaRPr lang="en-US" altLang="en-US" dirty="0"/>
          </a:p>
          <a:p>
            <a:endParaRPr lang="en-US" dirty="0"/>
          </a:p>
        </p:txBody>
      </p:sp>
      <p:sp>
        <p:nvSpPr>
          <p:cNvPr id="5" name="Slide Number Placeholder 4">
            <a:extLst>
              <a:ext uri="{FF2B5EF4-FFF2-40B4-BE49-F238E27FC236}">
                <a16:creationId xmlns:a16="http://schemas.microsoft.com/office/drawing/2014/main" id="{28D7A3D9-3197-440A-B69F-A6A00E93F350}"/>
              </a:ext>
            </a:extLst>
          </p:cNvPr>
          <p:cNvSpPr>
            <a:spLocks noGrp="1"/>
          </p:cNvSpPr>
          <p:nvPr>
            <p:ph type="sldNum" sz="quarter" idx="12"/>
          </p:nvPr>
        </p:nvSpPr>
        <p:spPr/>
        <p:txBody>
          <a:bodyPr/>
          <a:lstStyle/>
          <a:p>
            <a:fld id="{1E47FE53-EBF0-4DA7-9D9D-CC1C3A20F3CB}" type="slidenum">
              <a:rPr lang="en-US" smtClean="0"/>
              <a:pPr/>
              <a:t>10</a:t>
            </a:fld>
            <a:endParaRPr lang="en-US"/>
          </a:p>
        </p:txBody>
      </p:sp>
    </p:spTree>
    <p:extLst>
      <p:ext uri="{BB962C8B-B14F-4D97-AF65-F5344CB8AC3E}">
        <p14:creationId xmlns:p14="http://schemas.microsoft.com/office/powerpoint/2010/main" val="3161587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BB3D5-9A08-4323-91E8-A90FAB6B81FB}"/>
              </a:ext>
            </a:extLst>
          </p:cNvPr>
          <p:cNvSpPr>
            <a:spLocks noGrp="1"/>
          </p:cNvSpPr>
          <p:nvPr>
            <p:ph type="title"/>
          </p:nvPr>
        </p:nvSpPr>
        <p:spPr/>
        <p:txBody>
          <a:bodyPr/>
          <a:lstStyle/>
          <a:p>
            <a:r>
              <a:rPr lang="en-US" altLang="en-US" dirty="0"/>
              <a:t>Unaccompanied Homeless Youth Definition</a:t>
            </a:r>
            <a:endParaRPr lang="en-US" dirty="0"/>
          </a:p>
        </p:txBody>
      </p:sp>
      <p:sp>
        <p:nvSpPr>
          <p:cNvPr id="3" name="Content Placeholder 2">
            <a:extLst>
              <a:ext uri="{FF2B5EF4-FFF2-40B4-BE49-F238E27FC236}">
                <a16:creationId xmlns:a16="http://schemas.microsoft.com/office/drawing/2014/main" id="{125C16CE-DFB7-4120-A9AC-FCD60C5C2899}"/>
              </a:ext>
            </a:extLst>
          </p:cNvPr>
          <p:cNvSpPr>
            <a:spLocks noGrp="1"/>
          </p:cNvSpPr>
          <p:nvPr>
            <p:ph idx="1"/>
          </p:nvPr>
        </p:nvSpPr>
        <p:spPr/>
        <p:txBody>
          <a:bodyPr/>
          <a:lstStyle/>
          <a:p>
            <a:pPr lvl="0"/>
            <a:r>
              <a:rPr lang="en-US" dirty="0"/>
              <a:t>An “unaccompanied homeless youth” (UHY) is a youth that is not in the custody of their parent or guardian and meet the definition of homelessness.</a:t>
            </a:r>
          </a:p>
          <a:p>
            <a:pPr lvl="0"/>
            <a:r>
              <a:rPr lang="en-US" dirty="0"/>
              <a:t>Liaisons must help UHY choose and enroll in a school, give priority to the youth</a:t>
            </a:r>
            <a:r>
              <a:rPr lang="es-ES_tradnl" dirty="0"/>
              <a:t>’</a:t>
            </a:r>
            <a:r>
              <a:rPr lang="en-US" altLang="ja-JP" dirty="0"/>
              <a:t>s wishes, and inform the youth of his or her appeal rights.</a:t>
            </a:r>
            <a:endParaRPr lang="en-US" dirty="0"/>
          </a:p>
          <a:p>
            <a:endParaRPr lang="en-US" dirty="0"/>
          </a:p>
        </p:txBody>
      </p:sp>
      <p:sp>
        <p:nvSpPr>
          <p:cNvPr id="5" name="Slide Number Placeholder 4">
            <a:extLst>
              <a:ext uri="{FF2B5EF4-FFF2-40B4-BE49-F238E27FC236}">
                <a16:creationId xmlns:a16="http://schemas.microsoft.com/office/drawing/2014/main" id="{23803BAC-3A43-4FD0-AFB2-37C72384DBE0}"/>
              </a:ext>
            </a:extLst>
          </p:cNvPr>
          <p:cNvSpPr>
            <a:spLocks noGrp="1"/>
          </p:cNvSpPr>
          <p:nvPr>
            <p:ph type="sldNum" sz="quarter" idx="12"/>
          </p:nvPr>
        </p:nvSpPr>
        <p:spPr/>
        <p:txBody>
          <a:bodyPr/>
          <a:lstStyle/>
          <a:p>
            <a:fld id="{1E47FE53-EBF0-4DA7-9D9D-CC1C3A20F3CB}" type="slidenum">
              <a:rPr lang="en-US" smtClean="0"/>
              <a:pPr/>
              <a:t>11</a:t>
            </a:fld>
            <a:endParaRPr lang="en-US"/>
          </a:p>
        </p:txBody>
      </p:sp>
    </p:spTree>
    <p:extLst>
      <p:ext uri="{BB962C8B-B14F-4D97-AF65-F5344CB8AC3E}">
        <p14:creationId xmlns:p14="http://schemas.microsoft.com/office/powerpoint/2010/main" val="1398679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E640D-AE02-4211-AABF-E767A0436994}"/>
              </a:ext>
            </a:extLst>
          </p:cNvPr>
          <p:cNvSpPr>
            <a:spLocks noGrp="1"/>
          </p:cNvSpPr>
          <p:nvPr>
            <p:ph type="title"/>
          </p:nvPr>
        </p:nvSpPr>
        <p:spPr/>
        <p:txBody>
          <a:bodyPr/>
          <a:lstStyle/>
          <a:p>
            <a:r>
              <a:rPr lang="en-US"/>
              <a:t>Identification and Enrollment (1)</a:t>
            </a:r>
            <a:endParaRPr lang="en-US" dirty="0"/>
          </a:p>
        </p:txBody>
      </p:sp>
      <p:sp>
        <p:nvSpPr>
          <p:cNvPr id="3" name="Content Placeholder 2">
            <a:extLst>
              <a:ext uri="{FF2B5EF4-FFF2-40B4-BE49-F238E27FC236}">
                <a16:creationId xmlns:a16="http://schemas.microsoft.com/office/drawing/2014/main" id="{589008B7-EEE2-4C18-9306-CDE5EC43863F}"/>
              </a:ext>
            </a:extLst>
          </p:cNvPr>
          <p:cNvSpPr>
            <a:spLocks noGrp="1"/>
          </p:cNvSpPr>
          <p:nvPr>
            <p:ph idx="1"/>
          </p:nvPr>
        </p:nvSpPr>
        <p:spPr/>
        <p:txBody>
          <a:bodyPr/>
          <a:lstStyle/>
          <a:p>
            <a:r>
              <a:rPr lang="en-US" dirty="0"/>
              <a:t>LEAs are required to identify, enroll immediately, and serve homeless children and youth.</a:t>
            </a:r>
          </a:p>
          <a:p>
            <a:r>
              <a:rPr lang="en-US" dirty="0"/>
              <a:t>LEAs can identify through the initial registration process, along with a variety of other ways, such as:</a:t>
            </a:r>
          </a:p>
          <a:p>
            <a:pPr lvl="1"/>
            <a:r>
              <a:rPr lang="en-US" dirty="0"/>
              <a:t>Using the California Department of Education- (CDE-) developed Housing Questionnaire (HQ) and its guidance at </a:t>
            </a:r>
            <a:r>
              <a:rPr lang="en-US" dirty="0">
                <a:hlinkClick r:id="rId2" tooltip="Housing Questionnaire and Instructions"/>
              </a:rPr>
              <a:t>https://www.cde.ca.gov/sp/hs/cy/documents/housingquestionnaire.pdf</a:t>
            </a:r>
            <a:r>
              <a:rPr lang="en-US" dirty="0"/>
              <a:t> and </a:t>
            </a:r>
            <a:r>
              <a:rPr lang="en-US" dirty="0">
                <a:hlinkClick r:id="rId3" tooltip="Housing Questionnaire and Guidance"/>
              </a:rPr>
              <a:t>https://www.cde.ca.gov/sp/hs/cy/documents/guidanceforquestionnaire.docx</a:t>
            </a:r>
            <a:endParaRPr lang="en-US" dirty="0"/>
          </a:p>
          <a:p>
            <a:pPr lvl="1"/>
            <a:endParaRPr lang="en-US" dirty="0"/>
          </a:p>
        </p:txBody>
      </p:sp>
      <p:sp>
        <p:nvSpPr>
          <p:cNvPr id="4" name="Slide Number Placeholder 3">
            <a:extLst>
              <a:ext uri="{FF2B5EF4-FFF2-40B4-BE49-F238E27FC236}">
                <a16:creationId xmlns:a16="http://schemas.microsoft.com/office/drawing/2014/main" id="{284CCEE4-209F-476F-8EFA-D2F892525A09}"/>
              </a:ext>
            </a:extLst>
          </p:cNvPr>
          <p:cNvSpPr>
            <a:spLocks noGrp="1"/>
          </p:cNvSpPr>
          <p:nvPr>
            <p:ph type="sldNum" sz="quarter" idx="12"/>
          </p:nvPr>
        </p:nvSpPr>
        <p:spPr/>
        <p:txBody>
          <a:bodyPr/>
          <a:lstStyle/>
          <a:p>
            <a:fld id="{1E47FE53-EBF0-4DA7-9D9D-CC1C3A20F3CB}" type="slidenum">
              <a:rPr lang="en-US" smtClean="0"/>
              <a:pPr/>
              <a:t>12</a:t>
            </a:fld>
            <a:endParaRPr lang="en-US"/>
          </a:p>
        </p:txBody>
      </p:sp>
    </p:spTree>
    <p:extLst>
      <p:ext uri="{BB962C8B-B14F-4D97-AF65-F5344CB8AC3E}">
        <p14:creationId xmlns:p14="http://schemas.microsoft.com/office/powerpoint/2010/main" val="377143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E640D-AE02-4211-AABF-E767A0436994}"/>
              </a:ext>
            </a:extLst>
          </p:cNvPr>
          <p:cNvSpPr>
            <a:spLocks noGrp="1"/>
          </p:cNvSpPr>
          <p:nvPr>
            <p:ph type="title"/>
          </p:nvPr>
        </p:nvSpPr>
        <p:spPr/>
        <p:txBody>
          <a:bodyPr/>
          <a:lstStyle/>
          <a:p>
            <a:r>
              <a:rPr lang="en-US"/>
              <a:t>Identification and Enrollment (2)</a:t>
            </a:r>
            <a:endParaRPr lang="en-US" dirty="0"/>
          </a:p>
        </p:txBody>
      </p:sp>
      <p:sp>
        <p:nvSpPr>
          <p:cNvPr id="3" name="Content Placeholder 2">
            <a:extLst>
              <a:ext uri="{FF2B5EF4-FFF2-40B4-BE49-F238E27FC236}">
                <a16:creationId xmlns:a16="http://schemas.microsoft.com/office/drawing/2014/main" id="{589008B7-EEE2-4C18-9306-CDE5EC43863F}"/>
              </a:ext>
            </a:extLst>
          </p:cNvPr>
          <p:cNvSpPr>
            <a:spLocks noGrp="1"/>
          </p:cNvSpPr>
          <p:nvPr>
            <p:ph idx="1"/>
          </p:nvPr>
        </p:nvSpPr>
        <p:spPr/>
        <p:txBody>
          <a:bodyPr/>
          <a:lstStyle/>
          <a:p>
            <a:r>
              <a:rPr lang="en-US" dirty="0"/>
              <a:t>Make sure that educational rights are posted at </a:t>
            </a:r>
            <a:r>
              <a:rPr lang="en-US" dirty="0">
                <a:hlinkClick r:id="rId2" tooltip="CDE's Homeless Education Posters"/>
              </a:rPr>
              <a:t>https://www.cde.ca.gov</a:t>
            </a:r>
            <a:r>
              <a:rPr lang="en-US" dirty="0">
                <a:hlinkClick r:id="rId2" tooltip="Homeless Education Posters"/>
              </a:rPr>
              <a:t>/</a:t>
            </a:r>
            <a:r>
              <a:rPr lang="en-US" dirty="0">
                <a:hlinkClick r:id="rId2" tooltip="CDE's Homeless Education Posters"/>
              </a:rPr>
              <a:t>sp/hs/cy/documents/homelesspostereng.pdf</a:t>
            </a:r>
            <a:r>
              <a:rPr lang="en-US" dirty="0"/>
              <a:t>. </a:t>
            </a:r>
          </a:p>
          <a:p>
            <a:pPr lvl="1"/>
            <a:r>
              <a:rPr lang="en-US" dirty="0"/>
              <a:t>Some of the locations should include schools, shelters, public libraries, and food pantries. Get creative where you post them and make sure that your contact information is on them!</a:t>
            </a:r>
          </a:p>
          <a:p>
            <a:r>
              <a:rPr lang="en-US" dirty="0"/>
              <a:t>Identification Strategies PowerPoint (PPT) at </a:t>
            </a:r>
            <a:r>
              <a:rPr lang="en-US" dirty="0">
                <a:hlinkClick r:id="rId3" tooltip="Identification Strategies PowerPoint Presentation"/>
              </a:rPr>
              <a:t>https://www.cde.ca.gov/sp/hs/cy/documents/ehcyidstrategies.pptx</a:t>
            </a:r>
            <a:r>
              <a:rPr lang="en-US" dirty="0"/>
              <a:t>. </a:t>
            </a:r>
          </a:p>
          <a:p>
            <a:pPr lvl="1"/>
            <a:endParaRPr lang="en-US" dirty="0"/>
          </a:p>
        </p:txBody>
      </p:sp>
      <p:sp>
        <p:nvSpPr>
          <p:cNvPr id="4" name="Slide Number Placeholder 3">
            <a:extLst>
              <a:ext uri="{FF2B5EF4-FFF2-40B4-BE49-F238E27FC236}">
                <a16:creationId xmlns:a16="http://schemas.microsoft.com/office/drawing/2014/main" id="{EC052FDB-BB6A-4B6B-8824-B6362A74CF09}"/>
              </a:ext>
            </a:extLst>
          </p:cNvPr>
          <p:cNvSpPr>
            <a:spLocks noGrp="1"/>
          </p:cNvSpPr>
          <p:nvPr>
            <p:ph type="sldNum" sz="quarter" idx="12"/>
          </p:nvPr>
        </p:nvSpPr>
        <p:spPr/>
        <p:txBody>
          <a:bodyPr/>
          <a:lstStyle/>
          <a:p>
            <a:fld id="{1E47FE53-EBF0-4DA7-9D9D-CC1C3A20F3CB}" type="slidenum">
              <a:rPr lang="en-US" smtClean="0"/>
              <a:pPr/>
              <a:t>13</a:t>
            </a:fld>
            <a:endParaRPr lang="en-US"/>
          </a:p>
        </p:txBody>
      </p:sp>
    </p:spTree>
    <p:extLst>
      <p:ext uri="{BB962C8B-B14F-4D97-AF65-F5344CB8AC3E}">
        <p14:creationId xmlns:p14="http://schemas.microsoft.com/office/powerpoint/2010/main" val="386522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E640D-AE02-4211-AABF-E767A0436994}"/>
              </a:ext>
            </a:extLst>
          </p:cNvPr>
          <p:cNvSpPr>
            <a:spLocks noGrp="1"/>
          </p:cNvSpPr>
          <p:nvPr>
            <p:ph type="title"/>
          </p:nvPr>
        </p:nvSpPr>
        <p:spPr/>
        <p:txBody>
          <a:bodyPr/>
          <a:lstStyle/>
          <a:p>
            <a:r>
              <a:rPr lang="en-US"/>
              <a:t>Identification and Enrollment (3)</a:t>
            </a:r>
            <a:endParaRPr lang="en-US" dirty="0"/>
          </a:p>
        </p:txBody>
      </p:sp>
      <p:sp>
        <p:nvSpPr>
          <p:cNvPr id="3" name="Content Placeholder 2">
            <a:extLst>
              <a:ext uri="{FF2B5EF4-FFF2-40B4-BE49-F238E27FC236}">
                <a16:creationId xmlns:a16="http://schemas.microsoft.com/office/drawing/2014/main" id="{589008B7-EEE2-4C18-9306-CDE5EC43863F}"/>
              </a:ext>
            </a:extLst>
          </p:cNvPr>
          <p:cNvSpPr>
            <a:spLocks noGrp="1"/>
          </p:cNvSpPr>
          <p:nvPr>
            <p:ph idx="1"/>
          </p:nvPr>
        </p:nvSpPr>
        <p:spPr/>
        <p:txBody>
          <a:bodyPr/>
          <a:lstStyle/>
          <a:p>
            <a:r>
              <a:rPr lang="en-US" dirty="0"/>
              <a:t>Once you have identified them, you now need to enroll them, immediately, regardless of documentation. </a:t>
            </a:r>
          </a:p>
          <a:p>
            <a:r>
              <a:rPr lang="en-US" altLang="en-US" dirty="0"/>
              <a:t>Homeless students are not required to have all documents necessary for enrollment. This can include school records, health records, proof of residency, guardianship, or other documents.</a:t>
            </a:r>
          </a:p>
          <a:p>
            <a:r>
              <a:rPr lang="en-US" altLang="en-US" dirty="0"/>
              <a:t>Enrolling Homeless Children and Youth PPT at </a:t>
            </a:r>
            <a:r>
              <a:rPr lang="en-US" altLang="en-US" dirty="0">
                <a:hlinkClick r:id="rId2" tooltip="Enrolling Homeless Children and Youth PowerPoint Presentation"/>
              </a:rPr>
              <a:t>https://www.cde.ca.gov/sp/hs/cy/documents/enrollhomelesschildyouth.pptx</a:t>
            </a:r>
            <a:r>
              <a:rPr lang="en-US" altLang="en-US" dirty="0"/>
              <a:t>. </a:t>
            </a:r>
          </a:p>
          <a:p>
            <a:endParaRPr lang="en-US" altLang="en-US" dirty="0"/>
          </a:p>
          <a:p>
            <a:endParaRPr lang="en-US" dirty="0"/>
          </a:p>
        </p:txBody>
      </p:sp>
      <p:sp>
        <p:nvSpPr>
          <p:cNvPr id="4" name="Slide Number Placeholder 3">
            <a:extLst>
              <a:ext uri="{FF2B5EF4-FFF2-40B4-BE49-F238E27FC236}">
                <a16:creationId xmlns:a16="http://schemas.microsoft.com/office/drawing/2014/main" id="{2C59DC7E-EFFC-453B-ABA6-BD60917CE9B3}"/>
              </a:ext>
            </a:extLst>
          </p:cNvPr>
          <p:cNvSpPr>
            <a:spLocks noGrp="1"/>
          </p:cNvSpPr>
          <p:nvPr>
            <p:ph type="sldNum" sz="quarter" idx="12"/>
          </p:nvPr>
        </p:nvSpPr>
        <p:spPr/>
        <p:txBody>
          <a:bodyPr/>
          <a:lstStyle/>
          <a:p>
            <a:fld id="{1E47FE53-EBF0-4DA7-9D9D-CC1C3A20F3CB}" type="slidenum">
              <a:rPr lang="en-US" smtClean="0"/>
              <a:pPr/>
              <a:t>14</a:t>
            </a:fld>
            <a:endParaRPr lang="en-US"/>
          </a:p>
        </p:txBody>
      </p:sp>
    </p:spTree>
    <p:extLst>
      <p:ext uri="{BB962C8B-B14F-4D97-AF65-F5344CB8AC3E}">
        <p14:creationId xmlns:p14="http://schemas.microsoft.com/office/powerpoint/2010/main" val="3078653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226B-A3F0-4746-BBBB-A90EEF4E57C2}"/>
              </a:ext>
            </a:extLst>
          </p:cNvPr>
          <p:cNvSpPr>
            <a:spLocks noGrp="1"/>
          </p:cNvSpPr>
          <p:nvPr>
            <p:ph type="title"/>
          </p:nvPr>
        </p:nvSpPr>
        <p:spPr/>
        <p:txBody>
          <a:bodyPr/>
          <a:lstStyle/>
          <a:p>
            <a:r>
              <a:rPr lang="en-US"/>
              <a:t>Identification and Enrollment (4)</a:t>
            </a:r>
            <a:endParaRPr lang="en-US" dirty="0"/>
          </a:p>
        </p:txBody>
      </p:sp>
      <p:sp>
        <p:nvSpPr>
          <p:cNvPr id="3" name="Content Placeholder 2">
            <a:extLst>
              <a:ext uri="{FF2B5EF4-FFF2-40B4-BE49-F238E27FC236}">
                <a16:creationId xmlns:a16="http://schemas.microsoft.com/office/drawing/2014/main" id="{196B40EA-4922-42C7-AD3B-BEA66645BAA6}"/>
              </a:ext>
            </a:extLst>
          </p:cNvPr>
          <p:cNvSpPr>
            <a:spLocks noGrp="1"/>
          </p:cNvSpPr>
          <p:nvPr>
            <p:ph idx="1"/>
          </p:nvPr>
        </p:nvSpPr>
        <p:spPr/>
        <p:txBody>
          <a:bodyPr/>
          <a:lstStyle/>
          <a:p>
            <a:r>
              <a:rPr lang="en-US" dirty="0"/>
              <a:t>In addition, LEAs must develop, review, and revise policies to remove barriers to the identification, enrollment, and retention of children and youth in homeless situations, including barriers due to outstanding fees or fines, or absences.</a:t>
            </a:r>
          </a:p>
          <a:p>
            <a:r>
              <a:rPr lang="en-US" altLang="en-US" dirty="0"/>
              <a:t>Enroll and enrollment means attending classes and participating fully in school activities.</a:t>
            </a:r>
          </a:p>
          <a:p>
            <a:r>
              <a:rPr lang="en-US" altLang="en-US" dirty="0"/>
              <a:t>California </a:t>
            </a:r>
            <a:r>
              <a:rPr lang="en-US" altLang="en-US" i="1" dirty="0"/>
              <a:t>EC</a:t>
            </a:r>
            <a:r>
              <a:rPr lang="en-US" altLang="en-US" dirty="0"/>
              <a:t> Section 48850 aligns to the same provisions relating to immediate enrollment of homeless children and youth.</a:t>
            </a:r>
          </a:p>
          <a:p>
            <a:endParaRPr lang="en-US" dirty="0"/>
          </a:p>
          <a:p>
            <a:endParaRPr lang="en-US" dirty="0"/>
          </a:p>
        </p:txBody>
      </p:sp>
      <p:sp>
        <p:nvSpPr>
          <p:cNvPr id="5" name="Slide Number Placeholder 4">
            <a:extLst>
              <a:ext uri="{FF2B5EF4-FFF2-40B4-BE49-F238E27FC236}">
                <a16:creationId xmlns:a16="http://schemas.microsoft.com/office/drawing/2014/main" id="{66F8430D-4C1F-45B1-9923-4B3D302CFE90}"/>
              </a:ext>
            </a:extLst>
          </p:cNvPr>
          <p:cNvSpPr>
            <a:spLocks noGrp="1"/>
          </p:cNvSpPr>
          <p:nvPr>
            <p:ph type="sldNum" sz="quarter" idx="12"/>
          </p:nvPr>
        </p:nvSpPr>
        <p:spPr/>
        <p:txBody>
          <a:bodyPr/>
          <a:lstStyle/>
          <a:p>
            <a:fld id="{1E47FE53-EBF0-4DA7-9D9D-CC1C3A20F3CB}" type="slidenum">
              <a:rPr lang="en-US" smtClean="0"/>
              <a:pPr/>
              <a:t>15</a:t>
            </a:fld>
            <a:endParaRPr lang="en-US"/>
          </a:p>
        </p:txBody>
      </p:sp>
    </p:spTree>
    <p:extLst>
      <p:ext uri="{BB962C8B-B14F-4D97-AF65-F5344CB8AC3E}">
        <p14:creationId xmlns:p14="http://schemas.microsoft.com/office/powerpoint/2010/main" val="186580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226B-A3F0-4746-BBBB-A90EEF4E57C2}"/>
              </a:ext>
            </a:extLst>
          </p:cNvPr>
          <p:cNvSpPr>
            <a:spLocks noGrp="1"/>
          </p:cNvSpPr>
          <p:nvPr>
            <p:ph type="title"/>
          </p:nvPr>
        </p:nvSpPr>
        <p:spPr/>
        <p:txBody>
          <a:bodyPr/>
          <a:lstStyle/>
          <a:p>
            <a:r>
              <a:rPr lang="en-US"/>
              <a:t>Identification and Enrollment (5)</a:t>
            </a:r>
            <a:endParaRPr lang="en-US" dirty="0"/>
          </a:p>
        </p:txBody>
      </p:sp>
      <p:sp>
        <p:nvSpPr>
          <p:cNvPr id="3" name="Content Placeholder 2">
            <a:extLst>
              <a:ext uri="{FF2B5EF4-FFF2-40B4-BE49-F238E27FC236}">
                <a16:creationId xmlns:a16="http://schemas.microsoft.com/office/drawing/2014/main" id="{196B40EA-4922-42C7-AD3B-BEA66645BAA6}"/>
              </a:ext>
            </a:extLst>
          </p:cNvPr>
          <p:cNvSpPr>
            <a:spLocks noGrp="1"/>
          </p:cNvSpPr>
          <p:nvPr>
            <p:ph idx="1"/>
          </p:nvPr>
        </p:nvSpPr>
        <p:spPr/>
        <p:txBody>
          <a:bodyPr/>
          <a:lstStyle/>
          <a:p>
            <a:r>
              <a:rPr lang="en-US" dirty="0"/>
              <a:t>Lastly, any school records for students experiencing homelessness transferring from one LEA to another LEA should be transferred promptly and in a manner consistent with the </a:t>
            </a:r>
            <a:r>
              <a:rPr lang="en-US" altLang="en-US" dirty="0"/>
              <a:t>Family Educational Rights and Privacy Act (FERPA). This will ensure that the records are made a</a:t>
            </a:r>
            <a:r>
              <a:rPr lang="en-US" dirty="0"/>
              <a:t>vailable in a timely manner when a child or youth enters the new LEA.</a:t>
            </a:r>
          </a:p>
          <a:p>
            <a:endParaRPr lang="en-US" dirty="0"/>
          </a:p>
        </p:txBody>
      </p:sp>
      <p:sp>
        <p:nvSpPr>
          <p:cNvPr id="5" name="Slide Number Placeholder 4">
            <a:extLst>
              <a:ext uri="{FF2B5EF4-FFF2-40B4-BE49-F238E27FC236}">
                <a16:creationId xmlns:a16="http://schemas.microsoft.com/office/drawing/2014/main" id="{66F8430D-4C1F-45B1-9923-4B3D302CFE90}"/>
              </a:ext>
            </a:extLst>
          </p:cNvPr>
          <p:cNvSpPr>
            <a:spLocks noGrp="1"/>
          </p:cNvSpPr>
          <p:nvPr>
            <p:ph type="sldNum" sz="quarter" idx="12"/>
          </p:nvPr>
        </p:nvSpPr>
        <p:spPr/>
        <p:txBody>
          <a:bodyPr/>
          <a:lstStyle/>
          <a:p>
            <a:fld id="{1E47FE53-EBF0-4DA7-9D9D-CC1C3A20F3CB}" type="slidenum">
              <a:rPr lang="en-US" smtClean="0"/>
              <a:pPr/>
              <a:t>16</a:t>
            </a:fld>
            <a:endParaRPr lang="en-US"/>
          </a:p>
        </p:txBody>
      </p:sp>
    </p:spTree>
    <p:extLst>
      <p:ext uri="{BB962C8B-B14F-4D97-AF65-F5344CB8AC3E}">
        <p14:creationId xmlns:p14="http://schemas.microsoft.com/office/powerpoint/2010/main" val="3058747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5D8F4-E90A-49F7-B722-6FB86038AB5C}"/>
              </a:ext>
            </a:extLst>
          </p:cNvPr>
          <p:cNvSpPr>
            <a:spLocks noGrp="1"/>
          </p:cNvSpPr>
          <p:nvPr>
            <p:ph type="title"/>
          </p:nvPr>
        </p:nvSpPr>
        <p:spPr/>
        <p:txBody>
          <a:bodyPr/>
          <a:lstStyle/>
          <a:p>
            <a:r>
              <a:rPr lang="en-US" altLang="en-US"/>
              <a:t>Preschool Enrollment</a:t>
            </a:r>
            <a:endParaRPr lang="en-US" dirty="0"/>
          </a:p>
        </p:txBody>
      </p:sp>
      <p:sp>
        <p:nvSpPr>
          <p:cNvPr id="3" name="Content Placeholder 2">
            <a:extLst>
              <a:ext uri="{FF2B5EF4-FFF2-40B4-BE49-F238E27FC236}">
                <a16:creationId xmlns:a16="http://schemas.microsoft.com/office/drawing/2014/main" id="{CB9AF3D2-A685-4541-80CF-455EC7608C2D}"/>
              </a:ext>
            </a:extLst>
          </p:cNvPr>
          <p:cNvSpPr>
            <a:spLocks noGrp="1"/>
          </p:cNvSpPr>
          <p:nvPr>
            <p:ph idx="1"/>
          </p:nvPr>
        </p:nvSpPr>
        <p:spPr/>
        <p:txBody>
          <a:bodyPr/>
          <a:lstStyle/>
          <a:p>
            <a:pPr lvl="0"/>
            <a:r>
              <a:rPr lang="en-US" dirty="0"/>
              <a:t>Homeless liaisons are required to identify preschool-aged children experiencing homelessness through outreach and coordination activities with outside agencies.</a:t>
            </a:r>
          </a:p>
          <a:p>
            <a:pPr lvl="0"/>
            <a:r>
              <a:rPr lang="en-US" dirty="0"/>
              <a:t>They also required to ensure access to Head Start, early intervention (Individuals with Disabilities Education Act [IDEA], Part C), and other preschool programs administered by the LEA.</a:t>
            </a:r>
          </a:p>
          <a:p>
            <a:pPr lvl="0"/>
            <a:r>
              <a:rPr lang="en-US" dirty="0"/>
              <a:t>Coordination with social service agencies, child development programs, early intervention programs, and other preschool programs is key to serve and support the younger children.</a:t>
            </a:r>
          </a:p>
        </p:txBody>
      </p:sp>
      <p:sp>
        <p:nvSpPr>
          <p:cNvPr id="5" name="Slide Number Placeholder 4">
            <a:extLst>
              <a:ext uri="{FF2B5EF4-FFF2-40B4-BE49-F238E27FC236}">
                <a16:creationId xmlns:a16="http://schemas.microsoft.com/office/drawing/2014/main" id="{838A3ABB-4574-49D4-9DB6-0DF4F0E8C530}"/>
              </a:ext>
            </a:extLst>
          </p:cNvPr>
          <p:cNvSpPr>
            <a:spLocks noGrp="1"/>
          </p:cNvSpPr>
          <p:nvPr>
            <p:ph type="sldNum" sz="quarter" idx="12"/>
          </p:nvPr>
        </p:nvSpPr>
        <p:spPr/>
        <p:txBody>
          <a:bodyPr/>
          <a:lstStyle/>
          <a:p>
            <a:fld id="{1E47FE53-EBF0-4DA7-9D9D-CC1C3A20F3CB}" type="slidenum">
              <a:rPr lang="en-US" smtClean="0"/>
              <a:pPr/>
              <a:t>17</a:t>
            </a:fld>
            <a:endParaRPr lang="en-US"/>
          </a:p>
        </p:txBody>
      </p:sp>
    </p:spTree>
    <p:extLst>
      <p:ext uri="{BB962C8B-B14F-4D97-AF65-F5344CB8AC3E}">
        <p14:creationId xmlns:p14="http://schemas.microsoft.com/office/powerpoint/2010/main" val="918324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0B154-F359-4B2A-9B38-FC767AC2BC72}"/>
              </a:ext>
            </a:extLst>
          </p:cNvPr>
          <p:cNvSpPr>
            <a:spLocks noGrp="1"/>
          </p:cNvSpPr>
          <p:nvPr>
            <p:ph type="title"/>
          </p:nvPr>
        </p:nvSpPr>
        <p:spPr/>
        <p:txBody>
          <a:bodyPr/>
          <a:lstStyle/>
          <a:p>
            <a:r>
              <a:rPr lang="en-US"/>
              <a:t>Enrollment Reporting Requirements</a:t>
            </a:r>
            <a:endParaRPr lang="en-US" dirty="0"/>
          </a:p>
        </p:txBody>
      </p:sp>
      <p:sp>
        <p:nvSpPr>
          <p:cNvPr id="3" name="Content Placeholder 2">
            <a:extLst>
              <a:ext uri="{FF2B5EF4-FFF2-40B4-BE49-F238E27FC236}">
                <a16:creationId xmlns:a16="http://schemas.microsoft.com/office/drawing/2014/main" id="{E135DBF9-6FB2-410F-B877-0C356649F3AF}"/>
              </a:ext>
            </a:extLst>
          </p:cNvPr>
          <p:cNvSpPr>
            <a:spLocks noGrp="1"/>
          </p:cNvSpPr>
          <p:nvPr>
            <p:ph idx="1"/>
          </p:nvPr>
        </p:nvSpPr>
        <p:spPr/>
        <p:txBody>
          <a:bodyPr/>
          <a:lstStyle/>
          <a:p>
            <a:pPr lvl="0"/>
            <a:r>
              <a:rPr lang="en-US" dirty="0"/>
              <a:t>All LEAs are required to report the number of homeless students enrolled during a school year through the California Longitudinal Pupil Achievement Data System (CALPADS), annually.</a:t>
            </a:r>
          </a:p>
          <a:p>
            <a:r>
              <a:rPr lang="en-US" dirty="0"/>
              <a:t>CALPADS is the longitudinal data system used to maintain individual-level data including student demographics, course data, discipline, assessments, staff assignments, and other data for state and federal reporting.</a:t>
            </a:r>
          </a:p>
          <a:p>
            <a:r>
              <a:rPr lang="en-US" altLang="en-US" dirty="0"/>
              <a:t>It is important to upload as often as an LEA can to ensure homeless students are identified and receive services.</a:t>
            </a:r>
            <a:endParaRPr lang="en-US" dirty="0"/>
          </a:p>
        </p:txBody>
      </p:sp>
      <p:sp>
        <p:nvSpPr>
          <p:cNvPr id="5" name="Slide Number Placeholder 4">
            <a:extLst>
              <a:ext uri="{FF2B5EF4-FFF2-40B4-BE49-F238E27FC236}">
                <a16:creationId xmlns:a16="http://schemas.microsoft.com/office/drawing/2014/main" id="{AFE3C025-A19B-44FA-B5DB-1C7FE59B3681}"/>
              </a:ext>
            </a:extLst>
          </p:cNvPr>
          <p:cNvSpPr>
            <a:spLocks noGrp="1"/>
          </p:cNvSpPr>
          <p:nvPr>
            <p:ph type="sldNum" sz="quarter" idx="12"/>
          </p:nvPr>
        </p:nvSpPr>
        <p:spPr/>
        <p:txBody>
          <a:bodyPr/>
          <a:lstStyle/>
          <a:p>
            <a:fld id="{1E47FE53-EBF0-4DA7-9D9D-CC1C3A20F3CB}" type="slidenum">
              <a:rPr lang="en-US" smtClean="0"/>
              <a:pPr/>
              <a:t>18</a:t>
            </a:fld>
            <a:endParaRPr lang="en-US"/>
          </a:p>
        </p:txBody>
      </p:sp>
    </p:spTree>
    <p:extLst>
      <p:ext uri="{BB962C8B-B14F-4D97-AF65-F5344CB8AC3E}">
        <p14:creationId xmlns:p14="http://schemas.microsoft.com/office/powerpoint/2010/main" val="2471438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99DFA-5E8B-4336-BBE0-21A1C4EF6628}"/>
              </a:ext>
            </a:extLst>
          </p:cNvPr>
          <p:cNvSpPr>
            <a:spLocks noGrp="1"/>
          </p:cNvSpPr>
          <p:nvPr>
            <p:ph type="title"/>
          </p:nvPr>
        </p:nvSpPr>
        <p:spPr/>
        <p:txBody>
          <a:bodyPr/>
          <a:lstStyle/>
          <a:p>
            <a:r>
              <a:rPr lang="en-US" altLang="en-US"/>
              <a:t>School of Origin (1)</a:t>
            </a:r>
            <a:endParaRPr lang="en-US" dirty="0"/>
          </a:p>
        </p:txBody>
      </p:sp>
      <p:sp>
        <p:nvSpPr>
          <p:cNvPr id="3" name="Content Placeholder 2">
            <a:extLst>
              <a:ext uri="{FF2B5EF4-FFF2-40B4-BE49-F238E27FC236}">
                <a16:creationId xmlns:a16="http://schemas.microsoft.com/office/drawing/2014/main" id="{ABD57503-49C2-42BE-A214-840F96451125}"/>
              </a:ext>
            </a:extLst>
          </p:cNvPr>
          <p:cNvSpPr>
            <a:spLocks noGrp="1"/>
          </p:cNvSpPr>
          <p:nvPr>
            <p:ph idx="1"/>
          </p:nvPr>
        </p:nvSpPr>
        <p:spPr/>
        <p:txBody>
          <a:bodyPr/>
          <a:lstStyle/>
          <a:p>
            <a:pPr lvl="0"/>
            <a:r>
              <a:rPr lang="en-US" altLang="en-US" dirty="0"/>
              <a:t>42 U.S.C. Section </a:t>
            </a:r>
            <a:r>
              <a:rPr lang="en-US" dirty="0"/>
              <a:t>11432[g] and California </a:t>
            </a:r>
            <a:r>
              <a:rPr lang="en-US" i="1" dirty="0"/>
              <a:t>EC</a:t>
            </a:r>
            <a:r>
              <a:rPr lang="en-US" dirty="0"/>
              <a:t> Section 48852.7 define “s</a:t>
            </a:r>
            <a:r>
              <a:rPr lang="en-US" altLang="en-US" dirty="0"/>
              <a:t>chool of origin” as the school the child/youth attended when permanently housed, the school last enrolled, or a school that the homeless child/youth has a connection to in the last 15 months.</a:t>
            </a:r>
          </a:p>
          <a:p>
            <a:pPr lvl="1"/>
            <a:r>
              <a:rPr lang="en-US" altLang="en-US" dirty="0"/>
              <a:t>This includes preschool and feeder school patterns</a:t>
            </a:r>
          </a:p>
          <a:p>
            <a:r>
              <a:rPr lang="en-US" altLang="en-US" dirty="0"/>
              <a:t>Students can stay in their school of origin the entire time they are homeless and until the end of any academic year in which they move into permanent housing.</a:t>
            </a:r>
          </a:p>
          <a:p>
            <a:pPr lvl="0"/>
            <a:endParaRPr lang="en-US" altLang="en-US" dirty="0"/>
          </a:p>
          <a:p>
            <a:endParaRPr lang="en-US" dirty="0"/>
          </a:p>
        </p:txBody>
      </p:sp>
      <p:sp>
        <p:nvSpPr>
          <p:cNvPr id="5" name="Slide Number Placeholder 4">
            <a:extLst>
              <a:ext uri="{FF2B5EF4-FFF2-40B4-BE49-F238E27FC236}">
                <a16:creationId xmlns:a16="http://schemas.microsoft.com/office/drawing/2014/main" id="{2138FA8B-65BB-48ED-8DD8-0A11D94479A4}"/>
              </a:ext>
            </a:extLst>
          </p:cNvPr>
          <p:cNvSpPr>
            <a:spLocks noGrp="1"/>
          </p:cNvSpPr>
          <p:nvPr>
            <p:ph type="sldNum" sz="quarter" idx="12"/>
          </p:nvPr>
        </p:nvSpPr>
        <p:spPr/>
        <p:txBody>
          <a:bodyPr/>
          <a:lstStyle/>
          <a:p>
            <a:fld id="{1E47FE53-EBF0-4DA7-9D9D-CC1C3A20F3CB}" type="slidenum">
              <a:rPr lang="en-US" smtClean="0"/>
              <a:pPr/>
              <a:t>19</a:t>
            </a:fld>
            <a:endParaRPr lang="en-US"/>
          </a:p>
        </p:txBody>
      </p:sp>
    </p:spTree>
    <p:extLst>
      <p:ext uri="{BB962C8B-B14F-4D97-AF65-F5344CB8AC3E}">
        <p14:creationId xmlns:p14="http://schemas.microsoft.com/office/powerpoint/2010/main" val="2411775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4F56E9-DD41-4A94-A631-51888D3468CF}"/>
              </a:ext>
            </a:extLst>
          </p:cNvPr>
          <p:cNvSpPr>
            <a:spLocks noGrp="1"/>
          </p:cNvSpPr>
          <p:nvPr>
            <p:ph type="title"/>
          </p:nvPr>
        </p:nvSpPr>
        <p:spPr/>
        <p:txBody>
          <a:bodyPr/>
          <a:lstStyle/>
          <a:p>
            <a:r>
              <a:rPr lang="en-US"/>
              <a:t>Barriers Faced (1)</a:t>
            </a:r>
            <a:endParaRPr lang="en-US" dirty="0"/>
          </a:p>
        </p:txBody>
      </p:sp>
      <p:sp>
        <p:nvSpPr>
          <p:cNvPr id="5" name="Content Placeholder 4">
            <a:extLst>
              <a:ext uri="{FF2B5EF4-FFF2-40B4-BE49-F238E27FC236}">
                <a16:creationId xmlns:a16="http://schemas.microsoft.com/office/drawing/2014/main" id="{67595F66-D3D9-41E3-B3ED-88878315165E}"/>
              </a:ext>
            </a:extLst>
          </p:cNvPr>
          <p:cNvSpPr>
            <a:spLocks noGrp="1"/>
          </p:cNvSpPr>
          <p:nvPr>
            <p:ph idx="1"/>
          </p:nvPr>
        </p:nvSpPr>
        <p:spPr/>
        <p:txBody>
          <a:bodyPr/>
          <a:lstStyle/>
          <a:p>
            <a:pPr marL="0" indent="0">
              <a:buNone/>
            </a:pPr>
            <a:r>
              <a:rPr lang="en-US" dirty="0"/>
              <a:t>The McKinney-Vento Act addresses educational barriers and challenges that children and youth experiencing homelessness face when it relates their right to enroll in and attend school, and provides supports needed for school success. Some of the barriers these children and youth face are:</a:t>
            </a:r>
          </a:p>
          <a:p>
            <a:r>
              <a:rPr lang="en-US" dirty="0"/>
              <a:t>Lack of identification </a:t>
            </a:r>
          </a:p>
          <a:p>
            <a:r>
              <a:rPr lang="en-US" dirty="0"/>
              <a:t>Enrollment requirements</a:t>
            </a:r>
          </a:p>
          <a:p>
            <a:pPr lvl="0"/>
            <a:r>
              <a:rPr lang="en-US" dirty="0"/>
              <a:t>Lack of school supplies and transportation</a:t>
            </a:r>
          </a:p>
        </p:txBody>
      </p:sp>
      <p:sp>
        <p:nvSpPr>
          <p:cNvPr id="2" name="Slide Number Placeholder 1">
            <a:extLst>
              <a:ext uri="{FF2B5EF4-FFF2-40B4-BE49-F238E27FC236}">
                <a16:creationId xmlns:a16="http://schemas.microsoft.com/office/drawing/2014/main" id="{459E0103-9736-4ECE-BB5C-F1DD68CFB685}"/>
              </a:ext>
            </a:extLst>
          </p:cNvPr>
          <p:cNvSpPr>
            <a:spLocks noGrp="1"/>
          </p:cNvSpPr>
          <p:nvPr>
            <p:ph type="sldNum" sz="quarter" idx="12"/>
          </p:nvPr>
        </p:nvSpPr>
        <p:spPr/>
        <p:txBody>
          <a:bodyPr/>
          <a:lstStyle/>
          <a:p>
            <a:fld id="{1E47FE53-EBF0-4DA7-9D9D-CC1C3A20F3CB}" type="slidenum">
              <a:rPr lang="en-US" smtClean="0"/>
              <a:pPr/>
              <a:t>2</a:t>
            </a:fld>
            <a:endParaRPr lang="en-US"/>
          </a:p>
        </p:txBody>
      </p:sp>
    </p:spTree>
    <p:extLst>
      <p:ext uri="{BB962C8B-B14F-4D97-AF65-F5344CB8AC3E}">
        <p14:creationId xmlns:p14="http://schemas.microsoft.com/office/powerpoint/2010/main" val="1666864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3E711-5440-4AE0-9D67-E3EE7F4BF114}"/>
              </a:ext>
            </a:extLst>
          </p:cNvPr>
          <p:cNvSpPr>
            <a:spLocks noGrp="1"/>
          </p:cNvSpPr>
          <p:nvPr>
            <p:ph type="title"/>
          </p:nvPr>
        </p:nvSpPr>
        <p:spPr/>
        <p:txBody>
          <a:bodyPr/>
          <a:lstStyle/>
          <a:p>
            <a:r>
              <a:rPr lang="en-US" altLang="en-US"/>
              <a:t>School of Origin (2)</a:t>
            </a:r>
            <a:endParaRPr lang="en-US" dirty="0"/>
          </a:p>
        </p:txBody>
      </p:sp>
      <p:sp>
        <p:nvSpPr>
          <p:cNvPr id="3" name="Content Placeholder 2">
            <a:extLst>
              <a:ext uri="{FF2B5EF4-FFF2-40B4-BE49-F238E27FC236}">
                <a16:creationId xmlns:a16="http://schemas.microsoft.com/office/drawing/2014/main" id="{D5C010C7-26D5-465E-8480-548B39A63EA7}"/>
              </a:ext>
            </a:extLst>
          </p:cNvPr>
          <p:cNvSpPr>
            <a:spLocks noGrp="1"/>
          </p:cNvSpPr>
          <p:nvPr>
            <p:ph idx="1"/>
          </p:nvPr>
        </p:nvSpPr>
        <p:spPr/>
        <p:txBody>
          <a:bodyPr/>
          <a:lstStyle/>
          <a:p>
            <a:pPr lvl="0"/>
            <a:r>
              <a:rPr lang="en-US" altLang="en-US" dirty="0"/>
              <a:t>California </a:t>
            </a:r>
            <a:r>
              <a:rPr lang="en-US" altLang="en-US" i="1" dirty="0"/>
              <a:t>EC</a:t>
            </a:r>
            <a:r>
              <a:rPr lang="en-US" altLang="en-US" dirty="0"/>
              <a:t> Section 48852.7 aligns to this provision and allow a homeless youth, now permanently housed, to remain in their high school through graduation, if:</a:t>
            </a:r>
          </a:p>
          <a:p>
            <a:pPr lvl="1"/>
            <a:r>
              <a:rPr lang="en-US" altLang="en-US" dirty="0"/>
              <a:t>It is in the best interest of the student; and, </a:t>
            </a:r>
          </a:p>
          <a:p>
            <a:pPr lvl="1"/>
            <a:r>
              <a:rPr lang="en-US" altLang="en-US" dirty="0"/>
              <a:t>It is parent/guardian or UHY requested</a:t>
            </a:r>
          </a:p>
          <a:p>
            <a:r>
              <a:rPr lang="en-US" altLang="en-US" dirty="0"/>
              <a:t>If a student is sent to a school other than that requested by a parent, guardian or UHY, the LEA must provide a written explanation to the parent or guardian of its decision and their right to appeal.</a:t>
            </a:r>
          </a:p>
          <a:p>
            <a:endParaRPr lang="en-US" dirty="0"/>
          </a:p>
        </p:txBody>
      </p:sp>
      <p:sp>
        <p:nvSpPr>
          <p:cNvPr id="5" name="Slide Number Placeholder 4">
            <a:extLst>
              <a:ext uri="{FF2B5EF4-FFF2-40B4-BE49-F238E27FC236}">
                <a16:creationId xmlns:a16="http://schemas.microsoft.com/office/drawing/2014/main" id="{8F1CD9CC-E3B0-4347-B152-EF5CBEA01DA1}"/>
              </a:ext>
            </a:extLst>
          </p:cNvPr>
          <p:cNvSpPr>
            <a:spLocks noGrp="1"/>
          </p:cNvSpPr>
          <p:nvPr>
            <p:ph type="sldNum" sz="quarter" idx="12"/>
          </p:nvPr>
        </p:nvSpPr>
        <p:spPr/>
        <p:txBody>
          <a:bodyPr/>
          <a:lstStyle/>
          <a:p>
            <a:fld id="{1E47FE53-EBF0-4DA7-9D9D-CC1C3A20F3CB}" type="slidenum">
              <a:rPr lang="en-US" smtClean="0"/>
              <a:pPr/>
              <a:t>20</a:t>
            </a:fld>
            <a:endParaRPr lang="en-US"/>
          </a:p>
        </p:txBody>
      </p:sp>
    </p:spTree>
    <p:extLst>
      <p:ext uri="{BB962C8B-B14F-4D97-AF65-F5344CB8AC3E}">
        <p14:creationId xmlns:p14="http://schemas.microsoft.com/office/powerpoint/2010/main" val="1655608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82ED-D23B-4CFC-998E-5A5F72128C56}"/>
              </a:ext>
            </a:extLst>
          </p:cNvPr>
          <p:cNvSpPr>
            <a:spLocks noGrp="1"/>
          </p:cNvSpPr>
          <p:nvPr>
            <p:ph type="title"/>
          </p:nvPr>
        </p:nvSpPr>
        <p:spPr/>
        <p:txBody>
          <a:bodyPr/>
          <a:lstStyle/>
          <a:p>
            <a:r>
              <a:rPr lang="en-US" altLang="en-US"/>
              <a:t>School Stability (1)</a:t>
            </a:r>
            <a:endParaRPr lang="en-US" dirty="0"/>
          </a:p>
        </p:txBody>
      </p:sp>
      <p:sp>
        <p:nvSpPr>
          <p:cNvPr id="3" name="Content Placeholder 2">
            <a:extLst>
              <a:ext uri="{FF2B5EF4-FFF2-40B4-BE49-F238E27FC236}">
                <a16:creationId xmlns:a16="http://schemas.microsoft.com/office/drawing/2014/main" id="{4ACDEE9E-A70E-442D-A92E-104F69996364}"/>
              </a:ext>
            </a:extLst>
          </p:cNvPr>
          <p:cNvSpPr>
            <a:spLocks noGrp="1"/>
          </p:cNvSpPr>
          <p:nvPr>
            <p:ph idx="1"/>
          </p:nvPr>
        </p:nvSpPr>
        <p:spPr/>
        <p:txBody>
          <a:bodyPr/>
          <a:lstStyle/>
          <a:p>
            <a:pPr lvl="0"/>
            <a:r>
              <a:rPr lang="en-US" dirty="0"/>
              <a:t>In determining best interest, the LEA shall:</a:t>
            </a:r>
          </a:p>
          <a:p>
            <a:pPr lvl="1"/>
            <a:r>
              <a:rPr lang="en-US" dirty="0"/>
              <a:t>Presume that keeping the student in the school of origin is in the student’s best interest, unless contrary to the request of the </a:t>
            </a:r>
            <a:r>
              <a:rPr lang="en-US" altLang="ja-JP" dirty="0"/>
              <a:t>parent, guardian, or unaccompanied youth</a:t>
            </a:r>
          </a:p>
          <a:p>
            <a:pPr lvl="1"/>
            <a:r>
              <a:rPr lang="en-US" altLang="en-US" dirty="0"/>
              <a:t>Consider student-centered factors, including the impact of mobility on achievement, education, health, and safety</a:t>
            </a:r>
          </a:p>
          <a:p>
            <a:pPr lvl="1"/>
            <a:r>
              <a:rPr lang="en-US" altLang="en-US" dirty="0"/>
              <a:t>Give priority to the request of the parent/guardian</a:t>
            </a:r>
          </a:p>
          <a:p>
            <a:pPr lvl="1"/>
            <a:r>
              <a:rPr lang="en-US" altLang="en-US" dirty="0"/>
              <a:t>Give priority to the UHY’s request</a:t>
            </a:r>
            <a:endParaRPr lang="en-US" dirty="0"/>
          </a:p>
          <a:p>
            <a:endParaRPr lang="en-US" dirty="0"/>
          </a:p>
        </p:txBody>
      </p:sp>
      <p:sp>
        <p:nvSpPr>
          <p:cNvPr id="5" name="Slide Number Placeholder 4">
            <a:extLst>
              <a:ext uri="{FF2B5EF4-FFF2-40B4-BE49-F238E27FC236}">
                <a16:creationId xmlns:a16="http://schemas.microsoft.com/office/drawing/2014/main" id="{0015AB4B-673A-4BE5-AB0E-5661B84D45DB}"/>
              </a:ext>
            </a:extLst>
          </p:cNvPr>
          <p:cNvSpPr>
            <a:spLocks noGrp="1"/>
          </p:cNvSpPr>
          <p:nvPr>
            <p:ph type="sldNum" sz="quarter" idx="12"/>
          </p:nvPr>
        </p:nvSpPr>
        <p:spPr/>
        <p:txBody>
          <a:bodyPr/>
          <a:lstStyle/>
          <a:p>
            <a:fld id="{1E47FE53-EBF0-4DA7-9D9D-CC1C3A20F3CB}" type="slidenum">
              <a:rPr lang="en-US" smtClean="0"/>
              <a:pPr/>
              <a:t>21</a:t>
            </a:fld>
            <a:endParaRPr lang="en-US"/>
          </a:p>
        </p:txBody>
      </p:sp>
    </p:spTree>
    <p:extLst>
      <p:ext uri="{BB962C8B-B14F-4D97-AF65-F5344CB8AC3E}">
        <p14:creationId xmlns:p14="http://schemas.microsoft.com/office/powerpoint/2010/main" val="2836140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A664E-AB6C-45E7-BFB7-44A283D6D563}"/>
              </a:ext>
            </a:extLst>
          </p:cNvPr>
          <p:cNvSpPr>
            <a:spLocks noGrp="1"/>
          </p:cNvSpPr>
          <p:nvPr>
            <p:ph type="title"/>
          </p:nvPr>
        </p:nvSpPr>
        <p:spPr/>
        <p:txBody>
          <a:bodyPr/>
          <a:lstStyle/>
          <a:p>
            <a:r>
              <a:rPr lang="en-US" altLang="en-US"/>
              <a:t>School Stability (2)</a:t>
            </a:r>
            <a:endParaRPr lang="en-US" dirty="0"/>
          </a:p>
        </p:txBody>
      </p:sp>
      <p:sp>
        <p:nvSpPr>
          <p:cNvPr id="3" name="Content Placeholder 2">
            <a:extLst>
              <a:ext uri="{FF2B5EF4-FFF2-40B4-BE49-F238E27FC236}">
                <a16:creationId xmlns:a16="http://schemas.microsoft.com/office/drawing/2014/main" id="{3D639EFC-9227-4C78-BE39-FFAC69F90880}"/>
              </a:ext>
            </a:extLst>
          </p:cNvPr>
          <p:cNvSpPr>
            <a:spLocks noGrp="1"/>
          </p:cNvSpPr>
          <p:nvPr>
            <p:ph idx="1"/>
          </p:nvPr>
        </p:nvSpPr>
        <p:spPr/>
        <p:txBody>
          <a:bodyPr/>
          <a:lstStyle/>
          <a:p>
            <a:pPr lvl="0"/>
            <a:r>
              <a:rPr lang="en-US" altLang="en-US"/>
              <a:t>If the LEA determines that it is not in the student’s best interest, </a:t>
            </a:r>
            <a:r>
              <a:rPr lang="en-US" altLang="ja-JP"/>
              <a:t>the LEA, in conjunction with the liaison, must provide </a:t>
            </a:r>
            <a:r>
              <a:rPr lang="en-US" altLang="en-US"/>
              <a:t>a written explanation of the reasons for its determination, in a manner and form understandable to such parent, guardian, or unaccompanied youth, including the right to appeal.</a:t>
            </a:r>
          </a:p>
          <a:p>
            <a:endParaRPr lang="en-US" dirty="0"/>
          </a:p>
        </p:txBody>
      </p:sp>
      <p:sp>
        <p:nvSpPr>
          <p:cNvPr id="5" name="Slide Number Placeholder 4">
            <a:extLst>
              <a:ext uri="{FF2B5EF4-FFF2-40B4-BE49-F238E27FC236}">
                <a16:creationId xmlns:a16="http://schemas.microsoft.com/office/drawing/2014/main" id="{54A1E1A6-D3AF-4DBD-8783-7102826727BD}"/>
              </a:ext>
            </a:extLst>
          </p:cNvPr>
          <p:cNvSpPr>
            <a:spLocks noGrp="1"/>
          </p:cNvSpPr>
          <p:nvPr>
            <p:ph type="sldNum" sz="quarter" idx="12"/>
          </p:nvPr>
        </p:nvSpPr>
        <p:spPr/>
        <p:txBody>
          <a:bodyPr/>
          <a:lstStyle/>
          <a:p>
            <a:fld id="{1E47FE53-EBF0-4DA7-9D9D-CC1C3A20F3CB}" type="slidenum">
              <a:rPr lang="en-US" smtClean="0"/>
              <a:pPr/>
              <a:t>22</a:t>
            </a:fld>
            <a:endParaRPr lang="en-US"/>
          </a:p>
        </p:txBody>
      </p:sp>
    </p:spTree>
    <p:extLst>
      <p:ext uri="{BB962C8B-B14F-4D97-AF65-F5344CB8AC3E}">
        <p14:creationId xmlns:p14="http://schemas.microsoft.com/office/powerpoint/2010/main" val="1671471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633FA-2EF4-42EF-9FEA-EF513878ECB3}"/>
              </a:ext>
            </a:extLst>
          </p:cNvPr>
          <p:cNvSpPr>
            <a:spLocks noGrp="1"/>
          </p:cNvSpPr>
          <p:nvPr>
            <p:ph type="title"/>
          </p:nvPr>
        </p:nvSpPr>
        <p:spPr/>
        <p:txBody>
          <a:bodyPr/>
          <a:lstStyle/>
          <a:p>
            <a:r>
              <a:rPr lang="en-US" altLang="en-US"/>
              <a:t>Dispute Resolution (1)</a:t>
            </a:r>
            <a:endParaRPr lang="en-US" dirty="0"/>
          </a:p>
        </p:txBody>
      </p:sp>
      <p:sp>
        <p:nvSpPr>
          <p:cNvPr id="3" name="Content Placeholder 2">
            <a:extLst>
              <a:ext uri="{FF2B5EF4-FFF2-40B4-BE49-F238E27FC236}">
                <a16:creationId xmlns:a16="http://schemas.microsoft.com/office/drawing/2014/main" id="{82DFD340-CB5E-4A75-973F-4D7CCF9455E2}"/>
              </a:ext>
            </a:extLst>
          </p:cNvPr>
          <p:cNvSpPr>
            <a:spLocks noGrp="1"/>
          </p:cNvSpPr>
          <p:nvPr>
            <p:ph idx="1"/>
          </p:nvPr>
        </p:nvSpPr>
        <p:spPr/>
        <p:txBody>
          <a:bodyPr/>
          <a:lstStyle/>
          <a:p>
            <a:pPr lvl="0"/>
            <a:r>
              <a:rPr lang="en-US" dirty="0"/>
              <a:t>If a dispute arises over eligibility, school selection, or enrollment in a school:</a:t>
            </a:r>
          </a:p>
          <a:p>
            <a:pPr lvl="1"/>
            <a:r>
              <a:rPr lang="en-US" dirty="0"/>
              <a:t>The student shall be immediately enrolled in the school in which enrollment is sought, pending resolution of the dispute (including all available appeals)</a:t>
            </a:r>
          </a:p>
          <a:p>
            <a:pPr lvl="1"/>
            <a:r>
              <a:rPr lang="en-US" dirty="0"/>
              <a:t>The parent, guardian, or UHY must be provided a written explanation of </a:t>
            </a:r>
            <a:r>
              <a:rPr lang="en-US" altLang="ja-JP" dirty="0"/>
              <a:t>decisions made and how to appeal the decisions</a:t>
            </a:r>
          </a:p>
          <a:p>
            <a:pPr lvl="1"/>
            <a:endParaRPr lang="en-US" dirty="0"/>
          </a:p>
          <a:p>
            <a:endParaRPr lang="en-US" dirty="0"/>
          </a:p>
        </p:txBody>
      </p:sp>
      <p:sp>
        <p:nvSpPr>
          <p:cNvPr id="5" name="Slide Number Placeholder 4">
            <a:extLst>
              <a:ext uri="{FF2B5EF4-FFF2-40B4-BE49-F238E27FC236}">
                <a16:creationId xmlns:a16="http://schemas.microsoft.com/office/drawing/2014/main" id="{E4CA1A2C-9382-4DDD-83D5-ECA37BD62023}"/>
              </a:ext>
            </a:extLst>
          </p:cNvPr>
          <p:cNvSpPr>
            <a:spLocks noGrp="1"/>
          </p:cNvSpPr>
          <p:nvPr>
            <p:ph type="sldNum" sz="quarter" idx="12"/>
          </p:nvPr>
        </p:nvSpPr>
        <p:spPr/>
        <p:txBody>
          <a:bodyPr/>
          <a:lstStyle/>
          <a:p>
            <a:fld id="{1E47FE53-EBF0-4DA7-9D9D-CC1C3A20F3CB}" type="slidenum">
              <a:rPr lang="en-US" smtClean="0"/>
              <a:pPr/>
              <a:t>23</a:t>
            </a:fld>
            <a:endParaRPr lang="en-US"/>
          </a:p>
        </p:txBody>
      </p:sp>
    </p:spTree>
    <p:extLst>
      <p:ext uri="{BB962C8B-B14F-4D97-AF65-F5344CB8AC3E}">
        <p14:creationId xmlns:p14="http://schemas.microsoft.com/office/powerpoint/2010/main" val="2951418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4B5A3-1254-4088-86C0-7B4F040A052C}"/>
              </a:ext>
            </a:extLst>
          </p:cNvPr>
          <p:cNvSpPr>
            <a:spLocks noGrp="1"/>
          </p:cNvSpPr>
          <p:nvPr>
            <p:ph type="title"/>
          </p:nvPr>
        </p:nvSpPr>
        <p:spPr/>
        <p:txBody>
          <a:bodyPr/>
          <a:lstStyle/>
          <a:p>
            <a:r>
              <a:rPr lang="en-US" altLang="en-US"/>
              <a:t>Dispute Resolution (2)</a:t>
            </a:r>
            <a:endParaRPr lang="en-US" dirty="0"/>
          </a:p>
        </p:txBody>
      </p:sp>
      <p:sp>
        <p:nvSpPr>
          <p:cNvPr id="3" name="Content Placeholder 2">
            <a:extLst>
              <a:ext uri="{FF2B5EF4-FFF2-40B4-BE49-F238E27FC236}">
                <a16:creationId xmlns:a16="http://schemas.microsoft.com/office/drawing/2014/main" id="{4255DC3D-98AB-4716-9E91-5E2E475FA1C1}"/>
              </a:ext>
            </a:extLst>
          </p:cNvPr>
          <p:cNvSpPr>
            <a:spLocks noGrp="1"/>
          </p:cNvSpPr>
          <p:nvPr>
            <p:ph idx="1"/>
          </p:nvPr>
        </p:nvSpPr>
        <p:spPr/>
        <p:txBody>
          <a:bodyPr/>
          <a:lstStyle/>
          <a:p>
            <a:pPr lvl="0"/>
            <a:r>
              <a:rPr lang="en-US" altLang="en-US"/>
              <a:t>Whenever there is a disagreement, the school must:</a:t>
            </a:r>
          </a:p>
          <a:p>
            <a:pPr lvl="1"/>
            <a:r>
              <a:rPr lang="en-US" altLang="en-US"/>
              <a:t>Immediately enroll student in school according to parent’s  wishes; </a:t>
            </a:r>
          </a:p>
          <a:p>
            <a:pPr lvl="1"/>
            <a:r>
              <a:rPr lang="en-US" altLang="en-US"/>
              <a:t>Keep the student until the dispute is settled;</a:t>
            </a:r>
          </a:p>
          <a:p>
            <a:pPr lvl="1"/>
            <a:r>
              <a:rPr lang="en-US" altLang="en-US"/>
              <a:t>Provide transportation;</a:t>
            </a:r>
          </a:p>
          <a:p>
            <a:pPr lvl="1"/>
            <a:r>
              <a:rPr lang="en-US" altLang="en-US"/>
              <a:t>Explain the decision in writing to parents; and,</a:t>
            </a:r>
          </a:p>
          <a:p>
            <a:pPr lvl="1"/>
            <a:r>
              <a:rPr lang="en-US" altLang="en-US"/>
              <a:t>Contact liaison to assist in settling the dispute with parents, guardian, or youth</a:t>
            </a:r>
          </a:p>
          <a:p>
            <a:endParaRPr lang="en-US" dirty="0"/>
          </a:p>
        </p:txBody>
      </p:sp>
      <p:sp>
        <p:nvSpPr>
          <p:cNvPr id="5" name="Slide Number Placeholder 4">
            <a:extLst>
              <a:ext uri="{FF2B5EF4-FFF2-40B4-BE49-F238E27FC236}">
                <a16:creationId xmlns:a16="http://schemas.microsoft.com/office/drawing/2014/main" id="{3C3E5D19-BBAD-43F3-B654-6C756847FC10}"/>
              </a:ext>
            </a:extLst>
          </p:cNvPr>
          <p:cNvSpPr>
            <a:spLocks noGrp="1"/>
          </p:cNvSpPr>
          <p:nvPr>
            <p:ph type="sldNum" sz="quarter" idx="12"/>
          </p:nvPr>
        </p:nvSpPr>
        <p:spPr/>
        <p:txBody>
          <a:bodyPr/>
          <a:lstStyle/>
          <a:p>
            <a:fld id="{1E47FE53-EBF0-4DA7-9D9D-CC1C3A20F3CB}" type="slidenum">
              <a:rPr lang="en-US" smtClean="0"/>
              <a:pPr/>
              <a:t>24</a:t>
            </a:fld>
            <a:endParaRPr lang="en-US"/>
          </a:p>
        </p:txBody>
      </p:sp>
    </p:spTree>
    <p:extLst>
      <p:ext uri="{BB962C8B-B14F-4D97-AF65-F5344CB8AC3E}">
        <p14:creationId xmlns:p14="http://schemas.microsoft.com/office/powerpoint/2010/main" val="1070007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F3D94-A135-41B8-B3E9-F11BE046B709}"/>
              </a:ext>
            </a:extLst>
          </p:cNvPr>
          <p:cNvSpPr>
            <a:spLocks noGrp="1"/>
          </p:cNvSpPr>
          <p:nvPr>
            <p:ph type="title"/>
          </p:nvPr>
        </p:nvSpPr>
        <p:spPr/>
        <p:txBody>
          <a:bodyPr/>
          <a:lstStyle/>
          <a:p>
            <a:r>
              <a:rPr lang="en-US" altLang="en-US"/>
              <a:t>Dispute Resolution (3)</a:t>
            </a:r>
            <a:endParaRPr lang="en-US" dirty="0"/>
          </a:p>
        </p:txBody>
      </p:sp>
      <p:sp>
        <p:nvSpPr>
          <p:cNvPr id="3" name="Content Placeholder 2">
            <a:extLst>
              <a:ext uri="{FF2B5EF4-FFF2-40B4-BE49-F238E27FC236}">
                <a16:creationId xmlns:a16="http://schemas.microsoft.com/office/drawing/2014/main" id="{0F123946-0997-4D6B-A0E7-E54CE19F30C7}"/>
              </a:ext>
            </a:extLst>
          </p:cNvPr>
          <p:cNvSpPr>
            <a:spLocks noGrp="1"/>
          </p:cNvSpPr>
          <p:nvPr>
            <p:ph idx="1"/>
          </p:nvPr>
        </p:nvSpPr>
        <p:spPr/>
        <p:txBody>
          <a:bodyPr/>
          <a:lstStyle/>
          <a:p>
            <a:r>
              <a:rPr lang="en-US" altLang="en-US" dirty="0"/>
              <a:t>If the dispute is appealed at the district level, then the appeal will be referred to the county office of education, and if dispute is appealed, again, then it is referred to the State Coordinator at the CDE.</a:t>
            </a:r>
          </a:p>
          <a:p>
            <a:r>
              <a:rPr lang="en-US" altLang="en-US" dirty="0"/>
              <a:t>You can find information about California’s Homeless Education Dispute Resolution Process </a:t>
            </a:r>
            <a:r>
              <a:rPr lang="en-US" dirty="0"/>
              <a:t>at the CDE Resources for Homeless Children and Youth web page at </a:t>
            </a:r>
            <a:r>
              <a:rPr lang="en-US" altLang="en-US" dirty="0">
                <a:hlinkClick r:id="rId2" tooltip="Homeless Education Dispute Resolution Process Letter"/>
              </a:rPr>
              <a:t>https://www.cde.ca.gov/sp/hs/cy/documents/disputeresolutionletter2020.docx</a:t>
            </a:r>
            <a:r>
              <a:rPr lang="en-US" altLang="en-US" dirty="0"/>
              <a:t> </a:t>
            </a:r>
            <a:endParaRPr lang="en-US" dirty="0"/>
          </a:p>
        </p:txBody>
      </p:sp>
      <p:sp>
        <p:nvSpPr>
          <p:cNvPr id="5" name="Slide Number Placeholder 4">
            <a:extLst>
              <a:ext uri="{FF2B5EF4-FFF2-40B4-BE49-F238E27FC236}">
                <a16:creationId xmlns:a16="http://schemas.microsoft.com/office/drawing/2014/main" id="{8554C9AB-4C30-458B-B505-6C9E4E72FACE}"/>
              </a:ext>
            </a:extLst>
          </p:cNvPr>
          <p:cNvSpPr>
            <a:spLocks noGrp="1"/>
          </p:cNvSpPr>
          <p:nvPr>
            <p:ph type="sldNum" sz="quarter" idx="12"/>
          </p:nvPr>
        </p:nvSpPr>
        <p:spPr/>
        <p:txBody>
          <a:bodyPr/>
          <a:lstStyle/>
          <a:p>
            <a:fld id="{1E47FE53-EBF0-4DA7-9D9D-CC1C3A20F3CB}" type="slidenum">
              <a:rPr lang="en-US" smtClean="0"/>
              <a:pPr/>
              <a:t>25</a:t>
            </a:fld>
            <a:endParaRPr lang="en-US"/>
          </a:p>
        </p:txBody>
      </p:sp>
    </p:spTree>
    <p:extLst>
      <p:ext uri="{BB962C8B-B14F-4D97-AF65-F5344CB8AC3E}">
        <p14:creationId xmlns:p14="http://schemas.microsoft.com/office/powerpoint/2010/main" val="23675407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D2052-1966-4638-A31D-220ECB72D565}"/>
              </a:ext>
            </a:extLst>
          </p:cNvPr>
          <p:cNvSpPr>
            <a:spLocks noGrp="1"/>
          </p:cNvSpPr>
          <p:nvPr>
            <p:ph type="title"/>
          </p:nvPr>
        </p:nvSpPr>
        <p:spPr/>
        <p:txBody>
          <a:bodyPr/>
          <a:lstStyle/>
          <a:p>
            <a:r>
              <a:rPr lang="en-US" altLang="en-US"/>
              <a:t>Transportation (1)</a:t>
            </a:r>
            <a:endParaRPr lang="en-US" dirty="0"/>
          </a:p>
        </p:txBody>
      </p:sp>
      <p:sp>
        <p:nvSpPr>
          <p:cNvPr id="3" name="Content Placeholder 2">
            <a:extLst>
              <a:ext uri="{FF2B5EF4-FFF2-40B4-BE49-F238E27FC236}">
                <a16:creationId xmlns:a16="http://schemas.microsoft.com/office/drawing/2014/main" id="{9F83DFCE-6313-4C7E-B60A-0042A59F6E6C}"/>
              </a:ext>
            </a:extLst>
          </p:cNvPr>
          <p:cNvSpPr>
            <a:spLocks noGrp="1"/>
          </p:cNvSpPr>
          <p:nvPr>
            <p:ph idx="1"/>
          </p:nvPr>
        </p:nvSpPr>
        <p:spPr/>
        <p:txBody>
          <a:bodyPr/>
          <a:lstStyle/>
          <a:p>
            <a:pPr lvl="0"/>
            <a:r>
              <a:rPr lang="en-US"/>
              <a:t>Local liaisons must ensure that the parent or guardian of a homeless child or youth, and any unaccompanied youth, is fully informed of all transportation services, including transportation to and from the school of origin, and is assisted in accessing transportation to the school selected in accordance with the best interest determination.</a:t>
            </a:r>
          </a:p>
          <a:p>
            <a:pPr lvl="0"/>
            <a:r>
              <a:rPr lang="en-US"/>
              <a:t>In addition to providing transportation to the school of origin, LEAs must provide students in homeless situations with transportation services comparable to those provided to other students in the school.</a:t>
            </a:r>
          </a:p>
          <a:p>
            <a:endParaRPr lang="en-US" dirty="0"/>
          </a:p>
        </p:txBody>
      </p:sp>
      <p:sp>
        <p:nvSpPr>
          <p:cNvPr id="5" name="Slide Number Placeholder 4">
            <a:extLst>
              <a:ext uri="{FF2B5EF4-FFF2-40B4-BE49-F238E27FC236}">
                <a16:creationId xmlns:a16="http://schemas.microsoft.com/office/drawing/2014/main" id="{9EB7A43A-E658-41CB-A44A-A80EDABEC3B7}"/>
              </a:ext>
            </a:extLst>
          </p:cNvPr>
          <p:cNvSpPr>
            <a:spLocks noGrp="1"/>
          </p:cNvSpPr>
          <p:nvPr>
            <p:ph type="sldNum" sz="quarter" idx="12"/>
          </p:nvPr>
        </p:nvSpPr>
        <p:spPr/>
        <p:txBody>
          <a:bodyPr/>
          <a:lstStyle/>
          <a:p>
            <a:fld id="{1E47FE53-EBF0-4DA7-9D9D-CC1C3A20F3CB}" type="slidenum">
              <a:rPr lang="en-US" smtClean="0"/>
              <a:pPr/>
              <a:t>26</a:t>
            </a:fld>
            <a:endParaRPr lang="en-US"/>
          </a:p>
        </p:txBody>
      </p:sp>
    </p:spTree>
    <p:extLst>
      <p:ext uri="{BB962C8B-B14F-4D97-AF65-F5344CB8AC3E}">
        <p14:creationId xmlns:p14="http://schemas.microsoft.com/office/powerpoint/2010/main" val="2097710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DDDCF-97AA-498B-AC83-E66E59495385}"/>
              </a:ext>
            </a:extLst>
          </p:cNvPr>
          <p:cNvSpPr>
            <a:spLocks noGrp="1"/>
          </p:cNvSpPr>
          <p:nvPr>
            <p:ph type="title"/>
          </p:nvPr>
        </p:nvSpPr>
        <p:spPr/>
        <p:txBody>
          <a:bodyPr/>
          <a:lstStyle/>
          <a:p>
            <a:r>
              <a:rPr lang="en-US" altLang="en-US"/>
              <a:t>Transportation (2)</a:t>
            </a:r>
            <a:endParaRPr lang="en-US" dirty="0"/>
          </a:p>
        </p:txBody>
      </p:sp>
      <p:sp>
        <p:nvSpPr>
          <p:cNvPr id="3" name="Content Placeholder 2">
            <a:extLst>
              <a:ext uri="{FF2B5EF4-FFF2-40B4-BE49-F238E27FC236}">
                <a16:creationId xmlns:a16="http://schemas.microsoft.com/office/drawing/2014/main" id="{2448A10A-7AC3-43FD-9009-50A5EAA267A6}"/>
              </a:ext>
            </a:extLst>
          </p:cNvPr>
          <p:cNvSpPr>
            <a:spLocks noGrp="1"/>
          </p:cNvSpPr>
          <p:nvPr>
            <p:ph idx="1"/>
          </p:nvPr>
        </p:nvSpPr>
        <p:spPr/>
        <p:txBody>
          <a:bodyPr/>
          <a:lstStyle/>
          <a:p>
            <a:r>
              <a:rPr lang="en-US" altLang="en-US" dirty="0"/>
              <a:t>LEAs must provide transportation to and from the school of origin, including until the end of the year when the student obtains permanent housing, at the request of a parent</a:t>
            </a:r>
            <a:r>
              <a:rPr lang="en-US" altLang="ja-JP" dirty="0"/>
              <a:t> or guardian (or at the liaison’s request for UHY).</a:t>
            </a:r>
          </a:p>
          <a:p>
            <a:pPr lvl="0"/>
            <a:r>
              <a:rPr lang="en-US" altLang="en-US" dirty="0"/>
              <a:t>If the LEA of origin and the LEA of residence cannot agree on who will pay the costs, the two LEAs must share the costs. Transportation and Homeless Education PPT at </a:t>
            </a:r>
            <a:r>
              <a:rPr lang="en-US" altLang="en-US" dirty="0">
                <a:hlinkClick r:id="rId2" tooltip="Transportation and Homeless Education PowerPoint Presentation"/>
              </a:rPr>
              <a:t>https://www.cde.ca.gov/sp/hs/cy/documents/homelessedandtrans.pptx</a:t>
            </a:r>
            <a:r>
              <a:rPr lang="en-US" altLang="en-US" dirty="0"/>
              <a:t> and a sample Transportation Agreement at </a:t>
            </a:r>
            <a:r>
              <a:rPr lang="en-US" altLang="en-US" dirty="0">
                <a:hlinkClick r:id="rId3" tooltip="Sample of Transportation Agreement"/>
              </a:rPr>
              <a:t>https://www.cde.ca.gov/sp/hs/cy/documents/transportationmou.pdf</a:t>
            </a:r>
            <a:r>
              <a:rPr lang="en-US" altLang="en-US" dirty="0"/>
              <a:t>. </a:t>
            </a:r>
          </a:p>
          <a:p>
            <a:endParaRPr lang="en-US" dirty="0"/>
          </a:p>
        </p:txBody>
      </p:sp>
      <p:sp>
        <p:nvSpPr>
          <p:cNvPr id="5" name="Slide Number Placeholder 4">
            <a:extLst>
              <a:ext uri="{FF2B5EF4-FFF2-40B4-BE49-F238E27FC236}">
                <a16:creationId xmlns:a16="http://schemas.microsoft.com/office/drawing/2014/main" id="{56445D7F-49F6-4FF2-8A83-38FFDBE8091C}"/>
              </a:ext>
            </a:extLst>
          </p:cNvPr>
          <p:cNvSpPr>
            <a:spLocks noGrp="1"/>
          </p:cNvSpPr>
          <p:nvPr>
            <p:ph type="sldNum" sz="quarter" idx="12"/>
          </p:nvPr>
        </p:nvSpPr>
        <p:spPr/>
        <p:txBody>
          <a:bodyPr/>
          <a:lstStyle/>
          <a:p>
            <a:fld id="{1E47FE53-EBF0-4DA7-9D9D-CC1C3A20F3CB}" type="slidenum">
              <a:rPr lang="en-US" smtClean="0"/>
              <a:pPr/>
              <a:t>27</a:t>
            </a:fld>
            <a:endParaRPr lang="en-US"/>
          </a:p>
        </p:txBody>
      </p:sp>
    </p:spTree>
    <p:extLst>
      <p:ext uri="{BB962C8B-B14F-4D97-AF65-F5344CB8AC3E}">
        <p14:creationId xmlns:p14="http://schemas.microsoft.com/office/powerpoint/2010/main" val="1814459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ABAB-2301-496E-B9E2-264B88EE0F48}"/>
              </a:ext>
            </a:extLst>
          </p:cNvPr>
          <p:cNvSpPr>
            <a:spLocks noGrp="1"/>
          </p:cNvSpPr>
          <p:nvPr>
            <p:ph type="title"/>
          </p:nvPr>
        </p:nvSpPr>
        <p:spPr/>
        <p:txBody>
          <a:bodyPr/>
          <a:lstStyle/>
          <a:p>
            <a:r>
              <a:rPr lang="en-US" altLang="en-US"/>
              <a:t>Policies (1)</a:t>
            </a:r>
            <a:endParaRPr lang="en-US" dirty="0"/>
          </a:p>
        </p:txBody>
      </p:sp>
      <p:sp>
        <p:nvSpPr>
          <p:cNvPr id="3" name="Content Placeholder 2">
            <a:extLst>
              <a:ext uri="{FF2B5EF4-FFF2-40B4-BE49-F238E27FC236}">
                <a16:creationId xmlns:a16="http://schemas.microsoft.com/office/drawing/2014/main" id="{D0050781-21A8-4F37-BFB5-0221FAE5D8E8}"/>
              </a:ext>
            </a:extLst>
          </p:cNvPr>
          <p:cNvSpPr>
            <a:spLocks noGrp="1"/>
          </p:cNvSpPr>
          <p:nvPr>
            <p:ph idx="1"/>
          </p:nvPr>
        </p:nvSpPr>
        <p:spPr/>
        <p:txBody>
          <a:bodyPr/>
          <a:lstStyle/>
          <a:p>
            <a:pPr lvl="0"/>
            <a:r>
              <a:rPr lang="en-US"/>
              <a:t>LEAs are required to develop and implement good local policies on identification, enrollment, and retention, including UHY.</a:t>
            </a:r>
          </a:p>
          <a:p>
            <a:pPr lvl="0"/>
            <a:r>
              <a:rPr lang="en-US"/>
              <a:t>The policies should also include how the LEA removes barriers due to fees, fines, and absences.</a:t>
            </a:r>
          </a:p>
          <a:p>
            <a:pPr lvl="0"/>
            <a:r>
              <a:rPr lang="en-US"/>
              <a:t>Credit accrual and full participation in academic and extra-curricular activities should be addressed as well as school stability, transportation, privacy, and collaboration.</a:t>
            </a:r>
            <a:endParaRPr lang="en-US" dirty="0"/>
          </a:p>
        </p:txBody>
      </p:sp>
      <p:sp>
        <p:nvSpPr>
          <p:cNvPr id="5" name="Slide Number Placeholder 4">
            <a:extLst>
              <a:ext uri="{FF2B5EF4-FFF2-40B4-BE49-F238E27FC236}">
                <a16:creationId xmlns:a16="http://schemas.microsoft.com/office/drawing/2014/main" id="{AA053710-7FD9-4D91-954B-7CA57FA38D78}"/>
              </a:ext>
            </a:extLst>
          </p:cNvPr>
          <p:cNvSpPr>
            <a:spLocks noGrp="1"/>
          </p:cNvSpPr>
          <p:nvPr>
            <p:ph type="sldNum" sz="quarter" idx="12"/>
          </p:nvPr>
        </p:nvSpPr>
        <p:spPr/>
        <p:txBody>
          <a:bodyPr/>
          <a:lstStyle/>
          <a:p>
            <a:fld id="{1E47FE53-EBF0-4DA7-9D9D-CC1C3A20F3CB}" type="slidenum">
              <a:rPr lang="en-US" smtClean="0"/>
              <a:pPr/>
              <a:t>28</a:t>
            </a:fld>
            <a:endParaRPr lang="en-US"/>
          </a:p>
        </p:txBody>
      </p:sp>
    </p:spTree>
    <p:extLst>
      <p:ext uri="{BB962C8B-B14F-4D97-AF65-F5344CB8AC3E}">
        <p14:creationId xmlns:p14="http://schemas.microsoft.com/office/powerpoint/2010/main" val="2571043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133BE-75CE-40BF-A669-012F6A08DB67}"/>
              </a:ext>
            </a:extLst>
          </p:cNvPr>
          <p:cNvSpPr>
            <a:spLocks noGrp="1"/>
          </p:cNvSpPr>
          <p:nvPr>
            <p:ph type="title"/>
          </p:nvPr>
        </p:nvSpPr>
        <p:spPr/>
        <p:txBody>
          <a:bodyPr/>
          <a:lstStyle/>
          <a:p>
            <a:r>
              <a:rPr lang="en-US" altLang="en-US"/>
              <a:t>Policies (2)</a:t>
            </a:r>
            <a:endParaRPr lang="en-US" dirty="0"/>
          </a:p>
        </p:txBody>
      </p:sp>
      <p:sp>
        <p:nvSpPr>
          <p:cNvPr id="3" name="Content Placeholder 2">
            <a:extLst>
              <a:ext uri="{FF2B5EF4-FFF2-40B4-BE49-F238E27FC236}">
                <a16:creationId xmlns:a16="http://schemas.microsoft.com/office/drawing/2014/main" id="{05649D7E-0760-4428-9FDB-3523A38BBEE0}"/>
              </a:ext>
            </a:extLst>
          </p:cNvPr>
          <p:cNvSpPr>
            <a:spLocks noGrp="1"/>
          </p:cNvSpPr>
          <p:nvPr>
            <p:ph idx="1"/>
          </p:nvPr>
        </p:nvSpPr>
        <p:spPr/>
        <p:txBody>
          <a:bodyPr/>
          <a:lstStyle/>
          <a:p>
            <a:pPr lvl="0"/>
            <a:r>
              <a:rPr lang="en-US" altLang="en-US" dirty="0"/>
              <a:t>LEAs and their liaisons must implement those policies.</a:t>
            </a:r>
          </a:p>
          <a:p>
            <a:pPr lvl="0"/>
            <a:r>
              <a:rPr lang="en-US" altLang="en-US" dirty="0"/>
              <a:t>California </a:t>
            </a:r>
            <a:r>
              <a:rPr lang="en-US" altLang="en-US" i="1" dirty="0"/>
              <a:t>EC</a:t>
            </a:r>
            <a:r>
              <a:rPr lang="en-US" altLang="en-US" dirty="0"/>
              <a:t> Section 51225.1 is aligned to these requirements, as well.</a:t>
            </a:r>
          </a:p>
          <a:p>
            <a:pPr lvl="0"/>
            <a:r>
              <a:rPr lang="en-US" altLang="en-US" dirty="0"/>
              <a:t>Policies should be reviewed and revised often, especially after state and federal laws have changed pertaining to homeless children and youth.</a:t>
            </a:r>
          </a:p>
          <a:p>
            <a:endParaRPr lang="en-US" dirty="0"/>
          </a:p>
        </p:txBody>
      </p:sp>
      <p:sp>
        <p:nvSpPr>
          <p:cNvPr id="5" name="Slide Number Placeholder 4">
            <a:extLst>
              <a:ext uri="{FF2B5EF4-FFF2-40B4-BE49-F238E27FC236}">
                <a16:creationId xmlns:a16="http://schemas.microsoft.com/office/drawing/2014/main" id="{A80213DC-5C1A-48A5-A262-11F8B2E665F1}"/>
              </a:ext>
            </a:extLst>
          </p:cNvPr>
          <p:cNvSpPr>
            <a:spLocks noGrp="1"/>
          </p:cNvSpPr>
          <p:nvPr>
            <p:ph type="sldNum" sz="quarter" idx="12"/>
          </p:nvPr>
        </p:nvSpPr>
        <p:spPr/>
        <p:txBody>
          <a:bodyPr/>
          <a:lstStyle/>
          <a:p>
            <a:fld id="{1E47FE53-EBF0-4DA7-9D9D-CC1C3A20F3CB}" type="slidenum">
              <a:rPr lang="en-US" smtClean="0"/>
              <a:pPr/>
              <a:t>29</a:t>
            </a:fld>
            <a:endParaRPr lang="en-US"/>
          </a:p>
        </p:txBody>
      </p:sp>
    </p:spTree>
    <p:extLst>
      <p:ext uri="{BB962C8B-B14F-4D97-AF65-F5344CB8AC3E}">
        <p14:creationId xmlns:p14="http://schemas.microsoft.com/office/powerpoint/2010/main" val="710435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4F56E9-DD41-4A94-A631-51888D3468CF}"/>
              </a:ext>
            </a:extLst>
          </p:cNvPr>
          <p:cNvSpPr>
            <a:spLocks noGrp="1"/>
          </p:cNvSpPr>
          <p:nvPr>
            <p:ph type="title"/>
          </p:nvPr>
        </p:nvSpPr>
        <p:spPr/>
        <p:txBody>
          <a:bodyPr/>
          <a:lstStyle/>
          <a:p>
            <a:r>
              <a:rPr lang="en-US"/>
              <a:t>Barriers Faced (2)</a:t>
            </a:r>
            <a:endParaRPr lang="en-US" dirty="0"/>
          </a:p>
        </p:txBody>
      </p:sp>
      <p:sp>
        <p:nvSpPr>
          <p:cNvPr id="5" name="Content Placeholder 4">
            <a:extLst>
              <a:ext uri="{FF2B5EF4-FFF2-40B4-BE49-F238E27FC236}">
                <a16:creationId xmlns:a16="http://schemas.microsoft.com/office/drawing/2014/main" id="{67595F66-D3D9-41E3-B3ED-88878315165E}"/>
              </a:ext>
            </a:extLst>
          </p:cNvPr>
          <p:cNvSpPr>
            <a:spLocks noGrp="1"/>
          </p:cNvSpPr>
          <p:nvPr>
            <p:ph idx="1"/>
          </p:nvPr>
        </p:nvSpPr>
        <p:spPr/>
        <p:txBody>
          <a:bodyPr/>
          <a:lstStyle/>
          <a:p>
            <a:r>
              <a:rPr lang="en-US" dirty="0"/>
              <a:t>Poor health, fatigue, hunger, anxiety, and trauma</a:t>
            </a:r>
          </a:p>
          <a:p>
            <a:pPr lvl="0"/>
            <a:r>
              <a:rPr lang="en-US" dirty="0"/>
              <a:t>Prejudice and misunderstanding</a:t>
            </a:r>
          </a:p>
          <a:p>
            <a:r>
              <a:rPr lang="en-US" dirty="0"/>
              <a:t>Lack of awareness</a:t>
            </a:r>
          </a:p>
          <a:p>
            <a:pPr lvl="0"/>
            <a:r>
              <a:rPr lang="en-US" dirty="0"/>
              <a:t>Parents not wanting to get involved due to fear</a:t>
            </a:r>
          </a:p>
          <a:p>
            <a:pPr lvl="0"/>
            <a:r>
              <a:rPr lang="en-US" dirty="0"/>
              <a:t>Credit deficiency</a:t>
            </a:r>
          </a:p>
          <a:p>
            <a:pPr lvl="0"/>
            <a:r>
              <a:rPr lang="en-US" dirty="0"/>
              <a:t>Lack of legal guardian for an UHY</a:t>
            </a:r>
          </a:p>
          <a:p>
            <a:endParaRPr lang="en-US" dirty="0"/>
          </a:p>
        </p:txBody>
      </p:sp>
      <p:sp>
        <p:nvSpPr>
          <p:cNvPr id="2" name="Slide Number Placeholder 1">
            <a:extLst>
              <a:ext uri="{FF2B5EF4-FFF2-40B4-BE49-F238E27FC236}">
                <a16:creationId xmlns:a16="http://schemas.microsoft.com/office/drawing/2014/main" id="{157D9C8A-F2CB-488A-917F-73E19C6A9493}"/>
              </a:ext>
            </a:extLst>
          </p:cNvPr>
          <p:cNvSpPr>
            <a:spLocks noGrp="1"/>
          </p:cNvSpPr>
          <p:nvPr>
            <p:ph type="sldNum" sz="quarter" idx="12"/>
          </p:nvPr>
        </p:nvSpPr>
        <p:spPr/>
        <p:txBody>
          <a:bodyPr/>
          <a:lstStyle/>
          <a:p>
            <a:fld id="{1E47FE53-EBF0-4DA7-9D9D-CC1C3A20F3CB}" type="slidenum">
              <a:rPr lang="en-US" smtClean="0"/>
              <a:pPr/>
              <a:t>3</a:t>
            </a:fld>
            <a:endParaRPr lang="en-US"/>
          </a:p>
        </p:txBody>
      </p:sp>
    </p:spTree>
    <p:extLst>
      <p:ext uri="{BB962C8B-B14F-4D97-AF65-F5344CB8AC3E}">
        <p14:creationId xmlns:p14="http://schemas.microsoft.com/office/powerpoint/2010/main" val="3328498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ADE71-D31D-4B1D-9B30-DE7B8F4F94CE}"/>
              </a:ext>
            </a:extLst>
          </p:cNvPr>
          <p:cNvSpPr>
            <a:spLocks noGrp="1"/>
          </p:cNvSpPr>
          <p:nvPr>
            <p:ph type="title"/>
          </p:nvPr>
        </p:nvSpPr>
        <p:spPr/>
        <p:txBody>
          <a:bodyPr/>
          <a:lstStyle/>
          <a:p>
            <a:r>
              <a:rPr lang="en-US" altLang="en-US"/>
              <a:t>Equal Access</a:t>
            </a:r>
            <a:endParaRPr lang="en-US" dirty="0"/>
          </a:p>
        </p:txBody>
      </p:sp>
      <p:sp>
        <p:nvSpPr>
          <p:cNvPr id="3" name="Content Placeholder 2">
            <a:extLst>
              <a:ext uri="{FF2B5EF4-FFF2-40B4-BE49-F238E27FC236}">
                <a16:creationId xmlns:a16="http://schemas.microsoft.com/office/drawing/2014/main" id="{10B48A7A-3295-421B-A009-E1A3C00BD178}"/>
              </a:ext>
            </a:extLst>
          </p:cNvPr>
          <p:cNvSpPr>
            <a:spLocks noGrp="1"/>
          </p:cNvSpPr>
          <p:nvPr>
            <p:ph sz="half" idx="1"/>
          </p:nvPr>
        </p:nvSpPr>
        <p:spPr/>
        <p:txBody>
          <a:bodyPr/>
          <a:lstStyle/>
          <a:p>
            <a:r>
              <a:rPr lang="en-US" altLang="en-US"/>
              <a:t>Gifted and Talented Education</a:t>
            </a:r>
          </a:p>
          <a:p>
            <a:r>
              <a:rPr lang="en-US" altLang="en-US"/>
              <a:t>Special education</a:t>
            </a:r>
          </a:p>
          <a:p>
            <a:r>
              <a:rPr lang="en-US" altLang="en-US"/>
              <a:t>Migrant education</a:t>
            </a:r>
          </a:p>
          <a:p>
            <a:r>
              <a:rPr lang="en-US" altLang="en-US"/>
              <a:t>English learner programs</a:t>
            </a:r>
          </a:p>
          <a:p>
            <a:endParaRPr lang="en-US" dirty="0"/>
          </a:p>
        </p:txBody>
      </p:sp>
      <p:sp>
        <p:nvSpPr>
          <p:cNvPr id="5" name="Content Placeholder 4">
            <a:extLst>
              <a:ext uri="{FF2B5EF4-FFF2-40B4-BE49-F238E27FC236}">
                <a16:creationId xmlns:a16="http://schemas.microsoft.com/office/drawing/2014/main" id="{0E1C6548-026A-44FB-A9E9-307D2F69F7DF}"/>
              </a:ext>
            </a:extLst>
          </p:cNvPr>
          <p:cNvSpPr>
            <a:spLocks noGrp="1"/>
          </p:cNvSpPr>
          <p:nvPr>
            <p:ph sz="half" idx="2"/>
          </p:nvPr>
        </p:nvSpPr>
        <p:spPr/>
        <p:txBody>
          <a:bodyPr/>
          <a:lstStyle/>
          <a:p>
            <a:r>
              <a:rPr lang="en-US" altLang="en-US"/>
              <a:t>Vocational education</a:t>
            </a:r>
          </a:p>
          <a:p>
            <a:r>
              <a:rPr lang="en-US" altLang="en-US"/>
              <a:t>Title I</a:t>
            </a:r>
          </a:p>
          <a:p>
            <a:r>
              <a:rPr lang="en-US" altLang="en-US"/>
              <a:t>State Meal Program</a:t>
            </a:r>
          </a:p>
          <a:p>
            <a:r>
              <a:rPr lang="en-US" altLang="en-US"/>
              <a:t>Before and/or after school programs</a:t>
            </a:r>
          </a:p>
          <a:p>
            <a:endParaRPr lang="en-US" dirty="0"/>
          </a:p>
        </p:txBody>
      </p:sp>
      <p:sp>
        <p:nvSpPr>
          <p:cNvPr id="6" name="Slide Number Placeholder 5">
            <a:extLst>
              <a:ext uri="{FF2B5EF4-FFF2-40B4-BE49-F238E27FC236}">
                <a16:creationId xmlns:a16="http://schemas.microsoft.com/office/drawing/2014/main" id="{2C05527E-018E-4A8A-BA44-9E87FA4C7BE7}"/>
              </a:ext>
            </a:extLst>
          </p:cNvPr>
          <p:cNvSpPr>
            <a:spLocks noGrp="1"/>
          </p:cNvSpPr>
          <p:nvPr>
            <p:ph type="sldNum" sz="quarter" idx="12"/>
          </p:nvPr>
        </p:nvSpPr>
        <p:spPr/>
        <p:txBody>
          <a:bodyPr/>
          <a:lstStyle/>
          <a:p>
            <a:fld id="{1E47FE53-EBF0-4DA7-9D9D-CC1C3A20F3CB}" type="slidenum">
              <a:rPr lang="en-US" smtClean="0"/>
              <a:pPr/>
              <a:t>30</a:t>
            </a:fld>
            <a:endParaRPr lang="en-US"/>
          </a:p>
        </p:txBody>
      </p:sp>
    </p:spTree>
    <p:extLst>
      <p:ext uri="{BB962C8B-B14F-4D97-AF65-F5344CB8AC3E}">
        <p14:creationId xmlns:p14="http://schemas.microsoft.com/office/powerpoint/2010/main" val="29543701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B7054-B705-4613-87F2-A394015B6C47}"/>
              </a:ext>
            </a:extLst>
          </p:cNvPr>
          <p:cNvSpPr>
            <a:spLocks noGrp="1"/>
          </p:cNvSpPr>
          <p:nvPr>
            <p:ph type="title"/>
          </p:nvPr>
        </p:nvSpPr>
        <p:spPr/>
        <p:txBody>
          <a:bodyPr/>
          <a:lstStyle/>
          <a:p>
            <a:r>
              <a:rPr lang="en-US" altLang="en-US"/>
              <a:t>Higher Education Access</a:t>
            </a:r>
            <a:endParaRPr lang="en-US" dirty="0"/>
          </a:p>
        </p:txBody>
      </p:sp>
      <p:sp>
        <p:nvSpPr>
          <p:cNvPr id="3" name="Content Placeholder 2">
            <a:extLst>
              <a:ext uri="{FF2B5EF4-FFF2-40B4-BE49-F238E27FC236}">
                <a16:creationId xmlns:a16="http://schemas.microsoft.com/office/drawing/2014/main" id="{7152F2CE-27E2-4E55-846D-AB0E7F10EE09}"/>
              </a:ext>
            </a:extLst>
          </p:cNvPr>
          <p:cNvSpPr>
            <a:spLocks noGrp="1"/>
          </p:cNvSpPr>
          <p:nvPr>
            <p:ph idx="1"/>
          </p:nvPr>
        </p:nvSpPr>
        <p:spPr/>
        <p:txBody>
          <a:bodyPr/>
          <a:lstStyle/>
          <a:p>
            <a:pPr lvl="0"/>
            <a:r>
              <a:rPr lang="en-US" dirty="0"/>
              <a:t>All homeless youth must be able to receive assistance from counselors to advise such youths, and prepare and improve the readiness of such youths for college.</a:t>
            </a:r>
          </a:p>
          <a:p>
            <a:r>
              <a:rPr lang="en-US" dirty="0"/>
              <a:t>Liaisons must ensure UHY are informed of their status as independent students and may obtain assistance from the liaison to receive verification of that status.</a:t>
            </a:r>
          </a:p>
          <a:p>
            <a:r>
              <a:rPr lang="en-US" dirty="0"/>
              <a:t>Homeless Education and School Counselors PPT at </a:t>
            </a:r>
            <a:r>
              <a:rPr lang="en-US" dirty="0">
                <a:hlinkClick r:id="rId2" tooltip="Homeless Education and School Counselor PowerPoint"/>
              </a:rPr>
              <a:t>https://www.cde.ca.gov/sp/hs/cy/documents/homelessschoolcounselor.pptx</a:t>
            </a:r>
            <a:r>
              <a:rPr lang="en-US" dirty="0"/>
              <a:t>. </a:t>
            </a:r>
          </a:p>
          <a:p>
            <a:pPr lvl="0"/>
            <a:endParaRPr lang="en-US" dirty="0"/>
          </a:p>
          <a:p>
            <a:endParaRPr lang="en-US" dirty="0"/>
          </a:p>
        </p:txBody>
      </p:sp>
      <p:sp>
        <p:nvSpPr>
          <p:cNvPr id="5" name="Slide Number Placeholder 4">
            <a:extLst>
              <a:ext uri="{FF2B5EF4-FFF2-40B4-BE49-F238E27FC236}">
                <a16:creationId xmlns:a16="http://schemas.microsoft.com/office/drawing/2014/main" id="{DB09ABA3-1639-4A20-848F-A6A680C61B97}"/>
              </a:ext>
            </a:extLst>
          </p:cNvPr>
          <p:cNvSpPr>
            <a:spLocks noGrp="1"/>
          </p:cNvSpPr>
          <p:nvPr>
            <p:ph type="sldNum" sz="quarter" idx="12"/>
          </p:nvPr>
        </p:nvSpPr>
        <p:spPr/>
        <p:txBody>
          <a:bodyPr/>
          <a:lstStyle/>
          <a:p>
            <a:fld id="{1E47FE53-EBF0-4DA7-9D9D-CC1C3A20F3CB}" type="slidenum">
              <a:rPr lang="en-US" smtClean="0"/>
              <a:pPr/>
              <a:t>31</a:t>
            </a:fld>
            <a:endParaRPr lang="en-US"/>
          </a:p>
        </p:txBody>
      </p:sp>
    </p:spTree>
    <p:extLst>
      <p:ext uri="{BB962C8B-B14F-4D97-AF65-F5344CB8AC3E}">
        <p14:creationId xmlns:p14="http://schemas.microsoft.com/office/powerpoint/2010/main" val="1304196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5080E-0785-4D66-A3DA-BFDDD5410964}"/>
              </a:ext>
            </a:extLst>
          </p:cNvPr>
          <p:cNvSpPr>
            <a:spLocks noGrp="1"/>
          </p:cNvSpPr>
          <p:nvPr>
            <p:ph type="title"/>
          </p:nvPr>
        </p:nvSpPr>
        <p:spPr/>
        <p:txBody>
          <a:bodyPr/>
          <a:lstStyle/>
          <a:p>
            <a:r>
              <a:rPr lang="en-US"/>
              <a:t>Segregation</a:t>
            </a:r>
            <a:endParaRPr lang="en-US" dirty="0"/>
          </a:p>
        </p:txBody>
      </p:sp>
      <p:sp>
        <p:nvSpPr>
          <p:cNvPr id="3" name="Content Placeholder 2">
            <a:extLst>
              <a:ext uri="{FF2B5EF4-FFF2-40B4-BE49-F238E27FC236}">
                <a16:creationId xmlns:a16="http://schemas.microsoft.com/office/drawing/2014/main" id="{39F6464B-5C85-48EC-85C5-E025FDA68B73}"/>
              </a:ext>
            </a:extLst>
          </p:cNvPr>
          <p:cNvSpPr>
            <a:spLocks noGrp="1"/>
          </p:cNvSpPr>
          <p:nvPr>
            <p:ph idx="1"/>
          </p:nvPr>
        </p:nvSpPr>
        <p:spPr/>
        <p:txBody>
          <a:bodyPr/>
          <a:lstStyle/>
          <a:p>
            <a:pPr lvl="0"/>
            <a:r>
              <a:rPr lang="en-US"/>
              <a:t>LEAs are required to ensure that homeless children and youth are not stigmatized or segregated on the basis of their homeless status.</a:t>
            </a:r>
          </a:p>
          <a:p>
            <a:pPr lvl="0"/>
            <a:r>
              <a:rPr lang="en-US"/>
              <a:t>LEAs must have an adopted board policy stating this requirement.</a:t>
            </a:r>
          </a:p>
          <a:p>
            <a:endParaRPr lang="en-US" dirty="0"/>
          </a:p>
        </p:txBody>
      </p:sp>
      <p:sp>
        <p:nvSpPr>
          <p:cNvPr id="5" name="Slide Number Placeholder 4">
            <a:extLst>
              <a:ext uri="{FF2B5EF4-FFF2-40B4-BE49-F238E27FC236}">
                <a16:creationId xmlns:a16="http://schemas.microsoft.com/office/drawing/2014/main" id="{42100361-6E3A-4ECC-88BB-B1A455EEBFD6}"/>
              </a:ext>
            </a:extLst>
          </p:cNvPr>
          <p:cNvSpPr>
            <a:spLocks noGrp="1"/>
          </p:cNvSpPr>
          <p:nvPr>
            <p:ph type="sldNum" sz="quarter" idx="12"/>
          </p:nvPr>
        </p:nvSpPr>
        <p:spPr/>
        <p:txBody>
          <a:bodyPr/>
          <a:lstStyle/>
          <a:p>
            <a:fld id="{1E47FE53-EBF0-4DA7-9D9D-CC1C3A20F3CB}" type="slidenum">
              <a:rPr lang="en-US" smtClean="0"/>
              <a:pPr/>
              <a:t>32</a:t>
            </a:fld>
            <a:endParaRPr lang="en-US"/>
          </a:p>
        </p:txBody>
      </p:sp>
    </p:spTree>
    <p:extLst>
      <p:ext uri="{BB962C8B-B14F-4D97-AF65-F5344CB8AC3E}">
        <p14:creationId xmlns:p14="http://schemas.microsoft.com/office/powerpoint/2010/main" val="3458674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F85D-D53E-4993-A7A7-76A45D56BAD8}"/>
              </a:ext>
            </a:extLst>
          </p:cNvPr>
          <p:cNvSpPr>
            <a:spLocks noGrp="1"/>
          </p:cNvSpPr>
          <p:nvPr>
            <p:ph type="title"/>
          </p:nvPr>
        </p:nvSpPr>
        <p:spPr/>
        <p:txBody>
          <a:bodyPr/>
          <a:lstStyle/>
          <a:p>
            <a:r>
              <a:rPr lang="en-US" altLang="en-US"/>
              <a:t>Coordination Within the LEA</a:t>
            </a:r>
            <a:endParaRPr lang="en-US" dirty="0"/>
          </a:p>
        </p:txBody>
      </p:sp>
      <p:sp>
        <p:nvSpPr>
          <p:cNvPr id="3" name="Content Placeholder 2">
            <a:extLst>
              <a:ext uri="{FF2B5EF4-FFF2-40B4-BE49-F238E27FC236}">
                <a16:creationId xmlns:a16="http://schemas.microsoft.com/office/drawing/2014/main" id="{F5B6C15A-D8EA-4C2E-AE75-FA6EF22DE1C5}"/>
              </a:ext>
            </a:extLst>
          </p:cNvPr>
          <p:cNvSpPr>
            <a:spLocks noGrp="1"/>
          </p:cNvSpPr>
          <p:nvPr>
            <p:ph idx="1"/>
          </p:nvPr>
        </p:nvSpPr>
        <p:spPr/>
        <p:txBody>
          <a:bodyPr/>
          <a:lstStyle/>
          <a:p>
            <a:r>
              <a:rPr lang="en-US" altLang="en-US" dirty="0"/>
              <a:t>LEAs must coordinate McKinney-Vento services with a variety of programs within the LEA such as Title I, Special Education, Migrant Education, Transportation, Food Services, even Data.</a:t>
            </a:r>
          </a:p>
          <a:p>
            <a:pPr lvl="0"/>
            <a:r>
              <a:rPr lang="en-US" altLang="en-US" dirty="0"/>
              <a:t>Information about a homeless student’s living situation is a student education record subject to the FERPA and should be kept within the LEA’s boundaries.</a:t>
            </a:r>
          </a:p>
          <a:p>
            <a:pPr lvl="0"/>
            <a:endParaRPr lang="en-US" altLang="en-US" dirty="0"/>
          </a:p>
        </p:txBody>
      </p:sp>
      <p:sp>
        <p:nvSpPr>
          <p:cNvPr id="5" name="Slide Number Placeholder 4">
            <a:extLst>
              <a:ext uri="{FF2B5EF4-FFF2-40B4-BE49-F238E27FC236}">
                <a16:creationId xmlns:a16="http://schemas.microsoft.com/office/drawing/2014/main" id="{F57578F9-C647-4966-B5EC-56F13A38CBEE}"/>
              </a:ext>
            </a:extLst>
          </p:cNvPr>
          <p:cNvSpPr>
            <a:spLocks noGrp="1"/>
          </p:cNvSpPr>
          <p:nvPr>
            <p:ph type="sldNum" sz="quarter" idx="12"/>
          </p:nvPr>
        </p:nvSpPr>
        <p:spPr/>
        <p:txBody>
          <a:bodyPr/>
          <a:lstStyle/>
          <a:p>
            <a:fld id="{1E47FE53-EBF0-4DA7-9D9D-CC1C3A20F3CB}" type="slidenum">
              <a:rPr lang="en-US" smtClean="0"/>
              <a:pPr/>
              <a:t>33</a:t>
            </a:fld>
            <a:endParaRPr lang="en-US"/>
          </a:p>
        </p:txBody>
      </p:sp>
    </p:spTree>
    <p:extLst>
      <p:ext uri="{BB962C8B-B14F-4D97-AF65-F5344CB8AC3E}">
        <p14:creationId xmlns:p14="http://schemas.microsoft.com/office/powerpoint/2010/main" val="677696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B07DC-A749-4AE3-89D0-D8260D6C1504}"/>
              </a:ext>
            </a:extLst>
          </p:cNvPr>
          <p:cNvSpPr>
            <a:spLocks noGrp="1"/>
          </p:cNvSpPr>
          <p:nvPr>
            <p:ph type="title"/>
          </p:nvPr>
        </p:nvSpPr>
        <p:spPr/>
        <p:txBody>
          <a:bodyPr/>
          <a:lstStyle/>
          <a:p>
            <a:r>
              <a:rPr lang="en-US"/>
              <a:t>Coordination Outside the LEA</a:t>
            </a:r>
            <a:endParaRPr lang="en-US" dirty="0"/>
          </a:p>
        </p:txBody>
      </p:sp>
      <p:sp>
        <p:nvSpPr>
          <p:cNvPr id="3" name="Content Placeholder 2">
            <a:extLst>
              <a:ext uri="{FF2B5EF4-FFF2-40B4-BE49-F238E27FC236}">
                <a16:creationId xmlns:a16="http://schemas.microsoft.com/office/drawing/2014/main" id="{36F7B50A-7AB4-46FD-B1B5-51DAF724FF55}"/>
              </a:ext>
            </a:extLst>
          </p:cNvPr>
          <p:cNvSpPr>
            <a:spLocks noGrp="1"/>
          </p:cNvSpPr>
          <p:nvPr>
            <p:ph idx="1"/>
          </p:nvPr>
        </p:nvSpPr>
        <p:spPr/>
        <p:txBody>
          <a:bodyPr/>
          <a:lstStyle/>
          <a:p>
            <a:r>
              <a:rPr lang="en-US" altLang="en-US" dirty="0"/>
              <a:t>LEAs must coordinate McKinney-Vento services with a variety of programs outside the LEA such as faith-based agencies, community-based organizations, housing agencies, </a:t>
            </a:r>
            <a:r>
              <a:rPr lang="en-US" dirty="0"/>
              <a:t>etc.</a:t>
            </a:r>
          </a:p>
          <a:p>
            <a:r>
              <a:rPr lang="en-US" dirty="0"/>
              <a:t>Collaboration with Community Partnerships PPT at </a:t>
            </a:r>
            <a:r>
              <a:rPr lang="en-US" dirty="0">
                <a:hlinkClick r:id="rId2" tooltip="Collaboration with Community Partnerships PowerPoint Presentation"/>
              </a:rPr>
              <a:t>https://www.cde.ca.gov/sp/hs/cy/documents/ehcycommunitycollaborate.pdf</a:t>
            </a:r>
            <a:r>
              <a:rPr lang="en-US" dirty="0"/>
              <a:t> </a:t>
            </a:r>
          </a:p>
          <a:p>
            <a:endParaRPr lang="en-US" dirty="0"/>
          </a:p>
        </p:txBody>
      </p:sp>
      <p:sp>
        <p:nvSpPr>
          <p:cNvPr id="5" name="Slide Number Placeholder 4">
            <a:extLst>
              <a:ext uri="{FF2B5EF4-FFF2-40B4-BE49-F238E27FC236}">
                <a16:creationId xmlns:a16="http://schemas.microsoft.com/office/drawing/2014/main" id="{2F74F407-0FBC-4F64-89F8-91434CE50D7E}"/>
              </a:ext>
            </a:extLst>
          </p:cNvPr>
          <p:cNvSpPr>
            <a:spLocks noGrp="1"/>
          </p:cNvSpPr>
          <p:nvPr>
            <p:ph type="sldNum" sz="quarter" idx="12"/>
          </p:nvPr>
        </p:nvSpPr>
        <p:spPr/>
        <p:txBody>
          <a:bodyPr/>
          <a:lstStyle/>
          <a:p>
            <a:fld id="{1E47FE53-EBF0-4DA7-9D9D-CC1C3A20F3CB}" type="slidenum">
              <a:rPr lang="en-US" smtClean="0"/>
              <a:pPr/>
              <a:t>34</a:t>
            </a:fld>
            <a:endParaRPr lang="en-US"/>
          </a:p>
        </p:txBody>
      </p:sp>
    </p:spTree>
    <p:extLst>
      <p:ext uri="{BB962C8B-B14F-4D97-AF65-F5344CB8AC3E}">
        <p14:creationId xmlns:p14="http://schemas.microsoft.com/office/powerpoint/2010/main" val="249972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C3031-0760-4CF0-8C41-6760D4981D9A}"/>
              </a:ext>
            </a:extLst>
          </p:cNvPr>
          <p:cNvSpPr>
            <a:spLocks noGrp="1"/>
          </p:cNvSpPr>
          <p:nvPr>
            <p:ph type="title"/>
          </p:nvPr>
        </p:nvSpPr>
        <p:spPr/>
        <p:txBody>
          <a:bodyPr/>
          <a:lstStyle/>
          <a:p>
            <a:r>
              <a:rPr lang="en-US"/>
              <a:t>Charter Schools</a:t>
            </a:r>
            <a:endParaRPr lang="en-US" dirty="0"/>
          </a:p>
        </p:txBody>
      </p:sp>
      <p:sp>
        <p:nvSpPr>
          <p:cNvPr id="3" name="Content Placeholder 2">
            <a:extLst>
              <a:ext uri="{FF2B5EF4-FFF2-40B4-BE49-F238E27FC236}">
                <a16:creationId xmlns:a16="http://schemas.microsoft.com/office/drawing/2014/main" id="{EF8693DE-6FB4-46C9-BBA0-F6774FB874C6}"/>
              </a:ext>
            </a:extLst>
          </p:cNvPr>
          <p:cNvSpPr>
            <a:spLocks noGrp="1"/>
          </p:cNvSpPr>
          <p:nvPr>
            <p:ph idx="1"/>
          </p:nvPr>
        </p:nvSpPr>
        <p:spPr/>
        <p:txBody>
          <a:bodyPr/>
          <a:lstStyle/>
          <a:p>
            <a:r>
              <a:rPr lang="en-US"/>
              <a:t>Charter schools that are LEAs must implement the requirements of the McKinney-Vento Act to ensure that homeless students have access to and can succeed in their education. Services include those both for students who become homeless while attending a charter school as well as for homeless students who wish to enroll in a charter school.</a:t>
            </a:r>
          </a:p>
          <a:p>
            <a:r>
              <a:rPr lang="en-US" altLang="en-US"/>
              <a:t>Charter school grants under Title IV, Part C must work with charter schools on recruitment and enrollment practices to promote inclusion of all students, including eliminating any barriers to enrollment for foster youth and UHY.</a:t>
            </a:r>
            <a:endParaRPr lang="en-US" altLang="en-US" dirty="0"/>
          </a:p>
        </p:txBody>
      </p:sp>
      <p:sp>
        <p:nvSpPr>
          <p:cNvPr id="5" name="Slide Number Placeholder 4">
            <a:extLst>
              <a:ext uri="{FF2B5EF4-FFF2-40B4-BE49-F238E27FC236}">
                <a16:creationId xmlns:a16="http://schemas.microsoft.com/office/drawing/2014/main" id="{999748CA-8C30-4E27-B3CF-97472A9D5386}"/>
              </a:ext>
            </a:extLst>
          </p:cNvPr>
          <p:cNvSpPr>
            <a:spLocks noGrp="1"/>
          </p:cNvSpPr>
          <p:nvPr>
            <p:ph type="sldNum" sz="quarter" idx="12"/>
          </p:nvPr>
        </p:nvSpPr>
        <p:spPr/>
        <p:txBody>
          <a:bodyPr/>
          <a:lstStyle/>
          <a:p>
            <a:fld id="{1E47FE53-EBF0-4DA7-9D9D-CC1C3A20F3CB}" type="slidenum">
              <a:rPr lang="en-US" smtClean="0"/>
              <a:pPr/>
              <a:t>35</a:t>
            </a:fld>
            <a:endParaRPr lang="en-US"/>
          </a:p>
        </p:txBody>
      </p:sp>
    </p:spTree>
    <p:extLst>
      <p:ext uri="{BB962C8B-B14F-4D97-AF65-F5344CB8AC3E}">
        <p14:creationId xmlns:p14="http://schemas.microsoft.com/office/powerpoint/2010/main" val="145344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F729F-937F-441A-A534-AE59D2EAFB4B}"/>
              </a:ext>
            </a:extLst>
          </p:cNvPr>
          <p:cNvSpPr>
            <a:spLocks noGrp="1"/>
          </p:cNvSpPr>
          <p:nvPr>
            <p:ph type="title"/>
          </p:nvPr>
        </p:nvSpPr>
        <p:spPr/>
        <p:txBody>
          <a:bodyPr/>
          <a:lstStyle/>
          <a:p>
            <a:r>
              <a:rPr lang="en-US" altLang="en-US"/>
              <a:t>Collaboration with HUD (1)</a:t>
            </a:r>
            <a:endParaRPr lang="en-US" dirty="0"/>
          </a:p>
        </p:txBody>
      </p:sp>
      <p:sp>
        <p:nvSpPr>
          <p:cNvPr id="3" name="Content Placeholder 2">
            <a:extLst>
              <a:ext uri="{FF2B5EF4-FFF2-40B4-BE49-F238E27FC236}">
                <a16:creationId xmlns:a16="http://schemas.microsoft.com/office/drawing/2014/main" id="{FDEB2E6F-C635-4880-998E-79E5C9C4B074}"/>
              </a:ext>
            </a:extLst>
          </p:cNvPr>
          <p:cNvSpPr>
            <a:spLocks noGrp="1"/>
          </p:cNvSpPr>
          <p:nvPr>
            <p:ph idx="1"/>
          </p:nvPr>
        </p:nvSpPr>
        <p:spPr/>
        <p:txBody>
          <a:bodyPr/>
          <a:lstStyle/>
          <a:p>
            <a:pPr lvl="0"/>
            <a:r>
              <a:rPr lang="en-US" dirty="0"/>
              <a:t>Local liaisons are authorized to affirm that students meet the Department of Housing and Urban Development (HUD) definition of homelessness, to qualify them for HUD homeless assistance programs by writing a letter of affirmation. </a:t>
            </a:r>
          </a:p>
          <a:p>
            <a:r>
              <a:rPr lang="en-US" dirty="0"/>
              <a:t>This affirmation can be in the form of a signed letter on district letterhead that, at a minimum, identifies the most recent primary nighttime residence of the homeless child, youth, or family that was verified by the local liaison. </a:t>
            </a:r>
          </a:p>
          <a:p>
            <a:pPr lvl="1"/>
            <a:endParaRPr lang="en-US" dirty="0"/>
          </a:p>
          <a:p>
            <a:pPr lvl="1"/>
            <a:endParaRPr lang="en-US" dirty="0"/>
          </a:p>
          <a:p>
            <a:endParaRPr lang="en-US" dirty="0"/>
          </a:p>
        </p:txBody>
      </p:sp>
      <p:sp>
        <p:nvSpPr>
          <p:cNvPr id="5" name="Slide Number Placeholder 4">
            <a:extLst>
              <a:ext uri="{FF2B5EF4-FFF2-40B4-BE49-F238E27FC236}">
                <a16:creationId xmlns:a16="http://schemas.microsoft.com/office/drawing/2014/main" id="{456F2FC0-3FD2-400A-8026-67D7F927772D}"/>
              </a:ext>
            </a:extLst>
          </p:cNvPr>
          <p:cNvSpPr>
            <a:spLocks noGrp="1"/>
          </p:cNvSpPr>
          <p:nvPr>
            <p:ph type="sldNum" sz="quarter" idx="12"/>
          </p:nvPr>
        </p:nvSpPr>
        <p:spPr/>
        <p:txBody>
          <a:bodyPr/>
          <a:lstStyle/>
          <a:p>
            <a:fld id="{1E47FE53-EBF0-4DA7-9D9D-CC1C3A20F3CB}" type="slidenum">
              <a:rPr lang="en-US" smtClean="0"/>
              <a:pPr/>
              <a:t>36</a:t>
            </a:fld>
            <a:endParaRPr lang="en-US"/>
          </a:p>
        </p:txBody>
      </p:sp>
    </p:spTree>
    <p:extLst>
      <p:ext uri="{BB962C8B-B14F-4D97-AF65-F5344CB8AC3E}">
        <p14:creationId xmlns:p14="http://schemas.microsoft.com/office/powerpoint/2010/main" val="3216713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F729F-937F-441A-A534-AE59D2EAFB4B}"/>
              </a:ext>
            </a:extLst>
          </p:cNvPr>
          <p:cNvSpPr>
            <a:spLocks noGrp="1"/>
          </p:cNvSpPr>
          <p:nvPr>
            <p:ph type="title"/>
          </p:nvPr>
        </p:nvSpPr>
        <p:spPr/>
        <p:txBody>
          <a:bodyPr/>
          <a:lstStyle/>
          <a:p>
            <a:r>
              <a:rPr lang="en-US" altLang="en-US"/>
              <a:t>Collaboration with HUD (2)</a:t>
            </a:r>
            <a:endParaRPr lang="en-US" dirty="0"/>
          </a:p>
        </p:txBody>
      </p:sp>
      <p:sp>
        <p:nvSpPr>
          <p:cNvPr id="3" name="Content Placeholder 2">
            <a:extLst>
              <a:ext uri="{FF2B5EF4-FFF2-40B4-BE49-F238E27FC236}">
                <a16:creationId xmlns:a16="http://schemas.microsoft.com/office/drawing/2014/main" id="{FDEB2E6F-C635-4880-998E-79E5C9C4B074}"/>
              </a:ext>
            </a:extLst>
          </p:cNvPr>
          <p:cNvSpPr>
            <a:spLocks noGrp="1"/>
          </p:cNvSpPr>
          <p:nvPr>
            <p:ph idx="1"/>
          </p:nvPr>
        </p:nvSpPr>
        <p:spPr/>
        <p:txBody>
          <a:bodyPr/>
          <a:lstStyle/>
          <a:p>
            <a:r>
              <a:rPr lang="en-US"/>
              <a:t>It is important to note that the letter will:</a:t>
            </a:r>
          </a:p>
          <a:p>
            <a:pPr lvl="1"/>
            <a:r>
              <a:rPr lang="en-US"/>
              <a:t>Not require any additional action by HUD</a:t>
            </a:r>
          </a:p>
          <a:p>
            <a:pPr lvl="1"/>
            <a:r>
              <a:rPr lang="en-US"/>
              <a:t>May streamline access to HUD services by removing barriers related to documentation</a:t>
            </a:r>
          </a:p>
          <a:p>
            <a:pPr lvl="1"/>
            <a:r>
              <a:rPr lang="en-US"/>
              <a:t>Not change the HUD definition of homelessness</a:t>
            </a:r>
          </a:p>
          <a:p>
            <a:pPr lvl="1"/>
            <a:r>
              <a:rPr lang="en-US"/>
              <a:t>Not guarantee that families and youth identified as homeless by local liaisons will receive HUD homeless assistance services</a:t>
            </a:r>
          </a:p>
          <a:p>
            <a:pPr lvl="1"/>
            <a:endParaRPr lang="en-US"/>
          </a:p>
          <a:p>
            <a:pPr lvl="0"/>
            <a:endParaRPr lang="en-US"/>
          </a:p>
          <a:p>
            <a:endParaRPr lang="en-US" dirty="0"/>
          </a:p>
        </p:txBody>
      </p:sp>
      <p:sp>
        <p:nvSpPr>
          <p:cNvPr id="5" name="Slide Number Placeholder 4">
            <a:extLst>
              <a:ext uri="{FF2B5EF4-FFF2-40B4-BE49-F238E27FC236}">
                <a16:creationId xmlns:a16="http://schemas.microsoft.com/office/drawing/2014/main" id="{A3373764-69F5-4A64-B7F5-4E1AE1389077}"/>
              </a:ext>
            </a:extLst>
          </p:cNvPr>
          <p:cNvSpPr>
            <a:spLocks noGrp="1"/>
          </p:cNvSpPr>
          <p:nvPr>
            <p:ph type="sldNum" sz="quarter" idx="12"/>
          </p:nvPr>
        </p:nvSpPr>
        <p:spPr/>
        <p:txBody>
          <a:bodyPr/>
          <a:lstStyle/>
          <a:p>
            <a:fld id="{1E47FE53-EBF0-4DA7-9D9D-CC1C3A20F3CB}" type="slidenum">
              <a:rPr lang="en-US" smtClean="0"/>
              <a:pPr/>
              <a:t>37</a:t>
            </a:fld>
            <a:endParaRPr lang="en-US"/>
          </a:p>
        </p:txBody>
      </p:sp>
    </p:spTree>
    <p:extLst>
      <p:ext uri="{BB962C8B-B14F-4D97-AF65-F5344CB8AC3E}">
        <p14:creationId xmlns:p14="http://schemas.microsoft.com/office/powerpoint/2010/main" val="1181698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6E7C-5299-432D-8CC2-3C11564749F7}"/>
              </a:ext>
            </a:extLst>
          </p:cNvPr>
          <p:cNvSpPr>
            <a:spLocks noGrp="1"/>
          </p:cNvSpPr>
          <p:nvPr>
            <p:ph type="title"/>
          </p:nvPr>
        </p:nvSpPr>
        <p:spPr/>
        <p:txBody>
          <a:bodyPr/>
          <a:lstStyle/>
          <a:p>
            <a:r>
              <a:rPr lang="en-US"/>
              <a:t>HUD Definition (1)</a:t>
            </a:r>
            <a:endParaRPr lang="en-US" dirty="0"/>
          </a:p>
        </p:txBody>
      </p:sp>
      <p:sp>
        <p:nvSpPr>
          <p:cNvPr id="3" name="Content Placeholder 2">
            <a:extLst>
              <a:ext uri="{FF2B5EF4-FFF2-40B4-BE49-F238E27FC236}">
                <a16:creationId xmlns:a16="http://schemas.microsoft.com/office/drawing/2014/main" id="{AACF9BE6-BAF1-41B8-B7C6-189A2AACBCB9}"/>
              </a:ext>
            </a:extLst>
          </p:cNvPr>
          <p:cNvSpPr>
            <a:spLocks noGrp="1"/>
          </p:cNvSpPr>
          <p:nvPr>
            <p:ph idx="1"/>
          </p:nvPr>
        </p:nvSpPr>
        <p:spPr/>
        <p:txBody>
          <a:bodyPr/>
          <a:lstStyle/>
          <a:p>
            <a:r>
              <a:rPr lang="en-US" altLang="en-US"/>
              <a:t>It is important to understand the differences in education’s definition of homelessness and the </a:t>
            </a:r>
            <a:r>
              <a:rPr lang="en-US"/>
              <a:t>HUD definition of homelessness. Typically, these are the two that align:</a:t>
            </a:r>
          </a:p>
          <a:p>
            <a:pPr lvl="1"/>
            <a:r>
              <a:rPr lang="en-US" altLang="en-US"/>
              <a:t>An individual or family with a primary nighttime residence that is a public or private place not designed for or ordinarily used as a regular sleeping accommodation, including a car, park, abandoned building, bus or train station, airport, or camping ground</a:t>
            </a:r>
          </a:p>
          <a:p>
            <a:pPr lvl="1"/>
            <a:r>
              <a:rPr lang="en-US" altLang="en-US"/>
              <a:t>An individual or family living in a supervised publicly or privately operated shelter designated to provide temporary living arrangements</a:t>
            </a:r>
          </a:p>
          <a:p>
            <a:pPr lvl="0"/>
            <a:endParaRPr lang="en-US" altLang="en-US"/>
          </a:p>
          <a:p>
            <a:endParaRPr lang="en-US" dirty="0"/>
          </a:p>
        </p:txBody>
      </p:sp>
      <p:sp>
        <p:nvSpPr>
          <p:cNvPr id="5" name="Slide Number Placeholder 4">
            <a:extLst>
              <a:ext uri="{FF2B5EF4-FFF2-40B4-BE49-F238E27FC236}">
                <a16:creationId xmlns:a16="http://schemas.microsoft.com/office/drawing/2014/main" id="{AD34456F-DAEF-4742-854F-55A55576AD98}"/>
              </a:ext>
            </a:extLst>
          </p:cNvPr>
          <p:cNvSpPr>
            <a:spLocks noGrp="1"/>
          </p:cNvSpPr>
          <p:nvPr>
            <p:ph type="sldNum" sz="quarter" idx="12"/>
          </p:nvPr>
        </p:nvSpPr>
        <p:spPr/>
        <p:txBody>
          <a:bodyPr/>
          <a:lstStyle/>
          <a:p>
            <a:fld id="{1E47FE53-EBF0-4DA7-9D9D-CC1C3A20F3CB}" type="slidenum">
              <a:rPr lang="en-US" smtClean="0"/>
              <a:pPr/>
              <a:t>38</a:t>
            </a:fld>
            <a:endParaRPr lang="en-US"/>
          </a:p>
        </p:txBody>
      </p:sp>
    </p:spTree>
    <p:extLst>
      <p:ext uri="{BB962C8B-B14F-4D97-AF65-F5344CB8AC3E}">
        <p14:creationId xmlns:p14="http://schemas.microsoft.com/office/powerpoint/2010/main" val="10968495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6E7C-5299-432D-8CC2-3C11564749F7}"/>
              </a:ext>
            </a:extLst>
          </p:cNvPr>
          <p:cNvSpPr>
            <a:spLocks noGrp="1"/>
          </p:cNvSpPr>
          <p:nvPr>
            <p:ph type="title"/>
          </p:nvPr>
        </p:nvSpPr>
        <p:spPr/>
        <p:txBody>
          <a:bodyPr/>
          <a:lstStyle/>
          <a:p>
            <a:r>
              <a:rPr lang="en-US"/>
              <a:t>HUD Definition (2)</a:t>
            </a:r>
            <a:endParaRPr lang="en-US" dirty="0"/>
          </a:p>
        </p:txBody>
      </p:sp>
      <p:sp>
        <p:nvSpPr>
          <p:cNvPr id="3" name="Content Placeholder 2">
            <a:extLst>
              <a:ext uri="{FF2B5EF4-FFF2-40B4-BE49-F238E27FC236}">
                <a16:creationId xmlns:a16="http://schemas.microsoft.com/office/drawing/2014/main" id="{AACF9BE6-BAF1-41B8-B7C6-189A2AACBCB9}"/>
              </a:ext>
            </a:extLst>
          </p:cNvPr>
          <p:cNvSpPr>
            <a:spLocks noGrp="1"/>
          </p:cNvSpPr>
          <p:nvPr>
            <p:ph idx="1"/>
          </p:nvPr>
        </p:nvSpPr>
        <p:spPr/>
        <p:txBody>
          <a:bodyPr>
            <a:normAutofit lnSpcReduction="10000"/>
          </a:bodyPr>
          <a:lstStyle/>
          <a:p>
            <a:pPr lvl="0"/>
            <a:r>
              <a:rPr lang="en-US" dirty="0"/>
              <a:t>HUD uses the four categories of its definition to prioritize people for housing or service interventions. It is important to note that many situations need to be analyzed on a case-by-case basis:</a:t>
            </a:r>
          </a:p>
          <a:p>
            <a:pPr lvl="1"/>
            <a:r>
              <a:rPr lang="en-US" dirty="0"/>
              <a:t>Category 1: </a:t>
            </a:r>
            <a:r>
              <a:rPr lang="en-US" b="1" dirty="0"/>
              <a:t>Literally Homeless</a:t>
            </a:r>
            <a:r>
              <a:rPr lang="en-US" dirty="0"/>
              <a:t> – in almost all cases, the definitions are aligned</a:t>
            </a:r>
          </a:p>
          <a:p>
            <a:pPr lvl="1"/>
            <a:r>
              <a:rPr lang="en-US" dirty="0"/>
              <a:t>Category 2: </a:t>
            </a:r>
            <a:r>
              <a:rPr lang="en-US" b="1" dirty="0"/>
              <a:t>Imminent Risk</a:t>
            </a:r>
            <a:r>
              <a:rPr lang="en-US" dirty="0"/>
              <a:t> – this would be on a case-by-case basis</a:t>
            </a:r>
          </a:p>
          <a:p>
            <a:pPr lvl="1"/>
            <a:r>
              <a:rPr lang="en-US" dirty="0"/>
              <a:t>Category 3: </a:t>
            </a:r>
            <a:r>
              <a:rPr lang="en-US" b="1" dirty="0"/>
              <a:t>Homeless Under Other Statutes</a:t>
            </a:r>
            <a:r>
              <a:rPr lang="en-US" dirty="0"/>
              <a:t> – this would be on a case-by-case basis</a:t>
            </a:r>
          </a:p>
          <a:p>
            <a:pPr lvl="1"/>
            <a:r>
              <a:rPr lang="en-US" dirty="0"/>
              <a:t>Category 4: </a:t>
            </a:r>
            <a:r>
              <a:rPr lang="en-US" b="1" dirty="0"/>
              <a:t>Fleeing Domestic Violence</a:t>
            </a:r>
            <a:r>
              <a:rPr lang="en-US" dirty="0"/>
              <a:t> – this would be on a case-by-case basis</a:t>
            </a:r>
            <a:endParaRPr lang="en-US" altLang="en-US" dirty="0"/>
          </a:p>
        </p:txBody>
      </p:sp>
      <p:sp>
        <p:nvSpPr>
          <p:cNvPr id="5" name="Slide Number Placeholder 4">
            <a:extLst>
              <a:ext uri="{FF2B5EF4-FFF2-40B4-BE49-F238E27FC236}">
                <a16:creationId xmlns:a16="http://schemas.microsoft.com/office/drawing/2014/main" id="{AD34456F-DAEF-4742-854F-55A55576AD98}"/>
              </a:ext>
            </a:extLst>
          </p:cNvPr>
          <p:cNvSpPr>
            <a:spLocks noGrp="1"/>
          </p:cNvSpPr>
          <p:nvPr>
            <p:ph type="sldNum" sz="quarter" idx="12"/>
          </p:nvPr>
        </p:nvSpPr>
        <p:spPr/>
        <p:txBody>
          <a:bodyPr/>
          <a:lstStyle/>
          <a:p>
            <a:fld id="{1E47FE53-EBF0-4DA7-9D9D-CC1C3A20F3CB}" type="slidenum">
              <a:rPr lang="en-US" smtClean="0"/>
              <a:pPr/>
              <a:t>39</a:t>
            </a:fld>
            <a:endParaRPr lang="en-US"/>
          </a:p>
        </p:txBody>
      </p:sp>
    </p:spTree>
    <p:extLst>
      <p:ext uri="{BB962C8B-B14F-4D97-AF65-F5344CB8AC3E}">
        <p14:creationId xmlns:p14="http://schemas.microsoft.com/office/powerpoint/2010/main" val="1458195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515F-A302-4FB9-9D15-68ED767D5459}"/>
              </a:ext>
            </a:extLst>
          </p:cNvPr>
          <p:cNvSpPr>
            <a:spLocks noGrp="1"/>
          </p:cNvSpPr>
          <p:nvPr>
            <p:ph type="title"/>
          </p:nvPr>
        </p:nvSpPr>
        <p:spPr/>
        <p:txBody>
          <a:bodyPr/>
          <a:lstStyle/>
          <a:p>
            <a:r>
              <a:rPr lang="en-US"/>
              <a:t>McKinney-Vento Act (1)</a:t>
            </a:r>
            <a:endParaRPr lang="en-US" dirty="0"/>
          </a:p>
        </p:txBody>
      </p:sp>
      <p:sp>
        <p:nvSpPr>
          <p:cNvPr id="3" name="Content Placeholder 2">
            <a:extLst>
              <a:ext uri="{FF2B5EF4-FFF2-40B4-BE49-F238E27FC236}">
                <a16:creationId xmlns:a16="http://schemas.microsoft.com/office/drawing/2014/main" id="{BF337D15-1D01-456A-A4DF-2490B1DF06C3}"/>
              </a:ext>
            </a:extLst>
          </p:cNvPr>
          <p:cNvSpPr>
            <a:spLocks noGrp="1"/>
          </p:cNvSpPr>
          <p:nvPr>
            <p:ph idx="1"/>
          </p:nvPr>
        </p:nvSpPr>
        <p:spPr/>
        <p:txBody>
          <a:bodyPr/>
          <a:lstStyle/>
          <a:p>
            <a:pPr lvl="0"/>
            <a:r>
              <a:rPr lang="en-US" dirty="0"/>
              <a:t>The McKinney-Vento Act requires local educational agencies (LEAs) to ensure that each homeless child and youth has equal access to the same free, appropriate public education, including a public preschool education, as other children and youth. </a:t>
            </a:r>
          </a:p>
          <a:p>
            <a:pPr lvl="0"/>
            <a:r>
              <a:rPr lang="en-US" dirty="0"/>
              <a:t>Homeless students must have access to the educational and related services that they need to enable them to meet the same challenging State academic standards to which all students are held. </a:t>
            </a:r>
          </a:p>
        </p:txBody>
      </p:sp>
      <p:sp>
        <p:nvSpPr>
          <p:cNvPr id="5" name="Slide Number Placeholder 4">
            <a:extLst>
              <a:ext uri="{FF2B5EF4-FFF2-40B4-BE49-F238E27FC236}">
                <a16:creationId xmlns:a16="http://schemas.microsoft.com/office/drawing/2014/main" id="{B1AB568F-0AF1-4219-B95B-7B9F20B712AF}"/>
              </a:ext>
            </a:extLst>
          </p:cNvPr>
          <p:cNvSpPr>
            <a:spLocks noGrp="1"/>
          </p:cNvSpPr>
          <p:nvPr>
            <p:ph type="sldNum" sz="quarter" idx="12"/>
          </p:nvPr>
        </p:nvSpPr>
        <p:spPr/>
        <p:txBody>
          <a:bodyPr/>
          <a:lstStyle/>
          <a:p>
            <a:fld id="{1E47FE53-EBF0-4DA7-9D9D-CC1C3A20F3CB}" type="slidenum">
              <a:rPr lang="en-US" smtClean="0"/>
              <a:pPr/>
              <a:t>4</a:t>
            </a:fld>
            <a:endParaRPr lang="en-US"/>
          </a:p>
        </p:txBody>
      </p:sp>
    </p:spTree>
    <p:extLst>
      <p:ext uri="{BB962C8B-B14F-4D97-AF65-F5344CB8AC3E}">
        <p14:creationId xmlns:p14="http://schemas.microsoft.com/office/powerpoint/2010/main" val="28262597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CE096-EC7C-4FD2-BC2B-8F9FB14EA4E8}"/>
              </a:ext>
            </a:extLst>
          </p:cNvPr>
          <p:cNvSpPr>
            <a:spLocks noGrp="1"/>
          </p:cNvSpPr>
          <p:nvPr>
            <p:ph type="title"/>
          </p:nvPr>
        </p:nvSpPr>
        <p:spPr/>
        <p:txBody>
          <a:bodyPr/>
          <a:lstStyle/>
          <a:p>
            <a:r>
              <a:rPr lang="en-US" altLang="en-US"/>
              <a:t>Coordination with Title I (1)</a:t>
            </a:r>
            <a:endParaRPr lang="en-US" dirty="0"/>
          </a:p>
        </p:txBody>
      </p:sp>
      <p:sp>
        <p:nvSpPr>
          <p:cNvPr id="3" name="Content Placeholder 2">
            <a:extLst>
              <a:ext uri="{FF2B5EF4-FFF2-40B4-BE49-F238E27FC236}">
                <a16:creationId xmlns:a16="http://schemas.microsoft.com/office/drawing/2014/main" id="{4E6D55F1-CBE4-4246-B2E7-0A428053B0FC}"/>
              </a:ext>
            </a:extLst>
          </p:cNvPr>
          <p:cNvSpPr>
            <a:spLocks noGrp="1"/>
          </p:cNvSpPr>
          <p:nvPr>
            <p:ph idx="1"/>
          </p:nvPr>
        </p:nvSpPr>
        <p:spPr/>
        <p:txBody>
          <a:bodyPr/>
          <a:lstStyle/>
          <a:p>
            <a:r>
              <a:rPr lang="en-US"/>
              <a:t>Homeless children are automatically eligible for Title I services, regardless of their current academic performance and their school of attendance.</a:t>
            </a:r>
          </a:p>
          <a:p>
            <a:r>
              <a:rPr lang="en-US"/>
              <a:t>State report cards must disaggregate achievement and high school graduation data for homeless students.</a:t>
            </a:r>
          </a:p>
          <a:p>
            <a:r>
              <a:rPr lang="en-US" altLang="en-US"/>
              <a:t>Local plans must be coordinated with McKinney-Vento programs and describe the services provided to homeless students, including any reserved funds, to support their enrollment, attendance, and success.</a:t>
            </a:r>
          </a:p>
          <a:p>
            <a:pPr lvl="0"/>
            <a:endParaRPr lang="en-US"/>
          </a:p>
          <a:p>
            <a:endParaRPr lang="en-US" dirty="0"/>
          </a:p>
        </p:txBody>
      </p:sp>
      <p:sp>
        <p:nvSpPr>
          <p:cNvPr id="5" name="Slide Number Placeholder 4">
            <a:extLst>
              <a:ext uri="{FF2B5EF4-FFF2-40B4-BE49-F238E27FC236}">
                <a16:creationId xmlns:a16="http://schemas.microsoft.com/office/drawing/2014/main" id="{4AA34A36-5E39-43EE-961A-3252F037740A}"/>
              </a:ext>
            </a:extLst>
          </p:cNvPr>
          <p:cNvSpPr>
            <a:spLocks noGrp="1"/>
          </p:cNvSpPr>
          <p:nvPr>
            <p:ph type="sldNum" sz="quarter" idx="12"/>
          </p:nvPr>
        </p:nvSpPr>
        <p:spPr/>
        <p:txBody>
          <a:bodyPr/>
          <a:lstStyle/>
          <a:p>
            <a:fld id="{1E47FE53-EBF0-4DA7-9D9D-CC1C3A20F3CB}" type="slidenum">
              <a:rPr lang="en-US" smtClean="0"/>
              <a:pPr/>
              <a:t>40</a:t>
            </a:fld>
            <a:endParaRPr lang="en-US"/>
          </a:p>
        </p:txBody>
      </p:sp>
    </p:spTree>
    <p:extLst>
      <p:ext uri="{BB962C8B-B14F-4D97-AF65-F5344CB8AC3E}">
        <p14:creationId xmlns:p14="http://schemas.microsoft.com/office/powerpoint/2010/main" val="41442137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CE096-EC7C-4FD2-BC2B-8F9FB14EA4E8}"/>
              </a:ext>
            </a:extLst>
          </p:cNvPr>
          <p:cNvSpPr>
            <a:spLocks noGrp="1"/>
          </p:cNvSpPr>
          <p:nvPr>
            <p:ph type="title"/>
          </p:nvPr>
        </p:nvSpPr>
        <p:spPr/>
        <p:txBody>
          <a:bodyPr/>
          <a:lstStyle/>
          <a:p>
            <a:r>
              <a:rPr lang="en-US" altLang="en-US"/>
              <a:t>Coordination with Title I (2)</a:t>
            </a:r>
            <a:endParaRPr lang="en-US" dirty="0"/>
          </a:p>
        </p:txBody>
      </p:sp>
      <p:sp>
        <p:nvSpPr>
          <p:cNvPr id="3" name="Content Placeholder 2">
            <a:extLst>
              <a:ext uri="{FF2B5EF4-FFF2-40B4-BE49-F238E27FC236}">
                <a16:creationId xmlns:a16="http://schemas.microsoft.com/office/drawing/2014/main" id="{4E6D55F1-CBE4-4246-B2E7-0A428053B0FC}"/>
              </a:ext>
            </a:extLst>
          </p:cNvPr>
          <p:cNvSpPr>
            <a:spLocks noGrp="1"/>
          </p:cNvSpPr>
          <p:nvPr>
            <p:ph idx="1"/>
          </p:nvPr>
        </p:nvSpPr>
        <p:spPr/>
        <p:txBody>
          <a:bodyPr/>
          <a:lstStyle/>
          <a:p>
            <a:r>
              <a:rPr lang="en-US" altLang="en-US" dirty="0"/>
              <a:t>All LEAs that receive Title I, Part A funds must reserve (set-aside) the funds necessary to provide homeless children services comparable to services provided in Title I, Part A schools:</a:t>
            </a:r>
          </a:p>
          <a:p>
            <a:pPr lvl="1"/>
            <a:r>
              <a:rPr lang="en-US" altLang="en-US" dirty="0"/>
              <a:t>The reservation amount must be based on the total LEA allocation prior to expenditures, may be determined based on a needs assessment, and should involve the liaison</a:t>
            </a:r>
          </a:p>
          <a:p>
            <a:endParaRPr lang="en-US" altLang="en-US" dirty="0"/>
          </a:p>
          <a:p>
            <a:pPr lvl="1"/>
            <a:endParaRPr lang="en-US" altLang="en-US" dirty="0"/>
          </a:p>
          <a:p>
            <a:pPr lvl="0"/>
            <a:endParaRPr lang="en-US" dirty="0"/>
          </a:p>
          <a:p>
            <a:endParaRPr lang="en-US" dirty="0"/>
          </a:p>
        </p:txBody>
      </p:sp>
      <p:sp>
        <p:nvSpPr>
          <p:cNvPr id="5" name="Slide Number Placeholder 4">
            <a:extLst>
              <a:ext uri="{FF2B5EF4-FFF2-40B4-BE49-F238E27FC236}">
                <a16:creationId xmlns:a16="http://schemas.microsoft.com/office/drawing/2014/main" id="{3291009A-D872-4F40-A8DF-6AACE3C973D3}"/>
              </a:ext>
            </a:extLst>
          </p:cNvPr>
          <p:cNvSpPr>
            <a:spLocks noGrp="1"/>
          </p:cNvSpPr>
          <p:nvPr>
            <p:ph type="sldNum" sz="quarter" idx="12"/>
          </p:nvPr>
        </p:nvSpPr>
        <p:spPr/>
        <p:txBody>
          <a:bodyPr/>
          <a:lstStyle/>
          <a:p>
            <a:fld id="{1E47FE53-EBF0-4DA7-9D9D-CC1C3A20F3CB}" type="slidenum">
              <a:rPr lang="en-US" smtClean="0"/>
              <a:pPr/>
              <a:t>41</a:t>
            </a:fld>
            <a:endParaRPr lang="en-US"/>
          </a:p>
        </p:txBody>
      </p:sp>
    </p:spTree>
    <p:extLst>
      <p:ext uri="{BB962C8B-B14F-4D97-AF65-F5344CB8AC3E}">
        <p14:creationId xmlns:p14="http://schemas.microsoft.com/office/powerpoint/2010/main" val="22711680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B346-F1A3-486B-8C70-03F819EDD872}"/>
              </a:ext>
            </a:extLst>
          </p:cNvPr>
          <p:cNvSpPr>
            <a:spLocks noGrp="1"/>
          </p:cNvSpPr>
          <p:nvPr>
            <p:ph type="title"/>
          </p:nvPr>
        </p:nvSpPr>
        <p:spPr/>
        <p:txBody>
          <a:bodyPr/>
          <a:lstStyle/>
          <a:p>
            <a:r>
              <a:rPr lang="en-US" altLang="en-US"/>
              <a:t>Coordination with Title I (3)</a:t>
            </a:r>
            <a:endParaRPr lang="en-US" dirty="0"/>
          </a:p>
        </p:txBody>
      </p:sp>
      <p:sp>
        <p:nvSpPr>
          <p:cNvPr id="3" name="Content Placeholder 2">
            <a:extLst>
              <a:ext uri="{FF2B5EF4-FFF2-40B4-BE49-F238E27FC236}">
                <a16:creationId xmlns:a16="http://schemas.microsoft.com/office/drawing/2014/main" id="{1535353D-0432-41B1-9D18-555FF3894705}"/>
              </a:ext>
            </a:extLst>
          </p:cNvPr>
          <p:cNvSpPr>
            <a:spLocks noGrp="1"/>
          </p:cNvSpPr>
          <p:nvPr>
            <p:ph idx="1"/>
          </p:nvPr>
        </p:nvSpPr>
        <p:spPr/>
        <p:txBody>
          <a:bodyPr/>
          <a:lstStyle/>
          <a:p>
            <a:pPr lvl="0"/>
            <a:r>
              <a:rPr lang="en-US" altLang="en-US" dirty="0"/>
              <a:t>Some of the allowable uses of these funds include:</a:t>
            </a:r>
          </a:p>
          <a:p>
            <a:pPr lvl="1"/>
            <a:r>
              <a:rPr lang="en-US" altLang="en-US" dirty="0"/>
              <a:t>Providing comparable services to homeless children and youth despite their school of attendance</a:t>
            </a:r>
          </a:p>
          <a:p>
            <a:pPr lvl="1"/>
            <a:r>
              <a:rPr lang="en-US" altLang="en-US" dirty="0"/>
              <a:t>Services not ordinarily provided to other students</a:t>
            </a:r>
          </a:p>
          <a:p>
            <a:pPr lvl="1"/>
            <a:r>
              <a:rPr lang="en-US" altLang="en-US" dirty="0"/>
              <a:t>Providing transportation to the school of origin and to fund the liaison</a:t>
            </a:r>
          </a:p>
          <a:p>
            <a:r>
              <a:rPr lang="en-US" altLang="en-US" dirty="0"/>
              <a:t>Title I, Part A Reservation Funds for Homeless Education at </a:t>
            </a:r>
            <a:r>
              <a:rPr lang="en-US" altLang="en-US" dirty="0">
                <a:hlinkClick r:id="rId2" tooltip="Title I and Homeless Education Document"/>
              </a:rPr>
              <a:t>https://www.cde.ca.gov/sp/hs/cy/documents/allowableexpenses.docx</a:t>
            </a:r>
            <a:endParaRPr lang="en-US" altLang="en-US" dirty="0"/>
          </a:p>
          <a:p>
            <a:endParaRPr lang="en-US" dirty="0"/>
          </a:p>
        </p:txBody>
      </p:sp>
      <p:sp>
        <p:nvSpPr>
          <p:cNvPr id="5" name="Slide Number Placeholder 4">
            <a:extLst>
              <a:ext uri="{FF2B5EF4-FFF2-40B4-BE49-F238E27FC236}">
                <a16:creationId xmlns:a16="http://schemas.microsoft.com/office/drawing/2014/main" id="{78CA03BB-F129-49EE-A75E-9A19A1928695}"/>
              </a:ext>
            </a:extLst>
          </p:cNvPr>
          <p:cNvSpPr>
            <a:spLocks noGrp="1"/>
          </p:cNvSpPr>
          <p:nvPr>
            <p:ph type="sldNum" sz="quarter" idx="12"/>
          </p:nvPr>
        </p:nvSpPr>
        <p:spPr/>
        <p:txBody>
          <a:bodyPr/>
          <a:lstStyle/>
          <a:p>
            <a:fld id="{1E47FE53-EBF0-4DA7-9D9D-CC1C3A20F3CB}" type="slidenum">
              <a:rPr lang="en-US" smtClean="0"/>
              <a:pPr/>
              <a:t>42</a:t>
            </a:fld>
            <a:endParaRPr lang="en-US"/>
          </a:p>
        </p:txBody>
      </p:sp>
    </p:spTree>
    <p:extLst>
      <p:ext uri="{BB962C8B-B14F-4D97-AF65-F5344CB8AC3E}">
        <p14:creationId xmlns:p14="http://schemas.microsoft.com/office/powerpoint/2010/main" val="5250041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51AA0-4963-4658-8052-F75D1DD2DFC4}"/>
              </a:ext>
            </a:extLst>
          </p:cNvPr>
          <p:cNvSpPr>
            <a:spLocks noGrp="1"/>
          </p:cNvSpPr>
          <p:nvPr>
            <p:ph type="title"/>
          </p:nvPr>
        </p:nvSpPr>
        <p:spPr/>
        <p:txBody>
          <a:bodyPr/>
          <a:lstStyle/>
          <a:p>
            <a:r>
              <a:rPr lang="en-US" altLang="en-US"/>
              <a:t>Consolidated Application (1)</a:t>
            </a:r>
            <a:endParaRPr lang="en-US" dirty="0"/>
          </a:p>
        </p:txBody>
      </p:sp>
      <p:sp>
        <p:nvSpPr>
          <p:cNvPr id="3" name="Content Placeholder 2">
            <a:extLst>
              <a:ext uri="{FF2B5EF4-FFF2-40B4-BE49-F238E27FC236}">
                <a16:creationId xmlns:a16="http://schemas.microsoft.com/office/drawing/2014/main" id="{BE0B0F49-5C68-42F7-BDD9-EE8926349BB1}"/>
              </a:ext>
            </a:extLst>
          </p:cNvPr>
          <p:cNvSpPr>
            <a:spLocks noGrp="1"/>
          </p:cNvSpPr>
          <p:nvPr>
            <p:ph idx="1"/>
          </p:nvPr>
        </p:nvSpPr>
        <p:spPr/>
        <p:txBody>
          <a:bodyPr/>
          <a:lstStyle/>
          <a:p>
            <a:r>
              <a:rPr lang="en-US" altLang="en-US" dirty="0"/>
              <a:t>Through the Consolidated Application and Reporting System (CARS), LEAs are required to indicate the reservation amount, and what Title I services were provided.</a:t>
            </a:r>
          </a:p>
          <a:p>
            <a:r>
              <a:rPr lang="en-US" altLang="en-US" dirty="0"/>
              <a:t>CARS is a </a:t>
            </a:r>
            <a:r>
              <a:rPr lang="en-US" dirty="0"/>
              <a:t>two-part application and reporting process for multiple state and federal, formula-driven, categorical program funds submitted by LEAs.</a:t>
            </a:r>
          </a:p>
          <a:p>
            <a:r>
              <a:rPr lang="en-US" altLang="en-US" dirty="0"/>
              <a:t>There is a Winter Release and a Spring Release. Typically, the Winter Release is from January 15 through February 28, annually. The Spring Release is from May 15 through June 30, annually.</a:t>
            </a:r>
          </a:p>
          <a:p>
            <a:pPr lvl="1"/>
            <a:endParaRPr lang="en-US" altLang="en-US" dirty="0"/>
          </a:p>
          <a:p>
            <a:endParaRPr lang="en-US" dirty="0"/>
          </a:p>
        </p:txBody>
      </p:sp>
      <p:sp>
        <p:nvSpPr>
          <p:cNvPr id="5" name="Slide Number Placeholder 4">
            <a:extLst>
              <a:ext uri="{FF2B5EF4-FFF2-40B4-BE49-F238E27FC236}">
                <a16:creationId xmlns:a16="http://schemas.microsoft.com/office/drawing/2014/main" id="{C17C1A34-490F-4BE3-B5ED-0BCD66FBB9B0}"/>
              </a:ext>
            </a:extLst>
          </p:cNvPr>
          <p:cNvSpPr>
            <a:spLocks noGrp="1"/>
          </p:cNvSpPr>
          <p:nvPr>
            <p:ph type="sldNum" sz="quarter" idx="12"/>
          </p:nvPr>
        </p:nvSpPr>
        <p:spPr/>
        <p:txBody>
          <a:bodyPr/>
          <a:lstStyle/>
          <a:p>
            <a:fld id="{1E47FE53-EBF0-4DA7-9D9D-CC1C3A20F3CB}" type="slidenum">
              <a:rPr lang="en-US" smtClean="0"/>
              <a:pPr/>
              <a:t>43</a:t>
            </a:fld>
            <a:endParaRPr lang="en-US"/>
          </a:p>
        </p:txBody>
      </p:sp>
    </p:spTree>
    <p:extLst>
      <p:ext uri="{BB962C8B-B14F-4D97-AF65-F5344CB8AC3E}">
        <p14:creationId xmlns:p14="http://schemas.microsoft.com/office/powerpoint/2010/main" val="38563430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2218F-E4A4-4BDE-8E96-2557663BE0C2}"/>
              </a:ext>
            </a:extLst>
          </p:cNvPr>
          <p:cNvSpPr>
            <a:spLocks noGrp="1"/>
          </p:cNvSpPr>
          <p:nvPr>
            <p:ph type="title"/>
          </p:nvPr>
        </p:nvSpPr>
        <p:spPr/>
        <p:txBody>
          <a:bodyPr/>
          <a:lstStyle/>
          <a:p>
            <a:r>
              <a:rPr lang="en-US"/>
              <a:t>Consolidated Application (2)</a:t>
            </a:r>
            <a:endParaRPr lang="en-US" dirty="0"/>
          </a:p>
        </p:txBody>
      </p:sp>
      <p:sp>
        <p:nvSpPr>
          <p:cNvPr id="3" name="Content Placeholder 2">
            <a:extLst>
              <a:ext uri="{FF2B5EF4-FFF2-40B4-BE49-F238E27FC236}">
                <a16:creationId xmlns:a16="http://schemas.microsoft.com/office/drawing/2014/main" id="{F51CF324-DE00-4342-AA33-F626C203A9B5}"/>
              </a:ext>
            </a:extLst>
          </p:cNvPr>
          <p:cNvSpPr>
            <a:spLocks noGrp="1"/>
          </p:cNvSpPr>
          <p:nvPr>
            <p:ph idx="1"/>
          </p:nvPr>
        </p:nvSpPr>
        <p:spPr/>
        <p:txBody>
          <a:bodyPr/>
          <a:lstStyle/>
          <a:p>
            <a:r>
              <a:rPr lang="en-US" dirty="0"/>
              <a:t>Effective coordination between these two programs (given the requirements in both programs to serve homeless children and youth) can have substantive impacts on many homeless students. </a:t>
            </a:r>
          </a:p>
          <a:p>
            <a:pPr lvl="1"/>
            <a:r>
              <a:rPr lang="en-US" dirty="0"/>
              <a:t>Title I and local liaison coordination including data sharing and resources </a:t>
            </a:r>
          </a:p>
          <a:p>
            <a:pPr lvl="1"/>
            <a:r>
              <a:rPr lang="en-US" dirty="0"/>
              <a:t>Include homeless education on LEA-level plans</a:t>
            </a:r>
          </a:p>
          <a:p>
            <a:r>
              <a:rPr lang="en-US" dirty="0"/>
              <a:t>All About Data and Homeless Education PPT at </a:t>
            </a:r>
            <a:r>
              <a:rPr lang="en-US" dirty="0">
                <a:hlinkClick r:id="rId2" tooltip="All About Data and Homeless Education PowerPoint"/>
              </a:rPr>
              <a:t>https://www.cde.ca.gov/sp/hs/cy/documents/ehcydataandhe.pptx</a:t>
            </a:r>
            <a:endParaRPr lang="en-US" dirty="0"/>
          </a:p>
        </p:txBody>
      </p:sp>
      <p:sp>
        <p:nvSpPr>
          <p:cNvPr id="5" name="Slide Number Placeholder 4">
            <a:extLst>
              <a:ext uri="{FF2B5EF4-FFF2-40B4-BE49-F238E27FC236}">
                <a16:creationId xmlns:a16="http://schemas.microsoft.com/office/drawing/2014/main" id="{EF071100-7C5F-415E-92E6-D922E9DB9A0C}"/>
              </a:ext>
            </a:extLst>
          </p:cNvPr>
          <p:cNvSpPr>
            <a:spLocks noGrp="1"/>
          </p:cNvSpPr>
          <p:nvPr>
            <p:ph type="sldNum" sz="quarter" idx="12"/>
          </p:nvPr>
        </p:nvSpPr>
        <p:spPr/>
        <p:txBody>
          <a:bodyPr/>
          <a:lstStyle/>
          <a:p>
            <a:fld id="{1E47FE53-EBF0-4DA7-9D9D-CC1C3A20F3CB}" type="slidenum">
              <a:rPr lang="en-US" smtClean="0"/>
              <a:pPr/>
              <a:t>44</a:t>
            </a:fld>
            <a:endParaRPr lang="en-US"/>
          </a:p>
        </p:txBody>
      </p:sp>
    </p:spTree>
    <p:extLst>
      <p:ext uri="{BB962C8B-B14F-4D97-AF65-F5344CB8AC3E}">
        <p14:creationId xmlns:p14="http://schemas.microsoft.com/office/powerpoint/2010/main" val="13953595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5A763-706E-4349-973E-EBE93FA6DDB9}"/>
              </a:ext>
            </a:extLst>
          </p:cNvPr>
          <p:cNvSpPr>
            <a:spLocks noGrp="1"/>
          </p:cNvSpPr>
          <p:nvPr>
            <p:ph type="title"/>
          </p:nvPr>
        </p:nvSpPr>
        <p:spPr/>
        <p:txBody>
          <a:bodyPr/>
          <a:lstStyle/>
          <a:p>
            <a:r>
              <a:rPr lang="en-US" altLang="en-US"/>
              <a:t>Local Liaisons (1)</a:t>
            </a:r>
            <a:endParaRPr lang="en-US" dirty="0"/>
          </a:p>
        </p:txBody>
      </p:sp>
      <p:sp>
        <p:nvSpPr>
          <p:cNvPr id="3" name="Content Placeholder 2">
            <a:extLst>
              <a:ext uri="{FF2B5EF4-FFF2-40B4-BE49-F238E27FC236}">
                <a16:creationId xmlns:a16="http://schemas.microsoft.com/office/drawing/2014/main" id="{4D96686A-5168-4241-A8CC-1962921BEF5A}"/>
              </a:ext>
            </a:extLst>
          </p:cNvPr>
          <p:cNvSpPr>
            <a:spLocks noGrp="1"/>
          </p:cNvSpPr>
          <p:nvPr>
            <p:ph idx="1"/>
          </p:nvPr>
        </p:nvSpPr>
        <p:spPr/>
        <p:txBody>
          <a:bodyPr/>
          <a:lstStyle/>
          <a:p>
            <a:pPr lvl="0"/>
            <a:r>
              <a:rPr lang="en-US" altLang="en-US" dirty="0"/>
              <a:t>Every LEA must designate a McKinney-Vento liaison able to carry out their legal duties.</a:t>
            </a:r>
          </a:p>
          <a:p>
            <a:pPr lvl="0"/>
            <a:r>
              <a:rPr lang="en-US" altLang="en-US" dirty="0"/>
              <a:t>Liaisons must ensure that:</a:t>
            </a:r>
          </a:p>
          <a:p>
            <a:pPr lvl="1"/>
            <a:r>
              <a:rPr lang="en-US" altLang="en-US" dirty="0"/>
              <a:t>Homeless students enroll in and have full and equal opportunity to succeed in school</a:t>
            </a:r>
          </a:p>
          <a:p>
            <a:pPr lvl="1"/>
            <a:r>
              <a:rPr lang="en-US" altLang="en-US" dirty="0"/>
              <a:t>Children and youth in homeless situations are identified by school personnel through outreach and coordination with other entities and agencies</a:t>
            </a:r>
          </a:p>
          <a:p>
            <a:pPr lvl="1"/>
            <a:r>
              <a:rPr lang="en-US" altLang="en-US" dirty="0"/>
              <a:t>Access is provided and barriers to enrollment and retention are removed</a:t>
            </a:r>
          </a:p>
          <a:p>
            <a:endParaRPr lang="en-US" dirty="0"/>
          </a:p>
        </p:txBody>
      </p:sp>
      <p:sp>
        <p:nvSpPr>
          <p:cNvPr id="5" name="Slide Number Placeholder 4">
            <a:extLst>
              <a:ext uri="{FF2B5EF4-FFF2-40B4-BE49-F238E27FC236}">
                <a16:creationId xmlns:a16="http://schemas.microsoft.com/office/drawing/2014/main" id="{C6639169-1B10-483F-92C5-6686550BDD32}"/>
              </a:ext>
            </a:extLst>
          </p:cNvPr>
          <p:cNvSpPr>
            <a:spLocks noGrp="1"/>
          </p:cNvSpPr>
          <p:nvPr>
            <p:ph type="sldNum" sz="quarter" idx="12"/>
          </p:nvPr>
        </p:nvSpPr>
        <p:spPr/>
        <p:txBody>
          <a:bodyPr/>
          <a:lstStyle/>
          <a:p>
            <a:fld id="{1E47FE53-EBF0-4DA7-9D9D-CC1C3A20F3CB}" type="slidenum">
              <a:rPr lang="en-US" smtClean="0"/>
              <a:pPr/>
              <a:t>45</a:t>
            </a:fld>
            <a:endParaRPr lang="en-US"/>
          </a:p>
        </p:txBody>
      </p:sp>
    </p:spTree>
    <p:extLst>
      <p:ext uri="{BB962C8B-B14F-4D97-AF65-F5344CB8AC3E}">
        <p14:creationId xmlns:p14="http://schemas.microsoft.com/office/powerpoint/2010/main" val="3753445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A38FC-F8FE-4E47-86D2-801674DEF44E}"/>
              </a:ext>
            </a:extLst>
          </p:cNvPr>
          <p:cNvSpPr>
            <a:spLocks noGrp="1"/>
          </p:cNvSpPr>
          <p:nvPr>
            <p:ph type="title"/>
          </p:nvPr>
        </p:nvSpPr>
        <p:spPr/>
        <p:txBody>
          <a:bodyPr/>
          <a:lstStyle/>
          <a:p>
            <a:r>
              <a:rPr lang="en-US" altLang="en-US"/>
              <a:t>Local Liaisons (2)</a:t>
            </a:r>
            <a:endParaRPr lang="en-US" dirty="0"/>
          </a:p>
        </p:txBody>
      </p:sp>
      <p:sp>
        <p:nvSpPr>
          <p:cNvPr id="3" name="Content Placeholder 2">
            <a:extLst>
              <a:ext uri="{FF2B5EF4-FFF2-40B4-BE49-F238E27FC236}">
                <a16:creationId xmlns:a16="http://schemas.microsoft.com/office/drawing/2014/main" id="{8C448E42-6026-47E8-98CD-081C816C271F}"/>
              </a:ext>
            </a:extLst>
          </p:cNvPr>
          <p:cNvSpPr>
            <a:spLocks noGrp="1"/>
          </p:cNvSpPr>
          <p:nvPr>
            <p:ph idx="1"/>
          </p:nvPr>
        </p:nvSpPr>
        <p:spPr/>
        <p:txBody>
          <a:bodyPr/>
          <a:lstStyle/>
          <a:p>
            <a:r>
              <a:rPr lang="en-US" dirty="0"/>
              <a:t>Public notice of educational rights is disseminated in locations frequented by parents, guardians, and UHY, in a manner and form understandable to them.</a:t>
            </a:r>
          </a:p>
          <a:p>
            <a:pPr lvl="1"/>
            <a:r>
              <a:rPr lang="en-US" dirty="0"/>
              <a:t>Posters can be accessed at the CDE’s Resources for Homeless Children and Youth web page at  </a:t>
            </a:r>
            <a:r>
              <a:rPr lang="en-US" dirty="0">
                <a:hlinkClick r:id="rId2" tooltip="Homeless Education Web Page"/>
              </a:rPr>
              <a:t>http://www.cde.ca.gov/sp/hs/cy/</a:t>
            </a:r>
            <a:endParaRPr lang="en-US" dirty="0"/>
          </a:p>
          <a:p>
            <a:r>
              <a:rPr lang="en-US" altLang="en-US" dirty="0"/>
              <a:t>Parents or guardians are informed of educational opportunities and transportation services.</a:t>
            </a:r>
            <a:endParaRPr lang="en-US" dirty="0"/>
          </a:p>
        </p:txBody>
      </p:sp>
      <p:sp>
        <p:nvSpPr>
          <p:cNvPr id="5" name="Slide Number Placeholder 4">
            <a:extLst>
              <a:ext uri="{FF2B5EF4-FFF2-40B4-BE49-F238E27FC236}">
                <a16:creationId xmlns:a16="http://schemas.microsoft.com/office/drawing/2014/main" id="{88AE8511-A0DA-4F56-BB6D-564B79B7EE18}"/>
              </a:ext>
            </a:extLst>
          </p:cNvPr>
          <p:cNvSpPr>
            <a:spLocks noGrp="1"/>
          </p:cNvSpPr>
          <p:nvPr>
            <p:ph type="sldNum" sz="quarter" idx="12"/>
          </p:nvPr>
        </p:nvSpPr>
        <p:spPr/>
        <p:txBody>
          <a:bodyPr/>
          <a:lstStyle/>
          <a:p>
            <a:fld id="{1E47FE53-EBF0-4DA7-9D9D-CC1C3A20F3CB}" type="slidenum">
              <a:rPr lang="en-US" smtClean="0"/>
              <a:pPr/>
              <a:t>46</a:t>
            </a:fld>
            <a:endParaRPr lang="en-US"/>
          </a:p>
        </p:txBody>
      </p:sp>
    </p:spTree>
    <p:extLst>
      <p:ext uri="{BB962C8B-B14F-4D97-AF65-F5344CB8AC3E}">
        <p14:creationId xmlns:p14="http://schemas.microsoft.com/office/powerpoint/2010/main" val="21231699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2D93A-FFDA-4139-8E17-FBF49902C1A4}"/>
              </a:ext>
            </a:extLst>
          </p:cNvPr>
          <p:cNvSpPr>
            <a:spLocks noGrp="1"/>
          </p:cNvSpPr>
          <p:nvPr>
            <p:ph type="title"/>
          </p:nvPr>
        </p:nvSpPr>
        <p:spPr/>
        <p:txBody>
          <a:bodyPr/>
          <a:lstStyle/>
          <a:p>
            <a:r>
              <a:rPr lang="en-US" altLang="en-US"/>
              <a:t>Local Liaisons (3)</a:t>
            </a:r>
            <a:endParaRPr lang="en-US" dirty="0"/>
          </a:p>
        </p:txBody>
      </p:sp>
      <p:sp>
        <p:nvSpPr>
          <p:cNvPr id="3" name="Content Placeholder 2">
            <a:extLst>
              <a:ext uri="{FF2B5EF4-FFF2-40B4-BE49-F238E27FC236}">
                <a16:creationId xmlns:a16="http://schemas.microsoft.com/office/drawing/2014/main" id="{C880F6EB-B4BA-435B-88F2-2632C9D8763D}"/>
              </a:ext>
            </a:extLst>
          </p:cNvPr>
          <p:cNvSpPr>
            <a:spLocks noGrp="1"/>
          </p:cNvSpPr>
          <p:nvPr>
            <p:ph idx="1"/>
          </p:nvPr>
        </p:nvSpPr>
        <p:spPr/>
        <p:txBody>
          <a:bodyPr/>
          <a:lstStyle/>
          <a:p>
            <a:pPr lvl="1"/>
            <a:r>
              <a:rPr lang="en-US" altLang="en-US" dirty="0"/>
              <a:t>School personnel providing McKinney-Vento services receive professional development and other support</a:t>
            </a:r>
          </a:p>
          <a:p>
            <a:pPr lvl="1"/>
            <a:r>
              <a:rPr lang="en-US" dirty="0"/>
              <a:t>Children, youth, and families have access to and receive educational services for which they are eligible, including Head Start, early intervention (IDEA, Part C), and other preschool programs</a:t>
            </a:r>
          </a:p>
          <a:p>
            <a:pPr lvl="1"/>
            <a:r>
              <a:rPr lang="en-US" dirty="0"/>
              <a:t>Children, youth, and families receive referrals to health care, dental, mental health, substance abuse, housing, and other services</a:t>
            </a:r>
            <a:endParaRPr lang="en-US" altLang="en-US" dirty="0"/>
          </a:p>
          <a:p>
            <a:endParaRPr lang="en-US" dirty="0"/>
          </a:p>
        </p:txBody>
      </p:sp>
      <p:sp>
        <p:nvSpPr>
          <p:cNvPr id="5" name="Slide Number Placeholder 4">
            <a:extLst>
              <a:ext uri="{FF2B5EF4-FFF2-40B4-BE49-F238E27FC236}">
                <a16:creationId xmlns:a16="http://schemas.microsoft.com/office/drawing/2014/main" id="{74E3FAA4-E33C-4A9B-A42E-00F5C7E0D5EA}"/>
              </a:ext>
            </a:extLst>
          </p:cNvPr>
          <p:cNvSpPr>
            <a:spLocks noGrp="1"/>
          </p:cNvSpPr>
          <p:nvPr>
            <p:ph type="sldNum" sz="quarter" idx="12"/>
          </p:nvPr>
        </p:nvSpPr>
        <p:spPr/>
        <p:txBody>
          <a:bodyPr/>
          <a:lstStyle/>
          <a:p>
            <a:fld id="{1E47FE53-EBF0-4DA7-9D9D-CC1C3A20F3CB}" type="slidenum">
              <a:rPr lang="en-US" smtClean="0"/>
              <a:pPr/>
              <a:t>47</a:t>
            </a:fld>
            <a:endParaRPr lang="en-US"/>
          </a:p>
        </p:txBody>
      </p:sp>
    </p:spTree>
    <p:extLst>
      <p:ext uri="{BB962C8B-B14F-4D97-AF65-F5344CB8AC3E}">
        <p14:creationId xmlns:p14="http://schemas.microsoft.com/office/powerpoint/2010/main" val="370477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5D908-047B-4136-AFFF-012346F7AC5A}"/>
              </a:ext>
            </a:extLst>
          </p:cNvPr>
          <p:cNvSpPr>
            <a:spLocks noGrp="1"/>
          </p:cNvSpPr>
          <p:nvPr>
            <p:ph type="title"/>
          </p:nvPr>
        </p:nvSpPr>
        <p:spPr/>
        <p:txBody>
          <a:bodyPr/>
          <a:lstStyle/>
          <a:p>
            <a:r>
              <a:rPr lang="en-US" altLang="en-US"/>
              <a:t>Local Liaisons (4)</a:t>
            </a:r>
            <a:endParaRPr lang="en-US" dirty="0"/>
          </a:p>
        </p:txBody>
      </p:sp>
      <p:sp>
        <p:nvSpPr>
          <p:cNvPr id="3" name="Content Placeholder 2">
            <a:extLst>
              <a:ext uri="{FF2B5EF4-FFF2-40B4-BE49-F238E27FC236}">
                <a16:creationId xmlns:a16="http://schemas.microsoft.com/office/drawing/2014/main" id="{739B8E36-F11A-48A0-AFB2-429AE6B1A7CB}"/>
              </a:ext>
            </a:extLst>
          </p:cNvPr>
          <p:cNvSpPr>
            <a:spLocks noGrp="1"/>
          </p:cNvSpPr>
          <p:nvPr>
            <p:ph idx="1"/>
          </p:nvPr>
        </p:nvSpPr>
        <p:spPr/>
        <p:txBody>
          <a:bodyPr/>
          <a:lstStyle/>
          <a:p>
            <a:pPr lvl="1"/>
            <a:r>
              <a:rPr lang="en-US" altLang="en-US" dirty="0"/>
              <a:t>Children and youth who do not have immunizations are assisted</a:t>
            </a:r>
          </a:p>
          <a:p>
            <a:pPr lvl="1"/>
            <a:r>
              <a:rPr lang="en-US" altLang="en-US" dirty="0"/>
              <a:t>Liaisons participate in professional development and technical assistance as determined appropriate by the State Coordinator</a:t>
            </a:r>
          </a:p>
          <a:p>
            <a:pPr lvl="1"/>
            <a:r>
              <a:rPr lang="en-US" altLang="en-US" dirty="0"/>
              <a:t>Liaisons coordinate and collaborate services for homeless children, youth, and their families</a:t>
            </a:r>
          </a:p>
          <a:p>
            <a:r>
              <a:rPr lang="en-US" altLang="en-US" dirty="0"/>
              <a:t>Liaisons collaborate with the State Coordinator, community agencies, and school personnel.</a:t>
            </a:r>
          </a:p>
          <a:p>
            <a:endParaRPr lang="en-US" dirty="0"/>
          </a:p>
        </p:txBody>
      </p:sp>
      <p:sp>
        <p:nvSpPr>
          <p:cNvPr id="5" name="Slide Number Placeholder 4">
            <a:extLst>
              <a:ext uri="{FF2B5EF4-FFF2-40B4-BE49-F238E27FC236}">
                <a16:creationId xmlns:a16="http://schemas.microsoft.com/office/drawing/2014/main" id="{54DC3BF2-F2C0-41A6-9E77-DEC600EA1028}"/>
              </a:ext>
            </a:extLst>
          </p:cNvPr>
          <p:cNvSpPr>
            <a:spLocks noGrp="1"/>
          </p:cNvSpPr>
          <p:nvPr>
            <p:ph type="sldNum" sz="quarter" idx="12"/>
          </p:nvPr>
        </p:nvSpPr>
        <p:spPr/>
        <p:txBody>
          <a:bodyPr/>
          <a:lstStyle/>
          <a:p>
            <a:fld id="{1E47FE53-EBF0-4DA7-9D9D-CC1C3A20F3CB}" type="slidenum">
              <a:rPr lang="en-US" smtClean="0"/>
              <a:pPr/>
              <a:t>48</a:t>
            </a:fld>
            <a:endParaRPr lang="en-US"/>
          </a:p>
        </p:txBody>
      </p:sp>
    </p:spTree>
    <p:extLst>
      <p:ext uri="{BB962C8B-B14F-4D97-AF65-F5344CB8AC3E}">
        <p14:creationId xmlns:p14="http://schemas.microsoft.com/office/powerpoint/2010/main" val="39979857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F24AF-6AE9-41E5-9F5D-D7D66C9ED841}"/>
              </a:ext>
            </a:extLst>
          </p:cNvPr>
          <p:cNvSpPr>
            <a:spLocks noGrp="1"/>
          </p:cNvSpPr>
          <p:nvPr>
            <p:ph type="title"/>
          </p:nvPr>
        </p:nvSpPr>
        <p:spPr/>
        <p:txBody>
          <a:bodyPr/>
          <a:lstStyle/>
          <a:p>
            <a:r>
              <a:rPr lang="en-US" altLang="en-US"/>
              <a:t>Local Liaisons (5)</a:t>
            </a:r>
            <a:endParaRPr lang="en-US" dirty="0"/>
          </a:p>
        </p:txBody>
      </p:sp>
      <p:sp>
        <p:nvSpPr>
          <p:cNvPr id="3" name="Content Placeholder 2">
            <a:extLst>
              <a:ext uri="{FF2B5EF4-FFF2-40B4-BE49-F238E27FC236}">
                <a16:creationId xmlns:a16="http://schemas.microsoft.com/office/drawing/2014/main" id="{656DB6B8-0D1C-42FA-A30B-C139812A46A1}"/>
              </a:ext>
            </a:extLst>
          </p:cNvPr>
          <p:cNvSpPr>
            <a:spLocks noGrp="1"/>
          </p:cNvSpPr>
          <p:nvPr>
            <p:ph idx="1"/>
          </p:nvPr>
        </p:nvSpPr>
        <p:spPr/>
        <p:txBody>
          <a:bodyPr/>
          <a:lstStyle/>
          <a:p>
            <a:r>
              <a:rPr lang="en-US" altLang="en-US" dirty="0"/>
              <a:t>Disputes are promptly resolved and assistance to access transportation is provided.</a:t>
            </a:r>
          </a:p>
          <a:p>
            <a:r>
              <a:rPr lang="en-US" altLang="en-US" dirty="0"/>
              <a:t>UHY are enrolled in school and that procedures are implemented to identify and remove barriers that prevent them from receiving credit for full or partial coursework satisfactorily completed at a prior school, in accordance with state, local, and school policies.</a:t>
            </a:r>
          </a:p>
          <a:p>
            <a:endParaRPr lang="en-US" altLang="en-US" dirty="0"/>
          </a:p>
          <a:p>
            <a:endParaRPr lang="en-US" dirty="0"/>
          </a:p>
        </p:txBody>
      </p:sp>
      <p:sp>
        <p:nvSpPr>
          <p:cNvPr id="5" name="Slide Number Placeholder 4">
            <a:extLst>
              <a:ext uri="{FF2B5EF4-FFF2-40B4-BE49-F238E27FC236}">
                <a16:creationId xmlns:a16="http://schemas.microsoft.com/office/drawing/2014/main" id="{1A5E0427-4DF9-4B04-9C56-C821B9F21F25}"/>
              </a:ext>
            </a:extLst>
          </p:cNvPr>
          <p:cNvSpPr>
            <a:spLocks noGrp="1"/>
          </p:cNvSpPr>
          <p:nvPr>
            <p:ph type="sldNum" sz="quarter" idx="12"/>
          </p:nvPr>
        </p:nvSpPr>
        <p:spPr/>
        <p:txBody>
          <a:bodyPr/>
          <a:lstStyle/>
          <a:p>
            <a:fld id="{1E47FE53-EBF0-4DA7-9D9D-CC1C3A20F3CB}" type="slidenum">
              <a:rPr lang="en-US" smtClean="0"/>
              <a:pPr/>
              <a:t>49</a:t>
            </a:fld>
            <a:endParaRPr lang="en-US"/>
          </a:p>
        </p:txBody>
      </p:sp>
    </p:spTree>
    <p:extLst>
      <p:ext uri="{BB962C8B-B14F-4D97-AF65-F5344CB8AC3E}">
        <p14:creationId xmlns:p14="http://schemas.microsoft.com/office/powerpoint/2010/main" val="2117205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515F-A302-4FB9-9D15-68ED767D5459}"/>
              </a:ext>
            </a:extLst>
          </p:cNvPr>
          <p:cNvSpPr>
            <a:spLocks noGrp="1"/>
          </p:cNvSpPr>
          <p:nvPr>
            <p:ph type="title"/>
          </p:nvPr>
        </p:nvSpPr>
        <p:spPr/>
        <p:txBody>
          <a:bodyPr/>
          <a:lstStyle/>
          <a:p>
            <a:r>
              <a:rPr lang="en-US"/>
              <a:t>McKinney-Vento Act (2)</a:t>
            </a:r>
            <a:endParaRPr lang="en-US" dirty="0"/>
          </a:p>
        </p:txBody>
      </p:sp>
      <p:sp>
        <p:nvSpPr>
          <p:cNvPr id="3" name="Content Placeholder 2">
            <a:extLst>
              <a:ext uri="{FF2B5EF4-FFF2-40B4-BE49-F238E27FC236}">
                <a16:creationId xmlns:a16="http://schemas.microsoft.com/office/drawing/2014/main" id="{BF337D15-1D01-456A-A4DF-2490B1DF06C3}"/>
              </a:ext>
            </a:extLst>
          </p:cNvPr>
          <p:cNvSpPr>
            <a:spLocks noGrp="1"/>
          </p:cNvSpPr>
          <p:nvPr>
            <p:ph idx="1"/>
          </p:nvPr>
        </p:nvSpPr>
        <p:spPr/>
        <p:txBody>
          <a:bodyPr/>
          <a:lstStyle/>
          <a:p>
            <a:r>
              <a:rPr lang="en-US"/>
              <a:t>LEAs are also required to review and undertake steps to revise laws, regulations, practices, or policies that may act as barriers to the identification, enrollment, attendance, or success in school of homeless children and youth.</a:t>
            </a:r>
          </a:p>
          <a:p>
            <a:pPr lvl="0"/>
            <a:r>
              <a:rPr lang="en-US" altLang="en-US"/>
              <a:t>LEAs must collaborate and coordinate with other federal and state educational programs, including Title I.</a:t>
            </a:r>
          </a:p>
          <a:p>
            <a:pPr lvl="0"/>
            <a:r>
              <a:rPr lang="en-US"/>
              <a:t>It is also important to note that homeless students may not be separated from the mainstream school environment.</a:t>
            </a:r>
            <a:endParaRPr lang="en-US" altLang="en-US"/>
          </a:p>
          <a:p>
            <a:endParaRPr lang="en-US" dirty="0"/>
          </a:p>
        </p:txBody>
      </p:sp>
      <p:sp>
        <p:nvSpPr>
          <p:cNvPr id="5" name="Slide Number Placeholder 4">
            <a:extLst>
              <a:ext uri="{FF2B5EF4-FFF2-40B4-BE49-F238E27FC236}">
                <a16:creationId xmlns:a16="http://schemas.microsoft.com/office/drawing/2014/main" id="{406BA04A-66F0-4B37-902E-F7DAFEEB5E4B}"/>
              </a:ext>
            </a:extLst>
          </p:cNvPr>
          <p:cNvSpPr>
            <a:spLocks noGrp="1"/>
          </p:cNvSpPr>
          <p:nvPr>
            <p:ph type="sldNum" sz="quarter" idx="12"/>
          </p:nvPr>
        </p:nvSpPr>
        <p:spPr/>
        <p:txBody>
          <a:bodyPr/>
          <a:lstStyle/>
          <a:p>
            <a:fld id="{1E47FE53-EBF0-4DA7-9D9D-CC1C3A20F3CB}" type="slidenum">
              <a:rPr lang="en-US" smtClean="0"/>
              <a:pPr/>
              <a:t>5</a:t>
            </a:fld>
            <a:endParaRPr lang="en-US"/>
          </a:p>
        </p:txBody>
      </p:sp>
    </p:spTree>
    <p:extLst>
      <p:ext uri="{BB962C8B-B14F-4D97-AF65-F5344CB8AC3E}">
        <p14:creationId xmlns:p14="http://schemas.microsoft.com/office/powerpoint/2010/main" val="3997251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B7199-189D-43A9-97A3-1ABEAB6D801D}"/>
              </a:ext>
            </a:extLst>
          </p:cNvPr>
          <p:cNvSpPr>
            <a:spLocks noGrp="1"/>
          </p:cNvSpPr>
          <p:nvPr>
            <p:ph type="title"/>
          </p:nvPr>
        </p:nvSpPr>
        <p:spPr>
          <a:xfrm>
            <a:off x="288176" y="2086495"/>
            <a:ext cx="3507971" cy="2506286"/>
          </a:xfrm>
        </p:spPr>
        <p:txBody>
          <a:bodyPr anchor="ctr"/>
          <a:lstStyle/>
          <a:p>
            <a:r>
              <a:rPr lang="en-US" dirty="0"/>
              <a:t>Training Modules (1)</a:t>
            </a:r>
          </a:p>
        </p:txBody>
      </p:sp>
      <p:sp>
        <p:nvSpPr>
          <p:cNvPr id="3" name="Content Placeholder 2">
            <a:extLst>
              <a:ext uri="{FF2B5EF4-FFF2-40B4-BE49-F238E27FC236}">
                <a16:creationId xmlns:a16="http://schemas.microsoft.com/office/drawing/2014/main" id="{F5EA7F6A-298A-48C2-B874-05EAD2DB39C5}"/>
              </a:ext>
            </a:extLst>
          </p:cNvPr>
          <p:cNvSpPr>
            <a:spLocks noGrp="1"/>
          </p:cNvSpPr>
          <p:nvPr>
            <p:ph idx="1"/>
          </p:nvPr>
        </p:nvSpPr>
        <p:spPr/>
        <p:txBody>
          <a:bodyPr numCol="2">
            <a:normAutofit/>
          </a:bodyPr>
          <a:lstStyle/>
          <a:p>
            <a:r>
              <a:rPr lang="en-US" dirty="0"/>
              <a:t>Homeless 101/Overview</a:t>
            </a:r>
          </a:p>
          <a:p>
            <a:r>
              <a:rPr lang="en-US" dirty="0"/>
              <a:t>Teachers</a:t>
            </a:r>
          </a:p>
          <a:p>
            <a:r>
              <a:rPr lang="en-US" dirty="0"/>
              <a:t>Registrars</a:t>
            </a:r>
          </a:p>
          <a:p>
            <a:r>
              <a:rPr lang="en-US" dirty="0"/>
              <a:t>Administrators</a:t>
            </a:r>
          </a:p>
          <a:p>
            <a:r>
              <a:rPr lang="en-US" dirty="0"/>
              <a:t>Counselors</a:t>
            </a:r>
          </a:p>
          <a:p>
            <a:r>
              <a:rPr lang="en-US" dirty="0"/>
              <a:t>Data</a:t>
            </a:r>
          </a:p>
          <a:p>
            <a:r>
              <a:rPr lang="en-US" dirty="0"/>
              <a:t>Community Collaborations</a:t>
            </a:r>
          </a:p>
          <a:p>
            <a:r>
              <a:rPr lang="en-US" dirty="0"/>
              <a:t>Site Liaisons</a:t>
            </a:r>
          </a:p>
          <a:p>
            <a:r>
              <a:rPr lang="en-US" dirty="0"/>
              <a:t>Health and Wellness</a:t>
            </a:r>
          </a:p>
          <a:p>
            <a:r>
              <a:rPr lang="en-US" dirty="0"/>
              <a:t>Early Education</a:t>
            </a:r>
          </a:p>
          <a:p>
            <a:r>
              <a:rPr lang="en-US" dirty="0"/>
              <a:t>Transportation</a:t>
            </a:r>
          </a:p>
          <a:p>
            <a:r>
              <a:rPr lang="en-US" dirty="0"/>
              <a:t>Identification and Enrollment</a:t>
            </a:r>
          </a:p>
        </p:txBody>
      </p:sp>
      <p:sp>
        <p:nvSpPr>
          <p:cNvPr id="5" name="Slide Number Placeholder 4">
            <a:extLst>
              <a:ext uri="{FF2B5EF4-FFF2-40B4-BE49-F238E27FC236}">
                <a16:creationId xmlns:a16="http://schemas.microsoft.com/office/drawing/2014/main" id="{8835416B-A85F-4535-843A-5D7978D99025}"/>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10210282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0C0AB-ADAE-4716-A891-67F829478F25}"/>
              </a:ext>
            </a:extLst>
          </p:cNvPr>
          <p:cNvSpPr>
            <a:spLocks noGrp="1"/>
          </p:cNvSpPr>
          <p:nvPr>
            <p:ph type="title"/>
          </p:nvPr>
        </p:nvSpPr>
        <p:spPr>
          <a:xfrm>
            <a:off x="288176" y="2086495"/>
            <a:ext cx="3507971" cy="2506286"/>
          </a:xfrm>
        </p:spPr>
        <p:txBody>
          <a:bodyPr anchor="ctr"/>
          <a:lstStyle/>
          <a:p>
            <a:r>
              <a:rPr lang="en-US" dirty="0"/>
              <a:t>Training Modules (2)</a:t>
            </a:r>
          </a:p>
        </p:txBody>
      </p:sp>
      <p:sp>
        <p:nvSpPr>
          <p:cNvPr id="3" name="Content Placeholder 2">
            <a:extLst>
              <a:ext uri="{FF2B5EF4-FFF2-40B4-BE49-F238E27FC236}">
                <a16:creationId xmlns:a16="http://schemas.microsoft.com/office/drawing/2014/main" id="{BFC4379B-D40E-434E-BD22-80E216BC6C0C}"/>
              </a:ext>
            </a:extLst>
          </p:cNvPr>
          <p:cNvSpPr>
            <a:spLocks noGrp="1"/>
          </p:cNvSpPr>
          <p:nvPr>
            <p:ph idx="1"/>
          </p:nvPr>
        </p:nvSpPr>
        <p:spPr/>
        <p:txBody>
          <a:bodyPr/>
          <a:lstStyle/>
          <a:p>
            <a:r>
              <a:rPr lang="en-US" dirty="0"/>
              <a:t>These training modules are available on the CDE’s Resources for Homeless Children and Youth website at </a:t>
            </a:r>
            <a:r>
              <a:rPr lang="en-US" dirty="0">
                <a:hlinkClick r:id="rId2" tooltip="Resources for Homeless Children and Youth Web Page"/>
              </a:rPr>
              <a:t>https://www.cde.ca.gov/sp/hs/cy/</a:t>
            </a:r>
            <a:r>
              <a:rPr lang="en-US" dirty="0"/>
              <a:t>.</a:t>
            </a:r>
          </a:p>
          <a:p>
            <a:r>
              <a:rPr lang="en-US" dirty="0"/>
              <a:t>The intention is to have liaisons use these modules to assist them with the requirement to train other stakeholders within and outside the LEA.</a:t>
            </a:r>
          </a:p>
          <a:p>
            <a:r>
              <a:rPr lang="en-US" dirty="0"/>
              <a:t>The more people that know about these requirements, the easier it is to serve and support homeless children, youth, and their families.</a:t>
            </a:r>
          </a:p>
          <a:p>
            <a:endParaRPr lang="en-US" dirty="0"/>
          </a:p>
          <a:p>
            <a:endParaRPr lang="en-US" dirty="0"/>
          </a:p>
        </p:txBody>
      </p:sp>
      <p:sp>
        <p:nvSpPr>
          <p:cNvPr id="4" name="Slide Number Placeholder 3">
            <a:extLst>
              <a:ext uri="{FF2B5EF4-FFF2-40B4-BE49-F238E27FC236}">
                <a16:creationId xmlns:a16="http://schemas.microsoft.com/office/drawing/2014/main" id="{BBE299D4-2B1D-40FA-9C45-489C22224574}"/>
              </a:ext>
            </a:extLst>
          </p:cNvPr>
          <p:cNvSpPr>
            <a:spLocks noGrp="1"/>
          </p:cNvSpPr>
          <p:nvPr>
            <p:ph type="sldNum" sz="quarter" idx="12"/>
          </p:nvPr>
        </p:nvSpPr>
        <p:spPr/>
        <p:txBody>
          <a:bodyPr/>
          <a:lstStyle/>
          <a:p>
            <a:fld id="{1E47FE53-EBF0-4DA7-9D9D-CC1C3A20F3CB}" type="slidenum">
              <a:rPr lang="en-US" smtClean="0"/>
              <a:pPr/>
              <a:t>51</a:t>
            </a:fld>
            <a:endParaRPr lang="en-US"/>
          </a:p>
        </p:txBody>
      </p:sp>
    </p:spTree>
    <p:extLst>
      <p:ext uri="{BB962C8B-B14F-4D97-AF65-F5344CB8AC3E}">
        <p14:creationId xmlns:p14="http://schemas.microsoft.com/office/powerpoint/2010/main" val="13787401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F0EA1-29F4-4EC0-AB64-3DE8272FD3FF}"/>
              </a:ext>
            </a:extLst>
          </p:cNvPr>
          <p:cNvSpPr>
            <a:spLocks noGrp="1"/>
          </p:cNvSpPr>
          <p:nvPr>
            <p:ph type="title"/>
          </p:nvPr>
        </p:nvSpPr>
        <p:spPr/>
        <p:txBody>
          <a:bodyPr/>
          <a:lstStyle/>
          <a:p>
            <a:r>
              <a:rPr lang="en-US" altLang="en-US"/>
              <a:t>Resources (1)</a:t>
            </a:r>
            <a:endParaRPr lang="en-US" dirty="0"/>
          </a:p>
        </p:txBody>
      </p:sp>
      <p:sp>
        <p:nvSpPr>
          <p:cNvPr id="3" name="Content Placeholder 2">
            <a:extLst>
              <a:ext uri="{FF2B5EF4-FFF2-40B4-BE49-F238E27FC236}">
                <a16:creationId xmlns:a16="http://schemas.microsoft.com/office/drawing/2014/main" id="{DF96ACD6-A56A-4402-A3DA-BEDC85E2957F}"/>
              </a:ext>
            </a:extLst>
          </p:cNvPr>
          <p:cNvSpPr>
            <a:spLocks noGrp="1"/>
          </p:cNvSpPr>
          <p:nvPr>
            <p:ph idx="1"/>
          </p:nvPr>
        </p:nvSpPr>
        <p:spPr/>
        <p:txBody>
          <a:bodyPr/>
          <a:lstStyle/>
          <a:p>
            <a:r>
              <a:rPr lang="en-US" altLang="en-US" dirty="0"/>
              <a:t>General Homeless Education information can be found on the CDE’s Homeless Education web page at </a:t>
            </a:r>
            <a:r>
              <a:rPr lang="en-US" altLang="en-US" dirty="0">
                <a:hlinkClick r:id="rId2" tooltip="Homeless Education Web Page"/>
              </a:rPr>
              <a:t>https://www.cde.ca.gov/sp/hs/</a:t>
            </a:r>
            <a:r>
              <a:rPr lang="en-US" altLang="en-US" dirty="0"/>
              <a:t>. </a:t>
            </a:r>
          </a:p>
          <a:p>
            <a:r>
              <a:rPr lang="en-US" altLang="en-US" dirty="0"/>
              <a:t>We are constantly updating resources and information, so please save it as one of your favorites and access it throughout the year.</a:t>
            </a:r>
          </a:p>
          <a:p>
            <a:r>
              <a:rPr lang="en-US" altLang="en-US" dirty="0"/>
              <a:t>You can access a variety of materials, such as:</a:t>
            </a:r>
          </a:p>
          <a:p>
            <a:pPr lvl="1"/>
            <a:r>
              <a:rPr lang="en-US" altLang="en-US" dirty="0"/>
              <a:t>All the training modules</a:t>
            </a:r>
          </a:p>
          <a:p>
            <a:endParaRPr lang="en-US" dirty="0"/>
          </a:p>
        </p:txBody>
      </p:sp>
      <p:sp>
        <p:nvSpPr>
          <p:cNvPr id="4" name="Slide Number Placeholder 3">
            <a:extLst>
              <a:ext uri="{FF2B5EF4-FFF2-40B4-BE49-F238E27FC236}">
                <a16:creationId xmlns:a16="http://schemas.microsoft.com/office/drawing/2014/main" id="{D43C637E-B128-45B1-B3D4-5C547FA1AF64}"/>
              </a:ext>
            </a:extLst>
          </p:cNvPr>
          <p:cNvSpPr>
            <a:spLocks noGrp="1"/>
          </p:cNvSpPr>
          <p:nvPr>
            <p:ph type="sldNum" sz="quarter" idx="12"/>
          </p:nvPr>
        </p:nvSpPr>
        <p:spPr/>
        <p:txBody>
          <a:bodyPr/>
          <a:lstStyle/>
          <a:p>
            <a:fld id="{1E47FE53-EBF0-4DA7-9D9D-CC1C3A20F3CB}" type="slidenum">
              <a:rPr lang="en-US" smtClean="0"/>
              <a:pPr/>
              <a:t>52</a:t>
            </a:fld>
            <a:endParaRPr lang="en-US"/>
          </a:p>
        </p:txBody>
      </p:sp>
    </p:spTree>
    <p:extLst>
      <p:ext uri="{BB962C8B-B14F-4D97-AF65-F5344CB8AC3E}">
        <p14:creationId xmlns:p14="http://schemas.microsoft.com/office/powerpoint/2010/main" val="2961177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F0EA1-29F4-4EC0-AB64-3DE8272FD3FF}"/>
              </a:ext>
            </a:extLst>
          </p:cNvPr>
          <p:cNvSpPr>
            <a:spLocks noGrp="1"/>
          </p:cNvSpPr>
          <p:nvPr>
            <p:ph type="title"/>
          </p:nvPr>
        </p:nvSpPr>
        <p:spPr/>
        <p:txBody>
          <a:bodyPr/>
          <a:lstStyle/>
          <a:p>
            <a:r>
              <a:rPr lang="en-US" altLang="en-US"/>
              <a:t>Resources (2)</a:t>
            </a:r>
            <a:endParaRPr lang="en-US" dirty="0"/>
          </a:p>
        </p:txBody>
      </p:sp>
      <p:sp>
        <p:nvSpPr>
          <p:cNvPr id="3" name="Content Placeholder 2">
            <a:extLst>
              <a:ext uri="{FF2B5EF4-FFF2-40B4-BE49-F238E27FC236}">
                <a16:creationId xmlns:a16="http://schemas.microsoft.com/office/drawing/2014/main" id="{DF96ACD6-A56A-4402-A3DA-BEDC85E2957F}"/>
              </a:ext>
            </a:extLst>
          </p:cNvPr>
          <p:cNvSpPr>
            <a:spLocks noGrp="1"/>
          </p:cNvSpPr>
          <p:nvPr>
            <p:ph idx="1"/>
          </p:nvPr>
        </p:nvSpPr>
        <p:spPr/>
        <p:txBody>
          <a:bodyPr/>
          <a:lstStyle/>
          <a:p>
            <a:pPr lvl="1"/>
            <a:r>
              <a:rPr lang="en-US" altLang="en-US" dirty="0"/>
              <a:t>Sample documents, such as the HQ, shared residency affidavit, transportation agreement, etc.</a:t>
            </a:r>
          </a:p>
          <a:p>
            <a:pPr lvl="1"/>
            <a:r>
              <a:rPr lang="en-US" altLang="en-US" dirty="0"/>
              <a:t>Letters regarding homeless education implementation and the dispute resolution process</a:t>
            </a:r>
          </a:p>
          <a:p>
            <a:pPr lvl="1"/>
            <a:r>
              <a:rPr lang="en-US" altLang="en-US" dirty="0"/>
              <a:t>“You Can Enroll in School” poster and all of its translations</a:t>
            </a:r>
          </a:p>
          <a:p>
            <a:pPr lvl="1"/>
            <a:r>
              <a:rPr lang="en-US" altLang="en-US" dirty="0"/>
              <a:t>Title I resources and uses of funds</a:t>
            </a:r>
          </a:p>
          <a:p>
            <a:pPr lvl="1"/>
            <a:r>
              <a:rPr lang="en-US" altLang="en-US" dirty="0"/>
              <a:t>Outside resources such as the National Center for Homeless Education, </a:t>
            </a:r>
            <a:r>
              <a:rPr lang="en-US" altLang="en-US" dirty="0" err="1"/>
              <a:t>SchoolHouse</a:t>
            </a:r>
            <a:r>
              <a:rPr lang="en-US" altLang="en-US" dirty="0"/>
              <a:t> Connection, and John Burton Advocates for Youth</a:t>
            </a:r>
          </a:p>
          <a:p>
            <a:pPr lvl="1"/>
            <a:endParaRPr lang="en-US" altLang="en-US" dirty="0"/>
          </a:p>
          <a:p>
            <a:endParaRPr lang="en-US" dirty="0"/>
          </a:p>
        </p:txBody>
      </p:sp>
      <p:sp>
        <p:nvSpPr>
          <p:cNvPr id="4" name="Slide Number Placeholder 3">
            <a:extLst>
              <a:ext uri="{FF2B5EF4-FFF2-40B4-BE49-F238E27FC236}">
                <a16:creationId xmlns:a16="http://schemas.microsoft.com/office/drawing/2014/main" id="{CD7488BB-46ED-498D-A73F-B2A9389FAE69}"/>
              </a:ext>
            </a:extLst>
          </p:cNvPr>
          <p:cNvSpPr>
            <a:spLocks noGrp="1"/>
          </p:cNvSpPr>
          <p:nvPr>
            <p:ph type="sldNum" sz="quarter" idx="12"/>
          </p:nvPr>
        </p:nvSpPr>
        <p:spPr/>
        <p:txBody>
          <a:bodyPr/>
          <a:lstStyle/>
          <a:p>
            <a:fld id="{1E47FE53-EBF0-4DA7-9D9D-CC1C3A20F3CB}" type="slidenum">
              <a:rPr lang="en-US" smtClean="0"/>
              <a:pPr/>
              <a:t>53</a:t>
            </a:fld>
            <a:endParaRPr lang="en-US"/>
          </a:p>
        </p:txBody>
      </p:sp>
    </p:spTree>
    <p:extLst>
      <p:ext uri="{BB962C8B-B14F-4D97-AF65-F5344CB8AC3E}">
        <p14:creationId xmlns:p14="http://schemas.microsoft.com/office/powerpoint/2010/main" val="30507278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D34FC-DAC3-4164-9D96-EFF42C5EBC62}"/>
              </a:ext>
            </a:extLst>
          </p:cNvPr>
          <p:cNvSpPr>
            <a:spLocks noGrp="1"/>
          </p:cNvSpPr>
          <p:nvPr>
            <p:ph type="title"/>
          </p:nvPr>
        </p:nvSpPr>
        <p:spPr/>
        <p:txBody>
          <a:bodyPr/>
          <a:lstStyle/>
          <a:p>
            <a:r>
              <a:rPr lang="en-US" altLang="en-US"/>
              <a:t>Resources (3)</a:t>
            </a:r>
            <a:endParaRPr lang="en-US" dirty="0"/>
          </a:p>
        </p:txBody>
      </p:sp>
      <p:sp>
        <p:nvSpPr>
          <p:cNvPr id="3" name="Content Placeholder 2">
            <a:extLst>
              <a:ext uri="{FF2B5EF4-FFF2-40B4-BE49-F238E27FC236}">
                <a16:creationId xmlns:a16="http://schemas.microsoft.com/office/drawing/2014/main" id="{9E0CCECF-689B-4401-8163-156844B0168A}"/>
              </a:ext>
            </a:extLst>
          </p:cNvPr>
          <p:cNvSpPr>
            <a:spLocks noGrp="1"/>
          </p:cNvSpPr>
          <p:nvPr>
            <p:ph idx="1"/>
          </p:nvPr>
        </p:nvSpPr>
        <p:spPr/>
        <p:txBody>
          <a:bodyPr/>
          <a:lstStyle/>
          <a:p>
            <a:r>
              <a:rPr lang="en-US" altLang="en-US" dirty="0"/>
              <a:t>Homeless Education Technical Assistance Centers web site at </a:t>
            </a:r>
            <a:r>
              <a:rPr lang="en-US" altLang="en-US" dirty="0">
                <a:hlinkClick r:id="rId2" tooltip="Homeless Education Technical Assistance Center Web Page"/>
              </a:rPr>
              <a:t>https://www.cde.ca.gov/sp/hs/hetac.asp</a:t>
            </a:r>
            <a:r>
              <a:rPr lang="en-US" altLang="en-US" dirty="0"/>
              <a:t>. </a:t>
            </a:r>
          </a:p>
          <a:p>
            <a:r>
              <a:rPr lang="en-US" altLang="en-US" dirty="0"/>
              <a:t>National Center for Homeless Education website at </a:t>
            </a:r>
            <a:r>
              <a:rPr lang="en-US" altLang="en-US" dirty="0">
                <a:hlinkClick r:id="rId3" tooltip="National Center for Homeless Education Web Page"/>
              </a:rPr>
              <a:t>https://nche.ed.gov/</a:t>
            </a:r>
            <a:r>
              <a:rPr lang="en-US" altLang="en-US" dirty="0"/>
              <a:t>, which is the technical assistance center for the U.S. Department of Education.</a:t>
            </a:r>
            <a:endParaRPr lang="en-US" dirty="0"/>
          </a:p>
        </p:txBody>
      </p:sp>
      <p:sp>
        <p:nvSpPr>
          <p:cNvPr id="5" name="Slide Number Placeholder 4">
            <a:extLst>
              <a:ext uri="{FF2B5EF4-FFF2-40B4-BE49-F238E27FC236}">
                <a16:creationId xmlns:a16="http://schemas.microsoft.com/office/drawing/2014/main" id="{683377BE-AB6E-4F9C-8C42-F67B01911C2B}"/>
              </a:ext>
            </a:extLst>
          </p:cNvPr>
          <p:cNvSpPr>
            <a:spLocks noGrp="1"/>
          </p:cNvSpPr>
          <p:nvPr>
            <p:ph type="sldNum" sz="quarter" idx="12"/>
          </p:nvPr>
        </p:nvSpPr>
        <p:spPr/>
        <p:txBody>
          <a:bodyPr/>
          <a:lstStyle/>
          <a:p>
            <a:fld id="{1E47FE53-EBF0-4DA7-9D9D-CC1C3A20F3CB}" type="slidenum">
              <a:rPr lang="en-US" smtClean="0"/>
              <a:pPr/>
              <a:t>54</a:t>
            </a:fld>
            <a:endParaRPr lang="en-US"/>
          </a:p>
        </p:txBody>
      </p:sp>
    </p:spTree>
    <p:extLst>
      <p:ext uri="{BB962C8B-B14F-4D97-AF65-F5344CB8AC3E}">
        <p14:creationId xmlns:p14="http://schemas.microsoft.com/office/powerpoint/2010/main" val="6217673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BA0C8-C668-4EB2-A3C6-7E0F3D6379D7}"/>
              </a:ext>
            </a:extLst>
          </p:cNvPr>
          <p:cNvSpPr>
            <a:spLocks noGrp="1"/>
          </p:cNvSpPr>
          <p:nvPr>
            <p:ph type="title"/>
          </p:nvPr>
        </p:nvSpPr>
        <p:spPr/>
        <p:txBody>
          <a:bodyPr/>
          <a:lstStyle/>
          <a:p>
            <a:r>
              <a:rPr lang="en-US" altLang="en-US"/>
              <a:t>Listserv and Liaisons</a:t>
            </a:r>
            <a:endParaRPr lang="en-US" dirty="0"/>
          </a:p>
        </p:txBody>
      </p:sp>
      <p:sp>
        <p:nvSpPr>
          <p:cNvPr id="3" name="Content Placeholder 2">
            <a:extLst>
              <a:ext uri="{FF2B5EF4-FFF2-40B4-BE49-F238E27FC236}">
                <a16:creationId xmlns:a16="http://schemas.microsoft.com/office/drawing/2014/main" id="{572BCCAA-76AE-4BB9-B7F4-81D0E93B7818}"/>
              </a:ext>
            </a:extLst>
          </p:cNvPr>
          <p:cNvSpPr>
            <a:spLocks noGrp="1"/>
          </p:cNvSpPr>
          <p:nvPr>
            <p:ph idx="1"/>
          </p:nvPr>
        </p:nvSpPr>
        <p:spPr/>
        <p:txBody>
          <a:bodyPr/>
          <a:lstStyle/>
          <a:p>
            <a:pPr lvl="0"/>
            <a:r>
              <a:rPr lang="en-US" altLang="en-US" dirty="0"/>
              <a:t>Join the Homeless Children and Youths Resources Listserv to receive information and updates relating to the education of homeless children and youths at the CDE’s </a:t>
            </a:r>
            <a:r>
              <a:rPr lang="en-US" dirty="0"/>
              <a:t>Homeless Education Resources Listserv web page at</a:t>
            </a:r>
            <a:r>
              <a:rPr lang="en-US" altLang="en-US" dirty="0"/>
              <a:t> </a:t>
            </a:r>
            <a:r>
              <a:rPr lang="en-US" altLang="en-US" dirty="0">
                <a:hlinkClick r:id="rId2" tooltip="Homeless Education Listserv Web Page"/>
              </a:rPr>
              <a:t>https://www.cde.ca.gov/sp/hs/cy/homelesslistserv.asp</a:t>
            </a:r>
            <a:r>
              <a:rPr lang="en-US" altLang="en-US" dirty="0"/>
              <a:t> </a:t>
            </a:r>
          </a:p>
          <a:p>
            <a:pPr lvl="0"/>
            <a:r>
              <a:rPr lang="en-US" altLang="en-US" dirty="0"/>
              <a:t>Listing of liaisons can be accessed at the CDE’s </a:t>
            </a:r>
            <a:r>
              <a:rPr lang="en-US" dirty="0"/>
              <a:t>Homeless Education web page at </a:t>
            </a:r>
            <a:r>
              <a:rPr lang="en-US" altLang="en-US" dirty="0">
                <a:hlinkClick r:id="rId3" tooltip="Homeless Education Web Page"/>
              </a:rPr>
              <a:t>http://www.cde.ca.gov/sp/hs/</a:t>
            </a:r>
            <a:r>
              <a:rPr lang="en-US" altLang="en-US" dirty="0"/>
              <a:t> </a:t>
            </a:r>
          </a:p>
          <a:p>
            <a:endParaRPr lang="en-US" dirty="0"/>
          </a:p>
        </p:txBody>
      </p:sp>
      <p:sp>
        <p:nvSpPr>
          <p:cNvPr id="5" name="Slide Number Placeholder 4">
            <a:extLst>
              <a:ext uri="{FF2B5EF4-FFF2-40B4-BE49-F238E27FC236}">
                <a16:creationId xmlns:a16="http://schemas.microsoft.com/office/drawing/2014/main" id="{2CB613A9-2E80-44E7-A507-844835040610}"/>
              </a:ext>
            </a:extLst>
          </p:cNvPr>
          <p:cNvSpPr>
            <a:spLocks noGrp="1"/>
          </p:cNvSpPr>
          <p:nvPr>
            <p:ph type="sldNum" sz="quarter" idx="12"/>
          </p:nvPr>
        </p:nvSpPr>
        <p:spPr/>
        <p:txBody>
          <a:bodyPr/>
          <a:lstStyle/>
          <a:p>
            <a:fld id="{1E47FE53-EBF0-4DA7-9D9D-CC1C3A20F3CB}" type="slidenum">
              <a:rPr lang="en-US" smtClean="0"/>
              <a:pPr/>
              <a:t>55</a:t>
            </a:fld>
            <a:endParaRPr lang="en-US"/>
          </a:p>
        </p:txBody>
      </p:sp>
    </p:spTree>
    <p:extLst>
      <p:ext uri="{BB962C8B-B14F-4D97-AF65-F5344CB8AC3E}">
        <p14:creationId xmlns:p14="http://schemas.microsoft.com/office/powerpoint/2010/main" val="16601059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449B4-551E-46A2-936C-1353C92D93BC}"/>
              </a:ext>
            </a:extLst>
          </p:cNvPr>
          <p:cNvSpPr>
            <a:spLocks noGrp="1"/>
          </p:cNvSpPr>
          <p:nvPr>
            <p:ph type="title"/>
          </p:nvPr>
        </p:nvSpPr>
        <p:spPr/>
        <p:txBody>
          <a:bodyPr/>
          <a:lstStyle/>
          <a:p>
            <a:r>
              <a:rPr lang="en-US" altLang="en-US"/>
              <a:t>Contact Information</a:t>
            </a:r>
            <a:endParaRPr lang="en-US" dirty="0"/>
          </a:p>
        </p:txBody>
      </p:sp>
      <p:sp>
        <p:nvSpPr>
          <p:cNvPr id="3" name="Content Placeholder 2">
            <a:extLst>
              <a:ext uri="{FF2B5EF4-FFF2-40B4-BE49-F238E27FC236}">
                <a16:creationId xmlns:a16="http://schemas.microsoft.com/office/drawing/2014/main" id="{994A4671-6D14-4B57-A7F3-0BD05026B579}"/>
              </a:ext>
            </a:extLst>
          </p:cNvPr>
          <p:cNvSpPr>
            <a:spLocks noGrp="1"/>
          </p:cNvSpPr>
          <p:nvPr>
            <p:ph idx="1"/>
          </p:nvPr>
        </p:nvSpPr>
        <p:spPr/>
        <p:txBody>
          <a:bodyPr>
            <a:normAutofit/>
          </a:bodyPr>
          <a:lstStyle/>
          <a:p>
            <a:pPr marL="225425" lvl="0" indent="0" algn="ctr">
              <a:buNone/>
            </a:pPr>
            <a:r>
              <a:rPr lang="en-US" altLang="en-US" sz="3200" dirty="0"/>
              <a:t>Homeless Education Program</a:t>
            </a:r>
          </a:p>
          <a:p>
            <a:pPr marL="225425" lvl="0" indent="0" algn="ctr">
              <a:buNone/>
            </a:pPr>
            <a:r>
              <a:rPr lang="en-US" altLang="en-US" sz="3200" dirty="0"/>
              <a:t>Integrated Student Support and Programs Office</a:t>
            </a:r>
          </a:p>
          <a:p>
            <a:pPr marL="225425" lvl="0" indent="0" algn="ctr">
              <a:buNone/>
            </a:pPr>
            <a:r>
              <a:rPr lang="en-US" altLang="en-US" sz="3200" dirty="0"/>
              <a:t>California Department of Education</a:t>
            </a:r>
          </a:p>
          <a:p>
            <a:pPr marL="225425" lvl="0" indent="0" algn="ctr">
              <a:buNone/>
            </a:pPr>
            <a:endParaRPr lang="en-US" altLang="en-US" sz="3200" dirty="0"/>
          </a:p>
          <a:p>
            <a:pPr marL="225425" lvl="0" indent="0" algn="ctr">
              <a:buNone/>
            </a:pPr>
            <a:r>
              <a:rPr lang="en-US" altLang="en-US" sz="3200" dirty="0"/>
              <a:t>Toll-free Number 1-866-856-8214</a:t>
            </a:r>
          </a:p>
          <a:p>
            <a:pPr marL="225425" lvl="0" indent="0" algn="ctr">
              <a:buNone/>
            </a:pPr>
            <a:r>
              <a:rPr lang="en-US" altLang="en-US" sz="3200" dirty="0"/>
              <a:t>Email: </a:t>
            </a:r>
            <a:r>
              <a:rPr lang="en-US" altLang="en-US" sz="3200" dirty="0">
                <a:hlinkClick r:id="rId2"/>
              </a:rPr>
              <a:t>HomelessED@cde.ca.gov</a:t>
            </a:r>
            <a:r>
              <a:rPr lang="en-US" altLang="en-US" sz="3200" dirty="0"/>
              <a:t> </a:t>
            </a:r>
            <a:endParaRPr lang="en-US" sz="3200" dirty="0"/>
          </a:p>
        </p:txBody>
      </p:sp>
      <p:sp>
        <p:nvSpPr>
          <p:cNvPr id="5" name="Slide Number Placeholder 4">
            <a:extLst>
              <a:ext uri="{FF2B5EF4-FFF2-40B4-BE49-F238E27FC236}">
                <a16:creationId xmlns:a16="http://schemas.microsoft.com/office/drawing/2014/main" id="{02D7ED69-69EC-43C5-AA2B-5E32CABC4817}"/>
              </a:ext>
            </a:extLst>
          </p:cNvPr>
          <p:cNvSpPr>
            <a:spLocks noGrp="1"/>
          </p:cNvSpPr>
          <p:nvPr>
            <p:ph type="sldNum" sz="quarter" idx="12"/>
          </p:nvPr>
        </p:nvSpPr>
        <p:spPr/>
        <p:txBody>
          <a:bodyPr/>
          <a:lstStyle/>
          <a:p>
            <a:fld id="{1E47FE53-EBF0-4DA7-9D9D-CC1C3A20F3CB}" type="slidenum">
              <a:rPr lang="en-US" smtClean="0"/>
              <a:pPr/>
              <a:t>56</a:t>
            </a:fld>
            <a:endParaRPr lang="en-US"/>
          </a:p>
        </p:txBody>
      </p:sp>
    </p:spTree>
    <p:extLst>
      <p:ext uri="{BB962C8B-B14F-4D97-AF65-F5344CB8AC3E}">
        <p14:creationId xmlns:p14="http://schemas.microsoft.com/office/powerpoint/2010/main" val="2886705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515F-A302-4FB9-9D15-68ED767D5459}"/>
              </a:ext>
            </a:extLst>
          </p:cNvPr>
          <p:cNvSpPr>
            <a:spLocks noGrp="1"/>
          </p:cNvSpPr>
          <p:nvPr>
            <p:ph type="title"/>
          </p:nvPr>
        </p:nvSpPr>
        <p:spPr/>
        <p:txBody>
          <a:bodyPr/>
          <a:lstStyle/>
          <a:p>
            <a:r>
              <a:rPr lang="en-US"/>
              <a:t>McKinney-Vento Act (3)</a:t>
            </a:r>
            <a:endParaRPr lang="en-US" dirty="0"/>
          </a:p>
        </p:txBody>
      </p:sp>
      <p:sp>
        <p:nvSpPr>
          <p:cNvPr id="3" name="Content Placeholder 2">
            <a:extLst>
              <a:ext uri="{FF2B5EF4-FFF2-40B4-BE49-F238E27FC236}">
                <a16:creationId xmlns:a16="http://schemas.microsoft.com/office/drawing/2014/main" id="{BF337D15-1D01-456A-A4DF-2490B1DF06C3}"/>
              </a:ext>
            </a:extLst>
          </p:cNvPr>
          <p:cNvSpPr>
            <a:spLocks noGrp="1"/>
          </p:cNvSpPr>
          <p:nvPr>
            <p:ph idx="1"/>
          </p:nvPr>
        </p:nvSpPr>
        <p:spPr/>
        <p:txBody>
          <a:bodyPr/>
          <a:lstStyle/>
          <a:p>
            <a:r>
              <a:rPr lang="en-US" dirty="0"/>
              <a:t>The Education for Homeless Children and Youth program is authorized under Title VII-B of the McKinney-Vento Homeless Assistance Act (42 United States Code [U.S.C.] 11431 et seq.) (McKinney-Vento Act). The McKinney-Vento Act was originally authorized in 1987 and most recently re-authorized in December 2015 by the Every Student Succeeds Act.</a:t>
            </a:r>
          </a:p>
          <a:p>
            <a:r>
              <a:rPr lang="en-US" dirty="0"/>
              <a:t>The complete legislation can be found at </a:t>
            </a:r>
            <a:r>
              <a:rPr lang="en-US" dirty="0">
                <a:hlinkClick r:id="rId2" tooltip="McKinney-Vento Legislation Website"/>
              </a:rPr>
              <a:t>https://nche.ed.gov/legislation/mckinney-vento/</a:t>
            </a:r>
            <a:r>
              <a:rPr lang="en-US" dirty="0"/>
              <a:t>. </a:t>
            </a:r>
          </a:p>
          <a:p>
            <a:endParaRPr lang="en-US" dirty="0"/>
          </a:p>
        </p:txBody>
      </p:sp>
      <p:sp>
        <p:nvSpPr>
          <p:cNvPr id="5" name="Slide Number Placeholder 4">
            <a:extLst>
              <a:ext uri="{FF2B5EF4-FFF2-40B4-BE49-F238E27FC236}">
                <a16:creationId xmlns:a16="http://schemas.microsoft.com/office/drawing/2014/main" id="{BCBC6D97-25AF-4395-B208-6FCBD4FE7479}"/>
              </a:ext>
            </a:extLst>
          </p:cNvPr>
          <p:cNvSpPr>
            <a:spLocks noGrp="1"/>
          </p:cNvSpPr>
          <p:nvPr>
            <p:ph type="sldNum" sz="quarter" idx="12"/>
          </p:nvPr>
        </p:nvSpPr>
        <p:spPr/>
        <p:txBody>
          <a:bodyPr/>
          <a:lstStyle/>
          <a:p>
            <a:fld id="{1E47FE53-EBF0-4DA7-9D9D-CC1C3A20F3CB}" type="slidenum">
              <a:rPr lang="en-US" smtClean="0"/>
              <a:pPr/>
              <a:t>6</a:t>
            </a:fld>
            <a:endParaRPr lang="en-US"/>
          </a:p>
        </p:txBody>
      </p:sp>
    </p:spTree>
    <p:extLst>
      <p:ext uri="{BB962C8B-B14F-4D97-AF65-F5344CB8AC3E}">
        <p14:creationId xmlns:p14="http://schemas.microsoft.com/office/powerpoint/2010/main" val="1211606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059E3-FE8E-49A4-8EDA-2E1E2F91E5FE}"/>
              </a:ext>
            </a:extLst>
          </p:cNvPr>
          <p:cNvSpPr>
            <a:spLocks noGrp="1"/>
          </p:cNvSpPr>
          <p:nvPr>
            <p:ph type="title"/>
          </p:nvPr>
        </p:nvSpPr>
        <p:spPr/>
        <p:txBody>
          <a:bodyPr/>
          <a:lstStyle/>
          <a:p>
            <a:r>
              <a:rPr lang="en-US" dirty="0"/>
              <a:t>California Education Codes</a:t>
            </a:r>
          </a:p>
        </p:txBody>
      </p:sp>
      <p:sp>
        <p:nvSpPr>
          <p:cNvPr id="3" name="Content Placeholder 2">
            <a:extLst>
              <a:ext uri="{FF2B5EF4-FFF2-40B4-BE49-F238E27FC236}">
                <a16:creationId xmlns:a16="http://schemas.microsoft.com/office/drawing/2014/main" id="{EC49F791-F1FC-4B85-96BE-09CA42725AD8}"/>
              </a:ext>
            </a:extLst>
          </p:cNvPr>
          <p:cNvSpPr>
            <a:spLocks noGrp="1"/>
          </p:cNvSpPr>
          <p:nvPr>
            <p:ph idx="1"/>
          </p:nvPr>
        </p:nvSpPr>
        <p:spPr/>
        <p:txBody>
          <a:bodyPr/>
          <a:lstStyle/>
          <a:p>
            <a:r>
              <a:rPr lang="en-US" dirty="0"/>
              <a:t>Over the years, California Education Codes (</a:t>
            </a:r>
            <a:r>
              <a:rPr lang="en-US" i="1" dirty="0"/>
              <a:t>EC</a:t>
            </a:r>
            <a:r>
              <a:rPr lang="en-US" dirty="0"/>
              <a:t>) have been amended to align to federal McKinney-Vento Act statute. </a:t>
            </a:r>
          </a:p>
          <a:p>
            <a:r>
              <a:rPr lang="en-US" dirty="0"/>
              <a:t>Throughout the presentation, some California </a:t>
            </a:r>
            <a:r>
              <a:rPr lang="en-US" i="1" dirty="0"/>
              <a:t>EC</a:t>
            </a:r>
            <a:r>
              <a:rPr lang="en-US" dirty="0"/>
              <a:t> sections are cited, but here are other sections that are pertinent to homeless education:</a:t>
            </a:r>
          </a:p>
          <a:p>
            <a:pPr lvl="1"/>
            <a:r>
              <a:rPr lang="en-US" dirty="0"/>
              <a:t>Sections 48412, 48850, 48852.5, 48852.7, 48859, 48915.5, 48918.1, 49073, 49076, 51421, 51421.5, 51225.1, 51225.2, and 52052</a:t>
            </a:r>
          </a:p>
        </p:txBody>
      </p:sp>
      <p:sp>
        <p:nvSpPr>
          <p:cNvPr id="5" name="Slide Number Placeholder 4">
            <a:extLst>
              <a:ext uri="{FF2B5EF4-FFF2-40B4-BE49-F238E27FC236}">
                <a16:creationId xmlns:a16="http://schemas.microsoft.com/office/drawing/2014/main" id="{35937ADB-62BE-4CF2-904E-A8BD4B3B2130}"/>
              </a:ext>
            </a:extLst>
          </p:cNvPr>
          <p:cNvSpPr>
            <a:spLocks noGrp="1"/>
          </p:cNvSpPr>
          <p:nvPr>
            <p:ph type="sldNum" sz="quarter" idx="12"/>
          </p:nvPr>
        </p:nvSpPr>
        <p:spPr/>
        <p:txBody>
          <a:bodyPr/>
          <a:lstStyle/>
          <a:p>
            <a:fld id="{1E47FE53-EBF0-4DA7-9D9D-CC1C3A20F3CB}" type="slidenum">
              <a:rPr lang="en-US" smtClean="0"/>
              <a:pPr/>
              <a:t>7</a:t>
            </a:fld>
            <a:endParaRPr lang="en-US"/>
          </a:p>
        </p:txBody>
      </p:sp>
    </p:spTree>
    <p:extLst>
      <p:ext uri="{BB962C8B-B14F-4D97-AF65-F5344CB8AC3E}">
        <p14:creationId xmlns:p14="http://schemas.microsoft.com/office/powerpoint/2010/main" val="472802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66058-9351-4CEF-AC58-75F74E182F91}"/>
              </a:ext>
            </a:extLst>
          </p:cNvPr>
          <p:cNvSpPr>
            <a:spLocks noGrp="1"/>
          </p:cNvSpPr>
          <p:nvPr>
            <p:ph type="title"/>
          </p:nvPr>
        </p:nvSpPr>
        <p:spPr/>
        <p:txBody>
          <a:bodyPr/>
          <a:lstStyle/>
          <a:p>
            <a:r>
              <a:rPr lang="en-US" altLang="en-US"/>
              <a:t>Homeless Definition (1)</a:t>
            </a:r>
            <a:endParaRPr lang="en-US" dirty="0"/>
          </a:p>
        </p:txBody>
      </p:sp>
      <p:sp>
        <p:nvSpPr>
          <p:cNvPr id="3" name="Content Placeholder 2">
            <a:extLst>
              <a:ext uri="{FF2B5EF4-FFF2-40B4-BE49-F238E27FC236}">
                <a16:creationId xmlns:a16="http://schemas.microsoft.com/office/drawing/2014/main" id="{222E5003-4892-4303-831E-20474A5C6D0A}"/>
              </a:ext>
            </a:extLst>
          </p:cNvPr>
          <p:cNvSpPr>
            <a:spLocks noGrp="1"/>
          </p:cNvSpPr>
          <p:nvPr>
            <p:ph idx="1"/>
          </p:nvPr>
        </p:nvSpPr>
        <p:spPr/>
        <p:txBody>
          <a:bodyPr/>
          <a:lstStyle/>
          <a:p>
            <a:r>
              <a:rPr lang="en-US" altLang="en-US" dirty="0"/>
              <a:t>Children who lack a fixed, regular, and adequate nighttime residence, which are defined as:</a:t>
            </a:r>
          </a:p>
          <a:p>
            <a:pPr lvl="1"/>
            <a:r>
              <a:rPr lang="en-US" dirty="0"/>
              <a:t>A </a:t>
            </a:r>
            <a:r>
              <a:rPr lang="en-US" b="1" dirty="0"/>
              <a:t>fixed</a:t>
            </a:r>
            <a:r>
              <a:rPr lang="en-US" dirty="0"/>
              <a:t> residence is one that is stationary, permanent, and not subject to change</a:t>
            </a:r>
          </a:p>
          <a:p>
            <a:pPr lvl="1"/>
            <a:r>
              <a:rPr lang="en-US" altLang="en-US" dirty="0"/>
              <a:t>A </a:t>
            </a:r>
            <a:r>
              <a:rPr lang="en-US" altLang="en-US" b="1" dirty="0"/>
              <a:t>regular</a:t>
            </a:r>
            <a:r>
              <a:rPr lang="en-US" altLang="en-US" dirty="0"/>
              <a:t> residence is one that is used on a normal, standard, and consistent basis</a:t>
            </a:r>
          </a:p>
          <a:p>
            <a:pPr lvl="1"/>
            <a:r>
              <a:rPr lang="en-US" altLang="en-US" dirty="0"/>
              <a:t>An </a:t>
            </a:r>
            <a:r>
              <a:rPr lang="en-US" altLang="en-US" b="1" dirty="0"/>
              <a:t>adequate</a:t>
            </a:r>
            <a:r>
              <a:rPr lang="en-US" altLang="en-US" dirty="0"/>
              <a:t> residence is one that is sufficient for meeting both the physical and psychological needs typically met in home environments</a:t>
            </a:r>
            <a:endParaRPr lang="en-US" dirty="0"/>
          </a:p>
          <a:p>
            <a:endParaRPr lang="en-US" altLang="en-US" dirty="0"/>
          </a:p>
          <a:p>
            <a:endParaRPr lang="en-US" altLang="en-US" dirty="0"/>
          </a:p>
          <a:p>
            <a:endParaRPr lang="en-US" dirty="0"/>
          </a:p>
        </p:txBody>
      </p:sp>
      <p:sp>
        <p:nvSpPr>
          <p:cNvPr id="5" name="Slide Number Placeholder 4">
            <a:extLst>
              <a:ext uri="{FF2B5EF4-FFF2-40B4-BE49-F238E27FC236}">
                <a16:creationId xmlns:a16="http://schemas.microsoft.com/office/drawing/2014/main" id="{B75AFF76-A52A-4CD6-93FE-63E57A952A3B}"/>
              </a:ext>
            </a:extLst>
          </p:cNvPr>
          <p:cNvSpPr>
            <a:spLocks noGrp="1"/>
          </p:cNvSpPr>
          <p:nvPr>
            <p:ph type="sldNum" sz="quarter" idx="12"/>
          </p:nvPr>
        </p:nvSpPr>
        <p:spPr/>
        <p:txBody>
          <a:bodyPr/>
          <a:lstStyle/>
          <a:p>
            <a:fld id="{1E47FE53-EBF0-4DA7-9D9D-CC1C3A20F3CB}" type="slidenum">
              <a:rPr lang="en-US" smtClean="0"/>
              <a:pPr/>
              <a:t>8</a:t>
            </a:fld>
            <a:endParaRPr lang="en-US"/>
          </a:p>
        </p:txBody>
      </p:sp>
    </p:spTree>
    <p:extLst>
      <p:ext uri="{BB962C8B-B14F-4D97-AF65-F5344CB8AC3E}">
        <p14:creationId xmlns:p14="http://schemas.microsoft.com/office/powerpoint/2010/main" val="315595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471B3-B64B-4E95-9F52-B06BA9B80F15}"/>
              </a:ext>
            </a:extLst>
          </p:cNvPr>
          <p:cNvSpPr>
            <a:spLocks noGrp="1"/>
          </p:cNvSpPr>
          <p:nvPr>
            <p:ph type="title"/>
          </p:nvPr>
        </p:nvSpPr>
        <p:spPr/>
        <p:txBody>
          <a:bodyPr/>
          <a:lstStyle/>
          <a:p>
            <a:r>
              <a:rPr lang="en-US" altLang="en-US"/>
              <a:t>Homeless Definition (2)</a:t>
            </a:r>
            <a:endParaRPr lang="en-US" dirty="0"/>
          </a:p>
        </p:txBody>
      </p:sp>
      <p:sp>
        <p:nvSpPr>
          <p:cNvPr id="3" name="Content Placeholder 2">
            <a:extLst>
              <a:ext uri="{FF2B5EF4-FFF2-40B4-BE49-F238E27FC236}">
                <a16:creationId xmlns:a16="http://schemas.microsoft.com/office/drawing/2014/main" id="{E8DC584C-18CC-4CE3-BDB0-50FA668DB4AF}"/>
              </a:ext>
            </a:extLst>
          </p:cNvPr>
          <p:cNvSpPr>
            <a:spLocks noGrp="1"/>
          </p:cNvSpPr>
          <p:nvPr>
            <p:ph idx="1"/>
          </p:nvPr>
        </p:nvSpPr>
        <p:spPr/>
        <p:txBody>
          <a:bodyPr/>
          <a:lstStyle/>
          <a:p>
            <a:pPr marL="0" indent="0">
              <a:buNone/>
            </a:pPr>
            <a:r>
              <a:rPr lang="en-US" dirty="0"/>
              <a:t>Examples of homelessness include children and youth living in:</a:t>
            </a:r>
          </a:p>
          <a:p>
            <a:r>
              <a:rPr lang="en-US" dirty="0"/>
              <a:t>Shared housing due to economic hardship</a:t>
            </a:r>
          </a:p>
          <a:p>
            <a:r>
              <a:rPr lang="en-US" dirty="0"/>
              <a:t>Motels or hotels</a:t>
            </a:r>
          </a:p>
          <a:p>
            <a:r>
              <a:rPr lang="en-US" dirty="0"/>
              <a:t>Public or private places not designed for sleeping</a:t>
            </a:r>
          </a:p>
          <a:p>
            <a:pPr lvl="0"/>
            <a:r>
              <a:rPr lang="en-US" altLang="en-US" dirty="0"/>
              <a:t>Trailer parks or campgrounds </a:t>
            </a:r>
          </a:p>
          <a:p>
            <a:pPr lvl="0"/>
            <a:r>
              <a:rPr lang="en-US" altLang="en-US" dirty="0"/>
              <a:t>Cars, parks, and abandoned buildings </a:t>
            </a:r>
          </a:p>
          <a:p>
            <a:pPr lvl="0"/>
            <a:r>
              <a:rPr lang="en-US" altLang="en-US" dirty="0"/>
              <a:t>All shelters, including emergency or transitional shelters</a:t>
            </a:r>
            <a:endParaRPr lang="en-US" dirty="0"/>
          </a:p>
          <a:p>
            <a:endParaRPr lang="en-US" dirty="0"/>
          </a:p>
        </p:txBody>
      </p:sp>
      <p:sp>
        <p:nvSpPr>
          <p:cNvPr id="5" name="Slide Number Placeholder 4">
            <a:extLst>
              <a:ext uri="{FF2B5EF4-FFF2-40B4-BE49-F238E27FC236}">
                <a16:creationId xmlns:a16="http://schemas.microsoft.com/office/drawing/2014/main" id="{A0387200-69A8-48D0-8CD5-C7218549DDDA}"/>
              </a:ext>
            </a:extLst>
          </p:cNvPr>
          <p:cNvSpPr>
            <a:spLocks noGrp="1"/>
          </p:cNvSpPr>
          <p:nvPr>
            <p:ph type="sldNum" sz="quarter" idx="12"/>
          </p:nvPr>
        </p:nvSpPr>
        <p:spPr/>
        <p:txBody>
          <a:bodyPr/>
          <a:lstStyle/>
          <a:p>
            <a:fld id="{1E47FE53-EBF0-4DA7-9D9D-CC1C3A20F3CB}" type="slidenum">
              <a:rPr lang="en-US" smtClean="0"/>
              <a:pPr/>
              <a:t>9</a:t>
            </a:fld>
            <a:endParaRPr lang="en-US"/>
          </a:p>
        </p:txBody>
      </p:sp>
    </p:spTree>
    <p:extLst>
      <p:ext uri="{BB962C8B-B14F-4D97-AF65-F5344CB8AC3E}">
        <p14:creationId xmlns:p14="http://schemas.microsoft.com/office/powerpoint/2010/main" val="879506180"/>
      </p:ext>
    </p:extLst>
  </p:cSld>
  <p:clrMapOvr>
    <a:masterClrMapping/>
  </p:clrMapOvr>
</p:sld>
</file>

<file path=ppt/theme/theme1.xml><?xml version="1.0" encoding="utf-8"?>
<a:theme xmlns:a="http://schemas.openxmlformats.org/drawingml/2006/main" name="Retrospect">
  <a:themeElements>
    <a:clrScheme name="Custom 34">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4129</Words>
  <Application>Microsoft Office PowerPoint</Application>
  <PresentationFormat>Widescreen</PresentationFormat>
  <Paragraphs>312</Paragraphs>
  <Slides>56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Courier New</vt:lpstr>
      <vt:lpstr>Wingdings</vt:lpstr>
      <vt:lpstr>Retrospect</vt:lpstr>
      <vt:lpstr>Overview of  Homeless Education</vt:lpstr>
      <vt:lpstr>Barriers Faced (1)</vt:lpstr>
      <vt:lpstr>Barriers Faced (2)</vt:lpstr>
      <vt:lpstr>McKinney-Vento Act (1)</vt:lpstr>
      <vt:lpstr>McKinney-Vento Act (2)</vt:lpstr>
      <vt:lpstr>McKinney-Vento Act (3)</vt:lpstr>
      <vt:lpstr>California Education Codes</vt:lpstr>
      <vt:lpstr>Homeless Definition (1)</vt:lpstr>
      <vt:lpstr>Homeless Definition (2)</vt:lpstr>
      <vt:lpstr>Homeless Definition (3)</vt:lpstr>
      <vt:lpstr>Unaccompanied Homeless Youth Definition</vt:lpstr>
      <vt:lpstr>Identification and Enrollment (1)</vt:lpstr>
      <vt:lpstr>Identification and Enrollment (2)</vt:lpstr>
      <vt:lpstr>Identification and Enrollment (3)</vt:lpstr>
      <vt:lpstr>Identification and Enrollment (4)</vt:lpstr>
      <vt:lpstr>Identification and Enrollment (5)</vt:lpstr>
      <vt:lpstr>Preschool Enrollment</vt:lpstr>
      <vt:lpstr>Enrollment Reporting Requirements</vt:lpstr>
      <vt:lpstr>School of Origin (1)</vt:lpstr>
      <vt:lpstr>School of Origin (2)</vt:lpstr>
      <vt:lpstr>School Stability (1)</vt:lpstr>
      <vt:lpstr>School Stability (2)</vt:lpstr>
      <vt:lpstr>Dispute Resolution (1)</vt:lpstr>
      <vt:lpstr>Dispute Resolution (2)</vt:lpstr>
      <vt:lpstr>Dispute Resolution (3)</vt:lpstr>
      <vt:lpstr>Transportation (1)</vt:lpstr>
      <vt:lpstr>Transportation (2)</vt:lpstr>
      <vt:lpstr>Policies (1)</vt:lpstr>
      <vt:lpstr>Policies (2)</vt:lpstr>
      <vt:lpstr>Equal Access</vt:lpstr>
      <vt:lpstr>Higher Education Access</vt:lpstr>
      <vt:lpstr>Segregation</vt:lpstr>
      <vt:lpstr>Coordination Within the LEA</vt:lpstr>
      <vt:lpstr>Coordination Outside the LEA</vt:lpstr>
      <vt:lpstr>Charter Schools</vt:lpstr>
      <vt:lpstr>Collaboration with HUD (1)</vt:lpstr>
      <vt:lpstr>Collaboration with HUD (2)</vt:lpstr>
      <vt:lpstr>HUD Definition (1)</vt:lpstr>
      <vt:lpstr>HUD Definition (2)</vt:lpstr>
      <vt:lpstr>Coordination with Title I (1)</vt:lpstr>
      <vt:lpstr>Coordination with Title I (2)</vt:lpstr>
      <vt:lpstr>Coordination with Title I (3)</vt:lpstr>
      <vt:lpstr>Consolidated Application (1)</vt:lpstr>
      <vt:lpstr>Consolidated Application (2)</vt:lpstr>
      <vt:lpstr>Local Liaisons (1)</vt:lpstr>
      <vt:lpstr>Local Liaisons (2)</vt:lpstr>
      <vt:lpstr>Local Liaisons (3)</vt:lpstr>
      <vt:lpstr>Local Liaisons (4)</vt:lpstr>
      <vt:lpstr>Local Liaisons (5)</vt:lpstr>
      <vt:lpstr>Training Modules (1)</vt:lpstr>
      <vt:lpstr>Training Modules (2)</vt:lpstr>
      <vt:lpstr>Resources (1)</vt:lpstr>
      <vt:lpstr>Resources (2)</vt:lpstr>
      <vt:lpstr>Resources (3)</vt:lpstr>
      <vt:lpstr>Listserv and Liaisons</vt:lpstr>
      <vt:lpstr>Contact Information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Homeless Education - Homeless Education (CA Dept of Education)</dc:title>
  <dc:subject>This presentation provides an overview of educational rights of children and youth experiencing homelessness.</dc:subject>
  <dc:creator/>
  <cp:keywords/>
  <cp:lastModifiedBy/>
  <cp:revision>1</cp:revision>
  <dcterms:created xsi:type="dcterms:W3CDTF">2024-02-02T22:13:46Z</dcterms:created>
  <dcterms:modified xsi:type="dcterms:W3CDTF">2024-02-02T22:14:16Z</dcterms:modified>
</cp:coreProperties>
</file>