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32"/>
  </p:notesMasterIdLst>
  <p:handoutMasterIdLst>
    <p:handoutMasterId r:id="rId33"/>
  </p:handoutMasterIdLst>
  <p:sldIdLst>
    <p:sldId id="306" r:id="rId3"/>
    <p:sldId id="358" r:id="rId4"/>
    <p:sldId id="326" r:id="rId5"/>
    <p:sldId id="347" r:id="rId6"/>
    <p:sldId id="352" r:id="rId7"/>
    <p:sldId id="355" r:id="rId8"/>
    <p:sldId id="354" r:id="rId9"/>
    <p:sldId id="359" r:id="rId10"/>
    <p:sldId id="372" r:id="rId11"/>
    <p:sldId id="375" r:id="rId12"/>
    <p:sldId id="376" r:id="rId13"/>
    <p:sldId id="377" r:id="rId14"/>
    <p:sldId id="363" r:id="rId15"/>
    <p:sldId id="366" r:id="rId16"/>
    <p:sldId id="364" r:id="rId17"/>
    <p:sldId id="365" r:id="rId18"/>
    <p:sldId id="373" r:id="rId19"/>
    <p:sldId id="357" r:id="rId20"/>
    <p:sldId id="360" r:id="rId21"/>
    <p:sldId id="361" r:id="rId22"/>
    <p:sldId id="362" r:id="rId23"/>
    <p:sldId id="2141" r:id="rId24"/>
    <p:sldId id="367" r:id="rId25"/>
    <p:sldId id="368" r:id="rId26"/>
    <p:sldId id="369" r:id="rId27"/>
    <p:sldId id="370" r:id="rId28"/>
    <p:sldId id="349" r:id="rId29"/>
    <p:sldId id="378" r:id="rId30"/>
    <p:sldId id="371"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94"/>
  </p:normalViewPr>
  <p:slideViewPr>
    <p:cSldViewPr snapToGrid="0">
      <p:cViewPr>
        <p:scale>
          <a:sx n="100" d="100"/>
          <a:sy n="100" d="100"/>
        </p:scale>
        <p:origin x="5172" y="432"/>
      </p:cViewPr>
      <p:guideLst/>
    </p:cSldViewPr>
  </p:slideViewPr>
  <p:notesTextViewPr>
    <p:cViewPr>
      <p:scale>
        <a:sx n="1" d="1"/>
        <a:sy n="1" d="1"/>
      </p:scale>
      <p:origin x="0" y="0"/>
    </p:cViewPr>
  </p:notesTextViewPr>
  <p:sorterViewPr>
    <p:cViewPr varScale="1">
      <p:scale>
        <a:sx n="100" d="100"/>
        <a:sy n="100" d="100"/>
      </p:scale>
      <p:origin x="0" y="-3112"/>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06422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01918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33851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650955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617186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36458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7175066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627081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99019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135739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Tree>
    <p:extLst>
      <p:ext uri="{BB962C8B-B14F-4D97-AF65-F5344CB8AC3E}">
        <p14:creationId xmlns:p14="http://schemas.microsoft.com/office/powerpoint/2010/main" val="767828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Single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
        <p:nvSpPr>
          <p:cNvPr id="6" name="Content Placeholder 5">
            <a:extLst>
              <a:ext uri="{FF2B5EF4-FFF2-40B4-BE49-F238E27FC236}">
                <a16:creationId xmlns:a16="http://schemas.microsoft.com/office/drawing/2014/main" id="{6AD8867F-6688-4CAA-9DD4-15DDEEC404F5}"/>
              </a:ext>
            </a:extLst>
          </p:cNvPr>
          <p:cNvSpPr>
            <a:spLocks noGrp="1"/>
          </p:cNvSpPr>
          <p:nvPr>
            <p:ph sz="quarter" idx="12"/>
          </p:nvPr>
        </p:nvSpPr>
        <p:spPr>
          <a:xfrm>
            <a:off x="3660314" y="1870687"/>
            <a:ext cx="4862905" cy="3335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050789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Single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dirty="0"/>
          </a:p>
        </p:txBody>
      </p:sp>
      <p:sp>
        <p:nvSpPr>
          <p:cNvPr id="5" name="Content Placeholder 4"/>
          <p:cNvSpPr>
            <a:spLocks noGrp="1"/>
          </p:cNvSpPr>
          <p:nvPr>
            <p:ph sz="quarter" idx="11"/>
          </p:nvPr>
        </p:nvSpPr>
        <p:spPr>
          <a:xfrm>
            <a:off x="414867" y="1870687"/>
            <a:ext cx="2937933" cy="4268855"/>
          </a:xfrm>
        </p:spPr>
        <p:txBody>
          <a:bodyPr/>
          <a:lstStyle/>
          <a:p>
            <a:pPr lvl="0"/>
            <a:r>
              <a:rPr lang="en-US"/>
              <a:t>Click to edit Master text styles</a:t>
            </a:r>
          </a:p>
        </p:txBody>
      </p:sp>
      <p:sp>
        <p:nvSpPr>
          <p:cNvPr id="6" name="Content Placeholder 5">
            <a:extLst>
              <a:ext uri="{FF2B5EF4-FFF2-40B4-BE49-F238E27FC236}">
                <a16:creationId xmlns:a16="http://schemas.microsoft.com/office/drawing/2014/main" id="{6AD8867F-6688-4CAA-9DD4-15DDEEC404F5}"/>
              </a:ext>
            </a:extLst>
          </p:cNvPr>
          <p:cNvSpPr>
            <a:spLocks noGrp="1"/>
          </p:cNvSpPr>
          <p:nvPr>
            <p:ph sz="quarter" idx="12"/>
          </p:nvPr>
        </p:nvSpPr>
        <p:spPr>
          <a:xfrm>
            <a:off x="3660314" y="1870687"/>
            <a:ext cx="4862905" cy="3335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7AF05FA4-93DE-0846-AC79-17DD9F12E5DF}"/>
              </a:ext>
            </a:extLst>
          </p:cNvPr>
          <p:cNvSpPr>
            <a:spLocks noGrp="1"/>
          </p:cNvSpPr>
          <p:nvPr>
            <p:ph sz="quarter" idx="13"/>
          </p:nvPr>
        </p:nvSpPr>
        <p:spPr>
          <a:xfrm>
            <a:off x="8839200" y="1870075"/>
            <a:ext cx="3063875" cy="40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954418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1.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100000"/>
        </a:lnSpc>
        <a:spcBef>
          <a:spcPct val="0"/>
        </a:spcBef>
        <a:buNone/>
        <a:defRPr sz="4800" kern="1200" spc="-50" baseline="0">
          <a:solidFill>
            <a:schemeClr val="tx1"/>
          </a:solidFill>
          <a:latin typeface="+mj-lt"/>
          <a:ea typeface="+mj-ea"/>
          <a:cs typeface="+mj-cs"/>
        </a:defRPr>
      </a:lvl1pPr>
    </p:titleStyle>
    <p:bodyStyle>
      <a:lvl1pPr marL="176213" indent="-176213" algn="l" defTabSz="914400" rtl="0" eaLnBrk="1" latinLnBrk="0" hangingPunct="1">
        <a:lnSpc>
          <a:spcPct val="100000"/>
        </a:lnSpc>
        <a:spcBef>
          <a:spcPts val="1200"/>
        </a:spcBef>
        <a:spcAft>
          <a:spcPts val="200"/>
        </a:spcAft>
        <a:buClrTx/>
        <a:buSzPct val="100000"/>
        <a:buFont typeface="Arial" panose="020B0604020202020204" pitchFamily="34" charset="0"/>
        <a:buChar char="•"/>
        <a:defRPr sz="2400" kern="120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63288054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hf hdr="0" ftr="0" dt="0"/>
  <p:txStyles>
    <p:titleStyle>
      <a:lvl1pPr algn="l" defTabSz="914400" rtl="0" eaLnBrk="1" latinLnBrk="0" hangingPunct="1">
        <a:lnSpc>
          <a:spcPct val="100000"/>
        </a:lnSpc>
        <a:spcBef>
          <a:spcPct val="0"/>
        </a:spcBef>
        <a:buNone/>
        <a:defRPr sz="4800" kern="1200" spc="-50" baseline="0">
          <a:solidFill>
            <a:schemeClr val="tx1"/>
          </a:solidFill>
          <a:latin typeface="+mj-lt"/>
          <a:ea typeface="+mj-ea"/>
          <a:cs typeface="+mj-cs"/>
        </a:defRPr>
      </a:lvl1pPr>
    </p:titleStyle>
    <p:bodyStyle>
      <a:lvl1pPr marL="176213" indent="-176213" algn="l" defTabSz="914400" rtl="0" eaLnBrk="1" latinLnBrk="0" hangingPunct="1">
        <a:lnSpc>
          <a:spcPct val="100000"/>
        </a:lnSpc>
        <a:spcBef>
          <a:spcPts val="1200"/>
        </a:spcBef>
        <a:spcAft>
          <a:spcPts val="200"/>
        </a:spcAft>
        <a:buClrTx/>
        <a:buSzPct val="100000"/>
        <a:buFont typeface="Arial" panose="020B0604020202020204" pitchFamily="34" charset="0"/>
        <a:buChar char="•"/>
        <a:defRPr sz="2400" kern="1200">
          <a:solidFill>
            <a:schemeClr val="tx1"/>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www.cde.ca.gov/sp/hs/cy/documents/allowableexpenses.docx"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cde.ca.gov/fg/aa/co/index.asp"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sp/hs/cy/documents/allowableexpenses.docx" TargetMode="External"/><Relationship Id="rId2" Type="http://schemas.openxmlformats.org/officeDocument/2006/relationships/hyperlink" Target="https://www.cde.ca.gov/sp/hs/cy/" TargetMode="External"/><Relationship Id="rId1" Type="http://schemas.openxmlformats.org/officeDocument/2006/relationships/slideLayout" Target="../slideLayouts/slideLayout10.xml"/><Relationship Id="rId5" Type="http://schemas.openxmlformats.org/officeDocument/2006/relationships/hyperlink" Target="mailto:HomelessEd@cde.ca.gov" TargetMode="External"/><Relationship Id="rId4" Type="http://schemas.openxmlformats.org/officeDocument/2006/relationships/hyperlink" Target="https://nche.ed.gov/legislation/title-1-part-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670684-14FB-441E-BF12-8094708A6397}"/>
              </a:ext>
            </a:extLst>
          </p:cNvPr>
          <p:cNvSpPr>
            <a:spLocks noGrp="1"/>
          </p:cNvSpPr>
          <p:nvPr>
            <p:ph type="ctrTitle"/>
          </p:nvPr>
        </p:nvSpPr>
        <p:spPr>
          <a:xfrm>
            <a:off x="2485502" y="758951"/>
            <a:ext cx="9152313" cy="3217625"/>
          </a:xfrm>
        </p:spPr>
        <p:txBody>
          <a:bodyPr>
            <a:noAutofit/>
          </a:bodyPr>
          <a:lstStyle/>
          <a:p>
            <a:pPr algn="ctr"/>
            <a:r>
              <a:rPr lang="en-US" sz="4800" dirty="0"/>
              <a:t>Supporting Children and Youth Experiencing Homelessness Using Title I, Part A: Requirements, Reservations, and Uses</a:t>
            </a:r>
          </a:p>
        </p:txBody>
      </p:sp>
      <p:sp>
        <p:nvSpPr>
          <p:cNvPr id="3" name="Subtitle 2">
            <a:extLst>
              <a:ext uri="{FF2B5EF4-FFF2-40B4-BE49-F238E27FC236}">
                <a16:creationId xmlns:a16="http://schemas.microsoft.com/office/drawing/2014/main" id="{8E08D93C-088A-405C-8853-4D078B4FFF99}"/>
              </a:ext>
            </a:extLst>
          </p:cNvPr>
          <p:cNvSpPr>
            <a:spLocks noGrp="1"/>
          </p:cNvSpPr>
          <p:nvPr>
            <p:ph type="subTitle" idx="1"/>
          </p:nvPr>
        </p:nvSpPr>
        <p:spPr>
          <a:xfrm>
            <a:off x="2485501" y="4455620"/>
            <a:ext cx="9155085" cy="1643429"/>
          </a:xfrm>
        </p:spPr>
        <p:txBody>
          <a:bodyPr>
            <a:normAutofit/>
          </a:bodyPr>
          <a:lstStyle/>
          <a:p>
            <a:pPr algn="ctr"/>
            <a:r>
              <a:rPr lang="en-US" dirty="0">
                <a:solidFill>
                  <a:schemeClr val="tx1"/>
                </a:solidFill>
              </a:rPr>
              <a:t>September 2022</a:t>
            </a:r>
          </a:p>
          <a:p>
            <a:pPr algn="ctr"/>
            <a:r>
              <a:rPr lang="en-US" cap="none" dirty="0">
                <a:solidFill>
                  <a:schemeClr val="tx1"/>
                </a:solidFill>
              </a:rPr>
              <a:t>Integrated Student Support and Programs Office</a:t>
            </a:r>
          </a:p>
          <a:p>
            <a:pPr algn="ctr"/>
            <a:r>
              <a:rPr lang="en-US" cap="none" dirty="0">
                <a:solidFill>
                  <a:schemeClr val="tx1"/>
                </a:solidFill>
              </a:rPr>
              <a:t>California Department of Education</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Collaboration Between the Two (2)</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457200" lvl="1" indent="-223838">
              <a:spcBef>
                <a:spcPts val="1200"/>
              </a:spcBef>
              <a:spcAft>
                <a:spcPts val="200"/>
              </a:spcAft>
            </a:pPr>
            <a:r>
              <a:rPr lang="en-US" dirty="0"/>
              <a:t>Ensure that the needs of highly mobile students are included in the school improvement plans and not addressed as a separate issue</a:t>
            </a:r>
          </a:p>
          <a:p>
            <a:pPr marL="457200" lvl="1" indent="-223838">
              <a:spcBef>
                <a:spcPts val="1200"/>
              </a:spcBef>
              <a:spcAft>
                <a:spcPts val="200"/>
              </a:spcAft>
            </a:pPr>
            <a:r>
              <a:rPr lang="en-US" dirty="0"/>
              <a:t>Provide joint Title I, Part A and McKinney-Vento program trainings, meetings, and materials for all staff</a:t>
            </a:r>
          </a:p>
          <a:p>
            <a:pPr marL="457200" lvl="1" indent="-223838">
              <a:spcBef>
                <a:spcPts val="1200"/>
              </a:spcBef>
              <a:spcAft>
                <a:spcPts val="200"/>
              </a:spcAft>
            </a:pPr>
            <a:r>
              <a:rPr lang="en-US" dirty="0"/>
              <a:t>Share Title I, Part A and Homeless Education resources and handbooks relating to serving students experiencing high poverty and mobility, with program staff</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3776515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0D92-8BC0-4A41-88F1-0F3308123C43}"/>
              </a:ext>
            </a:extLst>
          </p:cNvPr>
          <p:cNvSpPr>
            <a:spLocks noGrp="1"/>
          </p:cNvSpPr>
          <p:nvPr>
            <p:ph type="title"/>
          </p:nvPr>
        </p:nvSpPr>
        <p:spPr/>
        <p:txBody>
          <a:bodyPr/>
          <a:lstStyle/>
          <a:p>
            <a:r>
              <a:rPr lang="en-US" dirty="0"/>
              <a:t>Collaboration Between the Two (3)</a:t>
            </a:r>
          </a:p>
        </p:txBody>
      </p:sp>
      <p:sp>
        <p:nvSpPr>
          <p:cNvPr id="3" name="Content Placeholder 2">
            <a:extLst>
              <a:ext uri="{FF2B5EF4-FFF2-40B4-BE49-F238E27FC236}">
                <a16:creationId xmlns:a16="http://schemas.microsoft.com/office/drawing/2014/main" id="{B5D6BAA6-7AC1-4BC4-84A7-2AA104B190C0}"/>
              </a:ext>
            </a:extLst>
          </p:cNvPr>
          <p:cNvSpPr>
            <a:spLocks noGrp="1"/>
          </p:cNvSpPr>
          <p:nvPr>
            <p:ph idx="1"/>
          </p:nvPr>
        </p:nvSpPr>
        <p:spPr/>
        <p:txBody>
          <a:bodyPr>
            <a:noAutofit/>
          </a:bodyPr>
          <a:lstStyle/>
          <a:p>
            <a:pPr marL="457200" lvl="1" indent="-223838">
              <a:spcBef>
                <a:spcPts val="1200"/>
              </a:spcBef>
              <a:spcAft>
                <a:spcPts val="200"/>
              </a:spcAft>
            </a:pPr>
            <a:r>
              <a:rPr lang="en-US" dirty="0"/>
              <a:t>Establish and widely disseminate information on district-wide policies, procedures, and guidelines to identify and serve eligible students</a:t>
            </a:r>
          </a:p>
          <a:p>
            <a:pPr marL="457200" lvl="1" indent="-223838">
              <a:spcBef>
                <a:spcPts val="1200"/>
              </a:spcBef>
              <a:spcAft>
                <a:spcPts val="200"/>
              </a:spcAft>
            </a:pPr>
            <a:r>
              <a:rPr lang="en-US" dirty="0"/>
              <a:t>Use data from a variety of sources, including the McKinney-Vento Act, Title I, Part A, and other education interventions to determine appropriate homeless set-aside funding levels and activities</a:t>
            </a:r>
          </a:p>
          <a:p>
            <a:pPr marL="457200" lvl="1" indent="-223838">
              <a:spcBef>
                <a:spcPts val="1200"/>
              </a:spcBef>
              <a:spcAft>
                <a:spcPts val="200"/>
              </a:spcAft>
            </a:pPr>
            <a:r>
              <a:rPr lang="en-US" dirty="0"/>
              <a:t>Share this data within and across the LEA including the needs of homeless children and youth to build awareness and understanding among staff</a:t>
            </a:r>
          </a:p>
        </p:txBody>
      </p:sp>
      <p:sp>
        <p:nvSpPr>
          <p:cNvPr id="4" name="Slide Number Placeholder 3">
            <a:extLst>
              <a:ext uri="{FF2B5EF4-FFF2-40B4-BE49-F238E27FC236}">
                <a16:creationId xmlns:a16="http://schemas.microsoft.com/office/drawing/2014/main" id="{3CAE8859-E03D-424F-A775-B0A1CEE0F690}"/>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94230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0D92-8BC0-4A41-88F1-0F3308123C43}"/>
              </a:ext>
            </a:extLst>
          </p:cNvPr>
          <p:cNvSpPr>
            <a:spLocks noGrp="1"/>
          </p:cNvSpPr>
          <p:nvPr>
            <p:ph type="title"/>
          </p:nvPr>
        </p:nvSpPr>
        <p:spPr/>
        <p:txBody>
          <a:bodyPr/>
          <a:lstStyle/>
          <a:p>
            <a:r>
              <a:rPr lang="en-US" dirty="0"/>
              <a:t>Collaboration Between the Two (4)</a:t>
            </a:r>
          </a:p>
        </p:txBody>
      </p:sp>
      <p:sp>
        <p:nvSpPr>
          <p:cNvPr id="3" name="Content Placeholder 2">
            <a:extLst>
              <a:ext uri="{FF2B5EF4-FFF2-40B4-BE49-F238E27FC236}">
                <a16:creationId xmlns:a16="http://schemas.microsoft.com/office/drawing/2014/main" id="{B5D6BAA6-7AC1-4BC4-84A7-2AA104B190C0}"/>
              </a:ext>
            </a:extLst>
          </p:cNvPr>
          <p:cNvSpPr>
            <a:spLocks noGrp="1"/>
          </p:cNvSpPr>
          <p:nvPr>
            <p:ph idx="1"/>
          </p:nvPr>
        </p:nvSpPr>
        <p:spPr/>
        <p:txBody>
          <a:bodyPr>
            <a:noAutofit/>
          </a:bodyPr>
          <a:lstStyle/>
          <a:p>
            <a:pPr marL="457200" lvl="1" indent="-223838"/>
            <a:r>
              <a:rPr lang="en-US" dirty="0"/>
              <a:t>Lead district-wide efforts to make organizational accommodations for eligible students, as necessary, in such areas as transportation, remaining in the school of origin, records transfer, class scheduling, and special services that will help them enroll, attend, and succeed in school</a:t>
            </a:r>
          </a:p>
          <a:p>
            <a:pPr marL="233363" lvl="0" indent="-233363"/>
            <a:r>
              <a:rPr lang="en-US" dirty="0"/>
              <a:t>Continual cross-program interaction enables LEAs to respond to the emerging needs of children and youth experiencing homelessness, and implement interventions expediently to ensure these students’ academic success.</a:t>
            </a:r>
          </a:p>
        </p:txBody>
      </p:sp>
      <p:sp>
        <p:nvSpPr>
          <p:cNvPr id="4" name="Slide Number Placeholder 3">
            <a:extLst>
              <a:ext uri="{FF2B5EF4-FFF2-40B4-BE49-F238E27FC236}">
                <a16:creationId xmlns:a16="http://schemas.microsoft.com/office/drawing/2014/main" id="{3CAE8859-E03D-424F-A775-B0A1CEE0F69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87844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3470-4598-478B-8890-ED1CE2193366}"/>
              </a:ext>
            </a:extLst>
          </p:cNvPr>
          <p:cNvSpPr>
            <a:spLocks noGrp="1"/>
          </p:cNvSpPr>
          <p:nvPr>
            <p:ph type="title"/>
          </p:nvPr>
        </p:nvSpPr>
        <p:spPr/>
        <p:txBody>
          <a:bodyPr/>
          <a:lstStyle/>
          <a:p>
            <a:r>
              <a:rPr lang="en-US" dirty="0"/>
              <a:t>Determining Set-Aside (1)</a:t>
            </a:r>
          </a:p>
        </p:txBody>
      </p:sp>
      <p:sp>
        <p:nvSpPr>
          <p:cNvPr id="3" name="Content Placeholder 2">
            <a:extLst>
              <a:ext uri="{FF2B5EF4-FFF2-40B4-BE49-F238E27FC236}">
                <a16:creationId xmlns:a16="http://schemas.microsoft.com/office/drawing/2014/main" id="{A1DF3A23-ACDD-424B-8C0C-DF44CBD30E6F}"/>
              </a:ext>
            </a:extLst>
          </p:cNvPr>
          <p:cNvSpPr>
            <a:spLocks noGrp="1"/>
          </p:cNvSpPr>
          <p:nvPr>
            <p:ph idx="1"/>
          </p:nvPr>
        </p:nvSpPr>
        <p:spPr/>
        <p:txBody>
          <a:bodyPr>
            <a:normAutofit/>
          </a:bodyPr>
          <a:lstStyle/>
          <a:p>
            <a:pPr marL="233363" indent="-233363"/>
            <a:r>
              <a:rPr lang="en-US" dirty="0"/>
              <a:t>Determining an appropriate homeless set-aside amount requires coordination between the LEA’s Title I, Part A and McKinney-Vento programs.</a:t>
            </a:r>
          </a:p>
          <a:p>
            <a:pPr marL="233363" indent="-233363"/>
            <a:r>
              <a:rPr lang="en-US" dirty="0"/>
              <a:t>The set-aside must be determined based on the total Title I, Part A allocation received by the LEA, and reserved prior to any allowable expenditures or transfers by the LEA.</a:t>
            </a:r>
          </a:p>
          <a:p>
            <a:pPr marL="233363" indent="-233363"/>
            <a:r>
              <a:rPr lang="en-US" dirty="0"/>
              <a:t>LEAs should establish their own methods for determining their homeless set-aside while working with various stakeholders within the LEA, as appropriate.</a:t>
            </a:r>
          </a:p>
        </p:txBody>
      </p:sp>
      <p:sp>
        <p:nvSpPr>
          <p:cNvPr id="4" name="Slide Number Placeholder 3">
            <a:extLst>
              <a:ext uri="{FF2B5EF4-FFF2-40B4-BE49-F238E27FC236}">
                <a16:creationId xmlns:a16="http://schemas.microsoft.com/office/drawing/2014/main" id="{A5E01D63-81E0-460E-B67C-A5A76D2BAFBA}"/>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316278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F5699-F98A-4384-9926-D096E51A2D4C}"/>
              </a:ext>
            </a:extLst>
          </p:cNvPr>
          <p:cNvSpPr>
            <a:spLocks noGrp="1"/>
          </p:cNvSpPr>
          <p:nvPr>
            <p:ph type="title"/>
          </p:nvPr>
        </p:nvSpPr>
        <p:spPr/>
        <p:txBody>
          <a:bodyPr/>
          <a:lstStyle/>
          <a:p>
            <a:r>
              <a:rPr lang="en-US" dirty="0"/>
              <a:t>Determining Set-Aside (2)</a:t>
            </a:r>
          </a:p>
        </p:txBody>
      </p:sp>
      <p:sp>
        <p:nvSpPr>
          <p:cNvPr id="3" name="Content Placeholder 2">
            <a:extLst>
              <a:ext uri="{FF2B5EF4-FFF2-40B4-BE49-F238E27FC236}">
                <a16:creationId xmlns:a16="http://schemas.microsoft.com/office/drawing/2014/main" id="{3494EA6F-0190-40F4-9265-260AF4D89322}"/>
              </a:ext>
            </a:extLst>
          </p:cNvPr>
          <p:cNvSpPr>
            <a:spLocks noGrp="1"/>
          </p:cNvSpPr>
          <p:nvPr>
            <p:ph idx="1"/>
          </p:nvPr>
        </p:nvSpPr>
        <p:spPr/>
        <p:txBody>
          <a:bodyPr>
            <a:normAutofit/>
          </a:bodyPr>
          <a:lstStyle/>
          <a:p>
            <a:pPr marL="233363" indent="-233363"/>
            <a:r>
              <a:rPr lang="en-US" dirty="0"/>
              <a:t>When determining the set-aside amount, the Title I director and local liaison should partner to gather and review relevant data in order to ensure that sufficient Title I, Part A funds are reserved to meet the needs of students experiencing homelessness.</a:t>
            </a:r>
          </a:p>
          <a:p>
            <a:pPr marL="233363" indent="-233363"/>
            <a:r>
              <a:rPr lang="en-US" dirty="0"/>
              <a:t>As a reminder, in determining the set-aside amount, LEAs should allow for the provision of services to meet the unique needs of homeless students who attend Title I, Part A schools that are above and beyond services provided through the regular Title I, Part A programs.</a:t>
            </a:r>
          </a:p>
        </p:txBody>
      </p:sp>
      <p:sp>
        <p:nvSpPr>
          <p:cNvPr id="4" name="Slide Number Placeholder 3">
            <a:extLst>
              <a:ext uri="{FF2B5EF4-FFF2-40B4-BE49-F238E27FC236}">
                <a16:creationId xmlns:a16="http://schemas.microsoft.com/office/drawing/2014/main" id="{E987D0AB-4928-41B1-80D4-2A78939429AA}"/>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3037167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3470-4598-478B-8890-ED1CE2193366}"/>
              </a:ext>
            </a:extLst>
          </p:cNvPr>
          <p:cNvSpPr>
            <a:spLocks noGrp="1"/>
          </p:cNvSpPr>
          <p:nvPr>
            <p:ph type="title"/>
          </p:nvPr>
        </p:nvSpPr>
        <p:spPr/>
        <p:txBody>
          <a:bodyPr/>
          <a:lstStyle/>
          <a:p>
            <a:r>
              <a:rPr lang="en-US" dirty="0"/>
              <a:t>Determining Set-Aside (3)</a:t>
            </a:r>
          </a:p>
        </p:txBody>
      </p:sp>
      <p:sp>
        <p:nvSpPr>
          <p:cNvPr id="3" name="Content Placeholder 2">
            <a:extLst>
              <a:ext uri="{FF2B5EF4-FFF2-40B4-BE49-F238E27FC236}">
                <a16:creationId xmlns:a16="http://schemas.microsoft.com/office/drawing/2014/main" id="{A1DF3A23-ACDD-424B-8C0C-DF44CBD30E6F}"/>
              </a:ext>
            </a:extLst>
          </p:cNvPr>
          <p:cNvSpPr>
            <a:spLocks noGrp="1"/>
          </p:cNvSpPr>
          <p:nvPr>
            <p:ph idx="1"/>
          </p:nvPr>
        </p:nvSpPr>
        <p:spPr/>
        <p:txBody>
          <a:bodyPr>
            <a:normAutofit/>
          </a:bodyPr>
          <a:lstStyle/>
          <a:p>
            <a:pPr marL="233363" indent="-233363"/>
            <a:r>
              <a:rPr lang="en-US" dirty="0"/>
              <a:t>Here are possible methods for calculating the set-aside:</a:t>
            </a:r>
          </a:p>
          <a:p>
            <a:pPr marL="457200" lvl="1" indent="-223838">
              <a:spcBef>
                <a:spcPts val="1200"/>
              </a:spcBef>
              <a:spcAft>
                <a:spcPts val="200"/>
              </a:spcAft>
            </a:pPr>
            <a:r>
              <a:rPr lang="en-US" dirty="0"/>
              <a:t>Base the set-aside on an assessment of the needs of students experiencing homelessness within the district, considering both the number and needs of these students</a:t>
            </a:r>
          </a:p>
          <a:p>
            <a:pPr marL="457200" lvl="1" indent="-223838">
              <a:spcBef>
                <a:spcPts val="1200"/>
              </a:spcBef>
              <a:spcAft>
                <a:spcPts val="200"/>
              </a:spcAft>
            </a:pPr>
            <a:r>
              <a:rPr lang="en-US" dirty="0"/>
              <a:t>Determine a percentage of the district’s Title I, Part A funds to reserve for the homeless set-aside</a:t>
            </a:r>
          </a:p>
          <a:p>
            <a:pPr marL="457200" lvl="1" indent="-223838">
              <a:spcBef>
                <a:spcPts val="1200"/>
              </a:spcBef>
              <a:spcAft>
                <a:spcPts val="200"/>
              </a:spcAft>
            </a:pPr>
            <a:r>
              <a:rPr lang="en-US" dirty="0"/>
              <a:t>Multiply the number of students experiencing homelessness identified by the district by the Title I, Part A per-pupil allocation</a:t>
            </a:r>
          </a:p>
        </p:txBody>
      </p:sp>
      <p:sp>
        <p:nvSpPr>
          <p:cNvPr id="4" name="Slide Number Placeholder 3">
            <a:extLst>
              <a:ext uri="{FF2B5EF4-FFF2-40B4-BE49-F238E27FC236}">
                <a16:creationId xmlns:a16="http://schemas.microsoft.com/office/drawing/2014/main" id="{A5E01D63-81E0-460E-B67C-A5A76D2BAFBA}"/>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3076364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91F0-A19D-4666-B7CA-C92062786993}"/>
              </a:ext>
            </a:extLst>
          </p:cNvPr>
          <p:cNvSpPr>
            <a:spLocks noGrp="1"/>
          </p:cNvSpPr>
          <p:nvPr>
            <p:ph type="title"/>
          </p:nvPr>
        </p:nvSpPr>
        <p:spPr/>
        <p:txBody>
          <a:bodyPr/>
          <a:lstStyle/>
          <a:p>
            <a:r>
              <a:rPr lang="en-US" dirty="0"/>
              <a:t>Determining Set-Aside (4)</a:t>
            </a:r>
          </a:p>
        </p:txBody>
      </p:sp>
      <p:sp>
        <p:nvSpPr>
          <p:cNvPr id="3" name="Content Placeholder 2">
            <a:extLst>
              <a:ext uri="{FF2B5EF4-FFF2-40B4-BE49-F238E27FC236}">
                <a16:creationId xmlns:a16="http://schemas.microsoft.com/office/drawing/2014/main" id="{234E9503-D744-48B5-BFFD-16F6AD2D6B2A}"/>
              </a:ext>
            </a:extLst>
          </p:cNvPr>
          <p:cNvSpPr>
            <a:spLocks noGrp="1"/>
          </p:cNvSpPr>
          <p:nvPr>
            <p:ph idx="1"/>
          </p:nvPr>
        </p:nvSpPr>
        <p:spPr/>
        <p:txBody>
          <a:bodyPr>
            <a:normAutofit/>
          </a:bodyPr>
          <a:lstStyle/>
          <a:p>
            <a:pPr marL="457200" lvl="1" indent="-223838">
              <a:spcBef>
                <a:spcPts val="1200"/>
              </a:spcBef>
              <a:spcAft>
                <a:spcPts val="200"/>
              </a:spcAft>
            </a:pPr>
            <a:r>
              <a:rPr lang="en-US" dirty="0"/>
              <a:t>Match the amount of McKinney-Vento subgrant dollars received by the LEA, if applicable</a:t>
            </a:r>
          </a:p>
          <a:p>
            <a:pPr marL="457200" lvl="1" indent="-223838">
              <a:spcBef>
                <a:spcPts val="1200"/>
              </a:spcBef>
              <a:spcAft>
                <a:spcPts val="200"/>
              </a:spcAft>
            </a:pPr>
            <a:r>
              <a:rPr lang="en-US" dirty="0"/>
              <a:t>Adjust previous set-aside amounts based on past set-aside expenditures and trend data, such as the number of students experiencing homelessness identified, these students’ academic outcomes and educational needs, and changes to the community’s poverty levels and/or economy</a:t>
            </a:r>
          </a:p>
          <a:p>
            <a:pPr marL="457200" lvl="1" indent="-223838">
              <a:spcBef>
                <a:spcPts val="1200"/>
              </a:spcBef>
              <a:spcAft>
                <a:spcPts val="200"/>
              </a:spcAft>
            </a:pPr>
            <a:r>
              <a:rPr lang="en-US" dirty="0"/>
              <a:t>Analyze your Free or Reduced-Price Meals (FRPM) data by comparing it to homeless enrollment. Most LEAs homeless enrollment should be around 10 percent of their FRPM</a:t>
            </a:r>
          </a:p>
        </p:txBody>
      </p:sp>
      <p:sp>
        <p:nvSpPr>
          <p:cNvPr id="4" name="Slide Number Placeholder 3">
            <a:extLst>
              <a:ext uri="{FF2B5EF4-FFF2-40B4-BE49-F238E27FC236}">
                <a16:creationId xmlns:a16="http://schemas.microsoft.com/office/drawing/2014/main" id="{20CFB415-7069-4394-9CEF-83D35A05D3A8}"/>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3002562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A4B14-9CB3-4CA9-BFEF-CDD004499A83}"/>
              </a:ext>
            </a:extLst>
          </p:cNvPr>
          <p:cNvSpPr>
            <a:spLocks noGrp="1"/>
          </p:cNvSpPr>
          <p:nvPr>
            <p:ph type="title"/>
          </p:nvPr>
        </p:nvSpPr>
        <p:spPr/>
        <p:txBody>
          <a:bodyPr/>
          <a:lstStyle/>
          <a:p>
            <a:r>
              <a:rPr lang="en-US" dirty="0"/>
              <a:t>Changing Set-Aside</a:t>
            </a:r>
          </a:p>
        </p:txBody>
      </p:sp>
      <p:sp>
        <p:nvSpPr>
          <p:cNvPr id="3" name="Content Placeholder 2">
            <a:extLst>
              <a:ext uri="{FF2B5EF4-FFF2-40B4-BE49-F238E27FC236}">
                <a16:creationId xmlns:a16="http://schemas.microsoft.com/office/drawing/2014/main" id="{73996BE2-6213-4497-97EB-F10B34F85143}"/>
              </a:ext>
            </a:extLst>
          </p:cNvPr>
          <p:cNvSpPr>
            <a:spLocks noGrp="1"/>
          </p:cNvSpPr>
          <p:nvPr>
            <p:ph idx="1"/>
          </p:nvPr>
        </p:nvSpPr>
        <p:spPr/>
        <p:txBody>
          <a:bodyPr>
            <a:normAutofit/>
          </a:bodyPr>
          <a:lstStyle/>
          <a:p>
            <a:pPr marL="233363" indent="-233363"/>
            <a:r>
              <a:rPr lang="en-US" dirty="0"/>
              <a:t>If the number of students experiencing homelessness enrolled in LEAs changes significantly over the course of a school year, LEAs can certainly make changes to both fiscal and program.</a:t>
            </a:r>
          </a:p>
          <a:p>
            <a:pPr marL="457200" lvl="1" indent="-223838">
              <a:spcBef>
                <a:spcPts val="1200"/>
              </a:spcBef>
              <a:spcAft>
                <a:spcPts val="200"/>
              </a:spcAft>
            </a:pPr>
            <a:r>
              <a:rPr lang="en-US" dirty="0"/>
              <a:t>These changes should be based on emerging needs of homeless children, youth, and their families</a:t>
            </a:r>
          </a:p>
          <a:p>
            <a:pPr marL="457200" lvl="1" indent="-223838">
              <a:spcBef>
                <a:spcPts val="1200"/>
              </a:spcBef>
              <a:spcAft>
                <a:spcPts val="200"/>
              </a:spcAft>
            </a:pPr>
            <a:r>
              <a:rPr lang="en-US" dirty="0"/>
              <a:t>Samples of changes could be an impact due to natural disasters, a pandemic, etc.</a:t>
            </a:r>
          </a:p>
          <a:p>
            <a:pPr marL="457200" lvl="1" indent="-223838">
              <a:spcBef>
                <a:spcPts val="1200"/>
              </a:spcBef>
              <a:spcAft>
                <a:spcPts val="200"/>
              </a:spcAft>
            </a:pPr>
            <a:r>
              <a:rPr lang="en-US" dirty="0"/>
              <a:t>It is easier to put the money back than it is to have to ask for it</a:t>
            </a:r>
          </a:p>
        </p:txBody>
      </p:sp>
      <p:sp>
        <p:nvSpPr>
          <p:cNvPr id="4" name="Slide Number Placeholder 3">
            <a:extLst>
              <a:ext uri="{FF2B5EF4-FFF2-40B4-BE49-F238E27FC236}">
                <a16:creationId xmlns:a16="http://schemas.microsoft.com/office/drawing/2014/main" id="{B7212DFD-84E3-4F3A-99AB-65A21C104277}"/>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1841349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91E2E-8110-48C3-A812-8DEE04E6656D}"/>
              </a:ext>
            </a:extLst>
          </p:cNvPr>
          <p:cNvSpPr>
            <a:spLocks noGrp="1"/>
          </p:cNvSpPr>
          <p:nvPr>
            <p:ph type="title"/>
          </p:nvPr>
        </p:nvSpPr>
        <p:spPr/>
        <p:txBody>
          <a:bodyPr/>
          <a:lstStyle/>
          <a:p>
            <a:r>
              <a:rPr lang="en-US" dirty="0"/>
              <a:t>Uses of Funds (1)</a:t>
            </a:r>
          </a:p>
        </p:txBody>
      </p:sp>
      <p:sp>
        <p:nvSpPr>
          <p:cNvPr id="3" name="Content Placeholder 2">
            <a:extLst>
              <a:ext uri="{FF2B5EF4-FFF2-40B4-BE49-F238E27FC236}">
                <a16:creationId xmlns:a16="http://schemas.microsoft.com/office/drawing/2014/main" id="{45743A67-FDCB-49EC-9070-9A2FC6BE1EE0}"/>
              </a:ext>
            </a:extLst>
          </p:cNvPr>
          <p:cNvSpPr>
            <a:spLocks noGrp="1"/>
          </p:cNvSpPr>
          <p:nvPr>
            <p:ph idx="1"/>
          </p:nvPr>
        </p:nvSpPr>
        <p:spPr/>
        <p:txBody>
          <a:bodyPr>
            <a:noAutofit/>
          </a:bodyPr>
          <a:lstStyle/>
          <a:p>
            <a:pPr marL="233363" indent="-233363"/>
            <a:r>
              <a:rPr lang="en-US" dirty="0"/>
              <a:t>Title I, Part A reservation funds for homeless education can be used for the following (20 U.S.C. Section 6313[c][3][C][</a:t>
            </a:r>
            <a:r>
              <a:rPr lang="en-US" dirty="0" err="1"/>
              <a:t>i</a:t>
            </a:r>
            <a:r>
              <a:rPr lang="en-US" dirty="0"/>
              <a:t>]):</a:t>
            </a:r>
          </a:p>
          <a:p>
            <a:pPr marL="457200" lvl="1" indent="-223838">
              <a:spcBef>
                <a:spcPts val="1200"/>
              </a:spcBef>
              <a:spcAft>
                <a:spcPts val="200"/>
              </a:spcAft>
            </a:pPr>
            <a:r>
              <a:rPr lang="en-US" dirty="0"/>
              <a:t>Items of clothing, particularly if necessary to meet a school’s dress or uniform requirement</a:t>
            </a:r>
          </a:p>
          <a:p>
            <a:pPr marL="457200" lvl="1" indent="-223838">
              <a:spcBef>
                <a:spcPts val="1200"/>
              </a:spcBef>
              <a:spcAft>
                <a:spcPts val="200"/>
              </a:spcAft>
            </a:pPr>
            <a:r>
              <a:rPr lang="en-US" dirty="0"/>
              <a:t>Clothing and shoes necessary to participate in physical education classes</a:t>
            </a:r>
          </a:p>
          <a:p>
            <a:pPr marL="457200" lvl="1" indent="-223838">
              <a:spcBef>
                <a:spcPts val="1200"/>
              </a:spcBef>
              <a:spcAft>
                <a:spcPts val="200"/>
              </a:spcAft>
            </a:pPr>
            <a:r>
              <a:rPr lang="en-US" dirty="0"/>
              <a:t>Caps and gowns to wear at graduation</a:t>
            </a:r>
          </a:p>
          <a:p>
            <a:pPr marL="457200" lvl="1" indent="-223838">
              <a:spcBef>
                <a:spcPts val="1200"/>
              </a:spcBef>
              <a:spcAft>
                <a:spcPts val="200"/>
              </a:spcAft>
            </a:pPr>
            <a:r>
              <a:rPr lang="en-US" dirty="0"/>
              <a:t>Immunizations, medical or dental services, hearing aids, and eye glasses</a:t>
            </a:r>
          </a:p>
        </p:txBody>
      </p:sp>
      <p:sp>
        <p:nvSpPr>
          <p:cNvPr id="4" name="Slide Number Placeholder 3">
            <a:extLst>
              <a:ext uri="{FF2B5EF4-FFF2-40B4-BE49-F238E27FC236}">
                <a16:creationId xmlns:a16="http://schemas.microsoft.com/office/drawing/2014/main" id="{AE69FEDF-E873-440A-A696-1CE44C56AB3E}"/>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387213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248AF-A63D-439A-8BBE-0EF8C028A846}"/>
              </a:ext>
            </a:extLst>
          </p:cNvPr>
          <p:cNvSpPr>
            <a:spLocks noGrp="1"/>
          </p:cNvSpPr>
          <p:nvPr>
            <p:ph type="title"/>
          </p:nvPr>
        </p:nvSpPr>
        <p:spPr/>
        <p:txBody>
          <a:bodyPr/>
          <a:lstStyle/>
          <a:p>
            <a:r>
              <a:rPr lang="en-US" dirty="0"/>
              <a:t>Uses of Funds (2)</a:t>
            </a:r>
          </a:p>
        </p:txBody>
      </p:sp>
      <p:sp>
        <p:nvSpPr>
          <p:cNvPr id="3" name="Content Placeholder 2">
            <a:extLst>
              <a:ext uri="{FF2B5EF4-FFF2-40B4-BE49-F238E27FC236}">
                <a16:creationId xmlns:a16="http://schemas.microsoft.com/office/drawing/2014/main" id="{217DAFC7-7491-463F-BE42-7161C5BBE24A}"/>
              </a:ext>
            </a:extLst>
          </p:cNvPr>
          <p:cNvSpPr>
            <a:spLocks noGrp="1"/>
          </p:cNvSpPr>
          <p:nvPr>
            <p:ph idx="1"/>
          </p:nvPr>
        </p:nvSpPr>
        <p:spPr/>
        <p:txBody>
          <a:bodyPr>
            <a:normAutofit/>
          </a:bodyPr>
          <a:lstStyle/>
          <a:p>
            <a:pPr marL="457200" lvl="1" indent="-223838">
              <a:spcBef>
                <a:spcPts val="1200"/>
              </a:spcBef>
              <a:spcAft>
                <a:spcPts val="200"/>
              </a:spcAft>
            </a:pPr>
            <a:r>
              <a:rPr lang="en-US" dirty="0"/>
              <a:t>Student fees that are necessary to participate in the general education program, including class projects, and field trips</a:t>
            </a:r>
          </a:p>
          <a:p>
            <a:pPr marL="457200" lvl="1" indent="-223838">
              <a:spcBef>
                <a:spcPts val="1200"/>
              </a:spcBef>
              <a:spcAft>
                <a:spcPts val="200"/>
              </a:spcAft>
            </a:pPr>
            <a:r>
              <a:rPr lang="en-US" dirty="0"/>
              <a:t>Personal school supplies such as backpacks and notebooks</a:t>
            </a:r>
          </a:p>
          <a:p>
            <a:pPr marL="457200" lvl="1" indent="-223838">
              <a:spcBef>
                <a:spcPts val="1200"/>
              </a:spcBef>
              <a:spcAft>
                <a:spcPts val="200"/>
              </a:spcAft>
            </a:pPr>
            <a:r>
              <a:rPr lang="en-US" dirty="0"/>
              <a:t>Birth certificates necessary to enroll in school</a:t>
            </a:r>
          </a:p>
          <a:p>
            <a:pPr marL="457200" lvl="1" indent="-223838">
              <a:spcBef>
                <a:spcPts val="1200"/>
              </a:spcBef>
              <a:spcAft>
                <a:spcPts val="200"/>
              </a:spcAft>
            </a:pPr>
            <a:r>
              <a:rPr lang="en-US" dirty="0"/>
              <a:t>Food</a:t>
            </a:r>
          </a:p>
          <a:p>
            <a:pPr marL="457200" lvl="1" indent="-223838">
              <a:spcBef>
                <a:spcPts val="1200"/>
              </a:spcBef>
              <a:spcAft>
                <a:spcPts val="200"/>
              </a:spcAft>
            </a:pPr>
            <a:r>
              <a:rPr lang="en-US" dirty="0"/>
              <a:t>Support the homeless liaison position</a:t>
            </a:r>
          </a:p>
          <a:p>
            <a:pPr marL="457200" lvl="1" indent="-223838">
              <a:spcBef>
                <a:spcPts val="1200"/>
              </a:spcBef>
              <a:spcAft>
                <a:spcPts val="200"/>
              </a:spcAft>
            </a:pPr>
            <a:r>
              <a:rPr lang="en-US" dirty="0"/>
              <a:t>Collect data on homeless children and youth</a:t>
            </a:r>
          </a:p>
        </p:txBody>
      </p:sp>
      <p:sp>
        <p:nvSpPr>
          <p:cNvPr id="4" name="Slide Number Placeholder 3">
            <a:extLst>
              <a:ext uri="{FF2B5EF4-FFF2-40B4-BE49-F238E27FC236}">
                <a16:creationId xmlns:a16="http://schemas.microsoft.com/office/drawing/2014/main" id="{BDEB7072-3956-426B-8136-FDD387DD137C}"/>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264401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CC313-EAEE-4DF1-A7C5-2EF270D54D98}"/>
              </a:ext>
            </a:extLst>
          </p:cNvPr>
          <p:cNvSpPr>
            <a:spLocks noGrp="1"/>
          </p:cNvSpPr>
          <p:nvPr>
            <p:ph type="title"/>
          </p:nvPr>
        </p:nvSpPr>
        <p:spPr>
          <a:xfrm>
            <a:off x="288176" y="2175857"/>
            <a:ext cx="3507971" cy="2506286"/>
          </a:xfrm>
        </p:spPr>
        <p:txBody>
          <a:bodyPr anchor="ctr">
            <a:normAutofit/>
          </a:bodyPr>
          <a:lstStyle/>
          <a:p>
            <a:pPr algn="ctr"/>
            <a:r>
              <a:rPr lang="en-US" sz="4400" dirty="0"/>
              <a:t>Acronyms</a:t>
            </a:r>
          </a:p>
        </p:txBody>
      </p:sp>
      <p:sp>
        <p:nvSpPr>
          <p:cNvPr id="5" name="Content Placeholder 4">
            <a:extLst>
              <a:ext uri="{FF2B5EF4-FFF2-40B4-BE49-F238E27FC236}">
                <a16:creationId xmlns:a16="http://schemas.microsoft.com/office/drawing/2014/main" id="{ADBB3909-7655-4050-A10C-EF49A27D74EC}"/>
              </a:ext>
            </a:extLst>
          </p:cNvPr>
          <p:cNvSpPr>
            <a:spLocks noGrp="1"/>
          </p:cNvSpPr>
          <p:nvPr>
            <p:ph idx="1"/>
          </p:nvPr>
        </p:nvSpPr>
        <p:spPr/>
        <p:txBody>
          <a:bodyPr>
            <a:normAutofit/>
          </a:bodyPr>
          <a:lstStyle/>
          <a:p>
            <a:pPr marL="233363" indent="-233363"/>
            <a:r>
              <a:rPr lang="en-US" dirty="0"/>
              <a:t>Elementary and Secondary Education Act – ESEA </a:t>
            </a:r>
          </a:p>
          <a:p>
            <a:pPr marL="233363" indent="-233363"/>
            <a:r>
              <a:rPr lang="en-US" dirty="0"/>
              <a:t>United States Code – U.S.C.</a:t>
            </a:r>
          </a:p>
          <a:p>
            <a:pPr marL="233363" indent="-233363"/>
            <a:r>
              <a:rPr lang="en-US" dirty="0"/>
              <a:t>Local Educational Agencies – LEAs, which includes county offices of education, school districts, and charter schools</a:t>
            </a:r>
          </a:p>
          <a:p>
            <a:pPr marL="233363" indent="-233363"/>
            <a:r>
              <a:rPr lang="en-US" dirty="0"/>
              <a:t>State Educational Agencies – SEAs, which includes the California Department of Education (CDE)</a:t>
            </a:r>
          </a:p>
          <a:p>
            <a:pPr marL="233363" indent="-233363"/>
            <a:r>
              <a:rPr lang="en-US" dirty="0"/>
              <a:t>Consolidated Application and Reporting System – CARS</a:t>
            </a:r>
          </a:p>
        </p:txBody>
      </p:sp>
    </p:spTree>
    <p:extLst>
      <p:ext uri="{BB962C8B-B14F-4D97-AF65-F5344CB8AC3E}">
        <p14:creationId xmlns:p14="http://schemas.microsoft.com/office/powerpoint/2010/main" val="1288532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9801C-447B-40E9-8B5C-A45FEB676244}"/>
              </a:ext>
            </a:extLst>
          </p:cNvPr>
          <p:cNvSpPr>
            <a:spLocks noGrp="1"/>
          </p:cNvSpPr>
          <p:nvPr>
            <p:ph type="title"/>
          </p:nvPr>
        </p:nvSpPr>
        <p:spPr/>
        <p:txBody>
          <a:bodyPr/>
          <a:lstStyle/>
          <a:p>
            <a:r>
              <a:rPr lang="en-US" dirty="0"/>
              <a:t>Uses of Funds (3)</a:t>
            </a:r>
          </a:p>
        </p:txBody>
      </p:sp>
      <p:sp>
        <p:nvSpPr>
          <p:cNvPr id="3" name="Content Placeholder 2">
            <a:extLst>
              <a:ext uri="{FF2B5EF4-FFF2-40B4-BE49-F238E27FC236}">
                <a16:creationId xmlns:a16="http://schemas.microsoft.com/office/drawing/2014/main" id="{8772E239-751D-4566-A127-D1619E2AF39C}"/>
              </a:ext>
            </a:extLst>
          </p:cNvPr>
          <p:cNvSpPr>
            <a:spLocks noGrp="1"/>
          </p:cNvSpPr>
          <p:nvPr>
            <p:ph idx="1"/>
          </p:nvPr>
        </p:nvSpPr>
        <p:spPr/>
        <p:txBody>
          <a:bodyPr>
            <a:normAutofit/>
          </a:bodyPr>
          <a:lstStyle/>
          <a:p>
            <a:pPr marL="457200" lvl="1" indent="-223838">
              <a:spcBef>
                <a:spcPts val="1200"/>
              </a:spcBef>
              <a:spcAft>
                <a:spcPts val="200"/>
              </a:spcAft>
            </a:pPr>
            <a:r>
              <a:rPr lang="en-US" dirty="0"/>
              <a:t>Transportation to and from the school of origin</a:t>
            </a:r>
          </a:p>
          <a:p>
            <a:pPr marL="457200" lvl="1" indent="-223838">
              <a:spcBef>
                <a:spcPts val="1200"/>
              </a:spcBef>
              <a:spcAft>
                <a:spcPts val="200"/>
              </a:spcAft>
            </a:pPr>
            <a:r>
              <a:rPr lang="en-US" dirty="0"/>
              <a:t>Counseling services to address anxiety related to homelessness that is impeding learning</a:t>
            </a:r>
          </a:p>
          <a:p>
            <a:pPr marL="457200" lvl="1" indent="-223838">
              <a:spcBef>
                <a:spcPts val="1200"/>
              </a:spcBef>
              <a:spcAft>
                <a:spcPts val="200"/>
              </a:spcAft>
            </a:pPr>
            <a:r>
              <a:rPr lang="en-US" dirty="0"/>
              <a:t>Outreach services to students living in shelters, motels, and other temporary residences</a:t>
            </a:r>
          </a:p>
          <a:p>
            <a:pPr marL="457200" lvl="1" indent="-223838">
              <a:spcBef>
                <a:spcPts val="1200"/>
              </a:spcBef>
              <a:spcAft>
                <a:spcPts val="200"/>
              </a:spcAft>
            </a:pPr>
            <a:r>
              <a:rPr lang="en-US" dirty="0"/>
              <a:t>Extended learning time (before and after school, Saturday classes, summer school) to compensate for lack of quiet time for homework in shelters or other overcrowded living conditions</a:t>
            </a:r>
          </a:p>
        </p:txBody>
      </p:sp>
      <p:sp>
        <p:nvSpPr>
          <p:cNvPr id="4" name="Slide Number Placeholder 3">
            <a:extLst>
              <a:ext uri="{FF2B5EF4-FFF2-40B4-BE49-F238E27FC236}">
                <a16:creationId xmlns:a16="http://schemas.microsoft.com/office/drawing/2014/main" id="{457CE53A-D2D5-4C1E-A123-F25760F32C81}"/>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440271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0AD6-568C-4A8C-9BCE-3761B39F9034}"/>
              </a:ext>
            </a:extLst>
          </p:cNvPr>
          <p:cNvSpPr>
            <a:spLocks noGrp="1"/>
          </p:cNvSpPr>
          <p:nvPr>
            <p:ph type="title"/>
          </p:nvPr>
        </p:nvSpPr>
        <p:spPr/>
        <p:txBody>
          <a:bodyPr/>
          <a:lstStyle/>
          <a:p>
            <a:r>
              <a:rPr lang="en-US" dirty="0"/>
              <a:t>Uses of Funds (4)</a:t>
            </a:r>
          </a:p>
        </p:txBody>
      </p:sp>
      <p:sp>
        <p:nvSpPr>
          <p:cNvPr id="3" name="Content Placeholder 2">
            <a:extLst>
              <a:ext uri="{FF2B5EF4-FFF2-40B4-BE49-F238E27FC236}">
                <a16:creationId xmlns:a16="http://schemas.microsoft.com/office/drawing/2014/main" id="{56F2728D-0690-41F7-884B-96D35892087A}"/>
              </a:ext>
            </a:extLst>
          </p:cNvPr>
          <p:cNvSpPr>
            <a:spLocks noGrp="1"/>
          </p:cNvSpPr>
          <p:nvPr>
            <p:ph idx="1"/>
          </p:nvPr>
        </p:nvSpPr>
        <p:spPr/>
        <p:txBody>
          <a:bodyPr>
            <a:normAutofit/>
          </a:bodyPr>
          <a:lstStyle/>
          <a:p>
            <a:pPr marL="457200" lvl="1" indent="-223838">
              <a:spcBef>
                <a:spcPts val="1200"/>
              </a:spcBef>
              <a:spcAft>
                <a:spcPts val="200"/>
              </a:spcAft>
            </a:pPr>
            <a:r>
              <a:rPr lang="en-US" dirty="0"/>
              <a:t>Tutoring services, especially in shelters or other locations where homeless students live</a:t>
            </a:r>
          </a:p>
          <a:p>
            <a:pPr marL="457200" lvl="1" indent="-223838">
              <a:spcBef>
                <a:spcPts val="1200"/>
              </a:spcBef>
              <a:spcAft>
                <a:spcPts val="200"/>
              </a:spcAft>
            </a:pPr>
            <a:r>
              <a:rPr lang="en-US" dirty="0"/>
              <a:t>Parental involvement specifically oriented to reaching out to parents of homeless students</a:t>
            </a:r>
          </a:p>
          <a:p>
            <a:pPr marL="457200" lvl="1" indent="-223838">
              <a:spcBef>
                <a:spcPts val="1200"/>
              </a:spcBef>
              <a:spcAft>
                <a:spcPts val="200"/>
              </a:spcAft>
            </a:pPr>
            <a:r>
              <a:rPr lang="en-US" dirty="0"/>
              <a:t>Fees associated with General Education Development testing, Advanced Placement testing, International Baccalaureate testing, and college entrance exams such as Scholastic Achievement Test or American College Testing</a:t>
            </a:r>
          </a:p>
          <a:p>
            <a:pPr marL="249365" indent="-223838"/>
            <a:r>
              <a:rPr lang="en-US" dirty="0"/>
              <a:t>A full list of allowable expenses can be found on the CDE website here: </a:t>
            </a:r>
            <a:r>
              <a:rPr lang="en-US" dirty="0">
                <a:hlinkClick r:id="rId2" tooltip="Title I Reservation Funds Document"/>
              </a:rPr>
              <a:t>https://www.cde.ca.gov/sp/hs/cy/documents/allowableexpenses.docx</a:t>
            </a:r>
            <a:endParaRPr lang="en-US" dirty="0"/>
          </a:p>
        </p:txBody>
      </p:sp>
      <p:sp>
        <p:nvSpPr>
          <p:cNvPr id="4" name="Slide Number Placeholder 3">
            <a:extLst>
              <a:ext uri="{FF2B5EF4-FFF2-40B4-BE49-F238E27FC236}">
                <a16:creationId xmlns:a16="http://schemas.microsoft.com/office/drawing/2014/main" id="{EB6A1EBD-6FF6-4F9C-AB35-4EE892C76F99}"/>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166062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0AD6-568C-4A8C-9BCE-3761B39F9034}"/>
              </a:ext>
            </a:extLst>
          </p:cNvPr>
          <p:cNvSpPr>
            <a:spLocks noGrp="1"/>
          </p:cNvSpPr>
          <p:nvPr>
            <p:ph type="title"/>
          </p:nvPr>
        </p:nvSpPr>
        <p:spPr/>
        <p:txBody>
          <a:bodyPr/>
          <a:lstStyle/>
          <a:p>
            <a:r>
              <a:rPr lang="en-US" dirty="0"/>
              <a:t>Prohibited Uses of Funds</a:t>
            </a:r>
          </a:p>
        </p:txBody>
      </p:sp>
      <p:sp>
        <p:nvSpPr>
          <p:cNvPr id="3" name="Content Placeholder 2">
            <a:extLst>
              <a:ext uri="{FF2B5EF4-FFF2-40B4-BE49-F238E27FC236}">
                <a16:creationId xmlns:a16="http://schemas.microsoft.com/office/drawing/2014/main" id="{56F2728D-0690-41F7-884B-96D35892087A}"/>
              </a:ext>
            </a:extLst>
          </p:cNvPr>
          <p:cNvSpPr>
            <a:spLocks noGrp="1"/>
          </p:cNvSpPr>
          <p:nvPr>
            <p:ph idx="1"/>
          </p:nvPr>
        </p:nvSpPr>
        <p:spPr/>
        <p:txBody>
          <a:bodyPr>
            <a:normAutofit/>
          </a:bodyPr>
          <a:lstStyle/>
          <a:p>
            <a:pPr marL="233363" lvl="0" indent="-233363" eaLnBrk="0" fontAlgn="base" hangingPunct="0">
              <a:buSzTx/>
              <a:buFontTx/>
              <a:buChar char="•"/>
            </a:pPr>
            <a:r>
              <a:rPr lang="en-US" dirty="0"/>
              <a:t>Title I, Part A reservation funds cannot be used for the following:</a:t>
            </a:r>
          </a:p>
          <a:p>
            <a:pPr marL="457200" lvl="1" indent="-223838" eaLnBrk="0" fontAlgn="base" hangingPunct="0">
              <a:spcBef>
                <a:spcPts val="1200"/>
              </a:spcBef>
              <a:spcAft>
                <a:spcPts val="200"/>
              </a:spcAft>
            </a:pPr>
            <a:r>
              <a:rPr lang="en-US" altLang="en-US" kern="0" dirty="0">
                <a:solidFill>
                  <a:srgbClr val="000000"/>
                </a:solidFill>
              </a:rPr>
              <a:t>Rental assistance for homeless families</a:t>
            </a:r>
          </a:p>
          <a:p>
            <a:pPr marL="457200" lvl="1" indent="-223838" eaLnBrk="0" fontAlgn="base" hangingPunct="0">
              <a:spcBef>
                <a:spcPts val="1200"/>
              </a:spcBef>
              <a:spcAft>
                <a:spcPts val="200"/>
              </a:spcAft>
            </a:pPr>
            <a:r>
              <a:rPr lang="en-US" altLang="en-US" kern="0" dirty="0">
                <a:solidFill>
                  <a:srgbClr val="000000"/>
                </a:solidFill>
              </a:rPr>
              <a:t>Clothing assistance for parents or guardians</a:t>
            </a:r>
          </a:p>
          <a:p>
            <a:pPr marL="457200" lvl="1" indent="-223838" eaLnBrk="0" fontAlgn="base" hangingPunct="0">
              <a:spcBef>
                <a:spcPts val="1200"/>
              </a:spcBef>
              <a:spcAft>
                <a:spcPts val="200"/>
              </a:spcAft>
            </a:pPr>
            <a:r>
              <a:rPr lang="en-US" altLang="en-US" kern="0" dirty="0">
                <a:solidFill>
                  <a:srgbClr val="000000"/>
                </a:solidFill>
              </a:rPr>
              <a:t>The cost of prom dresses, sports, or yearbooks</a:t>
            </a:r>
          </a:p>
          <a:p>
            <a:pPr marL="457200" lvl="1" indent="-223838" eaLnBrk="0" fontAlgn="base" hangingPunct="0">
              <a:spcBef>
                <a:spcPts val="1200"/>
              </a:spcBef>
              <a:spcAft>
                <a:spcPts val="200"/>
              </a:spcAft>
            </a:pPr>
            <a:r>
              <a:rPr lang="en-US" altLang="en-US" kern="0" dirty="0">
                <a:solidFill>
                  <a:srgbClr val="000000"/>
                </a:solidFill>
              </a:rPr>
              <a:t>Physical exams to participate in sports</a:t>
            </a:r>
            <a:endParaRPr lang="en-US" dirty="0"/>
          </a:p>
        </p:txBody>
      </p:sp>
      <p:sp>
        <p:nvSpPr>
          <p:cNvPr id="4" name="Slide Number Placeholder 3">
            <a:extLst>
              <a:ext uri="{FF2B5EF4-FFF2-40B4-BE49-F238E27FC236}">
                <a16:creationId xmlns:a16="http://schemas.microsoft.com/office/drawing/2014/main" id="{EB6A1EBD-6FF6-4F9C-AB35-4EE892C76F99}"/>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947952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BDAE2-9FE9-49B0-B8F6-F0465394007F}"/>
              </a:ext>
            </a:extLst>
          </p:cNvPr>
          <p:cNvSpPr>
            <a:spLocks noGrp="1"/>
          </p:cNvSpPr>
          <p:nvPr>
            <p:ph type="title"/>
          </p:nvPr>
        </p:nvSpPr>
        <p:spPr/>
        <p:txBody>
          <a:bodyPr/>
          <a:lstStyle/>
          <a:p>
            <a:r>
              <a:rPr lang="en-US" dirty="0"/>
              <a:t>Reporting Set-Aside (1)</a:t>
            </a:r>
          </a:p>
        </p:txBody>
      </p:sp>
      <p:sp>
        <p:nvSpPr>
          <p:cNvPr id="3" name="Content Placeholder 2">
            <a:extLst>
              <a:ext uri="{FF2B5EF4-FFF2-40B4-BE49-F238E27FC236}">
                <a16:creationId xmlns:a16="http://schemas.microsoft.com/office/drawing/2014/main" id="{2DB5FD82-2BA9-47D1-9EF4-6CE64C88DFF7}"/>
              </a:ext>
            </a:extLst>
          </p:cNvPr>
          <p:cNvSpPr>
            <a:spLocks noGrp="1"/>
          </p:cNvSpPr>
          <p:nvPr>
            <p:ph idx="1"/>
          </p:nvPr>
        </p:nvSpPr>
        <p:spPr/>
        <p:txBody>
          <a:bodyPr>
            <a:normAutofit/>
          </a:bodyPr>
          <a:lstStyle/>
          <a:p>
            <a:pPr marL="233363" indent="-233363"/>
            <a:r>
              <a:rPr lang="en-US" altLang="en-US" dirty="0"/>
              <a:t>CARS is a </a:t>
            </a:r>
            <a:r>
              <a:rPr lang="en-US" dirty="0"/>
              <a:t>two-part application and reporting process for multiple state and federal, formula-driven, categorical program funds submitted by LEAs.</a:t>
            </a:r>
          </a:p>
          <a:p>
            <a:pPr marL="233363" indent="-233363"/>
            <a:r>
              <a:rPr lang="en-US" altLang="en-US" dirty="0"/>
              <a:t>There is a Winter Release and a Spring Release. Typically, the Winter Release is from mid-January to the end of February, and the Spring Release is from mid-May to the end of June, annually.</a:t>
            </a:r>
          </a:p>
          <a:p>
            <a:pPr marL="233363" indent="-233363"/>
            <a:r>
              <a:rPr lang="en-US" altLang="en-US" dirty="0"/>
              <a:t>In the Winter Release, LEAs are to report their set-aside amount on the page entitled </a:t>
            </a:r>
            <a:r>
              <a:rPr lang="en-US" altLang="en-US" i="1" dirty="0"/>
              <a:t>T</a:t>
            </a:r>
            <a:r>
              <a:rPr lang="en-US" i="1" dirty="0"/>
              <a:t>itle I, Part A LEA Allocation and Reservations.</a:t>
            </a:r>
            <a:endParaRPr lang="en-US" dirty="0"/>
          </a:p>
        </p:txBody>
      </p:sp>
      <p:sp>
        <p:nvSpPr>
          <p:cNvPr id="4" name="Slide Number Placeholder 3">
            <a:extLst>
              <a:ext uri="{FF2B5EF4-FFF2-40B4-BE49-F238E27FC236}">
                <a16:creationId xmlns:a16="http://schemas.microsoft.com/office/drawing/2014/main" id="{4BE23A44-FC9C-48B0-96C9-6D4EBF480C82}"/>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504644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8DAD-84CE-4263-8926-8E911AF156EB}"/>
              </a:ext>
            </a:extLst>
          </p:cNvPr>
          <p:cNvSpPr>
            <a:spLocks noGrp="1"/>
          </p:cNvSpPr>
          <p:nvPr>
            <p:ph type="title"/>
          </p:nvPr>
        </p:nvSpPr>
        <p:spPr/>
        <p:txBody>
          <a:bodyPr/>
          <a:lstStyle/>
          <a:p>
            <a:r>
              <a:rPr lang="en-US" dirty="0"/>
              <a:t>Reporting Set-Aside (2)</a:t>
            </a:r>
          </a:p>
        </p:txBody>
      </p:sp>
      <p:sp>
        <p:nvSpPr>
          <p:cNvPr id="3" name="Content Placeholder 2">
            <a:extLst>
              <a:ext uri="{FF2B5EF4-FFF2-40B4-BE49-F238E27FC236}">
                <a16:creationId xmlns:a16="http://schemas.microsoft.com/office/drawing/2014/main" id="{B92E5B91-AF95-41FD-84B7-A65D58C583C2}"/>
              </a:ext>
            </a:extLst>
          </p:cNvPr>
          <p:cNvSpPr>
            <a:spLocks noGrp="1"/>
          </p:cNvSpPr>
          <p:nvPr>
            <p:ph idx="1"/>
          </p:nvPr>
        </p:nvSpPr>
        <p:spPr/>
        <p:txBody>
          <a:bodyPr>
            <a:normAutofit/>
          </a:bodyPr>
          <a:lstStyle/>
          <a:p>
            <a:pPr marL="233363" indent="-233363"/>
            <a:r>
              <a:rPr lang="en-US" dirty="0"/>
              <a:t>Then, in the Spring Release, there is a page entitled </a:t>
            </a:r>
            <a:r>
              <a:rPr lang="en-US" i="1" dirty="0"/>
              <a:t>Homeless Education Policy, Requirements, and Implementation </a:t>
            </a:r>
            <a:r>
              <a:rPr lang="en-US" dirty="0"/>
              <a:t>that requires LEAs to indicate various information on their implementation of homeless education, such as:</a:t>
            </a:r>
          </a:p>
          <a:p>
            <a:pPr marL="457200" lvl="1" indent="-223838">
              <a:spcBef>
                <a:spcPts val="1200"/>
              </a:spcBef>
              <a:spcAft>
                <a:spcPts val="200"/>
              </a:spcAft>
            </a:pPr>
            <a:r>
              <a:rPr lang="en-US" altLang="en-US" dirty="0"/>
              <a:t>Homeless liaison contact information</a:t>
            </a:r>
          </a:p>
          <a:p>
            <a:pPr marL="457200" lvl="1" indent="-223838">
              <a:spcBef>
                <a:spcPts val="1200"/>
              </a:spcBef>
              <a:spcAft>
                <a:spcPts val="200"/>
              </a:spcAft>
            </a:pPr>
            <a:r>
              <a:rPr lang="en-US" dirty="0"/>
              <a:t>Full-time equivalent </a:t>
            </a:r>
            <a:r>
              <a:rPr lang="en-US" altLang="en-US" dirty="0"/>
              <a:t>of the homeless liaison</a:t>
            </a:r>
          </a:p>
          <a:p>
            <a:pPr marL="457200" lvl="1" indent="-223838">
              <a:spcBef>
                <a:spcPts val="1200"/>
              </a:spcBef>
              <a:spcAft>
                <a:spcPts val="200"/>
              </a:spcAft>
            </a:pPr>
            <a:r>
              <a:rPr lang="en-US" altLang="en-US" dirty="0"/>
              <a:t>Title I, Part A set-aside expended amount and the activities provided with these funds</a:t>
            </a:r>
            <a:endParaRPr lang="en-US" dirty="0"/>
          </a:p>
        </p:txBody>
      </p:sp>
      <p:sp>
        <p:nvSpPr>
          <p:cNvPr id="4" name="Slide Number Placeholder 3">
            <a:extLst>
              <a:ext uri="{FF2B5EF4-FFF2-40B4-BE49-F238E27FC236}">
                <a16:creationId xmlns:a16="http://schemas.microsoft.com/office/drawing/2014/main" id="{FB3FABFB-BF6A-47A1-AFB5-C5AD62F461DA}"/>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139119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0568-FAB6-4BE3-A1D9-7104B4AB2A57}"/>
              </a:ext>
            </a:extLst>
          </p:cNvPr>
          <p:cNvSpPr>
            <a:spLocks noGrp="1"/>
          </p:cNvSpPr>
          <p:nvPr>
            <p:ph type="title"/>
          </p:nvPr>
        </p:nvSpPr>
        <p:spPr/>
        <p:txBody>
          <a:bodyPr/>
          <a:lstStyle/>
          <a:p>
            <a:r>
              <a:rPr lang="en-US" dirty="0"/>
              <a:t>Reporting Set-Aside (3)</a:t>
            </a:r>
          </a:p>
        </p:txBody>
      </p:sp>
      <p:sp>
        <p:nvSpPr>
          <p:cNvPr id="3" name="Content Placeholder 2">
            <a:extLst>
              <a:ext uri="{FF2B5EF4-FFF2-40B4-BE49-F238E27FC236}">
                <a16:creationId xmlns:a16="http://schemas.microsoft.com/office/drawing/2014/main" id="{F58A9538-2ECA-4974-BC28-EB4C9EECB530}"/>
              </a:ext>
            </a:extLst>
          </p:cNvPr>
          <p:cNvSpPr>
            <a:spLocks noGrp="1"/>
          </p:cNvSpPr>
          <p:nvPr>
            <p:ph idx="1"/>
          </p:nvPr>
        </p:nvSpPr>
        <p:spPr/>
        <p:txBody>
          <a:bodyPr>
            <a:normAutofit/>
          </a:bodyPr>
          <a:lstStyle/>
          <a:p>
            <a:pPr marL="457200" lvl="1" indent="-228600">
              <a:spcBef>
                <a:spcPts val="1200"/>
              </a:spcBef>
              <a:spcAft>
                <a:spcPts val="200"/>
              </a:spcAft>
              <a:defRPr/>
            </a:pPr>
            <a:r>
              <a:rPr lang="en-US" altLang="en-US" dirty="0"/>
              <a:t>Homeless Education board policy approval date</a:t>
            </a:r>
            <a:endParaRPr lang="en-US" dirty="0"/>
          </a:p>
          <a:p>
            <a:pPr marL="457200" lvl="1" indent="-228600">
              <a:spcBef>
                <a:spcPts val="1200"/>
              </a:spcBef>
              <a:spcAft>
                <a:spcPts val="200"/>
              </a:spcAft>
              <a:defRPr/>
            </a:pPr>
            <a:r>
              <a:rPr lang="en-US" dirty="0"/>
              <a:t>Training participation by various stakeholders</a:t>
            </a:r>
          </a:p>
          <a:p>
            <a:pPr marL="457200" lvl="1" indent="-228600">
              <a:spcBef>
                <a:spcPts val="1200"/>
              </a:spcBef>
              <a:spcAft>
                <a:spcPts val="200"/>
              </a:spcAft>
              <a:defRPr/>
            </a:pPr>
            <a:r>
              <a:rPr lang="en-US" dirty="0"/>
              <a:t>Use of a Housing Questionnaire</a:t>
            </a:r>
          </a:p>
          <a:p>
            <a:pPr marL="457200" lvl="1" indent="-228600">
              <a:spcBef>
                <a:spcPts val="1200"/>
              </a:spcBef>
              <a:spcAft>
                <a:spcPts val="200"/>
              </a:spcAft>
              <a:defRPr/>
            </a:pPr>
            <a:r>
              <a:rPr lang="en-US" dirty="0"/>
              <a:t>Poster dissemination</a:t>
            </a:r>
          </a:p>
          <a:p>
            <a:pPr marL="228600" indent="-228600">
              <a:defRPr/>
            </a:pPr>
            <a:r>
              <a:rPr lang="en-US" dirty="0"/>
              <a:t>It is important that the LEA involve the homeless liaison when filling out this CARS page.</a:t>
            </a:r>
          </a:p>
          <a:p>
            <a:pPr marL="228600" indent="-228600">
              <a:defRPr/>
            </a:pPr>
            <a:r>
              <a:rPr lang="en-US" dirty="0"/>
              <a:t>Visit the CDE CARS website at </a:t>
            </a:r>
            <a:r>
              <a:rPr lang="en-US" dirty="0">
                <a:hlinkClick r:id="rId2" tooltip="Consolidated Application Website "/>
              </a:rPr>
              <a:t>https://www.cde.ca.gov/fg/aa/co/index.asp</a:t>
            </a:r>
            <a:r>
              <a:rPr lang="en-US" dirty="0"/>
              <a:t>.</a:t>
            </a:r>
          </a:p>
        </p:txBody>
      </p:sp>
      <p:sp>
        <p:nvSpPr>
          <p:cNvPr id="4" name="Slide Number Placeholder 3">
            <a:extLst>
              <a:ext uri="{FF2B5EF4-FFF2-40B4-BE49-F238E27FC236}">
                <a16:creationId xmlns:a16="http://schemas.microsoft.com/office/drawing/2014/main" id="{FEC509E0-2931-42FB-A1D4-1272F8231D51}"/>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96168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E8EC-3D8B-48BE-8A86-CEA5FA4EB808}"/>
              </a:ext>
            </a:extLst>
          </p:cNvPr>
          <p:cNvSpPr>
            <a:spLocks noGrp="1"/>
          </p:cNvSpPr>
          <p:nvPr>
            <p:ph type="title"/>
          </p:nvPr>
        </p:nvSpPr>
        <p:spPr/>
        <p:txBody>
          <a:bodyPr/>
          <a:lstStyle/>
          <a:p>
            <a:r>
              <a:rPr lang="en-US" dirty="0"/>
              <a:t>Spring Release Sample – Title I</a:t>
            </a:r>
          </a:p>
        </p:txBody>
      </p:sp>
      <p:graphicFrame>
        <p:nvGraphicFramePr>
          <p:cNvPr id="8" name="Content Placeholder 7" descr="This table lists the Title I, Part A expenditures of an LEA and when they must be reported by that LEA">
            <a:extLst>
              <a:ext uri="{FF2B5EF4-FFF2-40B4-BE49-F238E27FC236}">
                <a16:creationId xmlns:a16="http://schemas.microsoft.com/office/drawing/2014/main" id="{8ED2CA94-2C4B-496D-82AF-69F7B9C5CB3A}"/>
              </a:ext>
            </a:extLst>
          </p:cNvPr>
          <p:cNvGraphicFramePr>
            <a:graphicFrameLocks noGrp="1"/>
          </p:cNvGraphicFramePr>
          <p:nvPr>
            <p:ph idx="1"/>
            <p:extLst>
              <p:ext uri="{D42A27DB-BD31-4B8C-83A1-F6EECF244321}">
                <p14:modId xmlns:p14="http://schemas.microsoft.com/office/powerpoint/2010/main" val="2814462827"/>
              </p:ext>
            </p:extLst>
          </p:nvPr>
        </p:nvGraphicFramePr>
        <p:xfrm>
          <a:off x="1096963" y="1846263"/>
          <a:ext cx="10058938" cy="4438467"/>
        </p:xfrm>
        <a:graphic>
          <a:graphicData uri="http://schemas.openxmlformats.org/drawingml/2006/table">
            <a:tbl>
              <a:tblPr firstRow="1" bandRow="1">
                <a:tableStyleId>{D27102A9-8310-4765-A935-A1911B00CA55}</a:tableStyleId>
              </a:tblPr>
              <a:tblGrid>
                <a:gridCol w="7886130">
                  <a:extLst>
                    <a:ext uri="{9D8B030D-6E8A-4147-A177-3AD203B41FA5}">
                      <a16:colId xmlns:a16="http://schemas.microsoft.com/office/drawing/2014/main" val="2077072002"/>
                    </a:ext>
                  </a:extLst>
                </a:gridCol>
                <a:gridCol w="2172808">
                  <a:extLst>
                    <a:ext uri="{9D8B030D-6E8A-4147-A177-3AD203B41FA5}">
                      <a16:colId xmlns:a16="http://schemas.microsoft.com/office/drawing/2014/main" val="642116214"/>
                    </a:ext>
                  </a:extLst>
                </a:gridCol>
              </a:tblGrid>
              <a:tr h="535431">
                <a:tc>
                  <a:txBody>
                    <a:bodyPr/>
                    <a:lstStyle/>
                    <a:p>
                      <a:pPr algn="ctr"/>
                      <a:r>
                        <a:rPr lang="en-US" sz="2400" dirty="0"/>
                        <a:t>Title I, Part A Homeless Expenditures</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Reporting</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5663020"/>
                  </a:ext>
                </a:extLst>
              </a:tr>
              <a:tr h="677617">
                <a:tc>
                  <a:txBody>
                    <a:bodyPr/>
                    <a:lstStyle/>
                    <a:p>
                      <a:pPr algn="ctr"/>
                      <a:r>
                        <a:rPr lang="en-US" sz="2400" dirty="0"/>
                        <a:t>Title I, Part A LEA allocation </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Prepopulated from Winter</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5359706"/>
                  </a:ext>
                </a:extLst>
              </a:tr>
              <a:tr h="997945">
                <a:tc>
                  <a:txBody>
                    <a:bodyPr/>
                    <a:lstStyle/>
                    <a:p>
                      <a:pPr algn="ctr"/>
                      <a:r>
                        <a:rPr lang="en-US" sz="2400" dirty="0"/>
                        <a:t>Title I, Part A direct or indirect services to homeless children reservation</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Prepopulated from Winter</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966644"/>
                  </a:ext>
                </a:extLst>
              </a:tr>
              <a:tr h="1379874">
                <a:tc>
                  <a:txBody>
                    <a:bodyPr/>
                    <a:lstStyle/>
                    <a:p>
                      <a:pPr algn="ctr"/>
                      <a:r>
                        <a:rPr lang="en-US" sz="2400" dirty="0"/>
                        <a:t>Amount of Title I, Part A funds expended or encumbered for direct or indirect services to homeless children for that particular year</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LEA inputs </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9294006"/>
                  </a:ext>
                </a:extLst>
              </a:tr>
              <a:tr h="702257">
                <a:tc>
                  <a:txBody>
                    <a:bodyPr/>
                    <a:lstStyle/>
                    <a:p>
                      <a:pPr algn="ctr"/>
                      <a:r>
                        <a:rPr lang="en-US" sz="2400" dirty="0"/>
                        <a:t>Homeless services provided </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LEA inputs</a:t>
                      </a:r>
                    </a:p>
                  </a:txBody>
                  <a:tcPr marL="77600" marR="77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9114802"/>
                  </a:ext>
                </a:extLst>
              </a:tr>
            </a:tbl>
          </a:graphicData>
        </a:graphic>
      </p:graphicFrame>
      <p:sp>
        <p:nvSpPr>
          <p:cNvPr id="4" name="Slide Number Placeholder 3">
            <a:extLst>
              <a:ext uri="{FF2B5EF4-FFF2-40B4-BE49-F238E27FC236}">
                <a16:creationId xmlns:a16="http://schemas.microsoft.com/office/drawing/2014/main" id="{C5ED0E4F-B118-4BD9-966B-17B4BAFF647E}"/>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3239455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nchor="b"/>
          <a:lstStyle/>
          <a:p>
            <a:r>
              <a:rPr lang="en-US" dirty="0"/>
              <a:t>Evaluate (1) </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noAutofit/>
          </a:bodyPr>
          <a:lstStyle/>
          <a:p>
            <a:pPr marL="230188" indent="-230188">
              <a:defRPr/>
            </a:pPr>
            <a:r>
              <a:rPr lang="en-US" altLang="en-US" dirty="0">
                <a:ea typeface="Calibri" panose="020F0502020204030204" pitchFamily="34" charset="0"/>
                <a:cs typeface="Calibri" panose="020F0502020204030204" pitchFamily="34" charset="0"/>
              </a:rPr>
              <a:t>Here are sample questions that should be discussed annually in regards to </a:t>
            </a:r>
            <a:r>
              <a:rPr lang="en-US" dirty="0"/>
              <a:t>sufficiency and effectiveness of an LEA’s set-aside amounts and activities for addressing the educational needs of students experiencing homelessness:</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Is the Title I, Part A set-aside for homeless education sufficient for meeting the needs of homeless children and youth? </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How does the LEA know that their needs are being met?</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How much of the set-aside is being spent? If not all of it, then why?</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659077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nchor="b"/>
          <a:lstStyle/>
          <a:p>
            <a:r>
              <a:rPr lang="en-US" dirty="0"/>
              <a:t>Evaluate (2) </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noAutofit/>
          </a:bodyPr>
          <a:lstStyle/>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Is the LEA comparing academic outcomes and other outcomes of homeless students to non-homeless students?</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If so, how do the two compare to one another?</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How are the set-aside amounts determined?</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Is the homeless liaison a part of the discussion regarding the amount, the activities, and the evaluation?</a:t>
            </a:r>
          </a:p>
          <a:p>
            <a:pPr marL="438023" lvl="1" indent="-230188">
              <a:spcBef>
                <a:spcPts val="1200"/>
              </a:spcBef>
              <a:spcAft>
                <a:spcPts val="200"/>
              </a:spcAft>
              <a:defRPr/>
            </a:pPr>
            <a:r>
              <a:rPr lang="en-US" altLang="en-US" dirty="0">
                <a:ea typeface="Calibri" panose="020F0502020204030204" pitchFamily="34" charset="0"/>
                <a:cs typeface="Calibri" panose="020F0502020204030204" pitchFamily="34" charset="0"/>
              </a:rPr>
              <a:t>To determine the per pupil amount of set-aside to the number of homeless students enrolled, divide the amount of set-aside spent by the number of homeless enrollment</a:t>
            </a:r>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482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2BB615-DB94-4643-8217-258666C19B6E}"/>
              </a:ext>
            </a:extLst>
          </p:cNvPr>
          <p:cNvSpPr>
            <a:spLocks noGrp="1"/>
          </p:cNvSpPr>
          <p:nvPr>
            <p:ph type="title"/>
          </p:nvPr>
        </p:nvSpPr>
        <p:spPr>
          <a:xfrm>
            <a:off x="288176" y="2175857"/>
            <a:ext cx="3507971" cy="2506286"/>
          </a:xfrm>
        </p:spPr>
        <p:txBody>
          <a:bodyPr anchor="ctr">
            <a:normAutofit/>
          </a:bodyPr>
          <a:lstStyle/>
          <a:p>
            <a:pPr algn="ctr"/>
            <a:r>
              <a:rPr lang="en-US" sz="4800" dirty="0"/>
              <a:t>Resources</a:t>
            </a:r>
          </a:p>
        </p:txBody>
      </p:sp>
      <p:sp>
        <p:nvSpPr>
          <p:cNvPr id="6" name="Content Placeholder 5">
            <a:extLst>
              <a:ext uri="{FF2B5EF4-FFF2-40B4-BE49-F238E27FC236}">
                <a16:creationId xmlns:a16="http://schemas.microsoft.com/office/drawing/2014/main" id="{B211F9E9-B0DF-42D0-AEB8-E317A38A67D7}"/>
              </a:ext>
            </a:extLst>
          </p:cNvPr>
          <p:cNvSpPr>
            <a:spLocks noGrp="1"/>
          </p:cNvSpPr>
          <p:nvPr>
            <p:ph idx="1"/>
          </p:nvPr>
        </p:nvSpPr>
        <p:spPr/>
        <p:txBody>
          <a:bodyPr>
            <a:normAutofit/>
          </a:bodyPr>
          <a:lstStyle/>
          <a:p>
            <a:pPr marL="230188" indent="-230188"/>
            <a:r>
              <a:rPr lang="en-US" dirty="0"/>
              <a:t>CDE’s Resources for Homeless Children and Youth web page at </a:t>
            </a:r>
            <a:r>
              <a:rPr lang="en-US" dirty="0">
                <a:hlinkClick r:id="rId2" tooltip="Resources for Homeless Children and Youth Website"/>
              </a:rPr>
              <a:t>https://www.cde.ca.gov/sp/hs/cy/</a:t>
            </a:r>
            <a:endParaRPr lang="en-US" dirty="0"/>
          </a:p>
          <a:p>
            <a:pPr marL="230188" indent="-230188"/>
            <a:r>
              <a:rPr lang="en-US" dirty="0"/>
              <a:t>CDE’s Title I, Part A Reservation Funds for Homeless Education document at </a:t>
            </a:r>
            <a:r>
              <a:rPr lang="en-US" dirty="0">
                <a:hlinkClick r:id="rId3" tooltip="Title I Reservation Funds Document"/>
              </a:rPr>
              <a:t>https://www.cde.ca.gov/sp/hs/cy/documents/allowableexpenses.docx</a:t>
            </a:r>
            <a:r>
              <a:rPr lang="en-US" dirty="0"/>
              <a:t> </a:t>
            </a:r>
          </a:p>
          <a:p>
            <a:pPr marL="230188" indent="-230188"/>
            <a:r>
              <a:rPr lang="en-US" dirty="0"/>
              <a:t>National Center for Homeless Education Title I, Part A of the ESEA resource page at </a:t>
            </a:r>
            <a:r>
              <a:rPr lang="en-US" dirty="0">
                <a:hlinkClick r:id="rId4" tooltip="National Center for Homeless Education Title I Web Page"/>
              </a:rPr>
              <a:t>https://nche.ed.gov/legislation/title-1-part-a/</a:t>
            </a:r>
            <a:endParaRPr lang="en-US" dirty="0"/>
          </a:p>
          <a:p>
            <a:pPr marL="230188" indent="-230188"/>
            <a:r>
              <a:rPr lang="en-US" dirty="0"/>
              <a:t>CDE’s Homeless Education general email is </a:t>
            </a:r>
            <a:r>
              <a:rPr lang="en-US" dirty="0">
                <a:hlinkClick r:id="rId5"/>
              </a:rPr>
              <a:t>HomelessEd@cde.ca.gov</a:t>
            </a:r>
            <a:r>
              <a:rPr lang="en-US" dirty="0"/>
              <a:t> </a:t>
            </a:r>
          </a:p>
        </p:txBody>
      </p:sp>
      <p:sp>
        <p:nvSpPr>
          <p:cNvPr id="4" name="Slide Number Placeholder 3">
            <a:extLst>
              <a:ext uri="{FF2B5EF4-FFF2-40B4-BE49-F238E27FC236}">
                <a16:creationId xmlns:a16="http://schemas.microsoft.com/office/drawing/2014/main" id="{23CCCD1B-ACCE-4EF8-9147-567B35551AB7}"/>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578456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EE1A-80DF-47DC-88A5-1320B0C3DCF9}"/>
              </a:ext>
            </a:extLst>
          </p:cNvPr>
          <p:cNvSpPr>
            <a:spLocks noGrp="1"/>
          </p:cNvSpPr>
          <p:nvPr>
            <p:ph type="title"/>
          </p:nvPr>
        </p:nvSpPr>
        <p:spPr/>
        <p:txBody>
          <a:bodyPr anchor="b"/>
          <a:lstStyle/>
          <a:p>
            <a:r>
              <a:rPr lang="en-US" dirty="0"/>
              <a:t>Purpose of Title I</a:t>
            </a:r>
          </a:p>
        </p:txBody>
      </p:sp>
      <p:sp>
        <p:nvSpPr>
          <p:cNvPr id="3" name="Content Placeholder 2">
            <a:extLst>
              <a:ext uri="{FF2B5EF4-FFF2-40B4-BE49-F238E27FC236}">
                <a16:creationId xmlns:a16="http://schemas.microsoft.com/office/drawing/2014/main" id="{37D96108-6CDD-4367-85AC-B1940DF487B2}"/>
              </a:ext>
            </a:extLst>
          </p:cNvPr>
          <p:cNvSpPr>
            <a:spLocks noGrp="1"/>
          </p:cNvSpPr>
          <p:nvPr>
            <p:ph idx="1"/>
          </p:nvPr>
        </p:nvSpPr>
        <p:spPr>
          <a:xfrm>
            <a:off x="1097280" y="1845733"/>
            <a:ext cx="10058400" cy="4512537"/>
          </a:xfrm>
        </p:spPr>
        <p:txBody>
          <a:bodyPr>
            <a:normAutofit lnSpcReduction="10000"/>
          </a:bodyPr>
          <a:lstStyle/>
          <a:p>
            <a:pPr marL="233363" indent="-233363">
              <a:lnSpc>
                <a:spcPct val="110000"/>
              </a:lnSpc>
            </a:pPr>
            <a:r>
              <a:rPr lang="en-US" dirty="0"/>
              <a:t>The purpose of Title I, Part A of the ESEA (20 U.S.C. Section 6301 et seq.) is to provide all children with a fair, equitable, and high-quality education, and to close educational achievement gaps. </a:t>
            </a:r>
          </a:p>
          <a:p>
            <a:pPr marL="233363" indent="-233363">
              <a:lnSpc>
                <a:spcPct val="110000"/>
              </a:lnSpc>
            </a:pPr>
            <a:r>
              <a:rPr lang="en-US" dirty="0"/>
              <a:t>Title I, Part A is designed to meet the educational needs of low-achieving children in schools with the highest levels of poverty by aligning high-quality assessments, systems of accountability, teacher preparation, curriculum, and instructional materials with challenging state academic standards.</a:t>
            </a:r>
          </a:p>
          <a:p>
            <a:pPr marL="233363" indent="-233363">
              <a:lnSpc>
                <a:spcPct val="110000"/>
              </a:lnSpc>
            </a:pPr>
            <a:r>
              <a:rPr lang="en-US" dirty="0"/>
              <a:t>To support schools in implementing program goals, the Title I, Part A program provides supplemental funds to LEAs and schools with high numbers or percentages of children from low-income families.</a:t>
            </a:r>
          </a:p>
        </p:txBody>
      </p:sp>
      <p:sp>
        <p:nvSpPr>
          <p:cNvPr id="4" name="Slide Number Placeholder 3">
            <a:extLst>
              <a:ext uri="{FF2B5EF4-FFF2-40B4-BE49-F238E27FC236}">
                <a16:creationId xmlns:a16="http://schemas.microsoft.com/office/drawing/2014/main" id="{55A05AAC-A687-44F7-8411-645B386F5CDE}"/>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425454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 Homeless (1)</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233363" indent="-233363"/>
            <a:r>
              <a:rPr lang="en-US" dirty="0"/>
              <a:t>Subtitle VII-B of the McKinney-Vento Homeless Assistance Act (42 U.S.C. Section 11431 et seq.; hereafter the McKinney-Vento Act) ensures that children experiencing homelessness have access to the same free, appropriate public education, including a public preschool education, and related services as their permanently housed peers so that they have an equal opportunity to meet the same challenging academic standards.</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224423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 Homeless (2)</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233363" indent="-233363"/>
            <a:r>
              <a:rPr lang="en-US" dirty="0"/>
              <a:t>The McKinney-Vento Act requires SEAs and LEAs to remove barriers to the identification, enrollment, attendance, and success in school of students experiencing homelessness (42 U.S.C. Section 11431[2]). The McKinney-Vento Act also emphasizes collaboration and parent participation as critical to the educational success of students experiencing homelessness.</a:t>
            </a:r>
          </a:p>
          <a:p>
            <a:pPr marL="233363" indent="-233363"/>
            <a:r>
              <a:rPr lang="en-US" dirty="0"/>
              <a:t>The McKinney-Vento Act and Title I, Part A both play a significant role in supporting the academic achievement of these students. Requirements for coordination between the two programs are included in both statutes.</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63162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B2004-AB1E-4E23-9067-2156303526DF}"/>
              </a:ext>
            </a:extLst>
          </p:cNvPr>
          <p:cNvSpPr>
            <a:spLocks noGrp="1"/>
          </p:cNvSpPr>
          <p:nvPr>
            <p:ph type="title"/>
          </p:nvPr>
        </p:nvSpPr>
        <p:spPr/>
        <p:txBody>
          <a:bodyPr/>
          <a:lstStyle/>
          <a:p>
            <a:r>
              <a:rPr lang="en-US" dirty="0"/>
              <a:t>Title I, Part A and Homeless (1)</a:t>
            </a:r>
          </a:p>
        </p:txBody>
      </p:sp>
      <p:sp>
        <p:nvSpPr>
          <p:cNvPr id="3" name="Content Placeholder 2">
            <a:extLst>
              <a:ext uri="{FF2B5EF4-FFF2-40B4-BE49-F238E27FC236}">
                <a16:creationId xmlns:a16="http://schemas.microsoft.com/office/drawing/2014/main" id="{B3D659A8-2758-4F44-B58D-75D4AABC8C9A}"/>
              </a:ext>
            </a:extLst>
          </p:cNvPr>
          <p:cNvSpPr>
            <a:spLocks noGrp="1"/>
          </p:cNvSpPr>
          <p:nvPr>
            <p:ph idx="1"/>
          </p:nvPr>
        </p:nvSpPr>
        <p:spPr/>
        <p:txBody>
          <a:bodyPr>
            <a:normAutofit/>
          </a:bodyPr>
          <a:lstStyle/>
          <a:p>
            <a:pPr marL="233363" indent="-233363"/>
            <a:r>
              <a:rPr lang="en-US" dirty="0"/>
              <a:t>Homeless children are automatically eligible for Title I services, regardless of their current academic performance.</a:t>
            </a:r>
          </a:p>
          <a:p>
            <a:pPr marL="233363" indent="-233363"/>
            <a:r>
              <a:rPr lang="en-US" dirty="0"/>
              <a:t>Homeless students enrolled in schools not receiving Title I, Part A funds are entitled to academic support comparable to students attending schools that received Title I, Part A funds.</a:t>
            </a:r>
          </a:p>
          <a:p>
            <a:pPr marL="233363" indent="-233363"/>
            <a:r>
              <a:rPr lang="en-US" dirty="0"/>
              <a:t>Due to the many and varied needs of students experiencing homelessness, the Title I, Part A services provided to these students may need to be greater in scope and intensity, and/or different in nature than those normally provided to non-homeless students.</a:t>
            </a:r>
          </a:p>
        </p:txBody>
      </p:sp>
      <p:sp>
        <p:nvSpPr>
          <p:cNvPr id="4" name="Slide Number Placeholder 3">
            <a:extLst>
              <a:ext uri="{FF2B5EF4-FFF2-40B4-BE49-F238E27FC236}">
                <a16:creationId xmlns:a16="http://schemas.microsoft.com/office/drawing/2014/main" id="{551B78B3-0FCA-4986-9E8D-62500ED2DC02}"/>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4023513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Title I, Part A and Homeless (2)</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233363" indent="-233363"/>
            <a:r>
              <a:rPr lang="en-US" dirty="0"/>
              <a:t>All LEAs receiving Title I, Part A funds must include in their local plans a description of how the LEA’s Title I, Part A program is coordinated with its McKinney-Vento program.</a:t>
            </a:r>
          </a:p>
          <a:p>
            <a:pPr marL="233363" indent="-233363"/>
            <a:r>
              <a:rPr lang="en-US" dirty="0"/>
              <a:t>The development of the local plan should include timely and meaningful consultation with the local liaison, and must describe the Title I, Part A services that will be provided to students experiencing homelessness, including through the homeless set-aside.</a:t>
            </a:r>
          </a:p>
          <a:p>
            <a:pPr marL="441198" lvl="1" indent="-233363">
              <a:spcBef>
                <a:spcPts val="1200"/>
              </a:spcBef>
              <a:spcAft>
                <a:spcPts val="200"/>
              </a:spcAft>
            </a:pPr>
            <a:r>
              <a:rPr lang="en-US" dirty="0"/>
              <a:t>This is done through the CDE CARS. </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875482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Title I, Part A and Homeless (3)</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233363" indent="-233363"/>
            <a:r>
              <a:rPr lang="en-US" dirty="0"/>
              <a:t>LEAs must reserve funds, as necessary, to provide comparable services to homeless students regardless of their school of attendance (20 U.S.C. Section 6313[c][3][A]) including funding the local liaison position, and funding transportation to and from the school of origin.</a:t>
            </a:r>
          </a:p>
          <a:p>
            <a:pPr marL="233363" indent="-233363"/>
            <a:r>
              <a:rPr lang="en-US" dirty="0"/>
              <a:t>These funds are referred to as “set-aside,” “homeless set-aside,” or “reservation funds for homeless education.”</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69467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4D74-6808-466F-90F8-A7DBC38D46CE}"/>
              </a:ext>
            </a:extLst>
          </p:cNvPr>
          <p:cNvSpPr>
            <a:spLocks noGrp="1"/>
          </p:cNvSpPr>
          <p:nvPr>
            <p:ph type="title"/>
          </p:nvPr>
        </p:nvSpPr>
        <p:spPr/>
        <p:txBody>
          <a:bodyPr anchor="b"/>
          <a:lstStyle/>
          <a:p>
            <a:r>
              <a:rPr lang="en-US" dirty="0"/>
              <a:t>Collaboration Between the Two (1)</a:t>
            </a:r>
          </a:p>
        </p:txBody>
      </p:sp>
      <p:sp>
        <p:nvSpPr>
          <p:cNvPr id="3" name="Content Placeholder 2">
            <a:extLst>
              <a:ext uri="{FF2B5EF4-FFF2-40B4-BE49-F238E27FC236}">
                <a16:creationId xmlns:a16="http://schemas.microsoft.com/office/drawing/2014/main" id="{C7B452C6-E8BD-45B5-AA24-7411E77DC091}"/>
              </a:ext>
            </a:extLst>
          </p:cNvPr>
          <p:cNvSpPr>
            <a:spLocks noGrp="1"/>
          </p:cNvSpPr>
          <p:nvPr>
            <p:ph idx="1"/>
          </p:nvPr>
        </p:nvSpPr>
        <p:spPr/>
        <p:txBody>
          <a:bodyPr>
            <a:noAutofit/>
          </a:bodyPr>
          <a:lstStyle/>
          <a:p>
            <a:pPr marL="233363" indent="-233363"/>
            <a:r>
              <a:rPr lang="en-US" dirty="0"/>
              <a:t>Effective coordination between these two programs (given the requirements in both programs to serve homeless children and youth) can have substantive impacts on many homeless students. Consider the following recommendations for facilitating stronger collaboration:</a:t>
            </a:r>
          </a:p>
          <a:p>
            <a:pPr marL="457200" lvl="1" indent="-228600">
              <a:spcBef>
                <a:spcPts val="1200"/>
              </a:spcBef>
              <a:spcAft>
                <a:spcPts val="200"/>
              </a:spcAft>
            </a:pPr>
            <a:r>
              <a:rPr lang="en-US" dirty="0"/>
              <a:t>Encourage local Title I coordinators and local liaisons to work together to develop and implement a plan that identifies ways that Title I funds and programs will serve children and youth experiencing homelessness</a:t>
            </a:r>
          </a:p>
        </p:txBody>
      </p:sp>
      <p:sp>
        <p:nvSpPr>
          <p:cNvPr id="4" name="Slide Number Placeholder 3">
            <a:extLst>
              <a:ext uri="{FF2B5EF4-FFF2-40B4-BE49-F238E27FC236}">
                <a16:creationId xmlns:a16="http://schemas.microsoft.com/office/drawing/2014/main" id="{DF91DDF0-C227-4C7E-B0A0-5C41B4801D9B}"/>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2550472451"/>
      </p:ext>
    </p:extLst>
  </p:cSld>
  <p:clrMapOvr>
    <a:masterClrMapping/>
  </p:clrMapOvr>
</p:sld>
</file>

<file path=ppt/theme/theme1.xml><?xml version="1.0" encoding="utf-8"?>
<a:theme xmlns:a="http://schemas.openxmlformats.org/drawingml/2006/main" name="Retrospect">
  <a:themeElements>
    <a:clrScheme name="Custom 30">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Custom 7">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2384</Words>
  <Application>Microsoft Office PowerPoint</Application>
  <PresentationFormat>Widescreen</PresentationFormat>
  <Paragraphs>164</Paragraphs>
  <Slides>29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29</vt:i4>
      </vt:variant>
    </vt:vector>
  </HeadingPairs>
  <TitlesOfParts>
    <vt:vector size="33" baseType="lpstr">
      <vt:lpstr>Arial</vt:lpstr>
      <vt:lpstr>Calibri</vt:lpstr>
      <vt:lpstr>Retrospect</vt:lpstr>
      <vt:lpstr>1_Retrospect</vt:lpstr>
      <vt:lpstr>Supporting Children and Youth Experiencing Homelessness Using Title I, Part A: Requirements, Reservations, and Uses</vt:lpstr>
      <vt:lpstr>Acronyms</vt:lpstr>
      <vt:lpstr>Purpose of Title I</vt:lpstr>
      <vt:lpstr> Homeless (1)</vt:lpstr>
      <vt:lpstr> Homeless (2)</vt:lpstr>
      <vt:lpstr>Title I, Part A and Homeless (1)</vt:lpstr>
      <vt:lpstr>Title I, Part A and Homeless (2)</vt:lpstr>
      <vt:lpstr>Title I, Part A and Homeless (3)</vt:lpstr>
      <vt:lpstr>Collaboration Between the Two (1)</vt:lpstr>
      <vt:lpstr>Collaboration Between the Two (2)</vt:lpstr>
      <vt:lpstr>Collaboration Between the Two (3)</vt:lpstr>
      <vt:lpstr>Collaboration Between the Two (4)</vt:lpstr>
      <vt:lpstr>Determining Set-Aside (1)</vt:lpstr>
      <vt:lpstr>Determining Set-Aside (2)</vt:lpstr>
      <vt:lpstr>Determining Set-Aside (3)</vt:lpstr>
      <vt:lpstr>Determining Set-Aside (4)</vt:lpstr>
      <vt:lpstr>Changing Set-Aside</vt:lpstr>
      <vt:lpstr>Uses of Funds (1)</vt:lpstr>
      <vt:lpstr>Uses of Funds (2)</vt:lpstr>
      <vt:lpstr>Uses of Funds (3)</vt:lpstr>
      <vt:lpstr>Uses of Funds (4)</vt:lpstr>
      <vt:lpstr>Prohibited Uses of Funds</vt:lpstr>
      <vt:lpstr>Reporting Set-Aside (1)</vt:lpstr>
      <vt:lpstr>Reporting Set-Aside (2)</vt:lpstr>
      <vt:lpstr>Reporting Set-Aside (3)</vt:lpstr>
      <vt:lpstr>Spring Release Sample – Title I</vt:lpstr>
      <vt:lpstr>Evaluate (1) </vt:lpstr>
      <vt:lpstr>Evaluate (2) </vt:lpstr>
      <vt:lpstr>Resources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Homelessness and Title I, Part A - Homeless Education (CA Dept of Education)</dc:title>
  <dc:subject>This PowerPoint addresses Title I, Part A reservation funds for homeless children and youth, strategies to determine set-aside amounts, allowable uses of these funds, and state reporting requirements.</dc:subject>
  <dc:creator/>
  <cp:keywords/>
  <cp:lastModifiedBy/>
  <cp:revision>1</cp:revision>
  <dcterms:created xsi:type="dcterms:W3CDTF">2024-02-02T22:00:03Z</dcterms:created>
  <dcterms:modified xsi:type="dcterms:W3CDTF">2024-02-02T22:01:02Z</dcterms:modified>
</cp:coreProperties>
</file>