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Lst>
  <p:notesMasterIdLst>
    <p:notesMasterId r:id="rId38"/>
  </p:notesMasterIdLst>
  <p:handoutMasterIdLst>
    <p:handoutMasterId r:id="rId39"/>
  </p:handoutMasterIdLst>
  <p:sldIdLst>
    <p:sldId id="306" r:id="rId2"/>
    <p:sldId id="413" r:id="rId3"/>
    <p:sldId id="416" r:id="rId4"/>
    <p:sldId id="417" r:id="rId5"/>
    <p:sldId id="419" r:id="rId6"/>
    <p:sldId id="421" r:id="rId7"/>
    <p:sldId id="424" r:id="rId8"/>
    <p:sldId id="425" r:id="rId9"/>
    <p:sldId id="422" r:id="rId10"/>
    <p:sldId id="423" r:id="rId11"/>
    <p:sldId id="427" r:id="rId12"/>
    <p:sldId id="429" r:id="rId13"/>
    <p:sldId id="431" r:id="rId14"/>
    <p:sldId id="433" r:id="rId15"/>
    <p:sldId id="436" r:id="rId16"/>
    <p:sldId id="438" r:id="rId17"/>
    <p:sldId id="439" r:id="rId18"/>
    <p:sldId id="443" r:id="rId19"/>
    <p:sldId id="447" r:id="rId20"/>
    <p:sldId id="446" r:id="rId21"/>
    <p:sldId id="448" r:id="rId22"/>
    <p:sldId id="452" r:id="rId23"/>
    <p:sldId id="454" r:id="rId24"/>
    <p:sldId id="455" r:id="rId25"/>
    <p:sldId id="456" r:id="rId26"/>
    <p:sldId id="457" r:id="rId27"/>
    <p:sldId id="459" r:id="rId28"/>
    <p:sldId id="471" r:id="rId29"/>
    <p:sldId id="468" r:id="rId30"/>
    <p:sldId id="469" r:id="rId31"/>
    <p:sldId id="460" r:id="rId32"/>
    <p:sldId id="461" r:id="rId33"/>
    <p:sldId id="463" r:id="rId34"/>
    <p:sldId id="464" r:id="rId35"/>
    <p:sldId id="470" r:id="rId36"/>
    <p:sldId id="465" r:id="rId37"/>
  </p:sldIdLst>
  <p:sldSz cx="12192000" cy="6858000"/>
  <p:notesSz cx="6858000" cy="1476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C0C0C"/>
    <a:srgbClr val="FF9D0D"/>
    <a:srgbClr val="FF33CC"/>
    <a:srgbClr val="00FF00"/>
    <a:srgbClr val="FFFF00"/>
    <a:srgbClr val="FFFF66"/>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89" autoAdjust="0"/>
    <p:restoredTop sz="63564" autoAdjust="0"/>
  </p:normalViewPr>
  <p:slideViewPr>
    <p:cSldViewPr snapToGrid="0">
      <p:cViewPr>
        <p:scale>
          <a:sx n="100" d="100"/>
          <a:sy n="100" d="100"/>
        </p:scale>
        <p:origin x="5106" y="43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2/2/2024</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dirty="0"/>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2/2/2024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dirty="0"/>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a:t>
            </a:fld>
            <a:endParaRPr lang="en-US" dirty="0"/>
          </a:p>
        </p:txBody>
      </p:sp>
    </p:spTree>
    <p:extLst>
      <p:ext uri="{BB962C8B-B14F-4D97-AF65-F5344CB8AC3E}">
        <p14:creationId xmlns:p14="http://schemas.microsoft.com/office/powerpoint/2010/main" val="2027161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25</a:t>
            </a:fld>
            <a:endParaRPr lang="en-US" dirty="0"/>
          </a:p>
        </p:txBody>
      </p:sp>
    </p:spTree>
    <p:extLst>
      <p:ext uri="{BB962C8B-B14F-4D97-AF65-F5344CB8AC3E}">
        <p14:creationId xmlns:p14="http://schemas.microsoft.com/office/powerpoint/2010/main" val="2110509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26</a:t>
            </a:fld>
            <a:endParaRPr lang="en-US" dirty="0"/>
          </a:p>
        </p:txBody>
      </p:sp>
    </p:spTree>
    <p:extLst>
      <p:ext uri="{BB962C8B-B14F-4D97-AF65-F5344CB8AC3E}">
        <p14:creationId xmlns:p14="http://schemas.microsoft.com/office/powerpoint/2010/main" val="3394147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27</a:t>
            </a:fld>
            <a:endParaRPr lang="en-US" dirty="0"/>
          </a:p>
        </p:txBody>
      </p:sp>
    </p:spTree>
    <p:extLst>
      <p:ext uri="{BB962C8B-B14F-4D97-AF65-F5344CB8AC3E}">
        <p14:creationId xmlns:p14="http://schemas.microsoft.com/office/powerpoint/2010/main" val="20823376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28</a:t>
            </a:fld>
            <a:endParaRPr lang="en-US" dirty="0"/>
          </a:p>
        </p:txBody>
      </p:sp>
    </p:spTree>
    <p:extLst>
      <p:ext uri="{BB962C8B-B14F-4D97-AF65-F5344CB8AC3E}">
        <p14:creationId xmlns:p14="http://schemas.microsoft.com/office/powerpoint/2010/main" val="2923455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29</a:t>
            </a:fld>
            <a:endParaRPr lang="en-US" dirty="0"/>
          </a:p>
        </p:txBody>
      </p:sp>
    </p:spTree>
    <p:extLst>
      <p:ext uri="{BB962C8B-B14F-4D97-AF65-F5344CB8AC3E}">
        <p14:creationId xmlns:p14="http://schemas.microsoft.com/office/powerpoint/2010/main" val="188284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30</a:t>
            </a:fld>
            <a:endParaRPr lang="en-US" dirty="0"/>
          </a:p>
        </p:txBody>
      </p:sp>
    </p:spTree>
    <p:extLst>
      <p:ext uri="{BB962C8B-B14F-4D97-AF65-F5344CB8AC3E}">
        <p14:creationId xmlns:p14="http://schemas.microsoft.com/office/powerpoint/2010/main" val="1300741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31</a:t>
            </a:fld>
            <a:endParaRPr lang="en-US" dirty="0"/>
          </a:p>
        </p:txBody>
      </p:sp>
    </p:spTree>
    <p:extLst>
      <p:ext uri="{BB962C8B-B14F-4D97-AF65-F5344CB8AC3E}">
        <p14:creationId xmlns:p14="http://schemas.microsoft.com/office/powerpoint/2010/main" val="21044935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32</a:t>
            </a:fld>
            <a:endParaRPr lang="en-US" dirty="0"/>
          </a:p>
        </p:txBody>
      </p:sp>
    </p:spTree>
    <p:extLst>
      <p:ext uri="{BB962C8B-B14F-4D97-AF65-F5344CB8AC3E}">
        <p14:creationId xmlns:p14="http://schemas.microsoft.com/office/powerpoint/2010/main" val="40823009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33</a:t>
            </a:fld>
            <a:endParaRPr lang="en-US" dirty="0"/>
          </a:p>
        </p:txBody>
      </p:sp>
    </p:spTree>
    <p:extLst>
      <p:ext uri="{BB962C8B-B14F-4D97-AF65-F5344CB8AC3E}">
        <p14:creationId xmlns:p14="http://schemas.microsoft.com/office/powerpoint/2010/main" val="9193360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34</a:t>
            </a:fld>
            <a:endParaRPr lang="en-US" dirty="0"/>
          </a:p>
        </p:txBody>
      </p:sp>
    </p:spTree>
    <p:extLst>
      <p:ext uri="{BB962C8B-B14F-4D97-AF65-F5344CB8AC3E}">
        <p14:creationId xmlns:p14="http://schemas.microsoft.com/office/powerpoint/2010/main" val="3257396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a:t>
            </a:fld>
            <a:endParaRPr lang="en-US" dirty="0"/>
          </a:p>
        </p:txBody>
      </p:sp>
    </p:spTree>
    <p:extLst>
      <p:ext uri="{BB962C8B-B14F-4D97-AF65-F5344CB8AC3E}">
        <p14:creationId xmlns:p14="http://schemas.microsoft.com/office/powerpoint/2010/main" val="18687083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35</a:t>
            </a:fld>
            <a:endParaRPr lang="en-US" dirty="0"/>
          </a:p>
        </p:txBody>
      </p:sp>
    </p:spTree>
    <p:extLst>
      <p:ext uri="{BB962C8B-B14F-4D97-AF65-F5344CB8AC3E}">
        <p14:creationId xmlns:p14="http://schemas.microsoft.com/office/powerpoint/2010/main" val="2740635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36</a:t>
            </a:fld>
            <a:endParaRPr lang="en-US" dirty="0"/>
          </a:p>
        </p:txBody>
      </p:sp>
    </p:spTree>
    <p:extLst>
      <p:ext uri="{BB962C8B-B14F-4D97-AF65-F5344CB8AC3E}">
        <p14:creationId xmlns:p14="http://schemas.microsoft.com/office/powerpoint/2010/main" val="401873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a:t>
            </a:fld>
            <a:endParaRPr lang="en-US" dirty="0"/>
          </a:p>
        </p:txBody>
      </p:sp>
    </p:spTree>
    <p:extLst>
      <p:ext uri="{BB962C8B-B14F-4D97-AF65-F5344CB8AC3E}">
        <p14:creationId xmlns:p14="http://schemas.microsoft.com/office/powerpoint/2010/main" val="3306643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dirty="0"/>
          </a:p>
        </p:txBody>
      </p:sp>
    </p:spTree>
    <p:extLst>
      <p:ext uri="{BB962C8B-B14F-4D97-AF65-F5344CB8AC3E}">
        <p14:creationId xmlns:p14="http://schemas.microsoft.com/office/powerpoint/2010/main" val="3941631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18</a:t>
            </a:fld>
            <a:endParaRPr lang="en-US" dirty="0"/>
          </a:p>
        </p:txBody>
      </p:sp>
    </p:spTree>
    <p:extLst>
      <p:ext uri="{BB962C8B-B14F-4D97-AF65-F5344CB8AC3E}">
        <p14:creationId xmlns:p14="http://schemas.microsoft.com/office/powerpoint/2010/main" val="3899819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21</a:t>
            </a:fld>
            <a:endParaRPr lang="en-US" dirty="0"/>
          </a:p>
        </p:txBody>
      </p:sp>
    </p:spTree>
    <p:extLst>
      <p:ext uri="{BB962C8B-B14F-4D97-AF65-F5344CB8AC3E}">
        <p14:creationId xmlns:p14="http://schemas.microsoft.com/office/powerpoint/2010/main" val="1523905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22</a:t>
            </a:fld>
            <a:endParaRPr lang="en-US" dirty="0"/>
          </a:p>
        </p:txBody>
      </p:sp>
    </p:spTree>
    <p:extLst>
      <p:ext uri="{BB962C8B-B14F-4D97-AF65-F5344CB8AC3E}">
        <p14:creationId xmlns:p14="http://schemas.microsoft.com/office/powerpoint/2010/main" val="667830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23</a:t>
            </a:fld>
            <a:endParaRPr lang="en-US" dirty="0"/>
          </a:p>
        </p:txBody>
      </p:sp>
    </p:spTree>
    <p:extLst>
      <p:ext uri="{BB962C8B-B14F-4D97-AF65-F5344CB8AC3E}">
        <p14:creationId xmlns:p14="http://schemas.microsoft.com/office/powerpoint/2010/main" val="1854025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24</a:t>
            </a:fld>
            <a:endParaRPr lang="en-US" dirty="0"/>
          </a:p>
        </p:txBody>
      </p:sp>
    </p:spTree>
    <p:extLst>
      <p:ext uri="{BB962C8B-B14F-4D97-AF65-F5344CB8AC3E}">
        <p14:creationId xmlns:p14="http://schemas.microsoft.com/office/powerpoint/2010/main" val="36865096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2/2/2024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dirty="0"/>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1"/>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A7A730-9A1A-4CA5-B660-3491B7FEF8E7}" type="datetime1">
              <a:rPr lang="en-US" smtClean="0"/>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9C1C69-A84B-4980-B6BB-3AD51F033BAE}" type="datetime1">
              <a:rPr lang="en-US" smtClean="0"/>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fld id="{E69C1C69-A84B-4980-B6BB-3AD51F033BAE}" type="datetime1">
              <a:rPr lang="en-US" smtClean="0"/>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76508-DA0A-4FE8-BDD7-AFDA3078CF44}" type="datetime1">
              <a:rPr lang="en-US" smtClean="0"/>
              <a:t>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solidFill>
          <a:latin typeface="+mj-lt"/>
          <a:ea typeface="+mj-ea"/>
          <a:cs typeface="+mj-cs"/>
        </a:defRPr>
      </a:lvl1pPr>
    </p:titleStyle>
    <p:bodyStyle>
      <a:lvl1pPr marL="457200" indent="-223838" algn="l" defTabSz="914400" rtl="0" eaLnBrk="1" latinLnBrk="0" hangingPunct="1">
        <a:lnSpc>
          <a:spcPct val="100000"/>
        </a:lnSpc>
        <a:spcBef>
          <a:spcPts val="600"/>
        </a:spcBef>
        <a:spcAft>
          <a:spcPts val="600"/>
        </a:spcAft>
        <a:buClrTx/>
        <a:buSzPct val="100000"/>
        <a:buFont typeface="Arial" panose="020B0604020202020204" pitchFamily="34" charset="0"/>
        <a:buChar char="•"/>
        <a:defRPr sz="2400" kern="1200">
          <a:solidFill>
            <a:schemeClr val="tx1"/>
          </a:solidFill>
          <a:latin typeface="+mn-lt"/>
          <a:ea typeface="+mn-ea"/>
          <a:cs typeface="+mn-cs"/>
        </a:defRPr>
      </a:lvl1pPr>
      <a:lvl2pPr marL="914400" indent="-223838" algn="l" defTabSz="914400" rtl="0" eaLnBrk="1" latinLnBrk="0" hangingPunct="1">
        <a:lnSpc>
          <a:spcPct val="100000"/>
        </a:lnSpc>
        <a:spcBef>
          <a:spcPts val="600"/>
        </a:spcBef>
        <a:spcAft>
          <a:spcPts val="600"/>
        </a:spcAft>
        <a:buClrTx/>
        <a:buFont typeface="Calibri" pitchFamily="34" charset="0"/>
        <a:buChar char="◦"/>
        <a:defRPr sz="2400" kern="1200">
          <a:solidFill>
            <a:schemeClr val="tx1"/>
          </a:solidFill>
          <a:latin typeface="+mn-lt"/>
          <a:ea typeface="+mn-ea"/>
          <a:cs typeface="+mn-cs"/>
        </a:defRPr>
      </a:lvl2pPr>
      <a:lvl3pPr marL="1371600" indent="-223838" algn="l" defTabSz="914400" rtl="0" eaLnBrk="1" latinLnBrk="0" hangingPunct="1">
        <a:lnSpc>
          <a:spcPct val="100000"/>
        </a:lnSpc>
        <a:spcBef>
          <a:spcPts val="600"/>
        </a:spcBef>
        <a:spcAft>
          <a:spcPts val="600"/>
        </a:spcAft>
        <a:buClrTx/>
        <a:buFont typeface="Wingdings" panose="05000000000000000000" pitchFamily="2" charset="2"/>
        <a:buChar char="§"/>
        <a:defRPr sz="2400" kern="1200">
          <a:solidFill>
            <a:schemeClr val="tx1"/>
          </a:solidFill>
          <a:latin typeface="+mn-lt"/>
          <a:ea typeface="+mn-ea"/>
          <a:cs typeface="+mn-cs"/>
        </a:defRPr>
      </a:lvl3pPr>
      <a:lvl4pPr marL="1828800" indent="-223838" algn="l" defTabSz="914400" rtl="0" eaLnBrk="1" latinLnBrk="0" hangingPunct="1">
        <a:lnSpc>
          <a:spcPct val="100000"/>
        </a:lnSpc>
        <a:spcBef>
          <a:spcPts val="600"/>
        </a:spcBef>
        <a:spcAft>
          <a:spcPts val="600"/>
        </a:spcAft>
        <a:buClrTx/>
        <a:buFont typeface="Arial" panose="020B0604020202020204" pitchFamily="34" charset="0"/>
        <a:buChar char="•"/>
        <a:defRPr sz="2400" kern="1200">
          <a:solidFill>
            <a:schemeClr val="tx1"/>
          </a:solidFill>
          <a:latin typeface="+mn-lt"/>
          <a:ea typeface="+mn-ea"/>
          <a:cs typeface="+mn-cs"/>
        </a:defRPr>
      </a:lvl4pPr>
      <a:lvl5pPr marL="2286000" indent="-223838" algn="l" defTabSz="914400" rtl="0" eaLnBrk="1" latinLnBrk="0" hangingPunct="1">
        <a:lnSpc>
          <a:spcPct val="100000"/>
        </a:lnSpc>
        <a:spcBef>
          <a:spcPts val="600"/>
        </a:spcBef>
        <a:spcAft>
          <a:spcPts val="600"/>
        </a:spcAft>
        <a:buClrTx/>
        <a:buFont typeface="Calibri" pitchFamily="34" charset="0"/>
        <a:buChar char="◦"/>
        <a:defRPr sz="24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hyperlink" Target="https://www.cccco.edu/Students/Support-Services"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hyperlink" Target="https://nche.ed.gov/higher-education/"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hyperlink" Target="https://www.cde.ca.gov/sp/hs/"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 Id="rId5" Type="http://schemas.openxmlformats.org/officeDocument/2006/relationships/hyperlink" Target="https://www.schoolhouseconnection.org/learn/higher-education/" TargetMode="External"/><Relationship Id="rId4" Type="http://schemas.openxmlformats.org/officeDocument/2006/relationships/hyperlink" Target="http://nche.ed.gov/"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mailto:HomelessEd@cde.ca.gov"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Homeless Education and School Counselors</a:t>
            </a:r>
          </a:p>
        </p:txBody>
      </p:sp>
      <p:sp>
        <p:nvSpPr>
          <p:cNvPr id="3" name="Subtitle 2"/>
          <p:cNvSpPr>
            <a:spLocks noGrp="1"/>
          </p:cNvSpPr>
          <p:nvPr>
            <p:ph type="subTitle" idx="1"/>
          </p:nvPr>
        </p:nvSpPr>
        <p:spPr/>
        <p:txBody>
          <a:bodyPr/>
          <a:lstStyle/>
          <a:p>
            <a:r>
              <a:rPr lang="en-US" dirty="0"/>
              <a:t>California Department of Education</a:t>
            </a:r>
          </a:p>
          <a:p>
            <a:r>
              <a:rPr lang="en-US" dirty="0"/>
              <a:t>January 2020</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Assembly Bill 1806</a:t>
            </a:r>
          </a:p>
        </p:txBody>
      </p:sp>
      <p:sp>
        <p:nvSpPr>
          <p:cNvPr id="3" name="Content Placeholder 2">
            <a:extLst>
              <a:ext uri="{FF2B5EF4-FFF2-40B4-BE49-F238E27FC236}">
                <a16:creationId xmlns:a16="http://schemas.microsoft.com/office/drawing/2014/main" id="{71DBA948-7A98-CE4C-A96D-EF1B3B076AC5}"/>
              </a:ext>
            </a:extLst>
          </p:cNvPr>
          <p:cNvSpPr>
            <a:spLocks noGrp="1"/>
          </p:cNvSpPr>
          <p:nvPr>
            <p:ph idx="1"/>
          </p:nvPr>
        </p:nvSpPr>
        <p:spPr/>
        <p:txBody>
          <a:bodyPr/>
          <a:lstStyle/>
          <a:p>
            <a:r>
              <a:rPr lang="en-US" altLang="en-US" dirty="0"/>
              <a:t>Went into effect January 1, 2015 </a:t>
            </a:r>
          </a:p>
          <a:p>
            <a:r>
              <a:rPr lang="en-US" altLang="en-US" dirty="0"/>
              <a:t>Changed California </a:t>
            </a:r>
            <a:r>
              <a:rPr lang="en-US" altLang="en-US" i="1" dirty="0"/>
              <a:t>Education Code </a:t>
            </a:r>
            <a:r>
              <a:rPr lang="en-US" altLang="en-US" dirty="0"/>
              <a:t>sections 48915.5, 48918.1, 51225.1, and 51225.2 regarding:</a:t>
            </a:r>
          </a:p>
          <a:p>
            <a:pPr lvl="1"/>
            <a:r>
              <a:rPr lang="en-US" altLang="en-US" dirty="0"/>
              <a:t>Notice of potential expulsions</a:t>
            </a:r>
          </a:p>
          <a:p>
            <a:pPr lvl="1"/>
            <a:r>
              <a:rPr lang="en-US" altLang="en-US" dirty="0"/>
              <a:t>Partial credits</a:t>
            </a:r>
          </a:p>
          <a:p>
            <a:pPr lvl="1"/>
            <a:r>
              <a:rPr lang="en-US" altLang="en-US" dirty="0"/>
              <a:t>Graduation requirements</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10</a:t>
            </a:fld>
            <a:endParaRPr lang="en-US" dirty="0"/>
          </a:p>
        </p:txBody>
      </p:sp>
    </p:spTree>
    <p:extLst>
      <p:ext uri="{BB962C8B-B14F-4D97-AF65-F5344CB8AC3E}">
        <p14:creationId xmlns:p14="http://schemas.microsoft.com/office/powerpoint/2010/main" val="1998271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Partial Credits (1 of 3)</a:t>
            </a:r>
          </a:p>
        </p:txBody>
      </p:sp>
      <p:sp>
        <p:nvSpPr>
          <p:cNvPr id="3" name="Content Placeholder 2">
            <a:extLst>
              <a:ext uri="{FF2B5EF4-FFF2-40B4-BE49-F238E27FC236}">
                <a16:creationId xmlns:a16="http://schemas.microsoft.com/office/drawing/2014/main" id="{71DBA948-7A98-CE4C-A96D-EF1B3B076AC5}"/>
              </a:ext>
            </a:extLst>
          </p:cNvPr>
          <p:cNvSpPr>
            <a:spLocks noGrp="1"/>
          </p:cNvSpPr>
          <p:nvPr>
            <p:ph idx="1"/>
          </p:nvPr>
        </p:nvSpPr>
        <p:spPr/>
        <p:txBody>
          <a:bodyPr/>
          <a:lstStyle/>
          <a:p>
            <a:r>
              <a:rPr lang="en-US" altLang="en-US" dirty="0"/>
              <a:t>A local educational agency (LEA), including county offices of education (COEs), shall:</a:t>
            </a:r>
          </a:p>
          <a:p>
            <a:pPr lvl="1"/>
            <a:r>
              <a:rPr lang="en-US" altLang="en-US" dirty="0"/>
              <a:t>Accept completed coursework from a homeless student while the student was attending another public school, juvenile court school, or a nonpublic, nonsectarian school or agency</a:t>
            </a:r>
          </a:p>
          <a:p>
            <a:pPr lvl="1"/>
            <a:r>
              <a:rPr lang="en-US" altLang="en-US" dirty="0"/>
              <a:t>Issue full or partial credit for the coursework completed, even if the homeless student did not complete the entire course</a:t>
            </a:r>
          </a:p>
          <a:p>
            <a:pPr lvl="1"/>
            <a:r>
              <a:rPr lang="en-US" altLang="en-US" dirty="0"/>
              <a:t>Accept credits for the same or equivalent course</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11</a:t>
            </a:fld>
            <a:endParaRPr lang="en-US" dirty="0"/>
          </a:p>
        </p:txBody>
      </p:sp>
    </p:spTree>
    <p:extLst>
      <p:ext uri="{BB962C8B-B14F-4D97-AF65-F5344CB8AC3E}">
        <p14:creationId xmlns:p14="http://schemas.microsoft.com/office/powerpoint/2010/main" val="2200550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Partial Credits (2 of 3)</a:t>
            </a:r>
          </a:p>
        </p:txBody>
      </p:sp>
      <p:sp>
        <p:nvSpPr>
          <p:cNvPr id="3" name="Content Placeholder 2">
            <a:extLst>
              <a:ext uri="{FF2B5EF4-FFF2-40B4-BE49-F238E27FC236}">
                <a16:creationId xmlns:a16="http://schemas.microsoft.com/office/drawing/2014/main" id="{71DBA948-7A98-CE4C-A96D-EF1B3B076AC5}"/>
              </a:ext>
            </a:extLst>
          </p:cNvPr>
          <p:cNvSpPr>
            <a:spLocks noGrp="1"/>
          </p:cNvSpPr>
          <p:nvPr>
            <p:ph idx="1"/>
          </p:nvPr>
        </p:nvSpPr>
        <p:spPr/>
        <p:txBody>
          <a:bodyPr/>
          <a:lstStyle/>
          <a:p>
            <a:r>
              <a:rPr lang="en-US" altLang="en-US" dirty="0"/>
              <a:t>An LEA, including COEs, shall not:</a:t>
            </a:r>
          </a:p>
          <a:p>
            <a:pPr lvl="1"/>
            <a:r>
              <a:rPr lang="en-US" altLang="en-US" dirty="0"/>
              <a:t>Require a homeless student to retake a course if the homeless student has satisfactorily completed the entire course</a:t>
            </a:r>
          </a:p>
          <a:p>
            <a:pPr lvl="1"/>
            <a:r>
              <a:rPr lang="en-US" altLang="en-US" dirty="0"/>
              <a:t>Require the homeless student to retake the portion already completed, unless:</a:t>
            </a:r>
          </a:p>
          <a:p>
            <a:pPr lvl="2"/>
            <a:r>
              <a:rPr lang="en-US" altLang="en-US" dirty="0"/>
              <a:t>The LEA, in consultation with the educational rights’ holder, finds that the student is able to complete the requirements in time to graduate</a:t>
            </a:r>
            <a:endParaRPr lang="en-US" dirty="0"/>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12</a:t>
            </a:fld>
            <a:endParaRPr lang="en-US" dirty="0"/>
          </a:p>
        </p:txBody>
      </p:sp>
    </p:spTree>
    <p:extLst>
      <p:ext uri="{BB962C8B-B14F-4D97-AF65-F5344CB8AC3E}">
        <p14:creationId xmlns:p14="http://schemas.microsoft.com/office/powerpoint/2010/main" val="1594694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Partial Credits (3 of 3)</a:t>
            </a:r>
          </a:p>
        </p:txBody>
      </p:sp>
      <p:sp>
        <p:nvSpPr>
          <p:cNvPr id="3" name="Content Placeholder 2">
            <a:extLst>
              <a:ext uri="{FF2B5EF4-FFF2-40B4-BE49-F238E27FC236}">
                <a16:creationId xmlns:a16="http://schemas.microsoft.com/office/drawing/2014/main" id="{71DBA948-7A98-CE4C-A96D-EF1B3B076AC5}"/>
              </a:ext>
            </a:extLst>
          </p:cNvPr>
          <p:cNvSpPr>
            <a:spLocks noGrp="1"/>
          </p:cNvSpPr>
          <p:nvPr>
            <p:ph idx="1"/>
          </p:nvPr>
        </p:nvSpPr>
        <p:spPr/>
        <p:txBody>
          <a:bodyPr/>
          <a:lstStyle/>
          <a:p>
            <a:r>
              <a:rPr lang="en-US" altLang="en-US" dirty="0"/>
              <a:t>When partial credit is awarded in a particular course, then the homeless student shall be enrolled in the same or equivalent course, if applicable, so that the homeless student may continue and complete the entire course</a:t>
            </a:r>
          </a:p>
          <a:p>
            <a:r>
              <a:rPr lang="en-US" altLang="en-US" dirty="0"/>
              <a:t>A homeless student shall not be prevented from retaking or taking a course to meet the eligibility requirements for admission to the California State University or the University of California</a:t>
            </a:r>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13</a:t>
            </a:fld>
            <a:endParaRPr lang="en-US" dirty="0"/>
          </a:p>
        </p:txBody>
      </p:sp>
    </p:spTree>
    <p:extLst>
      <p:ext uri="{BB962C8B-B14F-4D97-AF65-F5344CB8AC3E}">
        <p14:creationId xmlns:p14="http://schemas.microsoft.com/office/powerpoint/2010/main" val="1714170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Graduation Requirements (1 of 4)</a:t>
            </a:r>
          </a:p>
        </p:txBody>
      </p:sp>
      <p:sp>
        <p:nvSpPr>
          <p:cNvPr id="3" name="Content Placeholder 2">
            <a:extLst>
              <a:ext uri="{FF2B5EF4-FFF2-40B4-BE49-F238E27FC236}">
                <a16:creationId xmlns:a16="http://schemas.microsoft.com/office/drawing/2014/main" id="{71DBA948-7A98-CE4C-A96D-EF1B3B076AC5}"/>
              </a:ext>
            </a:extLst>
          </p:cNvPr>
          <p:cNvSpPr>
            <a:spLocks noGrp="1"/>
          </p:cNvSpPr>
          <p:nvPr>
            <p:ph idx="1"/>
          </p:nvPr>
        </p:nvSpPr>
        <p:spPr/>
        <p:txBody>
          <a:bodyPr/>
          <a:lstStyle/>
          <a:p>
            <a:r>
              <a:rPr lang="en-US" altLang="en-US" dirty="0"/>
              <a:t>An LEA shall exempt a homeless student from all coursework and other requirements adopted by the LEA that are in addition to the statewide coursework requirements, if:</a:t>
            </a:r>
          </a:p>
          <a:p>
            <a:pPr lvl="1"/>
            <a:r>
              <a:rPr lang="en-US" altLang="en-US" dirty="0"/>
              <a:t>The LEA does not make a finding that the student is reasonably able to complete the school district’s graduation requirements in time to graduate from high school by the end of the fourth year;</a:t>
            </a:r>
          </a:p>
          <a:p>
            <a:pPr lvl="1"/>
            <a:r>
              <a:rPr lang="en-US" altLang="en-US" dirty="0"/>
              <a:t>The student transfers between schools any time after the completion of the second year of high school; and,</a:t>
            </a:r>
          </a:p>
          <a:p>
            <a:pPr lvl="1"/>
            <a:r>
              <a:rPr lang="en-US" altLang="en-US" dirty="0"/>
              <a:t>The student must meet the definition of homeless at the time the student transfers schools</a:t>
            </a:r>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14</a:t>
            </a:fld>
            <a:endParaRPr lang="en-US" dirty="0"/>
          </a:p>
        </p:txBody>
      </p:sp>
    </p:spTree>
    <p:extLst>
      <p:ext uri="{BB962C8B-B14F-4D97-AF65-F5344CB8AC3E}">
        <p14:creationId xmlns:p14="http://schemas.microsoft.com/office/powerpoint/2010/main" val="1921216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Graduation Requirements (2 of 4)</a:t>
            </a:r>
          </a:p>
        </p:txBody>
      </p:sp>
      <p:sp>
        <p:nvSpPr>
          <p:cNvPr id="3" name="Content Placeholder 2">
            <a:extLst>
              <a:ext uri="{FF2B5EF4-FFF2-40B4-BE49-F238E27FC236}">
                <a16:creationId xmlns:a16="http://schemas.microsoft.com/office/drawing/2014/main" id="{71DBA948-7A98-CE4C-A96D-EF1B3B076AC5}"/>
              </a:ext>
            </a:extLst>
          </p:cNvPr>
          <p:cNvSpPr>
            <a:spLocks noGrp="1"/>
          </p:cNvSpPr>
          <p:nvPr>
            <p:ph idx="1"/>
          </p:nvPr>
        </p:nvSpPr>
        <p:spPr/>
        <p:txBody>
          <a:bodyPr/>
          <a:lstStyle/>
          <a:p>
            <a:r>
              <a:rPr lang="en-US" altLang="en-US" dirty="0"/>
              <a:t>An LEA can determine if the homeless student is in his/her third or fourth year of high school, by using one of the following:</a:t>
            </a:r>
          </a:p>
          <a:p>
            <a:pPr lvl="1"/>
            <a:r>
              <a:rPr lang="en-US" altLang="en-US" dirty="0"/>
              <a:t>The number of credits earned to the date of transfer; or,</a:t>
            </a:r>
          </a:p>
          <a:p>
            <a:pPr lvl="1"/>
            <a:r>
              <a:rPr lang="en-US" altLang="en-US" dirty="0"/>
              <a:t>The length of school enrollment by the homeless student</a:t>
            </a:r>
          </a:p>
          <a:p>
            <a:r>
              <a:rPr lang="en-US" altLang="en-US" dirty="0"/>
              <a:t>The homeless student who is eligible for exemption and is entitled to remain in attendance at the school shall not be:</a:t>
            </a:r>
          </a:p>
          <a:p>
            <a:pPr lvl="1"/>
            <a:r>
              <a:rPr lang="en-US" altLang="en-US" dirty="0"/>
              <a:t>Required to accept the exemption, or</a:t>
            </a:r>
          </a:p>
          <a:p>
            <a:pPr lvl="1"/>
            <a:endParaRPr lang="en-US" alt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15</a:t>
            </a:fld>
            <a:endParaRPr lang="en-US" dirty="0"/>
          </a:p>
        </p:txBody>
      </p:sp>
    </p:spTree>
    <p:extLst>
      <p:ext uri="{BB962C8B-B14F-4D97-AF65-F5344CB8AC3E}">
        <p14:creationId xmlns:p14="http://schemas.microsoft.com/office/powerpoint/2010/main" val="195486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Graduation Requirements (3 of 4)</a:t>
            </a:r>
          </a:p>
        </p:txBody>
      </p:sp>
      <p:sp>
        <p:nvSpPr>
          <p:cNvPr id="3" name="Content Placeholder 2">
            <a:extLst>
              <a:ext uri="{FF2B5EF4-FFF2-40B4-BE49-F238E27FC236}">
                <a16:creationId xmlns:a16="http://schemas.microsoft.com/office/drawing/2014/main" id="{71DBA948-7A98-CE4C-A96D-EF1B3B076AC5}"/>
              </a:ext>
            </a:extLst>
          </p:cNvPr>
          <p:cNvSpPr>
            <a:spLocks noGrp="1"/>
          </p:cNvSpPr>
          <p:nvPr>
            <p:ph idx="1"/>
          </p:nvPr>
        </p:nvSpPr>
        <p:spPr/>
        <p:txBody>
          <a:bodyPr/>
          <a:lstStyle/>
          <a:p>
            <a:r>
              <a:rPr lang="en-US" altLang="en-US" dirty="0"/>
              <a:t>Denied enrollment in, or the ability to complete, courses that the homeless student is eligible for, including courses that are necessary to attend an institution of higher education, regardless of whether those courses are required for statewide graduation requirements</a:t>
            </a:r>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16</a:t>
            </a:fld>
            <a:endParaRPr lang="en-US" dirty="0"/>
          </a:p>
        </p:txBody>
      </p:sp>
    </p:spTree>
    <p:extLst>
      <p:ext uri="{BB962C8B-B14F-4D97-AF65-F5344CB8AC3E}">
        <p14:creationId xmlns:p14="http://schemas.microsoft.com/office/powerpoint/2010/main" val="2979196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Graduation Requirements (4 of 4)</a:t>
            </a:r>
          </a:p>
        </p:txBody>
      </p:sp>
      <p:sp>
        <p:nvSpPr>
          <p:cNvPr id="3" name="Content Placeholder 2">
            <a:extLst>
              <a:ext uri="{FF2B5EF4-FFF2-40B4-BE49-F238E27FC236}">
                <a16:creationId xmlns:a16="http://schemas.microsoft.com/office/drawing/2014/main" id="{71DBA948-7A98-CE4C-A96D-EF1B3B076AC5}"/>
              </a:ext>
            </a:extLst>
          </p:cNvPr>
          <p:cNvSpPr>
            <a:spLocks noGrp="1"/>
          </p:cNvSpPr>
          <p:nvPr>
            <p:ph idx="1"/>
          </p:nvPr>
        </p:nvSpPr>
        <p:spPr/>
        <p:txBody>
          <a:bodyPr/>
          <a:lstStyle/>
          <a:p>
            <a:r>
              <a:rPr lang="en-US" altLang="en-US" dirty="0"/>
              <a:t>If the homeless student qualifies for the exemption and requests it, then the LEA shall grant that exemption</a:t>
            </a:r>
          </a:p>
          <a:p>
            <a:r>
              <a:rPr lang="en-US" altLang="en-US" dirty="0"/>
              <a:t>Once exempted, an LEA cannot revoke the exemption</a:t>
            </a:r>
          </a:p>
          <a:p>
            <a:r>
              <a:rPr lang="en-US" altLang="en-US" dirty="0"/>
              <a:t>Within 30 days of the exemption, the LEA shall notify the following regarding the availability of the exemption and if the homeless student qualifies:</a:t>
            </a:r>
          </a:p>
          <a:p>
            <a:pPr lvl="1"/>
            <a:r>
              <a:rPr lang="en-US" altLang="en-US" dirty="0"/>
              <a:t>The homeless student,</a:t>
            </a:r>
          </a:p>
          <a:p>
            <a:pPr lvl="1"/>
            <a:r>
              <a:rPr lang="en-US" altLang="en-US" dirty="0"/>
              <a:t>The holder of the homeless student’s educational rights; and,</a:t>
            </a:r>
          </a:p>
          <a:p>
            <a:pPr lvl="1"/>
            <a:r>
              <a:rPr lang="en-US" altLang="en-US" dirty="0"/>
              <a:t>The homeless liaison</a:t>
            </a:r>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17</a:t>
            </a:fld>
            <a:endParaRPr lang="en-US" dirty="0"/>
          </a:p>
        </p:txBody>
      </p:sp>
    </p:spTree>
    <p:extLst>
      <p:ext uri="{BB962C8B-B14F-4D97-AF65-F5344CB8AC3E}">
        <p14:creationId xmlns:p14="http://schemas.microsoft.com/office/powerpoint/2010/main" val="3956334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Once Exempted</a:t>
            </a:r>
          </a:p>
        </p:txBody>
      </p:sp>
      <p:sp>
        <p:nvSpPr>
          <p:cNvPr id="3" name="Content Placeholder 2">
            <a:extLst>
              <a:ext uri="{FF2B5EF4-FFF2-40B4-BE49-F238E27FC236}">
                <a16:creationId xmlns:a16="http://schemas.microsoft.com/office/drawing/2014/main" id="{71DBA948-7A98-CE4C-A96D-EF1B3B076AC5}"/>
              </a:ext>
            </a:extLst>
          </p:cNvPr>
          <p:cNvSpPr>
            <a:spLocks noGrp="1"/>
          </p:cNvSpPr>
          <p:nvPr>
            <p:ph idx="1"/>
          </p:nvPr>
        </p:nvSpPr>
        <p:spPr/>
        <p:txBody>
          <a:bodyPr>
            <a:normAutofit lnSpcReduction="10000"/>
          </a:bodyPr>
          <a:lstStyle/>
          <a:p>
            <a:r>
              <a:rPr lang="en-US" altLang="en-US" dirty="0"/>
              <a:t>If the exempted, homeless student completes the statewide coursework requirements before the end of his/her fourth year in high school, then the LEA cannot require or request the student to graduate before the end of his/her fourth year</a:t>
            </a:r>
          </a:p>
          <a:p>
            <a:r>
              <a:rPr lang="en-US" altLang="en-US" dirty="0"/>
              <a:t>An LEA shall notify the exempted, homeless student and the educational rights’ holder regarding:</a:t>
            </a:r>
          </a:p>
          <a:p>
            <a:pPr lvl="1"/>
            <a:r>
              <a:rPr lang="en-US" altLang="en-US" dirty="0"/>
              <a:t>How any of the waived requirements will affect the ability for the homeless student to gain admission to a postsecondary educational institute, and;</a:t>
            </a:r>
          </a:p>
          <a:p>
            <a:pPr lvl="1"/>
            <a:r>
              <a:rPr lang="en-US" altLang="en-US" dirty="0"/>
              <a:t>Provide information about transfer opportunities available through the California Community Colleges</a:t>
            </a:r>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18</a:t>
            </a:fld>
            <a:endParaRPr lang="en-US" dirty="0"/>
          </a:p>
        </p:txBody>
      </p:sp>
    </p:spTree>
    <p:extLst>
      <p:ext uri="{BB962C8B-B14F-4D97-AF65-F5344CB8AC3E}">
        <p14:creationId xmlns:p14="http://schemas.microsoft.com/office/powerpoint/2010/main" val="2205706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Other Requirements (1 of 2)</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r>
              <a:rPr lang="en-US" altLang="en-US" dirty="0"/>
              <a:t>An eligible student cannot be forced to take an exemption</a:t>
            </a:r>
          </a:p>
          <a:p>
            <a:r>
              <a:rPr lang="en-US" altLang="en-US" dirty="0"/>
              <a:t>An LEA cannot require or request a homeless student to transfer schools in order to qualify for an exemption under Assembly Bill 1806</a:t>
            </a:r>
          </a:p>
          <a:p>
            <a:r>
              <a:rPr lang="en-US" altLang="en-US" dirty="0"/>
              <a:t>The educational rights’ holder, or the homeless liaison, cannot request a transfer solely to qualify the homeless student for an exemption</a:t>
            </a:r>
          </a:p>
          <a:p>
            <a:r>
              <a:rPr lang="en-US" altLang="en-US" dirty="0"/>
              <a:t>If the student was not told about the exemption option when the student was homeless, the student can still be eligible even after the student is permanently housed</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19</a:t>
            </a:fld>
            <a:endParaRPr lang="en-US" dirty="0"/>
          </a:p>
        </p:txBody>
      </p:sp>
    </p:spTree>
    <p:extLst>
      <p:ext uri="{BB962C8B-B14F-4D97-AF65-F5344CB8AC3E}">
        <p14:creationId xmlns:p14="http://schemas.microsoft.com/office/powerpoint/2010/main" val="2673315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028EB-8261-7148-BE46-1B88EFA2C97D}"/>
              </a:ext>
            </a:extLst>
          </p:cNvPr>
          <p:cNvSpPr>
            <a:spLocks noGrp="1"/>
          </p:cNvSpPr>
          <p:nvPr>
            <p:ph type="title"/>
          </p:nvPr>
        </p:nvSpPr>
        <p:spPr/>
        <p:txBody>
          <a:bodyPr/>
          <a:lstStyle/>
          <a:p>
            <a:r>
              <a:rPr lang="en-US" dirty="0"/>
              <a:t>Education for Homeless Children and Youth Act</a:t>
            </a:r>
          </a:p>
        </p:txBody>
      </p:sp>
      <p:sp>
        <p:nvSpPr>
          <p:cNvPr id="3" name="Content Placeholder 2">
            <a:extLst>
              <a:ext uri="{FF2B5EF4-FFF2-40B4-BE49-F238E27FC236}">
                <a16:creationId xmlns:a16="http://schemas.microsoft.com/office/drawing/2014/main" id="{49DB7D5A-7150-6B48-AA38-BB4D9760676C}"/>
              </a:ext>
            </a:extLst>
          </p:cNvPr>
          <p:cNvSpPr>
            <a:spLocks noGrp="1"/>
          </p:cNvSpPr>
          <p:nvPr>
            <p:ph idx="1"/>
          </p:nvPr>
        </p:nvSpPr>
        <p:spPr/>
        <p:txBody>
          <a:bodyPr/>
          <a:lstStyle/>
          <a:p>
            <a:r>
              <a:rPr lang="en-US" dirty="0"/>
              <a:t>Originally passed in 1987</a:t>
            </a:r>
          </a:p>
          <a:p>
            <a:r>
              <a:rPr lang="en-US" altLang="en-US" dirty="0"/>
              <a:t>Reauthorized in 2015 by the Every Student Succeeds Act (ESSA)</a:t>
            </a:r>
          </a:p>
          <a:p>
            <a:pPr lvl="1"/>
            <a:r>
              <a:rPr lang="en-US" altLang="en-US" dirty="0"/>
              <a:t>Amendments took effect October 1, 2016</a:t>
            </a:r>
          </a:p>
          <a:p>
            <a:r>
              <a:rPr lang="en-US" dirty="0"/>
              <a:t>42 United States Code Section 11431 et seq. </a:t>
            </a:r>
          </a:p>
          <a:p>
            <a:r>
              <a:rPr lang="en-US" dirty="0"/>
              <a:t>Sections 721 and 722 of the McKinney-Vento Act </a:t>
            </a:r>
          </a:p>
        </p:txBody>
      </p:sp>
      <p:sp>
        <p:nvSpPr>
          <p:cNvPr id="4" name="Slide Number Placeholder 3">
            <a:extLst>
              <a:ext uri="{FF2B5EF4-FFF2-40B4-BE49-F238E27FC236}">
                <a16:creationId xmlns:a16="http://schemas.microsoft.com/office/drawing/2014/main" id="{902D4C0B-99DB-C949-A782-D070C53A6511}"/>
              </a:ext>
            </a:extLst>
          </p:cNvPr>
          <p:cNvSpPr>
            <a:spLocks noGrp="1"/>
          </p:cNvSpPr>
          <p:nvPr>
            <p:ph type="sldNum" sz="quarter" idx="12"/>
          </p:nvPr>
        </p:nvSpPr>
        <p:spPr/>
        <p:txBody>
          <a:bodyPr/>
          <a:lstStyle/>
          <a:p>
            <a:fld id="{1E47FE53-EBF0-4DA7-9D9D-CC1C3A20F3CB}" type="slidenum">
              <a:rPr lang="en-US" smtClean="0"/>
              <a:pPr/>
              <a:t>2</a:t>
            </a:fld>
            <a:endParaRPr lang="en-US" dirty="0"/>
          </a:p>
        </p:txBody>
      </p:sp>
    </p:spTree>
    <p:extLst>
      <p:ext uri="{BB962C8B-B14F-4D97-AF65-F5344CB8AC3E}">
        <p14:creationId xmlns:p14="http://schemas.microsoft.com/office/powerpoint/2010/main" val="2675950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Other Requirements (2 of 2)</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r>
              <a:rPr lang="en-US" altLang="en-US" dirty="0"/>
              <a:t>If the student was homeless and eligible for the exemption but declined it and, then later while still homeless decides to accept the exemption, the student would still be eligible for the exemption</a:t>
            </a:r>
          </a:p>
          <a:p>
            <a:r>
              <a:rPr lang="en-US" altLang="en-US" dirty="0"/>
              <a:t>If the student was homeless and eligible for the exemption, but declined it, and then later became housed and decides to accept the exemption, the student would no longer be eligible for the exemption</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20</a:t>
            </a:fld>
            <a:endParaRPr lang="en-US" dirty="0"/>
          </a:p>
        </p:txBody>
      </p:sp>
    </p:spTree>
    <p:extLst>
      <p:ext uri="{BB962C8B-B14F-4D97-AF65-F5344CB8AC3E}">
        <p14:creationId xmlns:p14="http://schemas.microsoft.com/office/powerpoint/2010/main" val="1587025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Fifth Year (1 of 2)</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pPr lvl="0"/>
            <a:r>
              <a:rPr lang="en-US" altLang="en-US" dirty="0"/>
              <a:t>If an LEA determines that the homeless student is reasonably able to complete the LEA’s graduation requirements within the student’s fifth year of high school, then the LEA shall do all of the following:</a:t>
            </a:r>
          </a:p>
          <a:p>
            <a:pPr lvl="1"/>
            <a:r>
              <a:rPr lang="en-US" altLang="en-US" dirty="0"/>
              <a:t>Inform the homeless student of his/her options to remain in school for a fifth year;</a:t>
            </a:r>
          </a:p>
          <a:p>
            <a:pPr lvl="1"/>
            <a:r>
              <a:rPr lang="en-US" altLang="en-US" dirty="0"/>
              <a:t>Inform the homeless student and the person holding educational rights of how remaining in a school for a fifth year will affect the student’s ability to gain admission to postsecondary;</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21</a:t>
            </a:fld>
            <a:endParaRPr lang="en-US" dirty="0"/>
          </a:p>
        </p:txBody>
      </p:sp>
    </p:spTree>
    <p:extLst>
      <p:ext uri="{BB962C8B-B14F-4D97-AF65-F5344CB8AC3E}">
        <p14:creationId xmlns:p14="http://schemas.microsoft.com/office/powerpoint/2010/main" val="2857337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Fifth Year (2 of 2)</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pPr lvl="1"/>
            <a:r>
              <a:rPr lang="en-US" altLang="en-US" dirty="0"/>
              <a:t>Provide information to the homeless student about transfer opportunities available through the California Community Colleges; and,</a:t>
            </a:r>
          </a:p>
          <a:p>
            <a:pPr lvl="1"/>
            <a:r>
              <a:rPr lang="en-US" altLang="en-US" dirty="0"/>
              <a:t>Permit the homeless student to stay for a fifth year with the agreement from the homeless student, if the student is eighteen years of age or older or, from the educational rights’ holder, if the homeless student is younger than eighteen years of age</a:t>
            </a:r>
          </a:p>
          <a:p>
            <a:pPr lvl="1"/>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22</a:t>
            </a:fld>
            <a:endParaRPr lang="en-US" dirty="0"/>
          </a:p>
        </p:txBody>
      </p:sp>
    </p:spTree>
    <p:extLst>
      <p:ext uri="{BB962C8B-B14F-4D97-AF65-F5344CB8AC3E}">
        <p14:creationId xmlns:p14="http://schemas.microsoft.com/office/powerpoint/2010/main" val="1426886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Educational Rights Holder</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pPr lvl="0"/>
            <a:r>
              <a:rPr lang="en-US" altLang="en-US" dirty="0"/>
              <a:t>Who might this be:</a:t>
            </a:r>
          </a:p>
          <a:p>
            <a:pPr lvl="1"/>
            <a:r>
              <a:rPr lang="en-US" altLang="en-US" dirty="0"/>
              <a:t>The student</a:t>
            </a:r>
          </a:p>
          <a:p>
            <a:pPr lvl="1"/>
            <a:r>
              <a:rPr lang="en-US" altLang="en-US" dirty="0"/>
              <a:t>Whoever enrolled the youth</a:t>
            </a:r>
          </a:p>
          <a:p>
            <a:pPr lvl="1"/>
            <a:r>
              <a:rPr lang="en-US" altLang="en-US" dirty="0"/>
              <a:t>Caregiver, especially if he/she enrolled the student using a caregiver affidavit</a:t>
            </a:r>
          </a:p>
          <a:p>
            <a:pPr lvl="1"/>
            <a:r>
              <a:rPr lang="en-US" altLang="en-US" dirty="0"/>
              <a:t>Possible caseworker</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23</a:t>
            </a:fld>
            <a:endParaRPr lang="en-US" dirty="0"/>
          </a:p>
        </p:txBody>
      </p:sp>
    </p:spTree>
    <p:extLst>
      <p:ext uri="{BB962C8B-B14F-4D97-AF65-F5344CB8AC3E}">
        <p14:creationId xmlns:p14="http://schemas.microsoft.com/office/powerpoint/2010/main" val="3843456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Strategies (1 of 10)</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pPr lvl="0"/>
            <a:r>
              <a:rPr lang="en-US" altLang="en-US" dirty="0"/>
              <a:t>Include homeless education information on the LEA’s websites and include:</a:t>
            </a:r>
          </a:p>
          <a:p>
            <a:pPr lvl="1"/>
            <a:r>
              <a:rPr lang="en-US" altLang="en-US" dirty="0"/>
              <a:t>Definition</a:t>
            </a:r>
          </a:p>
          <a:p>
            <a:pPr lvl="1"/>
            <a:r>
              <a:rPr lang="en-US" altLang="en-US" dirty="0"/>
              <a:t>Resources and support</a:t>
            </a:r>
          </a:p>
          <a:p>
            <a:pPr lvl="1"/>
            <a:r>
              <a:rPr lang="en-US" altLang="en-US" dirty="0"/>
              <a:t>Financial aid opportunities</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24</a:t>
            </a:fld>
            <a:endParaRPr lang="en-US" dirty="0"/>
          </a:p>
        </p:txBody>
      </p:sp>
    </p:spTree>
    <p:extLst>
      <p:ext uri="{BB962C8B-B14F-4D97-AF65-F5344CB8AC3E}">
        <p14:creationId xmlns:p14="http://schemas.microsoft.com/office/powerpoint/2010/main" val="4066661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Strategies (2 of 10)</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pPr lvl="0"/>
            <a:r>
              <a:rPr lang="en-US" altLang="en-US" dirty="0"/>
              <a:t>Provide individual college and career counseling for homeless students</a:t>
            </a:r>
          </a:p>
          <a:p>
            <a:pPr lvl="1"/>
            <a:r>
              <a:rPr lang="en-US" altLang="en-US" dirty="0"/>
              <a:t>One size doesn’t fit all</a:t>
            </a:r>
          </a:p>
          <a:p>
            <a:pPr lvl="0"/>
            <a:r>
              <a:rPr lang="en-US" altLang="en-US" dirty="0"/>
              <a:t>Coordinate with financial aid offices, campus support services, and housing</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25</a:t>
            </a:fld>
            <a:endParaRPr lang="en-US" dirty="0"/>
          </a:p>
        </p:txBody>
      </p:sp>
    </p:spTree>
    <p:extLst>
      <p:ext uri="{BB962C8B-B14F-4D97-AF65-F5344CB8AC3E}">
        <p14:creationId xmlns:p14="http://schemas.microsoft.com/office/powerpoint/2010/main" val="934616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Strategies (3 of 10)</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r>
              <a:rPr lang="en-US" altLang="en-US" dirty="0"/>
              <a:t>Work closely with the homeless liaison to identify and support these homeless youth</a:t>
            </a:r>
          </a:p>
          <a:p>
            <a:pPr lvl="1"/>
            <a:r>
              <a:rPr lang="en-US" altLang="en-US" dirty="0"/>
              <a:t>You don’t have to do this alone</a:t>
            </a:r>
          </a:p>
          <a:p>
            <a:r>
              <a:rPr lang="en-US" altLang="en-US" dirty="0"/>
              <a:t>Beginning freshman year of high school, ensure that homeless students have both short- and long-term goals</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26</a:t>
            </a:fld>
            <a:endParaRPr lang="en-US" dirty="0"/>
          </a:p>
        </p:txBody>
      </p:sp>
    </p:spTree>
    <p:extLst>
      <p:ext uri="{BB962C8B-B14F-4D97-AF65-F5344CB8AC3E}">
        <p14:creationId xmlns:p14="http://schemas.microsoft.com/office/powerpoint/2010/main" val="23711593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Strategies (4 of 10)</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pPr lvl="0"/>
            <a:r>
              <a:rPr lang="en-US" altLang="en-US" dirty="0"/>
              <a:t>Assist with completion of the Free Application for Federal Student Aid </a:t>
            </a:r>
          </a:p>
          <a:p>
            <a:pPr lvl="1"/>
            <a:r>
              <a:rPr lang="en-US" altLang="en-US" dirty="0"/>
              <a:t>Verification of eligibility of independent student status is required for unaccompanied homeless youth</a:t>
            </a:r>
          </a:p>
          <a:p>
            <a:pPr lvl="1"/>
            <a:r>
              <a:rPr lang="en-US" altLang="en-US" dirty="0"/>
              <a:t>The following people can verify a student’s status as independent and no further action is required:</a:t>
            </a:r>
          </a:p>
          <a:p>
            <a:pPr lvl="2"/>
            <a:endParaRPr lang="en-US" altLang="en-US" dirty="0"/>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27</a:t>
            </a:fld>
            <a:endParaRPr lang="en-US" dirty="0"/>
          </a:p>
        </p:txBody>
      </p:sp>
    </p:spTree>
    <p:extLst>
      <p:ext uri="{BB962C8B-B14F-4D97-AF65-F5344CB8AC3E}">
        <p14:creationId xmlns:p14="http://schemas.microsoft.com/office/powerpoint/2010/main" val="8477794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Strategies (5 of 10)</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pPr lvl="2"/>
            <a:r>
              <a:rPr lang="en-US" altLang="en-US" dirty="0"/>
              <a:t>The homeless liaison</a:t>
            </a:r>
          </a:p>
          <a:p>
            <a:pPr lvl="2"/>
            <a:r>
              <a:rPr lang="en-US" altLang="en-US" dirty="0"/>
              <a:t>A director or designee of an emergency shelter, basic center, or transitional living program funded by the U.S. Department of Housing and Urban Development</a:t>
            </a:r>
          </a:p>
          <a:p>
            <a:pPr lvl="2"/>
            <a:r>
              <a:rPr lang="en-US" altLang="en-US" dirty="0"/>
              <a:t>A staff member with the Runaway and Homeless Youth Act program</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28</a:t>
            </a:fld>
            <a:endParaRPr lang="en-US" dirty="0"/>
          </a:p>
        </p:txBody>
      </p:sp>
    </p:spTree>
    <p:extLst>
      <p:ext uri="{BB962C8B-B14F-4D97-AF65-F5344CB8AC3E}">
        <p14:creationId xmlns:p14="http://schemas.microsoft.com/office/powerpoint/2010/main" val="42544347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Strategies (6 of 10)</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r>
              <a:rPr lang="en-US" dirty="0"/>
              <a:t>The Higher Education Act (HEA) of 1965 amended the definition of independent student to include youth who are:</a:t>
            </a:r>
          </a:p>
          <a:p>
            <a:pPr lvl="1"/>
            <a:r>
              <a:rPr lang="en-US" dirty="0"/>
              <a:t> Unaccompanied and homeless, or</a:t>
            </a:r>
          </a:p>
          <a:p>
            <a:pPr lvl="1"/>
            <a:r>
              <a:rPr lang="en-US" dirty="0"/>
              <a:t> Unaccompanied, self-supporting, and at-risk of homelessness </a:t>
            </a:r>
          </a:p>
          <a:p>
            <a:pPr lvl="2"/>
            <a:endParaRPr lang="en-US" altLang="en-US" dirty="0"/>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29</a:t>
            </a:fld>
            <a:endParaRPr lang="en-US" dirty="0"/>
          </a:p>
        </p:txBody>
      </p:sp>
    </p:spTree>
    <p:extLst>
      <p:ext uri="{BB962C8B-B14F-4D97-AF65-F5344CB8AC3E}">
        <p14:creationId xmlns:p14="http://schemas.microsoft.com/office/powerpoint/2010/main" val="1051867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Homeless Definition (1 of 4)</a:t>
            </a:r>
          </a:p>
        </p:txBody>
      </p:sp>
      <p:sp>
        <p:nvSpPr>
          <p:cNvPr id="3" name="Content Placeholder 2">
            <a:extLst>
              <a:ext uri="{FF2B5EF4-FFF2-40B4-BE49-F238E27FC236}">
                <a16:creationId xmlns:a16="http://schemas.microsoft.com/office/drawing/2014/main" id="{71DBA948-7A98-CE4C-A96D-EF1B3B076AC5}"/>
              </a:ext>
            </a:extLst>
          </p:cNvPr>
          <p:cNvSpPr>
            <a:spLocks noGrp="1"/>
          </p:cNvSpPr>
          <p:nvPr>
            <p:ph idx="1"/>
          </p:nvPr>
        </p:nvSpPr>
        <p:spPr/>
        <p:txBody>
          <a:bodyPr/>
          <a:lstStyle/>
          <a:p>
            <a:r>
              <a:rPr lang="en-US" altLang="en-US" dirty="0"/>
              <a:t>Children who lack a fixed, regular, and adequate nighttime residence</a:t>
            </a:r>
          </a:p>
          <a:p>
            <a:pPr lvl="1"/>
            <a:r>
              <a:rPr lang="en-US" altLang="en-US" dirty="0"/>
              <a:t>Under the ESSA, the term awaiting foster care placement was eliminated on December 10, 2016</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3</a:t>
            </a:fld>
            <a:endParaRPr lang="en-US" dirty="0"/>
          </a:p>
        </p:txBody>
      </p:sp>
    </p:spTree>
    <p:extLst>
      <p:ext uri="{BB962C8B-B14F-4D97-AF65-F5344CB8AC3E}">
        <p14:creationId xmlns:p14="http://schemas.microsoft.com/office/powerpoint/2010/main" val="22575469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Strategies (7 of 10)</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r>
              <a:rPr lang="en-US" dirty="0"/>
              <a:t>The HEA uses the McKinney-Vento Act’s definitions of </a:t>
            </a:r>
            <a:r>
              <a:rPr lang="en-US" i="1" dirty="0"/>
              <a:t>homeless</a:t>
            </a:r>
            <a:r>
              <a:rPr lang="en-US" dirty="0"/>
              <a:t>, which includes:</a:t>
            </a:r>
          </a:p>
          <a:p>
            <a:pPr lvl="1"/>
            <a:r>
              <a:rPr lang="en-US" dirty="0"/>
              <a:t>Youth who lack a fixed, regular, and adequate nighttime residence; and, </a:t>
            </a:r>
          </a:p>
          <a:p>
            <a:pPr lvl="1"/>
            <a:r>
              <a:rPr lang="en-US" dirty="0"/>
              <a:t>Unaccompanied, which includes youth not in the physical custody of a parent or guardian</a:t>
            </a:r>
          </a:p>
          <a:p>
            <a:pPr lvl="1"/>
            <a:r>
              <a:rPr lang="en-US" dirty="0"/>
              <a:t>At-risk of homelessness to refer to students whose housing may cease to be fixed, regular, and adequate</a:t>
            </a:r>
          </a:p>
          <a:p>
            <a:pPr lvl="2"/>
            <a:endParaRPr lang="en-US" altLang="en-US" dirty="0"/>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30</a:t>
            </a:fld>
            <a:endParaRPr lang="en-US" dirty="0"/>
          </a:p>
        </p:txBody>
      </p:sp>
    </p:spTree>
    <p:extLst>
      <p:ext uri="{BB962C8B-B14F-4D97-AF65-F5344CB8AC3E}">
        <p14:creationId xmlns:p14="http://schemas.microsoft.com/office/powerpoint/2010/main" val="41834076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Strategies (8 of 10)</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pPr lvl="0"/>
            <a:r>
              <a:rPr lang="en-US" altLang="en-US" dirty="0"/>
              <a:t>Reach out to the Single Points of Contact in colleges and universities</a:t>
            </a:r>
          </a:p>
          <a:p>
            <a:pPr lvl="0"/>
            <a:r>
              <a:rPr lang="en-US" altLang="en-US" dirty="0"/>
              <a:t>Research the California Community College’s Support Services website at </a:t>
            </a:r>
            <a:r>
              <a:rPr lang="en-US" altLang="en-US" dirty="0">
                <a:hlinkClick r:id="rId3" tooltip="California Community College’s Support Services Website"/>
              </a:rPr>
              <a:t>https://www.cccco.edu/Students/Support-Services</a:t>
            </a:r>
            <a:r>
              <a:rPr lang="en-US" altLang="en-US" dirty="0"/>
              <a:t> </a:t>
            </a:r>
          </a:p>
          <a:p>
            <a:pPr lvl="0"/>
            <a:r>
              <a:rPr lang="en-US" altLang="en-US" dirty="0"/>
              <a:t>Provide information about college resources such as voucher, grants, etc.</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31</a:t>
            </a:fld>
            <a:endParaRPr lang="en-US" dirty="0"/>
          </a:p>
        </p:txBody>
      </p:sp>
    </p:spTree>
    <p:extLst>
      <p:ext uri="{BB962C8B-B14F-4D97-AF65-F5344CB8AC3E}">
        <p14:creationId xmlns:p14="http://schemas.microsoft.com/office/powerpoint/2010/main" val="23152488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Strategies (9 of 10)</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r>
              <a:rPr lang="en-US" altLang="en-US" dirty="0"/>
              <a:t>Convene monthly/quarterly meetings with local stakeholders such as foster youth, higher education, etc.</a:t>
            </a:r>
          </a:p>
          <a:p>
            <a:r>
              <a:rPr lang="en-US" altLang="en-US" dirty="0"/>
              <a:t>Be proactive in reaching out to students who may need assistance with fee waivers for tests or applications</a:t>
            </a:r>
          </a:p>
          <a:p>
            <a:r>
              <a:rPr lang="en-US" altLang="en-US" dirty="0"/>
              <a:t>Talk to students about the fears and anxieties they may have related to going to college</a:t>
            </a:r>
          </a:p>
          <a:p>
            <a:pPr lvl="1"/>
            <a:r>
              <a:rPr lang="en-US" altLang="en-US" dirty="0"/>
              <a:t>Teach them soft skills such as how to reach out to their professors</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32</a:t>
            </a:fld>
            <a:endParaRPr lang="en-US" dirty="0"/>
          </a:p>
        </p:txBody>
      </p:sp>
    </p:spTree>
    <p:extLst>
      <p:ext uri="{BB962C8B-B14F-4D97-AF65-F5344CB8AC3E}">
        <p14:creationId xmlns:p14="http://schemas.microsoft.com/office/powerpoint/2010/main" val="18314487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Strategies (10 of 10)</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r>
              <a:rPr lang="en-US" altLang="en-US" dirty="0"/>
              <a:t>Assess students’ needs for employment, housing, counseling, etc., and then offer them resources</a:t>
            </a:r>
          </a:p>
          <a:p>
            <a:r>
              <a:rPr lang="en-US" altLang="en-US" dirty="0"/>
              <a:t>Advise them to apply to colleges that can easily meet their needs</a:t>
            </a:r>
          </a:p>
          <a:p>
            <a:r>
              <a:rPr lang="en-US" altLang="en-US" dirty="0"/>
              <a:t>Organize visits to local college campuses, including community colleges</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33</a:t>
            </a:fld>
            <a:endParaRPr lang="en-US" dirty="0"/>
          </a:p>
        </p:txBody>
      </p:sp>
    </p:spTree>
    <p:extLst>
      <p:ext uri="{BB962C8B-B14F-4D97-AF65-F5344CB8AC3E}">
        <p14:creationId xmlns:p14="http://schemas.microsoft.com/office/powerpoint/2010/main" val="21439503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Resources (1 of 2)</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r>
              <a:rPr lang="en-US" altLang="en-US" dirty="0"/>
              <a:t>National Center for Homeless Education’s (NCHE) </a:t>
            </a:r>
            <a:r>
              <a:rPr lang="en-US" dirty="0"/>
              <a:t>Access to Higher Education for Students Experiencing Homelessness website at </a:t>
            </a:r>
            <a:r>
              <a:rPr lang="en-US" altLang="en-US" dirty="0">
                <a:hlinkClick r:id="rId3" tooltip="National Center for Homeless Education’s Higher Education Web Page"/>
              </a:rPr>
              <a:t>https://nche.ed.gov/higher-education/</a:t>
            </a:r>
            <a:r>
              <a:rPr lang="en-US" altLang="en-US" dirty="0"/>
              <a:t> </a:t>
            </a:r>
          </a:p>
          <a:p>
            <a:pPr lvl="1"/>
            <a:r>
              <a:rPr lang="en-US" altLang="en-US" dirty="0"/>
              <a:t>This page also includes a website with an eligibility tool for </a:t>
            </a:r>
            <a:r>
              <a:rPr lang="en-US" dirty="0"/>
              <a:t>financial aid administrators</a:t>
            </a:r>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34</a:t>
            </a:fld>
            <a:endParaRPr lang="en-US" dirty="0"/>
          </a:p>
        </p:txBody>
      </p:sp>
    </p:spTree>
    <p:extLst>
      <p:ext uri="{BB962C8B-B14F-4D97-AF65-F5344CB8AC3E}">
        <p14:creationId xmlns:p14="http://schemas.microsoft.com/office/powerpoint/2010/main" val="36302736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Resources (2 of 2)</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lstStyle/>
          <a:p>
            <a:r>
              <a:rPr lang="en-US" altLang="en-US" dirty="0"/>
              <a:t>California Department of Education’s Homeless Education web page at </a:t>
            </a:r>
            <a:r>
              <a:rPr lang="en-US" altLang="en-US" dirty="0">
                <a:hlinkClick r:id="rId3" tooltip="California Department of Education’s Homeless Education Web Page"/>
              </a:rPr>
              <a:t>https://www.cde.ca.gov/sp/hs/</a:t>
            </a:r>
            <a:r>
              <a:rPr lang="en-US" altLang="en-US" dirty="0"/>
              <a:t> </a:t>
            </a:r>
          </a:p>
          <a:p>
            <a:r>
              <a:rPr lang="en-US" altLang="en-US" dirty="0"/>
              <a:t>NCHE’s general website at </a:t>
            </a:r>
            <a:r>
              <a:rPr lang="en-US" altLang="en-US" dirty="0">
                <a:hlinkClick r:id="rId4" tooltip="National Center for Homeless Education's Website"/>
              </a:rPr>
              <a:t>http://nche.ed.gov/</a:t>
            </a:r>
            <a:r>
              <a:rPr lang="en-US" altLang="en-US" dirty="0"/>
              <a:t> </a:t>
            </a:r>
          </a:p>
          <a:p>
            <a:r>
              <a:rPr lang="en-US" altLang="en-US" dirty="0"/>
              <a:t>SchoolHouse Connection Higher Education website at </a:t>
            </a:r>
            <a:r>
              <a:rPr lang="en-US" altLang="en-US" dirty="0">
                <a:hlinkClick r:id="rId5" tooltip="SchoolHouse Connection's Higher Education Web Page"/>
              </a:rPr>
              <a:t>https://www.schoolhouseconnection.org/learn/higher-education/</a:t>
            </a:r>
            <a:r>
              <a:rPr lang="en-US" altLang="en-US" dirty="0"/>
              <a:t> </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35</a:t>
            </a:fld>
            <a:endParaRPr lang="en-US" dirty="0"/>
          </a:p>
        </p:txBody>
      </p:sp>
    </p:spTree>
    <p:extLst>
      <p:ext uri="{BB962C8B-B14F-4D97-AF65-F5344CB8AC3E}">
        <p14:creationId xmlns:p14="http://schemas.microsoft.com/office/powerpoint/2010/main" val="4360166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Resources (3 of 3)</a:t>
            </a:r>
          </a:p>
        </p:txBody>
      </p:sp>
      <p:sp>
        <p:nvSpPr>
          <p:cNvPr id="6" name="Content Placeholder 5">
            <a:extLst>
              <a:ext uri="{FF2B5EF4-FFF2-40B4-BE49-F238E27FC236}">
                <a16:creationId xmlns:a16="http://schemas.microsoft.com/office/drawing/2014/main" id="{7232C7E3-B4AC-EE4D-8C12-DB4177168BB6}"/>
              </a:ext>
            </a:extLst>
          </p:cNvPr>
          <p:cNvSpPr>
            <a:spLocks noGrp="1"/>
          </p:cNvSpPr>
          <p:nvPr>
            <p:ph idx="1"/>
          </p:nvPr>
        </p:nvSpPr>
        <p:spPr/>
        <p:txBody>
          <a:bodyPr anchor="ctr">
            <a:normAutofit/>
          </a:bodyPr>
          <a:lstStyle/>
          <a:p>
            <a:pPr marL="0" indent="0" algn="ctr">
              <a:buNone/>
            </a:pPr>
            <a:r>
              <a:rPr lang="en-US" altLang="en-US" sz="4800" dirty="0"/>
              <a:t>Homeless Education Program</a:t>
            </a:r>
          </a:p>
          <a:p>
            <a:pPr marL="0" indent="0" algn="ctr">
              <a:buNone/>
            </a:pPr>
            <a:r>
              <a:rPr lang="en-US" altLang="en-US" sz="4800" dirty="0"/>
              <a:t>California Department of Education</a:t>
            </a:r>
          </a:p>
          <a:p>
            <a:pPr marL="0" indent="0" algn="ctr">
              <a:buNone/>
            </a:pPr>
            <a:r>
              <a:rPr lang="en-US" altLang="en-US" sz="4800" dirty="0"/>
              <a:t>Toll-free Number 1-866-856-8214</a:t>
            </a:r>
          </a:p>
          <a:p>
            <a:pPr marL="0" indent="0" algn="ctr">
              <a:buNone/>
            </a:pPr>
            <a:r>
              <a:rPr lang="en-US" altLang="en-US" sz="4800" dirty="0"/>
              <a:t>Email: </a:t>
            </a:r>
            <a:r>
              <a:rPr lang="en-US" altLang="en-US" sz="4800" dirty="0">
                <a:hlinkClick r:id="rId3"/>
              </a:rPr>
              <a:t>HomelessEd@cde.ca.gov</a:t>
            </a:r>
            <a:r>
              <a:rPr lang="en-US" altLang="en-US" sz="4800" dirty="0"/>
              <a:t> </a:t>
            </a:r>
            <a:endParaRPr lang="en-US" sz="4800"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36</a:t>
            </a:fld>
            <a:endParaRPr lang="en-US" dirty="0"/>
          </a:p>
        </p:txBody>
      </p:sp>
    </p:spTree>
    <p:extLst>
      <p:ext uri="{BB962C8B-B14F-4D97-AF65-F5344CB8AC3E}">
        <p14:creationId xmlns:p14="http://schemas.microsoft.com/office/powerpoint/2010/main" val="4214583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Homeless Definition (2 of 4)</a:t>
            </a:r>
          </a:p>
        </p:txBody>
      </p:sp>
      <p:sp>
        <p:nvSpPr>
          <p:cNvPr id="3" name="Content Placeholder 2">
            <a:extLst>
              <a:ext uri="{FF2B5EF4-FFF2-40B4-BE49-F238E27FC236}">
                <a16:creationId xmlns:a16="http://schemas.microsoft.com/office/drawing/2014/main" id="{71DBA948-7A98-CE4C-A96D-EF1B3B076AC5}"/>
              </a:ext>
            </a:extLst>
          </p:cNvPr>
          <p:cNvSpPr>
            <a:spLocks noGrp="1"/>
          </p:cNvSpPr>
          <p:nvPr>
            <p:ph idx="1"/>
          </p:nvPr>
        </p:nvSpPr>
        <p:spPr/>
        <p:txBody>
          <a:bodyPr/>
          <a:lstStyle/>
          <a:p>
            <a:r>
              <a:rPr lang="en-US" dirty="0"/>
              <a:t>Fixed, regular, and adequate are defined as:</a:t>
            </a:r>
          </a:p>
          <a:p>
            <a:pPr lvl="1"/>
            <a:r>
              <a:rPr lang="en-US" dirty="0"/>
              <a:t>A </a:t>
            </a:r>
            <a:r>
              <a:rPr lang="en-US" b="1" dirty="0"/>
              <a:t>fixed</a:t>
            </a:r>
            <a:r>
              <a:rPr lang="en-US" dirty="0"/>
              <a:t> residence is one that is stationary, permanent, and not subject to change</a:t>
            </a:r>
          </a:p>
          <a:p>
            <a:pPr lvl="1"/>
            <a:r>
              <a:rPr lang="en-US" altLang="en-US" dirty="0"/>
              <a:t>A </a:t>
            </a:r>
            <a:r>
              <a:rPr lang="en-US" altLang="en-US" b="1" dirty="0"/>
              <a:t>regular</a:t>
            </a:r>
            <a:r>
              <a:rPr lang="en-US" altLang="en-US" dirty="0"/>
              <a:t> residence is one that is used on a normal, standard, and consistent basis</a:t>
            </a:r>
          </a:p>
          <a:p>
            <a:pPr lvl="1"/>
            <a:r>
              <a:rPr lang="en-US" altLang="en-US" dirty="0"/>
              <a:t>An </a:t>
            </a:r>
            <a:r>
              <a:rPr lang="en-US" altLang="en-US" b="1" dirty="0"/>
              <a:t>adequate</a:t>
            </a:r>
            <a:r>
              <a:rPr lang="en-US" altLang="en-US" dirty="0"/>
              <a:t> residence is one that is sufficient for meeting both the physical and psychological needs typically met in home environments</a:t>
            </a:r>
            <a:endParaRPr lang="en-US" dirty="0"/>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4</a:t>
            </a:fld>
            <a:endParaRPr lang="en-US" dirty="0"/>
          </a:p>
        </p:txBody>
      </p:sp>
    </p:spTree>
    <p:extLst>
      <p:ext uri="{BB962C8B-B14F-4D97-AF65-F5344CB8AC3E}">
        <p14:creationId xmlns:p14="http://schemas.microsoft.com/office/powerpoint/2010/main" val="1190992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Homeless Definition (3 of 4)</a:t>
            </a:r>
          </a:p>
        </p:txBody>
      </p:sp>
      <p:sp>
        <p:nvSpPr>
          <p:cNvPr id="3" name="Content Placeholder 2">
            <a:extLst>
              <a:ext uri="{FF2B5EF4-FFF2-40B4-BE49-F238E27FC236}">
                <a16:creationId xmlns:a16="http://schemas.microsoft.com/office/drawing/2014/main" id="{71DBA948-7A98-CE4C-A96D-EF1B3B076AC5}"/>
              </a:ext>
            </a:extLst>
          </p:cNvPr>
          <p:cNvSpPr>
            <a:spLocks noGrp="1"/>
          </p:cNvSpPr>
          <p:nvPr>
            <p:ph idx="1"/>
          </p:nvPr>
        </p:nvSpPr>
        <p:spPr/>
        <p:txBody>
          <a:bodyPr/>
          <a:lstStyle/>
          <a:p>
            <a:r>
              <a:rPr lang="en-US" dirty="0"/>
              <a:t>Examples of homelessness include children and youth living in:</a:t>
            </a:r>
          </a:p>
          <a:p>
            <a:pPr lvl="1"/>
            <a:r>
              <a:rPr lang="en-US" dirty="0"/>
              <a:t>Shared housing due to economic hardship</a:t>
            </a:r>
          </a:p>
          <a:p>
            <a:pPr lvl="1"/>
            <a:r>
              <a:rPr lang="en-US" dirty="0"/>
              <a:t>Motels or hotels</a:t>
            </a:r>
          </a:p>
          <a:p>
            <a:pPr lvl="1"/>
            <a:r>
              <a:rPr lang="en-US" dirty="0"/>
              <a:t>Public or private places not designed for sleeping</a:t>
            </a:r>
          </a:p>
          <a:p>
            <a:pPr lvl="1"/>
            <a:r>
              <a:rPr lang="en-US" altLang="en-US" dirty="0"/>
              <a:t>Trailer parks or campgrounds </a:t>
            </a:r>
          </a:p>
          <a:p>
            <a:pPr lvl="1"/>
            <a:r>
              <a:rPr lang="en-US" altLang="en-US" dirty="0"/>
              <a:t>Cars, parks, and abandoned buildings </a:t>
            </a:r>
          </a:p>
          <a:p>
            <a:pPr lvl="1"/>
            <a:r>
              <a:rPr lang="en-US" altLang="en-US" dirty="0"/>
              <a:t>Shelters</a:t>
            </a:r>
          </a:p>
          <a:p>
            <a:pPr lvl="1"/>
            <a:r>
              <a:rPr lang="en-US" altLang="en-US" dirty="0"/>
              <a:t>Emergency or transitional shelters </a:t>
            </a:r>
            <a:endParaRPr lang="en-US" dirty="0"/>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5</a:t>
            </a:fld>
            <a:endParaRPr lang="en-US" dirty="0"/>
          </a:p>
        </p:txBody>
      </p:sp>
    </p:spTree>
    <p:extLst>
      <p:ext uri="{BB962C8B-B14F-4D97-AF65-F5344CB8AC3E}">
        <p14:creationId xmlns:p14="http://schemas.microsoft.com/office/powerpoint/2010/main" val="2190615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Homeless Definition (4 of 4)</a:t>
            </a:r>
          </a:p>
        </p:txBody>
      </p:sp>
      <p:sp>
        <p:nvSpPr>
          <p:cNvPr id="3" name="Content Placeholder 2">
            <a:extLst>
              <a:ext uri="{FF2B5EF4-FFF2-40B4-BE49-F238E27FC236}">
                <a16:creationId xmlns:a16="http://schemas.microsoft.com/office/drawing/2014/main" id="{71DBA948-7A98-CE4C-A96D-EF1B3B076AC5}"/>
              </a:ext>
            </a:extLst>
          </p:cNvPr>
          <p:cNvSpPr>
            <a:spLocks noGrp="1"/>
          </p:cNvSpPr>
          <p:nvPr>
            <p:ph idx="1"/>
          </p:nvPr>
        </p:nvSpPr>
        <p:spPr/>
        <p:txBody>
          <a:bodyPr/>
          <a:lstStyle/>
          <a:p>
            <a:r>
              <a:rPr lang="en-US" altLang="en-US" dirty="0"/>
              <a:t>To determine if a homeless child or youth lives in substandard living conditions consider:</a:t>
            </a:r>
          </a:p>
          <a:p>
            <a:pPr lvl="1"/>
            <a:r>
              <a:rPr lang="en-US" altLang="en-US" dirty="0"/>
              <a:t>Health and safety concerns </a:t>
            </a:r>
          </a:p>
          <a:p>
            <a:pPr lvl="1"/>
            <a:r>
              <a:rPr lang="en-US" altLang="en-US" dirty="0"/>
              <a:t>Number of occupants per square foot</a:t>
            </a:r>
          </a:p>
          <a:p>
            <a:pPr lvl="1"/>
            <a:r>
              <a:rPr lang="en-US" altLang="en-US" dirty="0"/>
              <a:t>Age of occupants</a:t>
            </a:r>
          </a:p>
          <a:p>
            <a:pPr lvl="1"/>
            <a:r>
              <a:rPr lang="en-US" altLang="en-US" dirty="0"/>
              <a:t>State and local building codes</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6</a:t>
            </a:fld>
            <a:endParaRPr lang="en-US" dirty="0"/>
          </a:p>
        </p:txBody>
      </p:sp>
    </p:spTree>
    <p:extLst>
      <p:ext uri="{BB962C8B-B14F-4D97-AF65-F5344CB8AC3E}">
        <p14:creationId xmlns:p14="http://schemas.microsoft.com/office/powerpoint/2010/main" val="1676854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Unaccompanied Youth Definition </a:t>
            </a:r>
          </a:p>
        </p:txBody>
      </p:sp>
      <p:sp>
        <p:nvSpPr>
          <p:cNvPr id="3" name="Content Placeholder 2">
            <a:extLst>
              <a:ext uri="{FF2B5EF4-FFF2-40B4-BE49-F238E27FC236}">
                <a16:creationId xmlns:a16="http://schemas.microsoft.com/office/drawing/2014/main" id="{71DBA948-7A98-CE4C-A96D-EF1B3B076AC5}"/>
              </a:ext>
            </a:extLst>
          </p:cNvPr>
          <p:cNvSpPr>
            <a:spLocks noGrp="1"/>
          </p:cNvSpPr>
          <p:nvPr>
            <p:ph idx="1"/>
          </p:nvPr>
        </p:nvSpPr>
        <p:spPr/>
        <p:txBody>
          <a:bodyPr/>
          <a:lstStyle/>
          <a:p>
            <a:r>
              <a:rPr lang="en-US" altLang="en-US" dirty="0"/>
              <a:t>Unaccompanied homeless youth is defined as a child or youth who meets the McKinney-Vento definition and is not in the physical custody of a parent or guardian</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7</a:t>
            </a:fld>
            <a:endParaRPr lang="en-US" dirty="0"/>
          </a:p>
        </p:txBody>
      </p:sp>
    </p:spTree>
    <p:extLst>
      <p:ext uri="{BB962C8B-B14F-4D97-AF65-F5344CB8AC3E}">
        <p14:creationId xmlns:p14="http://schemas.microsoft.com/office/powerpoint/2010/main" val="4088790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Higher Education Access</a:t>
            </a:r>
          </a:p>
        </p:txBody>
      </p:sp>
      <p:sp>
        <p:nvSpPr>
          <p:cNvPr id="3" name="Content Placeholder 2">
            <a:extLst>
              <a:ext uri="{FF2B5EF4-FFF2-40B4-BE49-F238E27FC236}">
                <a16:creationId xmlns:a16="http://schemas.microsoft.com/office/drawing/2014/main" id="{71DBA948-7A98-CE4C-A96D-EF1B3B076AC5}"/>
              </a:ext>
            </a:extLst>
          </p:cNvPr>
          <p:cNvSpPr>
            <a:spLocks noGrp="1"/>
          </p:cNvSpPr>
          <p:nvPr>
            <p:ph idx="1"/>
          </p:nvPr>
        </p:nvSpPr>
        <p:spPr/>
        <p:txBody>
          <a:bodyPr/>
          <a:lstStyle/>
          <a:p>
            <a:r>
              <a:rPr lang="en-US" dirty="0"/>
              <a:t>Section 722(g)(1)(K) under ESSA states that all homeless high school students will receive information and individualized counseling regarding college readiness, college selection, the application process, financial aid, and the availability of on-campus supports from the liaison, school counselor, and other staff</a:t>
            </a:r>
          </a:p>
          <a:p>
            <a:r>
              <a:rPr lang="en-US" dirty="0"/>
              <a:t>Homeless liaisons must ensure unaccompanied homeless youth are informed of their status as independent students and may obtain assistance from the liaison to receive verification of that status</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8</a:t>
            </a:fld>
            <a:endParaRPr lang="en-US" dirty="0"/>
          </a:p>
        </p:txBody>
      </p:sp>
    </p:spTree>
    <p:extLst>
      <p:ext uri="{BB962C8B-B14F-4D97-AF65-F5344CB8AC3E}">
        <p14:creationId xmlns:p14="http://schemas.microsoft.com/office/powerpoint/2010/main" val="4149526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A72-41FA-4C4C-87CB-833B2CE953CC}"/>
              </a:ext>
            </a:extLst>
          </p:cNvPr>
          <p:cNvSpPr>
            <a:spLocks noGrp="1"/>
          </p:cNvSpPr>
          <p:nvPr>
            <p:ph type="title"/>
          </p:nvPr>
        </p:nvSpPr>
        <p:spPr/>
        <p:txBody>
          <a:bodyPr/>
          <a:lstStyle/>
          <a:p>
            <a:r>
              <a:rPr lang="en-US" dirty="0"/>
              <a:t>Higher Education Barriers </a:t>
            </a:r>
          </a:p>
        </p:txBody>
      </p:sp>
      <p:sp>
        <p:nvSpPr>
          <p:cNvPr id="3" name="Content Placeholder 2">
            <a:extLst>
              <a:ext uri="{FF2B5EF4-FFF2-40B4-BE49-F238E27FC236}">
                <a16:creationId xmlns:a16="http://schemas.microsoft.com/office/drawing/2014/main" id="{71DBA948-7A98-CE4C-A96D-EF1B3B076AC5}"/>
              </a:ext>
            </a:extLst>
          </p:cNvPr>
          <p:cNvSpPr>
            <a:spLocks noGrp="1"/>
          </p:cNvSpPr>
          <p:nvPr>
            <p:ph idx="1"/>
          </p:nvPr>
        </p:nvSpPr>
        <p:spPr/>
        <p:txBody>
          <a:bodyPr/>
          <a:lstStyle/>
          <a:p>
            <a:r>
              <a:rPr lang="en-US" altLang="en-US" dirty="0"/>
              <a:t>Lack of access to parental financial information and support</a:t>
            </a:r>
          </a:p>
          <a:p>
            <a:r>
              <a:rPr lang="en-US" altLang="en-US" dirty="0"/>
              <a:t>Lack of adult guidance and support</a:t>
            </a:r>
          </a:p>
          <a:p>
            <a:r>
              <a:rPr lang="en-US" altLang="en-US" dirty="0"/>
              <a:t>Lack of information about available support systems</a:t>
            </a:r>
          </a:p>
          <a:p>
            <a:r>
              <a:rPr lang="en-US" altLang="en-US" dirty="0"/>
              <a:t>Struggling to balance school and other responsibilities</a:t>
            </a:r>
          </a:p>
          <a:p>
            <a:endParaRPr lang="en-US" dirty="0"/>
          </a:p>
        </p:txBody>
      </p:sp>
      <p:sp>
        <p:nvSpPr>
          <p:cNvPr id="4" name="Slide Number Placeholder 3">
            <a:extLst>
              <a:ext uri="{FF2B5EF4-FFF2-40B4-BE49-F238E27FC236}">
                <a16:creationId xmlns:a16="http://schemas.microsoft.com/office/drawing/2014/main" id="{373CAA64-77BB-874E-B8FC-3C6C47CBEE1B}"/>
              </a:ext>
            </a:extLst>
          </p:cNvPr>
          <p:cNvSpPr>
            <a:spLocks noGrp="1"/>
          </p:cNvSpPr>
          <p:nvPr>
            <p:ph type="sldNum" sz="quarter" idx="12"/>
          </p:nvPr>
        </p:nvSpPr>
        <p:spPr/>
        <p:txBody>
          <a:bodyPr/>
          <a:lstStyle/>
          <a:p>
            <a:fld id="{1E47FE53-EBF0-4DA7-9D9D-CC1C3A20F3CB}" type="slidenum">
              <a:rPr lang="en-US" smtClean="0"/>
              <a:pPr/>
              <a:t>9</a:t>
            </a:fld>
            <a:endParaRPr lang="en-US" dirty="0"/>
          </a:p>
        </p:txBody>
      </p:sp>
    </p:spTree>
    <p:extLst>
      <p:ext uri="{BB962C8B-B14F-4D97-AF65-F5344CB8AC3E}">
        <p14:creationId xmlns:p14="http://schemas.microsoft.com/office/powerpoint/2010/main" val="791681852"/>
      </p:ext>
    </p:extLst>
  </p:cSld>
  <p:clrMapOvr>
    <a:masterClrMapping/>
  </p:clrMapOvr>
</p:sld>
</file>

<file path=ppt/theme/theme1.xml><?xml version="1.0" encoding="utf-8"?>
<a:theme xmlns:a="http://schemas.openxmlformats.org/drawingml/2006/main" name="Retrospect">
  <a:themeElements>
    <a:clrScheme name="Custom 39">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0070C0"/>
      </a:hlink>
      <a:folHlink>
        <a:srgbClr val="0070C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2113</Words>
  <Application>Microsoft Office PowerPoint</Application>
  <PresentationFormat>Widescreen</PresentationFormat>
  <Paragraphs>218</Paragraphs>
  <Slides>36</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Wingdings</vt:lpstr>
      <vt:lpstr>Retrospect</vt:lpstr>
      <vt:lpstr>Homeless Education and School Counselors</vt:lpstr>
      <vt:lpstr>Education for Homeless Children and Youth Act</vt:lpstr>
      <vt:lpstr>Homeless Definition (1 of 4)</vt:lpstr>
      <vt:lpstr>Homeless Definition (2 of 4)</vt:lpstr>
      <vt:lpstr>Homeless Definition (3 of 4)</vt:lpstr>
      <vt:lpstr>Homeless Definition (4 of 4)</vt:lpstr>
      <vt:lpstr>Unaccompanied Youth Definition </vt:lpstr>
      <vt:lpstr>Higher Education Access</vt:lpstr>
      <vt:lpstr>Higher Education Barriers </vt:lpstr>
      <vt:lpstr>Assembly Bill 1806</vt:lpstr>
      <vt:lpstr>Partial Credits (1 of 3)</vt:lpstr>
      <vt:lpstr>Partial Credits (2 of 3)</vt:lpstr>
      <vt:lpstr>Partial Credits (3 of 3)</vt:lpstr>
      <vt:lpstr>Graduation Requirements (1 of 4)</vt:lpstr>
      <vt:lpstr>Graduation Requirements (2 of 4)</vt:lpstr>
      <vt:lpstr>Graduation Requirements (3 of 4)</vt:lpstr>
      <vt:lpstr>Graduation Requirements (4 of 4)</vt:lpstr>
      <vt:lpstr>Once Exempted</vt:lpstr>
      <vt:lpstr>Other Requirements (1 of 2)</vt:lpstr>
      <vt:lpstr>Other Requirements (2 of 2)</vt:lpstr>
      <vt:lpstr>Fifth Year (1 of 2)</vt:lpstr>
      <vt:lpstr>Fifth Year (2 of 2)</vt:lpstr>
      <vt:lpstr>Educational Rights Holder</vt:lpstr>
      <vt:lpstr>Strategies (1 of 10)</vt:lpstr>
      <vt:lpstr>Strategies (2 of 10)</vt:lpstr>
      <vt:lpstr>Strategies (3 of 10)</vt:lpstr>
      <vt:lpstr>Strategies (4 of 10)</vt:lpstr>
      <vt:lpstr>Strategies (5 of 10)</vt:lpstr>
      <vt:lpstr>Strategies (6 of 10)</vt:lpstr>
      <vt:lpstr>Strategies (7 of 10)</vt:lpstr>
      <vt:lpstr>Strategies (8 of 10)</vt:lpstr>
      <vt:lpstr>Strategies (9 of 10)</vt:lpstr>
      <vt:lpstr>Strategies (10 of 10)</vt:lpstr>
      <vt:lpstr>Resources (1 of 2)</vt:lpstr>
      <vt:lpstr>Resources (2 of 2)</vt:lpstr>
      <vt:lpstr>Resources (3 of 3)</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Homeless Education and School Counselors - Homeless Education (CA Dept of Education)</dc:title>
  <dc:subject>Presentation to equip school counselors to meet the Every Student Succeeds Act requirement to support students experiencing homelessness in their college and career readiness.</dc:subject>
  <dc:creator/>
  <cp:keywords/>
  <cp:lastModifiedBy/>
  <cp:revision>1</cp:revision>
  <dcterms:created xsi:type="dcterms:W3CDTF">2024-02-02T22:27:44Z</dcterms:created>
  <dcterms:modified xsi:type="dcterms:W3CDTF">2024-02-02T22:28:14Z</dcterms:modified>
</cp:coreProperties>
</file>