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handoutMasterIdLst>
    <p:handoutMasterId r:id="rId28"/>
  </p:handoutMasterIdLst>
  <p:sldIdLst>
    <p:sldId id="256" r:id="rId2"/>
    <p:sldId id="260" r:id="rId3"/>
    <p:sldId id="285" r:id="rId4"/>
    <p:sldId id="264" r:id="rId5"/>
    <p:sldId id="263" r:id="rId6"/>
    <p:sldId id="261" r:id="rId7"/>
    <p:sldId id="281" r:id="rId8"/>
    <p:sldId id="270" r:id="rId9"/>
    <p:sldId id="271" r:id="rId10"/>
    <p:sldId id="272" r:id="rId11"/>
    <p:sldId id="273" r:id="rId12"/>
    <p:sldId id="262" r:id="rId13"/>
    <p:sldId id="274" r:id="rId14"/>
    <p:sldId id="275" r:id="rId15"/>
    <p:sldId id="265" r:id="rId16"/>
    <p:sldId id="276" r:id="rId17"/>
    <p:sldId id="266" r:id="rId18"/>
    <p:sldId id="277" r:id="rId19"/>
    <p:sldId id="280" r:id="rId20"/>
    <p:sldId id="278" r:id="rId21"/>
    <p:sldId id="279" r:id="rId22"/>
    <p:sldId id="258" r:id="rId23"/>
    <p:sldId id="284" r:id="rId24"/>
    <p:sldId id="269" r:id="rId25"/>
    <p:sldId id="287" r:id="rId26"/>
  </p:sldIdLst>
  <p:sldSz cx="12192000" cy="6858000"/>
  <p:notesSz cx="6985000" cy="92837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34" autoAdjust="0"/>
    <p:restoredTop sz="93629" autoAdjust="0"/>
  </p:normalViewPr>
  <p:slideViewPr>
    <p:cSldViewPr snapToGrid="0">
      <p:cViewPr varScale="1">
        <p:scale>
          <a:sx n="62" d="100"/>
          <a:sy n="62" d="100"/>
        </p:scale>
        <p:origin x="356" y="40"/>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C5BE960-0D15-4E8C-9D22-EA1CA3EC78C5}"/>
              </a:ext>
            </a:extLst>
          </p:cNvPr>
          <p:cNvSpPr>
            <a:spLocks noGrp="1"/>
          </p:cNvSpPr>
          <p:nvPr>
            <p:ph type="hdr" sz="quarter"/>
          </p:nvPr>
        </p:nvSpPr>
        <p:spPr>
          <a:xfrm>
            <a:off x="0" y="0"/>
            <a:ext cx="3027363" cy="46513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8243D61-67B5-4F0B-8CAE-DF72F2F0C32F}"/>
              </a:ext>
            </a:extLst>
          </p:cNvPr>
          <p:cNvSpPr>
            <a:spLocks noGrp="1"/>
          </p:cNvSpPr>
          <p:nvPr>
            <p:ph type="dt" sz="quarter" idx="1"/>
          </p:nvPr>
        </p:nvSpPr>
        <p:spPr>
          <a:xfrm>
            <a:off x="3956050" y="0"/>
            <a:ext cx="3027363" cy="465138"/>
          </a:xfrm>
          <a:prstGeom prst="rect">
            <a:avLst/>
          </a:prstGeom>
        </p:spPr>
        <p:txBody>
          <a:bodyPr vert="horz" lIns="91440" tIns="45720" rIns="91440" bIns="45720" rtlCol="0"/>
          <a:lstStyle>
            <a:lvl1pPr algn="r">
              <a:defRPr sz="1200"/>
            </a:lvl1pPr>
          </a:lstStyle>
          <a:p>
            <a:fld id="{83F8EF2D-B02C-420C-A005-B83969E566DA}" type="datetimeFigureOut">
              <a:rPr lang="en-US" smtClean="0"/>
              <a:t>12/8/2022</a:t>
            </a:fld>
            <a:endParaRPr lang="en-US"/>
          </a:p>
        </p:txBody>
      </p:sp>
      <p:sp>
        <p:nvSpPr>
          <p:cNvPr id="4" name="Footer Placeholder 3">
            <a:extLst>
              <a:ext uri="{FF2B5EF4-FFF2-40B4-BE49-F238E27FC236}">
                <a16:creationId xmlns:a16="http://schemas.microsoft.com/office/drawing/2014/main" id="{9F1CC711-23A0-4C7C-AFC9-48FBAF1FC8B4}"/>
              </a:ext>
            </a:extLst>
          </p:cNvPr>
          <p:cNvSpPr>
            <a:spLocks noGrp="1"/>
          </p:cNvSpPr>
          <p:nvPr>
            <p:ph type="ftr" sz="quarter" idx="2"/>
          </p:nvPr>
        </p:nvSpPr>
        <p:spPr>
          <a:xfrm>
            <a:off x="0" y="8818563"/>
            <a:ext cx="3027363" cy="46513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21D95AA-1B5A-47A2-9927-3374EBA73952}"/>
              </a:ext>
            </a:extLst>
          </p:cNvPr>
          <p:cNvSpPr>
            <a:spLocks noGrp="1"/>
          </p:cNvSpPr>
          <p:nvPr>
            <p:ph type="sldNum" sz="quarter" idx="3"/>
          </p:nvPr>
        </p:nvSpPr>
        <p:spPr>
          <a:xfrm>
            <a:off x="3956050" y="8818563"/>
            <a:ext cx="3027363" cy="465137"/>
          </a:xfrm>
          <a:prstGeom prst="rect">
            <a:avLst/>
          </a:prstGeom>
        </p:spPr>
        <p:txBody>
          <a:bodyPr vert="horz" lIns="91440" tIns="45720" rIns="91440" bIns="45720" rtlCol="0" anchor="b"/>
          <a:lstStyle>
            <a:lvl1pPr algn="r">
              <a:defRPr sz="1200"/>
            </a:lvl1pPr>
          </a:lstStyle>
          <a:p>
            <a:fld id="{4E69B2EB-1479-4B16-BA40-EB6A8A65323C}" type="slidenum">
              <a:rPr lang="en-US" smtClean="0"/>
              <a:t>‹#›</a:t>
            </a:fld>
            <a:endParaRPr lang="en-US"/>
          </a:p>
        </p:txBody>
      </p:sp>
    </p:spTree>
    <p:extLst>
      <p:ext uri="{BB962C8B-B14F-4D97-AF65-F5344CB8AC3E}">
        <p14:creationId xmlns:p14="http://schemas.microsoft.com/office/powerpoint/2010/main" val="87454766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idx="1"/>
          </p:nvPr>
        </p:nvSpPr>
        <p:spPr>
          <a:xfrm>
            <a:off x="3956550" y="0"/>
            <a:ext cx="3026833" cy="465797"/>
          </a:xfrm>
          <a:prstGeom prst="rect">
            <a:avLst/>
          </a:prstGeom>
        </p:spPr>
        <p:txBody>
          <a:bodyPr vert="horz" lIns="92958" tIns="46479" rIns="92958" bIns="46479" rtlCol="0"/>
          <a:lstStyle>
            <a:lvl1pPr algn="r">
              <a:defRPr sz="1200"/>
            </a:lvl1pPr>
          </a:lstStyle>
          <a:p>
            <a:fld id="{E8D716CE-7094-4E0F-8188-75907B4C7964}" type="datetimeFigureOut">
              <a:rPr lang="en-US" smtClean="0"/>
              <a:t>12/8/2022</a:t>
            </a:fld>
            <a:endParaRPr lang="en-US"/>
          </a:p>
        </p:txBody>
      </p:sp>
      <p:sp>
        <p:nvSpPr>
          <p:cNvPr id="4" name="Slide Image Placeholder 3"/>
          <p:cNvSpPr>
            <a:spLocks noGrp="1" noRot="1" noChangeAspect="1"/>
          </p:cNvSpPr>
          <p:nvPr>
            <p:ph type="sldImg" idx="2"/>
          </p:nvPr>
        </p:nvSpPr>
        <p:spPr>
          <a:xfrm>
            <a:off x="706438" y="1160463"/>
            <a:ext cx="5572125" cy="3133725"/>
          </a:xfrm>
          <a:prstGeom prst="rect">
            <a:avLst/>
          </a:prstGeom>
          <a:noFill/>
          <a:ln w="12700">
            <a:solidFill>
              <a:prstClr val="black"/>
            </a:solidFill>
          </a:ln>
        </p:spPr>
        <p:txBody>
          <a:bodyPr vert="horz" lIns="92958" tIns="46479" rIns="92958" bIns="46479" rtlCol="0" anchor="ctr"/>
          <a:lstStyle/>
          <a:p>
            <a:endParaRPr lang="en-US"/>
          </a:p>
        </p:txBody>
      </p:sp>
      <p:sp>
        <p:nvSpPr>
          <p:cNvPr id="5" name="Notes Placeholder 4"/>
          <p:cNvSpPr>
            <a:spLocks noGrp="1"/>
          </p:cNvSpPr>
          <p:nvPr>
            <p:ph type="body" sz="quarter" idx="3"/>
          </p:nvPr>
        </p:nvSpPr>
        <p:spPr>
          <a:xfrm>
            <a:off x="698500" y="4467781"/>
            <a:ext cx="5588000" cy="3655457"/>
          </a:xfrm>
          <a:prstGeom prst="rect">
            <a:avLst/>
          </a:prstGeom>
        </p:spPr>
        <p:txBody>
          <a:bodyPr vert="horz" lIns="92958" tIns="46479" rIns="92958" bIns="4647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7904"/>
            <a:ext cx="3026833" cy="465796"/>
          </a:xfrm>
          <a:prstGeom prst="rect">
            <a:avLst/>
          </a:prstGeom>
        </p:spPr>
        <p:txBody>
          <a:bodyPr vert="horz" lIns="92958" tIns="46479" rIns="92958" bIns="46479" rtlCol="0" anchor="b"/>
          <a:lstStyle>
            <a:lvl1pPr algn="l">
              <a:defRPr sz="1200"/>
            </a:lvl1pPr>
          </a:lstStyle>
          <a:p>
            <a:endParaRPr lang="en-US"/>
          </a:p>
        </p:txBody>
      </p:sp>
      <p:sp>
        <p:nvSpPr>
          <p:cNvPr id="7" name="Slide Number Placeholder 6"/>
          <p:cNvSpPr>
            <a:spLocks noGrp="1"/>
          </p:cNvSpPr>
          <p:nvPr>
            <p:ph type="sldNum" sz="quarter" idx="5"/>
          </p:nvPr>
        </p:nvSpPr>
        <p:spPr>
          <a:xfrm>
            <a:off x="3956550" y="8817904"/>
            <a:ext cx="3026833" cy="465796"/>
          </a:xfrm>
          <a:prstGeom prst="rect">
            <a:avLst/>
          </a:prstGeom>
        </p:spPr>
        <p:txBody>
          <a:bodyPr vert="horz" lIns="92958" tIns="46479" rIns="92958" bIns="46479" rtlCol="0" anchor="b"/>
          <a:lstStyle>
            <a:lvl1pPr algn="r">
              <a:defRPr sz="1200"/>
            </a:lvl1pPr>
          </a:lstStyle>
          <a:p>
            <a:fld id="{4BF44DF3-8E51-444C-9450-5EA50D87C708}" type="slidenum">
              <a:rPr lang="en-US" smtClean="0"/>
              <a:t>‹#›</a:t>
            </a:fld>
            <a:endParaRPr lang="en-US"/>
          </a:p>
        </p:txBody>
      </p:sp>
    </p:spTree>
    <p:extLst>
      <p:ext uri="{BB962C8B-B14F-4D97-AF65-F5344CB8AC3E}">
        <p14:creationId xmlns:p14="http://schemas.microsoft.com/office/powerpoint/2010/main" val="3000988896"/>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797465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65492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454401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7597516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076059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 </a:t>
            </a:r>
          </a:p>
          <a:p>
            <a:pPr lvl="0"/>
            <a:r>
              <a:rPr lang="en-US" sz="1200" b="1" kern="1200" dirty="0">
                <a:solidFill>
                  <a:schemeClr val="tx1"/>
                </a:solidFill>
                <a:effectLst/>
                <a:latin typeface="+mn-lt"/>
                <a:ea typeface="+mn-ea"/>
                <a:cs typeface="+mn-cs"/>
              </a:rPr>
              <a:t>Background about your district / your role</a:t>
            </a:r>
            <a:endParaRPr lang="en-US" sz="12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Oxnard High School Union School District is a large high-school district (high schools only) in Ventura County in Southern California</a:t>
            </a:r>
          </a:p>
          <a:p>
            <a:pPr lvl="1"/>
            <a:r>
              <a:rPr lang="en-US" sz="1200" kern="1200" dirty="0">
                <a:solidFill>
                  <a:schemeClr val="tx1"/>
                </a:solidFill>
                <a:effectLst/>
                <a:latin typeface="+mn-lt"/>
                <a:ea typeface="+mn-ea"/>
                <a:cs typeface="+mn-cs"/>
              </a:rPr>
              <a:t>Brief description of economic environment of Oxnard City: includes very poor, to very rich, but largest number is FRPM (60-70%, some schools 80%)</a:t>
            </a:r>
          </a:p>
          <a:p>
            <a:pPr lvl="1"/>
            <a:r>
              <a:rPr lang="en-US" sz="1200" kern="1200" dirty="0">
                <a:solidFill>
                  <a:schemeClr val="tx1"/>
                </a:solidFill>
                <a:effectLst/>
                <a:latin typeface="+mn-lt"/>
                <a:ea typeface="+mn-ea"/>
                <a:cs typeface="+mn-cs"/>
              </a:rPr>
              <a:t>~17,000 students total, between ~1,600 (start of year) and ~2500 (cumulative) students identified experiencing homelessness (i.e., 15% experiencing homelessness at some point throughout the year) </a:t>
            </a:r>
          </a:p>
          <a:p>
            <a:pPr lvl="1"/>
            <a:r>
              <a:rPr lang="en-US" sz="1200" kern="1200" dirty="0">
                <a:solidFill>
                  <a:schemeClr val="tx1"/>
                </a:solidFill>
                <a:effectLst/>
                <a:latin typeface="+mn-lt"/>
                <a:ea typeface="+mn-ea"/>
                <a:cs typeface="+mn-cs"/>
              </a:rPr>
              <a:t>Role: Coordinator of Student Interventions, which includes homeless and foster liaison, developing student intervention specialists, assistant principal support, expulsions proceedings, juvenile hall / community day school support</a:t>
            </a:r>
          </a:p>
          <a:p>
            <a:pPr lvl="1"/>
            <a:r>
              <a:rPr lang="en-US" sz="1200" kern="1200" dirty="0">
                <a:solidFill>
                  <a:schemeClr val="tx1"/>
                </a:solidFill>
                <a:effectLst/>
                <a:latin typeface="+mn-lt"/>
                <a:ea typeface="+mn-ea"/>
                <a:cs typeface="+mn-cs"/>
              </a:rPr>
              <a:t>Experience: former principal in the district, at site for 13 years</a:t>
            </a:r>
          </a:p>
          <a:p>
            <a:pPr lvl="1"/>
            <a:r>
              <a:rPr lang="en-US" sz="1200" kern="1200" dirty="0">
                <a:solidFill>
                  <a:schemeClr val="tx1"/>
                </a:solidFill>
                <a:effectLst/>
                <a:latin typeface="+mn-lt"/>
                <a:ea typeface="+mn-ea"/>
                <a:cs typeface="+mn-cs"/>
              </a:rPr>
              <a:t>History: Ray was born and raised in the community, grew up in poverty</a:t>
            </a:r>
          </a:p>
          <a:p>
            <a:pPr lvl="0"/>
            <a:r>
              <a:rPr lang="en-US" sz="1200" b="1" kern="1200" dirty="0">
                <a:solidFill>
                  <a:schemeClr val="tx1"/>
                </a:solidFill>
                <a:effectLst/>
                <a:latin typeface="+mn-lt"/>
                <a:ea typeface="+mn-ea"/>
                <a:cs typeface="+mn-cs"/>
              </a:rPr>
              <a:t>How do you use school</a:t>
            </a:r>
            <a:r>
              <a:rPr lang="en-US" sz="1200" b="1" kern="1200" baseline="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site liaisons to carry out your duties as a homeless liaison to identify and support students experiencing homelessness?</a:t>
            </a:r>
            <a:endParaRPr lang="en-US" sz="12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Rely on a team of counselors: general counselors, categorical counselors, student intervention specialists:</a:t>
            </a:r>
          </a:p>
          <a:p>
            <a:pPr lvl="2"/>
            <a:r>
              <a:rPr lang="en-US" sz="1200" kern="1200" dirty="0">
                <a:solidFill>
                  <a:schemeClr val="tx1"/>
                </a:solidFill>
                <a:effectLst/>
                <a:latin typeface="+mn-lt"/>
                <a:ea typeface="+mn-ea"/>
                <a:cs typeface="+mn-cs"/>
              </a:rPr>
              <a:t>Guidance tech: help process enrollment packet with homeless questionnaires we give all students every year, do some of the leg work, calling, data entry (also for re-certification)</a:t>
            </a:r>
          </a:p>
          <a:p>
            <a:pPr lvl="2"/>
            <a:r>
              <a:rPr lang="en-US" sz="1200" kern="1200" dirty="0">
                <a:solidFill>
                  <a:schemeClr val="tx1"/>
                </a:solidFill>
                <a:effectLst/>
                <a:latin typeface="+mn-lt"/>
                <a:ea typeface="+mn-ea"/>
                <a:cs typeface="+mn-cs"/>
              </a:rPr>
              <a:t>General / categorical counselors identification of homeless students, such as by conducting follow-up conversations with youth who are potentially McKinney-Vento eligible </a:t>
            </a:r>
          </a:p>
          <a:p>
            <a:pPr lvl="2"/>
            <a:r>
              <a:rPr lang="en-US" sz="1200" kern="1200" dirty="0">
                <a:solidFill>
                  <a:schemeClr val="tx1"/>
                </a:solidFill>
                <a:effectLst/>
                <a:latin typeface="+mn-lt"/>
                <a:ea typeface="+mn-ea"/>
                <a:cs typeface="+mn-cs"/>
              </a:rPr>
              <a:t>Categorical counselors provide targeted academic supports, such as by screening for AB 1806 eligibility for graduation / partial credit</a:t>
            </a:r>
          </a:p>
          <a:p>
            <a:pPr lvl="2"/>
            <a:r>
              <a:rPr lang="en-US" sz="1200" kern="1200" dirty="0">
                <a:solidFill>
                  <a:schemeClr val="tx1"/>
                </a:solidFill>
                <a:effectLst/>
                <a:latin typeface="+mn-lt"/>
                <a:ea typeface="+mn-ea"/>
                <a:cs typeface="+mn-cs"/>
              </a:rPr>
              <a:t>Student intervention specialists provided targeted support for students with social-emotional problems, implementing brief risk reduction interview and intervention model (BRRIIM) reduce alcohol / drug abuse and/or violence</a:t>
            </a:r>
          </a:p>
          <a:p>
            <a:pPr lvl="0"/>
            <a:r>
              <a:rPr lang="en-US" sz="1200" b="1" kern="1200" dirty="0">
                <a:solidFill>
                  <a:schemeClr val="tx1"/>
                </a:solidFill>
                <a:effectLst/>
                <a:latin typeface="+mn-lt"/>
                <a:ea typeface="+mn-ea"/>
                <a:cs typeface="+mn-cs"/>
              </a:rPr>
              <a:t>How do you select, train, and fund school</a:t>
            </a:r>
            <a:r>
              <a:rPr lang="en-US" sz="1200" b="1" kern="1200" baseline="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site liaisons?</a:t>
            </a:r>
            <a:endParaRPr lang="en-US" sz="12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How and when do you train counselors?</a:t>
            </a:r>
          </a:p>
          <a:p>
            <a:pPr lvl="2"/>
            <a:r>
              <a:rPr lang="en-US" sz="1200" kern="1200" dirty="0">
                <a:solidFill>
                  <a:schemeClr val="tx1"/>
                </a:solidFill>
                <a:effectLst/>
                <a:latin typeface="+mn-lt"/>
                <a:ea typeface="+mn-ea"/>
                <a:cs typeface="+mn-cs"/>
              </a:rPr>
              <a:t>We meet monthly with each group of counselors; also 1 meeting per year where we get all counselors together</a:t>
            </a:r>
          </a:p>
          <a:p>
            <a:pPr lvl="1"/>
            <a:r>
              <a:rPr lang="en-US" sz="1200" kern="1200" dirty="0">
                <a:solidFill>
                  <a:schemeClr val="tx1"/>
                </a:solidFill>
                <a:effectLst/>
                <a:latin typeface="+mn-lt"/>
                <a:ea typeface="+mn-ea"/>
                <a:cs typeface="+mn-cs"/>
              </a:rPr>
              <a:t>How does your district select counselors to take on the special roles of categorical counselor / intervention specialist?</a:t>
            </a:r>
          </a:p>
          <a:p>
            <a:pPr lvl="2"/>
            <a:r>
              <a:rPr lang="en-US" sz="1200" kern="1200" dirty="0">
                <a:solidFill>
                  <a:schemeClr val="tx1"/>
                </a:solidFill>
                <a:effectLst/>
                <a:latin typeface="+mn-lt"/>
                <a:ea typeface="+mn-ea"/>
                <a:cs typeface="+mn-cs"/>
              </a:rPr>
              <a:t>Student intervention specialist positions is a good example, as we identified what we needed, shaped the job description, we were involved in the screening / interviewing / hiring process</a:t>
            </a:r>
          </a:p>
          <a:p>
            <a:pPr lvl="1"/>
            <a:r>
              <a:rPr lang="en-US" sz="1200" kern="1200" dirty="0">
                <a:solidFill>
                  <a:schemeClr val="tx1"/>
                </a:solidFill>
                <a:effectLst/>
                <a:latin typeface="+mn-lt"/>
                <a:ea typeface="+mn-ea"/>
                <a:cs typeface="+mn-cs"/>
              </a:rPr>
              <a:t>Fund these positions using Title I and S&amp;C funds </a:t>
            </a:r>
          </a:p>
          <a:p>
            <a:pPr lvl="0"/>
            <a:r>
              <a:rPr lang="en-US" sz="1200" b="1" kern="1200" dirty="0">
                <a:solidFill>
                  <a:schemeClr val="tx1"/>
                </a:solidFill>
                <a:effectLst/>
                <a:latin typeface="+mn-lt"/>
                <a:ea typeface="+mn-ea"/>
                <a:cs typeface="+mn-cs"/>
              </a:rPr>
              <a:t>What results have you seen?</a:t>
            </a:r>
            <a:endParaRPr lang="en-US" sz="12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Identification is strong, ID about ~15% of students experiencing homelessness; result of some of the identification efforts of general / categorical counselors</a:t>
            </a:r>
          </a:p>
          <a:p>
            <a:pPr lvl="1"/>
            <a:r>
              <a:rPr lang="en-US" sz="1200" kern="1200" dirty="0">
                <a:solidFill>
                  <a:schemeClr val="tx1"/>
                </a:solidFill>
                <a:effectLst/>
                <a:latin typeface="+mn-lt"/>
                <a:ea typeface="+mn-ea"/>
                <a:cs typeface="+mn-cs"/>
              </a:rPr>
              <a:t>College / career ready is strong, in Green for homeless students on the CDE dashboard; ties to some of the support categorical counselors and student intervention specialists (also everyone takes the PSAT, A-G requirement for graduation)</a:t>
            </a:r>
          </a:p>
          <a:p>
            <a:pPr lvl="1"/>
            <a:r>
              <a:rPr lang="en-US" sz="1200" kern="1200" dirty="0">
                <a:solidFill>
                  <a:schemeClr val="tx1"/>
                </a:solidFill>
                <a:effectLst/>
                <a:latin typeface="+mn-lt"/>
                <a:ea typeface="+mn-ea"/>
                <a:cs typeface="+mn-cs"/>
              </a:rPr>
              <a:t>Student discipline is improving for homeless students (2.6% drop in suspension since last year, yellow on the CDE dashboard); ties to some of the work intervention specialists can provide</a:t>
            </a:r>
          </a:p>
          <a:p>
            <a:pPr lvl="1"/>
            <a:r>
              <a:rPr lang="en-US" sz="1200" kern="1200" dirty="0">
                <a:solidFill>
                  <a:schemeClr val="tx1"/>
                </a:solidFill>
                <a:effectLst/>
                <a:latin typeface="+mn-lt"/>
                <a:ea typeface="+mn-ea"/>
                <a:cs typeface="+mn-cs"/>
              </a:rPr>
              <a:t>Any other results, strong or weak, you’d like to highlight? </a:t>
            </a:r>
          </a:p>
          <a:p>
            <a:pPr lvl="0"/>
            <a:r>
              <a:rPr lang="en-US" sz="1200" b="1" kern="1200" dirty="0">
                <a:solidFill>
                  <a:schemeClr val="tx1"/>
                </a:solidFill>
                <a:effectLst/>
                <a:latin typeface="+mn-lt"/>
                <a:ea typeface="+mn-ea"/>
                <a:cs typeface="+mn-cs"/>
              </a:rPr>
              <a:t>Any recommendations you’d make to other liaisons around how to implement this well? </a:t>
            </a:r>
            <a:endParaRPr lang="en-US" sz="12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Our district has an emphasis on continuous improvement, asking “why” questions (e.g. attendance, sub-groups)</a:t>
            </a:r>
          </a:p>
          <a:p>
            <a:pPr lvl="1"/>
            <a:r>
              <a:rPr lang="en-US" sz="1200" kern="1200" dirty="0">
                <a:solidFill>
                  <a:schemeClr val="tx1"/>
                </a:solidFill>
                <a:effectLst/>
                <a:latin typeface="+mn-lt"/>
                <a:ea typeface="+mn-ea"/>
                <a:cs typeface="+mn-cs"/>
              </a:rPr>
              <a:t>Very important to have internal support from my higher-ups, relationships within your division (e.g. for budgeting) </a:t>
            </a:r>
          </a:p>
          <a:p>
            <a:pPr lvl="1"/>
            <a:r>
              <a:rPr lang="en-US" sz="1200" kern="1200" dirty="0">
                <a:solidFill>
                  <a:schemeClr val="tx1"/>
                </a:solidFill>
                <a:effectLst/>
                <a:latin typeface="+mn-lt"/>
                <a:ea typeface="+mn-ea"/>
                <a:cs typeface="+mn-cs"/>
              </a:rPr>
              <a:t>Build relationships with community-based organizations, find resources in the community</a:t>
            </a:r>
          </a:p>
          <a:p>
            <a:r>
              <a:rPr lang="en-US" sz="1200" kern="1200" dirty="0">
                <a:solidFill>
                  <a:schemeClr val="tx1"/>
                </a:solidFill>
                <a:effectLst/>
                <a:latin typeface="+mn-lt"/>
                <a:ea typeface="+mn-ea"/>
                <a:cs typeface="+mn-cs"/>
              </a:rPr>
              <a:t> </a:t>
            </a:r>
          </a:p>
          <a:p>
            <a:endParaRPr lang="en-US" dirty="0"/>
          </a:p>
        </p:txBody>
      </p:sp>
    </p:spTree>
    <p:extLst>
      <p:ext uri="{BB962C8B-B14F-4D97-AF65-F5344CB8AC3E}">
        <p14:creationId xmlns:p14="http://schemas.microsoft.com/office/powerpoint/2010/main" val="19376780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387026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56428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847988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530687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451031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1402698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065319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1752551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889390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3" name="Group 12"/>
          <p:cNvGrpSpPr>
            <a:grpSpLocks/>
          </p:cNvGrpSpPr>
          <p:nvPr userDrawn="1"/>
        </p:nvGrpSpPr>
        <p:grpSpPr bwMode="auto">
          <a:xfrm>
            <a:off x="0" y="0"/>
            <a:ext cx="12192000" cy="6858000"/>
            <a:chOff x="0" y="0"/>
            <a:chExt cx="5760" cy="4320"/>
          </a:xfrm>
        </p:grpSpPr>
        <p:sp>
          <p:nvSpPr>
            <p:cNvPr id="4" name="Rectangle 13"/>
            <p:cNvSpPr>
              <a:spLocks noChangeArrowheads="1"/>
            </p:cNvSpPr>
            <p:nvPr/>
          </p:nvSpPr>
          <p:spPr bwMode="auto">
            <a:xfrm>
              <a:off x="0" y="0"/>
              <a:ext cx="5760" cy="4320"/>
            </a:xfrm>
            <a:prstGeom prst="rect">
              <a:avLst/>
            </a:prstGeom>
            <a:solidFill>
              <a:srgbClr val="FEED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lgn="ctr">
                <a:defRPr/>
              </a:pPr>
              <a:endParaRPr lang="en-US" altLang="en-US">
                <a:solidFill>
                  <a:srgbClr val="000000"/>
                </a:solidFill>
              </a:endParaRPr>
            </a:p>
          </p:txBody>
        </p:sp>
        <p:sp>
          <p:nvSpPr>
            <p:cNvPr id="5" name="Rectangle 14"/>
            <p:cNvSpPr>
              <a:spLocks noChangeArrowheads="1"/>
            </p:cNvSpPr>
            <p:nvPr/>
          </p:nvSpPr>
          <p:spPr bwMode="auto">
            <a:xfrm>
              <a:off x="1248" y="1392"/>
              <a:ext cx="4512" cy="96"/>
            </a:xfrm>
            <a:prstGeom prst="rect">
              <a:avLst/>
            </a:prstGeom>
            <a:gradFill rotWithShape="0">
              <a:gsLst>
                <a:gs pos="0">
                  <a:srgbClr val="F17157"/>
                </a:gs>
                <a:gs pos="100000">
                  <a:srgbClr val="FAD0C8"/>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defRPr/>
              </a:pPr>
              <a:endParaRPr lang="en-US" altLang="en-US"/>
            </a:p>
          </p:txBody>
        </p:sp>
        <p:sp>
          <p:nvSpPr>
            <p:cNvPr id="6" name="Rectangle 15"/>
            <p:cNvSpPr>
              <a:spLocks noChangeArrowheads="1"/>
            </p:cNvSpPr>
            <p:nvPr/>
          </p:nvSpPr>
          <p:spPr bwMode="auto">
            <a:xfrm>
              <a:off x="0" y="0"/>
              <a:ext cx="1056" cy="4320"/>
            </a:xfrm>
            <a:prstGeom prst="rect">
              <a:avLst/>
            </a:prstGeom>
            <a:solidFill>
              <a:srgbClr val="F3D68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defRPr/>
              </a:pPr>
              <a:endParaRPr lang="en-US" altLang="en-US"/>
            </a:p>
          </p:txBody>
        </p:sp>
      </p:grpSp>
      <p:sp>
        <p:nvSpPr>
          <p:cNvPr id="7" name="Rectangle 6"/>
          <p:cNvSpPr>
            <a:spLocks noChangeArrowheads="1"/>
          </p:cNvSpPr>
          <p:nvPr userDrawn="1"/>
        </p:nvSpPr>
        <p:spPr bwMode="auto">
          <a:xfrm>
            <a:off x="2540000" y="6096000"/>
            <a:ext cx="9550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spcBef>
                <a:spcPts val="800"/>
              </a:spcBef>
              <a:defRPr/>
            </a:pPr>
            <a:r>
              <a:rPr lang="en-US" altLang="en-US" sz="1100" b="1" dirty="0">
                <a:solidFill>
                  <a:srgbClr val="070C51"/>
                </a:solidFill>
                <a:latin typeface="Arial" panose="020B0604020202020204" pitchFamily="34" charset="0"/>
              </a:rPr>
              <a:t>CALIFORNIA DEPARTMENT OF EDUCATION</a:t>
            </a:r>
            <a:br>
              <a:rPr lang="en-US" altLang="en-US" sz="1100" b="1" dirty="0">
                <a:solidFill>
                  <a:srgbClr val="070C51"/>
                </a:solidFill>
                <a:latin typeface="Arial" panose="020B0604020202020204" pitchFamily="34" charset="0"/>
              </a:rPr>
            </a:br>
            <a:r>
              <a:rPr lang="en-US" altLang="en-US" sz="1100" dirty="0">
                <a:solidFill>
                  <a:srgbClr val="070C51"/>
                </a:solidFill>
                <a:latin typeface="Arial" panose="020B0604020202020204" pitchFamily="34" charset="0"/>
              </a:rPr>
              <a:t>Tony Thurmond, State Superintendent of Public Instruction</a:t>
            </a:r>
            <a:endParaRPr lang="en-US" altLang="en-US" sz="1200" b="1" dirty="0">
              <a:solidFill>
                <a:srgbClr val="000000"/>
              </a:solidFill>
              <a:latin typeface="Arial" panose="020B0604020202020204" pitchFamily="34" charset="0"/>
            </a:endParaRPr>
          </a:p>
        </p:txBody>
      </p:sp>
      <p:pic>
        <p:nvPicPr>
          <p:cNvPr id="8" name="Picture 18" descr="Official Seal of the California Department of Education"/>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38150" y="523875"/>
            <a:ext cx="1457325" cy="145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743200" y="3086100"/>
            <a:ext cx="9144000" cy="1143000"/>
          </a:xfrm>
        </p:spPr>
        <p:txBody>
          <a:bodyPr/>
          <a:lstStyle/>
          <a:p>
            <a:r>
              <a:rPr lang="en-US"/>
              <a:t>Click to edit Master title style</a:t>
            </a:r>
          </a:p>
        </p:txBody>
      </p:sp>
    </p:spTree>
    <p:extLst>
      <p:ext uri="{BB962C8B-B14F-4D97-AF65-F5344CB8AC3E}">
        <p14:creationId xmlns:p14="http://schemas.microsoft.com/office/powerpoint/2010/main" val="3966959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a:p>
        </p:txBody>
      </p:sp>
      <p:sp>
        <p:nvSpPr>
          <p:cNvPr id="5"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a:p>
        </p:txBody>
      </p:sp>
      <p:sp>
        <p:nvSpPr>
          <p:cNvPr id="6"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D6029DA4-09B0-4A2D-AA4B-CC45A202471A}" type="slidenum">
              <a:rPr lang="en-US" altLang="en-US"/>
              <a:pPr>
                <a:defRPr/>
              </a:pPr>
              <a:t>‹#›</a:t>
            </a:fld>
            <a:endParaRPr lang="en-US" altLang="en-US"/>
          </a:p>
        </p:txBody>
      </p:sp>
    </p:spTree>
    <p:extLst>
      <p:ext uri="{BB962C8B-B14F-4D97-AF65-F5344CB8AC3E}">
        <p14:creationId xmlns:p14="http://schemas.microsoft.com/office/powerpoint/2010/main" val="1151940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72DEA6-9C6E-4337-9613-F3741F0BDBC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52409BA-5E04-4C80-AB41-E49C2612F081}"/>
              </a:ext>
            </a:extLst>
          </p:cNvPr>
          <p:cNvSpPr>
            <a:spLocks noGrp="1"/>
          </p:cNvSpPr>
          <p:nvPr>
            <p:ph type="dt" sz="half" idx="10"/>
          </p:nvPr>
        </p:nvSpPr>
        <p:spPr/>
        <p:txBody>
          <a:bodyPr/>
          <a:lstStyle/>
          <a:p>
            <a:pPr>
              <a:defRPr/>
            </a:pPr>
            <a:endParaRPr lang="en-US" altLang="en-US"/>
          </a:p>
        </p:txBody>
      </p:sp>
      <p:sp>
        <p:nvSpPr>
          <p:cNvPr id="4" name="Footer Placeholder 3">
            <a:extLst>
              <a:ext uri="{FF2B5EF4-FFF2-40B4-BE49-F238E27FC236}">
                <a16:creationId xmlns:a16="http://schemas.microsoft.com/office/drawing/2014/main" id="{E0A37BB1-265B-4422-9160-74C4020322E8}"/>
              </a:ext>
            </a:extLst>
          </p:cNvPr>
          <p:cNvSpPr>
            <a:spLocks noGrp="1"/>
          </p:cNvSpPr>
          <p:nvPr>
            <p:ph type="ftr" sz="quarter" idx="11"/>
          </p:nvPr>
        </p:nvSpPr>
        <p:spPr/>
        <p:txBody>
          <a:bodyPr/>
          <a:lstStyle/>
          <a:p>
            <a:pPr>
              <a:defRPr/>
            </a:pPr>
            <a:endParaRPr lang="en-US" altLang="en-US"/>
          </a:p>
        </p:txBody>
      </p:sp>
      <p:sp>
        <p:nvSpPr>
          <p:cNvPr id="5" name="Slide Number Placeholder 4">
            <a:extLst>
              <a:ext uri="{FF2B5EF4-FFF2-40B4-BE49-F238E27FC236}">
                <a16:creationId xmlns:a16="http://schemas.microsoft.com/office/drawing/2014/main" id="{162FE36A-68AB-44B1-B3FC-CCAF7E3ED181}"/>
              </a:ext>
            </a:extLst>
          </p:cNvPr>
          <p:cNvSpPr>
            <a:spLocks noGrp="1"/>
          </p:cNvSpPr>
          <p:nvPr>
            <p:ph type="sldNum" sz="quarter" idx="12"/>
          </p:nvPr>
        </p:nvSpPr>
        <p:spPr/>
        <p:txBody>
          <a:bodyPr/>
          <a:lstStyle/>
          <a:p>
            <a:pPr>
              <a:defRPr/>
            </a:pPr>
            <a:fld id="{845CA088-98AF-4DF2-8493-E1610DC2B74C}" type="slidenum">
              <a:rPr lang="en-US" altLang="en-US" smtClean="0"/>
              <a:pPr>
                <a:defRPr/>
              </a:pPr>
              <a:t>‹#›</a:t>
            </a:fld>
            <a:endParaRPr lang="en-US" altLang="en-US"/>
          </a:p>
        </p:txBody>
      </p:sp>
    </p:spTree>
    <p:extLst>
      <p:ext uri="{BB962C8B-B14F-4D97-AF65-F5344CB8AC3E}">
        <p14:creationId xmlns:p14="http://schemas.microsoft.com/office/powerpoint/2010/main" val="756219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40000" y="1981200"/>
            <a:ext cx="4470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213600" y="1981200"/>
            <a:ext cx="4470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a:p>
        </p:txBody>
      </p:sp>
      <p:sp>
        <p:nvSpPr>
          <p:cNvPr id="6"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a:p>
        </p:txBody>
      </p:sp>
      <p:sp>
        <p:nvSpPr>
          <p:cNvPr id="7"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F4240488-8288-431D-9FBC-061E1C8939AC}" type="slidenum">
              <a:rPr lang="en-US" altLang="en-US"/>
              <a:pPr>
                <a:defRPr/>
              </a:pPr>
              <a:t>‹#›</a:t>
            </a:fld>
            <a:endParaRPr lang="en-US" altLang="en-US"/>
          </a:p>
        </p:txBody>
      </p:sp>
    </p:spTree>
    <p:extLst>
      <p:ext uri="{BB962C8B-B14F-4D97-AF65-F5344CB8AC3E}">
        <p14:creationId xmlns:p14="http://schemas.microsoft.com/office/powerpoint/2010/main" val="1277856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a:p>
        </p:txBody>
      </p:sp>
      <p:sp>
        <p:nvSpPr>
          <p:cNvPr id="4"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a:p>
        </p:txBody>
      </p:sp>
      <p:sp>
        <p:nvSpPr>
          <p:cNvPr id="5"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3FDE3ABF-8AC6-4BCD-B555-3DAB003AA8A5}" type="slidenum">
              <a:rPr lang="en-US" altLang="en-US"/>
              <a:pPr>
                <a:defRPr/>
              </a:pPr>
              <a:t>‹#›</a:t>
            </a:fld>
            <a:endParaRPr lang="en-US" altLang="en-US"/>
          </a:p>
        </p:txBody>
      </p:sp>
    </p:spTree>
    <p:extLst>
      <p:ext uri="{BB962C8B-B14F-4D97-AF65-F5344CB8AC3E}">
        <p14:creationId xmlns:p14="http://schemas.microsoft.com/office/powerpoint/2010/main" val="3180018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46351" y="526617"/>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2546351" y="3394220"/>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eaLnBrk="1" fontAlgn="auto" hangingPunct="1">
              <a:spcBef>
                <a:spcPts val="0"/>
              </a:spcBef>
              <a:spcAft>
                <a:spcPts val="0"/>
              </a:spcAft>
              <a:defRPr smtClean="0">
                <a:solidFill>
                  <a:schemeClr val="tx1"/>
                </a:solidFill>
              </a:defRPr>
            </a:lvl1pPr>
          </a:lstStyle>
          <a:p>
            <a:pPr>
              <a:defRPr/>
            </a:pPr>
            <a:endParaRPr lang="en-US"/>
          </a:p>
        </p:txBody>
      </p:sp>
      <p:sp>
        <p:nvSpPr>
          <p:cNvPr id="5" name="Footer Placeholder 4"/>
          <p:cNvSpPr>
            <a:spLocks noGrp="1"/>
          </p:cNvSpPr>
          <p:nvPr>
            <p:ph type="ftr" sz="quarter" idx="11"/>
          </p:nvPr>
        </p:nvSpPr>
        <p:spPr/>
        <p:txBody>
          <a:bodyPr/>
          <a:lstStyle>
            <a:lvl1pPr eaLnBrk="1" fontAlgn="auto" hangingPunct="1">
              <a:spcBef>
                <a:spcPts val="0"/>
              </a:spcBef>
              <a:spcAft>
                <a:spcPts val="0"/>
              </a:spcAft>
              <a:defRPr>
                <a:solidFill>
                  <a:schemeClr val="tx1"/>
                </a:solidFill>
              </a:defRPr>
            </a:lvl1pPr>
          </a:lstStyle>
          <a:p>
            <a:pPr>
              <a:defRPr/>
            </a:pPr>
            <a:endParaRPr lang="en-US"/>
          </a:p>
        </p:txBody>
      </p:sp>
      <p:sp>
        <p:nvSpPr>
          <p:cNvPr id="6" name="Slide Number Placeholder 5"/>
          <p:cNvSpPr>
            <a:spLocks noGrp="1"/>
          </p:cNvSpPr>
          <p:nvPr>
            <p:ph type="sldNum" sz="quarter" idx="12"/>
          </p:nvPr>
        </p:nvSpPr>
        <p:spPr/>
        <p:txBody>
          <a:bodyPr/>
          <a:lstStyle>
            <a:lvl1pPr eaLnBrk="1" fontAlgn="auto" hangingPunct="1">
              <a:spcBef>
                <a:spcPts val="0"/>
              </a:spcBef>
              <a:spcAft>
                <a:spcPts val="0"/>
              </a:spcAft>
              <a:defRPr smtClean="0">
                <a:solidFill>
                  <a:schemeClr val="tx1"/>
                </a:solidFill>
              </a:defRPr>
            </a:lvl1pPr>
          </a:lstStyle>
          <a:p>
            <a:pPr>
              <a:defRPr/>
            </a:pPr>
            <a:fld id="{8455F1E9-99A2-42DA-AF8F-C71A50B88033}" type="slidenum">
              <a:rPr lang="en-US"/>
              <a:pPr>
                <a:defRPr/>
              </a:pPr>
              <a:t>‹#›</a:t>
            </a:fld>
            <a:endParaRPr lang="en-US"/>
          </a:p>
        </p:txBody>
      </p:sp>
    </p:spTree>
    <p:extLst>
      <p:ext uri="{BB962C8B-B14F-4D97-AF65-F5344CB8AC3E}">
        <p14:creationId xmlns:p14="http://schemas.microsoft.com/office/powerpoint/2010/main" val="3495609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 picture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9F9A1-81DF-4EDB-8147-F64A5935EFF3}"/>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63257A70-EFCC-48E2-B8A0-362771D5AE5E}"/>
              </a:ext>
            </a:extLst>
          </p:cNvPr>
          <p:cNvSpPr>
            <a:spLocks noGrp="1"/>
          </p:cNvSpPr>
          <p:nvPr>
            <p:ph type="ftr" sz="quarter" idx="11"/>
          </p:nvPr>
        </p:nvSpPr>
        <p:spPr/>
        <p:txBody>
          <a:bodyPr/>
          <a:lstStyle/>
          <a:p>
            <a:pPr>
              <a:defRPr/>
            </a:pPr>
            <a:endParaRPr lang="en-US" altLang="en-US"/>
          </a:p>
        </p:txBody>
      </p:sp>
      <p:sp>
        <p:nvSpPr>
          <p:cNvPr id="5" name="Slide Number Placeholder 4">
            <a:extLst>
              <a:ext uri="{FF2B5EF4-FFF2-40B4-BE49-F238E27FC236}">
                <a16:creationId xmlns:a16="http://schemas.microsoft.com/office/drawing/2014/main" id="{092603AE-8135-4D0E-928B-957611D1BE50}"/>
              </a:ext>
            </a:extLst>
          </p:cNvPr>
          <p:cNvSpPr>
            <a:spLocks noGrp="1"/>
          </p:cNvSpPr>
          <p:nvPr>
            <p:ph type="sldNum" sz="quarter" idx="12"/>
          </p:nvPr>
        </p:nvSpPr>
        <p:spPr/>
        <p:txBody>
          <a:bodyPr/>
          <a:lstStyle/>
          <a:p>
            <a:pPr>
              <a:defRPr/>
            </a:pPr>
            <a:fld id="{845CA088-98AF-4DF2-8493-E1610DC2B74C}" type="slidenum">
              <a:rPr lang="en-US" altLang="en-US" smtClean="0"/>
              <a:pPr>
                <a:defRPr/>
              </a:pPr>
              <a:t>‹#›</a:t>
            </a:fld>
            <a:endParaRPr lang="en-US" altLang="en-US"/>
          </a:p>
        </p:txBody>
      </p:sp>
      <p:sp>
        <p:nvSpPr>
          <p:cNvPr id="7" name="Picture Placeholder 6">
            <a:extLst>
              <a:ext uri="{FF2B5EF4-FFF2-40B4-BE49-F238E27FC236}">
                <a16:creationId xmlns:a16="http://schemas.microsoft.com/office/drawing/2014/main" id="{6BF4CC3C-DC90-4AFC-9AB7-B8648CB2FD39}"/>
              </a:ext>
            </a:extLst>
          </p:cNvPr>
          <p:cNvSpPr>
            <a:spLocks noGrp="1"/>
          </p:cNvSpPr>
          <p:nvPr>
            <p:ph type="pic" sz="quarter" idx="13"/>
          </p:nvPr>
        </p:nvSpPr>
        <p:spPr>
          <a:xfrm>
            <a:off x="2892794" y="2382026"/>
            <a:ext cx="914400" cy="914400"/>
          </a:xfrm>
        </p:spPr>
        <p:txBody>
          <a:bodyPr/>
          <a:lstStyle/>
          <a:p>
            <a:endParaRPr lang="en-US" dirty="0"/>
          </a:p>
        </p:txBody>
      </p:sp>
      <p:sp>
        <p:nvSpPr>
          <p:cNvPr id="13" name="Text Placeholder 12">
            <a:extLst>
              <a:ext uri="{FF2B5EF4-FFF2-40B4-BE49-F238E27FC236}">
                <a16:creationId xmlns:a16="http://schemas.microsoft.com/office/drawing/2014/main" id="{36021F7A-AB64-49E5-BD69-BE1B837C4FD4}"/>
              </a:ext>
            </a:extLst>
          </p:cNvPr>
          <p:cNvSpPr>
            <a:spLocks noGrp="1"/>
          </p:cNvSpPr>
          <p:nvPr>
            <p:ph type="body" sz="quarter" idx="16"/>
          </p:nvPr>
        </p:nvSpPr>
        <p:spPr>
          <a:xfrm>
            <a:off x="2637170" y="3796378"/>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Picture Placeholder 14">
            <a:extLst>
              <a:ext uri="{FF2B5EF4-FFF2-40B4-BE49-F238E27FC236}">
                <a16:creationId xmlns:a16="http://schemas.microsoft.com/office/drawing/2014/main" id="{C3DE9DBA-E269-4494-8F0A-631D4DE8958E}"/>
              </a:ext>
            </a:extLst>
          </p:cNvPr>
          <p:cNvSpPr>
            <a:spLocks noGrp="1"/>
          </p:cNvSpPr>
          <p:nvPr>
            <p:ph type="pic" sz="quarter" idx="17"/>
          </p:nvPr>
        </p:nvSpPr>
        <p:spPr>
          <a:xfrm>
            <a:off x="5075238" y="2498725"/>
            <a:ext cx="914400" cy="914400"/>
          </a:xfrm>
        </p:spPr>
        <p:txBody>
          <a:bodyPr/>
          <a:lstStyle/>
          <a:p>
            <a:endParaRPr lang="en-US"/>
          </a:p>
        </p:txBody>
      </p:sp>
      <p:sp>
        <p:nvSpPr>
          <p:cNvPr id="17" name="Text Placeholder 16">
            <a:extLst>
              <a:ext uri="{FF2B5EF4-FFF2-40B4-BE49-F238E27FC236}">
                <a16:creationId xmlns:a16="http://schemas.microsoft.com/office/drawing/2014/main" id="{43462174-319F-4120-91F3-A38579E05819}"/>
              </a:ext>
            </a:extLst>
          </p:cNvPr>
          <p:cNvSpPr>
            <a:spLocks noGrp="1"/>
          </p:cNvSpPr>
          <p:nvPr>
            <p:ph type="body" sz="quarter" idx="18"/>
          </p:nvPr>
        </p:nvSpPr>
        <p:spPr>
          <a:xfrm>
            <a:off x="5075238" y="40513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Picture Placeholder 18">
            <a:extLst>
              <a:ext uri="{FF2B5EF4-FFF2-40B4-BE49-F238E27FC236}">
                <a16:creationId xmlns:a16="http://schemas.microsoft.com/office/drawing/2014/main" id="{DBB28068-50B6-4863-9C81-3F6C31AC7195}"/>
              </a:ext>
            </a:extLst>
          </p:cNvPr>
          <p:cNvSpPr>
            <a:spLocks noGrp="1"/>
          </p:cNvSpPr>
          <p:nvPr>
            <p:ph type="pic" sz="quarter" idx="19"/>
          </p:nvPr>
        </p:nvSpPr>
        <p:spPr>
          <a:xfrm>
            <a:off x="8836025" y="2716213"/>
            <a:ext cx="914400" cy="914400"/>
          </a:xfrm>
        </p:spPr>
        <p:txBody>
          <a:bodyPr/>
          <a:lstStyle/>
          <a:p>
            <a:endParaRPr lang="en-US"/>
          </a:p>
        </p:txBody>
      </p:sp>
      <p:sp>
        <p:nvSpPr>
          <p:cNvPr id="21" name="Text Placeholder 20">
            <a:extLst>
              <a:ext uri="{FF2B5EF4-FFF2-40B4-BE49-F238E27FC236}">
                <a16:creationId xmlns:a16="http://schemas.microsoft.com/office/drawing/2014/main" id="{A25D3FC5-FC65-410A-AD96-658411AA5F89}"/>
              </a:ext>
            </a:extLst>
          </p:cNvPr>
          <p:cNvSpPr>
            <a:spLocks noGrp="1"/>
          </p:cNvSpPr>
          <p:nvPr>
            <p:ph type="body" sz="quarter" idx="20"/>
          </p:nvPr>
        </p:nvSpPr>
        <p:spPr>
          <a:xfrm>
            <a:off x="9017000" y="40513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83721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6" name="Group 7"/>
          <p:cNvGrpSpPr>
            <a:grpSpLocks/>
          </p:cNvGrpSpPr>
          <p:nvPr userDrawn="1"/>
        </p:nvGrpSpPr>
        <p:grpSpPr bwMode="auto">
          <a:xfrm>
            <a:off x="0" y="0"/>
            <a:ext cx="12192000" cy="6858000"/>
            <a:chOff x="0" y="0"/>
            <a:chExt cx="5760" cy="4320"/>
          </a:xfrm>
        </p:grpSpPr>
        <p:sp>
          <p:nvSpPr>
            <p:cNvPr id="1033" name="Rectangle 8"/>
            <p:cNvSpPr>
              <a:spLocks noChangeArrowheads="1"/>
            </p:cNvSpPr>
            <p:nvPr/>
          </p:nvSpPr>
          <p:spPr bwMode="auto">
            <a:xfrm>
              <a:off x="0" y="0"/>
              <a:ext cx="5760" cy="4320"/>
            </a:xfrm>
            <a:prstGeom prst="rect">
              <a:avLst/>
            </a:prstGeom>
            <a:solidFill>
              <a:srgbClr val="FEED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lgn="ctr">
                <a:defRPr/>
              </a:pPr>
              <a:endParaRPr lang="en-US" altLang="en-US"/>
            </a:p>
          </p:txBody>
        </p:sp>
        <p:sp>
          <p:nvSpPr>
            <p:cNvPr id="1034" name="Rectangle 9"/>
            <p:cNvSpPr>
              <a:spLocks noChangeArrowheads="1"/>
            </p:cNvSpPr>
            <p:nvPr/>
          </p:nvSpPr>
          <p:spPr bwMode="auto">
            <a:xfrm>
              <a:off x="0" y="0"/>
              <a:ext cx="1056" cy="4320"/>
            </a:xfrm>
            <a:prstGeom prst="rect">
              <a:avLst/>
            </a:prstGeom>
            <a:solidFill>
              <a:srgbClr val="F3D68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defRPr/>
              </a:pPr>
              <a:endParaRPr lang="en-US" altLang="en-US"/>
            </a:p>
          </p:txBody>
        </p:sp>
      </p:grpSp>
      <p:sp>
        <p:nvSpPr>
          <p:cNvPr id="1027" name="Rectangle 2"/>
          <p:cNvSpPr>
            <a:spLocks noGrp="1" noChangeArrowheads="1"/>
          </p:cNvSpPr>
          <p:nvPr>
            <p:ph type="title"/>
          </p:nvPr>
        </p:nvSpPr>
        <p:spPr bwMode="auto">
          <a:xfrm>
            <a:off x="2540000" y="60960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Rectangle 3"/>
          <p:cNvSpPr>
            <a:spLocks noGrp="1" noChangeArrowheads="1"/>
          </p:cNvSpPr>
          <p:nvPr>
            <p:ph type="body" idx="1"/>
          </p:nvPr>
        </p:nvSpPr>
        <p:spPr bwMode="auto">
          <a:xfrm>
            <a:off x="2540000" y="1981200"/>
            <a:ext cx="9144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 name="Rectangle 4"/>
          <p:cNvSpPr>
            <a:spLocks noGrp="1" noChangeArrowheads="1"/>
          </p:cNvSpPr>
          <p:nvPr>
            <p:ph type="dt" sz="half" idx="2"/>
          </p:nvPr>
        </p:nvSpPr>
        <p:spPr bwMode="auto">
          <a:xfrm>
            <a:off x="2540000" y="6254750"/>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00"/>
                </a:solidFill>
                <a:latin typeface="+mn-lt"/>
              </a:defRPr>
            </a:lvl1pPr>
          </a:lstStyle>
          <a:p>
            <a:pPr>
              <a:defRPr/>
            </a:pPr>
            <a:endParaRPr lang="en-US" altLang="en-US"/>
          </a:p>
        </p:txBody>
      </p:sp>
      <p:sp>
        <p:nvSpPr>
          <p:cNvPr id="4" name="Rectangle 5"/>
          <p:cNvSpPr>
            <a:spLocks noGrp="1" noChangeArrowheads="1"/>
          </p:cNvSpPr>
          <p:nvPr>
            <p:ph type="ftr" sz="quarter" idx="3"/>
          </p:nvPr>
        </p:nvSpPr>
        <p:spPr bwMode="auto">
          <a:xfrm>
            <a:off x="5075238" y="6254750"/>
            <a:ext cx="40687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mn-lt"/>
              </a:defRPr>
            </a:lvl1pPr>
          </a:lstStyle>
          <a:p>
            <a:pPr>
              <a:defRPr/>
            </a:pPr>
            <a:endParaRPr lang="en-US" altLang="en-US"/>
          </a:p>
        </p:txBody>
      </p:sp>
      <p:sp>
        <p:nvSpPr>
          <p:cNvPr id="1030" name="Rectangle 6"/>
          <p:cNvSpPr>
            <a:spLocks noGrp="1" noChangeArrowheads="1"/>
          </p:cNvSpPr>
          <p:nvPr>
            <p:ph type="sldNum" sz="quarter" idx="4"/>
          </p:nvPr>
        </p:nvSpPr>
        <p:spPr bwMode="auto">
          <a:xfrm>
            <a:off x="9455150" y="6248400"/>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2400">
                <a:solidFill>
                  <a:srgbClr val="000000"/>
                </a:solidFill>
                <a:latin typeface="+mn-lt"/>
              </a:defRPr>
            </a:lvl1pPr>
          </a:lstStyle>
          <a:p>
            <a:pPr>
              <a:defRPr/>
            </a:pPr>
            <a:fld id="{845CA088-98AF-4DF2-8493-E1610DC2B74C}" type="slidenum">
              <a:rPr lang="en-US" altLang="en-US" smtClean="0"/>
              <a:pPr>
                <a:defRPr/>
              </a:pPr>
              <a:t>‹#›</a:t>
            </a:fld>
            <a:endParaRPr lang="en-US" altLang="en-US" dirty="0"/>
          </a:p>
        </p:txBody>
      </p:sp>
      <p:pic>
        <p:nvPicPr>
          <p:cNvPr id="1032" name="Picture 11" descr="Official Seal of the California Department of Education"/>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441325" y="527050"/>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1"/>
          <p:cNvSpPr>
            <a:spLocks noChangeArrowheads="1"/>
          </p:cNvSpPr>
          <p:nvPr userDrawn="1"/>
        </p:nvSpPr>
        <p:spPr bwMode="auto">
          <a:xfrm>
            <a:off x="317500" y="2066925"/>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dirty="0">
                <a:solidFill>
                  <a:srgbClr val="070C51"/>
                </a:solidFill>
                <a:latin typeface="Arial" panose="020B0604020202020204" pitchFamily="34" charset="0"/>
              </a:rPr>
              <a:t>TONY</a:t>
            </a:r>
            <a:r>
              <a:rPr lang="en-US" altLang="en-US" sz="1200" b="1" baseline="0" dirty="0">
                <a:solidFill>
                  <a:srgbClr val="070C51"/>
                </a:solidFill>
                <a:latin typeface="Arial" panose="020B0604020202020204" pitchFamily="34" charset="0"/>
              </a:rPr>
              <a:t> THURMOND</a:t>
            </a:r>
            <a:br>
              <a:rPr lang="en-US" altLang="en-US" sz="1000" b="1"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State Superintendent </a:t>
            </a:r>
            <a:br>
              <a:rPr lang="en-US" altLang="en-US" sz="1000"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of Public Instruction</a:t>
            </a:r>
            <a:endParaRPr lang="en-US" altLang="en-US" sz="1000" dirty="0">
              <a:solidFill>
                <a:schemeClr val="tx2"/>
              </a:solidFill>
            </a:endParaRPr>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5" r:id="rId3"/>
    <p:sldLayoutId id="2147483681" r:id="rId4"/>
    <p:sldLayoutId id="2147483682" r:id="rId5"/>
    <p:sldLayoutId id="2147483684" r:id="rId6"/>
    <p:sldLayoutId id="2147483686" r:id="rId7"/>
  </p:sldLayoutIdLst>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eaLnBrk="0" fontAlgn="base" hangingPunct="0">
        <a:spcBef>
          <a:spcPct val="0"/>
        </a:spcBef>
        <a:spcAft>
          <a:spcPct val="0"/>
        </a:spcAft>
        <a:defRPr sz="4400">
          <a:solidFill>
            <a:schemeClr val="tx2"/>
          </a:solidFill>
          <a:latin typeface="Arial" panose="020B0604020202020204" pitchFamily="34" charset="0"/>
        </a:defRPr>
      </a:lvl6pPr>
      <a:lvl7pPr marL="914400" algn="ctr" rtl="0" eaLnBrk="0" fontAlgn="base" hangingPunct="0">
        <a:spcBef>
          <a:spcPct val="0"/>
        </a:spcBef>
        <a:spcAft>
          <a:spcPct val="0"/>
        </a:spcAft>
        <a:defRPr sz="4400">
          <a:solidFill>
            <a:schemeClr val="tx2"/>
          </a:solidFill>
          <a:latin typeface="Arial" panose="020B0604020202020204" pitchFamily="34" charset="0"/>
        </a:defRPr>
      </a:lvl7pPr>
      <a:lvl8pPr marL="1371600" algn="ctr" rtl="0" eaLnBrk="0" fontAlgn="base" hangingPunct="0">
        <a:spcBef>
          <a:spcPct val="0"/>
        </a:spcBef>
        <a:spcAft>
          <a:spcPct val="0"/>
        </a:spcAft>
        <a:defRPr sz="4400">
          <a:solidFill>
            <a:schemeClr val="tx2"/>
          </a:solidFill>
          <a:latin typeface="Arial" panose="020B0604020202020204" pitchFamily="34" charset="0"/>
        </a:defRPr>
      </a:lvl8pPr>
      <a:lvl9pPr marL="1828800" algn="ctr" rtl="0" eaLnBrk="0" fontAlgn="base" hangingPunct="0">
        <a:spcBef>
          <a:spcPct val="0"/>
        </a:spcBef>
        <a:spcAft>
          <a:spcPct val="0"/>
        </a:spcAft>
        <a:defRPr sz="4400">
          <a:solidFill>
            <a:schemeClr val="tx2"/>
          </a:solidFill>
          <a:latin typeface="Arial" panose="020B0604020202020204" pitchFamily="34" charset="0"/>
        </a:defRPr>
      </a:lvl9pPr>
    </p:titleStyle>
    <p:bodyStyle>
      <a:lvl1pPr marL="461963" indent="-236538" algn="l" rtl="0" eaLnBrk="0" fontAlgn="base" hangingPunct="0">
        <a:spcBef>
          <a:spcPct val="20000"/>
        </a:spcBef>
        <a:spcAft>
          <a:spcPct val="0"/>
        </a:spcAft>
        <a:buChar char="•"/>
        <a:defRPr sz="2400" kern="1200">
          <a:solidFill>
            <a:schemeClr val="tx1"/>
          </a:solidFill>
          <a:latin typeface="+mn-lt"/>
          <a:ea typeface="+mn-ea"/>
          <a:cs typeface="+mn-cs"/>
        </a:defRPr>
      </a:lvl1pPr>
      <a:lvl2pPr marL="914400" indent="-225425" algn="l" rtl="0" eaLnBrk="0" fontAlgn="base" hangingPunct="0">
        <a:spcBef>
          <a:spcPct val="20000"/>
        </a:spcBef>
        <a:spcAft>
          <a:spcPct val="0"/>
        </a:spcAft>
        <a:buChar char="–"/>
        <a:defRPr sz="2400" kern="1200">
          <a:solidFill>
            <a:schemeClr val="tx1"/>
          </a:solidFill>
          <a:latin typeface="+mn-lt"/>
          <a:ea typeface="+mn-ea"/>
          <a:cs typeface="+mn-cs"/>
        </a:defRPr>
      </a:lvl2pPr>
      <a:lvl3pPr marL="1376363"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828800" indent="-228600" algn="l" rtl="0" eaLnBrk="0" fontAlgn="base" hangingPunct="0">
        <a:spcBef>
          <a:spcPct val="20000"/>
        </a:spcBef>
        <a:spcAft>
          <a:spcPct val="0"/>
        </a:spcAft>
        <a:buChar char="–"/>
        <a:defRPr sz="2400" kern="1200">
          <a:solidFill>
            <a:schemeClr val="tx1"/>
          </a:solidFill>
          <a:latin typeface="+mn-lt"/>
          <a:ea typeface="+mn-ea"/>
          <a:cs typeface="+mn-cs"/>
        </a:defRPr>
      </a:lvl4pPr>
      <a:lvl5pPr marL="2290763" indent="-228600" algn="l" rtl="0" eaLnBrk="0" fontAlgn="base" hangingPunct="0">
        <a:spcBef>
          <a:spcPct val="20000"/>
        </a:spcBef>
        <a:spcAft>
          <a:spcPct val="0"/>
        </a:spcAft>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mailto:Lwheeler@cde.ca.gov" TargetMode="External"/><Relationship Id="rId7" Type="http://schemas.openxmlformats.org/officeDocument/2006/relationships/hyperlink" Target="mailto:patricia@schoolhouseconnection.org" TargetMode="External"/><Relationship Id="rId2" Type="http://schemas.openxmlformats.org/officeDocument/2006/relationships/image" Target="../media/image2.jpg"/><Relationship Id="rId1" Type="http://schemas.openxmlformats.org/officeDocument/2006/relationships/slideLayout" Target="../slideLayouts/slideLayout7.xml"/><Relationship Id="rId6" Type="http://schemas.openxmlformats.org/officeDocument/2006/relationships/image" Target="../media/image4.jpg"/><Relationship Id="rId5" Type="http://schemas.openxmlformats.org/officeDocument/2006/relationships/hyperlink" Target="mailto:APiazza@aclusocal.org" TargetMode="Externa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4"/>
          <p:cNvSpPr>
            <a:spLocks noGrp="1"/>
          </p:cNvSpPr>
          <p:nvPr>
            <p:ph type="title"/>
          </p:nvPr>
        </p:nvSpPr>
        <p:spPr>
          <a:xfrm>
            <a:off x="2387600" y="2963333"/>
            <a:ext cx="9512853" cy="1134534"/>
          </a:xfrm>
        </p:spPr>
        <p:txBody>
          <a:bodyPr/>
          <a:lstStyle/>
          <a:p>
            <a:r>
              <a:rPr lang="en-US" altLang="en-US" b="1" i="1"/>
              <a:t>Someone To Turn To: </a:t>
            </a:r>
            <a:br>
              <a:rPr lang="en-US" altLang="en-US" b="1" i="1"/>
            </a:br>
            <a:br>
              <a:rPr lang="en-US" altLang="en-US" sz="3200" i="1"/>
            </a:br>
            <a:r>
              <a:rPr lang="en-US" altLang="en-US" i="1"/>
              <a:t>School Site Liaisons for Students Experiencing Homelessness</a:t>
            </a:r>
            <a:br>
              <a:rPr lang="en-US" altLang="en-US" i="1"/>
            </a:br>
            <a:br>
              <a:rPr lang="en-US" altLang="en-US" i="1"/>
            </a:br>
            <a:r>
              <a:rPr lang="en-US" altLang="en-US" sz="2800" i="1"/>
              <a:t>September 10, 2019</a:t>
            </a:r>
            <a:br>
              <a:rPr lang="en-US" altLang="en-US" sz="2800" i="1"/>
            </a:br>
            <a:r>
              <a:rPr lang="en-US" altLang="en-US" sz="2800" i="1"/>
              <a:t>10−11 a.m. </a:t>
            </a:r>
            <a:endParaRPr lang="en-US" altLang="en-US" sz="6000"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title"/>
          </p:nvPr>
        </p:nvSpPr>
        <p:spPr/>
        <p:txBody>
          <a:bodyPr/>
          <a:lstStyle/>
          <a:p>
            <a:r>
              <a:rPr lang="en-US" altLang="en-US" dirty="0"/>
              <a:t>LEA Homeless Liaison Duties</a:t>
            </a:r>
            <a:br>
              <a:rPr lang="en-US" altLang="en-US" dirty="0"/>
            </a:br>
            <a:r>
              <a:rPr lang="en-US" altLang="en-US" dirty="0"/>
              <a:t>(3 of 4)</a:t>
            </a:r>
          </a:p>
        </p:txBody>
      </p:sp>
      <p:sp>
        <p:nvSpPr>
          <p:cNvPr id="9219" name="Content Placeholder 4"/>
          <p:cNvSpPr>
            <a:spLocks noGrp="1"/>
          </p:cNvSpPr>
          <p:nvPr>
            <p:ph idx="1"/>
          </p:nvPr>
        </p:nvSpPr>
        <p:spPr/>
        <p:txBody>
          <a:bodyPr/>
          <a:lstStyle/>
          <a:p>
            <a:pPr marL="1146175" lvl="1" indent="-457200">
              <a:buFont typeface="+mj-lt"/>
              <a:buAutoNum type="arabicPeriod" startAt="6"/>
            </a:pPr>
            <a:r>
              <a:rPr lang="en-US" dirty="0"/>
              <a:t>Public notice of the educational rights of students experiencing homelessness is disseminated;</a:t>
            </a:r>
          </a:p>
          <a:p>
            <a:pPr marL="1146175" lvl="1" indent="-457200">
              <a:buFont typeface="+mj-lt"/>
              <a:buAutoNum type="arabicPeriod" startAt="6"/>
            </a:pPr>
            <a:r>
              <a:rPr lang="en-US" dirty="0"/>
              <a:t>Disputes over eligibility, school selection, or enrollment are mediated;</a:t>
            </a:r>
          </a:p>
          <a:p>
            <a:pPr marL="1146175" lvl="1" indent="-457200">
              <a:buFont typeface="+mj-lt"/>
              <a:buAutoNum type="arabicPeriod" startAt="6"/>
            </a:pPr>
            <a:r>
              <a:rPr lang="en-US" dirty="0"/>
              <a:t>Parents or guardians of students experiencing homelessness are informed of all available transportation services and assisted in accessing transportation to school; </a:t>
            </a:r>
            <a:endParaRPr lang="en-US" altLang="en-US" dirty="0"/>
          </a:p>
        </p:txBody>
      </p:sp>
      <p:sp>
        <p:nvSpPr>
          <p:cNvPr id="2" name="Slide Number Placeholder 1">
            <a:extLst>
              <a:ext uri="{FF2B5EF4-FFF2-40B4-BE49-F238E27FC236}">
                <a16:creationId xmlns:a16="http://schemas.microsoft.com/office/drawing/2014/main" id="{23A98136-116C-4759-8D78-72D9C8E562E2}"/>
              </a:ext>
            </a:extLst>
          </p:cNvPr>
          <p:cNvSpPr>
            <a:spLocks noGrp="1"/>
          </p:cNvSpPr>
          <p:nvPr>
            <p:ph type="sldNum" sz="quarter" idx="12"/>
          </p:nvPr>
        </p:nvSpPr>
        <p:spPr/>
        <p:txBody>
          <a:bodyPr/>
          <a:lstStyle/>
          <a:p>
            <a:fld id="{D6029DA4-09B0-4A2D-AA4B-CC45A202471A}" type="slidenum">
              <a:rPr lang="en-US" altLang="en-US" smtClean="0"/>
              <a:pPr/>
              <a:t>10</a:t>
            </a:fld>
            <a:endParaRPr lang="en-US" altLang="en-US"/>
          </a:p>
        </p:txBody>
      </p:sp>
    </p:spTree>
    <p:extLst>
      <p:ext uri="{BB962C8B-B14F-4D97-AF65-F5344CB8AC3E}">
        <p14:creationId xmlns:p14="http://schemas.microsoft.com/office/powerpoint/2010/main" val="2326212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title"/>
          </p:nvPr>
        </p:nvSpPr>
        <p:spPr/>
        <p:txBody>
          <a:bodyPr/>
          <a:lstStyle/>
          <a:p>
            <a:r>
              <a:rPr lang="en-US" altLang="en-US" dirty="0"/>
              <a:t>LEA Homeless Liaison Duties</a:t>
            </a:r>
            <a:br>
              <a:rPr lang="en-US" altLang="en-US" dirty="0"/>
            </a:br>
            <a:r>
              <a:rPr lang="en-US" altLang="en-US" dirty="0"/>
              <a:t>(4 of 4)</a:t>
            </a:r>
          </a:p>
        </p:txBody>
      </p:sp>
      <p:sp>
        <p:nvSpPr>
          <p:cNvPr id="9219" name="Content Placeholder 4"/>
          <p:cNvSpPr>
            <a:spLocks noGrp="1"/>
          </p:cNvSpPr>
          <p:nvPr>
            <p:ph idx="1"/>
          </p:nvPr>
        </p:nvSpPr>
        <p:spPr/>
        <p:txBody>
          <a:bodyPr/>
          <a:lstStyle/>
          <a:p>
            <a:pPr marL="1146175" lvl="1" indent="-457200">
              <a:buFont typeface="+mj-lt"/>
              <a:buAutoNum type="arabicPeriod" startAt="9"/>
            </a:pPr>
            <a:r>
              <a:rPr lang="en-US" dirty="0"/>
              <a:t>School personnel providing services to students experiencing homelessness receive professional development and other support; and </a:t>
            </a:r>
          </a:p>
          <a:p>
            <a:pPr marL="1146175" lvl="1" indent="-457200">
              <a:buFont typeface="+mj-lt"/>
              <a:buAutoNum type="arabicPeriod" startAt="9"/>
            </a:pPr>
            <a:r>
              <a:rPr lang="en-US" altLang="en-US" dirty="0"/>
              <a:t>Unaccompanied homeless youth receive additional help, such as verifying their independent status for the Free Application for Federal Student Aid, commonly referred to as FAFSA. </a:t>
            </a:r>
          </a:p>
        </p:txBody>
      </p:sp>
      <p:sp>
        <p:nvSpPr>
          <p:cNvPr id="2" name="Slide Number Placeholder 1">
            <a:extLst>
              <a:ext uri="{FF2B5EF4-FFF2-40B4-BE49-F238E27FC236}">
                <a16:creationId xmlns:a16="http://schemas.microsoft.com/office/drawing/2014/main" id="{F14A5108-4E96-464B-A18A-35E84F4C75AA}"/>
              </a:ext>
            </a:extLst>
          </p:cNvPr>
          <p:cNvSpPr>
            <a:spLocks noGrp="1"/>
          </p:cNvSpPr>
          <p:nvPr>
            <p:ph type="sldNum" sz="quarter" idx="12"/>
          </p:nvPr>
        </p:nvSpPr>
        <p:spPr/>
        <p:txBody>
          <a:bodyPr/>
          <a:lstStyle/>
          <a:p>
            <a:fld id="{D6029DA4-09B0-4A2D-AA4B-CC45A202471A}" type="slidenum">
              <a:rPr lang="en-US" altLang="en-US" smtClean="0"/>
              <a:pPr/>
              <a:t>11</a:t>
            </a:fld>
            <a:endParaRPr lang="en-US" altLang="en-US"/>
          </a:p>
        </p:txBody>
      </p:sp>
    </p:spTree>
    <p:extLst>
      <p:ext uri="{BB962C8B-B14F-4D97-AF65-F5344CB8AC3E}">
        <p14:creationId xmlns:p14="http://schemas.microsoft.com/office/powerpoint/2010/main" val="25633639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title"/>
          </p:nvPr>
        </p:nvSpPr>
        <p:spPr/>
        <p:txBody>
          <a:bodyPr/>
          <a:lstStyle/>
          <a:p>
            <a:r>
              <a:rPr lang="en-US" altLang="en-US" dirty="0"/>
              <a:t>School Site Homeless Liaisons</a:t>
            </a:r>
            <a:br>
              <a:rPr lang="en-US" altLang="en-US" dirty="0"/>
            </a:br>
            <a:r>
              <a:rPr lang="en-US" altLang="en-US" dirty="0"/>
              <a:t>(1 of 3)</a:t>
            </a:r>
          </a:p>
        </p:txBody>
      </p:sp>
      <p:sp>
        <p:nvSpPr>
          <p:cNvPr id="9219" name="Content Placeholder 4"/>
          <p:cNvSpPr>
            <a:spLocks noGrp="1"/>
          </p:cNvSpPr>
          <p:nvPr>
            <p:ph idx="1"/>
          </p:nvPr>
        </p:nvSpPr>
        <p:spPr/>
        <p:txBody>
          <a:bodyPr/>
          <a:lstStyle/>
          <a:p>
            <a:r>
              <a:rPr lang="en-US" altLang="en-US" dirty="0"/>
              <a:t>Given the LEA liaison’s numerous and crucial responsibilities, many LEAs find it necessary to designate a staff person at each school site to help identify and assist students experiencing homelessness (school site liaisons). </a:t>
            </a:r>
          </a:p>
          <a:p>
            <a:r>
              <a:rPr lang="en-US" altLang="en-US" dirty="0"/>
              <a:t>School site liaisons help ensure that liaisons are able to carry out the duties described in the law, by providing support at each school building.</a:t>
            </a:r>
          </a:p>
        </p:txBody>
      </p:sp>
      <p:sp>
        <p:nvSpPr>
          <p:cNvPr id="2" name="Slide Number Placeholder 1">
            <a:extLst>
              <a:ext uri="{FF2B5EF4-FFF2-40B4-BE49-F238E27FC236}">
                <a16:creationId xmlns:a16="http://schemas.microsoft.com/office/drawing/2014/main" id="{5E07D263-DCE2-42A4-AB56-B1470319F83C}"/>
              </a:ext>
            </a:extLst>
          </p:cNvPr>
          <p:cNvSpPr>
            <a:spLocks noGrp="1"/>
          </p:cNvSpPr>
          <p:nvPr>
            <p:ph type="sldNum" sz="quarter" idx="12"/>
          </p:nvPr>
        </p:nvSpPr>
        <p:spPr/>
        <p:txBody>
          <a:bodyPr/>
          <a:lstStyle/>
          <a:p>
            <a:fld id="{D6029DA4-09B0-4A2D-AA4B-CC45A202471A}" type="slidenum">
              <a:rPr lang="en-US" altLang="en-US" smtClean="0"/>
              <a:pPr/>
              <a:t>12</a:t>
            </a:fld>
            <a:endParaRPr lang="en-US" altLang="en-US"/>
          </a:p>
        </p:txBody>
      </p:sp>
    </p:spTree>
    <p:extLst>
      <p:ext uri="{BB962C8B-B14F-4D97-AF65-F5344CB8AC3E}">
        <p14:creationId xmlns:p14="http://schemas.microsoft.com/office/powerpoint/2010/main" val="13702335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title"/>
          </p:nvPr>
        </p:nvSpPr>
        <p:spPr/>
        <p:txBody>
          <a:bodyPr/>
          <a:lstStyle/>
          <a:p>
            <a:r>
              <a:rPr lang="en-US" altLang="en-US" dirty="0"/>
              <a:t>School Site Homeless Liaisons</a:t>
            </a:r>
            <a:br>
              <a:rPr lang="en-US" altLang="en-US" dirty="0"/>
            </a:br>
            <a:r>
              <a:rPr lang="en-US" altLang="en-US" dirty="0"/>
              <a:t>(2 of 3)</a:t>
            </a:r>
          </a:p>
        </p:txBody>
      </p:sp>
      <p:sp>
        <p:nvSpPr>
          <p:cNvPr id="9219" name="Content Placeholder 4"/>
          <p:cNvSpPr>
            <a:spLocks noGrp="1"/>
          </p:cNvSpPr>
          <p:nvPr>
            <p:ph idx="1"/>
          </p:nvPr>
        </p:nvSpPr>
        <p:spPr/>
        <p:txBody>
          <a:bodyPr/>
          <a:lstStyle/>
          <a:p>
            <a:r>
              <a:rPr lang="en-US" altLang="en-US" dirty="0"/>
              <a:t>The </a:t>
            </a:r>
            <a:r>
              <a:rPr lang="en-US" altLang="en-US" i="1" dirty="0"/>
              <a:t>National Center for Homeless Education</a:t>
            </a:r>
            <a:r>
              <a:rPr lang="en-US" altLang="en-US" dirty="0"/>
              <a:t> recommends school site liaisons, as they help ensure school-level staff understand the needs of homeless students and their rights under the McKinney-Vento Act and enable them to work more effectively with the students. </a:t>
            </a:r>
          </a:p>
          <a:p>
            <a:endParaRPr lang="en-US" altLang="en-US" dirty="0"/>
          </a:p>
        </p:txBody>
      </p:sp>
      <p:sp>
        <p:nvSpPr>
          <p:cNvPr id="2" name="Slide Number Placeholder 1">
            <a:extLst>
              <a:ext uri="{FF2B5EF4-FFF2-40B4-BE49-F238E27FC236}">
                <a16:creationId xmlns:a16="http://schemas.microsoft.com/office/drawing/2014/main" id="{5C3D3EC6-9979-4529-BA00-90D0408DC3AA}"/>
              </a:ext>
            </a:extLst>
          </p:cNvPr>
          <p:cNvSpPr>
            <a:spLocks noGrp="1"/>
          </p:cNvSpPr>
          <p:nvPr>
            <p:ph type="sldNum" sz="quarter" idx="12"/>
          </p:nvPr>
        </p:nvSpPr>
        <p:spPr/>
        <p:txBody>
          <a:bodyPr/>
          <a:lstStyle/>
          <a:p>
            <a:fld id="{D6029DA4-09B0-4A2D-AA4B-CC45A202471A}" type="slidenum">
              <a:rPr lang="en-US" altLang="en-US" smtClean="0"/>
              <a:pPr/>
              <a:t>13</a:t>
            </a:fld>
            <a:endParaRPr lang="en-US" altLang="en-US"/>
          </a:p>
        </p:txBody>
      </p:sp>
    </p:spTree>
    <p:extLst>
      <p:ext uri="{BB962C8B-B14F-4D97-AF65-F5344CB8AC3E}">
        <p14:creationId xmlns:p14="http://schemas.microsoft.com/office/powerpoint/2010/main" val="370056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title"/>
          </p:nvPr>
        </p:nvSpPr>
        <p:spPr/>
        <p:txBody>
          <a:bodyPr/>
          <a:lstStyle/>
          <a:p>
            <a:r>
              <a:rPr lang="en-US" altLang="en-US" dirty="0"/>
              <a:t>School Site Homeless Liaisons</a:t>
            </a:r>
            <a:br>
              <a:rPr lang="en-US" altLang="en-US" dirty="0"/>
            </a:br>
            <a:r>
              <a:rPr lang="en-US" altLang="en-US" dirty="0"/>
              <a:t>(3 of 3)</a:t>
            </a:r>
          </a:p>
        </p:txBody>
      </p:sp>
      <p:sp>
        <p:nvSpPr>
          <p:cNvPr id="9219" name="Content Placeholder 4"/>
          <p:cNvSpPr>
            <a:spLocks noGrp="1"/>
          </p:cNvSpPr>
          <p:nvPr>
            <p:ph idx="1"/>
          </p:nvPr>
        </p:nvSpPr>
        <p:spPr/>
        <p:txBody>
          <a:bodyPr/>
          <a:lstStyle/>
          <a:p>
            <a:r>
              <a:rPr lang="en-US" altLang="en-US" i="1" dirty="0"/>
              <a:t>California Homeless Youth Project/ACLU Survey</a:t>
            </a:r>
            <a:r>
              <a:rPr lang="en-US" altLang="en-US" dirty="0"/>
              <a:t>: Based on statewide survey of over 500 LEA liaisons, 84 percent reported implementing school site liaisons across their LEA. </a:t>
            </a:r>
          </a:p>
          <a:p>
            <a:endParaRPr lang="en-US" altLang="en-US" dirty="0"/>
          </a:p>
        </p:txBody>
      </p:sp>
      <p:sp>
        <p:nvSpPr>
          <p:cNvPr id="2" name="Slide Number Placeholder 1">
            <a:extLst>
              <a:ext uri="{FF2B5EF4-FFF2-40B4-BE49-F238E27FC236}">
                <a16:creationId xmlns:a16="http://schemas.microsoft.com/office/drawing/2014/main" id="{656214BA-CA72-4599-B5D8-04C3981DB163}"/>
              </a:ext>
            </a:extLst>
          </p:cNvPr>
          <p:cNvSpPr>
            <a:spLocks noGrp="1"/>
          </p:cNvSpPr>
          <p:nvPr>
            <p:ph type="sldNum" sz="quarter" idx="12"/>
          </p:nvPr>
        </p:nvSpPr>
        <p:spPr/>
        <p:txBody>
          <a:bodyPr/>
          <a:lstStyle/>
          <a:p>
            <a:fld id="{D6029DA4-09B0-4A2D-AA4B-CC45A202471A}" type="slidenum">
              <a:rPr lang="en-US" altLang="en-US" smtClean="0"/>
              <a:pPr/>
              <a:t>14</a:t>
            </a:fld>
            <a:endParaRPr lang="en-US" altLang="en-US"/>
          </a:p>
        </p:txBody>
      </p:sp>
    </p:spTree>
    <p:extLst>
      <p:ext uri="{BB962C8B-B14F-4D97-AF65-F5344CB8AC3E}">
        <p14:creationId xmlns:p14="http://schemas.microsoft.com/office/powerpoint/2010/main" val="41436739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title"/>
          </p:nvPr>
        </p:nvSpPr>
        <p:spPr/>
        <p:txBody>
          <a:bodyPr/>
          <a:lstStyle/>
          <a:p>
            <a:r>
              <a:rPr lang="en-US" altLang="en-US"/>
              <a:t>Whom to Designate (1 of 3)</a:t>
            </a:r>
            <a:endParaRPr lang="en-US" altLang="en-US" dirty="0"/>
          </a:p>
        </p:txBody>
      </p:sp>
      <p:sp>
        <p:nvSpPr>
          <p:cNvPr id="9219" name="Content Placeholder 4"/>
          <p:cNvSpPr>
            <a:spLocks noGrp="1"/>
          </p:cNvSpPr>
          <p:nvPr>
            <p:ph idx="1"/>
          </p:nvPr>
        </p:nvSpPr>
        <p:spPr/>
        <p:txBody>
          <a:bodyPr/>
          <a:lstStyle/>
          <a:p>
            <a:r>
              <a:rPr lang="en-US" dirty="0"/>
              <a:t>Under United States Department of Education guidance, LEA administrators should : </a:t>
            </a:r>
          </a:p>
          <a:p>
            <a:pPr marL="1146175" lvl="1" indent="-457200">
              <a:buFont typeface="+mj-lt"/>
              <a:buAutoNum type="arabicPeriod"/>
            </a:pPr>
            <a:r>
              <a:rPr lang="en-US" dirty="0"/>
              <a:t>Allocate sufficient time for liaisons to do their jobs effectively; </a:t>
            </a:r>
          </a:p>
          <a:p>
            <a:pPr marL="1146175" lvl="1" indent="-457200">
              <a:buFont typeface="+mj-lt"/>
              <a:buAutoNum type="arabicPeriod"/>
            </a:pPr>
            <a:r>
              <a:rPr lang="en-US" dirty="0"/>
              <a:t>Support liaisons in fulfilling their duties and in making timely decisions;</a:t>
            </a:r>
          </a:p>
          <a:p>
            <a:pPr marL="1146175" lvl="1" indent="-457200">
              <a:buFont typeface="+mj-lt"/>
              <a:buAutoNum type="arabicPeriod"/>
            </a:pPr>
            <a:r>
              <a:rPr lang="en-US" dirty="0"/>
              <a:t>Review the legal requirements for the position;</a:t>
            </a:r>
          </a:p>
          <a:p>
            <a:pPr marL="1146175" lvl="1" indent="-457200">
              <a:buFont typeface="+mj-lt"/>
              <a:buAutoNum type="arabicPeriod"/>
            </a:pPr>
            <a:r>
              <a:rPr lang="en-US" dirty="0"/>
              <a:t>Review data indicating the prevalence and needs of homeless children in the LEA;</a:t>
            </a:r>
            <a:endParaRPr lang="en-US" altLang="en-US" dirty="0"/>
          </a:p>
        </p:txBody>
      </p:sp>
      <p:sp>
        <p:nvSpPr>
          <p:cNvPr id="2" name="Slide Number Placeholder 1">
            <a:extLst>
              <a:ext uri="{FF2B5EF4-FFF2-40B4-BE49-F238E27FC236}">
                <a16:creationId xmlns:a16="http://schemas.microsoft.com/office/drawing/2014/main" id="{E3A89032-3091-4854-AC78-A500798DBD90}"/>
              </a:ext>
            </a:extLst>
          </p:cNvPr>
          <p:cNvSpPr>
            <a:spLocks noGrp="1"/>
          </p:cNvSpPr>
          <p:nvPr>
            <p:ph type="sldNum" sz="quarter" idx="12"/>
          </p:nvPr>
        </p:nvSpPr>
        <p:spPr/>
        <p:txBody>
          <a:bodyPr/>
          <a:lstStyle/>
          <a:p>
            <a:fld id="{D6029DA4-09B0-4A2D-AA4B-CC45A202471A}" type="slidenum">
              <a:rPr lang="en-US" altLang="en-US" smtClean="0"/>
              <a:pPr/>
              <a:t>15</a:t>
            </a:fld>
            <a:endParaRPr lang="en-US" altLang="en-US"/>
          </a:p>
        </p:txBody>
      </p:sp>
    </p:spTree>
    <p:extLst>
      <p:ext uri="{BB962C8B-B14F-4D97-AF65-F5344CB8AC3E}">
        <p14:creationId xmlns:p14="http://schemas.microsoft.com/office/powerpoint/2010/main" val="37717527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title"/>
          </p:nvPr>
        </p:nvSpPr>
        <p:spPr/>
        <p:txBody>
          <a:bodyPr/>
          <a:lstStyle/>
          <a:p>
            <a:r>
              <a:rPr lang="en-US" altLang="en-US"/>
              <a:t>Whom to Designate (2 of 3)</a:t>
            </a:r>
            <a:endParaRPr lang="en-US" altLang="en-US" dirty="0"/>
          </a:p>
        </p:txBody>
      </p:sp>
      <p:sp>
        <p:nvSpPr>
          <p:cNvPr id="9219" name="Content Placeholder 4"/>
          <p:cNvSpPr>
            <a:spLocks noGrp="1"/>
          </p:cNvSpPr>
          <p:nvPr>
            <p:ph idx="1"/>
          </p:nvPr>
        </p:nvSpPr>
        <p:spPr/>
        <p:txBody>
          <a:bodyPr/>
          <a:lstStyle/>
          <a:p>
            <a:pPr marL="1146175" lvl="1" indent="-457200">
              <a:buFont typeface="+mj-lt"/>
              <a:buAutoNum type="arabicPeriod" startAt="5"/>
            </a:pPr>
            <a:r>
              <a:rPr lang="en-US" dirty="0"/>
              <a:t>Review past technical assistance provided to the LEA; </a:t>
            </a:r>
          </a:p>
          <a:p>
            <a:pPr marL="1146175" lvl="1" indent="-457200">
              <a:buFont typeface="+mj-lt"/>
              <a:buAutoNum type="arabicPeriod" startAt="5"/>
            </a:pPr>
            <a:r>
              <a:rPr lang="en-US" dirty="0"/>
              <a:t>Consider the number of schools and students in the district, the number of identified homeless students as a percentage of students living in poverty, and any recent monitoring findings; and,</a:t>
            </a:r>
          </a:p>
          <a:p>
            <a:pPr marL="1146175" lvl="1" indent="-457200">
              <a:buFont typeface="+mj-lt"/>
              <a:buAutoNum type="arabicPeriod" startAt="5"/>
            </a:pPr>
            <a:r>
              <a:rPr lang="en-US" dirty="0"/>
              <a:t>Discuss the time allocation with others.</a:t>
            </a:r>
            <a:endParaRPr lang="en-US" altLang="en-US" dirty="0"/>
          </a:p>
        </p:txBody>
      </p:sp>
      <p:sp>
        <p:nvSpPr>
          <p:cNvPr id="2" name="Slide Number Placeholder 1">
            <a:extLst>
              <a:ext uri="{FF2B5EF4-FFF2-40B4-BE49-F238E27FC236}">
                <a16:creationId xmlns:a16="http://schemas.microsoft.com/office/drawing/2014/main" id="{B39A0079-4466-4F53-8B15-C59B9BF4AA92}"/>
              </a:ext>
            </a:extLst>
          </p:cNvPr>
          <p:cNvSpPr>
            <a:spLocks noGrp="1"/>
          </p:cNvSpPr>
          <p:nvPr>
            <p:ph type="sldNum" sz="quarter" idx="12"/>
          </p:nvPr>
        </p:nvSpPr>
        <p:spPr/>
        <p:txBody>
          <a:bodyPr/>
          <a:lstStyle/>
          <a:p>
            <a:fld id="{D6029DA4-09B0-4A2D-AA4B-CC45A202471A}" type="slidenum">
              <a:rPr lang="en-US" altLang="en-US" smtClean="0"/>
              <a:pPr/>
              <a:t>16</a:t>
            </a:fld>
            <a:endParaRPr lang="en-US" altLang="en-US"/>
          </a:p>
        </p:txBody>
      </p:sp>
    </p:spTree>
    <p:extLst>
      <p:ext uri="{BB962C8B-B14F-4D97-AF65-F5344CB8AC3E}">
        <p14:creationId xmlns:p14="http://schemas.microsoft.com/office/powerpoint/2010/main" val="41443627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title"/>
          </p:nvPr>
        </p:nvSpPr>
        <p:spPr/>
        <p:txBody>
          <a:bodyPr/>
          <a:lstStyle/>
          <a:p>
            <a:r>
              <a:rPr lang="en-US" altLang="en-US"/>
              <a:t>Whom to Designate (3 of 3)</a:t>
            </a:r>
            <a:endParaRPr lang="en-US" altLang="en-US" dirty="0"/>
          </a:p>
        </p:txBody>
      </p:sp>
      <p:sp>
        <p:nvSpPr>
          <p:cNvPr id="9219" name="Content Placeholder 4"/>
          <p:cNvSpPr>
            <a:spLocks noGrp="1"/>
          </p:cNvSpPr>
          <p:nvPr>
            <p:ph idx="1"/>
          </p:nvPr>
        </p:nvSpPr>
        <p:spPr/>
        <p:txBody>
          <a:bodyPr/>
          <a:lstStyle/>
          <a:p>
            <a:pPr lvl="0"/>
            <a:r>
              <a:rPr lang="en-US" altLang="en-US" i="1" dirty="0"/>
              <a:t>California Homeless Youth Project/ACLU Survey</a:t>
            </a:r>
            <a:r>
              <a:rPr lang="en-US" altLang="en-US" dirty="0"/>
              <a:t>: </a:t>
            </a:r>
          </a:p>
          <a:p>
            <a:pPr lvl="1"/>
            <a:r>
              <a:rPr lang="en-US" dirty="0"/>
              <a:t>LEAs in California regularly designate administrators, counselors, or clerical staff as school site liaisons.  </a:t>
            </a:r>
          </a:p>
          <a:p>
            <a:pPr lvl="1"/>
            <a:r>
              <a:rPr lang="en-US" dirty="0"/>
              <a:t>Some LEAs even designate two liaisons at each site—one administrator and one front office personnel—to handle training and identification, respectively. </a:t>
            </a:r>
          </a:p>
        </p:txBody>
      </p:sp>
      <p:sp>
        <p:nvSpPr>
          <p:cNvPr id="2" name="Slide Number Placeholder 1">
            <a:extLst>
              <a:ext uri="{FF2B5EF4-FFF2-40B4-BE49-F238E27FC236}">
                <a16:creationId xmlns:a16="http://schemas.microsoft.com/office/drawing/2014/main" id="{522DD28B-09D2-45E6-9B4C-A575F9DD5EBE}"/>
              </a:ext>
            </a:extLst>
          </p:cNvPr>
          <p:cNvSpPr>
            <a:spLocks noGrp="1"/>
          </p:cNvSpPr>
          <p:nvPr>
            <p:ph type="sldNum" sz="quarter" idx="12"/>
          </p:nvPr>
        </p:nvSpPr>
        <p:spPr/>
        <p:txBody>
          <a:bodyPr/>
          <a:lstStyle/>
          <a:p>
            <a:fld id="{D6029DA4-09B0-4A2D-AA4B-CC45A202471A}" type="slidenum">
              <a:rPr lang="en-US" altLang="en-US" smtClean="0"/>
              <a:pPr/>
              <a:t>17</a:t>
            </a:fld>
            <a:endParaRPr lang="en-US" altLang="en-US"/>
          </a:p>
        </p:txBody>
      </p:sp>
    </p:spTree>
    <p:extLst>
      <p:ext uri="{BB962C8B-B14F-4D97-AF65-F5344CB8AC3E}">
        <p14:creationId xmlns:p14="http://schemas.microsoft.com/office/powerpoint/2010/main" val="38147636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title"/>
          </p:nvPr>
        </p:nvSpPr>
        <p:spPr/>
        <p:txBody>
          <a:bodyPr/>
          <a:lstStyle/>
          <a:p>
            <a:r>
              <a:rPr lang="en-US" altLang="en-US"/>
              <a:t>Whom NOT to Designate</a:t>
            </a:r>
            <a:endParaRPr lang="en-US" altLang="en-US" dirty="0"/>
          </a:p>
        </p:txBody>
      </p:sp>
      <p:sp>
        <p:nvSpPr>
          <p:cNvPr id="9219" name="Content Placeholder 4"/>
          <p:cNvSpPr>
            <a:spLocks noGrp="1"/>
          </p:cNvSpPr>
          <p:nvPr>
            <p:ph idx="1"/>
          </p:nvPr>
        </p:nvSpPr>
        <p:spPr/>
        <p:txBody>
          <a:bodyPr/>
          <a:lstStyle/>
          <a:p>
            <a:r>
              <a:rPr lang="en-US"/>
              <a:t>LEAs should not designate School Resource Officers (SROs) or other law enforcement personnel as school site liaisons.  </a:t>
            </a:r>
          </a:p>
          <a:p>
            <a:r>
              <a:rPr lang="en-US"/>
              <a:t>Research has found that the presence of SROs has led to high rates of citations/arrests among students of color and students with disabilities.</a:t>
            </a:r>
          </a:p>
          <a:p>
            <a:r>
              <a:rPr lang="en-US"/>
              <a:t>Many families feel stigma around their housing status and have concerns about sharing their information with law enforcement.</a:t>
            </a:r>
            <a:endParaRPr lang="en-US" dirty="0"/>
          </a:p>
        </p:txBody>
      </p:sp>
      <p:sp>
        <p:nvSpPr>
          <p:cNvPr id="2" name="Slide Number Placeholder 1">
            <a:extLst>
              <a:ext uri="{FF2B5EF4-FFF2-40B4-BE49-F238E27FC236}">
                <a16:creationId xmlns:a16="http://schemas.microsoft.com/office/drawing/2014/main" id="{4096B20B-CF13-4987-8038-6414E44DFC94}"/>
              </a:ext>
            </a:extLst>
          </p:cNvPr>
          <p:cNvSpPr>
            <a:spLocks noGrp="1"/>
          </p:cNvSpPr>
          <p:nvPr>
            <p:ph type="sldNum" sz="quarter" idx="12"/>
          </p:nvPr>
        </p:nvSpPr>
        <p:spPr/>
        <p:txBody>
          <a:bodyPr/>
          <a:lstStyle/>
          <a:p>
            <a:fld id="{D6029DA4-09B0-4A2D-AA4B-CC45A202471A}" type="slidenum">
              <a:rPr lang="en-US" altLang="en-US" smtClean="0"/>
              <a:pPr/>
              <a:t>18</a:t>
            </a:fld>
            <a:endParaRPr lang="en-US" altLang="en-US"/>
          </a:p>
        </p:txBody>
      </p:sp>
    </p:spTree>
    <p:extLst>
      <p:ext uri="{BB962C8B-B14F-4D97-AF65-F5344CB8AC3E}">
        <p14:creationId xmlns:p14="http://schemas.microsoft.com/office/powerpoint/2010/main" val="31376713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title"/>
          </p:nvPr>
        </p:nvSpPr>
        <p:spPr/>
        <p:txBody>
          <a:bodyPr/>
          <a:lstStyle/>
          <a:p>
            <a:r>
              <a:rPr lang="en-US" altLang="en-US" dirty="0"/>
              <a:t>LEA/School Site Liaison Protocol</a:t>
            </a:r>
            <a:br>
              <a:rPr lang="en-US" altLang="en-US" dirty="0"/>
            </a:br>
            <a:r>
              <a:rPr lang="en-US" altLang="en-US" dirty="0"/>
              <a:t>(1 of 2)</a:t>
            </a:r>
          </a:p>
        </p:txBody>
      </p:sp>
      <p:sp>
        <p:nvSpPr>
          <p:cNvPr id="9219" name="Content Placeholder 4"/>
          <p:cNvSpPr>
            <a:spLocks noGrp="1"/>
          </p:cNvSpPr>
          <p:nvPr>
            <p:ph idx="1"/>
          </p:nvPr>
        </p:nvSpPr>
        <p:spPr/>
        <p:txBody>
          <a:bodyPr/>
          <a:lstStyle/>
          <a:p>
            <a:r>
              <a:rPr lang="en-US" altLang="en-US"/>
              <a:t>LEAs should establish a protocol for how the school site liaisons work with the LEA liaison: </a:t>
            </a:r>
          </a:p>
          <a:p>
            <a:pPr lvl="1"/>
            <a:r>
              <a:rPr lang="en-US" altLang="en-US"/>
              <a:t>School site liaisons may be better-suited for some duties, such as identification, enrollment, and referrals to outside services</a:t>
            </a:r>
          </a:p>
          <a:p>
            <a:pPr lvl="1"/>
            <a:r>
              <a:rPr lang="en-US" altLang="en-US"/>
              <a:t>LEA liaisons may be better-suited to lead on other duties, such as transportation, dispute resolution, and trainings.</a:t>
            </a:r>
          </a:p>
          <a:p>
            <a:pPr lvl="1"/>
            <a:endParaRPr lang="en-US" altLang="en-US" dirty="0"/>
          </a:p>
        </p:txBody>
      </p:sp>
      <p:sp>
        <p:nvSpPr>
          <p:cNvPr id="2" name="Slide Number Placeholder 1">
            <a:extLst>
              <a:ext uri="{FF2B5EF4-FFF2-40B4-BE49-F238E27FC236}">
                <a16:creationId xmlns:a16="http://schemas.microsoft.com/office/drawing/2014/main" id="{30B31EF8-013C-487C-A171-76C4372D59AD}"/>
              </a:ext>
            </a:extLst>
          </p:cNvPr>
          <p:cNvSpPr>
            <a:spLocks noGrp="1"/>
          </p:cNvSpPr>
          <p:nvPr>
            <p:ph type="sldNum" sz="quarter" idx="12"/>
          </p:nvPr>
        </p:nvSpPr>
        <p:spPr/>
        <p:txBody>
          <a:bodyPr/>
          <a:lstStyle/>
          <a:p>
            <a:fld id="{D6029DA4-09B0-4A2D-AA4B-CC45A202471A}" type="slidenum">
              <a:rPr lang="en-US" altLang="en-US" smtClean="0"/>
              <a:pPr/>
              <a:t>19</a:t>
            </a:fld>
            <a:endParaRPr lang="en-US" altLang="en-US"/>
          </a:p>
        </p:txBody>
      </p:sp>
    </p:spTree>
    <p:extLst>
      <p:ext uri="{BB962C8B-B14F-4D97-AF65-F5344CB8AC3E}">
        <p14:creationId xmlns:p14="http://schemas.microsoft.com/office/powerpoint/2010/main" val="619845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title"/>
          </p:nvPr>
        </p:nvSpPr>
        <p:spPr/>
        <p:txBody>
          <a:bodyPr/>
          <a:lstStyle/>
          <a:p>
            <a:r>
              <a:rPr lang="en-US" altLang="en-US"/>
              <a:t>Agenda</a:t>
            </a:r>
            <a:endParaRPr lang="en-US" altLang="en-US" dirty="0"/>
          </a:p>
        </p:txBody>
      </p:sp>
      <p:sp>
        <p:nvSpPr>
          <p:cNvPr id="9219" name="Content Placeholder 4"/>
          <p:cNvSpPr>
            <a:spLocks noGrp="1"/>
          </p:cNvSpPr>
          <p:nvPr>
            <p:ph idx="1"/>
          </p:nvPr>
        </p:nvSpPr>
        <p:spPr/>
        <p:txBody>
          <a:bodyPr/>
          <a:lstStyle/>
          <a:p>
            <a:pPr marL="682625" indent="-457200">
              <a:buFont typeface="+mj-lt"/>
              <a:buAutoNum type="arabicPeriod"/>
            </a:pPr>
            <a:r>
              <a:rPr lang="en-US" altLang="en-US"/>
              <a:t>Introductions</a:t>
            </a:r>
          </a:p>
          <a:p>
            <a:pPr marL="682625" indent="-457200">
              <a:buFont typeface="+mj-lt"/>
              <a:buAutoNum type="arabicPeriod"/>
            </a:pPr>
            <a:r>
              <a:rPr lang="en-US" altLang="en-US"/>
              <a:t>Background</a:t>
            </a:r>
          </a:p>
          <a:p>
            <a:pPr marL="682625" indent="-457200">
              <a:buFont typeface="+mj-lt"/>
              <a:buAutoNum type="arabicPeriod"/>
            </a:pPr>
            <a:r>
              <a:rPr lang="en-US" altLang="en-US"/>
              <a:t>Designating School Site Liaisons</a:t>
            </a:r>
          </a:p>
          <a:p>
            <a:pPr marL="682625" indent="-457200">
              <a:buFont typeface="+mj-lt"/>
              <a:buAutoNum type="arabicPeriod"/>
            </a:pPr>
            <a:r>
              <a:rPr lang="en-US" altLang="en-US"/>
              <a:t>District Spotlights</a:t>
            </a:r>
          </a:p>
          <a:p>
            <a:pPr marL="682625" indent="-457200">
              <a:buFont typeface="+mj-lt"/>
              <a:buAutoNum type="arabicPeriod"/>
            </a:pPr>
            <a:r>
              <a:rPr lang="en-US" altLang="en-US"/>
              <a:t>Closing</a:t>
            </a:r>
            <a:endParaRPr lang="en-US" altLang="en-US" dirty="0"/>
          </a:p>
        </p:txBody>
      </p:sp>
      <p:sp>
        <p:nvSpPr>
          <p:cNvPr id="2" name="Slide Number Placeholder 1">
            <a:extLst>
              <a:ext uri="{FF2B5EF4-FFF2-40B4-BE49-F238E27FC236}">
                <a16:creationId xmlns:a16="http://schemas.microsoft.com/office/drawing/2014/main" id="{98238764-CC06-4EA4-8CC1-04F9F6B5AFD6}"/>
              </a:ext>
            </a:extLst>
          </p:cNvPr>
          <p:cNvSpPr>
            <a:spLocks noGrp="1"/>
          </p:cNvSpPr>
          <p:nvPr>
            <p:ph type="sldNum" sz="quarter" idx="12"/>
          </p:nvPr>
        </p:nvSpPr>
        <p:spPr/>
        <p:txBody>
          <a:bodyPr/>
          <a:lstStyle/>
          <a:p>
            <a:fld id="{D6029DA4-09B0-4A2D-AA4B-CC45A202471A}" type="slidenum">
              <a:rPr lang="en-US" altLang="en-US" smtClean="0"/>
              <a:pPr/>
              <a:t>2</a:t>
            </a:fld>
            <a:endParaRPr lang="en-US" altLang="en-US"/>
          </a:p>
        </p:txBody>
      </p:sp>
    </p:spTree>
    <p:extLst>
      <p:ext uri="{BB962C8B-B14F-4D97-AF65-F5344CB8AC3E}">
        <p14:creationId xmlns:p14="http://schemas.microsoft.com/office/powerpoint/2010/main" val="26950703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title"/>
          </p:nvPr>
        </p:nvSpPr>
        <p:spPr/>
        <p:txBody>
          <a:bodyPr/>
          <a:lstStyle/>
          <a:p>
            <a:r>
              <a:rPr lang="en-US" altLang="en-US" dirty="0"/>
              <a:t>LEA/School Site Liaison Protocol</a:t>
            </a:r>
            <a:br>
              <a:rPr lang="en-US" altLang="en-US" dirty="0"/>
            </a:br>
            <a:r>
              <a:rPr lang="en-US" altLang="en-US" dirty="0"/>
              <a:t>(2 of 2)</a:t>
            </a:r>
          </a:p>
        </p:txBody>
      </p:sp>
      <p:sp>
        <p:nvSpPr>
          <p:cNvPr id="9219" name="Content Placeholder 4"/>
          <p:cNvSpPr>
            <a:spLocks noGrp="1"/>
          </p:cNvSpPr>
          <p:nvPr>
            <p:ph idx="1"/>
          </p:nvPr>
        </p:nvSpPr>
        <p:spPr/>
        <p:txBody>
          <a:bodyPr/>
          <a:lstStyle/>
          <a:p>
            <a:r>
              <a:rPr lang="en-US" altLang="en-US"/>
              <a:t>For a sample protocol, see the CDE Guidance Appendix A. </a:t>
            </a:r>
          </a:p>
          <a:p>
            <a:r>
              <a:rPr lang="en-US" altLang="en-US"/>
              <a:t>The LEA liaison has the ultimate responsibility to ensure that the duties under McKinney-Vento are carried out. </a:t>
            </a:r>
            <a:endParaRPr lang="en-US" altLang="en-US" dirty="0"/>
          </a:p>
        </p:txBody>
      </p:sp>
      <p:sp>
        <p:nvSpPr>
          <p:cNvPr id="2" name="Slide Number Placeholder 1">
            <a:extLst>
              <a:ext uri="{FF2B5EF4-FFF2-40B4-BE49-F238E27FC236}">
                <a16:creationId xmlns:a16="http://schemas.microsoft.com/office/drawing/2014/main" id="{00E70FD3-DCDB-4657-B15B-94E8C07168B5}"/>
              </a:ext>
            </a:extLst>
          </p:cNvPr>
          <p:cNvSpPr>
            <a:spLocks noGrp="1"/>
          </p:cNvSpPr>
          <p:nvPr>
            <p:ph type="sldNum" sz="quarter" idx="12"/>
          </p:nvPr>
        </p:nvSpPr>
        <p:spPr/>
        <p:txBody>
          <a:bodyPr/>
          <a:lstStyle/>
          <a:p>
            <a:fld id="{D6029DA4-09B0-4A2D-AA4B-CC45A202471A}" type="slidenum">
              <a:rPr lang="en-US" altLang="en-US" smtClean="0"/>
              <a:pPr/>
              <a:t>20</a:t>
            </a:fld>
            <a:endParaRPr lang="en-US" altLang="en-US"/>
          </a:p>
        </p:txBody>
      </p:sp>
    </p:spTree>
    <p:extLst>
      <p:ext uri="{BB962C8B-B14F-4D97-AF65-F5344CB8AC3E}">
        <p14:creationId xmlns:p14="http://schemas.microsoft.com/office/powerpoint/2010/main" val="41289150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title"/>
          </p:nvPr>
        </p:nvSpPr>
        <p:spPr/>
        <p:txBody>
          <a:bodyPr/>
          <a:lstStyle/>
          <a:p>
            <a:r>
              <a:rPr lang="en-US" altLang="en-US"/>
              <a:t>Whom to Inform</a:t>
            </a:r>
            <a:endParaRPr lang="en-US" altLang="en-US" dirty="0"/>
          </a:p>
        </p:txBody>
      </p:sp>
      <p:sp>
        <p:nvSpPr>
          <p:cNvPr id="9219" name="Content Placeholder 4"/>
          <p:cNvSpPr>
            <a:spLocks noGrp="1"/>
          </p:cNvSpPr>
          <p:nvPr>
            <p:ph idx="1"/>
          </p:nvPr>
        </p:nvSpPr>
        <p:spPr/>
        <p:txBody>
          <a:bodyPr/>
          <a:lstStyle/>
          <a:p>
            <a:r>
              <a:rPr lang="en-US" altLang="en-US"/>
              <a:t>LEAs should inform the state coordinator of the LEA liaison’s name and contact information and contact the State Coordinator every time there is turnover.</a:t>
            </a:r>
          </a:p>
          <a:p>
            <a:r>
              <a:rPr lang="en-US" altLang="en-US"/>
              <a:t>LEAs should inform school personnel, service providers, advocates, parents, and students of the name and contact information of the LEA liaison and school site liaisons, as well as their respective duties. </a:t>
            </a:r>
            <a:endParaRPr lang="en-US" altLang="en-US" dirty="0"/>
          </a:p>
        </p:txBody>
      </p:sp>
      <p:sp>
        <p:nvSpPr>
          <p:cNvPr id="2" name="Slide Number Placeholder 1">
            <a:extLst>
              <a:ext uri="{FF2B5EF4-FFF2-40B4-BE49-F238E27FC236}">
                <a16:creationId xmlns:a16="http://schemas.microsoft.com/office/drawing/2014/main" id="{46368B26-E20A-45DB-96D5-F93FF49A20E2}"/>
              </a:ext>
            </a:extLst>
          </p:cNvPr>
          <p:cNvSpPr>
            <a:spLocks noGrp="1"/>
          </p:cNvSpPr>
          <p:nvPr>
            <p:ph type="sldNum" sz="quarter" idx="12"/>
          </p:nvPr>
        </p:nvSpPr>
        <p:spPr/>
        <p:txBody>
          <a:bodyPr/>
          <a:lstStyle/>
          <a:p>
            <a:fld id="{D6029DA4-09B0-4A2D-AA4B-CC45A202471A}" type="slidenum">
              <a:rPr lang="en-US" altLang="en-US" smtClean="0"/>
              <a:pPr/>
              <a:t>21</a:t>
            </a:fld>
            <a:endParaRPr lang="en-US" altLang="en-US"/>
          </a:p>
        </p:txBody>
      </p:sp>
    </p:spTree>
    <p:extLst>
      <p:ext uri="{BB962C8B-B14F-4D97-AF65-F5344CB8AC3E}">
        <p14:creationId xmlns:p14="http://schemas.microsoft.com/office/powerpoint/2010/main" val="31601233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title"/>
          </p:nvPr>
        </p:nvSpPr>
        <p:spPr/>
        <p:txBody>
          <a:bodyPr/>
          <a:lstStyle/>
          <a:p>
            <a:r>
              <a:rPr lang="en-US" altLang="en-US"/>
              <a:t>Spotlight: Oxnard Union (1 of 2) </a:t>
            </a:r>
            <a:endParaRPr lang="en-US" altLang="en-US" dirty="0"/>
          </a:p>
        </p:txBody>
      </p:sp>
      <p:sp>
        <p:nvSpPr>
          <p:cNvPr id="9219" name="Content Placeholder 4"/>
          <p:cNvSpPr>
            <a:spLocks noGrp="1"/>
          </p:cNvSpPr>
          <p:nvPr>
            <p:ph idx="1"/>
          </p:nvPr>
        </p:nvSpPr>
        <p:spPr/>
        <p:txBody>
          <a:bodyPr/>
          <a:lstStyle/>
          <a:p>
            <a:endParaRPr lang="en-US" altLang="en-US" dirty="0"/>
          </a:p>
          <a:p>
            <a:pPr marL="0" indent="0" algn="ctr">
              <a:buNone/>
            </a:pPr>
            <a:r>
              <a:rPr lang="en-US" altLang="en-US" dirty="0"/>
              <a:t>Ray Gonzales</a:t>
            </a:r>
          </a:p>
          <a:p>
            <a:pPr marL="0" indent="0" algn="ctr">
              <a:buNone/>
            </a:pPr>
            <a:r>
              <a:rPr lang="en-US" altLang="en-US" dirty="0"/>
              <a:t>Coordinator of Student Interventions</a:t>
            </a:r>
          </a:p>
          <a:p>
            <a:pPr marL="0" indent="0" algn="ctr">
              <a:buNone/>
            </a:pPr>
            <a:r>
              <a:rPr lang="en-US" altLang="en-US" dirty="0"/>
              <a:t>Oxnard Union High School District</a:t>
            </a:r>
          </a:p>
          <a:p>
            <a:pPr marL="0" indent="0" algn="ctr">
              <a:buNone/>
            </a:pPr>
            <a:r>
              <a:rPr lang="en-US" altLang="en-US" dirty="0"/>
              <a:t>(OUHSD)</a:t>
            </a:r>
          </a:p>
        </p:txBody>
      </p:sp>
      <p:sp>
        <p:nvSpPr>
          <p:cNvPr id="2" name="Slide Number Placeholder 1">
            <a:extLst>
              <a:ext uri="{FF2B5EF4-FFF2-40B4-BE49-F238E27FC236}">
                <a16:creationId xmlns:a16="http://schemas.microsoft.com/office/drawing/2014/main" id="{8B81500E-8A67-421A-86D5-97DF8B86A348}"/>
              </a:ext>
            </a:extLst>
          </p:cNvPr>
          <p:cNvSpPr>
            <a:spLocks noGrp="1"/>
          </p:cNvSpPr>
          <p:nvPr>
            <p:ph type="sldNum" sz="quarter" idx="12"/>
          </p:nvPr>
        </p:nvSpPr>
        <p:spPr/>
        <p:txBody>
          <a:bodyPr/>
          <a:lstStyle/>
          <a:p>
            <a:fld id="{D6029DA4-09B0-4A2D-AA4B-CC45A202471A}" type="slidenum">
              <a:rPr lang="en-US" altLang="en-US" smtClean="0"/>
              <a:pPr/>
              <a:t>22</a:t>
            </a:fld>
            <a:endParaRPr lang="en-US" altLang="en-US"/>
          </a:p>
        </p:txBody>
      </p:sp>
    </p:spTree>
    <p:extLst>
      <p:ext uri="{BB962C8B-B14F-4D97-AF65-F5344CB8AC3E}">
        <p14:creationId xmlns:p14="http://schemas.microsoft.com/office/powerpoint/2010/main" val="40707647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title"/>
          </p:nvPr>
        </p:nvSpPr>
        <p:spPr/>
        <p:txBody>
          <a:bodyPr/>
          <a:lstStyle/>
          <a:p>
            <a:r>
              <a:rPr lang="en-US" altLang="en-US"/>
              <a:t>Spotlight: Oxnard Union (2 of 2) </a:t>
            </a:r>
            <a:endParaRPr lang="en-US" altLang="en-US" dirty="0"/>
          </a:p>
        </p:txBody>
      </p:sp>
      <p:sp>
        <p:nvSpPr>
          <p:cNvPr id="9219" name="Content Placeholder 4"/>
          <p:cNvSpPr>
            <a:spLocks noGrp="1"/>
          </p:cNvSpPr>
          <p:nvPr>
            <p:ph idx="1"/>
          </p:nvPr>
        </p:nvSpPr>
        <p:spPr/>
        <p:txBody>
          <a:bodyPr/>
          <a:lstStyle/>
          <a:p>
            <a:pPr marL="682625" indent="-457200">
              <a:buFont typeface="+mj-lt"/>
              <a:buAutoNum type="arabicPeriod"/>
            </a:pPr>
            <a:r>
              <a:rPr lang="en-US" altLang="en-US" dirty="0"/>
              <a:t>Background about OUHSD/my role</a:t>
            </a:r>
          </a:p>
          <a:p>
            <a:pPr marL="682625" indent="-457200">
              <a:buFont typeface="+mj-lt"/>
              <a:buAutoNum type="arabicPeriod"/>
            </a:pPr>
            <a:r>
              <a:rPr lang="en-US" altLang="en-US" dirty="0"/>
              <a:t>How OUHSD uses school site liaisons</a:t>
            </a:r>
          </a:p>
          <a:p>
            <a:pPr marL="682625" indent="-457200">
              <a:buFont typeface="+mj-lt"/>
              <a:buAutoNum type="arabicPeriod"/>
            </a:pPr>
            <a:r>
              <a:rPr lang="en-US" altLang="en-US" dirty="0"/>
              <a:t>How OUHSD selects, trains, funds liaisons</a:t>
            </a:r>
          </a:p>
          <a:p>
            <a:pPr marL="682625" indent="-457200">
              <a:buFont typeface="+mj-lt"/>
              <a:buAutoNum type="arabicPeriod"/>
            </a:pPr>
            <a:r>
              <a:rPr lang="en-US" altLang="en-US" dirty="0"/>
              <a:t>OUHSD’s results</a:t>
            </a:r>
          </a:p>
          <a:p>
            <a:pPr marL="682625" indent="-457200">
              <a:buFont typeface="+mj-lt"/>
              <a:buAutoNum type="arabicPeriod"/>
            </a:pPr>
            <a:r>
              <a:rPr lang="en-US" altLang="en-US" dirty="0"/>
              <a:t>Recommendations</a:t>
            </a:r>
          </a:p>
        </p:txBody>
      </p:sp>
      <p:sp>
        <p:nvSpPr>
          <p:cNvPr id="2" name="Slide Number Placeholder 1">
            <a:extLst>
              <a:ext uri="{FF2B5EF4-FFF2-40B4-BE49-F238E27FC236}">
                <a16:creationId xmlns:a16="http://schemas.microsoft.com/office/drawing/2014/main" id="{8B81500E-8A67-421A-86D5-97DF8B86A348}"/>
              </a:ext>
            </a:extLst>
          </p:cNvPr>
          <p:cNvSpPr>
            <a:spLocks noGrp="1"/>
          </p:cNvSpPr>
          <p:nvPr>
            <p:ph type="sldNum" sz="quarter" idx="12"/>
          </p:nvPr>
        </p:nvSpPr>
        <p:spPr/>
        <p:txBody>
          <a:bodyPr/>
          <a:lstStyle/>
          <a:p>
            <a:fld id="{D6029DA4-09B0-4A2D-AA4B-CC45A202471A}" type="slidenum">
              <a:rPr lang="en-US" altLang="en-US" smtClean="0"/>
              <a:pPr/>
              <a:t>23</a:t>
            </a:fld>
            <a:endParaRPr lang="en-US" altLang="en-US"/>
          </a:p>
        </p:txBody>
      </p:sp>
    </p:spTree>
    <p:extLst>
      <p:ext uri="{BB962C8B-B14F-4D97-AF65-F5344CB8AC3E}">
        <p14:creationId xmlns:p14="http://schemas.microsoft.com/office/powerpoint/2010/main" val="16601818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title"/>
          </p:nvPr>
        </p:nvSpPr>
        <p:spPr/>
        <p:txBody>
          <a:bodyPr/>
          <a:lstStyle/>
          <a:p>
            <a:r>
              <a:rPr lang="en-US" altLang="en-US"/>
              <a:t>Questions?</a:t>
            </a:r>
            <a:endParaRPr lang="en-US" altLang="en-US" dirty="0"/>
          </a:p>
        </p:txBody>
      </p:sp>
      <p:pic>
        <p:nvPicPr>
          <p:cNvPr id="5" name="Content Placeholder 2">
            <a:extLst>
              <a:ext uri="{C183D7F6-B498-43B3-948B-1728B52AA6E4}">
                <adec:decorative xmlns:adec="http://schemas.microsoft.com/office/drawing/2017/decorative" val="1"/>
              </a:ext>
            </a:extLst>
          </p:cNvPr>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079659" y="1973179"/>
            <a:ext cx="5868077" cy="3914273"/>
          </a:xfrm>
        </p:spPr>
      </p:pic>
      <p:sp>
        <p:nvSpPr>
          <p:cNvPr id="2" name="Slide Number Placeholder 1">
            <a:extLst>
              <a:ext uri="{FF2B5EF4-FFF2-40B4-BE49-F238E27FC236}">
                <a16:creationId xmlns:a16="http://schemas.microsoft.com/office/drawing/2014/main" id="{63389C6E-C75C-4DBC-920A-63A1306E2BD8}"/>
              </a:ext>
            </a:extLst>
          </p:cNvPr>
          <p:cNvSpPr>
            <a:spLocks noGrp="1"/>
          </p:cNvSpPr>
          <p:nvPr>
            <p:ph type="sldNum" sz="quarter" idx="12"/>
          </p:nvPr>
        </p:nvSpPr>
        <p:spPr/>
        <p:txBody>
          <a:bodyPr/>
          <a:lstStyle/>
          <a:p>
            <a:pPr>
              <a:defRPr/>
            </a:pPr>
            <a:fld id="{D6029DA4-09B0-4A2D-AA4B-CC45A202471A}" type="slidenum">
              <a:rPr lang="en-US" altLang="en-US" smtClean="0"/>
              <a:pPr>
                <a:defRPr/>
              </a:pPr>
              <a:t>24</a:t>
            </a:fld>
            <a:endParaRPr lang="en-US" altLang="en-US"/>
          </a:p>
        </p:txBody>
      </p:sp>
    </p:spTree>
    <p:extLst>
      <p:ext uri="{BB962C8B-B14F-4D97-AF65-F5344CB8AC3E}">
        <p14:creationId xmlns:p14="http://schemas.microsoft.com/office/powerpoint/2010/main" val="24609692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84364A-F50C-4936-9285-638D9BAE001C}"/>
              </a:ext>
            </a:extLst>
          </p:cNvPr>
          <p:cNvSpPr>
            <a:spLocks noGrp="1"/>
          </p:cNvSpPr>
          <p:nvPr>
            <p:ph type="title"/>
          </p:nvPr>
        </p:nvSpPr>
        <p:spPr>
          <a:xfrm>
            <a:off x="2540000" y="609600"/>
            <a:ext cx="9144000" cy="824761"/>
          </a:xfrm>
        </p:spPr>
        <p:txBody>
          <a:bodyPr/>
          <a:lstStyle/>
          <a:p>
            <a:r>
              <a:rPr lang="en-US" dirty="0"/>
              <a:t>Contact Information</a:t>
            </a:r>
          </a:p>
        </p:txBody>
      </p:sp>
      <p:pic>
        <p:nvPicPr>
          <p:cNvPr id="13" name="Picture Placeholder 12">
            <a:extLst>
              <a:ext uri="{FF2B5EF4-FFF2-40B4-BE49-F238E27FC236}">
                <a16:creationId xmlns:a16="http://schemas.microsoft.com/office/drawing/2014/main" id="{508501DF-9C5A-4385-AB77-A192EFDF58A4}"/>
              </a:ext>
              <a:ext uri="{C183D7F6-B498-43B3-948B-1728B52AA6E4}">
                <adec:decorative xmlns:adec="http://schemas.microsoft.com/office/drawing/2017/decorative" val="1"/>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11956" b="11956"/>
          <a:stretch>
            <a:fillRect/>
          </a:stretch>
        </p:blipFill>
        <p:spPr>
          <a:xfrm>
            <a:off x="2736039" y="1632953"/>
            <a:ext cx="1832258" cy="1982121"/>
          </a:xfrm>
        </p:spPr>
      </p:pic>
      <p:sp>
        <p:nvSpPr>
          <p:cNvPr id="7" name="Text Placeholder 6">
            <a:extLst>
              <a:ext uri="{FF2B5EF4-FFF2-40B4-BE49-F238E27FC236}">
                <a16:creationId xmlns:a16="http://schemas.microsoft.com/office/drawing/2014/main" id="{C1F13098-2B0D-4DED-B2A5-517BD2D0FE59}"/>
              </a:ext>
            </a:extLst>
          </p:cNvPr>
          <p:cNvSpPr>
            <a:spLocks noGrp="1"/>
          </p:cNvSpPr>
          <p:nvPr>
            <p:ph type="body" sz="quarter" idx="16"/>
          </p:nvPr>
        </p:nvSpPr>
        <p:spPr>
          <a:xfrm>
            <a:off x="2211722" y="3757595"/>
            <a:ext cx="3236402" cy="2773698"/>
          </a:xfrm>
        </p:spPr>
        <p:txBody>
          <a:bodyPr/>
          <a:lstStyle/>
          <a:p>
            <a:pPr marL="0" indent="0">
              <a:spcBef>
                <a:spcPts val="0"/>
              </a:spcBef>
              <a:buNone/>
            </a:pPr>
            <a:r>
              <a:rPr lang="en-US" sz="2400" dirty="0">
                <a:latin typeface="Arial" panose="020B0604020202020204" pitchFamily="34" charset="0"/>
                <a:cs typeface="Arial" panose="020B0604020202020204" pitchFamily="34" charset="0"/>
              </a:rPr>
              <a:t>Leanne Wheeler,</a:t>
            </a:r>
          </a:p>
          <a:p>
            <a:pPr marL="0" indent="0">
              <a:spcBef>
                <a:spcPts val="0"/>
              </a:spcBef>
              <a:buNone/>
            </a:pPr>
            <a:r>
              <a:rPr lang="en-US" sz="2400" dirty="0">
                <a:latin typeface="Arial" panose="020B0604020202020204" pitchFamily="34" charset="0"/>
                <a:cs typeface="Arial" panose="020B0604020202020204" pitchFamily="34" charset="0"/>
              </a:rPr>
              <a:t>California Department of Education</a:t>
            </a:r>
          </a:p>
          <a:p>
            <a:pPr marL="0" indent="0">
              <a:spcBef>
                <a:spcPts val="0"/>
              </a:spcBef>
              <a:buNone/>
            </a:pPr>
            <a:endParaRPr lang="en-US" sz="2400" dirty="0">
              <a:latin typeface="Arial" panose="020B0604020202020204" pitchFamily="34" charset="0"/>
              <a:cs typeface="Arial" panose="020B0604020202020204" pitchFamily="34" charset="0"/>
            </a:endParaRPr>
          </a:p>
          <a:p>
            <a:pPr marL="0" indent="0">
              <a:buNone/>
            </a:pPr>
            <a:r>
              <a:rPr lang="en-US" altLang="en-US" sz="2400" dirty="0">
                <a:latin typeface="Arial" panose="020B0604020202020204" pitchFamily="34" charset="0"/>
                <a:cs typeface="Arial" panose="020B0604020202020204" pitchFamily="34" charset="0"/>
                <a:hlinkClick r:id="rId3"/>
              </a:rPr>
              <a:t>Lwheeler@cde.ca.gov</a:t>
            </a:r>
            <a:endParaRPr lang="en-US" altLang="en-US" sz="2400" dirty="0">
              <a:latin typeface="Arial" panose="020B0604020202020204" pitchFamily="34" charset="0"/>
              <a:cs typeface="Arial" panose="020B0604020202020204" pitchFamily="34" charset="0"/>
            </a:endParaRPr>
          </a:p>
          <a:p>
            <a:pPr marL="0" indent="0">
              <a:buNone/>
            </a:pPr>
            <a:r>
              <a:rPr lang="en-US" altLang="en-US" sz="2400" dirty="0">
                <a:latin typeface="Arial" panose="020B0604020202020204" pitchFamily="34" charset="0"/>
                <a:cs typeface="Arial" panose="020B0604020202020204" pitchFamily="34" charset="0"/>
              </a:rPr>
              <a:t>916-319-0383</a:t>
            </a:r>
          </a:p>
          <a:p>
            <a:pPr marL="0" indent="0">
              <a:spcBef>
                <a:spcPts val="0"/>
              </a:spcBef>
              <a:buNone/>
            </a:pPr>
            <a:endParaRPr lang="en-US" sz="1800" dirty="0">
              <a:latin typeface="+mj-lt"/>
            </a:endParaRPr>
          </a:p>
          <a:p>
            <a:pPr marL="0" indent="0">
              <a:buNone/>
            </a:pPr>
            <a:endParaRPr lang="en-US" sz="1800" dirty="0">
              <a:latin typeface="+mj-lt"/>
            </a:endParaRPr>
          </a:p>
        </p:txBody>
      </p:sp>
      <p:pic>
        <p:nvPicPr>
          <p:cNvPr id="15" name="Picture Placeholder 14">
            <a:extLst>
              <a:ext uri="{FF2B5EF4-FFF2-40B4-BE49-F238E27FC236}">
                <a16:creationId xmlns:a16="http://schemas.microsoft.com/office/drawing/2014/main" id="{436D9203-0533-43F4-8038-A01446442F0A}"/>
              </a:ext>
              <a:ext uri="{C183D7F6-B498-43B3-948B-1728B52AA6E4}">
                <adec:decorative xmlns:adec="http://schemas.microsoft.com/office/drawing/2017/decorative" val="1"/>
              </a:ext>
            </a:extLst>
          </p:cNvPr>
          <p:cNvPicPr>
            <a:picLocks noGrp="1" noChangeAspect="1"/>
          </p:cNvPicPr>
          <p:nvPr>
            <p:ph type="pic" sz="quarter" idx="17"/>
          </p:nvPr>
        </p:nvPicPr>
        <p:blipFill>
          <a:blip r:embed="rId4">
            <a:extLst>
              <a:ext uri="{28A0092B-C50C-407E-A947-70E740481C1C}">
                <a14:useLocalDpi xmlns:a14="http://schemas.microsoft.com/office/drawing/2010/main" val="0"/>
              </a:ext>
            </a:extLst>
          </a:blip>
          <a:srcRect/>
          <a:stretch>
            <a:fillRect/>
          </a:stretch>
        </p:blipFill>
        <p:spPr>
          <a:xfrm>
            <a:off x="6026427" y="1607937"/>
            <a:ext cx="1972505" cy="2007137"/>
          </a:xfrm>
        </p:spPr>
      </p:pic>
      <p:sp>
        <p:nvSpPr>
          <p:cNvPr id="9" name="Text Placeholder 8">
            <a:extLst>
              <a:ext uri="{FF2B5EF4-FFF2-40B4-BE49-F238E27FC236}">
                <a16:creationId xmlns:a16="http://schemas.microsoft.com/office/drawing/2014/main" id="{F469071D-61E8-488A-8EC0-C22DB2BF630C}"/>
              </a:ext>
            </a:extLst>
          </p:cNvPr>
          <p:cNvSpPr>
            <a:spLocks noGrp="1"/>
          </p:cNvSpPr>
          <p:nvPr>
            <p:ph type="body" sz="quarter" idx="18"/>
          </p:nvPr>
        </p:nvSpPr>
        <p:spPr>
          <a:xfrm>
            <a:off x="5448124" y="3813778"/>
            <a:ext cx="3494921" cy="2663222"/>
          </a:xfrm>
        </p:spPr>
        <p:txBody>
          <a:bodyPr/>
          <a:lstStyle/>
          <a:p>
            <a:pPr marL="0" indent="0">
              <a:spcBef>
                <a:spcPts val="0"/>
              </a:spcBef>
              <a:buNone/>
            </a:pPr>
            <a:r>
              <a:rPr lang="en-US" altLang="en-US" sz="2400" dirty="0">
                <a:latin typeface="Arial" panose="020B0604020202020204" pitchFamily="34" charset="0"/>
                <a:cs typeface="Arial" panose="020B0604020202020204" pitchFamily="34" charset="0"/>
              </a:rPr>
              <a:t>Alexis Piazza, ACLU Foundation of Southern California</a:t>
            </a:r>
          </a:p>
          <a:p>
            <a:pPr marL="0" indent="0">
              <a:spcBef>
                <a:spcPts val="0"/>
              </a:spcBef>
              <a:buNone/>
            </a:pPr>
            <a:endParaRPr lang="en-US" altLang="en-US" sz="2400" dirty="0">
              <a:latin typeface="Arial" panose="020B0604020202020204" pitchFamily="34" charset="0"/>
              <a:cs typeface="Arial" panose="020B0604020202020204" pitchFamily="34" charset="0"/>
            </a:endParaRPr>
          </a:p>
          <a:p>
            <a:pPr marL="0" indent="0">
              <a:buNone/>
            </a:pPr>
            <a:r>
              <a:rPr lang="en-US" altLang="en-US" sz="2400" dirty="0">
                <a:latin typeface="Arial" panose="020B0604020202020204" pitchFamily="34" charset="0"/>
                <a:cs typeface="Arial" panose="020B0604020202020204" pitchFamily="34" charset="0"/>
                <a:hlinkClick r:id="rId5"/>
              </a:rPr>
              <a:t>APiazza@aclusocal.org</a:t>
            </a:r>
            <a:r>
              <a:rPr lang="en-US" altLang="en-US" sz="2400" dirty="0">
                <a:latin typeface="Arial" panose="020B0604020202020204" pitchFamily="34" charset="0"/>
                <a:cs typeface="Arial" panose="020B0604020202020204" pitchFamily="34" charset="0"/>
              </a:rPr>
              <a:t> </a:t>
            </a:r>
          </a:p>
          <a:p>
            <a:pPr marL="0" indent="0">
              <a:buNone/>
            </a:pPr>
            <a:r>
              <a:rPr lang="en-US" sz="2400" dirty="0">
                <a:latin typeface="Arial" panose="020B0604020202020204" pitchFamily="34" charset="0"/>
                <a:cs typeface="Arial" panose="020B0604020202020204" pitchFamily="34" charset="0"/>
              </a:rPr>
              <a:t>213-977-5225</a:t>
            </a:r>
            <a:endParaRPr lang="en-US" altLang="en-US" sz="2400" dirty="0">
              <a:latin typeface="Arial" panose="020B0604020202020204" pitchFamily="34" charset="0"/>
              <a:cs typeface="Arial" panose="020B0604020202020204" pitchFamily="34" charset="0"/>
            </a:endParaRPr>
          </a:p>
          <a:p>
            <a:pPr marL="0" indent="0">
              <a:spcBef>
                <a:spcPts val="0"/>
              </a:spcBef>
              <a:buNone/>
            </a:pPr>
            <a:endParaRPr lang="en-US" altLang="en-US" sz="1800" dirty="0">
              <a:latin typeface="Arial" panose="020B0604020202020204" pitchFamily="34" charset="0"/>
              <a:cs typeface="Arial" panose="020B0604020202020204" pitchFamily="34" charset="0"/>
            </a:endParaRPr>
          </a:p>
          <a:p>
            <a:pPr marL="0" indent="0">
              <a:buNone/>
            </a:pPr>
            <a:endParaRPr lang="en-US" sz="1800" dirty="0"/>
          </a:p>
          <a:p>
            <a:pPr marL="0" indent="0">
              <a:buNone/>
            </a:pPr>
            <a:endParaRPr lang="en-US" sz="1800" dirty="0"/>
          </a:p>
        </p:txBody>
      </p:sp>
      <p:pic>
        <p:nvPicPr>
          <p:cNvPr id="17" name="Picture Placeholder 16">
            <a:extLst>
              <a:ext uri="{FF2B5EF4-FFF2-40B4-BE49-F238E27FC236}">
                <a16:creationId xmlns:a16="http://schemas.microsoft.com/office/drawing/2014/main" id="{3D0C3830-AD3B-4C38-B235-97169E8AD8C9}"/>
              </a:ext>
              <a:ext uri="{C183D7F6-B498-43B3-948B-1728B52AA6E4}">
                <adec:decorative xmlns:adec="http://schemas.microsoft.com/office/drawing/2017/decorative" val="1"/>
              </a:ext>
            </a:extLst>
          </p:cNvPr>
          <p:cNvPicPr>
            <a:picLocks noGrp="1" noChangeAspect="1"/>
          </p:cNvPicPr>
          <p:nvPr>
            <p:ph type="pic" sz="quarter" idx="19"/>
          </p:nvPr>
        </p:nvPicPr>
        <p:blipFill>
          <a:blip r:embed="rId6">
            <a:extLst>
              <a:ext uri="{28A0092B-C50C-407E-A947-70E740481C1C}">
                <a14:useLocalDpi xmlns:a14="http://schemas.microsoft.com/office/drawing/2010/main" val="0"/>
              </a:ext>
            </a:extLst>
          </a:blip>
          <a:srcRect t="8209" b="8209"/>
          <a:stretch>
            <a:fillRect/>
          </a:stretch>
        </p:blipFill>
        <p:spPr>
          <a:xfrm>
            <a:off x="9339934" y="1595838"/>
            <a:ext cx="1972505" cy="2145208"/>
          </a:xfrm>
        </p:spPr>
      </p:pic>
      <p:sp>
        <p:nvSpPr>
          <p:cNvPr id="11" name="Text Placeholder 10">
            <a:extLst>
              <a:ext uri="{FF2B5EF4-FFF2-40B4-BE49-F238E27FC236}">
                <a16:creationId xmlns:a16="http://schemas.microsoft.com/office/drawing/2014/main" id="{F9E6199A-09C7-4754-A198-DAB1EE6C7ED2}"/>
              </a:ext>
            </a:extLst>
          </p:cNvPr>
          <p:cNvSpPr>
            <a:spLocks noGrp="1"/>
          </p:cNvSpPr>
          <p:nvPr>
            <p:ph type="body" sz="quarter" idx="20"/>
          </p:nvPr>
        </p:nvSpPr>
        <p:spPr>
          <a:xfrm>
            <a:off x="8943045" y="3877863"/>
            <a:ext cx="3244601" cy="2663222"/>
          </a:xfrm>
        </p:spPr>
        <p:txBody>
          <a:bodyPr/>
          <a:lstStyle/>
          <a:p>
            <a:pPr marL="0" indent="0">
              <a:spcBef>
                <a:spcPts val="0"/>
              </a:spcBef>
              <a:buNone/>
            </a:pPr>
            <a:r>
              <a:rPr lang="en-US" altLang="en-US" sz="2400" dirty="0">
                <a:latin typeface="Arial" panose="020B0604020202020204" pitchFamily="34" charset="0"/>
                <a:cs typeface="Arial" panose="020B0604020202020204" pitchFamily="34" charset="0"/>
              </a:rPr>
              <a:t>Patricia </a:t>
            </a:r>
            <a:r>
              <a:rPr lang="en-US" altLang="en-US" sz="2400" dirty="0" err="1">
                <a:latin typeface="Arial" panose="020B0604020202020204" pitchFamily="34" charset="0"/>
                <a:cs typeface="Arial" panose="020B0604020202020204" pitchFamily="34" charset="0"/>
              </a:rPr>
              <a:t>Julianelle</a:t>
            </a:r>
            <a:endParaRPr lang="en-US" altLang="en-US" sz="2400" dirty="0">
              <a:latin typeface="Arial" panose="020B0604020202020204" pitchFamily="34" charset="0"/>
              <a:cs typeface="Arial" panose="020B0604020202020204" pitchFamily="34" charset="0"/>
            </a:endParaRPr>
          </a:p>
          <a:p>
            <a:pPr marL="0" indent="0">
              <a:spcBef>
                <a:spcPts val="0"/>
              </a:spcBef>
              <a:buNone/>
            </a:pPr>
            <a:r>
              <a:rPr lang="en-US" altLang="en-US" sz="2400" dirty="0" err="1">
                <a:latin typeface="Arial" panose="020B0604020202020204" pitchFamily="34" charset="0"/>
                <a:cs typeface="Arial" panose="020B0604020202020204" pitchFamily="34" charset="0"/>
              </a:rPr>
              <a:t>SchoolHouse</a:t>
            </a:r>
            <a:endParaRPr lang="en-US" altLang="en-US" sz="2400" dirty="0">
              <a:latin typeface="Arial" panose="020B0604020202020204" pitchFamily="34" charset="0"/>
              <a:cs typeface="Arial" panose="020B0604020202020204" pitchFamily="34" charset="0"/>
            </a:endParaRPr>
          </a:p>
          <a:p>
            <a:pPr marL="0" indent="0">
              <a:spcBef>
                <a:spcPts val="0"/>
              </a:spcBef>
              <a:buNone/>
            </a:pPr>
            <a:r>
              <a:rPr lang="en-US" altLang="en-US" sz="2400" dirty="0">
                <a:latin typeface="Arial" panose="020B0604020202020204" pitchFamily="34" charset="0"/>
                <a:cs typeface="Arial" panose="020B0604020202020204" pitchFamily="34" charset="0"/>
              </a:rPr>
              <a:t>Connection</a:t>
            </a:r>
          </a:p>
          <a:p>
            <a:pPr marL="0" indent="0">
              <a:buNone/>
            </a:pPr>
            <a:r>
              <a:rPr lang="en-US" altLang="en-US" sz="2400" dirty="0">
                <a:latin typeface="Arial" panose="020B0604020202020204" pitchFamily="34" charset="0"/>
                <a:cs typeface="Arial" panose="020B0604020202020204" pitchFamily="34" charset="0"/>
                <a:hlinkClick r:id="rId7"/>
              </a:rPr>
              <a:t>patricia@schoolhouseconnection.org</a:t>
            </a:r>
            <a:r>
              <a:rPr lang="en-US" altLang="en-US" sz="2400" dirty="0">
                <a:latin typeface="Arial" panose="020B0604020202020204" pitchFamily="34" charset="0"/>
                <a:cs typeface="Arial" panose="020B0604020202020204" pitchFamily="34" charset="0"/>
              </a:rPr>
              <a:t> </a:t>
            </a:r>
          </a:p>
          <a:p>
            <a:pPr marL="0" indent="0">
              <a:buNone/>
            </a:pPr>
            <a:r>
              <a:rPr lang="en-US" altLang="en-US" sz="2400" dirty="0">
                <a:latin typeface="Arial" panose="020B0604020202020204" pitchFamily="34" charset="0"/>
                <a:cs typeface="Arial" panose="020B0604020202020204" pitchFamily="34" charset="0"/>
              </a:rPr>
              <a:t>202-905-6690</a:t>
            </a:r>
          </a:p>
          <a:p>
            <a:pPr marL="0" indent="0">
              <a:spcBef>
                <a:spcPts val="0"/>
              </a:spcBef>
              <a:buNone/>
            </a:pPr>
            <a:endParaRPr lang="en-US" altLang="en-US" sz="1800" dirty="0"/>
          </a:p>
          <a:p>
            <a:pPr marL="0" indent="0">
              <a:buNone/>
            </a:pPr>
            <a:endParaRPr lang="en-US" sz="18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0F75BB1-0315-4CA7-A830-7A9BBF19B9B9}"/>
              </a:ext>
            </a:extLst>
          </p:cNvPr>
          <p:cNvSpPr>
            <a:spLocks noGrp="1"/>
          </p:cNvSpPr>
          <p:nvPr>
            <p:ph type="sldNum" sz="quarter" idx="12"/>
          </p:nvPr>
        </p:nvSpPr>
        <p:spPr/>
        <p:txBody>
          <a:bodyPr/>
          <a:lstStyle/>
          <a:p>
            <a:pPr>
              <a:defRPr/>
            </a:pPr>
            <a:fld id="{D6029DA4-09B0-4A2D-AA4B-CC45A202471A}" type="slidenum">
              <a:rPr lang="en-US" altLang="en-US" smtClean="0"/>
              <a:pPr>
                <a:defRPr/>
              </a:pPr>
              <a:t>25</a:t>
            </a:fld>
            <a:endParaRPr lang="en-US" altLang="en-US"/>
          </a:p>
        </p:txBody>
      </p:sp>
    </p:spTree>
    <p:extLst>
      <p:ext uri="{BB962C8B-B14F-4D97-AF65-F5344CB8AC3E}">
        <p14:creationId xmlns:p14="http://schemas.microsoft.com/office/powerpoint/2010/main" val="4190667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84364A-F50C-4936-9285-638D9BAE001C}"/>
              </a:ext>
            </a:extLst>
          </p:cNvPr>
          <p:cNvSpPr>
            <a:spLocks noGrp="1"/>
          </p:cNvSpPr>
          <p:nvPr>
            <p:ph type="title"/>
          </p:nvPr>
        </p:nvSpPr>
        <p:spPr/>
        <p:txBody>
          <a:bodyPr/>
          <a:lstStyle/>
          <a:p>
            <a:r>
              <a:rPr lang="en-US"/>
              <a:t>Facilitators</a:t>
            </a:r>
            <a:endParaRPr lang="en-US" dirty="0"/>
          </a:p>
        </p:txBody>
      </p:sp>
      <p:pic>
        <p:nvPicPr>
          <p:cNvPr id="13" name="Picture Placeholder 12">
            <a:extLst>
              <a:ext uri="{FF2B5EF4-FFF2-40B4-BE49-F238E27FC236}">
                <a16:creationId xmlns:a16="http://schemas.microsoft.com/office/drawing/2014/main" id="{508501DF-9C5A-4385-AB77-A192EFDF58A4}"/>
              </a:ext>
              <a:ext uri="{C183D7F6-B498-43B3-948B-1728B52AA6E4}">
                <adec:decorative xmlns:adec="http://schemas.microsoft.com/office/drawing/2017/decorative" val="1"/>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11956" b="11956"/>
          <a:stretch>
            <a:fillRect/>
          </a:stretch>
        </p:blipFill>
        <p:spPr>
          <a:xfrm>
            <a:off x="2892793" y="1892525"/>
            <a:ext cx="2221713" cy="2403430"/>
          </a:xfrm>
        </p:spPr>
      </p:pic>
      <p:sp>
        <p:nvSpPr>
          <p:cNvPr id="7" name="Text Placeholder 6">
            <a:extLst>
              <a:ext uri="{FF2B5EF4-FFF2-40B4-BE49-F238E27FC236}">
                <a16:creationId xmlns:a16="http://schemas.microsoft.com/office/drawing/2014/main" id="{C1F13098-2B0D-4DED-B2A5-517BD2D0FE59}"/>
              </a:ext>
            </a:extLst>
          </p:cNvPr>
          <p:cNvSpPr>
            <a:spLocks noGrp="1"/>
          </p:cNvSpPr>
          <p:nvPr>
            <p:ph type="body" sz="quarter" idx="16"/>
          </p:nvPr>
        </p:nvSpPr>
        <p:spPr>
          <a:xfrm>
            <a:off x="2576317" y="4779499"/>
            <a:ext cx="2596574" cy="1474679"/>
          </a:xfrm>
        </p:spPr>
        <p:txBody>
          <a:bodyPr/>
          <a:lstStyle/>
          <a:p>
            <a:pPr marL="0" indent="0">
              <a:spcBef>
                <a:spcPts val="0"/>
              </a:spcBef>
              <a:buNone/>
            </a:pPr>
            <a:r>
              <a:rPr lang="en-US" sz="2400">
                <a:latin typeface="Arial" panose="020B0604020202020204" pitchFamily="34" charset="0"/>
                <a:cs typeface="Arial" panose="020B0604020202020204" pitchFamily="34" charset="0"/>
              </a:rPr>
              <a:t>Leanne Wheeler,</a:t>
            </a:r>
          </a:p>
          <a:p>
            <a:pPr marL="0" indent="0">
              <a:spcBef>
                <a:spcPts val="0"/>
              </a:spcBef>
              <a:buNone/>
            </a:pPr>
            <a:r>
              <a:rPr lang="en-US" sz="2400">
                <a:latin typeface="Arial" panose="020B0604020202020204" pitchFamily="34" charset="0"/>
                <a:cs typeface="Arial" panose="020B0604020202020204" pitchFamily="34" charset="0"/>
              </a:rPr>
              <a:t>California Department of Education</a:t>
            </a:r>
          </a:p>
          <a:p>
            <a:pPr marL="0" indent="0">
              <a:buNone/>
            </a:pPr>
            <a:endParaRPr lang="en-US" sz="1800" dirty="0">
              <a:latin typeface="+mj-lt"/>
            </a:endParaRPr>
          </a:p>
        </p:txBody>
      </p:sp>
      <p:pic>
        <p:nvPicPr>
          <p:cNvPr id="15" name="Picture Placeholder 14">
            <a:extLst>
              <a:ext uri="{FF2B5EF4-FFF2-40B4-BE49-F238E27FC236}">
                <a16:creationId xmlns:a16="http://schemas.microsoft.com/office/drawing/2014/main" id="{436D9203-0533-43F4-8038-A01446442F0A}"/>
              </a:ext>
              <a:ext uri="{C183D7F6-B498-43B3-948B-1728B52AA6E4}">
                <adec:decorative xmlns:adec="http://schemas.microsoft.com/office/drawing/2017/decorative" val="1"/>
              </a:ext>
            </a:extLst>
          </p:cNvPr>
          <p:cNvPicPr>
            <a:picLocks noGrp="1" noChangeAspect="1"/>
          </p:cNvPicPr>
          <p:nvPr>
            <p:ph type="pic" sz="quarter" idx="17"/>
          </p:nvPr>
        </p:nvPicPr>
        <p:blipFill>
          <a:blip r:embed="rId3">
            <a:extLst>
              <a:ext uri="{28A0092B-C50C-407E-A947-70E740481C1C}">
                <a14:useLocalDpi xmlns:a14="http://schemas.microsoft.com/office/drawing/2010/main" val="0"/>
              </a:ext>
            </a:extLst>
          </a:blip>
          <a:srcRect/>
          <a:stretch>
            <a:fillRect/>
          </a:stretch>
        </p:blipFill>
        <p:spPr>
          <a:xfrm>
            <a:off x="5896516" y="1913092"/>
            <a:ext cx="2361960" cy="2403430"/>
          </a:xfrm>
        </p:spPr>
      </p:pic>
      <p:sp>
        <p:nvSpPr>
          <p:cNvPr id="9" name="Text Placeholder 8">
            <a:extLst>
              <a:ext uri="{FF2B5EF4-FFF2-40B4-BE49-F238E27FC236}">
                <a16:creationId xmlns:a16="http://schemas.microsoft.com/office/drawing/2014/main" id="{F469071D-61E8-488A-8EC0-C22DB2BF630C}"/>
              </a:ext>
            </a:extLst>
          </p:cNvPr>
          <p:cNvSpPr>
            <a:spLocks noGrp="1"/>
          </p:cNvSpPr>
          <p:nvPr>
            <p:ph type="body" sz="quarter" idx="18"/>
          </p:nvPr>
        </p:nvSpPr>
        <p:spPr>
          <a:xfrm>
            <a:off x="5611679" y="4689924"/>
            <a:ext cx="3357153" cy="2084279"/>
          </a:xfrm>
        </p:spPr>
        <p:txBody>
          <a:bodyPr/>
          <a:lstStyle/>
          <a:p>
            <a:pPr marL="0" indent="0">
              <a:spcBef>
                <a:spcPts val="0"/>
              </a:spcBef>
              <a:buNone/>
            </a:pPr>
            <a:r>
              <a:rPr lang="en-US" altLang="en-US" sz="2400">
                <a:latin typeface="Arial" panose="020B0604020202020204" pitchFamily="34" charset="0"/>
                <a:cs typeface="Arial" panose="020B0604020202020204" pitchFamily="34" charset="0"/>
              </a:rPr>
              <a:t>Alexis Piazza, </a:t>
            </a:r>
          </a:p>
          <a:p>
            <a:pPr marL="0" indent="0">
              <a:spcBef>
                <a:spcPts val="0"/>
              </a:spcBef>
              <a:buNone/>
            </a:pPr>
            <a:r>
              <a:rPr lang="en-US" altLang="en-US" sz="2400">
                <a:latin typeface="Arial" panose="020B0604020202020204" pitchFamily="34" charset="0"/>
                <a:cs typeface="Arial" panose="020B0604020202020204" pitchFamily="34" charset="0"/>
              </a:rPr>
              <a:t>American Civil Liberties Union (ACLU) Foundation of Southern California</a:t>
            </a:r>
          </a:p>
          <a:p>
            <a:pPr marL="0" indent="0">
              <a:buNone/>
            </a:pPr>
            <a:endParaRPr lang="en-US" sz="1800" dirty="0"/>
          </a:p>
        </p:txBody>
      </p:sp>
      <p:pic>
        <p:nvPicPr>
          <p:cNvPr id="17" name="Picture Placeholder 16">
            <a:extLst>
              <a:ext uri="{FF2B5EF4-FFF2-40B4-BE49-F238E27FC236}">
                <a16:creationId xmlns:a16="http://schemas.microsoft.com/office/drawing/2014/main" id="{3D0C3830-AD3B-4C38-B235-97169E8AD8C9}"/>
              </a:ext>
              <a:ext uri="{C183D7F6-B498-43B3-948B-1728B52AA6E4}">
                <adec:decorative xmlns:adec="http://schemas.microsoft.com/office/drawing/2017/decorative" val="1"/>
              </a:ext>
            </a:extLst>
          </p:cNvPr>
          <p:cNvPicPr>
            <a:picLocks noGrp="1" noChangeAspect="1"/>
          </p:cNvPicPr>
          <p:nvPr>
            <p:ph type="pic" sz="quarter" idx="19"/>
          </p:nvPr>
        </p:nvPicPr>
        <p:blipFill>
          <a:blip r:embed="rId4">
            <a:extLst>
              <a:ext uri="{28A0092B-C50C-407E-A947-70E740481C1C}">
                <a14:useLocalDpi xmlns:a14="http://schemas.microsoft.com/office/drawing/2010/main" val="0"/>
              </a:ext>
            </a:extLst>
          </a:blip>
          <a:srcRect t="8209" b="8209"/>
          <a:stretch>
            <a:fillRect/>
          </a:stretch>
        </p:blipFill>
        <p:spPr>
          <a:xfrm>
            <a:off x="9109494" y="1892525"/>
            <a:ext cx="2228850" cy="2423997"/>
          </a:xfrm>
        </p:spPr>
      </p:pic>
      <p:sp>
        <p:nvSpPr>
          <p:cNvPr id="11" name="Text Placeholder 10">
            <a:extLst>
              <a:ext uri="{FF2B5EF4-FFF2-40B4-BE49-F238E27FC236}">
                <a16:creationId xmlns:a16="http://schemas.microsoft.com/office/drawing/2014/main" id="{F9E6199A-09C7-4754-A198-DAB1EE6C7ED2}"/>
              </a:ext>
            </a:extLst>
          </p:cNvPr>
          <p:cNvSpPr>
            <a:spLocks noGrp="1"/>
          </p:cNvSpPr>
          <p:nvPr>
            <p:ph type="body" sz="quarter" idx="20"/>
          </p:nvPr>
        </p:nvSpPr>
        <p:spPr>
          <a:xfrm>
            <a:off x="9246684" y="4746952"/>
            <a:ext cx="2228850" cy="1474678"/>
          </a:xfrm>
        </p:spPr>
        <p:txBody>
          <a:bodyPr/>
          <a:lstStyle/>
          <a:p>
            <a:pPr marL="0" indent="0">
              <a:spcBef>
                <a:spcPts val="0"/>
              </a:spcBef>
              <a:buNone/>
            </a:pPr>
            <a:r>
              <a:rPr lang="en-US" altLang="en-US" sz="2400">
                <a:latin typeface="Arial" panose="020B0604020202020204" pitchFamily="34" charset="0"/>
                <a:cs typeface="Arial" panose="020B0604020202020204" pitchFamily="34" charset="0"/>
              </a:rPr>
              <a:t>Patricia Julianelle</a:t>
            </a:r>
          </a:p>
          <a:p>
            <a:pPr marL="0" indent="0">
              <a:spcBef>
                <a:spcPts val="0"/>
              </a:spcBef>
              <a:buNone/>
            </a:pPr>
            <a:r>
              <a:rPr lang="en-US" altLang="en-US" sz="2400">
                <a:latin typeface="Arial" panose="020B0604020202020204" pitchFamily="34" charset="0"/>
                <a:cs typeface="Arial" panose="020B0604020202020204" pitchFamily="34" charset="0"/>
              </a:rPr>
              <a:t>SchoolHouse</a:t>
            </a:r>
          </a:p>
          <a:p>
            <a:pPr marL="0" indent="0">
              <a:spcBef>
                <a:spcPts val="0"/>
              </a:spcBef>
              <a:buNone/>
            </a:pPr>
            <a:r>
              <a:rPr lang="en-US" altLang="en-US" sz="2400">
                <a:latin typeface="Arial" panose="020B0604020202020204" pitchFamily="34" charset="0"/>
                <a:cs typeface="Arial" panose="020B0604020202020204" pitchFamily="34" charset="0"/>
              </a:rPr>
              <a:t>Connection</a:t>
            </a:r>
          </a:p>
          <a:p>
            <a:pPr marL="0" indent="0">
              <a:spcBef>
                <a:spcPts val="0"/>
              </a:spcBef>
              <a:buNone/>
            </a:pPr>
            <a:endParaRPr lang="en-US" altLang="en-US" sz="1800"/>
          </a:p>
          <a:p>
            <a:endParaRPr lang="en-US" sz="18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0F75BB1-0315-4CA7-A830-7A9BBF19B9B9}"/>
              </a:ext>
            </a:extLst>
          </p:cNvPr>
          <p:cNvSpPr>
            <a:spLocks noGrp="1"/>
          </p:cNvSpPr>
          <p:nvPr>
            <p:ph type="sldNum" sz="quarter" idx="12"/>
          </p:nvPr>
        </p:nvSpPr>
        <p:spPr/>
        <p:txBody>
          <a:bodyPr/>
          <a:lstStyle/>
          <a:p>
            <a:pPr>
              <a:defRPr/>
            </a:pPr>
            <a:fld id="{D6029DA4-09B0-4A2D-AA4B-CC45A202471A}" type="slidenum">
              <a:rPr lang="en-US" altLang="en-US" smtClean="0"/>
              <a:pPr>
                <a:defRPr/>
              </a:pPr>
              <a:t>3</a:t>
            </a:fld>
            <a:endParaRPr lang="en-US" altLang="en-US"/>
          </a:p>
        </p:txBody>
      </p:sp>
    </p:spTree>
    <p:extLst>
      <p:ext uri="{BB962C8B-B14F-4D97-AF65-F5344CB8AC3E}">
        <p14:creationId xmlns:p14="http://schemas.microsoft.com/office/powerpoint/2010/main" val="4228369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title"/>
          </p:nvPr>
        </p:nvSpPr>
        <p:spPr/>
        <p:txBody>
          <a:bodyPr/>
          <a:lstStyle/>
          <a:p>
            <a:r>
              <a:rPr lang="en-US" altLang="en-US"/>
              <a:t>The McKinney-Vento Act (1 of 2)</a:t>
            </a:r>
            <a:endParaRPr lang="en-US" altLang="en-US" dirty="0"/>
          </a:p>
        </p:txBody>
      </p:sp>
      <p:sp>
        <p:nvSpPr>
          <p:cNvPr id="9219" name="Content Placeholder 4"/>
          <p:cNvSpPr>
            <a:spLocks noGrp="1"/>
          </p:cNvSpPr>
          <p:nvPr>
            <p:ph idx="1"/>
          </p:nvPr>
        </p:nvSpPr>
        <p:spPr/>
        <p:txBody>
          <a:bodyPr/>
          <a:lstStyle/>
          <a:p>
            <a:r>
              <a:rPr lang="en-US"/>
              <a:t>The McKinney-Vento Homeless Assistance Act (McKinney-Vento) was enacted in 1987 to ensure that children and youth experiencing homelessness have access to the same free, appropriate public education as their non-homeless peers.</a:t>
            </a:r>
            <a:endParaRPr lang="en-US" dirty="0"/>
          </a:p>
        </p:txBody>
      </p:sp>
      <p:sp>
        <p:nvSpPr>
          <p:cNvPr id="2" name="Slide Number Placeholder 1">
            <a:extLst>
              <a:ext uri="{FF2B5EF4-FFF2-40B4-BE49-F238E27FC236}">
                <a16:creationId xmlns:a16="http://schemas.microsoft.com/office/drawing/2014/main" id="{96A37FC9-D184-4E61-9BFD-712C60F6880C}"/>
              </a:ext>
            </a:extLst>
          </p:cNvPr>
          <p:cNvSpPr>
            <a:spLocks noGrp="1"/>
          </p:cNvSpPr>
          <p:nvPr>
            <p:ph type="sldNum" sz="quarter" idx="12"/>
          </p:nvPr>
        </p:nvSpPr>
        <p:spPr/>
        <p:txBody>
          <a:bodyPr/>
          <a:lstStyle/>
          <a:p>
            <a:fld id="{D6029DA4-09B0-4A2D-AA4B-CC45A202471A}" type="slidenum">
              <a:rPr lang="en-US" altLang="en-US" smtClean="0"/>
              <a:pPr/>
              <a:t>4</a:t>
            </a:fld>
            <a:endParaRPr lang="en-US" altLang="en-US"/>
          </a:p>
        </p:txBody>
      </p:sp>
    </p:spTree>
    <p:extLst>
      <p:ext uri="{BB962C8B-B14F-4D97-AF65-F5344CB8AC3E}">
        <p14:creationId xmlns:p14="http://schemas.microsoft.com/office/powerpoint/2010/main" val="667403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title"/>
          </p:nvPr>
        </p:nvSpPr>
        <p:spPr/>
        <p:txBody>
          <a:bodyPr/>
          <a:lstStyle/>
          <a:p>
            <a:r>
              <a:rPr lang="en-US" altLang="en-US"/>
              <a:t>The McKinney-Vento Act (2 of 2)</a:t>
            </a:r>
            <a:endParaRPr lang="en-US" altLang="en-US" dirty="0"/>
          </a:p>
        </p:txBody>
      </p:sp>
      <p:sp>
        <p:nvSpPr>
          <p:cNvPr id="9219" name="Content Placeholder 4"/>
          <p:cNvSpPr>
            <a:spLocks noGrp="1"/>
          </p:cNvSpPr>
          <p:nvPr>
            <p:ph idx="1"/>
          </p:nvPr>
        </p:nvSpPr>
        <p:spPr/>
        <p:txBody>
          <a:bodyPr/>
          <a:lstStyle/>
          <a:p>
            <a:r>
              <a:rPr lang="en-US" dirty="0"/>
              <a:t>The law applies to all local educational agencies (LEAs), irrespective of whether the LEA receives funding under the federal program.  </a:t>
            </a:r>
          </a:p>
          <a:p>
            <a:r>
              <a:rPr lang="en-US" dirty="0"/>
              <a:t>California defines LEA broadly to include a school district,  county office of education, charter school, or special education local plan area.   </a:t>
            </a:r>
          </a:p>
          <a:p>
            <a:endParaRPr lang="en-US" altLang="en-US" dirty="0"/>
          </a:p>
        </p:txBody>
      </p:sp>
      <p:sp>
        <p:nvSpPr>
          <p:cNvPr id="2" name="Slide Number Placeholder 1">
            <a:extLst>
              <a:ext uri="{FF2B5EF4-FFF2-40B4-BE49-F238E27FC236}">
                <a16:creationId xmlns:a16="http://schemas.microsoft.com/office/drawing/2014/main" id="{8C10FC0B-01BC-4258-A0C0-39C1C819B8DE}"/>
              </a:ext>
            </a:extLst>
          </p:cNvPr>
          <p:cNvSpPr>
            <a:spLocks noGrp="1"/>
          </p:cNvSpPr>
          <p:nvPr>
            <p:ph type="sldNum" sz="quarter" idx="12"/>
          </p:nvPr>
        </p:nvSpPr>
        <p:spPr/>
        <p:txBody>
          <a:bodyPr/>
          <a:lstStyle/>
          <a:p>
            <a:fld id="{D6029DA4-09B0-4A2D-AA4B-CC45A202471A}" type="slidenum">
              <a:rPr lang="en-US" altLang="en-US" smtClean="0"/>
              <a:pPr/>
              <a:t>5</a:t>
            </a:fld>
            <a:endParaRPr lang="en-US" altLang="en-US"/>
          </a:p>
        </p:txBody>
      </p:sp>
    </p:spTree>
    <p:extLst>
      <p:ext uri="{BB962C8B-B14F-4D97-AF65-F5344CB8AC3E}">
        <p14:creationId xmlns:p14="http://schemas.microsoft.com/office/powerpoint/2010/main" val="2838086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title"/>
          </p:nvPr>
        </p:nvSpPr>
        <p:spPr/>
        <p:txBody>
          <a:bodyPr/>
          <a:lstStyle/>
          <a:p>
            <a:r>
              <a:rPr lang="en-US" altLang="en-US"/>
              <a:t>LEA Homeless Liaisons (1 of 2)</a:t>
            </a:r>
            <a:endParaRPr lang="en-US" altLang="en-US" dirty="0"/>
          </a:p>
        </p:txBody>
      </p:sp>
      <p:sp>
        <p:nvSpPr>
          <p:cNvPr id="9219" name="Content Placeholder 4"/>
          <p:cNvSpPr>
            <a:spLocks noGrp="1"/>
          </p:cNvSpPr>
          <p:nvPr>
            <p:ph idx="1"/>
          </p:nvPr>
        </p:nvSpPr>
        <p:spPr/>
        <p:txBody>
          <a:bodyPr/>
          <a:lstStyle/>
          <a:p>
            <a:r>
              <a:rPr lang="en-US" altLang="en-US"/>
              <a:t>McKinney-Vento requires all LEAs to designate an appropriate staff person as a local homeless education liaison (LEA liaison).  </a:t>
            </a:r>
          </a:p>
          <a:p>
            <a:r>
              <a:rPr lang="en-US" altLang="en-US"/>
              <a:t>LEA liaisons play a critical role in ensuring compliance with McKinney-Vento, helping families navigate the school system, and furthering McKinney-Vento’s goal of ensuring equal access to a free, appropriate public education.</a:t>
            </a:r>
            <a:endParaRPr lang="en-US" altLang="en-US" dirty="0"/>
          </a:p>
        </p:txBody>
      </p:sp>
      <p:sp>
        <p:nvSpPr>
          <p:cNvPr id="2" name="Slide Number Placeholder 1">
            <a:extLst>
              <a:ext uri="{FF2B5EF4-FFF2-40B4-BE49-F238E27FC236}">
                <a16:creationId xmlns:a16="http://schemas.microsoft.com/office/drawing/2014/main" id="{8E8E54B6-4133-4830-AF83-F47CC0E41B3D}"/>
              </a:ext>
            </a:extLst>
          </p:cNvPr>
          <p:cNvSpPr>
            <a:spLocks noGrp="1"/>
          </p:cNvSpPr>
          <p:nvPr>
            <p:ph type="sldNum" sz="quarter" idx="12"/>
          </p:nvPr>
        </p:nvSpPr>
        <p:spPr/>
        <p:txBody>
          <a:bodyPr/>
          <a:lstStyle/>
          <a:p>
            <a:fld id="{D6029DA4-09B0-4A2D-AA4B-CC45A202471A}" type="slidenum">
              <a:rPr lang="en-US" altLang="en-US" smtClean="0"/>
              <a:pPr/>
              <a:t>6</a:t>
            </a:fld>
            <a:endParaRPr lang="en-US" altLang="en-US"/>
          </a:p>
        </p:txBody>
      </p:sp>
    </p:spTree>
    <p:extLst>
      <p:ext uri="{BB962C8B-B14F-4D97-AF65-F5344CB8AC3E}">
        <p14:creationId xmlns:p14="http://schemas.microsoft.com/office/powerpoint/2010/main" val="2844782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title"/>
          </p:nvPr>
        </p:nvSpPr>
        <p:spPr/>
        <p:txBody>
          <a:bodyPr/>
          <a:lstStyle/>
          <a:p>
            <a:r>
              <a:rPr lang="en-US" altLang="en-US"/>
              <a:t>LEA Homeless Liaisons (2 of 2)</a:t>
            </a:r>
            <a:endParaRPr lang="en-US" altLang="en-US" dirty="0"/>
          </a:p>
        </p:txBody>
      </p:sp>
      <p:sp>
        <p:nvSpPr>
          <p:cNvPr id="9219" name="Content Placeholder 4"/>
          <p:cNvSpPr>
            <a:spLocks noGrp="1"/>
          </p:cNvSpPr>
          <p:nvPr>
            <p:ph idx="1"/>
          </p:nvPr>
        </p:nvSpPr>
        <p:spPr/>
        <p:txBody>
          <a:bodyPr/>
          <a:lstStyle/>
          <a:p>
            <a:r>
              <a:rPr lang="en-US" altLang="en-US" dirty="0"/>
              <a:t>McKinney-Vento requires that LEA liaisons be able to carry out the duties described in the law.  </a:t>
            </a:r>
          </a:p>
          <a:p>
            <a:r>
              <a:rPr lang="en-US" altLang="en-US" i="1" dirty="0"/>
              <a:t>California Homeless Youth Project/ACLU Survey</a:t>
            </a:r>
            <a:r>
              <a:rPr lang="en-US" altLang="en-US" dirty="0"/>
              <a:t>: 66 percent of LEA liaisons spend zero to five hours per week on McKinney-Vento duties. </a:t>
            </a:r>
          </a:p>
        </p:txBody>
      </p:sp>
      <p:sp>
        <p:nvSpPr>
          <p:cNvPr id="2" name="Slide Number Placeholder 1">
            <a:extLst>
              <a:ext uri="{FF2B5EF4-FFF2-40B4-BE49-F238E27FC236}">
                <a16:creationId xmlns:a16="http://schemas.microsoft.com/office/drawing/2014/main" id="{F59540BB-9F26-4D05-9F43-6695A619C218}"/>
              </a:ext>
            </a:extLst>
          </p:cNvPr>
          <p:cNvSpPr>
            <a:spLocks noGrp="1"/>
          </p:cNvSpPr>
          <p:nvPr>
            <p:ph type="sldNum" sz="quarter" idx="12"/>
          </p:nvPr>
        </p:nvSpPr>
        <p:spPr/>
        <p:txBody>
          <a:bodyPr/>
          <a:lstStyle/>
          <a:p>
            <a:fld id="{D6029DA4-09B0-4A2D-AA4B-CC45A202471A}" type="slidenum">
              <a:rPr lang="en-US" altLang="en-US" smtClean="0"/>
              <a:pPr/>
              <a:t>7</a:t>
            </a:fld>
            <a:endParaRPr lang="en-US" altLang="en-US"/>
          </a:p>
        </p:txBody>
      </p:sp>
    </p:spTree>
    <p:extLst>
      <p:ext uri="{BB962C8B-B14F-4D97-AF65-F5344CB8AC3E}">
        <p14:creationId xmlns:p14="http://schemas.microsoft.com/office/powerpoint/2010/main" val="30030055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title"/>
          </p:nvPr>
        </p:nvSpPr>
        <p:spPr/>
        <p:txBody>
          <a:bodyPr/>
          <a:lstStyle/>
          <a:p>
            <a:r>
              <a:rPr lang="en-US" altLang="en-US" dirty="0"/>
              <a:t>LEA Homeless Liaison Duties</a:t>
            </a:r>
            <a:br>
              <a:rPr lang="en-US" altLang="en-US" dirty="0"/>
            </a:br>
            <a:r>
              <a:rPr lang="en-US" altLang="en-US" dirty="0"/>
              <a:t>(1 of 4)</a:t>
            </a:r>
          </a:p>
        </p:txBody>
      </p:sp>
      <p:sp>
        <p:nvSpPr>
          <p:cNvPr id="9219" name="Content Placeholder 4"/>
          <p:cNvSpPr>
            <a:spLocks noGrp="1"/>
          </p:cNvSpPr>
          <p:nvPr>
            <p:ph idx="1"/>
          </p:nvPr>
        </p:nvSpPr>
        <p:spPr/>
        <p:txBody>
          <a:bodyPr/>
          <a:lstStyle/>
          <a:p>
            <a:r>
              <a:rPr lang="en-US" dirty="0"/>
              <a:t>Under McKinney-Vento, LEA liaisons shall ensure that:</a:t>
            </a:r>
          </a:p>
          <a:p>
            <a:pPr marL="1146175" lvl="1" indent="-457200">
              <a:buFont typeface="+mj-lt"/>
              <a:buAutoNum type="arabicPeriod"/>
            </a:pPr>
            <a:r>
              <a:rPr lang="en-US" dirty="0"/>
              <a:t>Students experiencing homelessness are identified by school personnel;</a:t>
            </a:r>
          </a:p>
          <a:p>
            <a:pPr marL="1146175" lvl="1" indent="-457200">
              <a:buFont typeface="+mj-lt"/>
              <a:buAutoNum type="arabicPeriod"/>
            </a:pPr>
            <a:r>
              <a:rPr lang="en-US" dirty="0"/>
              <a:t>Students experiencing homelessness are enrolled in school and have a full and equal opportunity to succeed; </a:t>
            </a:r>
          </a:p>
          <a:p>
            <a:pPr marL="1146175" lvl="1" indent="-457200">
              <a:buFont typeface="+mj-lt"/>
              <a:buAutoNum type="arabicPeriod"/>
            </a:pPr>
            <a:r>
              <a:rPr lang="en-US" dirty="0"/>
              <a:t>Students experiencing homelessness receive educational services for which they are eligible, including Head Start;</a:t>
            </a:r>
            <a:endParaRPr lang="en-US" altLang="en-US" dirty="0"/>
          </a:p>
        </p:txBody>
      </p:sp>
      <p:sp>
        <p:nvSpPr>
          <p:cNvPr id="2" name="Slide Number Placeholder 1">
            <a:extLst>
              <a:ext uri="{FF2B5EF4-FFF2-40B4-BE49-F238E27FC236}">
                <a16:creationId xmlns:a16="http://schemas.microsoft.com/office/drawing/2014/main" id="{EDBD5346-F167-46B7-B758-8E5C0F38861B}"/>
              </a:ext>
            </a:extLst>
          </p:cNvPr>
          <p:cNvSpPr>
            <a:spLocks noGrp="1"/>
          </p:cNvSpPr>
          <p:nvPr>
            <p:ph type="sldNum" sz="quarter" idx="12"/>
          </p:nvPr>
        </p:nvSpPr>
        <p:spPr/>
        <p:txBody>
          <a:bodyPr/>
          <a:lstStyle/>
          <a:p>
            <a:fld id="{D6029DA4-09B0-4A2D-AA4B-CC45A202471A}" type="slidenum">
              <a:rPr lang="en-US" altLang="en-US" smtClean="0"/>
              <a:pPr/>
              <a:t>8</a:t>
            </a:fld>
            <a:endParaRPr lang="en-US" altLang="en-US"/>
          </a:p>
        </p:txBody>
      </p:sp>
    </p:spTree>
    <p:extLst>
      <p:ext uri="{BB962C8B-B14F-4D97-AF65-F5344CB8AC3E}">
        <p14:creationId xmlns:p14="http://schemas.microsoft.com/office/powerpoint/2010/main" val="3714864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title"/>
          </p:nvPr>
        </p:nvSpPr>
        <p:spPr/>
        <p:txBody>
          <a:bodyPr/>
          <a:lstStyle/>
          <a:p>
            <a:r>
              <a:rPr lang="en-US" altLang="en-US" dirty="0"/>
              <a:t>LEA Homeless Liaison Duties</a:t>
            </a:r>
            <a:br>
              <a:rPr lang="en-US" altLang="en-US" dirty="0"/>
            </a:br>
            <a:r>
              <a:rPr lang="en-US" altLang="en-US" dirty="0"/>
              <a:t>(2 of 4)</a:t>
            </a:r>
          </a:p>
        </p:txBody>
      </p:sp>
      <p:sp>
        <p:nvSpPr>
          <p:cNvPr id="9219" name="Content Placeholder 4"/>
          <p:cNvSpPr>
            <a:spLocks noGrp="1"/>
          </p:cNvSpPr>
          <p:nvPr>
            <p:ph idx="1"/>
          </p:nvPr>
        </p:nvSpPr>
        <p:spPr/>
        <p:txBody>
          <a:bodyPr/>
          <a:lstStyle/>
          <a:p>
            <a:pPr marL="1146175" lvl="1" indent="-457200">
              <a:buFont typeface="+mj-lt"/>
              <a:buAutoNum type="arabicPeriod" startAt="4"/>
            </a:pPr>
            <a:r>
              <a:rPr lang="en-US" dirty="0"/>
              <a:t>Students experiencing homelessness and their families receive referrals to appropriate services, including health care services, dental services, mental health and substance abuse services, and housing services;</a:t>
            </a:r>
          </a:p>
          <a:p>
            <a:pPr marL="1146175" lvl="1" indent="-457200">
              <a:buFont typeface="+mj-lt"/>
              <a:buAutoNum type="arabicPeriod" startAt="4"/>
            </a:pPr>
            <a:r>
              <a:rPr lang="en-US" dirty="0"/>
              <a:t>Parents or guardians are informed of their children’s educational opportunities and have meaningful opportunities to participate in their children’s education;</a:t>
            </a:r>
            <a:endParaRPr lang="en-US" altLang="en-US" dirty="0"/>
          </a:p>
        </p:txBody>
      </p:sp>
      <p:sp>
        <p:nvSpPr>
          <p:cNvPr id="2" name="Slide Number Placeholder 1">
            <a:extLst>
              <a:ext uri="{FF2B5EF4-FFF2-40B4-BE49-F238E27FC236}">
                <a16:creationId xmlns:a16="http://schemas.microsoft.com/office/drawing/2014/main" id="{8B9DC4E0-D730-4A40-A578-EAA17B80C012}"/>
              </a:ext>
            </a:extLst>
          </p:cNvPr>
          <p:cNvSpPr>
            <a:spLocks noGrp="1"/>
          </p:cNvSpPr>
          <p:nvPr>
            <p:ph type="sldNum" sz="quarter" idx="12"/>
          </p:nvPr>
        </p:nvSpPr>
        <p:spPr/>
        <p:txBody>
          <a:bodyPr/>
          <a:lstStyle/>
          <a:p>
            <a:fld id="{D6029DA4-09B0-4A2D-AA4B-CC45A202471A}" type="slidenum">
              <a:rPr lang="en-US" altLang="en-US" smtClean="0"/>
              <a:pPr/>
              <a:t>9</a:t>
            </a:fld>
            <a:endParaRPr lang="en-US" altLang="en-US"/>
          </a:p>
        </p:txBody>
      </p:sp>
    </p:spTree>
    <p:extLst>
      <p:ext uri="{BB962C8B-B14F-4D97-AF65-F5344CB8AC3E}">
        <p14:creationId xmlns:p14="http://schemas.microsoft.com/office/powerpoint/2010/main" val="1522228938"/>
      </p:ext>
    </p:extLst>
  </p:cSld>
  <p:clrMapOvr>
    <a:masterClrMapping/>
  </p:clrMapOvr>
</p:sld>
</file>

<file path=ppt/theme/theme1.xml><?xml version="1.0" encoding="utf-8"?>
<a:theme xmlns:a="http://schemas.openxmlformats.org/drawingml/2006/main" name="Blank Presentation">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3333CC"/>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300" b="0" i="0" u="none" strike="noStrike" cap="none" normalizeH="0" baseline="0" smtClean="0">
            <a:ln>
              <a:noFill/>
            </a:ln>
            <a:solidFill>
              <a:srgbClr val="000054"/>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300" b="0" i="0" u="none" strike="noStrike" cap="none" normalizeH="0" baseline="0" smtClean="0">
            <a:ln>
              <a:noFill/>
            </a:ln>
            <a:solidFill>
              <a:srgbClr val="000054"/>
            </a:solidFill>
            <a:effectLst/>
            <a:latin typeface="Arial" panose="020B0604020202020204" pitchFamily="34"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1365</TotalTime>
  <Words>1824</Words>
  <Application>Microsoft Office PowerPoint</Application>
  <PresentationFormat>Widescreen</PresentationFormat>
  <Paragraphs>159</Paragraphs>
  <Slides>25</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Times</vt:lpstr>
      <vt:lpstr>Blank Presentation</vt:lpstr>
      <vt:lpstr>Someone To Turn To:   School Site Liaisons for Students Experiencing Homelessness  September 10, 2019 10−11 a.m. </vt:lpstr>
      <vt:lpstr>Agenda</vt:lpstr>
      <vt:lpstr>Facilitators</vt:lpstr>
      <vt:lpstr>The McKinney-Vento Act (1 of 2)</vt:lpstr>
      <vt:lpstr>The McKinney-Vento Act (2 of 2)</vt:lpstr>
      <vt:lpstr>LEA Homeless Liaisons (1 of 2)</vt:lpstr>
      <vt:lpstr>LEA Homeless Liaisons (2 of 2)</vt:lpstr>
      <vt:lpstr>LEA Homeless Liaison Duties (1 of 4)</vt:lpstr>
      <vt:lpstr>LEA Homeless Liaison Duties (2 of 4)</vt:lpstr>
      <vt:lpstr>LEA Homeless Liaison Duties (3 of 4)</vt:lpstr>
      <vt:lpstr>LEA Homeless Liaison Duties (4 of 4)</vt:lpstr>
      <vt:lpstr>School Site Homeless Liaisons (1 of 3)</vt:lpstr>
      <vt:lpstr>School Site Homeless Liaisons (2 of 3)</vt:lpstr>
      <vt:lpstr>School Site Homeless Liaisons (3 of 3)</vt:lpstr>
      <vt:lpstr>Whom to Designate (1 of 3)</vt:lpstr>
      <vt:lpstr>Whom to Designate (2 of 3)</vt:lpstr>
      <vt:lpstr>Whom to Designate (3 of 3)</vt:lpstr>
      <vt:lpstr>Whom NOT to Designate</vt:lpstr>
      <vt:lpstr>LEA/School Site Liaison Protocol (1 of 2)</vt:lpstr>
      <vt:lpstr>LEA/School Site Liaison Protocol (2 of 2)</vt:lpstr>
      <vt:lpstr>Whom to Inform</vt:lpstr>
      <vt:lpstr>Spotlight: Oxnard Union (1 of 2) </vt:lpstr>
      <vt:lpstr>Spotlight: Oxnard Union (2 of 2) </vt:lpstr>
      <vt:lpstr>Questions?</vt:lpstr>
      <vt:lpstr>Contact Information</vt:lpstr>
    </vt:vector>
  </TitlesOfParts>
  <Manager>Mindi Parsons</Manager>
  <Company>CA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 Site Liaisons for Homeless Students - Homeless Education (CA Dept of Education)</dc:title>
  <dc:subject>This presentation encourages local educational agencies to implement the best practice of designating a school-site liaison to assist with identification and support of homeless students.</dc:subject>
  <dc:creator>Leanne Wheeler</dc:creator>
  <cp:keywords>liaisons, school site, McKinney-Vento, enrolled, services, referrals, health, dental, mental enrollment</cp:keywords>
  <cp:lastModifiedBy>John Cooper</cp:lastModifiedBy>
  <cp:revision>151</cp:revision>
  <cp:lastPrinted>2019-08-29T22:50:35Z</cp:lastPrinted>
  <dcterms:created xsi:type="dcterms:W3CDTF">2016-12-13T00:20:38Z</dcterms:created>
  <dcterms:modified xsi:type="dcterms:W3CDTF">2022-12-08T21:16:07Z</dcterms:modified>
</cp:coreProperties>
</file>