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84" r:id="rId2"/>
  </p:sldMasterIdLst>
  <p:notesMasterIdLst>
    <p:notesMasterId r:id="rId18"/>
  </p:notesMasterIdLst>
  <p:handoutMasterIdLst>
    <p:handoutMasterId r:id="rId19"/>
  </p:handoutMasterIdLst>
  <p:sldIdLst>
    <p:sldId id="257" r:id="rId3"/>
    <p:sldId id="262" r:id="rId4"/>
    <p:sldId id="265" r:id="rId5"/>
    <p:sldId id="263" r:id="rId6"/>
    <p:sldId id="269" r:id="rId7"/>
    <p:sldId id="267" r:id="rId8"/>
    <p:sldId id="270" r:id="rId9"/>
    <p:sldId id="271" r:id="rId10"/>
    <p:sldId id="272" r:id="rId11"/>
    <p:sldId id="273" r:id="rId12"/>
    <p:sldId id="274" r:id="rId13"/>
    <p:sldId id="282" r:id="rId14"/>
    <p:sldId id="279" r:id="rId15"/>
    <p:sldId id="283" r:id="rId16"/>
    <p:sldId id="261" r:id="rId1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87530" autoAdjust="0"/>
  </p:normalViewPr>
  <p:slideViewPr>
    <p:cSldViewPr snapToGrid="0">
      <p:cViewPr varScale="1">
        <p:scale>
          <a:sx n="98" d="100"/>
          <a:sy n="98" d="100"/>
        </p:scale>
        <p:origin x="762" y="246"/>
      </p:cViewPr>
      <p:guideLst/>
    </p:cSldViewPr>
  </p:slideViewPr>
  <p:outlineViewPr>
    <p:cViewPr>
      <p:scale>
        <a:sx n="33" d="100"/>
        <a:sy n="33" d="100"/>
      </p:scale>
      <p:origin x="0" y="-935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1322BDA-B33E-467F-B649-611AC403041D}" type="datetimeFigureOut">
              <a:rPr lang="es-MX" smtClean="0"/>
              <a:t>20/12/2024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E02DE166-6F5D-4DF5-A1A0-510C24DE9E16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39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62A6FC34-FC0D-4E9B-937E-790F52E1A56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993F592-3503-44E7-A153-F7F42A90E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735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45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97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613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53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>
              <a:lnSpc>
                <a:spcPts val="1457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83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69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89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59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7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9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139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06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15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93F592-3503-44E7-A153-F7F42A90E9E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4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0" y="5710019"/>
            <a:ext cx="606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4EB3CF">
                    <a:lumMod val="50000"/>
                  </a:srgbClr>
                </a:solidFill>
              </a:rPr>
              <a:t>CALIFORNIA DEPARTMENT </a:t>
            </a:r>
            <a:r>
              <a:rPr lang="en-US" sz="1400">
                <a:solidFill>
                  <a:srgbClr val="1E5E70"/>
                </a:solidFill>
              </a:rPr>
              <a:t>OF EDUCATION</a:t>
            </a:r>
          </a:p>
          <a:p>
            <a:r>
              <a:rPr lang="en-US" sz="1400">
                <a:solidFill>
                  <a:srgbClr val="1E5E70"/>
                </a:solidFill>
              </a:rPr>
              <a:t>Tony Thurmond, State Superintendent of Public </a:t>
            </a:r>
            <a:r>
              <a:rPr lang="en-US" sz="1400">
                <a:solidFill>
                  <a:srgbClr val="4EB3CF">
                    <a:lumMod val="50000"/>
                  </a:srgbClr>
                </a:solidFill>
              </a:rPr>
              <a:t>Instruction</a:t>
            </a:r>
          </a:p>
        </p:txBody>
      </p:sp>
    </p:spTree>
    <p:extLst>
      <p:ext uri="{BB962C8B-B14F-4D97-AF65-F5344CB8AC3E}">
        <p14:creationId xmlns:p14="http://schemas.microsoft.com/office/powerpoint/2010/main" val="17641505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71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514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1524000" y="5710019"/>
            <a:ext cx="60651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4EB3CF">
                    <a:lumMod val="50000"/>
                  </a:srgbClr>
                </a:solidFill>
              </a:rPr>
              <a:t>CALIFORNIA DEPARTMENT </a:t>
            </a:r>
            <a:r>
              <a:rPr lang="en-US" sz="1400">
                <a:solidFill>
                  <a:srgbClr val="1E5E70"/>
                </a:solidFill>
              </a:rPr>
              <a:t>OF EDUCATION</a:t>
            </a:r>
          </a:p>
          <a:p>
            <a:r>
              <a:rPr lang="en-US" sz="1400">
                <a:solidFill>
                  <a:srgbClr val="1E5E70"/>
                </a:solidFill>
              </a:rPr>
              <a:t>Tom </a:t>
            </a:r>
            <a:r>
              <a:rPr lang="en-US" sz="1400" err="1">
                <a:solidFill>
                  <a:srgbClr val="1E5E70"/>
                </a:solidFill>
              </a:rPr>
              <a:t>Torlakson</a:t>
            </a:r>
            <a:r>
              <a:rPr lang="en-US" sz="1400">
                <a:solidFill>
                  <a:srgbClr val="1E5E70"/>
                </a:solidFill>
              </a:rPr>
              <a:t>, State Superintendent of Public </a:t>
            </a:r>
            <a:r>
              <a:rPr lang="en-US" sz="1400">
                <a:solidFill>
                  <a:srgbClr val="4EB3CF">
                    <a:lumMod val="50000"/>
                  </a:srgbClr>
                </a:solidFill>
              </a:rPr>
              <a:t>Instruction</a:t>
            </a:r>
          </a:p>
        </p:txBody>
      </p:sp>
    </p:spTree>
    <p:extLst>
      <p:ext uri="{BB962C8B-B14F-4D97-AF65-F5344CB8AC3E}">
        <p14:creationId xmlns:p14="http://schemas.microsoft.com/office/powerpoint/2010/main" val="478040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67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573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98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772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176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0104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3217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595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8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501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773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6054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974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507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27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321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8701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4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 userDrawn="1"/>
        </p:nvSpPr>
        <p:spPr>
          <a:xfrm>
            <a:off x="10025967" y="1027906"/>
            <a:ext cx="2025570" cy="1775407"/>
          </a:xfrm>
          <a:prstGeom prst="roundRect">
            <a:avLst>
              <a:gd name="adj" fmla="val 9496"/>
            </a:avLst>
          </a:prstGeom>
          <a:solidFill>
            <a:schemeClr val="tx2">
              <a:alpha val="6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657224" y="219919"/>
            <a:ext cx="10944225" cy="6318993"/>
          </a:xfrm>
          <a:prstGeom prst="roundRect">
            <a:avLst>
              <a:gd name="adj" fmla="val 4944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239" y="1825625"/>
            <a:ext cx="947966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11353800" y="576484"/>
            <a:ext cx="2025570" cy="723458"/>
          </a:xfrm>
          <a:prstGeom prst="roundRect">
            <a:avLst>
              <a:gd name="adj" fmla="val 10267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10496066" y="-486156"/>
            <a:ext cx="1269358" cy="1192192"/>
          </a:xfrm>
          <a:prstGeom prst="roundRect">
            <a:avLst>
              <a:gd name="adj" fmla="val 7929"/>
            </a:avLst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 descr="Official Seal of the California Department of Educaito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4" y="5389202"/>
            <a:ext cx="1294916" cy="1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01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933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entury Gothic" panose="020B0502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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 userDrawn="1"/>
        </p:nvSpPr>
        <p:spPr>
          <a:xfrm>
            <a:off x="10025967" y="1027906"/>
            <a:ext cx="2025570" cy="1775407"/>
          </a:xfrm>
          <a:prstGeom prst="roundRect">
            <a:avLst>
              <a:gd name="adj" fmla="val 9496"/>
            </a:avLst>
          </a:prstGeom>
          <a:solidFill>
            <a:schemeClr val="tx2">
              <a:alpha val="6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 userDrawn="1"/>
        </p:nvSpPr>
        <p:spPr>
          <a:xfrm>
            <a:off x="657224" y="219919"/>
            <a:ext cx="10944225" cy="6318993"/>
          </a:xfrm>
          <a:prstGeom prst="roundRect">
            <a:avLst>
              <a:gd name="adj" fmla="val 4944"/>
            </a:avLst>
          </a:pr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239" y="1825625"/>
            <a:ext cx="9479666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7A25-4EDB-4B00-9BE5-8217FB20EA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12/20/2024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BC29B-CD14-4172-9B93-F334EF7BA9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ounded Rectangle 9"/>
          <p:cNvSpPr/>
          <p:nvPr userDrawn="1"/>
        </p:nvSpPr>
        <p:spPr>
          <a:xfrm>
            <a:off x="11353800" y="576484"/>
            <a:ext cx="2025570" cy="723458"/>
          </a:xfrm>
          <a:prstGeom prst="roundRect">
            <a:avLst>
              <a:gd name="adj" fmla="val 10267"/>
            </a:avLst>
          </a:prstGeom>
          <a:solidFill>
            <a:schemeClr val="accent6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 userDrawn="1"/>
        </p:nvSpPr>
        <p:spPr>
          <a:xfrm>
            <a:off x="10496066" y="-486156"/>
            <a:ext cx="1269358" cy="1192192"/>
          </a:xfrm>
          <a:prstGeom prst="roundRect">
            <a:avLst>
              <a:gd name="adj" fmla="val 7929"/>
            </a:avLst>
          </a:prstGeom>
          <a:solidFill>
            <a:schemeClr val="accent1">
              <a:lumMod val="60000"/>
              <a:lumOff val="40000"/>
              <a:alpha val="6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 descr="Official Seal of the California Department of Educaito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54" y="5389202"/>
            <a:ext cx="1294916" cy="129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01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933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entury Gothic" panose="020B050202020202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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eginfo.legislature.ca.gov/faces/codes_displayText.xhtml?lawCode=EDC&amp;division=1.&amp;title=1.&amp;part=13.&amp;chapter=11.&amp;article=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rs.gov/individuals/international-taxpayers/alien-liability-for-social-security-and-medicare-taxes-of-foreign-teachers-foreign-researchers-and-other-foreign-professionals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e.ca.gov/sp/me/il/exchangevisit.as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VTP@cde.ca.go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j1visa.state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775" y="528788"/>
            <a:ext cx="9890449" cy="433136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5400" noProof="0" dirty="0"/>
              <a:t>California </a:t>
            </a:r>
            <a:br>
              <a:rPr lang="en-US" sz="5400" noProof="0" dirty="0"/>
            </a:br>
            <a:r>
              <a:rPr lang="en-US" sz="5400" noProof="0" dirty="0"/>
              <a:t>Visiting Teachers Program</a:t>
            </a:r>
            <a:br>
              <a:rPr lang="en-US" sz="5400" noProof="0" dirty="0"/>
            </a:br>
            <a:r>
              <a:rPr lang="en-US" sz="5400" noProof="0" dirty="0"/>
              <a:t>Spain and Mexico  </a:t>
            </a:r>
            <a:br>
              <a:rPr lang="en-US" sz="5400" noProof="0" dirty="0"/>
            </a:br>
            <a:r>
              <a:rPr lang="en-US" sz="5400" noProof="0" dirty="0"/>
              <a:t>Procedures for Sponsoring </a:t>
            </a:r>
            <a:br>
              <a:rPr lang="en-US" sz="5400" noProof="0" dirty="0"/>
            </a:br>
            <a:r>
              <a:rPr lang="en-US" sz="5400" noProof="0" dirty="0"/>
              <a:t>Visiting Teachers for J-1 Visas</a:t>
            </a:r>
          </a:p>
        </p:txBody>
      </p:sp>
    </p:spTree>
    <p:extLst>
      <p:ext uri="{BB962C8B-B14F-4D97-AF65-F5344CB8AC3E}">
        <p14:creationId xmlns:p14="http://schemas.microsoft.com/office/powerpoint/2010/main" val="312206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700"/>
    </mc:Choice>
    <mc:Fallback xmlns="">
      <p:transition spd="slow" advTm="477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900" noProof="0" dirty="0"/>
              <a:t>Local Educational Agency Responsibilities (2)</a:t>
            </a:r>
            <a:br>
              <a:rPr lang="en-US" noProof="0" dirty="0"/>
            </a:br>
            <a:endParaRPr lang="en-US" sz="1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830505"/>
            <a:ext cx="9479666" cy="4351338"/>
          </a:xfrm>
        </p:spPr>
        <p:txBody>
          <a:bodyPr/>
          <a:lstStyle/>
          <a:p>
            <a:pPr marL="342900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Ensure proper teacher onboarding to the LEA-preliminary contract while waiting for salary evaluation.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Inform principals about the program.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Ensure ongoing communication through check-in with teachers and CDE.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buFontTx/>
              <a:buChar char="–"/>
            </a:pPr>
            <a:r>
              <a:rPr lang="en-US" altLang="es-MX" sz="2800" kern="0" noProof="0" dirty="0">
                <a:solidFill>
                  <a:srgbClr val="000000"/>
                </a:solidFill>
              </a:rPr>
              <a:t>Updates (placement, principal, etc.).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buFontTx/>
              <a:buChar char="–"/>
            </a:pPr>
            <a:r>
              <a:rPr lang="en-US" altLang="es-MX" sz="2800" kern="0" noProof="0" dirty="0">
                <a:solidFill>
                  <a:srgbClr val="000000"/>
                </a:solidFill>
              </a:rPr>
              <a:t>Issues (in or out of school).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–"/>
            </a:pPr>
            <a:r>
              <a:rPr lang="en-US" altLang="es-MX" sz="2800" kern="0" noProof="0" dirty="0">
                <a:solidFill>
                  <a:srgbClr val="000000"/>
                </a:solidFill>
              </a:rPr>
              <a:t>Monitoring (meeting location, schedules, etc.).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897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232"/>
    </mc:Choice>
    <mc:Fallback xmlns="">
      <p:transition spd="slow" advTm="4123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167" y="287304"/>
            <a:ext cx="9479666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Local Educational Agency  Responsibilities (3)</a:t>
            </a:r>
            <a:br>
              <a:rPr lang="en-US" noProof="0" dirty="0"/>
            </a:br>
            <a:endParaRPr lang="en-US" sz="1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769" y="1333374"/>
            <a:ext cx="10583693" cy="5062224"/>
          </a:xfrm>
        </p:spPr>
        <p:txBody>
          <a:bodyPr/>
          <a:lstStyle/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altLang="es-MX" sz="2000" kern="0" noProof="0" dirty="0">
                <a:solidFill>
                  <a:srgbClr val="000000"/>
                </a:solidFill>
              </a:rPr>
              <a:t>Provide extensive orientation regarding: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Instructional program and classroom management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Expectations 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Evaluation process, timeline, and requirements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Credentialing application, fingerprinting, induction 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Life and customs in the United States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Local community resources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–"/>
            </a:pPr>
            <a:r>
              <a:rPr lang="en-US" altLang="es-MX" sz="1800" kern="0" noProof="0" dirty="0">
                <a:solidFill>
                  <a:srgbClr val="000000"/>
                </a:solidFill>
              </a:rPr>
              <a:t>Other aspects to facilitate adjustment to work and life in the United States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sz="2000" noProof="0" dirty="0"/>
              <a:t>State Teacher Retirement System</a:t>
            </a:r>
            <a:r>
              <a:rPr lang="en-US" altLang="es-MX" sz="2000" kern="0" noProof="0" dirty="0">
                <a:solidFill>
                  <a:srgbClr val="000000"/>
                </a:solidFill>
              </a:rPr>
              <a:t> exemption per California </a:t>
            </a:r>
            <a:r>
              <a:rPr lang="en-US" altLang="es-MX" sz="2000" i="1" kern="0" noProof="0" dirty="0">
                <a:solidFill>
                  <a:srgbClr val="000000"/>
                </a:solidFill>
              </a:rPr>
              <a:t>Education Code</a:t>
            </a:r>
            <a:r>
              <a:rPr lang="en-US" altLang="es-MX" sz="2000" kern="0" noProof="0" dirty="0">
                <a:solidFill>
                  <a:srgbClr val="000000"/>
                </a:solidFill>
              </a:rPr>
              <a:t> Section 22601: </a:t>
            </a:r>
            <a:r>
              <a:rPr lang="en-US" sz="2000" dirty="0">
                <a:hlinkClick r:id="rId3" tooltip="California Legislative Information Education Code 22601"/>
              </a:rPr>
              <a:t>https://leginfo.legislature.ca.gov/faces/codes_displayText.xhtml?lawCode=EDC&amp;division=1.&amp;title=1.&amp;part=13.&amp;chapter=11.&amp;article=</a:t>
            </a:r>
            <a:endParaRPr lang="en-US" altLang="es-MX" sz="2000" kern="0" noProof="0" dirty="0">
              <a:solidFill>
                <a:srgbClr val="000000"/>
              </a:solidFill>
            </a:endParaRP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altLang="es-MX" sz="2000" kern="0" noProof="0" dirty="0">
                <a:solidFill>
                  <a:srgbClr val="000000"/>
                </a:solidFill>
              </a:rPr>
              <a:t>Medicare and Social Security Tax Information: </a:t>
            </a:r>
            <a:r>
              <a:rPr lang="en-US" sz="2000" dirty="0">
                <a:hlinkClick r:id="rId4" tooltip="Internal Revenue Service's Information on Medicare and Social Security Tax"/>
              </a:rPr>
              <a:t>https://www.irs.gov/individuals/international-taxpayers/alien-liability-for-social-security-and-medicare-taxes-of-foreign-teachers-foreign-researchers-and-other-foreign-professionals</a:t>
            </a:r>
            <a:endParaRPr lang="en-US" altLang="es-MX" sz="2000" kern="0" noProof="0" dirty="0">
              <a:solidFill>
                <a:srgbClr val="000000"/>
              </a:solidFill>
            </a:endParaRP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70803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91"/>
    </mc:Choice>
    <mc:Fallback xmlns="">
      <p:transition spd="slow" advTm="4469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78561-1D1B-ABF6-B79A-09C382AF9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Best Practices for a Successful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16333-D644-CF67-91E1-CD854949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051" y="1825625"/>
            <a:ext cx="1034230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noProof="0" dirty="0"/>
              <a:t>LEAs should ensure personnel at the district and school site have the capacity and cultural sensitivity to provide excellent customer service throughout the process of:</a:t>
            </a:r>
            <a:endParaRPr lang="en-US" sz="2400" noProof="0" dirty="0"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Providing background information on the school.</a:t>
            </a:r>
            <a:endParaRPr lang="en-US" noProof="0" dirty="0"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Welcoming and supporting teachers to find housing, establish bank accounts, and assigning a mentor teacher that can answer questions about the campus and culture.</a:t>
            </a:r>
            <a:endParaRPr lang="en-US" noProof="0" dirty="0">
              <a:cs typeface="Arial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Training and assigning one credential analyst to help ensure the teacher is on track to completing the credentialing process at the end of the three years. </a:t>
            </a:r>
            <a:endParaRPr lang="en-US" noProof="0" dirty="0">
              <a:cs typeface="Arial"/>
            </a:endParaRPr>
          </a:p>
          <a:p>
            <a:endParaRPr 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217567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14"/>
    </mc:Choice>
    <mc:Fallback xmlns="">
      <p:transition spd="slow" advTm="9331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Application to Participate in the Visiting Teacher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231775" lvl="0" indent="-23177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Access the CDE Visiting Teacher Program web page to access the online LEA application, as well as the application due date. </a:t>
            </a:r>
          </a:p>
          <a:p>
            <a:pPr marL="231775" lvl="0" indent="-23177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The web page will be provided at the end of this recording.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4014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29"/>
    </mc:Choice>
    <mc:Fallback xmlns="">
      <p:transition spd="slow" advTm="154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4D373-4EDB-0481-7158-E288263CD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Sponsor/California Department of Education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F9FFD-BDF9-85F1-A03A-1B84571F6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LEAs with a high number of vacant bilingual teachers. 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LEAs with high percentages of English learner students. </a:t>
            </a:r>
            <a:endParaRPr lang="en-US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noProof="0" dirty="0"/>
              <a:t>LEAs’ ability to provide outstanding support to visiting teacher(s), as evidenced by the commitments made in the application or by previous visiting teacher experiences in the LEA.  </a:t>
            </a:r>
            <a:endParaRPr lang="en-US" noProof="0" dirty="0">
              <a:cs typeface="Arial"/>
            </a:endParaRP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8217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88"/>
    </mc:Choice>
    <mc:Fallback xmlns="">
      <p:transition spd="slow" advTm="3738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/>
              <a:t>For More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690687"/>
            <a:ext cx="9479666" cy="4719443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noProof="0" dirty="0"/>
              <a:t>CDE’s Exchange Visitor Program for Teachers web page </a:t>
            </a:r>
            <a:r>
              <a:rPr lang="en-US" noProof="0" dirty="0">
                <a:hlinkClick r:id="rId3" tooltip="California Department of Education's Exchange Visitor Program for Teachers web page "/>
              </a:rPr>
              <a:t>https://www.cde.ca.gov/sp/me/il/exchangevisit.asp</a:t>
            </a:r>
            <a:r>
              <a:rPr lang="en-US" noProof="0" dirty="0"/>
              <a:t> </a:t>
            </a:r>
          </a:p>
          <a:p>
            <a:pPr algn="ctr">
              <a:buNone/>
            </a:pPr>
            <a:endParaRPr lang="en-US" noProof="0" dirty="0"/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noProof="0" dirty="0"/>
              <a:t>Responsible Officer and Alternate Responsible Officers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noProof="0" dirty="0"/>
              <a:t>Professional Learning Support Division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noProof="0" dirty="0">
                <a:hlinkClick r:id="rId4"/>
              </a:rPr>
              <a:t>VTP@cde.ca.gov</a:t>
            </a:r>
            <a:r>
              <a:rPr lang="en-US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926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340"/>
    </mc:Choice>
    <mc:Fallback xmlns="">
      <p:transition spd="slow" advTm="4934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6167" y="220746"/>
            <a:ext cx="9479666" cy="82199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715" y="1039216"/>
            <a:ext cx="9997878" cy="514951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Background of the U.S. Department of State’s Exchange Visitor Program (EVP)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Collaboration with Consulates and </a:t>
            </a:r>
            <a:r>
              <a:rPr lang="en-US" sz="2600" noProof="0" dirty="0" err="1"/>
              <a:t>Secretaria</a:t>
            </a:r>
            <a:r>
              <a:rPr lang="en-US" sz="2600" noProof="0" dirty="0"/>
              <a:t> de </a:t>
            </a:r>
            <a:r>
              <a:rPr lang="en-US" sz="2600" noProof="0" dirty="0" err="1"/>
              <a:t>Educacion</a:t>
            </a:r>
            <a:r>
              <a:rPr lang="en-US" sz="2600" noProof="0" dirty="0"/>
              <a:t> Publica (SEP) in Mexico and the </a:t>
            </a:r>
            <a:r>
              <a:rPr lang="en-US" sz="2600" noProof="0" dirty="0" err="1"/>
              <a:t>Ministerio</a:t>
            </a:r>
            <a:r>
              <a:rPr lang="en-US" sz="2600" noProof="0" dirty="0"/>
              <a:t> de </a:t>
            </a:r>
            <a:r>
              <a:rPr lang="en-US" sz="2600" noProof="0" dirty="0" err="1"/>
              <a:t>Educación</a:t>
            </a:r>
            <a:r>
              <a:rPr lang="en-US" sz="2600" noProof="0" dirty="0"/>
              <a:t> y </a:t>
            </a:r>
            <a:r>
              <a:rPr lang="en-US" sz="2600" noProof="0" dirty="0" err="1"/>
              <a:t>Formación</a:t>
            </a:r>
            <a:r>
              <a:rPr lang="en-US" sz="2600" noProof="0" dirty="0"/>
              <a:t> </a:t>
            </a:r>
            <a:r>
              <a:rPr lang="en-US" sz="2600" noProof="0" dirty="0" err="1"/>
              <a:t>Profesional</a:t>
            </a:r>
            <a:r>
              <a:rPr lang="en-US" sz="2600" noProof="0" dirty="0"/>
              <a:t>​ from Spain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Agreements of Collaboration 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California Department of Education (CDE) Responsibilities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Local Educational Agency (LEA) Responsibilities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Credentialing Requirements</a:t>
            </a:r>
            <a:endParaRPr lang="en-US" sz="2600" noProof="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600" noProof="0" dirty="0"/>
              <a:t>Selection Procedures</a:t>
            </a:r>
            <a:endParaRPr lang="en-US" noProof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08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230"/>
    </mc:Choice>
    <mc:Fallback xmlns="">
      <p:transition spd="slow" advTm="462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142" y="200312"/>
            <a:ext cx="10034946" cy="134414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Background on </a:t>
            </a:r>
            <a:br>
              <a:rPr lang="en-US" noProof="0" dirty="0"/>
            </a:br>
            <a:r>
              <a:rPr lang="en-US" noProof="0" dirty="0"/>
              <a:t>Visiting Teachers Program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6166" y="1811160"/>
            <a:ext cx="10034945" cy="514170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1775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i="1" kern="0" noProof="0" dirty="0">
                <a:solidFill>
                  <a:srgbClr val="000000"/>
                </a:solidFill>
              </a:rPr>
              <a:t>Code of Federal Regulations </a:t>
            </a:r>
            <a:r>
              <a:rPr lang="en-US" altLang="en-US" sz="2400" kern="0" noProof="0" dirty="0">
                <a:solidFill>
                  <a:srgbClr val="000000"/>
                </a:solidFill>
              </a:rPr>
              <a:t>Title 22 (22 </a:t>
            </a:r>
            <a:r>
              <a:rPr lang="en-US" altLang="en-US" sz="2400" i="1" kern="0" noProof="0" dirty="0">
                <a:solidFill>
                  <a:srgbClr val="000000"/>
                </a:solidFill>
              </a:rPr>
              <a:t>CFR</a:t>
            </a:r>
            <a:r>
              <a:rPr lang="en-US" altLang="en-US" sz="2400" kern="0" noProof="0" dirty="0">
                <a:solidFill>
                  <a:srgbClr val="000000"/>
                </a:solidFill>
              </a:rPr>
              <a:t>) Section 62 </a:t>
            </a:r>
          </a:p>
          <a:p>
            <a:pPr marL="231775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Mutual Educational and Cultural Exchange Act of 1961, as amended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en-US" kern="0" noProof="0" dirty="0">
                <a:solidFill>
                  <a:srgbClr val="000000"/>
                </a:solidFill>
              </a:rPr>
              <a:t>The purpose of the Act is to increase mutual understanding between the people of the United States and the people of other countries by means of educational and cultural exchanges.</a:t>
            </a:r>
            <a:endParaRPr lang="en-US" altLang="en-US" b="1" i="1" kern="0" noProof="0" dirty="0">
              <a:solidFill>
                <a:srgbClr val="000000"/>
              </a:solidFill>
              <a:cs typeface="Arial"/>
            </a:endParaRP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altLang="en-US" kern="0" noProof="0" dirty="0">
                <a:solidFill>
                  <a:srgbClr val="000000"/>
                </a:solidFill>
              </a:rPr>
              <a:t>All Exchange Visitors are registered in the </a:t>
            </a:r>
            <a:r>
              <a:rPr lang="en-US" altLang="en-US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and Exchange Visitor Information System</a:t>
            </a:r>
            <a:r>
              <a:rPr lang="en-US" altLang="en-US" kern="0" noProof="0" dirty="0">
                <a:solidFill>
                  <a:srgbClr val="000000"/>
                </a:solidFill>
              </a:rPr>
              <a:t>. 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J-1 Visa website: </a:t>
            </a:r>
            <a:r>
              <a:rPr lang="en-US" altLang="en-US" sz="2400" kern="0" noProof="0" dirty="0">
                <a:solidFill>
                  <a:srgbClr val="2D2DB9">
                    <a:lumMod val="75000"/>
                  </a:srgbClr>
                </a:solidFill>
                <a:hlinkClick r:id="rId3" tooltip="US Department of State's information on the J-1 Visa"/>
              </a:rPr>
              <a:t>https://j1visa.state.gov/</a:t>
            </a:r>
            <a:endParaRPr lang="en-US" altLang="en-US" sz="2400" kern="0" noProof="0" dirty="0">
              <a:solidFill>
                <a:srgbClr val="2D2DB9">
                  <a:lumMod val="75000"/>
                </a:srgb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072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108"/>
    </mc:Choice>
    <mc:Fallback xmlns="">
      <p:transition spd="slow" advTm="4610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365125"/>
            <a:ext cx="9479666" cy="18087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Background on </a:t>
            </a:r>
            <a:br>
              <a:rPr lang="en-US" noProof="0" dirty="0"/>
            </a:br>
            <a:r>
              <a:rPr lang="en-US" noProof="0" dirty="0"/>
              <a:t>Visiting Teachers Program (2)</a:t>
            </a:r>
            <a:br>
              <a:rPr lang="en-US" noProof="0" dirty="0"/>
            </a:b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880557"/>
            <a:ext cx="9479666" cy="429640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1775" lvl="0" indent="-23177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CDE Program Designation</a:t>
            </a:r>
          </a:p>
          <a:p>
            <a:pPr marL="742950" lvl="1" indent="-285750" fontAlgn="base">
              <a:lnSpc>
                <a:spcPct val="100000"/>
              </a:lnSpc>
              <a:spcBef>
                <a:spcPts val="0"/>
              </a:spcBef>
              <a:buFontTx/>
              <a:buChar char="–"/>
            </a:pPr>
            <a:r>
              <a:rPr lang="en-US" altLang="en-US" sz="2800" kern="0" noProof="0" dirty="0">
                <a:solidFill>
                  <a:srgbClr val="000000"/>
                </a:solidFill>
              </a:rPr>
              <a:t>U.S. Department of State </a:t>
            </a:r>
          </a:p>
          <a:p>
            <a:pPr marL="742950" lvl="1" indent="-28575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–"/>
            </a:pPr>
            <a:r>
              <a:rPr lang="en-US" altLang="en-US" sz="2800" kern="0" noProof="0" dirty="0">
                <a:solidFill>
                  <a:srgbClr val="000000"/>
                </a:solidFill>
              </a:rPr>
              <a:t>Exchange Coordination and Designation</a:t>
            </a:r>
          </a:p>
          <a:p>
            <a:pPr marL="231775" lvl="0" indent="-23177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Active Memoranda of Understanding: Spain and Mexico</a:t>
            </a:r>
          </a:p>
          <a:p>
            <a:pPr marL="231775" lvl="0" indent="-23177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Program Duration</a:t>
            </a:r>
          </a:p>
          <a:p>
            <a:pPr marL="682625" lvl="1" indent="-225425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</a:pPr>
            <a:r>
              <a:rPr lang="en-US" altLang="en-US" sz="2800" kern="0" noProof="0" dirty="0">
                <a:solidFill>
                  <a:srgbClr val="000000"/>
                </a:solidFill>
              </a:rPr>
              <a:t>Teachers may stay up to three years, with the possibility of extending for an additional two years.</a:t>
            </a:r>
            <a:endParaRPr lang="en-US" altLang="en-US" sz="2800" kern="0" noProof="0" dirty="0">
              <a:solidFill>
                <a:srgbClr val="000000"/>
              </a:solidFill>
              <a:cs typeface="Arial"/>
            </a:endParaRP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831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146"/>
    </mc:Choice>
    <mc:Fallback xmlns="">
      <p:transition spd="slow" advTm="3714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Collaboration with Consulates and Ministry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2039" y="2041525"/>
            <a:ext cx="947966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s-MX" kern="0" noProof="0" dirty="0">
                <a:solidFill>
                  <a:srgbClr val="000000"/>
                </a:solidFill>
              </a:rPr>
              <a:t>México: Secretary of Public Education and Mexican Consulates in California</a:t>
            </a:r>
            <a:endParaRPr lang="en-US" noProof="0" dirty="0"/>
          </a:p>
          <a:p>
            <a:pPr marL="0" lvl="0" indent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s-MX" kern="0" noProof="0" dirty="0">
                <a:solidFill>
                  <a:srgbClr val="000000"/>
                </a:solidFill>
              </a:rPr>
              <a:t>Spain: Ministry of Education through the Education Office of the Embassy of Spain in the United States</a:t>
            </a:r>
            <a:endParaRPr lang="en-US" noProof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206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56"/>
    </mc:Choice>
    <mc:Fallback xmlns="">
      <p:transition spd="slow" advTm="3555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noProof="0" dirty="0"/>
              <a:t>Agreement of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Purpose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Review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Due Date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FontTx/>
              <a:buChar char="•"/>
            </a:pPr>
            <a:r>
              <a:rPr lang="en-US" altLang="es-MX" kern="0" noProof="0" dirty="0">
                <a:solidFill>
                  <a:srgbClr val="000000"/>
                </a:solidFill>
              </a:rPr>
              <a:t>Submission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557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55"/>
    </mc:Choice>
    <mc:Fallback xmlns="">
      <p:transition spd="slow" advTm="2315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365126"/>
            <a:ext cx="9479666" cy="81821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Sponsor/California Department of Education Responsibilities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498451"/>
            <a:ext cx="10067741" cy="51539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The CDE as the Designated Sponsor:</a:t>
            </a:r>
            <a:endParaRPr lang="en-US" noProof="0" dirty="0">
              <a:cs typeface="Arial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Assures LEA compliance with regulations per 22 </a:t>
            </a:r>
            <a:r>
              <a:rPr lang="en-US" altLang="en-US" i="1" kern="0" noProof="0" dirty="0">
                <a:solidFill>
                  <a:srgbClr val="000000"/>
                </a:solidFill>
              </a:rPr>
              <a:t>CFR</a:t>
            </a:r>
            <a:r>
              <a:rPr lang="en-US" altLang="en-US" kern="0" noProof="0" dirty="0">
                <a:solidFill>
                  <a:srgbClr val="000000"/>
                </a:solidFill>
              </a:rPr>
              <a:t> Section 62.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Ensures teachers understand all program requirements, expenses, and possible expenses.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Conducts official communications with the U.S. Department of State and Homeland Security.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Conducts assessments to select teachers for LEA interviews.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kern="0" noProof="0" dirty="0">
                <a:solidFill>
                  <a:srgbClr val="000000"/>
                </a:solidFill>
              </a:rPr>
              <a:t>Prepares DS-2019 form for J-1 non-immigrant status </a:t>
            </a:r>
            <a:endParaRPr lang="en-US" altLang="en-US" kern="0" noProof="0" dirty="0">
              <a:solidFill>
                <a:srgbClr val="000000"/>
              </a:solidFill>
              <a:cs typeface="Arial"/>
            </a:endParaRPr>
          </a:p>
          <a:p>
            <a:pPr marL="0" lvl="0" indent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Teachers arrive in late July.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1664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51"/>
    </mc:Choice>
    <mc:Fallback xmlns="">
      <p:transition spd="slow" advTm="3685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292024"/>
            <a:ext cx="9479666" cy="1208842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Sponsor/California Department of Education Responsibilities (2)</a:t>
            </a:r>
            <a:br>
              <a:rPr lang="en-US" noProof="0" dirty="0"/>
            </a:br>
            <a:endParaRPr lang="en-US" sz="1800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323066"/>
            <a:ext cx="10418661" cy="614438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Validates entrance and provides teachers orientation.</a:t>
            </a:r>
            <a:endParaRPr lang="en-US" sz="2400" noProof="0" dirty="0"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Monitors visiting teachers in collaboration with LEAs. 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Assists both teachers and districts in complying with all credential requirements and initial Letter of Eligibility. 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Assists LEAs with teachers’ salary placement; early August salary evaluation from CDE.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Ensures teachers complete annual cross-cultural activity (see document).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Assists teachers and districts with fourth- and fifth-year extension applications to the U.S. Department of State.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n-US" sz="2400" kern="0" noProof="0" dirty="0">
                <a:solidFill>
                  <a:srgbClr val="000000"/>
                </a:solidFill>
              </a:rPr>
              <a:t>Assists teachers at program exit.</a:t>
            </a:r>
            <a:endParaRPr lang="en-US" altLang="en-US" sz="2400" kern="0" noProof="0" dirty="0">
              <a:solidFill>
                <a:srgbClr val="000000"/>
              </a:solidFill>
              <a:cs typeface="Arial"/>
            </a:endParaRPr>
          </a:p>
          <a:p>
            <a:endParaRPr lang="en-US" sz="2400" noProof="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518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621"/>
    </mc:Choice>
    <mc:Fallback xmlns="">
      <p:transition spd="slow" advTm="4862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239" y="288759"/>
            <a:ext cx="9479666" cy="13858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noProof="0" dirty="0"/>
              <a:t>Local Educational Agency</a:t>
            </a:r>
            <a:br>
              <a:rPr lang="en-US" noProof="0" dirty="0"/>
            </a:br>
            <a:r>
              <a:rPr lang="en-US" noProof="0" dirty="0"/>
              <a:t>Responsibilities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239" y="1674647"/>
            <a:ext cx="9875235" cy="477112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s-MX" sz="2400" kern="0" noProof="0" dirty="0">
                <a:solidFill>
                  <a:srgbClr val="000000"/>
                </a:solidFill>
              </a:rPr>
              <a:t>Interview and select teachers.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s-MX" sz="2400" kern="0" noProof="0" dirty="0">
                <a:solidFill>
                  <a:srgbClr val="000000"/>
                </a:solidFill>
              </a:rPr>
              <a:t>Offer employment contract.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2400" kern="0" noProof="0" dirty="0">
                <a:solidFill>
                  <a:srgbClr val="000000"/>
                </a:solidFill>
              </a:rPr>
              <a:t>Place teachers in English Language Development positions, bilingual settings and/or Spanish as a foreign language courses.</a:t>
            </a:r>
          </a:p>
          <a:p>
            <a:pPr marL="742950" lvl="1" indent="-28575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–"/>
              <a:defRPr/>
            </a:pPr>
            <a:r>
              <a:rPr lang="en-US" kern="0" noProof="0" dirty="0">
                <a:solidFill>
                  <a:srgbClr val="000000"/>
                </a:solidFill>
              </a:rPr>
              <a:t>English only instruction assignments not accepted.</a:t>
            </a:r>
          </a:p>
          <a:p>
            <a:pPr marL="231775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sz="2400" kern="0" noProof="0" dirty="0">
                <a:solidFill>
                  <a:srgbClr val="000000"/>
                </a:solidFill>
              </a:rPr>
              <a:t>Involve school community and interested parties in the decision to hire visiting teachers.</a:t>
            </a:r>
            <a:endParaRPr lang="en-US" altLang="es-MX" sz="2400" kern="0" noProof="0" dirty="0">
              <a:solidFill>
                <a:srgbClr val="000000"/>
              </a:solidFill>
            </a:endParaRP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s-MX" sz="2400" kern="0" noProof="0" dirty="0">
                <a:solidFill>
                  <a:srgbClr val="000000"/>
                </a:solidFill>
              </a:rPr>
              <a:t>Communicate with teachers before arrival.</a:t>
            </a:r>
          </a:p>
          <a:p>
            <a:pPr marL="231775" lvl="0" indent="-231775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Tx/>
              <a:buChar char="•"/>
              <a:defRPr/>
            </a:pPr>
            <a:r>
              <a:rPr lang="en-US" altLang="es-MX" sz="2400" kern="0" noProof="0" dirty="0">
                <a:solidFill>
                  <a:srgbClr val="000000"/>
                </a:solidFill>
              </a:rPr>
              <a:t>Assist teachers with arrival to the United States, housing, transportation, Social Security, and Department of Motor Vehicles.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3938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0269"/>
    </mc:Choice>
    <mc:Fallback xmlns="">
      <p:transition spd="slow" advTm="90269"/>
    </mc:Fallback>
  </mc:AlternateContent>
</p:sld>
</file>

<file path=ppt/theme/theme1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739A28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0000FF"/>
      </a:hlink>
      <a:folHlink>
        <a:srgbClr val="7030A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2">
      <a:dk1>
        <a:sysClr val="windowText" lastClr="000000"/>
      </a:dk1>
      <a:lt1>
        <a:sysClr val="window" lastClr="FFFFFF"/>
      </a:lt1>
      <a:dk2>
        <a:srgbClr val="739A28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0000FF"/>
      </a:hlink>
      <a:folHlink>
        <a:srgbClr val="7030A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</Words>
  <Application>Microsoft Office PowerPoint</Application>
  <PresentationFormat>Widescreen</PresentationFormat>
  <Paragraphs>105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1_Office Theme</vt:lpstr>
      <vt:lpstr>2_Office Theme</vt:lpstr>
      <vt:lpstr>California  Visiting Teachers Program Spain and Mexico   Procedures for Sponsoring  Visiting Teachers for J-1 Visas</vt:lpstr>
      <vt:lpstr>Objectives</vt:lpstr>
      <vt:lpstr>Background on  Visiting Teachers Program (1)</vt:lpstr>
      <vt:lpstr>Background on  Visiting Teachers Program (2) </vt:lpstr>
      <vt:lpstr>Collaboration with Consulates and Ministry of Education</vt:lpstr>
      <vt:lpstr>Agreement of Collaboration</vt:lpstr>
      <vt:lpstr>Sponsor/California Department of Education Responsibilities (1)</vt:lpstr>
      <vt:lpstr>Sponsor/California Department of Education Responsibilities (2) </vt:lpstr>
      <vt:lpstr>Local Educational Agency Responsibilities (1)</vt:lpstr>
      <vt:lpstr>Local Educational Agency Responsibilities (2) </vt:lpstr>
      <vt:lpstr>Local Educational Agency  Responsibilities (3) </vt:lpstr>
      <vt:lpstr>Best Practices for a Successful Program</vt:lpstr>
      <vt:lpstr>Application to Participate in the Visiting Teacher Program</vt:lpstr>
      <vt:lpstr>Sponsor/California Department of Education Priorities</vt:lpstr>
      <vt:lpstr>For 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VTP LEA Application Webinar - Migrant/International (CA Dept of Education)</dc:title>
  <dc:subject>The Visiting Teacher Program (VTP) webinar provides an overview of the program and instructions for Local Educational Agencies (LEAs) on how to apply to host visiting teachers.</dc:subject>
  <dc:creator/>
  <cp:lastModifiedBy/>
  <cp:revision>1</cp:revision>
  <dcterms:created xsi:type="dcterms:W3CDTF">2024-12-17T23:22:25Z</dcterms:created>
  <dcterms:modified xsi:type="dcterms:W3CDTF">2024-12-20T23:30:48Z</dcterms:modified>
</cp:coreProperties>
</file>