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60" r:id="rId1"/>
  </p:sldMasterIdLst>
  <p:notesMasterIdLst>
    <p:notesMasterId r:id="rId51"/>
  </p:notesMasterIdLst>
  <p:handoutMasterIdLst>
    <p:handoutMasterId r:id="rId52"/>
  </p:handoutMasterIdLst>
  <p:sldIdLst>
    <p:sldId id="256" r:id="rId2"/>
    <p:sldId id="263" r:id="rId3"/>
    <p:sldId id="302" r:id="rId4"/>
    <p:sldId id="264" r:id="rId5"/>
    <p:sldId id="257" r:id="rId6"/>
    <p:sldId id="274" r:id="rId7"/>
    <p:sldId id="303" r:id="rId8"/>
    <p:sldId id="258" r:id="rId9"/>
    <p:sldId id="259" r:id="rId10"/>
    <p:sldId id="317" r:id="rId11"/>
    <p:sldId id="316" r:id="rId12"/>
    <p:sldId id="305" r:id="rId13"/>
    <p:sldId id="309" r:id="rId14"/>
    <p:sldId id="312" r:id="rId15"/>
    <p:sldId id="260" r:id="rId16"/>
    <p:sldId id="261" r:id="rId17"/>
    <p:sldId id="313" r:id="rId18"/>
    <p:sldId id="315" r:id="rId19"/>
    <p:sldId id="262" r:id="rId20"/>
    <p:sldId id="298" r:id="rId21"/>
    <p:sldId id="306" r:id="rId22"/>
    <p:sldId id="265" r:id="rId23"/>
    <p:sldId id="266" r:id="rId24"/>
    <p:sldId id="267" r:id="rId25"/>
    <p:sldId id="268" r:id="rId26"/>
    <p:sldId id="307" r:id="rId27"/>
    <p:sldId id="284" r:id="rId28"/>
    <p:sldId id="282" r:id="rId29"/>
    <p:sldId id="286" r:id="rId30"/>
    <p:sldId id="287" r:id="rId31"/>
    <p:sldId id="288" r:id="rId32"/>
    <p:sldId id="289" r:id="rId33"/>
    <p:sldId id="318" r:id="rId34"/>
    <p:sldId id="321" r:id="rId35"/>
    <p:sldId id="319" r:id="rId36"/>
    <p:sldId id="320" r:id="rId37"/>
    <p:sldId id="322" r:id="rId38"/>
    <p:sldId id="299" r:id="rId39"/>
    <p:sldId id="311" r:id="rId40"/>
    <p:sldId id="323" r:id="rId41"/>
    <p:sldId id="291" r:id="rId42"/>
    <p:sldId id="292" r:id="rId43"/>
    <p:sldId id="294" r:id="rId44"/>
    <p:sldId id="293" r:id="rId45"/>
    <p:sldId id="308" r:id="rId46"/>
    <p:sldId id="310" r:id="rId47"/>
    <p:sldId id="304" r:id="rId48"/>
    <p:sldId id="297" r:id="rId49"/>
    <p:sldId id="285" r:id="rId50"/>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DCE08A-1373-8A02-84F3-E5DC12DC2135}" v="779" dt="2022-07-30T00:08:18.017"/>
    <p1510:client id="{88C4FF06-B0E0-EF23-E96D-2647A5DC374E}" v="2236" dt="2022-08-08T00:16:05.3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76333" autoAdjust="0"/>
  </p:normalViewPr>
  <p:slideViewPr>
    <p:cSldViewPr snapToGrid="0">
      <p:cViewPr varScale="1">
        <p:scale>
          <a:sx n="65" d="100"/>
          <a:sy n="65" d="100"/>
        </p:scale>
        <p:origin x="1302" y="72"/>
      </p:cViewPr>
      <p:guideLst/>
    </p:cSldViewPr>
  </p:slideViewPr>
  <p:notesTextViewPr>
    <p:cViewPr>
      <p:scale>
        <a:sx n="1" d="1"/>
        <a:sy n="1" d="1"/>
      </p:scale>
      <p:origin x="0" y="0"/>
    </p:cViewPr>
  </p:notesTextViewPr>
  <p:notesViewPr>
    <p:cSldViewPr snapToGrid="0">
      <p:cViewPr varScale="1">
        <p:scale>
          <a:sx n="83" d="100"/>
          <a:sy n="83" d="100"/>
        </p:scale>
        <p:origin x="3132"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7" tIns="46584" rIns="93167" bIns="46584" rtlCol="0"/>
          <a:lstStyle>
            <a:lvl1pPr algn="l">
              <a:defRPr sz="1200"/>
            </a:lvl1pPr>
          </a:lstStyle>
          <a:p>
            <a:endParaRPr lang="en-US" dirty="0"/>
          </a:p>
        </p:txBody>
      </p:sp>
      <p:sp>
        <p:nvSpPr>
          <p:cNvPr id="3" name="Date Placeholder 2"/>
          <p:cNvSpPr>
            <a:spLocks noGrp="1"/>
          </p:cNvSpPr>
          <p:nvPr>
            <p:ph type="dt" sz="quarter" idx="1"/>
          </p:nvPr>
        </p:nvSpPr>
        <p:spPr>
          <a:xfrm>
            <a:off x="3970939" y="1"/>
            <a:ext cx="3037840" cy="466434"/>
          </a:xfrm>
          <a:prstGeom prst="rect">
            <a:avLst/>
          </a:prstGeom>
        </p:spPr>
        <p:txBody>
          <a:bodyPr vert="horz" lIns="93167" tIns="46584" rIns="93167" bIns="46584" rtlCol="0"/>
          <a:lstStyle>
            <a:lvl1pPr algn="r">
              <a:defRPr sz="1200"/>
            </a:lvl1pPr>
          </a:lstStyle>
          <a:p>
            <a:fld id="{FF507C42-0CE7-481B-97FF-389B6C6212E5}" type="datetimeFigureOut">
              <a:rPr lang="en-US" smtClean="0"/>
              <a:t>11/5/2024</a:t>
            </a:fld>
            <a:endParaRPr lang="en-US" dirty="0"/>
          </a:p>
        </p:txBody>
      </p:sp>
      <p:sp>
        <p:nvSpPr>
          <p:cNvPr id="4" name="Footer Placeholder 3"/>
          <p:cNvSpPr>
            <a:spLocks noGrp="1"/>
          </p:cNvSpPr>
          <p:nvPr>
            <p:ph type="ftr" sz="quarter" idx="2"/>
          </p:nvPr>
        </p:nvSpPr>
        <p:spPr>
          <a:xfrm>
            <a:off x="0" y="8829968"/>
            <a:ext cx="3037840" cy="466433"/>
          </a:xfrm>
          <a:prstGeom prst="rect">
            <a:avLst/>
          </a:prstGeom>
        </p:spPr>
        <p:txBody>
          <a:bodyPr vert="horz" lIns="93167" tIns="46584" rIns="93167" bIns="465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8"/>
            <a:ext cx="3037840" cy="466433"/>
          </a:xfrm>
          <a:prstGeom prst="rect">
            <a:avLst/>
          </a:prstGeom>
        </p:spPr>
        <p:txBody>
          <a:bodyPr vert="horz" lIns="93167" tIns="46584" rIns="93167" bIns="46584" rtlCol="0" anchor="b"/>
          <a:lstStyle>
            <a:lvl1pPr algn="r">
              <a:defRPr sz="1200"/>
            </a:lvl1pPr>
          </a:lstStyle>
          <a:p>
            <a:fld id="{8259C771-63F6-4E50-B34A-B38A5F773FCD}" type="slidenum">
              <a:rPr lang="en-US" smtClean="0"/>
              <a:t>‹#›</a:t>
            </a:fld>
            <a:endParaRPr lang="en-US" dirty="0"/>
          </a:p>
        </p:txBody>
      </p:sp>
    </p:spTree>
    <p:extLst>
      <p:ext uri="{BB962C8B-B14F-4D97-AF65-F5344CB8AC3E}">
        <p14:creationId xmlns:p14="http://schemas.microsoft.com/office/powerpoint/2010/main" val="16554594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7" tIns="46584" rIns="93167" bIns="46584" rtlCol="0"/>
          <a:lstStyle>
            <a:lvl1pPr algn="l">
              <a:defRPr sz="1200"/>
            </a:lvl1pPr>
          </a:lstStyle>
          <a:p>
            <a:endParaRPr lang="en-US" dirty="0"/>
          </a:p>
        </p:txBody>
      </p:sp>
      <p:sp>
        <p:nvSpPr>
          <p:cNvPr id="3" name="Date Placeholder 2"/>
          <p:cNvSpPr>
            <a:spLocks noGrp="1"/>
          </p:cNvSpPr>
          <p:nvPr>
            <p:ph type="dt" idx="1"/>
          </p:nvPr>
        </p:nvSpPr>
        <p:spPr>
          <a:xfrm>
            <a:off x="3970939" y="1"/>
            <a:ext cx="3037840" cy="466434"/>
          </a:xfrm>
          <a:prstGeom prst="rect">
            <a:avLst/>
          </a:prstGeom>
        </p:spPr>
        <p:txBody>
          <a:bodyPr vert="horz" lIns="93167" tIns="46584" rIns="93167" bIns="46584" rtlCol="0"/>
          <a:lstStyle>
            <a:lvl1pPr algn="r">
              <a:defRPr sz="1200"/>
            </a:lvl1pPr>
          </a:lstStyle>
          <a:p>
            <a:fld id="{A7C3327F-3830-4D3F-9662-A1D41AAA2CDE}" type="datetimeFigureOut">
              <a:rPr lang="en-US" smtClean="0"/>
              <a:t>11/5/2024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67" tIns="46584" rIns="93167" bIns="46584"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7" tIns="46584" rIns="93167" bIns="4658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67" tIns="46584" rIns="93167" bIns="465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6433"/>
          </a:xfrm>
          <a:prstGeom prst="rect">
            <a:avLst/>
          </a:prstGeom>
        </p:spPr>
        <p:txBody>
          <a:bodyPr vert="horz" lIns="93167" tIns="46584" rIns="93167" bIns="46584" rtlCol="0" anchor="b"/>
          <a:lstStyle>
            <a:lvl1pPr algn="r">
              <a:defRPr sz="1200"/>
            </a:lvl1pPr>
          </a:lstStyle>
          <a:p>
            <a:fld id="{C41F825B-35D9-48D0-B118-C9DF9909E1FC}" type="slidenum">
              <a:rPr lang="en-US" smtClean="0"/>
              <a:t>‹#›</a:t>
            </a:fld>
            <a:endParaRPr lang="en-US" dirty="0"/>
          </a:p>
        </p:txBody>
      </p:sp>
    </p:spTree>
    <p:extLst>
      <p:ext uri="{BB962C8B-B14F-4D97-AF65-F5344CB8AC3E}">
        <p14:creationId xmlns:p14="http://schemas.microsoft.com/office/powerpoint/2010/main" val="295336084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cde.ca.gov/ci/rl/cf/isresources2to5.asp"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www.cde.ca.gov/ta/tg/sa/fainaction.asp" TargetMode="External"/><Relationship Id="rId5" Type="http://schemas.openxmlformats.org/officeDocument/2006/relationships/hyperlink" Target="https://www.cde.ca.gov/ta/tg/sa/diglib.asp" TargetMode="External"/><Relationship Id="rId4" Type="http://schemas.openxmlformats.org/officeDocument/2006/relationships/hyperlink" Target="https://www.cde.ca.gov/ci/rl/cf/implementationsupport.asp"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Good morning! My name is Melissa Mallory, an Education Programs Consultant for the Migrant Education Office. Thank you for joining us for our webinar on the State Service Delivery Plan focus areas for English language arts and student engagement.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1</a:t>
            </a:fld>
            <a:endParaRPr lang="en-US" dirty="0"/>
          </a:p>
        </p:txBody>
      </p:sp>
    </p:spTree>
    <p:extLst>
      <p:ext uri="{BB962C8B-B14F-4D97-AF65-F5344CB8AC3E}">
        <p14:creationId xmlns:p14="http://schemas.microsoft.com/office/powerpoint/2010/main" val="3311273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So, what is the intent of ELA Strategy 1.0? It is: Targeted reading and writing intervention provided by a credentialed teacher via direct instruction to reteach or pre-teach necessary skills to meet grade-specific common core state standards. Lessons mirror high-quality lessons during core instruction for ELA. Includes integrated English language development, or ELD, project-based learning, differentiated instruction, and instructional strategies that truly engage students. For reading, lessons should focus on reading fluency and comprehension through various content areas. For writing, lessons should provide direction instruction of the writing process or grammar. These services target K–10 academically at-risk students and must meet the time requirements for regular school year (which is 1800 minutes) and summer school (which is 1200 minutes). Just a helpful hint is that you plan your services--plan service hours with student absences in mind. 100% of your students are not going to attend every day. If your service is only 30 hours, you have a very small chance to meet the MPO. ELA services for this strategy should be at least 40 hours to ensure that students can miss a couple of classes and still meet the hour requirement. </a:t>
            </a:r>
          </a:p>
        </p:txBody>
      </p:sp>
      <p:sp>
        <p:nvSpPr>
          <p:cNvPr id="4" name="Slide Number Placeholder 3"/>
          <p:cNvSpPr>
            <a:spLocks noGrp="1"/>
          </p:cNvSpPr>
          <p:nvPr>
            <p:ph type="sldNum" sz="quarter" idx="10"/>
          </p:nvPr>
        </p:nvSpPr>
        <p:spPr/>
        <p:txBody>
          <a:bodyPr/>
          <a:lstStyle/>
          <a:p>
            <a:fld id="{C41F825B-35D9-48D0-B118-C9DF9909E1FC}" type="slidenum">
              <a:rPr lang="en-US" smtClean="0"/>
              <a:t>10</a:t>
            </a:fld>
            <a:endParaRPr lang="en-US" dirty="0"/>
          </a:p>
        </p:txBody>
      </p:sp>
    </p:spTree>
    <p:extLst>
      <p:ext uri="{BB962C8B-B14F-4D97-AF65-F5344CB8AC3E}">
        <p14:creationId xmlns:p14="http://schemas.microsoft.com/office/powerpoint/2010/main" val="38408988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So, what is the intent of ELA Strategy 1.0? It is: Targeted reading and writing intervention provided by a credentialed teacher via direct instruction to reteach or pre-teach necessary skills to meet grade-specific common core state standards. Lessons mirror high-quality lessons during core instruction for ELA. Includes integrated English language development, or ELD, project-based learning, differentiated instruction, and instructional strategies that truly engage students. For reading, lessons should focus on reading fluency and comprehension through various content areas. For writing, lessons should provide direction instruction of the writing process or grammar. These services target K–10 academically at-risk students and must meet the time requirements for regular school year (which is 1800 minutes) and summer school (which is 1200 minutes). Just a helpful hint is that you plan your services--plan service hours with student absences in mind. 100% of your students are not going to attend every day. If your service is only 30 hours, you have a very small chance to meet the MPO. ELA services for this strategy should be at least 40 hours to ensure that students can miss a couple of classes and still meet the hour requirement. </a:t>
            </a:r>
          </a:p>
        </p:txBody>
      </p:sp>
      <p:sp>
        <p:nvSpPr>
          <p:cNvPr id="4" name="Slide Number Placeholder 3"/>
          <p:cNvSpPr>
            <a:spLocks noGrp="1"/>
          </p:cNvSpPr>
          <p:nvPr>
            <p:ph type="sldNum" sz="quarter" idx="10"/>
          </p:nvPr>
        </p:nvSpPr>
        <p:spPr/>
        <p:txBody>
          <a:bodyPr/>
          <a:lstStyle/>
          <a:p>
            <a:fld id="{C41F825B-35D9-48D0-B118-C9DF9909E1FC}" type="slidenum">
              <a:rPr lang="en-US" smtClean="0"/>
              <a:t>11</a:t>
            </a:fld>
            <a:endParaRPr lang="en-US" dirty="0"/>
          </a:p>
        </p:txBody>
      </p:sp>
    </p:spTree>
    <p:extLst>
      <p:ext uri="{BB962C8B-B14F-4D97-AF65-F5344CB8AC3E}">
        <p14:creationId xmlns:p14="http://schemas.microsoft.com/office/powerpoint/2010/main" val="33906542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Just a reminder, ELA 1.0 services must include a credentialed teacher--and please be sure to select a teacher whose area of expertise or grade level reflects what’s being offered in the service. The service should have a pre-test on the first day and a posttest near the end of your service. ELA services should include differentiated groups, formative and informal assessments checking for understanding. Curricula are aligned to the Common Core State Standards, or CCSS, and lesson objectives are visible to students.</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12</a:t>
            </a:fld>
            <a:endParaRPr lang="en-US" dirty="0"/>
          </a:p>
        </p:txBody>
      </p:sp>
    </p:spTree>
    <p:extLst>
      <p:ext uri="{BB962C8B-B14F-4D97-AF65-F5344CB8AC3E}">
        <p14:creationId xmlns:p14="http://schemas.microsoft.com/office/powerpoint/2010/main" val="2666506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Arial" panose="020B0604020202020204" pitchFamily="34" charset="0"/>
                <a:ea typeface="+mn-ea"/>
                <a:cs typeface="Arial" panose="020B0604020202020204" pitchFamily="34" charset="0"/>
              </a:rPr>
              <a:t>The ELA/ELD Framework has many resources to support various key themes and areas</a:t>
            </a:r>
            <a:r>
              <a:rPr lang="en-US" sz="1200" b="0" i="0" u="none" strike="noStrike" kern="1200" baseline="0" dirty="0">
                <a:solidFill>
                  <a:schemeClr val="tx1"/>
                </a:solidFill>
                <a:effectLst/>
                <a:latin typeface="Arial" panose="020B0604020202020204" pitchFamily="34" charset="0"/>
                <a:ea typeface="+mn-ea"/>
                <a:cs typeface="Arial" panose="020B0604020202020204" pitchFamily="34" charset="0"/>
              </a:rPr>
              <a:t> of focus. Many are helpful for pre/posttest for individual MEP services. </a:t>
            </a:r>
            <a:r>
              <a:rPr lang="en-US" sz="1200" dirty="0">
                <a:latin typeface="Arial" panose="020B0604020202020204" pitchFamily="34" charset="0"/>
                <a:cs typeface="Arial" panose="020B0604020202020204" pitchFamily="34" charset="0"/>
              </a:rPr>
              <a:t>please review the Foundational Skills section in the </a:t>
            </a:r>
            <a:r>
              <a:rPr lang="en-US" sz="1200" dirty="0">
                <a:latin typeface="Arial" panose="020B0604020202020204" pitchFamily="34" charset="0"/>
                <a:cs typeface="Arial" panose="020B0604020202020204" pitchFamily="34" charset="0"/>
                <a:hlinkClick r:id="rId3"/>
              </a:rPr>
              <a:t>Implementation Support for Grades 2–5</a:t>
            </a:r>
            <a:r>
              <a:rPr lang="en-US" sz="1200" dirty="0">
                <a:latin typeface="Arial" panose="020B0604020202020204" pitchFamily="34" charset="0"/>
                <a:cs typeface="Arial" panose="020B0604020202020204" pitchFamily="34" charset="0"/>
              </a:rPr>
              <a:t> for fluency and comprehension ideas. </a:t>
            </a:r>
            <a:r>
              <a:rPr lang="en-US" sz="1200" b="0" i="0" u="none" strike="noStrike" kern="1200" baseline="0" dirty="0">
                <a:solidFill>
                  <a:schemeClr val="tx1"/>
                </a:solidFill>
                <a:effectLst/>
                <a:latin typeface="Arial" panose="020B0604020202020204" pitchFamily="34" charset="0"/>
                <a:ea typeface="+mn-ea"/>
                <a:cs typeface="Arial" panose="020B0604020202020204" pitchFamily="34" charset="0"/>
              </a:rPr>
              <a:t>Take a look at the Implementation Support for all grade levels which </a:t>
            </a:r>
            <a:r>
              <a:rPr lang="en-US" sz="1200" dirty="0">
                <a:latin typeface="Arial" panose="020B0604020202020204" pitchFamily="34" charset="0"/>
                <a:cs typeface="Arial" panose="020B0604020202020204" pitchFamily="34" charset="0"/>
              </a:rPr>
              <a:t>can be found at </a:t>
            </a:r>
            <a:r>
              <a:rPr lang="en-US" sz="1200" dirty="0">
                <a:latin typeface="Arial" panose="020B0604020202020204" pitchFamily="34" charset="0"/>
                <a:cs typeface="Arial" panose="020B0604020202020204" pitchFamily="34" charset="0"/>
                <a:hlinkClick r:id="rId4"/>
              </a:rPr>
              <a:t>Implementation Support for the ELA/ELD Framework</a:t>
            </a:r>
            <a:endParaRPr lang="en-US" sz="1200" b="0" i="0" u="none" strike="noStrike" kern="1200" baseline="0" dirty="0">
              <a:solidFill>
                <a:schemeClr val="tx1"/>
              </a:solidFill>
              <a:effectLst/>
              <a:latin typeface="Arial" panose="020B0604020202020204" pitchFamily="34" charset="0"/>
              <a:ea typeface="+mn-ea"/>
              <a:cs typeface="Arial" panose="020B0604020202020204" pitchFamily="34" charset="0"/>
            </a:endParaRPr>
          </a:p>
          <a:p>
            <a:endParaRPr lang="en-US" sz="1200" b="0" i="0" u="none" strike="noStrike" kern="1200" baseline="0" dirty="0">
              <a:solidFill>
                <a:schemeClr val="tx1"/>
              </a:solidFill>
              <a:effectLst/>
              <a:latin typeface="Arial" panose="020B0604020202020204" pitchFamily="34" charset="0"/>
              <a:ea typeface="+mn-ea"/>
              <a:cs typeface="Arial" panose="020B0604020202020204" pitchFamily="34" charset="0"/>
            </a:endParaRPr>
          </a:p>
          <a:p>
            <a:r>
              <a:rPr lang="en-US" sz="1200" b="0" i="0" u="none" strike="noStrike" kern="1200" dirty="0">
                <a:solidFill>
                  <a:schemeClr val="tx1"/>
                </a:solidFill>
                <a:effectLst/>
                <a:latin typeface="Arial" panose="020B0604020202020204" pitchFamily="34" charset="0"/>
                <a:ea typeface="+mn-ea"/>
                <a:cs typeface="Arial" panose="020B0604020202020204" pitchFamily="34" charset="0"/>
              </a:rPr>
              <a:t>Formative assessment is a deliberate process used by teachers with students during instruction that provides actionable feedback that is used to adjust teaching and learning strategies to improve students’ attainment of learning targets and goals. Formative assessment is a process, not a test. </a:t>
            </a:r>
            <a:r>
              <a:rPr lang="en-US" sz="1200" dirty="0">
                <a:latin typeface="Arial" panose="020B0604020202020204" pitchFamily="34" charset="0"/>
                <a:cs typeface="Arial" panose="020B0604020202020204" pitchFamily="34" charset="0"/>
                <a:hlinkClick r:id="rId5"/>
              </a:rPr>
              <a:t>Smarter Balanced Digital Library</a:t>
            </a:r>
            <a:r>
              <a:rPr lang="en-US" sz="1200" dirty="0">
                <a:latin typeface="Arial" panose="020B0604020202020204" pitchFamily="34" charset="0"/>
                <a:cs typeface="Arial" panose="020B0604020202020204" pitchFamily="34" charset="0"/>
              </a:rPr>
              <a:t> - The Digital Library provides subject- and grade-specific resources intended to help educators apply the formative assessment process during daily instruction. The Smarter Balanced Digital Library</a:t>
            </a:r>
            <a:r>
              <a:rPr lang="en-US" sz="1200" dirty="0">
                <a:latin typeface="Arial" panose="020B0604020202020204" pitchFamily="34" charset="0"/>
                <a:cs typeface="Arial" panose="020B0604020202020204" pitchFamily="34" charset="0"/>
                <a:hlinkClick r:id="rId6"/>
              </a:rPr>
              <a:t>’s Action Video Series</a:t>
            </a:r>
            <a:r>
              <a:rPr lang="en-US" sz="1200" dirty="0">
                <a:latin typeface="Arial" panose="020B0604020202020204" pitchFamily="34" charset="0"/>
                <a:cs typeface="Arial" panose="020B0604020202020204" pitchFamily="34" charset="0"/>
              </a:rPr>
              <a:t> includes multiple formative assessment strategies. Great for professional development!</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13</a:t>
            </a:fld>
            <a:endParaRPr lang="en-US" dirty="0"/>
          </a:p>
        </p:txBody>
      </p:sp>
    </p:spTree>
    <p:extLst>
      <p:ext uri="{BB962C8B-B14F-4D97-AF65-F5344CB8AC3E}">
        <p14:creationId xmlns:p14="http://schemas.microsoft.com/office/powerpoint/2010/main" val="42009758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Bef>
                <a:spcPts val="0"/>
              </a:spcBef>
              <a:spcAft>
                <a:spcPts val="2400"/>
              </a:spcAft>
            </a:pPr>
            <a:r>
              <a:rPr lang="en-US" dirty="0">
                <a:latin typeface="Arial" panose="020B0604020202020204" pitchFamily="34" charset="0"/>
                <a:cs typeface="Arial" panose="020B0604020202020204" pitchFamily="34" charset="0"/>
              </a:rPr>
              <a:t>The intent of Strategy</a:t>
            </a:r>
            <a:r>
              <a:rPr lang="en-US" baseline="0" dirty="0">
                <a:latin typeface="Arial" panose="020B0604020202020204" pitchFamily="34" charset="0"/>
                <a:cs typeface="Arial" panose="020B0604020202020204" pitchFamily="34" charset="0"/>
              </a:rPr>
              <a:t> 1.0 does not include services including: academic tutoring/homework help; </a:t>
            </a:r>
            <a:r>
              <a:rPr lang="en-US" dirty="0">
                <a:latin typeface="Arial" panose="020B0604020202020204" pitchFamily="34" charset="0"/>
                <a:cs typeface="Arial" panose="020B0604020202020204" pitchFamily="34" charset="0"/>
              </a:rPr>
              <a:t>Science, Technology, Engineering, Math (STEM); Science, Technology, Engineering, Arts, Math (STEAM); Cyber High; and Out of School Youth (OSY) ELA, English as a Second Language, ELD services.</a:t>
            </a:r>
          </a:p>
          <a:p>
            <a:endParaRPr lang="en-US"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latin typeface="Arial" panose="020B0604020202020204" pitchFamily="34" charset="0"/>
                <a:cs typeface="Arial" panose="020B0604020202020204" pitchFamily="34" charset="0"/>
              </a:rPr>
              <a:t>We do encourage the ELA standards be taught through different content areas like science or history, but the focus is to improve reading fluency and comprehension (e.g., character analysis, determine a theme of a story, compare and contrast themes, etc.) as well as writing. STEM or STEAM education teaches many things and may not specifically focus on ELA standards and isn’t considered a targeted ELA intervention. As noted earlier, these services should focus on CCSS for Reading Literature and Informational Texts and Foundational Skills for K-5 and for any English learners, or EL, students outside of these grade levels who may also need these skills. There is also a focus on the Writing CCSS for Grades K-12.</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Please note that although not directly included in the SSDP</a:t>
            </a:r>
            <a:r>
              <a:rPr lang="en-US" baseline="0" dirty="0">
                <a:latin typeface="Arial" panose="020B0604020202020204" pitchFamily="34" charset="0"/>
                <a:cs typeface="Arial" panose="020B0604020202020204" pitchFamily="34" charset="0"/>
              </a:rPr>
              <a:t> strategies, we strongly encourage STEM and STEAM services as they can be extremely engaging. When possible, please integrate ELA CCSS for Science and Technical Subjects. Integrated ELD and student engagement strategies identified in the SSDP can also be included.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15</a:t>
            </a:fld>
            <a:endParaRPr lang="en-US" dirty="0"/>
          </a:p>
        </p:txBody>
      </p:sp>
    </p:spTree>
    <p:extLst>
      <p:ext uri="{BB962C8B-B14F-4D97-AF65-F5344CB8AC3E}">
        <p14:creationId xmlns:p14="http://schemas.microsoft.com/office/powerpoint/2010/main" val="41766701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This Reading and Writing Intervention</a:t>
            </a:r>
            <a:r>
              <a:rPr lang="en-US" sz="1200" baseline="0" dirty="0">
                <a:latin typeface="Arial" panose="020B0604020202020204" pitchFamily="34" charset="0"/>
                <a:cs typeface="Arial" panose="020B0604020202020204" pitchFamily="34" charset="0"/>
              </a:rPr>
              <a:t> service </a:t>
            </a:r>
            <a:r>
              <a:rPr lang="en-US" sz="1200" dirty="0">
                <a:latin typeface="Arial" panose="020B0604020202020204" pitchFamily="34" charset="0"/>
                <a:cs typeface="Arial" panose="020B0604020202020204" pitchFamily="34" charset="0"/>
              </a:rPr>
              <a:t>is a good example of a service that aligns</a:t>
            </a:r>
            <a:r>
              <a:rPr lang="en-US" sz="1200" baseline="0" dirty="0">
                <a:latin typeface="Arial" panose="020B0604020202020204" pitchFamily="34" charset="0"/>
                <a:cs typeface="Arial" panose="020B0604020202020204" pitchFamily="34" charset="0"/>
              </a:rPr>
              <a:t> to Strategy 1.0 as students are provided direct instruction in reading and math. This region choose to incorporate all of the ELA strategies into one service. </a:t>
            </a:r>
          </a:p>
          <a:p>
            <a:endParaRPr lang="en-US" sz="1200" b="0" i="0" kern="1200" dirty="0">
              <a:solidFill>
                <a:schemeClr val="tx1"/>
              </a:solidFill>
              <a:effectLst/>
              <a:latin typeface="Arial" panose="020B0604020202020204" pitchFamily="34" charset="0"/>
              <a:ea typeface="+mn-ea"/>
              <a:cs typeface="Arial" panose="020B0604020202020204" pitchFamily="34" charset="0"/>
            </a:endParaRPr>
          </a:p>
          <a:p>
            <a:r>
              <a:rPr lang="en-US" sz="1200" b="0" i="0" kern="1200" dirty="0">
                <a:solidFill>
                  <a:schemeClr val="tx1"/>
                </a:solidFill>
                <a:effectLst/>
                <a:latin typeface="Arial" panose="020B0604020202020204" pitchFamily="34" charset="0"/>
                <a:ea typeface="+mn-ea"/>
                <a:cs typeface="Arial" panose="020B0604020202020204" pitchFamily="34" charset="0"/>
              </a:rPr>
              <a:t>The Reading and Writing Intervention (RWI) after school program will address our EL migratory students who are PFS and/or have not met ELA standards. There will be one class offered at each comprehensive high school addressing the four domains of ELD: listening, speaking, reading, and writing. Imagine Literacy and the District's myPerspectives curriculum will be used in the classroom. The online Imagine Literacy program helps build student vocabulary using listening and speaking skills. The curriculum empowers learners to build language proficiency with highly differentiated and rich instructional resources. The RWI program teachers will work in collaboration with the District's ELA/ELD's myPerspectives scope and sequence to provide specific supplemental services to provide added support students need outside of their regular day English classes.  </a:t>
            </a:r>
            <a:br>
              <a:rPr lang="en-US" sz="1200" b="0" i="0" kern="1200" dirty="0">
                <a:solidFill>
                  <a:schemeClr val="tx1"/>
                </a:solidFill>
                <a:effectLst/>
                <a:latin typeface="Arial" panose="020B0604020202020204" pitchFamily="34" charset="0"/>
                <a:ea typeface="+mn-ea"/>
                <a:cs typeface="Arial" panose="020B0604020202020204" pitchFamily="34" charset="0"/>
              </a:rPr>
            </a:br>
            <a:br>
              <a:rPr lang="en-US" sz="1200" b="0" i="0" kern="1200" dirty="0">
                <a:solidFill>
                  <a:schemeClr val="tx1"/>
                </a:solidFill>
                <a:effectLst/>
                <a:latin typeface="Arial" panose="020B0604020202020204" pitchFamily="34" charset="0"/>
                <a:ea typeface="+mn-ea"/>
                <a:cs typeface="Arial" panose="020B0604020202020204" pitchFamily="34" charset="0"/>
              </a:rPr>
            </a:br>
            <a:r>
              <a:rPr lang="en-US" sz="1200" b="0" i="0" u="none" kern="1200" dirty="0">
                <a:solidFill>
                  <a:schemeClr val="tx1"/>
                </a:solidFill>
                <a:effectLst/>
                <a:latin typeface="Arial" panose="020B0604020202020204" pitchFamily="34" charset="0"/>
                <a:ea typeface="+mn-ea"/>
                <a:cs typeface="Arial" panose="020B0604020202020204" pitchFamily="34" charset="0"/>
              </a:rPr>
              <a:t>Structure of Service: </a:t>
            </a:r>
            <a:r>
              <a:rPr lang="en-US" sz="1200" b="0" i="0" kern="1200" dirty="0">
                <a:solidFill>
                  <a:schemeClr val="tx1"/>
                </a:solidFill>
                <a:effectLst/>
                <a:latin typeface="Arial" panose="020B0604020202020204" pitchFamily="34" charset="0"/>
                <a:ea typeface="+mn-ea"/>
                <a:cs typeface="Arial" panose="020B0604020202020204" pitchFamily="34" charset="0"/>
              </a:rPr>
              <a:t>Migratory students who scored Below or Standard Nearly Met on CAASPP and/or on local benchmarks will receive targeted intervention in ELA/ELD instruction one day per week, 60 minutes per day, for a total of 30 days at their respective site with instruction provided by a qualified teacher who has received training in writing instruction. Teachers will use inquiry-based learning to activate student knowledge.</a:t>
            </a:r>
          </a:p>
          <a:p>
            <a:endParaRPr lang="en-US" sz="1200" b="1" i="0" kern="1200" dirty="0">
              <a:solidFill>
                <a:schemeClr val="tx1"/>
              </a:solidFill>
              <a:effectLst/>
              <a:latin typeface="Arial" panose="020B0604020202020204" pitchFamily="34" charset="0"/>
              <a:ea typeface="+mn-ea"/>
              <a:cs typeface="Arial" panose="020B0604020202020204" pitchFamily="34" charset="0"/>
            </a:endParaRPr>
          </a:p>
          <a:p>
            <a:r>
              <a:rPr lang="en-US" sz="1200" b="0" i="0" kern="1200" dirty="0">
                <a:solidFill>
                  <a:schemeClr val="tx1"/>
                </a:solidFill>
                <a:effectLst/>
                <a:latin typeface="Arial" panose="020B0604020202020204" pitchFamily="34" charset="0"/>
                <a:ea typeface="+mn-ea"/>
                <a:cs typeface="Arial" panose="020B0604020202020204" pitchFamily="34" charset="0"/>
              </a:rPr>
              <a:t>Key Skills To Be Learned:</a:t>
            </a:r>
          </a:p>
          <a:p>
            <a:r>
              <a:rPr lang="en-US" sz="1200" b="0" i="0" kern="1200" dirty="0">
                <a:solidFill>
                  <a:schemeClr val="tx1"/>
                </a:solidFill>
                <a:effectLst/>
                <a:latin typeface="Arial" panose="020B0604020202020204" pitchFamily="34" charset="0"/>
                <a:ea typeface="+mn-ea"/>
                <a:cs typeface="Arial" panose="020B0604020202020204" pitchFamily="34" charset="0"/>
              </a:rPr>
              <a:t>Students will build core reading and academic language skills with a research-based, My Perspectives and Imagine Learning Literacy curriculum.</a:t>
            </a:r>
          </a:p>
          <a:p>
            <a:r>
              <a:rPr lang="en-US" sz="1200" b="0" i="0" kern="1200" dirty="0">
                <a:solidFill>
                  <a:schemeClr val="tx1"/>
                </a:solidFill>
                <a:effectLst/>
                <a:latin typeface="Arial" panose="020B0604020202020204" pitchFamily="34" charset="0"/>
                <a:ea typeface="+mn-ea"/>
                <a:cs typeface="Arial" panose="020B0604020202020204" pitchFamily="34" charset="0"/>
              </a:rPr>
              <a:t>Students will build language and literacy concepts: reading and listening comprehension, vocabulary, academic language, grammar, phonological awareness, phonics, and fluency.</a:t>
            </a:r>
          </a:p>
          <a:p>
            <a:r>
              <a:rPr lang="en-US" sz="1200" b="0" i="0" kern="1200" dirty="0">
                <a:solidFill>
                  <a:schemeClr val="tx1"/>
                </a:solidFill>
                <a:effectLst/>
                <a:latin typeface="Arial" panose="020B0604020202020204" pitchFamily="34" charset="0"/>
                <a:ea typeface="+mn-ea"/>
                <a:cs typeface="Arial" panose="020B0604020202020204" pitchFamily="34" charset="0"/>
              </a:rPr>
              <a:t>Students will have opportunities to read at least two expository texts: </a:t>
            </a:r>
            <a:r>
              <a:rPr lang="en-US" sz="1200" b="0" i="0" u="sng" kern="1200" dirty="0">
                <a:solidFill>
                  <a:schemeClr val="tx1"/>
                </a:solidFill>
                <a:effectLst/>
                <a:latin typeface="Arial" panose="020B0604020202020204" pitchFamily="34" charset="0"/>
                <a:ea typeface="+mn-ea"/>
                <a:cs typeface="Arial" panose="020B0604020202020204" pitchFamily="34" charset="0"/>
              </a:rPr>
              <a:t>The Circuit</a:t>
            </a:r>
            <a:r>
              <a:rPr lang="en-US" sz="1200" b="0" i="0" kern="1200" dirty="0">
                <a:solidFill>
                  <a:schemeClr val="tx1"/>
                </a:solidFill>
                <a:effectLst/>
                <a:latin typeface="Arial" panose="020B0604020202020204" pitchFamily="34" charset="0"/>
                <a:ea typeface="+mn-ea"/>
                <a:cs typeface="Arial" panose="020B0604020202020204" pitchFamily="34" charset="0"/>
              </a:rPr>
              <a:t> by Francisco Jiménez and </a:t>
            </a:r>
            <a:r>
              <a:rPr lang="en-US" sz="1200" b="0" i="0" u="sng" kern="1200" dirty="0">
                <a:solidFill>
                  <a:schemeClr val="tx1"/>
                </a:solidFill>
                <a:effectLst/>
                <a:latin typeface="Arial" panose="020B0604020202020204" pitchFamily="34" charset="0"/>
                <a:ea typeface="+mn-ea"/>
                <a:cs typeface="Arial" panose="020B0604020202020204" pitchFamily="34" charset="0"/>
              </a:rPr>
              <a:t>Rain of Gold</a:t>
            </a:r>
            <a:r>
              <a:rPr lang="en-US" sz="1200" b="0" i="0" kern="1200" dirty="0">
                <a:solidFill>
                  <a:schemeClr val="tx1"/>
                </a:solidFill>
                <a:effectLst/>
                <a:latin typeface="Arial" panose="020B0604020202020204" pitchFamily="34" charset="0"/>
                <a:ea typeface="+mn-ea"/>
                <a:cs typeface="Arial" panose="020B0604020202020204" pitchFamily="34" charset="0"/>
              </a:rPr>
              <a:t> by Victor Villaseñor . </a:t>
            </a:r>
          </a:p>
          <a:p>
            <a:r>
              <a:rPr lang="en-US" sz="1200" b="0" i="0" kern="1200" dirty="0">
                <a:solidFill>
                  <a:schemeClr val="tx1"/>
                </a:solidFill>
                <a:effectLst/>
                <a:latin typeface="Arial" panose="020B0604020202020204" pitchFamily="34" charset="0"/>
                <a:ea typeface="+mn-ea"/>
                <a:cs typeface="Arial" panose="020B0604020202020204" pitchFamily="34" charset="0"/>
              </a:rPr>
              <a:t>Students will increase expository writing skills using the District's ELA/ELD myPerspectives writing rubric that outlines the elements required by the genres (Problem and Solution, Argumentative) to write a proficient example and identifies what is needed for different levels of writing proficiency. </a:t>
            </a:r>
          </a:p>
          <a:p>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16</a:t>
            </a:fld>
            <a:endParaRPr lang="en-US" dirty="0"/>
          </a:p>
        </p:txBody>
      </p:sp>
    </p:spTree>
    <p:extLst>
      <p:ext uri="{BB962C8B-B14F-4D97-AF65-F5344CB8AC3E}">
        <p14:creationId xmlns:p14="http://schemas.microsoft.com/office/powerpoint/2010/main" val="42289407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This Reading and Writing Intervention</a:t>
            </a:r>
            <a:r>
              <a:rPr lang="en-US" sz="1200" baseline="0" dirty="0">
                <a:latin typeface="Arial" panose="020B0604020202020204" pitchFamily="34" charset="0"/>
                <a:cs typeface="Arial" panose="020B0604020202020204" pitchFamily="34" charset="0"/>
              </a:rPr>
              <a:t> service </a:t>
            </a:r>
            <a:r>
              <a:rPr lang="en-US" sz="1200" dirty="0">
                <a:latin typeface="Arial" panose="020B0604020202020204" pitchFamily="34" charset="0"/>
                <a:cs typeface="Arial" panose="020B0604020202020204" pitchFamily="34" charset="0"/>
              </a:rPr>
              <a:t>is a good example of a service that aligns</a:t>
            </a:r>
            <a:r>
              <a:rPr lang="en-US" sz="1200" baseline="0" dirty="0">
                <a:latin typeface="Arial" panose="020B0604020202020204" pitchFamily="34" charset="0"/>
                <a:cs typeface="Arial" panose="020B0604020202020204" pitchFamily="34" charset="0"/>
              </a:rPr>
              <a:t> to Strategy 1.0 as students are provided direct instruction in reading and math. This region choose to incorporate all of the ELA strategies into one service. </a:t>
            </a:r>
          </a:p>
          <a:p>
            <a:endParaRPr lang="en-US" sz="1200" b="0" i="0" kern="1200" dirty="0">
              <a:solidFill>
                <a:schemeClr val="tx1"/>
              </a:solidFill>
              <a:effectLst/>
              <a:latin typeface="Arial" panose="020B0604020202020204" pitchFamily="34" charset="0"/>
              <a:ea typeface="+mn-ea"/>
              <a:cs typeface="Arial" panose="020B0604020202020204" pitchFamily="34" charset="0"/>
            </a:endParaRPr>
          </a:p>
          <a:p>
            <a:r>
              <a:rPr lang="en-US" sz="1200" b="0" i="0" kern="1200" dirty="0">
                <a:solidFill>
                  <a:schemeClr val="tx1"/>
                </a:solidFill>
                <a:effectLst/>
                <a:latin typeface="Arial" panose="020B0604020202020204" pitchFamily="34" charset="0"/>
                <a:ea typeface="+mn-ea"/>
                <a:cs typeface="Arial" panose="020B0604020202020204" pitchFamily="34" charset="0"/>
              </a:rPr>
              <a:t>The Reading and Writing Intervention (RWI) after school program will address our EL migratory students who are PFS and/or have not met ELA standards. There will be one class offered at each comprehensive high school addressing the four domains of ELD: listening, speaking, reading, and writing. Imagine Literacy and the District's myPerspectives curriculum will be used in the classroom. The online Imagine Literacy program helps build student vocabulary using listening and speaking skills. The curriculum empowers learners to build language proficiency with highly differentiated and rich instructional resources. The RWI program teachers will work in collaboration with the District's ELA/ELD's myPerspectives scope and sequence to provide specific supplemental services to provide added support students need outside of their regular day English classes.  </a:t>
            </a:r>
            <a:br>
              <a:rPr lang="en-US" sz="1200" b="0" i="0" kern="1200" dirty="0">
                <a:solidFill>
                  <a:schemeClr val="tx1"/>
                </a:solidFill>
                <a:effectLst/>
                <a:latin typeface="Arial" panose="020B0604020202020204" pitchFamily="34" charset="0"/>
                <a:ea typeface="+mn-ea"/>
                <a:cs typeface="Arial" panose="020B0604020202020204" pitchFamily="34" charset="0"/>
              </a:rPr>
            </a:br>
            <a:br>
              <a:rPr lang="en-US" sz="1200" b="0" i="0" kern="1200" dirty="0">
                <a:solidFill>
                  <a:schemeClr val="tx1"/>
                </a:solidFill>
                <a:effectLst/>
                <a:latin typeface="Arial" panose="020B0604020202020204" pitchFamily="34" charset="0"/>
                <a:ea typeface="+mn-ea"/>
                <a:cs typeface="Arial" panose="020B0604020202020204" pitchFamily="34" charset="0"/>
              </a:rPr>
            </a:br>
            <a:r>
              <a:rPr lang="en-US" sz="1200" b="0" i="0" u="none" kern="1200" dirty="0">
                <a:solidFill>
                  <a:schemeClr val="tx1"/>
                </a:solidFill>
                <a:effectLst/>
                <a:latin typeface="Arial" panose="020B0604020202020204" pitchFamily="34" charset="0"/>
                <a:ea typeface="+mn-ea"/>
                <a:cs typeface="Arial" panose="020B0604020202020204" pitchFamily="34" charset="0"/>
              </a:rPr>
              <a:t>Structure of Service: </a:t>
            </a:r>
            <a:r>
              <a:rPr lang="en-US" sz="1200" b="0" i="0" kern="1200" dirty="0">
                <a:solidFill>
                  <a:schemeClr val="tx1"/>
                </a:solidFill>
                <a:effectLst/>
                <a:latin typeface="Arial" panose="020B0604020202020204" pitchFamily="34" charset="0"/>
                <a:ea typeface="+mn-ea"/>
                <a:cs typeface="Arial" panose="020B0604020202020204" pitchFamily="34" charset="0"/>
              </a:rPr>
              <a:t>Migratory students who scored Below or Standard Nearly Met on CAASPP and/or on local benchmarks will receive targeted intervention in ELA/ELD instruction one day per week, 60 minutes per day, for a total of 30 days at their respective site with instruction provided by a qualified teacher who has received training in writing instruction. Teachers will use inquiry-based learning to activate student knowledge.</a:t>
            </a:r>
          </a:p>
          <a:p>
            <a:endParaRPr lang="en-US" sz="1200" b="1" i="0" kern="1200" dirty="0">
              <a:solidFill>
                <a:schemeClr val="tx1"/>
              </a:solidFill>
              <a:effectLst/>
              <a:latin typeface="Arial" panose="020B0604020202020204" pitchFamily="34" charset="0"/>
              <a:ea typeface="+mn-ea"/>
              <a:cs typeface="Arial" panose="020B0604020202020204" pitchFamily="34" charset="0"/>
            </a:endParaRPr>
          </a:p>
          <a:p>
            <a:r>
              <a:rPr lang="en-US" sz="1200" b="0" i="0" kern="1200" dirty="0">
                <a:solidFill>
                  <a:schemeClr val="tx1"/>
                </a:solidFill>
                <a:effectLst/>
                <a:latin typeface="Arial" panose="020B0604020202020204" pitchFamily="34" charset="0"/>
                <a:ea typeface="+mn-ea"/>
                <a:cs typeface="Arial" panose="020B0604020202020204" pitchFamily="34" charset="0"/>
              </a:rPr>
              <a:t>Key Skills To Be Learned:</a:t>
            </a:r>
          </a:p>
          <a:p>
            <a:r>
              <a:rPr lang="en-US" sz="1200" b="0" i="0" kern="1200" dirty="0">
                <a:solidFill>
                  <a:schemeClr val="tx1"/>
                </a:solidFill>
                <a:effectLst/>
                <a:latin typeface="Arial" panose="020B0604020202020204" pitchFamily="34" charset="0"/>
                <a:ea typeface="+mn-ea"/>
                <a:cs typeface="Arial" panose="020B0604020202020204" pitchFamily="34" charset="0"/>
              </a:rPr>
              <a:t>Students will build core reading and academic language skills with a research-based, My Perspectives and Imagine Learning Literacy curriculum.</a:t>
            </a:r>
          </a:p>
          <a:p>
            <a:r>
              <a:rPr lang="en-US" sz="1200" b="0" i="0" kern="1200" dirty="0">
                <a:solidFill>
                  <a:schemeClr val="tx1"/>
                </a:solidFill>
                <a:effectLst/>
                <a:latin typeface="Arial" panose="020B0604020202020204" pitchFamily="34" charset="0"/>
                <a:ea typeface="+mn-ea"/>
                <a:cs typeface="Arial" panose="020B0604020202020204" pitchFamily="34" charset="0"/>
              </a:rPr>
              <a:t>Students will build language and literacy concepts: reading and listening comprehension, vocabulary, academic language, grammar, phonological awareness, phonics, and fluency.</a:t>
            </a:r>
          </a:p>
          <a:p>
            <a:r>
              <a:rPr lang="en-US" sz="1200" b="0" i="0" kern="1200" dirty="0">
                <a:solidFill>
                  <a:schemeClr val="tx1"/>
                </a:solidFill>
                <a:effectLst/>
                <a:latin typeface="Arial" panose="020B0604020202020204" pitchFamily="34" charset="0"/>
                <a:ea typeface="+mn-ea"/>
                <a:cs typeface="Arial" panose="020B0604020202020204" pitchFamily="34" charset="0"/>
              </a:rPr>
              <a:t>Students will have opportunities to read at least two expository texts: </a:t>
            </a:r>
            <a:r>
              <a:rPr lang="en-US" sz="1200" b="0" i="0" u="sng" kern="1200" dirty="0">
                <a:solidFill>
                  <a:schemeClr val="tx1"/>
                </a:solidFill>
                <a:effectLst/>
                <a:latin typeface="Arial" panose="020B0604020202020204" pitchFamily="34" charset="0"/>
                <a:ea typeface="+mn-ea"/>
                <a:cs typeface="Arial" panose="020B0604020202020204" pitchFamily="34" charset="0"/>
              </a:rPr>
              <a:t>The Circuit</a:t>
            </a:r>
            <a:r>
              <a:rPr lang="en-US" sz="1200" b="0" i="0" kern="1200" dirty="0">
                <a:solidFill>
                  <a:schemeClr val="tx1"/>
                </a:solidFill>
                <a:effectLst/>
                <a:latin typeface="Arial" panose="020B0604020202020204" pitchFamily="34" charset="0"/>
                <a:ea typeface="+mn-ea"/>
                <a:cs typeface="Arial" panose="020B0604020202020204" pitchFamily="34" charset="0"/>
              </a:rPr>
              <a:t> by Francisco Jiménez and </a:t>
            </a:r>
            <a:r>
              <a:rPr lang="en-US" sz="1200" b="0" i="0" u="sng" kern="1200" dirty="0">
                <a:solidFill>
                  <a:schemeClr val="tx1"/>
                </a:solidFill>
                <a:effectLst/>
                <a:latin typeface="Arial" panose="020B0604020202020204" pitchFamily="34" charset="0"/>
                <a:ea typeface="+mn-ea"/>
                <a:cs typeface="Arial" panose="020B0604020202020204" pitchFamily="34" charset="0"/>
              </a:rPr>
              <a:t>Rain of Gold</a:t>
            </a:r>
            <a:r>
              <a:rPr lang="en-US" sz="1200" b="0" i="0" kern="1200" dirty="0">
                <a:solidFill>
                  <a:schemeClr val="tx1"/>
                </a:solidFill>
                <a:effectLst/>
                <a:latin typeface="Arial" panose="020B0604020202020204" pitchFamily="34" charset="0"/>
                <a:ea typeface="+mn-ea"/>
                <a:cs typeface="Arial" panose="020B0604020202020204" pitchFamily="34" charset="0"/>
              </a:rPr>
              <a:t> by Victor Villaseñor . </a:t>
            </a:r>
          </a:p>
          <a:p>
            <a:r>
              <a:rPr lang="en-US" sz="1200" b="0" i="0" kern="1200" dirty="0">
                <a:solidFill>
                  <a:schemeClr val="tx1"/>
                </a:solidFill>
                <a:effectLst/>
                <a:latin typeface="Arial" panose="020B0604020202020204" pitchFamily="34" charset="0"/>
                <a:ea typeface="+mn-ea"/>
                <a:cs typeface="Arial" panose="020B0604020202020204" pitchFamily="34" charset="0"/>
              </a:rPr>
              <a:t>Students will increase expository writing skills using the District's ELA/ELD myPerspectives writing rubric that outlines the elements required by the genres (Problem and Solution, Argumentative) to write a proficient example and identifies what is needed for different levels of writing proficiency. </a:t>
            </a:r>
          </a:p>
          <a:p>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17</a:t>
            </a:fld>
            <a:endParaRPr lang="en-US" dirty="0"/>
          </a:p>
        </p:txBody>
      </p:sp>
    </p:spTree>
    <p:extLst>
      <p:ext uri="{BB962C8B-B14F-4D97-AF65-F5344CB8AC3E}">
        <p14:creationId xmlns:p14="http://schemas.microsoft.com/office/powerpoint/2010/main" val="41481401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This Reading and Writing Intervention</a:t>
            </a:r>
            <a:r>
              <a:rPr lang="en-US" sz="1200" baseline="0" dirty="0">
                <a:latin typeface="Arial" panose="020B0604020202020204" pitchFamily="34" charset="0"/>
                <a:cs typeface="Arial" panose="020B0604020202020204" pitchFamily="34" charset="0"/>
              </a:rPr>
              <a:t> service </a:t>
            </a:r>
            <a:r>
              <a:rPr lang="en-US" sz="1200" dirty="0">
                <a:latin typeface="Arial" panose="020B0604020202020204" pitchFamily="34" charset="0"/>
                <a:cs typeface="Arial" panose="020B0604020202020204" pitchFamily="34" charset="0"/>
              </a:rPr>
              <a:t>is a good example of a service that aligns</a:t>
            </a:r>
            <a:r>
              <a:rPr lang="en-US" sz="1200" baseline="0" dirty="0">
                <a:latin typeface="Arial" panose="020B0604020202020204" pitchFamily="34" charset="0"/>
                <a:cs typeface="Arial" panose="020B0604020202020204" pitchFamily="34" charset="0"/>
              </a:rPr>
              <a:t> to Strategy 1.0 as students are provided direct instruction in reading and math. This region choose to incorporate all of the ELA strategies into one service. </a:t>
            </a:r>
          </a:p>
          <a:p>
            <a:endParaRPr lang="en-US" sz="1200" b="0" i="0" kern="1200" dirty="0">
              <a:solidFill>
                <a:schemeClr val="tx1"/>
              </a:solidFill>
              <a:effectLst/>
              <a:latin typeface="Arial" panose="020B0604020202020204" pitchFamily="34" charset="0"/>
              <a:ea typeface="+mn-ea"/>
              <a:cs typeface="Arial" panose="020B0604020202020204" pitchFamily="34" charset="0"/>
            </a:endParaRPr>
          </a:p>
          <a:p>
            <a:r>
              <a:rPr lang="en-US" sz="1200" b="0" i="0" kern="1200" dirty="0">
                <a:solidFill>
                  <a:schemeClr val="tx1"/>
                </a:solidFill>
                <a:effectLst/>
                <a:latin typeface="Arial" panose="020B0604020202020204" pitchFamily="34" charset="0"/>
                <a:ea typeface="+mn-ea"/>
                <a:cs typeface="Arial" panose="020B0604020202020204" pitchFamily="34" charset="0"/>
              </a:rPr>
              <a:t>The Reading and Writing Intervention (RWI) after school program will address our EL migratory students who are PFS and/or have not met ELA standards. There will be one class offered at each comprehensive high school addressing the four domains of ELD: listening, speaking, reading, and writing. Imagine Literacy and the District's myPerspectives curriculum will be used in the classroom. The online Imagine Literacy program helps build student vocabulary using listening and speaking skills. The curriculum empowers learners to build language proficiency with highly differentiated and rich instructional resources. The RWI program teachers will work in collaboration with the District's ELA/ELD's myPerspectives scope and sequence to provide specific supplemental services to provide added support students need outside of their regular day English classes.  </a:t>
            </a:r>
            <a:br>
              <a:rPr lang="en-US" sz="1200" b="0" i="0" kern="1200" dirty="0">
                <a:solidFill>
                  <a:schemeClr val="tx1"/>
                </a:solidFill>
                <a:effectLst/>
                <a:latin typeface="Arial" panose="020B0604020202020204" pitchFamily="34" charset="0"/>
                <a:ea typeface="+mn-ea"/>
                <a:cs typeface="Arial" panose="020B0604020202020204" pitchFamily="34" charset="0"/>
              </a:rPr>
            </a:br>
            <a:br>
              <a:rPr lang="en-US" sz="1200" b="0" i="0" kern="1200" dirty="0">
                <a:solidFill>
                  <a:schemeClr val="tx1"/>
                </a:solidFill>
                <a:effectLst/>
                <a:latin typeface="Arial" panose="020B0604020202020204" pitchFamily="34" charset="0"/>
                <a:ea typeface="+mn-ea"/>
                <a:cs typeface="Arial" panose="020B0604020202020204" pitchFamily="34" charset="0"/>
              </a:rPr>
            </a:br>
            <a:r>
              <a:rPr lang="en-US" sz="1200" b="0" i="0" u="none" kern="1200" dirty="0">
                <a:solidFill>
                  <a:schemeClr val="tx1"/>
                </a:solidFill>
                <a:effectLst/>
                <a:latin typeface="Arial" panose="020B0604020202020204" pitchFamily="34" charset="0"/>
                <a:ea typeface="+mn-ea"/>
                <a:cs typeface="Arial" panose="020B0604020202020204" pitchFamily="34" charset="0"/>
              </a:rPr>
              <a:t>Structure of Service: </a:t>
            </a:r>
            <a:r>
              <a:rPr lang="en-US" sz="1200" b="0" i="0" kern="1200" dirty="0">
                <a:solidFill>
                  <a:schemeClr val="tx1"/>
                </a:solidFill>
                <a:effectLst/>
                <a:latin typeface="Arial" panose="020B0604020202020204" pitchFamily="34" charset="0"/>
                <a:ea typeface="+mn-ea"/>
                <a:cs typeface="Arial" panose="020B0604020202020204" pitchFamily="34" charset="0"/>
              </a:rPr>
              <a:t>Migratory students who scored Below or Standard Nearly Met on CAASPP and/or on local benchmarks will receive targeted intervention in ELA/ELD instruction one day per week, 60 minutes per day, for a total of 30 days at their respective site with instruction provided by a qualified teacher who has received training in writing instruction. Teachers will use inquiry-based learning to activate student knowledge.</a:t>
            </a:r>
          </a:p>
          <a:p>
            <a:endParaRPr lang="en-US" sz="1200" b="1" i="0" kern="1200" dirty="0">
              <a:solidFill>
                <a:schemeClr val="tx1"/>
              </a:solidFill>
              <a:effectLst/>
              <a:latin typeface="Arial" panose="020B0604020202020204" pitchFamily="34" charset="0"/>
              <a:ea typeface="+mn-ea"/>
              <a:cs typeface="Arial" panose="020B0604020202020204" pitchFamily="34" charset="0"/>
            </a:endParaRPr>
          </a:p>
          <a:p>
            <a:r>
              <a:rPr lang="en-US" sz="1200" b="0" i="0" kern="1200" dirty="0">
                <a:solidFill>
                  <a:schemeClr val="tx1"/>
                </a:solidFill>
                <a:effectLst/>
                <a:latin typeface="Arial" panose="020B0604020202020204" pitchFamily="34" charset="0"/>
                <a:ea typeface="+mn-ea"/>
                <a:cs typeface="Arial" panose="020B0604020202020204" pitchFamily="34" charset="0"/>
              </a:rPr>
              <a:t>Key Skills To Be Learned:</a:t>
            </a:r>
          </a:p>
          <a:p>
            <a:r>
              <a:rPr lang="en-US" sz="1200" b="0" i="0" kern="1200" dirty="0">
                <a:solidFill>
                  <a:schemeClr val="tx1"/>
                </a:solidFill>
                <a:effectLst/>
                <a:latin typeface="Arial" panose="020B0604020202020204" pitchFamily="34" charset="0"/>
                <a:ea typeface="+mn-ea"/>
                <a:cs typeface="Arial" panose="020B0604020202020204" pitchFamily="34" charset="0"/>
              </a:rPr>
              <a:t>Students will build core reading and academic language skills with a research-based, My Perspectives and Imagine Learning Literacy curriculum.</a:t>
            </a:r>
          </a:p>
          <a:p>
            <a:r>
              <a:rPr lang="en-US" sz="1200" b="0" i="0" kern="1200" dirty="0">
                <a:solidFill>
                  <a:schemeClr val="tx1"/>
                </a:solidFill>
                <a:effectLst/>
                <a:latin typeface="Arial" panose="020B0604020202020204" pitchFamily="34" charset="0"/>
                <a:ea typeface="+mn-ea"/>
                <a:cs typeface="Arial" panose="020B0604020202020204" pitchFamily="34" charset="0"/>
              </a:rPr>
              <a:t>Students will build language and literacy concepts: reading and listening comprehension, vocabulary, academic language, grammar, phonological awareness, phonics, and fluency.</a:t>
            </a:r>
          </a:p>
          <a:p>
            <a:r>
              <a:rPr lang="en-US" sz="1200" b="0" i="0" kern="1200" dirty="0">
                <a:solidFill>
                  <a:schemeClr val="tx1"/>
                </a:solidFill>
                <a:effectLst/>
                <a:latin typeface="Arial" panose="020B0604020202020204" pitchFamily="34" charset="0"/>
                <a:ea typeface="+mn-ea"/>
                <a:cs typeface="Arial" panose="020B0604020202020204" pitchFamily="34" charset="0"/>
              </a:rPr>
              <a:t>Students will have opportunities to read at least two expository texts: </a:t>
            </a:r>
            <a:r>
              <a:rPr lang="en-US" sz="1200" b="0" i="0" u="sng" kern="1200" dirty="0">
                <a:solidFill>
                  <a:schemeClr val="tx1"/>
                </a:solidFill>
                <a:effectLst/>
                <a:latin typeface="Arial" panose="020B0604020202020204" pitchFamily="34" charset="0"/>
                <a:ea typeface="+mn-ea"/>
                <a:cs typeface="Arial" panose="020B0604020202020204" pitchFamily="34" charset="0"/>
              </a:rPr>
              <a:t>The Circuit</a:t>
            </a:r>
            <a:r>
              <a:rPr lang="en-US" sz="1200" b="0" i="0" kern="1200" dirty="0">
                <a:solidFill>
                  <a:schemeClr val="tx1"/>
                </a:solidFill>
                <a:effectLst/>
                <a:latin typeface="Arial" panose="020B0604020202020204" pitchFamily="34" charset="0"/>
                <a:ea typeface="+mn-ea"/>
                <a:cs typeface="Arial" panose="020B0604020202020204" pitchFamily="34" charset="0"/>
              </a:rPr>
              <a:t> by Francisco Jiménez and </a:t>
            </a:r>
            <a:r>
              <a:rPr lang="en-US" sz="1200" b="0" i="0" u="sng" kern="1200" dirty="0">
                <a:solidFill>
                  <a:schemeClr val="tx1"/>
                </a:solidFill>
                <a:effectLst/>
                <a:latin typeface="Arial" panose="020B0604020202020204" pitchFamily="34" charset="0"/>
                <a:ea typeface="+mn-ea"/>
                <a:cs typeface="Arial" panose="020B0604020202020204" pitchFamily="34" charset="0"/>
              </a:rPr>
              <a:t>Rain of Gold</a:t>
            </a:r>
            <a:r>
              <a:rPr lang="en-US" sz="1200" b="0" i="0" kern="1200" dirty="0">
                <a:solidFill>
                  <a:schemeClr val="tx1"/>
                </a:solidFill>
                <a:effectLst/>
                <a:latin typeface="Arial" panose="020B0604020202020204" pitchFamily="34" charset="0"/>
                <a:ea typeface="+mn-ea"/>
                <a:cs typeface="Arial" panose="020B0604020202020204" pitchFamily="34" charset="0"/>
              </a:rPr>
              <a:t> by Victor Villaseñor . </a:t>
            </a:r>
          </a:p>
          <a:p>
            <a:r>
              <a:rPr lang="en-US" sz="1200" b="0" i="0" kern="1200" dirty="0">
                <a:solidFill>
                  <a:schemeClr val="tx1"/>
                </a:solidFill>
                <a:effectLst/>
                <a:latin typeface="Arial" panose="020B0604020202020204" pitchFamily="34" charset="0"/>
                <a:ea typeface="+mn-ea"/>
                <a:cs typeface="Arial" panose="020B0604020202020204" pitchFamily="34" charset="0"/>
              </a:rPr>
              <a:t>Students will increase expository writing skills using the District's ELA/ELD myPerspectives writing rubric that outlines the elements required by the genres (Problem and Solution, Argumentative) to write a proficient example and identifies what is needed for different levels of writing proficiency. </a:t>
            </a:r>
          </a:p>
          <a:p>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18</a:t>
            </a:fld>
            <a:endParaRPr lang="en-US" dirty="0"/>
          </a:p>
        </p:txBody>
      </p:sp>
    </p:spTree>
    <p:extLst>
      <p:ext uri="{BB962C8B-B14F-4D97-AF65-F5344CB8AC3E}">
        <p14:creationId xmlns:p14="http://schemas.microsoft.com/office/powerpoint/2010/main" val="32364526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Please use the chat feature to respond to the following question: on its own, does this service we just reviewed meet ELA Strategy 1.0? Why or why not? Please enter your responses into the chat feature. </a:t>
            </a:r>
          </a:p>
          <a:p>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Answer:</a:t>
            </a:r>
            <a:r>
              <a:rPr lang="en-US" baseline="0" dirty="0">
                <a:latin typeface="Arial" panose="020B0604020202020204" pitchFamily="34" charset="0"/>
                <a:cs typeface="Arial" panose="020B0604020202020204" pitchFamily="34" charset="0"/>
              </a:rPr>
              <a:t> </a:t>
            </a:r>
            <a:r>
              <a:rPr lang="en-US" sz="1200" kern="1200" dirty="0">
                <a:solidFill>
                  <a:schemeClr val="tx1"/>
                </a:solidFill>
                <a:effectLst/>
                <a:latin typeface="Arial" panose="020B0604020202020204" pitchFamily="34" charset="0"/>
                <a:ea typeface="+mn-ea"/>
                <a:cs typeface="Arial" panose="020B0604020202020204" pitchFamily="34" charset="0"/>
              </a:rPr>
              <a:t>On its own, this service does </a:t>
            </a:r>
            <a:r>
              <a:rPr lang="en-US" sz="1200" i="1" kern="1200" dirty="0">
                <a:solidFill>
                  <a:schemeClr val="tx1"/>
                </a:solidFill>
                <a:effectLst/>
                <a:latin typeface="Arial" panose="020B0604020202020204" pitchFamily="34" charset="0"/>
                <a:ea typeface="+mn-ea"/>
                <a:cs typeface="Arial" panose="020B0604020202020204" pitchFamily="34" charset="0"/>
              </a:rPr>
              <a:t>not</a:t>
            </a:r>
            <a:r>
              <a:rPr lang="en-US" sz="1200" kern="1200" dirty="0">
                <a:solidFill>
                  <a:schemeClr val="tx1"/>
                </a:solidFill>
                <a:effectLst/>
                <a:latin typeface="Arial" panose="020B0604020202020204" pitchFamily="34" charset="0"/>
                <a:ea typeface="+mn-ea"/>
                <a:cs typeface="Arial" panose="020B0604020202020204" pitchFamily="34" charset="0"/>
              </a:rPr>
              <a:t> meet Strategy 1.0; it does for students in Grades 9 through 10, because this is a high school service. And it does target students who are not proficient in ELA. As one commenter mentioned, we would expect to see this as an after school or Saturday school service because we are a supplemental program--so we would expect to see it during those times. It does include a targeted intervention on reading and writing, which is the intent of strategy 1.0. There was a comment that--this region should think about extending the hours because there’s only a total of 1800 minutes in order to meet the MPO, which I do agree with. Furthermore, other services that align to ELA Strategy 1.0, such as a </a:t>
            </a:r>
            <a:r>
              <a:rPr lang="en-US" sz="1200" i="1" kern="1200" dirty="0">
                <a:solidFill>
                  <a:schemeClr val="tx1"/>
                </a:solidFill>
                <a:effectLst/>
                <a:latin typeface="Arial" panose="020B0604020202020204" pitchFamily="34" charset="0"/>
                <a:ea typeface="+mn-ea"/>
                <a:cs typeface="Arial" panose="020B0604020202020204" pitchFamily="34" charset="0"/>
              </a:rPr>
              <a:t>Reading and Writing Intervention for K-8 </a:t>
            </a:r>
            <a:r>
              <a:rPr lang="en-US" sz="1200" kern="1200" dirty="0">
                <a:solidFill>
                  <a:schemeClr val="tx1"/>
                </a:solidFill>
                <a:effectLst/>
                <a:latin typeface="Arial" panose="020B0604020202020204" pitchFamily="34" charset="0"/>
                <a:ea typeface="+mn-ea"/>
                <a:cs typeface="Arial" panose="020B0604020202020204" pitchFamily="34" charset="0"/>
              </a:rPr>
              <a:t>or </a:t>
            </a:r>
            <a:r>
              <a:rPr lang="en-US" sz="1200" i="1" kern="1200" dirty="0">
                <a:solidFill>
                  <a:schemeClr val="tx1"/>
                </a:solidFill>
                <a:effectLst/>
                <a:latin typeface="Arial" panose="020B0604020202020204" pitchFamily="34" charset="0"/>
                <a:ea typeface="+mn-ea"/>
                <a:cs typeface="Arial" panose="020B0604020202020204" pitchFamily="34" charset="0"/>
              </a:rPr>
              <a:t>Reading and Writing Through Science</a:t>
            </a:r>
            <a:r>
              <a:rPr lang="en-US" sz="1200" kern="1200" dirty="0">
                <a:solidFill>
                  <a:schemeClr val="tx1"/>
                </a:solidFill>
                <a:effectLst/>
                <a:latin typeface="Arial" panose="020B0604020202020204" pitchFamily="34" charset="0"/>
                <a:ea typeface="+mn-ea"/>
                <a:cs typeface="Arial" panose="020B0604020202020204" pitchFamily="34" charset="0"/>
              </a:rPr>
              <a:t>, need to be included for grades K–8 and possibly the upper grades to serve as many students as possible.</a:t>
            </a:r>
          </a:p>
          <a:p>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Remember, we are targeting 80% of our students who are not proficient in ELA. So, you want to make sure you review your academic risk report to see how many--the number of students who are at risk for not meeting the state standards in ELA. Thank you to those of you who responded. </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19</a:t>
            </a:fld>
            <a:endParaRPr lang="en-US" dirty="0"/>
          </a:p>
        </p:txBody>
      </p:sp>
    </p:spTree>
    <p:extLst>
      <p:ext uri="{BB962C8B-B14F-4D97-AF65-F5344CB8AC3E}">
        <p14:creationId xmlns:p14="http://schemas.microsoft.com/office/powerpoint/2010/main" val="37222764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The partial lesson plan on Slide 16 shows an example of how</a:t>
            </a:r>
            <a:r>
              <a:rPr lang="en-US" baseline="0" dirty="0">
                <a:latin typeface="Arial" panose="020B0604020202020204" pitchFamily="34" charset="0"/>
                <a:cs typeface="Arial" panose="020B0604020202020204" pitchFamily="34" charset="0"/>
              </a:rPr>
              <a:t> a subgrantee might include Strategy 13.0 within a service aligned to ELA Strategy 1.0. The class participates in discussion and may learn how to write a personal narrative or autobiography in a similar fashion. </a:t>
            </a:r>
          </a:p>
          <a:p>
            <a:endParaRPr lang="en-US" baseline="0" dirty="0">
              <a:latin typeface="Arial" panose="020B0604020202020204" pitchFamily="34" charset="0"/>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In the lesson plan the teacher says, “The Mexican culture is filled with incredible authors, artists, inventors, etc. There are many role models and individuals who contribute to our amazing culture. For the next few weeks, we are going to read an autobiographical novel by a Mexican author. An autobiographical novel, or autobiography, is a story about one’s own life written by that person who lived through those events. Talk in your small group, do you know of any Mexican authors? If you do, do you have a favorite?” Give students time to talk and share out. </a:t>
            </a:r>
          </a:p>
          <a:p>
            <a:r>
              <a:rPr lang="en-US" sz="1200" kern="1200" dirty="0">
                <a:solidFill>
                  <a:schemeClr val="tx1"/>
                </a:solidFill>
                <a:effectLst/>
                <a:latin typeface="Arial" panose="020B0604020202020204" pitchFamily="34" charset="0"/>
                <a:ea typeface="+mn-ea"/>
                <a:cs typeface="Arial" panose="020B0604020202020204" pitchFamily="34" charset="0"/>
              </a:rPr>
              <a:t> </a:t>
            </a:r>
          </a:p>
          <a:p>
            <a:r>
              <a:rPr lang="en-US" sz="1200" kern="1200" dirty="0">
                <a:solidFill>
                  <a:schemeClr val="tx1"/>
                </a:solidFill>
                <a:effectLst/>
                <a:latin typeface="Arial" panose="020B0604020202020204" pitchFamily="34" charset="0"/>
                <a:ea typeface="+mn-ea"/>
                <a:cs typeface="Arial" panose="020B0604020202020204" pitchFamily="34" charset="0"/>
              </a:rPr>
              <a:t>Teacher says, “We are going to read </a:t>
            </a:r>
            <a:r>
              <a:rPr lang="en-US" sz="1200" u="sng" kern="1200" dirty="0">
                <a:solidFill>
                  <a:schemeClr val="tx1"/>
                </a:solidFill>
                <a:effectLst/>
                <a:latin typeface="Arial" panose="020B0604020202020204" pitchFamily="34" charset="0"/>
                <a:ea typeface="+mn-ea"/>
                <a:cs typeface="Arial" panose="020B0604020202020204" pitchFamily="34" charset="0"/>
              </a:rPr>
              <a:t>The Circuit: Stories from the Life of a Migrant Child </a:t>
            </a:r>
            <a:r>
              <a:rPr lang="en-US" sz="1200" kern="1200" dirty="0">
                <a:solidFill>
                  <a:schemeClr val="tx1"/>
                </a:solidFill>
                <a:effectLst/>
                <a:latin typeface="Arial" panose="020B0604020202020204" pitchFamily="34" charset="0"/>
                <a:ea typeface="+mn-ea"/>
                <a:cs typeface="Arial" panose="020B0604020202020204" pitchFamily="34" charset="0"/>
              </a:rPr>
              <a:t>because Francisco Jimenez is an author from Mexico and this book illustrates the enduring bond of a migrant family. We should not only be proud that this author represents our culture, but you should be proud to be part of a migrant family. As we read this book, we will learn about the valuable contributions of a migrant works and families to this country.”</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endParaRPr lang="en-US" sz="1200" kern="1200" dirty="0">
              <a:solidFill>
                <a:schemeClr val="tx1"/>
              </a:solidFill>
              <a:effectLst/>
              <a:latin typeface="Arial" panose="020B0604020202020204" pitchFamily="34" charset="0"/>
              <a:ea typeface="+mn-ea"/>
              <a:cs typeface="Arial" panose="020B0604020202020204" pitchFamily="34" charset="0"/>
            </a:endParaRPr>
          </a:p>
          <a:p>
            <a:endParaRPr lang="en-US"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20</a:t>
            </a:fld>
            <a:endParaRPr lang="en-US" dirty="0"/>
          </a:p>
        </p:txBody>
      </p:sp>
    </p:spTree>
    <p:extLst>
      <p:ext uri="{BB962C8B-B14F-4D97-AF65-F5344CB8AC3E}">
        <p14:creationId xmlns:p14="http://schemas.microsoft.com/office/powerpoint/2010/main" val="1122963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get started, I’d like to review a few housekeeping items:</a:t>
            </a:r>
          </a:p>
          <a:p>
            <a:endParaRPr lang="en-US" dirty="0"/>
          </a:p>
          <a:p>
            <a:pPr>
              <a:spcBef>
                <a:spcPts val="0"/>
              </a:spcBef>
              <a:spcAft>
                <a:spcPts val="2400"/>
              </a:spcAft>
            </a:pPr>
            <a:r>
              <a:rPr lang="en-US" dirty="0">
                <a:latin typeface="Arial" panose="020B0604020202020204" pitchFamily="34" charset="0"/>
              </a:rPr>
              <a:t>Please type in your name, title, and region or direct-funded district.</a:t>
            </a:r>
          </a:p>
          <a:p>
            <a:pPr>
              <a:spcBef>
                <a:spcPts val="0"/>
              </a:spcBef>
              <a:spcAft>
                <a:spcPts val="2400"/>
              </a:spcAft>
            </a:pPr>
            <a:r>
              <a:rPr lang="en-US" dirty="0">
                <a:latin typeface="Arial" panose="020B0604020202020204" pitchFamily="34" charset="0"/>
              </a:rPr>
              <a:t>We will mute all speakers during the presentation.</a:t>
            </a:r>
          </a:p>
          <a:p>
            <a:pPr>
              <a:spcBef>
                <a:spcPts val="0"/>
              </a:spcBef>
              <a:spcAft>
                <a:spcPts val="2400"/>
              </a:spcAft>
            </a:pPr>
            <a:r>
              <a:rPr lang="en-US" dirty="0">
                <a:latin typeface="Arial" panose="020B0604020202020204" pitchFamily="34" charset="0"/>
              </a:rPr>
              <a:t>There are multiple opportunities to ask questions throughout the presentation via the Q&amp;A feature. Please type in your questions in the Q&amp;A feature. </a:t>
            </a:r>
          </a:p>
          <a:p>
            <a:endParaRPr lang="en-US" dirty="0"/>
          </a:p>
          <a:p>
            <a:r>
              <a:rPr lang="en-US" dirty="0"/>
              <a:t>This webinar will be recorded and posted to My Digital</a:t>
            </a:r>
            <a:r>
              <a:rPr lang="en-US" baseline="0" dirty="0"/>
              <a:t> Chalkboard in the Migrant Education Program group. If you do not currently have an account, you may want to sign up for one to access the resources we’ve provided including training materials.</a:t>
            </a:r>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2</a:t>
            </a:fld>
            <a:endParaRPr lang="en-US" dirty="0"/>
          </a:p>
        </p:txBody>
      </p:sp>
    </p:spTree>
    <p:extLst>
      <p:ext uri="{BB962C8B-B14F-4D97-AF65-F5344CB8AC3E}">
        <p14:creationId xmlns:p14="http://schemas.microsoft.com/office/powerpoint/2010/main" val="23926128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Please use the chat feature to respond to the following questions and statements. (#1) Identify whether or not the text used is a culturally specific text. Please provide support to your answer. And #2, how does the teacher explicitly discuss culture?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Answer:</a:t>
            </a:r>
            <a:r>
              <a:rPr lang="en-US" baseline="0" dirty="0">
                <a:latin typeface="Arial" panose="020B0604020202020204" pitchFamily="34" charset="0"/>
                <a:cs typeface="Arial" panose="020B0604020202020204" pitchFamily="34" charset="0"/>
              </a:rPr>
              <a:t> </a:t>
            </a:r>
          </a:p>
          <a:p>
            <a:endParaRPr lang="en-US" baseline="0" dirty="0">
              <a:latin typeface="Arial" panose="020B0604020202020204" pitchFamily="34" charset="0"/>
              <a:cs typeface="Arial" panose="020B0604020202020204" pitchFamily="34" charset="0"/>
            </a:endParaRPr>
          </a:p>
          <a:p>
            <a:pPr marL="228600" indent="-228600">
              <a:buAutoNum type="arabicParenR"/>
            </a:pPr>
            <a:r>
              <a:rPr lang="en-US" baseline="0" dirty="0">
                <a:latin typeface="Arial" panose="020B0604020202020204" pitchFamily="34" charset="0"/>
                <a:cs typeface="Arial" panose="020B0604020202020204" pitchFamily="34" charset="0"/>
              </a:rPr>
              <a:t>The lesson does use a culturally specific text as it authentically shows the experience of the group culturally. The text realistically taps into the norms, traditions, customs, and beliefs of the culture in focus. </a:t>
            </a:r>
          </a:p>
          <a:p>
            <a:pPr marL="228600" indent="-228600">
              <a:buAutoNum type="arabicParenR"/>
            </a:pPr>
            <a:r>
              <a:rPr lang="en-US" sz="1200" kern="1200" dirty="0">
                <a:solidFill>
                  <a:schemeClr val="tx1"/>
                </a:solidFill>
                <a:effectLst/>
                <a:latin typeface="Arial" panose="020B0604020202020204" pitchFamily="34" charset="0"/>
                <a:ea typeface="+mn-ea"/>
                <a:cs typeface="Arial" panose="020B0604020202020204" pitchFamily="34" charset="0"/>
              </a:rPr>
              <a:t>The teacher explicitly discusses culture by talking </a:t>
            </a:r>
            <a:r>
              <a:rPr lang="en-US" baseline="0" dirty="0">
                <a:latin typeface="Arial" panose="020B0604020202020204" pitchFamily="34" charset="0"/>
                <a:cs typeface="Arial" panose="020B0604020202020204" pitchFamily="34" charset="0"/>
              </a:rPr>
              <a:t>about how beautiful the Mexican culture is and how there are many artists who contribute to its richness.</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21</a:t>
            </a:fld>
            <a:endParaRPr lang="en-US" dirty="0"/>
          </a:p>
        </p:txBody>
      </p:sp>
    </p:spTree>
    <p:extLst>
      <p:ext uri="{BB962C8B-B14F-4D97-AF65-F5344CB8AC3E}">
        <p14:creationId xmlns:p14="http://schemas.microsoft.com/office/powerpoint/2010/main" val="40726615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Moving on to ELA</a:t>
            </a:r>
            <a:r>
              <a:rPr lang="en-US" baseline="0" dirty="0">
                <a:latin typeface="Arial" panose="020B0604020202020204" pitchFamily="34" charset="0"/>
                <a:cs typeface="Arial" panose="020B0604020202020204" pitchFamily="34" charset="0"/>
              </a:rPr>
              <a:t> Strategy 1.1 </a:t>
            </a:r>
            <a:r>
              <a:rPr lang="en-US" sz="1200" kern="1200" dirty="0">
                <a:solidFill>
                  <a:schemeClr val="tx1"/>
                </a:solidFill>
                <a:effectLst/>
                <a:latin typeface="Arial" panose="020B0604020202020204" pitchFamily="34" charset="0"/>
                <a:ea typeface="+mn-ea"/>
                <a:cs typeface="Arial" panose="020B0604020202020204" pitchFamily="34" charset="0"/>
              </a:rPr>
              <a:t>Provide migrator students with opportunities to read various types of expository texts. For example, description, comparison, cause and effect, or problem and solution. And the requirement, or the measurable program objective (MPO), is that migratory students will read at least two expository texts.</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22</a:t>
            </a:fld>
            <a:endParaRPr lang="en-US" dirty="0"/>
          </a:p>
        </p:txBody>
      </p:sp>
    </p:spTree>
    <p:extLst>
      <p:ext uri="{BB962C8B-B14F-4D97-AF65-F5344CB8AC3E}">
        <p14:creationId xmlns:p14="http://schemas.microsoft.com/office/powerpoint/2010/main" val="35763876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To clarify, if you’re offering a service and you’ve selected Strategy 1.1, within that service you need to teach students different skills on two unique expository texts. The intent of this strategy is to expose students to texts that prepare them for college and careers. Secondly, we want students to have a deeper understanding of text genres and make connections between text and student writing. The teacher provides direct instruction to students as they read selections from two different genres. Each genre is defined and explicit instruction on what is included in each genre; students should make connections between the texts and their writing. </a:t>
            </a:r>
          </a:p>
        </p:txBody>
      </p:sp>
      <p:sp>
        <p:nvSpPr>
          <p:cNvPr id="4" name="Slide Number Placeholder 3"/>
          <p:cNvSpPr>
            <a:spLocks noGrp="1"/>
          </p:cNvSpPr>
          <p:nvPr>
            <p:ph type="sldNum" sz="quarter" idx="10"/>
          </p:nvPr>
        </p:nvSpPr>
        <p:spPr/>
        <p:txBody>
          <a:bodyPr/>
          <a:lstStyle/>
          <a:p>
            <a:fld id="{C41F825B-35D9-48D0-B118-C9DF9909E1FC}" type="slidenum">
              <a:rPr lang="en-US" smtClean="0"/>
              <a:t>23</a:t>
            </a:fld>
            <a:endParaRPr lang="en-US" dirty="0"/>
          </a:p>
        </p:txBody>
      </p:sp>
    </p:spTree>
    <p:extLst>
      <p:ext uri="{BB962C8B-B14F-4D97-AF65-F5344CB8AC3E}">
        <p14:creationId xmlns:p14="http://schemas.microsoft.com/office/powerpoint/2010/main" val="14290583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Strategy 1.1, What It is Not: Students read two selections from different genres independently. That means there’s no direct instruction. Or students read a narrative and an expository text. Again, we’re looking for two expository texts. Students read poetry. We are focusing on direct instruction and expository texts--so the following would not align with the intent of the strategy. </a:t>
            </a:r>
          </a:p>
        </p:txBody>
      </p:sp>
      <p:sp>
        <p:nvSpPr>
          <p:cNvPr id="4" name="Slide Number Placeholder 3"/>
          <p:cNvSpPr>
            <a:spLocks noGrp="1"/>
          </p:cNvSpPr>
          <p:nvPr>
            <p:ph type="sldNum" sz="quarter" idx="10"/>
          </p:nvPr>
        </p:nvSpPr>
        <p:spPr/>
        <p:txBody>
          <a:bodyPr/>
          <a:lstStyle/>
          <a:p>
            <a:fld id="{C41F825B-35D9-48D0-B118-C9DF9909E1FC}" type="slidenum">
              <a:rPr lang="en-US" smtClean="0"/>
              <a:t>24</a:t>
            </a:fld>
            <a:endParaRPr lang="en-US" dirty="0"/>
          </a:p>
        </p:txBody>
      </p:sp>
    </p:spTree>
    <p:extLst>
      <p:ext uri="{BB962C8B-B14F-4D97-AF65-F5344CB8AC3E}">
        <p14:creationId xmlns:p14="http://schemas.microsoft.com/office/powerpoint/2010/main" val="37160265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kern="1200" dirty="0">
                <a:solidFill>
                  <a:schemeClr val="tx1"/>
                </a:solidFill>
                <a:effectLst/>
                <a:latin typeface="Arial" panose="020B0604020202020204" pitchFamily="34" charset="0"/>
                <a:ea typeface="+mn-ea"/>
                <a:cs typeface="Arial" panose="020B0604020202020204" pitchFamily="34" charset="0"/>
              </a:rPr>
              <a:t>Here’s an example of two expository genres being included in the service.  This service states: </a:t>
            </a:r>
          </a:p>
          <a:p>
            <a:pPr rtl="0"/>
            <a:endParaRPr lang="en-US" sz="1200" b="0" i="0" kern="1200" dirty="0">
              <a:solidFill>
                <a:schemeClr val="tx1"/>
              </a:solidFill>
              <a:effectLst/>
              <a:latin typeface="Arial" panose="020B0604020202020204" pitchFamily="34" charset="0"/>
              <a:ea typeface="+mn-ea"/>
              <a:cs typeface="Arial" panose="020B0604020202020204" pitchFamily="34" charset="0"/>
            </a:endParaRPr>
          </a:p>
          <a:p>
            <a:pPr rtl="0"/>
            <a:r>
              <a:rPr lang="en-US" sz="1200" b="0" i="0" kern="1200" dirty="0">
                <a:solidFill>
                  <a:schemeClr val="tx1"/>
                </a:solidFill>
                <a:effectLst/>
                <a:latin typeface="Arial" panose="020B0604020202020204" pitchFamily="34" charset="0"/>
                <a:ea typeface="+mn-ea"/>
                <a:cs typeface="Arial" panose="020B0604020202020204" pitchFamily="34" charset="0"/>
              </a:rPr>
              <a:t>Expository texts students will be reading are articles that are descriptive and cause and effect which are included in resources from NEWSELA.com and Newspapers. Examples of this are as follows From Gamers to Doctors, Replaced by Robots, Making the Grade Without Getting One, Advance in Technology for Use in Agriculture as well as many other articles for students to understand informational text structure.  </a:t>
            </a:r>
          </a:p>
          <a:p>
            <a:pPr rtl="0"/>
            <a:endParaRPr lang="en-US" sz="1200" b="0" i="0" kern="1200" dirty="0">
              <a:solidFill>
                <a:schemeClr val="tx1"/>
              </a:solidFill>
              <a:effectLst/>
              <a:latin typeface="Arial" panose="020B0604020202020204" pitchFamily="34" charset="0"/>
              <a:ea typeface="+mn-ea"/>
              <a:cs typeface="Arial" panose="020B0604020202020204" pitchFamily="34" charset="0"/>
            </a:endParaRPr>
          </a:p>
          <a:p>
            <a:pPr rtl="0"/>
            <a:r>
              <a:rPr lang="en-US" sz="1200" b="0" i="0" kern="1200" dirty="0">
                <a:solidFill>
                  <a:schemeClr val="tx1"/>
                </a:solidFill>
                <a:effectLst/>
                <a:latin typeface="Arial" panose="020B0604020202020204" pitchFamily="34" charset="0"/>
                <a:ea typeface="+mn-ea"/>
                <a:cs typeface="Arial" panose="020B0604020202020204" pitchFamily="34" charset="0"/>
              </a:rPr>
              <a:t>Cultural Component will be covered in this service through the reading of articles and classroom discussions of NEWSELA’s Mexico: Art, Food &amp; Culture, Student’s Choice Dia De Los Muertos, and A Brief History of American Farm Labor.</a:t>
            </a:r>
          </a:p>
          <a:p>
            <a:endParaRPr lang="en-US" sz="1200" b="0" i="0" kern="1200" dirty="0">
              <a:solidFill>
                <a:schemeClr val="tx1"/>
              </a:solidFill>
              <a:effectLst/>
              <a:latin typeface="Arial" panose="020B0604020202020204" pitchFamily="34" charset="0"/>
              <a:ea typeface="+mn-ea"/>
              <a:cs typeface="Arial" panose="020B0604020202020204" pitchFamily="34" charset="0"/>
            </a:endParaRPr>
          </a:p>
          <a:p>
            <a:r>
              <a:rPr lang="en-US" sz="1200" b="0" i="0" kern="1200" dirty="0">
                <a:solidFill>
                  <a:schemeClr val="tx1"/>
                </a:solidFill>
                <a:effectLst/>
                <a:latin typeface="Arial" panose="020B0604020202020204" pitchFamily="34" charset="0"/>
                <a:ea typeface="+mn-ea"/>
                <a:cs typeface="Arial" panose="020B0604020202020204" pitchFamily="34" charset="0"/>
              </a:rPr>
              <a:t>In this example we see description and cause and effect text genres. There’s also inclusion of the cultural component in the application. While we do expect to see key skills in relation to the cultural and self-pride strategies, it’s in the lesson plan where we expect to see explicit instructions. In other words, we would expect to see key skills that are being developed by these strategies in your application, but we should find more detail in the actual lesson plan. </a:t>
            </a:r>
          </a:p>
          <a:p>
            <a:endParaRPr lang="en-US" baseline="0" dirty="0"/>
          </a:p>
        </p:txBody>
      </p:sp>
      <p:sp>
        <p:nvSpPr>
          <p:cNvPr id="4" name="Slide Number Placeholder 3"/>
          <p:cNvSpPr>
            <a:spLocks noGrp="1"/>
          </p:cNvSpPr>
          <p:nvPr>
            <p:ph type="sldNum" sz="quarter" idx="10"/>
          </p:nvPr>
        </p:nvSpPr>
        <p:spPr/>
        <p:txBody>
          <a:bodyPr/>
          <a:lstStyle/>
          <a:p>
            <a:fld id="{C41F825B-35D9-48D0-B118-C9DF9909E1FC}" type="slidenum">
              <a:rPr lang="en-US" smtClean="0"/>
              <a:t>25</a:t>
            </a:fld>
            <a:endParaRPr lang="en-US" dirty="0"/>
          </a:p>
        </p:txBody>
      </p:sp>
    </p:spTree>
    <p:extLst>
      <p:ext uri="{BB962C8B-B14F-4D97-AF65-F5344CB8AC3E}">
        <p14:creationId xmlns:p14="http://schemas.microsoft.com/office/powerpoint/2010/main" val="30135588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Please take a minute and type into the chat feature what you would expect to see in a lesson plan you’re observing for the integration of Strategy 13.0, Building Self-Pride and ELA Strategy 1.1. Should students be reading these texts on their own? What is the teacher doing? </a:t>
            </a:r>
          </a:p>
          <a:p>
            <a:endParaRPr lang="en-US"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latin typeface="Arial" panose="020B0604020202020204" pitchFamily="34" charset="0"/>
                <a:cs typeface="Arial" panose="020B0604020202020204" pitchFamily="34" charset="0"/>
              </a:rPr>
              <a:t>Answer: The teacher should </a:t>
            </a:r>
            <a:r>
              <a:rPr lang="en-US" sz="1200" kern="1200" dirty="0">
                <a:solidFill>
                  <a:schemeClr val="tx1"/>
                </a:solidFill>
                <a:effectLst/>
                <a:latin typeface="Arial" panose="020B0604020202020204" pitchFamily="34" charset="0"/>
                <a:ea typeface="+mn-ea"/>
                <a:cs typeface="Arial" panose="020B0604020202020204" pitchFamily="34" charset="0"/>
              </a:rPr>
              <a:t>be intentionally building cultural pride through instruction. There should be a discussion of some aspect of the culture.</a:t>
            </a:r>
            <a:r>
              <a:rPr lang="en-US" sz="1200" kern="1200" baseline="0" dirty="0">
                <a:solidFill>
                  <a:schemeClr val="tx1"/>
                </a:solidFill>
                <a:effectLst/>
                <a:latin typeface="Arial" panose="020B0604020202020204" pitchFamily="34" charset="0"/>
                <a:ea typeface="+mn-ea"/>
                <a:cs typeface="Arial" panose="020B0604020202020204" pitchFamily="34" charset="0"/>
              </a:rPr>
              <a:t> Teachers should define the genre, define any vocabulary, and provide direct reading instruction to build fluency and comprehension. </a:t>
            </a:r>
            <a:r>
              <a:rPr lang="en-US" sz="1200" kern="1200" dirty="0">
                <a:solidFill>
                  <a:schemeClr val="tx1"/>
                </a:solidFill>
                <a:effectLst/>
                <a:latin typeface="+mn-lt"/>
                <a:ea typeface="+mn-ea"/>
                <a:cs typeface="+mn-cs"/>
              </a:rPr>
              <a:t>And yes, you can include expository texts that are culturally relevant. </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26</a:t>
            </a:fld>
            <a:endParaRPr lang="en-US" dirty="0"/>
          </a:p>
        </p:txBody>
      </p:sp>
    </p:spTree>
    <p:extLst>
      <p:ext uri="{BB962C8B-B14F-4D97-AF65-F5344CB8AC3E}">
        <p14:creationId xmlns:p14="http://schemas.microsoft.com/office/powerpoint/2010/main" val="14438219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At this time, we’ll pause for a few moments to respond to any of your questions. </a:t>
            </a:r>
            <a:r>
              <a:rPr lang="en-US" dirty="0">
                <a:latin typeface="Arial" panose="020B0604020202020204" pitchFamily="34" charset="0"/>
                <a:cs typeface="Arial" panose="020B0604020202020204" pitchFamily="34" charset="0"/>
              </a:rPr>
              <a:t>Please use the Chat Feature to ask any questions that arose from the first section of the presentation. </a:t>
            </a:r>
            <a:r>
              <a:rPr lang="en-US" sz="1200" kern="1200" dirty="0">
                <a:solidFill>
                  <a:schemeClr val="tx1"/>
                </a:solidFill>
                <a:effectLst/>
                <a:latin typeface="Arial" panose="020B0604020202020204" pitchFamily="34" charset="0"/>
                <a:ea typeface="+mn-ea"/>
                <a:cs typeface="Arial" panose="020B0604020202020204" pitchFamily="34" charset="0"/>
              </a:rPr>
              <a:t>Thanks so much.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The first question states: is there a specific lesson plan template we should be utilizing when building our programs? No, the CDE does not specify a specific lesson plan, but we do expect to see something that is complete. So, we would expect to see an anticipatory set that builds background knowledge. We’d expect to see some direct instruction. We’d expect to see teacher modeling, guided practice as well as independent practice.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The second question, how do we get access to these slides? This recording will be available on My Digital Chalkboard and it should be posted by the end of this week or early next week.  Okay if we have no more questions, we’ll go ahead and move on. </a:t>
            </a:r>
          </a:p>
        </p:txBody>
      </p:sp>
      <p:sp>
        <p:nvSpPr>
          <p:cNvPr id="4" name="Slide Number Placeholder 3"/>
          <p:cNvSpPr>
            <a:spLocks noGrp="1"/>
          </p:cNvSpPr>
          <p:nvPr>
            <p:ph type="sldNum" sz="quarter" idx="10"/>
          </p:nvPr>
        </p:nvSpPr>
        <p:spPr/>
        <p:txBody>
          <a:bodyPr/>
          <a:lstStyle/>
          <a:p>
            <a:fld id="{C41F825B-35D9-48D0-B118-C9DF9909E1FC}" type="slidenum">
              <a:rPr lang="en-US" smtClean="0"/>
              <a:t>27</a:t>
            </a:fld>
            <a:endParaRPr lang="en-US" dirty="0"/>
          </a:p>
        </p:txBody>
      </p:sp>
    </p:spTree>
    <p:extLst>
      <p:ext uri="{BB962C8B-B14F-4D97-AF65-F5344CB8AC3E}">
        <p14:creationId xmlns:p14="http://schemas.microsoft.com/office/powerpoint/2010/main" val="25596777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In</a:t>
            </a:r>
            <a:r>
              <a:rPr lang="en-US" baseline="0" dirty="0">
                <a:latin typeface="Arial" panose="020B0604020202020204" pitchFamily="34" charset="0"/>
                <a:cs typeface="Arial" panose="020B0604020202020204" pitchFamily="34" charset="0"/>
              </a:rPr>
              <a:t> addition to reading well, writing is a key skill used in college and the workforce. This strategy, as well as Strategy 1.2a, is meant to support the development of writing skills for our students.</a:t>
            </a:r>
          </a:p>
          <a:p>
            <a:endParaRPr lang="en-US" baseline="0" dirty="0">
              <a:latin typeface="Arial" panose="020B0604020202020204" pitchFamily="34" charset="0"/>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Strategy 1.2 provides migratory students with opportunities to write within various contexts. Integrate explicit instruction for one writing genre unit for program services as appropriate. For example, supplementary science technology engineering and mathematics services should have a strong writing component focusing on expository writing. </a:t>
            </a:r>
          </a:p>
          <a:p>
            <a:r>
              <a:rPr lang="en-US" sz="1200" kern="1200" dirty="0">
                <a:solidFill>
                  <a:schemeClr val="tx1"/>
                </a:solidFill>
                <a:effectLst/>
                <a:latin typeface="Arial" panose="020B0604020202020204" pitchFamily="34" charset="0"/>
                <a:ea typeface="+mn-ea"/>
                <a:cs typeface="Arial" panose="020B0604020202020204" pitchFamily="34" charset="0"/>
              </a:rPr>
              <a:t> </a:t>
            </a:r>
          </a:p>
          <a:p>
            <a:r>
              <a:rPr lang="en-US" sz="1200" kern="1200" dirty="0">
                <a:solidFill>
                  <a:schemeClr val="tx1"/>
                </a:solidFill>
                <a:effectLst/>
                <a:latin typeface="Arial" panose="020B0604020202020204" pitchFamily="34" charset="0"/>
                <a:ea typeface="+mn-ea"/>
                <a:cs typeface="Arial" panose="020B0604020202020204" pitchFamily="34" charset="0"/>
              </a:rPr>
              <a:t>The MPOs--as I’ve mentioned before--the MPOs really are items that you should understand as it measures your service implementations that aligns to the state service delivery plan. For MPO 1.2, students will have the opportunity to write a piece of writing for at least two genres. So, if you select this strategy, a teacher should be teaching two genres. It could be a description, it could be an opinion, an argument, how-to for maybe the younger grades, or the summary genre. Because this strategy supports college and career readiness, poetry is not an appropriate genre for this strategy. </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28</a:t>
            </a:fld>
            <a:endParaRPr lang="en-US" dirty="0"/>
          </a:p>
        </p:txBody>
      </p:sp>
    </p:spTree>
    <p:extLst>
      <p:ext uri="{BB962C8B-B14F-4D97-AF65-F5344CB8AC3E}">
        <p14:creationId xmlns:p14="http://schemas.microsoft.com/office/powerpoint/2010/main" val="39158112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For Strategy 1.2, we expect that a credentialed teacher provides explicit instruction on the writing process and what is included in each genre. We want this to be systematic so students can kind of have a checklist of what is included in each genre in their mind. So when they’re asked in the future to write a summary, students know they need to have an engaging beginning, an intro that includes the name of what is being reviewed, the author; students know they need to paraphrase key, or important, points in the text, and they need to have a concluding statement.</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Each genre is defined as the components specific to that genre. Direct instruction, including teacher modeling, for two genres is required as well as two student writing products. </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29</a:t>
            </a:fld>
            <a:endParaRPr lang="en-US" dirty="0"/>
          </a:p>
        </p:txBody>
      </p:sp>
    </p:spTree>
    <p:extLst>
      <p:ext uri="{BB962C8B-B14F-4D97-AF65-F5344CB8AC3E}">
        <p14:creationId xmlns:p14="http://schemas.microsoft.com/office/powerpoint/2010/main" val="3181627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Activities that do not align with Strategy 1.2 are any type of genre writing without thorough direct instruction. Quick writes, journal writing, free writes, poetry do not align with the intent of this strategy. While many of these activities are useful, we are really looking for writing that supports college and career readiness. </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30</a:t>
            </a:fld>
            <a:endParaRPr lang="en-US" dirty="0"/>
          </a:p>
        </p:txBody>
      </p:sp>
    </p:spTree>
    <p:extLst>
      <p:ext uri="{BB962C8B-B14F-4D97-AF65-F5344CB8AC3E}">
        <p14:creationId xmlns:p14="http://schemas.microsoft.com/office/powerpoint/2010/main" val="1938869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webinar series purpose is to provide additional information to help subgrantees implement the State Service Delivery Plan, or SSDP, focus area strategies through the regional and district applications as well as the district service agreements and memorandums of understanding.</a:t>
            </a:r>
          </a:p>
          <a:p>
            <a:endParaRPr lang="en-US" sz="1200" kern="1200" dirty="0">
              <a:solidFill>
                <a:schemeClr val="tx1"/>
              </a:solidFill>
              <a:effectLst/>
              <a:latin typeface="+mn-lt"/>
              <a:ea typeface="+mn-ea"/>
              <a:cs typeface="+mn-cs"/>
            </a:endParaRPr>
          </a:p>
          <a:p>
            <a:r>
              <a:rPr lang="en-US" dirty="0"/>
              <a:t>Through</a:t>
            </a:r>
            <a:r>
              <a:rPr lang="en-US" baseline="0" dirty="0"/>
              <a:t> review of regional applications, direct service agreements, and site visits it became clear that in order for the CDE to support subgrantees’ implementation of the SSDP strategies additional training is needed. During the review we found that:</a:t>
            </a:r>
          </a:p>
          <a:p>
            <a:endParaRPr lang="en-US" baseline="0" dirty="0"/>
          </a:p>
          <a:p>
            <a:pPr marL="171450" indent="-171450">
              <a:spcBef>
                <a:spcPts val="0"/>
              </a:spcBef>
              <a:spcAft>
                <a:spcPts val="2400"/>
              </a:spcAft>
              <a:buFont typeface="Arial" panose="020B0604020202020204" pitchFamily="34" charset="0"/>
              <a:buChar char="•"/>
            </a:pPr>
            <a:r>
              <a:rPr lang="en-US" dirty="0"/>
              <a:t>Many applications did not incorporate strategies correctly.</a:t>
            </a:r>
          </a:p>
          <a:p>
            <a:pPr marL="171450" indent="-171450">
              <a:spcBef>
                <a:spcPts val="0"/>
              </a:spcBef>
              <a:spcAft>
                <a:spcPts val="2400"/>
              </a:spcAft>
              <a:buFont typeface="Arial" panose="020B0604020202020204" pitchFamily="34" charset="0"/>
              <a:buChar char="•"/>
            </a:pPr>
            <a:r>
              <a:rPr lang="en-US" dirty="0"/>
              <a:t>District staff indicated that they did not receive training on the State Service Delivery Plan (SSDP) from regions.</a:t>
            </a:r>
          </a:p>
          <a:p>
            <a:pPr marL="171450" indent="-171450">
              <a:spcBef>
                <a:spcPts val="0"/>
              </a:spcBef>
              <a:spcAft>
                <a:spcPts val="2400"/>
              </a:spcAft>
              <a:buFont typeface="Arial" panose="020B0604020202020204" pitchFamily="34" charset="0"/>
              <a:buChar char="•"/>
            </a:pPr>
            <a:r>
              <a:rPr lang="en-US" dirty="0"/>
              <a:t>All regional staff approving district service agreements (DSAs) and memorandums of understanding (MOUs) need more training as evidence by approved DSAs and MOUs.</a:t>
            </a:r>
          </a:p>
          <a:p>
            <a:endParaRPr lang="en-US" baseline="0" dirty="0"/>
          </a:p>
          <a:p>
            <a:endParaRPr lang="en-US" baseline="0" dirty="0"/>
          </a:p>
          <a:p>
            <a:r>
              <a:rPr lang="en-US" baseline="0" dirty="0"/>
              <a:t>It is important that all staff know what is expected from each SSDP strategy and that strategies are correctly aligned to the applications. MSIN service data will be verified and if data for SSDP aligned services is incorrect, staff will have to re-enter data and will have a lower chance of meeting measurable program objectives if services are not aligned. We hope this webinar series provides additional insight and clarity into the intent behind each strategy. </a:t>
            </a:r>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3</a:t>
            </a:fld>
            <a:endParaRPr lang="en-US" dirty="0"/>
          </a:p>
        </p:txBody>
      </p:sp>
    </p:spTree>
    <p:extLst>
      <p:ext uri="{BB962C8B-B14F-4D97-AF65-F5344CB8AC3E}">
        <p14:creationId xmlns:p14="http://schemas.microsoft.com/office/powerpoint/2010/main" val="18628373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Strategy 1.2A provides students with a rubric that outlines the elements required by the genre to write a proficient example and identifies what is needed for different levels of writing proficiency. The MPO, again the most important part, states that each service that includes ELA Strategy 1.2, must teach and use a student-friendly writing rubric specific to the two genres taught in the strategy. </a:t>
            </a:r>
            <a:endParaRPr lang="en-US" baseline="0" dirty="0">
              <a:latin typeface="Arial" panose="020B0604020202020204" pitchFamily="34" charset="0"/>
              <a:cs typeface="Arial" panose="020B0604020202020204" pitchFamily="34" charset="0"/>
            </a:endParaRPr>
          </a:p>
          <a:p>
            <a:endParaRPr lang="en-US" baseline="0" dirty="0">
              <a:latin typeface="Arial" panose="020B0604020202020204" pitchFamily="34" charset="0"/>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As the CDE has mentioned before, the Smarter Balanced Writing Rubrics are a good baseline to start from. Depending upon the EL levels of students in your services, you may need to modify these slightly to make them student friendly, or provide additional scaffolding. And remember Strategy 1.2 and 1.2a are linked. Therefore, if you are teaching an argument and summary genre, you should have student-friendly argument or summary rubrics to use during your writing workshops.</a:t>
            </a:r>
          </a:p>
        </p:txBody>
      </p:sp>
      <p:sp>
        <p:nvSpPr>
          <p:cNvPr id="4" name="Slide Number Placeholder 3"/>
          <p:cNvSpPr>
            <a:spLocks noGrp="1"/>
          </p:cNvSpPr>
          <p:nvPr>
            <p:ph type="sldNum" sz="quarter" idx="10"/>
          </p:nvPr>
        </p:nvSpPr>
        <p:spPr/>
        <p:txBody>
          <a:bodyPr/>
          <a:lstStyle/>
          <a:p>
            <a:fld id="{C41F825B-35D9-48D0-B118-C9DF9909E1FC}" type="slidenum">
              <a:rPr lang="en-US" smtClean="0"/>
              <a:t>31</a:t>
            </a:fld>
            <a:endParaRPr lang="en-US" dirty="0"/>
          </a:p>
        </p:txBody>
      </p:sp>
    </p:spTree>
    <p:extLst>
      <p:ext uri="{BB962C8B-B14F-4D97-AF65-F5344CB8AC3E}">
        <p14:creationId xmlns:p14="http://schemas.microsoft.com/office/powerpoint/2010/main" val="22232104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So, what it is, and what it is not: Rubric should be student friendly, covers each component of the genre, aligns with the Common Core State Standards, and is used throughout the writing unit. What it is not: above students’ independent reading levels, is only used by the teacher during grading or at the end of a unit. </a:t>
            </a:r>
          </a:p>
        </p:txBody>
      </p:sp>
      <p:sp>
        <p:nvSpPr>
          <p:cNvPr id="4" name="Slide Number Placeholder 3"/>
          <p:cNvSpPr>
            <a:spLocks noGrp="1"/>
          </p:cNvSpPr>
          <p:nvPr>
            <p:ph type="sldNum" sz="quarter" idx="10"/>
          </p:nvPr>
        </p:nvSpPr>
        <p:spPr/>
        <p:txBody>
          <a:bodyPr/>
          <a:lstStyle/>
          <a:p>
            <a:fld id="{C41F825B-35D9-48D0-B118-C9DF9909E1FC}" type="slidenum">
              <a:rPr lang="en-US" smtClean="0"/>
              <a:t>32</a:t>
            </a:fld>
            <a:endParaRPr lang="en-US" dirty="0"/>
          </a:p>
        </p:txBody>
      </p:sp>
    </p:spTree>
    <p:extLst>
      <p:ext uri="{BB962C8B-B14F-4D97-AF65-F5344CB8AC3E}">
        <p14:creationId xmlns:p14="http://schemas.microsoft.com/office/powerpoint/2010/main" val="26862561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This 7</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grade rubric accompanies the Argument</a:t>
            </a:r>
            <a:r>
              <a:rPr lang="en-US" baseline="0" dirty="0">
                <a:latin typeface="Arial" panose="020B0604020202020204" pitchFamily="34" charset="0"/>
                <a:cs typeface="Arial" panose="020B0604020202020204" pitchFamily="34" charset="0"/>
              </a:rPr>
              <a:t> Writing Unit previously shown and</a:t>
            </a:r>
            <a:r>
              <a:rPr lang="en-US" dirty="0">
                <a:latin typeface="Arial" panose="020B0604020202020204" pitchFamily="34" charset="0"/>
                <a:cs typeface="Arial" panose="020B0604020202020204" pitchFamily="34" charset="0"/>
              </a:rPr>
              <a:t> is student-friendly</a:t>
            </a:r>
            <a:r>
              <a:rPr lang="en-US" baseline="0" dirty="0">
                <a:latin typeface="Arial" panose="020B0604020202020204" pitchFamily="34" charset="0"/>
                <a:cs typeface="Arial" panose="020B0604020202020204" pitchFamily="34" charset="0"/>
              </a:rPr>
              <a:t> as all the information has been taught over the course of the unit and has been reviewed several times with students. Students have multiple opportunities to engage with the rubric first through direct instruction, independently, with the teacher, and with their peers. Depending on the class make-up, teachers may want to have their rubrics translated or use pictures to aid in comprehension.</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33</a:t>
            </a:fld>
            <a:endParaRPr lang="en-US" dirty="0"/>
          </a:p>
        </p:txBody>
      </p:sp>
    </p:spTree>
    <p:extLst>
      <p:ext uri="{BB962C8B-B14F-4D97-AF65-F5344CB8AC3E}">
        <p14:creationId xmlns:p14="http://schemas.microsoft.com/office/powerpoint/2010/main" val="36932245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This 7</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grade rubric accompanies the Argument</a:t>
            </a:r>
            <a:r>
              <a:rPr lang="en-US" baseline="0" dirty="0">
                <a:latin typeface="Arial" panose="020B0604020202020204" pitchFamily="34" charset="0"/>
                <a:cs typeface="Arial" panose="020B0604020202020204" pitchFamily="34" charset="0"/>
              </a:rPr>
              <a:t> Writing Unit previously shown and</a:t>
            </a:r>
            <a:r>
              <a:rPr lang="en-US" dirty="0">
                <a:latin typeface="Arial" panose="020B0604020202020204" pitchFamily="34" charset="0"/>
                <a:cs typeface="Arial" panose="020B0604020202020204" pitchFamily="34" charset="0"/>
              </a:rPr>
              <a:t> is student-friendly</a:t>
            </a:r>
            <a:r>
              <a:rPr lang="en-US" baseline="0" dirty="0">
                <a:latin typeface="Arial" panose="020B0604020202020204" pitchFamily="34" charset="0"/>
                <a:cs typeface="Arial" panose="020B0604020202020204" pitchFamily="34" charset="0"/>
              </a:rPr>
              <a:t> as all the information has been taught over the course of the unit and has been reviewed several times with students. Students have multiple opportunities to engage with the rubric first through direct instruction, independently, with the teacher, and with their peers. Depending on the class make-up, teachers may want to have their rubrics translated or use pictures to aid in comprehension.</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34</a:t>
            </a:fld>
            <a:endParaRPr lang="en-US" dirty="0"/>
          </a:p>
        </p:txBody>
      </p:sp>
    </p:spTree>
    <p:extLst>
      <p:ext uri="{BB962C8B-B14F-4D97-AF65-F5344CB8AC3E}">
        <p14:creationId xmlns:p14="http://schemas.microsoft.com/office/powerpoint/2010/main" val="38918132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This 7</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grade rubric accompanies the Argument</a:t>
            </a:r>
            <a:r>
              <a:rPr lang="en-US" baseline="0" dirty="0">
                <a:latin typeface="Arial" panose="020B0604020202020204" pitchFamily="34" charset="0"/>
                <a:cs typeface="Arial" panose="020B0604020202020204" pitchFamily="34" charset="0"/>
              </a:rPr>
              <a:t> Writing Unit previously shown and</a:t>
            </a:r>
            <a:r>
              <a:rPr lang="en-US" dirty="0">
                <a:latin typeface="Arial" panose="020B0604020202020204" pitchFamily="34" charset="0"/>
                <a:cs typeface="Arial" panose="020B0604020202020204" pitchFamily="34" charset="0"/>
              </a:rPr>
              <a:t> is student-friendly</a:t>
            </a:r>
            <a:r>
              <a:rPr lang="en-US" baseline="0" dirty="0">
                <a:latin typeface="Arial" panose="020B0604020202020204" pitchFamily="34" charset="0"/>
                <a:cs typeface="Arial" panose="020B0604020202020204" pitchFamily="34" charset="0"/>
              </a:rPr>
              <a:t> as all the information has been taught over the course of the unit and has been reviewed several times with students. Students have multiple opportunities to engage with the rubric first through direct instruction, independently, with the teacher, and with their peers. Depending on the class make-up, teachers may want to have their rubrics translated or use pictures to aid in comprehension.</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35</a:t>
            </a:fld>
            <a:endParaRPr lang="en-US" dirty="0"/>
          </a:p>
        </p:txBody>
      </p:sp>
    </p:spTree>
    <p:extLst>
      <p:ext uri="{BB962C8B-B14F-4D97-AF65-F5344CB8AC3E}">
        <p14:creationId xmlns:p14="http://schemas.microsoft.com/office/powerpoint/2010/main" val="29235744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This 7</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grade rubric accompanies the Argument</a:t>
            </a:r>
            <a:r>
              <a:rPr lang="en-US" baseline="0" dirty="0">
                <a:latin typeface="Arial" panose="020B0604020202020204" pitchFamily="34" charset="0"/>
                <a:cs typeface="Arial" panose="020B0604020202020204" pitchFamily="34" charset="0"/>
              </a:rPr>
              <a:t> Writing Unit previously shown and</a:t>
            </a:r>
            <a:r>
              <a:rPr lang="en-US" dirty="0">
                <a:latin typeface="Arial" panose="020B0604020202020204" pitchFamily="34" charset="0"/>
                <a:cs typeface="Arial" panose="020B0604020202020204" pitchFamily="34" charset="0"/>
              </a:rPr>
              <a:t> is student-friendly</a:t>
            </a:r>
            <a:r>
              <a:rPr lang="en-US" baseline="0" dirty="0">
                <a:latin typeface="Arial" panose="020B0604020202020204" pitchFamily="34" charset="0"/>
                <a:cs typeface="Arial" panose="020B0604020202020204" pitchFamily="34" charset="0"/>
              </a:rPr>
              <a:t> as all the information has been taught over the course of the unit and has been reviewed several times with students. Students have multiple opportunities to engage with the rubric first through direct instruction, independently, with the teacher, and with their peers. Depending on the class make-up, teachers may want to have their rubrics translated or use pictures to aid in comprehension.</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36</a:t>
            </a:fld>
            <a:endParaRPr lang="en-US" dirty="0"/>
          </a:p>
        </p:txBody>
      </p:sp>
    </p:spTree>
    <p:extLst>
      <p:ext uri="{BB962C8B-B14F-4D97-AF65-F5344CB8AC3E}">
        <p14:creationId xmlns:p14="http://schemas.microsoft.com/office/powerpoint/2010/main" val="26191141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This 7</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grade rubric accompanies the Argument</a:t>
            </a:r>
            <a:r>
              <a:rPr lang="en-US" baseline="0" dirty="0">
                <a:latin typeface="Arial" panose="020B0604020202020204" pitchFamily="34" charset="0"/>
                <a:cs typeface="Arial" panose="020B0604020202020204" pitchFamily="34" charset="0"/>
              </a:rPr>
              <a:t> Writing Unit previously shown and</a:t>
            </a:r>
            <a:r>
              <a:rPr lang="en-US" dirty="0">
                <a:latin typeface="Arial" panose="020B0604020202020204" pitchFamily="34" charset="0"/>
                <a:cs typeface="Arial" panose="020B0604020202020204" pitchFamily="34" charset="0"/>
              </a:rPr>
              <a:t> is student-friendly</a:t>
            </a:r>
            <a:r>
              <a:rPr lang="en-US" baseline="0" dirty="0">
                <a:latin typeface="Arial" panose="020B0604020202020204" pitchFamily="34" charset="0"/>
                <a:cs typeface="Arial" panose="020B0604020202020204" pitchFamily="34" charset="0"/>
              </a:rPr>
              <a:t> as all the information has been taught over the course of the unit and has been reviewed several times with students. Students have multiple opportunities to engage with the rubric first through direct instruction, independently, with the teacher, and with their peers. Depending on the class make-up, teachers may want to have their rubrics translated or use pictures to aid in comprehension.</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37</a:t>
            </a:fld>
            <a:endParaRPr lang="en-US" dirty="0"/>
          </a:p>
        </p:txBody>
      </p:sp>
    </p:spTree>
    <p:extLst>
      <p:ext uri="{BB962C8B-B14F-4D97-AF65-F5344CB8AC3E}">
        <p14:creationId xmlns:p14="http://schemas.microsoft.com/office/powerpoint/2010/main" val="9854775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Here is an example of a lesson that combines Strategies 1.2, 1.2a (remember if you select 1.2, you must select 1.2a) and 13.1, Building Self-Pride. </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u="sng" kern="1200" dirty="0">
                <a:solidFill>
                  <a:schemeClr val="tx1"/>
                </a:solidFill>
                <a:effectLst/>
                <a:latin typeface="Arial" panose="020B0604020202020204" pitchFamily="34" charset="0"/>
                <a:ea typeface="+mn-ea"/>
                <a:cs typeface="Arial" panose="020B0604020202020204" pitchFamily="34" charset="0"/>
              </a:rPr>
              <a:t>Lesson Plan </a:t>
            </a:r>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Teacher says, “Self-pride is a feeling of self-respect and personal worth. If you have self-pride it shows that you value yourself. Self-pride is essential to truly be happy. Think about your friends, family, classmates, and neighbors. Raise your hand if you believe everyone deserves to be happy. Yes, everyone deserves to be happy and it’s important to develop skills that make you happy just like it’s important to develop your academic skills to have future career options. During this class, we are going to learn how to write an opinion essay (example topic – why I am a good friend/brother/sister), but we are also going to learn skills to build self-pride. Having respect for one’s self is important to building self-pride.” </a:t>
            </a:r>
          </a:p>
          <a:p>
            <a:r>
              <a:rPr lang="en-US" sz="1200" kern="1200" dirty="0">
                <a:solidFill>
                  <a:schemeClr val="tx1"/>
                </a:solidFill>
                <a:effectLst/>
                <a:latin typeface="Arial" panose="020B0604020202020204" pitchFamily="34" charset="0"/>
                <a:ea typeface="+mn-ea"/>
                <a:cs typeface="Arial" panose="020B0604020202020204" pitchFamily="34" charset="0"/>
              </a:rPr>
              <a:t> </a:t>
            </a:r>
          </a:p>
          <a:p>
            <a:r>
              <a:rPr lang="en-US" sz="1200" kern="1200" dirty="0">
                <a:solidFill>
                  <a:schemeClr val="tx1"/>
                </a:solidFill>
                <a:effectLst/>
                <a:latin typeface="Arial" panose="020B0604020202020204" pitchFamily="34" charset="0"/>
                <a:ea typeface="+mn-ea"/>
                <a:cs typeface="Arial" panose="020B0604020202020204" pitchFamily="34" charset="0"/>
              </a:rPr>
              <a:t>Teacher says, “We are going to write an opinion essay. Let’s take a few minutes to talk to your table partner and tell each other what you think an opinion essay is.”</a:t>
            </a:r>
          </a:p>
          <a:p>
            <a:r>
              <a:rPr lang="en-US" sz="1200" kern="1200" dirty="0">
                <a:solidFill>
                  <a:schemeClr val="tx1"/>
                </a:solidFill>
                <a:effectLst/>
                <a:latin typeface="Arial" panose="020B0604020202020204" pitchFamily="34" charset="0"/>
                <a:ea typeface="+mn-ea"/>
                <a:cs typeface="Arial" panose="020B0604020202020204" pitchFamily="34" charset="0"/>
              </a:rPr>
              <a:t> </a:t>
            </a:r>
          </a:p>
          <a:p>
            <a:r>
              <a:rPr lang="en-US" sz="1200" kern="1200" dirty="0">
                <a:solidFill>
                  <a:schemeClr val="tx1"/>
                </a:solidFill>
                <a:effectLst/>
                <a:latin typeface="Arial" panose="020B0604020202020204" pitchFamily="34" charset="0"/>
                <a:ea typeface="+mn-ea"/>
                <a:cs typeface="Arial" panose="020B0604020202020204" pitchFamily="34" charset="0"/>
              </a:rPr>
              <a:t>Students share and teacher writes students’ statements on the board. </a:t>
            </a:r>
          </a:p>
          <a:p>
            <a:r>
              <a:rPr lang="en-US" sz="1200" kern="1200" dirty="0">
                <a:solidFill>
                  <a:schemeClr val="tx1"/>
                </a:solidFill>
                <a:effectLst/>
                <a:latin typeface="Arial" panose="020B0604020202020204" pitchFamily="34" charset="0"/>
                <a:ea typeface="+mn-ea"/>
                <a:cs typeface="Arial" panose="020B0604020202020204" pitchFamily="34" charset="0"/>
              </a:rPr>
              <a:t> </a:t>
            </a:r>
          </a:p>
          <a:p>
            <a:r>
              <a:rPr lang="en-US" sz="1200" kern="1200" dirty="0">
                <a:solidFill>
                  <a:schemeClr val="tx1"/>
                </a:solidFill>
                <a:effectLst/>
                <a:latin typeface="Arial" panose="020B0604020202020204" pitchFamily="34" charset="0"/>
                <a:ea typeface="+mn-ea"/>
                <a:cs typeface="Arial" panose="020B0604020202020204" pitchFamily="34" charset="0"/>
              </a:rPr>
              <a:t>Teacher says, “Yes, opinion writing is when the writer clearly states their opinion (what they think) by making a claim and supporting the claim with evidence. The topic for our opinion essay is </a:t>
            </a:r>
            <a:r>
              <a:rPr lang="en-US" sz="1200" i="1" kern="1200" dirty="0">
                <a:solidFill>
                  <a:schemeClr val="tx1"/>
                </a:solidFill>
                <a:effectLst/>
                <a:latin typeface="Arial" panose="020B0604020202020204" pitchFamily="34" charset="0"/>
                <a:ea typeface="+mn-ea"/>
                <a:cs typeface="Arial" panose="020B0604020202020204" pitchFamily="34" charset="0"/>
              </a:rPr>
              <a:t>Why I am a Good Friend (Brother or Sister)</a:t>
            </a:r>
            <a:r>
              <a:rPr lang="en-US" sz="1200" kern="1200" dirty="0">
                <a:solidFill>
                  <a:schemeClr val="tx1"/>
                </a:solidFill>
                <a:effectLst/>
                <a:latin typeface="Arial" panose="020B0604020202020204" pitchFamily="34" charset="0"/>
                <a:ea typeface="+mn-ea"/>
                <a:cs typeface="Arial" panose="020B0604020202020204" pitchFamily="34" charset="0"/>
              </a:rPr>
              <a:t>. As we go through the writing process, we will think about all of the characteristics that give us pride in ourselves that make us good friends or siblings.” Teacher writes genre definition on a chart paper and reviews the parts of the genre listed on the rubric with students.</a:t>
            </a:r>
          </a:p>
          <a:p>
            <a:r>
              <a:rPr lang="en-US" sz="1200" kern="1200" dirty="0">
                <a:solidFill>
                  <a:schemeClr val="tx1"/>
                </a:solidFill>
                <a:effectLst/>
                <a:latin typeface="Arial" panose="020B0604020202020204" pitchFamily="34" charset="0"/>
                <a:ea typeface="+mn-ea"/>
                <a:cs typeface="Arial" panose="020B0604020202020204" pitchFamily="34" charset="0"/>
              </a:rPr>
              <a:t> </a:t>
            </a:r>
          </a:p>
          <a:p>
            <a:r>
              <a:rPr lang="en-US" sz="1200" kern="1200" dirty="0">
                <a:solidFill>
                  <a:schemeClr val="tx1"/>
                </a:solidFill>
                <a:effectLst/>
                <a:latin typeface="Arial" panose="020B0604020202020204" pitchFamily="34" charset="0"/>
                <a:ea typeface="+mn-ea"/>
                <a:cs typeface="Arial" panose="020B0604020202020204" pitchFamily="34" charset="0"/>
              </a:rPr>
              <a:t>In this example, you see evidence of intentional teaching of self-pride, the beginning of direct instruction for an opinion essay, and the use of a rubric for the specific genre. Strategy 1.3 involves professional development (PD) for staff in the areas of writing. Provide training and instruction during staff development workshops to ensure that migratory teachers and instructional aides provide clear, structured writing instruction. Subgrantees are to provide one professional development training to prepare staff to teach both genres of writing being implemented in Strategy 1.2. And please be aware that it is important that professional development be provided before the service starts. </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38</a:t>
            </a:fld>
            <a:endParaRPr lang="en-US" dirty="0"/>
          </a:p>
        </p:txBody>
      </p:sp>
    </p:spTree>
    <p:extLst>
      <p:ext uri="{BB962C8B-B14F-4D97-AF65-F5344CB8AC3E}">
        <p14:creationId xmlns:p14="http://schemas.microsoft.com/office/powerpoint/2010/main" val="17581746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(Continued)</a:t>
            </a:r>
          </a:p>
          <a:p>
            <a:r>
              <a:rPr lang="en-US" sz="1200" kern="1200" dirty="0">
                <a:solidFill>
                  <a:schemeClr val="tx1"/>
                </a:solidFill>
                <a:effectLst/>
                <a:latin typeface="Arial" panose="020B0604020202020204" pitchFamily="34" charset="0"/>
                <a:ea typeface="+mn-ea"/>
                <a:cs typeface="Arial" panose="020B0604020202020204" pitchFamily="34" charset="0"/>
              </a:rPr>
              <a:t> </a:t>
            </a:r>
          </a:p>
          <a:p>
            <a:r>
              <a:rPr lang="en-US" sz="1200" kern="1200" dirty="0">
                <a:solidFill>
                  <a:schemeClr val="tx1"/>
                </a:solidFill>
                <a:effectLst/>
                <a:latin typeface="Arial" panose="020B0604020202020204" pitchFamily="34" charset="0"/>
                <a:ea typeface="+mn-ea"/>
                <a:cs typeface="Arial" panose="020B0604020202020204" pitchFamily="34" charset="0"/>
              </a:rPr>
              <a:t>Teacher says, “Yes, opinion writing is when the writer clearly states their opinion (what they think) by making a claim and supporting the claim with evidence. The topic for our opinion essay is </a:t>
            </a:r>
            <a:r>
              <a:rPr lang="en-US" sz="1200" i="1" kern="1200" dirty="0">
                <a:solidFill>
                  <a:schemeClr val="tx1"/>
                </a:solidFill>
                <a:effectLst/>
                <a:latin typeface="Arial" panose="020B0604020202020204" pitchFamily="34" charset="0"/>
                <a:ea typeface="+mn-ea"/>
                <a:cs typeface="Arial" panose="020B0604020202020204" pitchFamily="34" charset="0"/>
              </a:rPr>
              <a:t>Why I am a Good Friend (Brother or Sister)</a:t>
            </a:r>
            <a:r>
              <a:rPr lang="en-US" sz="1200" kern="1200" dirty="0">
                <a:solidFill>
                  <a:schemeClr val="tx1"/>
                </a:solidFill>
                <a:effectLst/>
                <a:latin typeface="Arial" panose="020B0604020202020204" pitchFamily="34" charset="0"/>
                <a:ea typeface="+mn-ea"/>
                <a:cs typeface="Arial" panose="020B0604020202020204" pitchFamily="34" charset="0"/>
              </a:rPr>
              <a:t>. As we go through the writing process, we will think about all of the characteristics that give us pride in ourselves that make us good friends or siblings.” Teacher writes genre definition on a chart paper and reviews the parts of the genre listed on the rubric with students.</a:t>
            </a:r>
          </a:p>
          <a:p>
            <a:r>
              <a:rPr lang="en-US" sz="1200" kern="1200" dirty="0">
                <a:solidFill>
                  <a:schemeClr val="tx1"/>
                </a:solidFill>
                <a:effectLst/>
                <a:latin typeface="Arial" panose="020B0604020202020204" pitchFamily="34" charset="0"/>
                <a:ea typeface="+mn-ea"/>
                <a:cs typeface="Arial" panose="020B0604020202020204" pitchFamily="34" charset="0"/>
              </a:rPr>
              <a:t> </a:t>
            </a:r>
          </a:p>
          <a:p>
            <a:r>
              <a:rPr lang="en-US" sz="1200" kern="1200" dirty="0">
                <a:solidFill>
                  <a:schemeClr val="tx1"/>
                </a:solidFill>
                <a:effectLst/>
                <a:latin typeface="Arial" panose="020B0604020202020204" pitchFamily="34" charset="0"/>
                <a:ea typeface="+mn-ea"/>
                <a:cs typeface="Arial" panose="020B0604020202020204" pitchFamily="34" charset="0"/>
              </a:rPr>
              <a:t>In this example, you see evidence of intentional teaching of self-pride, the beginning of direct instruction for an opinion essay, and the use of a rubric for the specific genre.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39</a:t>
            </a:fld>
            <a:endParaRPr lang="en-US" dirty="0"/>
          </a:p>
        </p:txBody>
      </p:sp>
    </p:spTree>
    <p:extLst>
      <p:ext uri="{BB962C8B-B14F-4D97-AF65-F5344CB8AC3E}">
        <p14:creationId xmlns:p14="http://schemas.microsoft.com/office/powerpoint/2010/main" val="30045706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(Continued)</a:t>
            </a:r>
          </a:p>
          <a:p>
            <a:r>
              <a:rPr lang="en-US" sz="1200" kern="1200" dirty="0">
                <a:solidFill>
                  <a:schemeClr val="tx1"/>
                </a:solidFill>
                <a:effectLst/>
                <a:latin typeface="Arial" panose="020B0604020202020204" pitchFamily="34" charset="0"/>
                <a:ea typeface="+mn-ea"/>
                <a:cs typeface="Arial" panose="020B0604020202020204" pitchFamily="34" charset="0"/>
              </a:rPr>
              <a:t> </a:t>
            </a:r>
          </a:p>
          <a:p>
            <a:r>
              <a:rPr lang="en-US" sz="1200" kern="1200" dirty="0">
                <a:solidFill>
                  <a:schemeClr val="tx1"/>
                </a:solidFill>
                <a:effectLst/>
                <a:latin typeface="Arial" panose="020B0604020202020204" pitchFamily="34" charset="0"/>
                <a:ea typeface="+mn-ea"/>
                <a:cs typeface="Arial" panose="020B0604020202020204" pitchFamily="34" charset="0"/>
              </a:rPr>
              <a:t>Teacher says, “Yes, opinion writing is when the writer clearly states their opinion (what they think) by making a claim and supporting the claim with evidence. The topic for our opinion essay is </a:t>
            </a:r>
            <a:r>
              <a:rPr lang="en-US" sz="1200" i="1" kern="1200" dirty="0">
                <a:solidFill>
                  <a:schemeClr val="tx1"/>
                </a:solidFill>
                <a:effectLst/>
                <a:latin typeface="Arial" panose="020B0604020202020204" pitchFamily="34" charset="0"/>
                <a:ea typeface="+mn-ea"/>
                <a:cs typeface="Arial" panose="020B0604020202020204" pitchFamily="34" charset="0"/>
              </a:rPr>
              <a:t>Why I am a Good Friend (Brother or Sister)</a:t>
            </a:r>
            <a:r>
              <a:rPr lang="en-US" sz="1200" kern="1200" dirty="0">
                <a:solidFill>
                  <a:schemeClr val="tx1"/>
                </a:solidFill>
                <a:effectLst/>
                <a:latin typeface="Arial" panose="020B0604020202020204" pitchFamily="34" charset="0"/>
                <a:ea typeface="+mn-ea"/>
                <a:cs typeface="Arial" panose="020B0604020202020204" pitchFamily="34" charset="0"/>
              </a:rPr>
              <a:t>. As we go through the writing process, we will think about all of the characteristics that give us pride in ourselves that make us good friends or siblings.” Teacher writes genre definition on a chart paper and reviews the parts of the genre listed on the rubric with students.</a:t>
            </a:r>
          </a:p>
          <a:p>
            <a:r>
              <a:rPr lang="en-US" sz="1200" kern="1200" dirty="0">
                <a:solidFill>
                  <a:schemeClr val="tx1"/>
                </a:solidFill>
                <a:effectLst/>
                <a:latin typeface="Arial" panose="020B0604020202020204" pitchFamily="34" charset="0"/>
                <a:ea typeface="+mn-ea"/>
                <a:cs typeface="Arial" panose="020B0604020202020204" pitchFamily="34" charset="0"/>
              </a:rPr>
              <a:t> </a:t>
            </a:r>
          </a:p>
          <a:p>
            <a:r>
              <a:rPr lang="en-US" sz="1200" kern="1200" dirty="0">
                <a:solidFill>
                  <a:schemeClr val="tx1"/>
                </a:solidFill>
                <a:effectLst/>
                <a:latin typeface="Arial" panose="020B0604020202020204" pitchFamily="34" charset="0"/>
                <a:ea typeface="+mn-ea"/>
                <a:cs typeface="Arial" panose="020B0604020202020204" pitchFamily="34" charset="0"/>
              </a:rPr>
              <a:t>In this example, you see evidence of intentional teaching of self-pride, the beginning of direct instruction for an opinion essay, and the use of a rubric for the specific genre.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40</a:t>
            </a:fld>
            <a:endParaRPr lang="en-US" dirty="0"/>
          </a:p>
        </p:txBody>
      </p:sp>
    </p:spTree>
    <p:extLst>
      <p:ext uri="{BB962C8B-B14F-4D97-AF65-F5344CB8AC3E}">
        <p14:creationId xmlns:p14="http://schemas.microsoft.com/office/powerpoint/2010/main" val="3846280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The purpose of this webinar is to provide training on the SSDP focus area for English language arts (ELA) to support the development of a common understanding of what is required for each strategy.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4</a:t>
            </a:fld>
            <a:endParaRPr lang="en-US" dirty="0"/>
          </a:p>
        </p:txBody>
      </p:sp>
    </p:spTree>
    <p:extLst>
      <p:ext uri="{BB962C8B-B14F-4D97-AF65-F5344CB8AC3E}">
        <p14:creationId xmlns:p14="http://schemas.microsoft.com/office/powerpoint/2010/main" val="225477982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Strategy 1.3 involves professional development (PD) for staff in the areas of writing. Provide training and instruction during staff development workshops to ensure that migratory teachers and instructional aides provide clear, structured writing instruction. Subgrantees are to provide one professional development training to prepare staff to teach both genres of writing being implemented in Strategy 1.2. And please be aware that it is important that professional development be provided before the service starts. </a:t>
            </a:r>
          </a:p>
          <a:p>
            <a:pPr lvl="0"/>
            <a:r>
              <a:rPr lang="en-US" sz="1200" b="1" kern="1200" dirty="0">
                <a:solidFill>
                  <a:schemeClr val="tx1"/>
                </a:solidFill>
                <a:effectLst/>
                <a:latin typeface="Arial" panose="020B0604020202020204" pitchFamily="34" charset="0"/>
                <a:ea typeface="+mn-ea"/>
                <a:cs typeface="Arial" panose="020B0604020202020204" pitchFamily="34" charset="0"/>
              </a:rPr>
              <a:t>Strategy 1.3 </a:t>
            </a:r>
            <a:r>
              <a:rPr lang="en-US" sz="1200" kern="1200" dirty="0">
                <a:solidFill>
                  <a:schemeClr val="tx1"/>
                </a:solidFill>
                <a:effectLst/>
                <a:latin typeface="Arial" panose="020B0604020202020204" pitchFamily="34" charset="0"/>
                <a:ea typeface="+mn-ea"/>
                <a:cs typeface="Arial" panose="020B0604020202020204" pitchFamily="34" charset="0"/>
              </a:rPr>
              <a:t>- Provide training in writing instruction during staff development workshops to ensure that migratory teachers and instructional aides provide clear, structured writing instruction.</a:t>
            </a:r>
          </a:p>
          <a:p>
            <a:pPr lvl="0"/>
            <a:r>
              <a:rPr lang="en-US" sz="1200" b="1" kern="1200" dirty="0">
                <a:solidFill>
                  <a:schemeClr val="tx1"/>
                </a:solidFill>
                <a:effectLst/>
                <a:latin typeface="Arial" panose="020B0604020202020204" pitchFamily="34" charset="0"/>
                <a:ea typeface="+mn-ea"/>
                <a:cs typeface="Arial" panose="020B0604020202020204" pitchFamily="34" charset="0"/>
              </a:rPr>
              <a:t>MPO 1.3 </a:t>
            </a:r>
            <a:r>
              <a:rPr lang="en-US" sz="1200" kern="1200" dirty="0">
                <a:solidFill>
                  <a:schemeClr val="tx1"/>
                </a:solidFill>
                <a:effectLst/>
                <a:latin typeface="Arial" panose="020B0604020202020204" pitchFamily="34" charset="0"/>
                <a:ea typeface="+mn-ea"/>
                <a:cs typeface="Arial" panose="020B0604020202020204" pitchFamily="34" charset="0"/>
              </a:rPr>
              <a:t>- Subgrantees provide one professional development training to prepare staff to teach both genres of writing being implemented in Strategy 1.2.</a:t>
            </a:r>
          </a:p>
        </p:txBody>
      </p:sp>
      <p:sp>
        <p:nvSpPr>
          <p:cNvPr id="4" name="Slide Number Placeholder 3"/>
          <p:cNvSpPr>
            <a:spLocks noGrp="1"/>
          </p:cNvSpPr>
          <p:nvPr>
            <p:ph type="sldNum" sz="quarter" idx="10"/>
          </p:nvPr>
        </p:nvSpPr>
        <p:spPr/>
        <p:txBody>
          <a:bodyPr/>
          <a:lstStyle/>
          <a:p>
            <a:fld id="{C41F825B-35D9-48D0-B118-C9DF9909E1FC}" type="slidenum">
              <a:rPr lang="en-US" smtClean="0"/>
              <a:t>41</a:t>
            </a:fld>
            <a:endParaRPr lang="en-US" dirty="0"/>
          </a:p>
        </p:txBody>
      </p:sp>
    </p:spTree>
    <p:extLst>
      <p:ext uri="{BB962C8B-B14F-4D97-AF65-F5344CB8AC3E}">
        <p14:creationId xmlns:p14="http://schemas.microsoft.com/office/powerpoint/2010/main" val="31612241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Moving on, what is the intent of (Strategy) 1.3? We should see professional development, or PD, for writing be thorough and rigorous. Teachers should learn about each genre including the genre definition and all the elements. For example, if you’re teaching the opinion genre of a book, PD should include the genre definition and all the elements such as engaging beginning with title/author of the book, opinion about the book, reasons for opinion, grammar focus like proper nouns or using vivid verbs, varied sentence beginnings or transitions, and a conclusion. </a:t>
            </a:r>
          </a:p>
          <a:p>
            <a:endParaRPr lang="en-US" sz="1200" kern="1200" dirty="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42</a:t>
            </a:fld>
            <a:endParaRPr lang="en-US" dirty="0"/>
          </a:p>
        </p:txBody>
      </p:sp>
    </p:spTree>
    <p:extLst>
      <p:ext uri="{BB962C8B-B14F-4D97-AF65-F5344CB8AC3E}">
        <p14:creationId xmlns:p14="http://schemas.microsoft.com/office/powerpoint/2010/main" val="17276499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PD should also include how to teach each genre, using a common curriculum if possible. Meaning for regions with DSAs and MOUs, using a common curriculum across those entities when possible. </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How or the lesson structure, teachers are expected to introduce each lesson by making connections to previous lessons or students’ background knowledge. Teachers should identify and explain the genre and specific item to be taught for the lesson; so, each lesson, they’ll have a specific focus like topic sentence or main idea. Teachers should then explain and model the next part of the lesson and then have students do it individually, in pairs or small groups depending on age level or lesson while the teacher pulls a small group. Students can share out their work using the rubric previously explained by the teacher. The process is equally important as the content. Teachers should have time to engage with the content and further develop lessons and activities within the lesson during professional development.</a:t>
            </a:r>
          </a:p>
        </p:txBody>
      </p:sp>
      <p:sp>
        <p:nvSpPr>
          <p:cNvPr id="4" name="Slide Number Placeholder 3"/>
          <p:cNvSpPr>
            <a:spLocks noGrp="1"/>
          </p:cNvSpPr>
          <p:nvPr>
            <p:ph type="sldNum" sz="quarter" idx="10"/>
          </p:nvPr>
        </p:nvSpPr>
        <p:spPr/>
        <p:txBody>
          <a:bodyPr/>
          <a:lstStyle/>
          <a:p>
            <a:fld id="{C41F825B-35D9-48D0-B118-C9DF9909E1FC}" type="slidenum">
              <a:rPr lang="en-US" smtClean="0"/>
              <a:t>43</a:t>
            </a:fld>
            <a:endParaRPr lang="en-US" dirty="0"/>
          </a:p>
        </p:txBody>
      </p:sp>
    </p:spTree>
    <p:extLst>
      <p:ext uri="{BB962C8B-B14F-4D97-AF65-F5344CB8AC3E}">
        <p14:creationId xmlns:p14="http://schemas.microsoft.com/office/powerpoint/2010/main" val="110456250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PD does not include only reviewing the SSDP strategies, reviewing rubrics, surface-level review of the writing process or genre, or a lecture style review. </a:t>
            </a:r>
          </a:p>
        </p:txBody>
      </p:sp>
      <p:sp>
        <p:nvSpPr>
          <p:cNvPr id="4" name="Slide Number Placeholder 3"/>
          <p:cNvSpPr>
            <a:spLocks noGrp="1"/>
          </p:cNvSpPr>
          <p:nvPr>
            <p:ph type="sldNum" sz="quarter" idx="10"/>
          </p:nvPr>
        </p:nvSpPr>
        <p:spPr/>
        <p:txBody>
          <a:bodyPr/>
          <a:lstStyle/>
          <a:p>
            <a:fld id="{C41F825B-35D9-48D0-B118-C9DF9909E1FC}" type="slidenum">
              <a:rPr lang="en-US" smtClean="0"/>
              <a:t>44</a:t>
            </a:fld>
            <a:endParaRPr lang="en-US" dirty="0"/>
          </a:p>
        </p:txBody>
      </p:sp>
    </p:spTree>
    <p:extLst>
      <p:ext uri="{BB962C8B-B14F-4D97-AF65-F5344CB8AC3E}">
        <p14:creationId xmlns:p14="http://schemas.microsoft.com/office/powerpoint/2010/main" val="3130506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There are seven standards for professional learning. Its rooted in student and educator needs demonstrated through data. Focused on content and pedagogy. Designed to ensure equitable outcomes. Designed and structured to be ongoing, intensive, and embedded in practice. Collaborative with an emphasis on shared accountability. Supported by adequate resources. Coherent and aligned with other standards, policies, and programs. </a:t>
            </a:r>
          </a:p>
        </p:txBody>
      </p:sp>
      <p:sp>
        <p:nvSpPr>
          <p:cNvPr id="4" name="Slide Number Placeholder 3"/>
          <p:cNvSpPr>
            <a:spLocks noGrp="1"/>
          </p:cNvSpPr>
          <p:nvPr>
            <p:ph type="sldNum" sz="quarter" idx="10"/>
          </p:nvPr>
        </p:nvSpPr>
        <p:spPr/>
        <p:txBody>
          <a:bodyPr/>
          <a:lstStyle/>
          <a:p>
            <a:fld id="{C41F825B-35D9-48D0-B118-C9DF9909E1FC}" type="slidenum">
              <a:rPr lang="en-US" smtClean="0"/>
              <a:t>45</a:t>
            </a:fld>
            <a:endParaRPr lang="en-US" dirty="0"/>
          </a:p>
        </p:txBody>
      </p:sp>
    </p:spTree>
    <p:extLst>
      <p:ext uri="{BB962C8B-B14F-4D97-AF65-F5344CB8AC3E}">
        <p14:creationId xmlns:p14="http://schemas.microsoft.com/office/powerpoint/2010/main" val="325890890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On the next slide, you’ll see resources available to aid you in developing your professional development in writing or staff. </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C41F825B-35D9-48D0-B118-C9DF9909E1FC}" type="slidenum">
              <a:rPr lang="en-US" smtClean="0"/>
              <a:t>46</a:t>
            </a:fld>
            <a:endParaRPr lang="en-US" dirty="0"/>
          </a:p>
        </p:txBody>
      </p:sp>
    </p:spTree>
    <p:extLst>
      <p:ext uri="{BB962C8B-B14F-4D97-AF65-F5344CB8AC3E}">
        <p14:creationId xmlns:p14="http://schemas.microsoft.com/office/powerpoint/2010/main" val="248745073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have any additional questions, please type</a:t>
            </a:r>
            <a:r>
              <a:rPr lang="en-US" baseline="0" dirty="0"/>
              <a:t> them into the Chat Feature. I’ll pause for a few minutes and respond to questions as they come in.</a:t>
            </a:r>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47</a:t>
            </a:fld>
            <a:endParaRPr lang="en-US" dirty="0"/>
          </a:p>
        </p:txBody>
      </p:sp>
    </p:spTree>
    <p:extLst>
      <p:ext uri="{BB962C8B-B14F-4D97-AF65-F5344CB8AC3E}">
        <p14:creationId xmlns:p14="http://schemas.microsoft.com/office/powerpoint/2010/main" val="391800071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p:txBody>
      </p:sp>
      <p:sp>
        <p:nvSpPr>
          <p:cNvPr id="4" name="Slide Number Placeholder 3"/>
          <p:cNvSpPr>
            <a:spLocks noGrp="1"/>
          </p:cNvSpPr>
          <p:nvPr>
            <p:ph type="sldNum" sz="quarter" idx="10"/>
          </p:nvPr>
        </p:nvSpPr>
        <p:spPr/>
        <p:txBody>
          <a:bodyPr/>
          <a:lstStyle/>
          <a:p>
            <a:fld id="{C41F825B-35D9-48D0-B118-C9DF9909E1FC}" type="slidenum">
              <a:rPr lang="en-US" smtClean="0"/>
              <a:t>48</a:t>
            </a:fld>
            <a:endParaRPr lang="en-US" dirty="0"/>
          </a:p>
        </p:txBody>
      </p:sp>
    </p:spTree>
    <p:extLst>
      <p:ext uri="{BB962C8B-B14F-4D97-AF65-F5344CB8AC3E}">
        <p14:creationId xmlns:p14="http://schemas.microsoft.com/office/powerpoint/2010/main" val="8363034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49</a:t>
            </a:fld>
            <a:endParaRPr lang="en-US" dirty="0"/>
          </a:p>
        </p:txBody>
      </p:sp>
    </p:spTree>
    <p:extLst>
      <p:ext uri="{BB962C8B-B14F-4D97-AF65-F5344CB8AC3E}">
        <p14:creationId xmlns:p14="http://schemas.microsoft.com/office/powerpoint/2010/main" val="1233908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Our objectives for today’s webinar are to review the SSDP strategies in the ELA focus area and to identify what needs to be included in services for each strategy. </a:t>
            </a:r>
          </a:p>
        </p:txBody>
      </p:sp>
      <p:sp>
        <p:nvSpPr>
          <p:cNvPr id="4" name="Slide Number Placeholder 3"/>
          <p:cNvSpPr>
            <a:spLocks noGrp="1"/>
          </p:cNvSpPr>
          <p:nvPr>
            <p:ph type="sldNum" sz="quarter" idx="10"/>
          </p:nvPr>
        </p:nvSpPr>
        <p:spPr/>
        <p:txBody>
          <a:bodyPr/>
          <a:lstStyle/>
          <a:p>
            <a:fld id="{C41F825B-35D9-48D0-B118-C9DF9909E1FC}" type="slidenum">
              <a:rPr lang="en-US" smtClean="0"/>
              <a:t>5</a:t>
            </a:fld>
            <a:endParaRPr lang="en-US" dirty="0"/>
          </a:p>
        </p:txBody>
      </p:sp>
    </p:spTree>
    <p:extLst>
      <p:ext uri="{BB962C8B-B14F-4D97-AF65-F5344CB8AC3E}">
        <p14:creationId xmlns:p14="http://schemas.microsoft.com/office/powerpoint/2010/main" val="2879223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676"/>
            <a:r>
              <a:rPr lang="en-US" dirty="0">
                <a:latin typeface="Arial" panose="020B0604020202020204" pitchFamily="34" charset="0"/>
                <a:cs typeface="Arial" panose="020B0604020202020204" pitchFamily="34" charset="0"/>
              </a:rPr>
              <a:t>We will primarily</a:t>
            </a:r>
            <a:r>
              <a:rPr lang="en-US" baseline="0" dirty="0">
                <a:latin typeface="Arial" panose="020B0604020202020204" pitchFamily="34" charset="0"/>
                <a:cs typeface="Arial" panose="020B0604020202020204" pitchFamily="34" charset="0"/>
              </a:rPr>
              <a:t> review the </a:t>
            </a:r>
            <a:r>
              <a:rPr lang="en-US" dirty="0">
                <a:latin typeface="Arial" panose="020B0604020202020204" pitchFamily="34" charset="0"/>
                <a:cs typeface="Arial" panose="020B0604020202020204" pitchFamily="34" charset="0"/>
              </a:rPr>
              <a:t>English language arts, or ELA, focus area, but I</a:t>
            </a:r>
            <a:r>
              <a:rPr lang="en-US" baseline="0" dirty="0">
                <a:latin typeface="Arial" panose="020B0604020202020204" pitchFamily="34" charset="0"/>
                <a:cs typeface="Arial" panose="020B0604020202020204" pitchFamily="34" charset="0"/>
              </a:rPr>
              <a:t> will show examples of how the strategies included in the Student Engagement focus area are integrated within ELA</a:t>
            </a:r>
            <a:r>
              <a:rPr lang="en-US" dirty="0">
                <a:latin typeface="Arial" panose="020B0604020202020204" pitchFamily="34" charset="0"/>
                <a:cs typeface="Arial" panose="020B0604020202020204" pitchFamily="34" charset="0"/>
              </a:rPr>
              <a:t>.</a:t>
            </a:r>
            <a:r>
              <a:rPr lang="en-US" baseline="0" dirty="0">
                <a:latin typeface="Arial" panose="020B0604020202020204" pitchFamily="34" charset="0"/>
                <a:cs typeface="Arial" panose="020B0604020202020204" pitchFamily="34" charset="0"/>
              </a:rPr>
              <a:t> </a:t>
            </a:r>
          </a:p>
          <a:p>
            <a:pPr defTabSz="931676"/>
            <a:endParaRPr lang="en-US" baseline="0" dirty="0">
              <a:latin typeface="Arial" panose="020B0604020202020204" pitchFamily="34" charset="0"/>
              <a:cs typeface="Arial" panose="020B0604020202020204" pitchFamily="34" charset="0"/>
            </a:endParaRPr>
          </a:p>
          <a:p>
            <a:pPr defTabSz="931676"/>
            <a:r>
              <a:rPr lang="en-US" baseline="0" dirty="0">
                <a:latin typeface="Arial" panose="020B0604020202020204" pitchFamily="34" charset="0"/>
                <a:cs typeface="Arial" panose="020B0604020202020204" pitchFamily="34" charset="0"/>
              </a:rPr>
              <a:t>For each strategy covered in this webinar, I will describe the intent of the strategy (or what it is) and implementation activities that do not align to the strategy (what it is not).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6</a:t>
            </a:fld>
            <a:endParaRPr lang="en-US" dirty="0"/>
          </a:p>
        </p:txBody>
      </p:sp>
    </p:spTree>
    <p:extLst>
      <p:ext uri="{BB962C8B-B14F-4D97-AF65-F5344CB8AC3E}">
        <p14:creationId xmlns:p14="http://schemas.microsoft.com/office/powerpoint/2010/main" val="957226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As noted in the Student</a:t>
            </a:r>
            <a:r>
              <a:rPr lang="en-US" baseline="0" dirty="0">
                <a:latin typeface="Arial" panose="020B0604020202020204" pitchFamily="34" charset="0"/>
                <a:cs typeface="Arial" panose="020B0604020202020204" pitchFamily="34" charset="0"/>
              </a:rPr>
              <a:t> Engagement webinar</a:t>
            </a:r>
            <a:r>
              <a:rPr lang="en-US" dirty="0">
                <a:latin typeface="Arial" panose="020B0604020202020204" pitchFamily="34" charset="0"/>
                <a:cs typeface="Arial" panose="020B0604020202020204" pitchFamily="34" charset="0"/>
              </a:rPr>
              <a:t>,</a:t>
            </a:r>
            <a:r>
              <a:rPr lang="en-US" baseline="0" dirty="0">
                <a:latin typeface="Arial" panose="020B0604020202020204" pitchFamily="34" charset="0"/>
                <a:cs typeface="Arial" panose="020B0604020202020204" pitchFamily="34" charset="0"/>
              </a:rPr>
              <a:t> I’d like to remind folks how we came to select the focus areas and strategies. </a:t>
            </a:r>
            <a:r>
              <a:rPr lang="en-US" b="0" dirty="0">
                <a:latin typeface="Arial" panose="020B0604020202020204" pitchFamily="34" charset="0"/>
                <a:cs typeface="Arial" panose="020B0604020202020204" pitchFamily="34" charset="0"/>
              </a:rPr>
              <a:t>All the local comprehensive needs assessments </a:t>
            </a:r>
            <a:r>
              <a:rPr lang="en-US" dirty="0">
                <a:latin typeface="Arial" panose="020B0604020202020204" pitchFamily="34" charset="0"/>
                <a:cs typeface="Arial" panose="020B0604020202020204" pitchFamily="34" charset="0"/>
              </a:rPr>
              <a:t>illustrated needs within ELA and Student Engagement. Stakeholders identified specific needs for both focus areas. Stakeholders reviewed best practices and selected initial strategies. </a:t>
            </a:r>
            <a:endParaRPr lang="en-US" baseline="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Although we have some great services at</a:t>
            </a:r>
            <a:r>
              <a:rPr lang="en-US" baseline="0" dirty="0">
                <a:latin typeface="Arial" panose="020B0604020202020204" pitchFamily="34" charset="0"/>
                <a:cs typeface="Arial" panose="020B0604020202020204" pitchFamily="34" charset="0"/>
              </a:rPr>
              <a:t> the local level, we needed to reassess student needs and revamp services because students still are not proficient in key content areas, are not college or career ready. Therefore, strategies need to be implemented in the way they were intended.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7</a:t>
            </a:fld>
            <a:endParaRPr lang="en-US" dirty="0"/>
          </a:p>
        </p:txBody>
      </p:sp>
    </p:spTree>
    <p:extLst>
      <p:ext uri="{BB962C8B-B14F-4D97-AF65-F5344CB8AC3E}">
        <p14:creationId xmlns:p14="http://schemas.microsoft.com/office/powerpoint/2010/main" val="313055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2400"/>
              </a:spcAft>
            </a:pPr>
            <a:r>
              <a:rPr lang="en-US" sz="1200" b="0" dirty="0">
                <a:latin typeface="Arial" panose="020B0604020202020204" pitchFamily="34" charset="0"/>
                <a:cs typeface="Arial" panose="020B0604020202020204" pitchFamily="34" charset="0"/>
              </a:rPr>
              <a:t>Let’s begin with Strategy 1.0 and its corresponding measurable program objective, or MPO.</a:t>
            </a:r>
          </a:p>
          <a:p>
            <a:pPr>
              <a:spcBef>
                <a:spcPts val="0"/>
              </a:spcBef>
              <a:spcAft>
                <a:spcPts val="2400"/>
              </a:spcAft>
            </a:pPr>
            <a:endParaRPr lang="en-US" sz="1200" b="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2400"/>
              </a:spcAft>
              <a:buClrTx/>
              <a:buSzTx/>
              <a:buFontTx/>
              <a:buNone/>
              <a:tabLst/>
              <a:defRPr/>
            </a:pPr>
            <a:r>
              <a:rPr lang="en-US" sz="1200" b="0" dirty="0">
                <a:latin typeface="Arial" panose="020B0604020202020204" pitchFamily="34" charset="0"/>
                <a:cs typeface="Arial" panose="020B0604020202020204" pitchFamily="34" charset="0"/>
              </a:rPr>
              <a:t>Strategy 1.0 - Provide supplementary English Language Arts (ELA) services with a focus on reading and writing for migratory students with targeted intervention for students who are scoring Below or Near Standard. </a:t>
            </a:r>
            <a:r>
              <a:rPr lang="en-US" dirty="0">
                <a:latin typeface="Arial" panose="020B0604020202020204" pitchFamily="34" charset="0"/>
                <a:cs typeface="Arial" panose="020B0604020202020204" pitchFamily="34" charset="0"/>
              </a:rPr>
              <a:t>Strategy</a:t>
            </a:r>
            <a:r>
              <a:rPr lang="en-US" baseline="0" dirty="0">
                <a:latin typeface="Arial" panose="020B0604020202020204" pitchFamily="34" charset="0"/>
                <a:cs typeface="Arial" panose="020B0604020202020204" pitchFamily="34" charset="0"/>
              </a:rPr>
              <a:t> 1.0 is all about targeted intervention similar to what you’d see during core ELA instruction. These services should focus on CCSS for Reading Literature and Informational Texts and Foundational Skills for K-5 and for EL students who may also need these skills. There is also a focus on the Writing CCSS for Grades K-12.</a:t>
            </a:r>
            <a:endParaRPr lang="en-US" sz="1200" b="0" dirty="0">
              <a:latin typeface="Arial" panose="020B0604020202020204" pitchFamily="34" charset="0"/>
              <a:cs typeface="Arial" panose="020B0604020202020204" pitchFamily="34" charset="0"/>
            </a:endParaRP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MPO 1.0 </a:t>
            </a:r>
            <a:r>
              <a:rPr lang="en-US" sz="1200" dirty="0">
                <a:latin typeface="Arial" panose="020B0604020202020204" pitchFamily="34" charset="0"/>
                <a:cs typeface="Arial" panose="020B0604020202020204" pitchFamily="34" charset="0"/>
              </a:rPr>
              <a:t>- Each year, 80 percent of K-10 migratory students who are not proficient in ELA achievement will participate in at least 30 hours (1800 minutes) of supplemental reading and writing instruction during the regular school year and at least 20 hours (1200 minutes) of summer school instruction if present.</a:t>
            </a:r>
          </a:p>
        </p:txBody>
      </p:sp>
      <p:sp>
        <p:nvSpPr>
          <p:cNvPr id="4" name="Slide Number Placeholder 3"/>
          <p:cNvSpPr>
            <a:spLocks noGrp="1"/>
          </p:cNvSpPr>
          <p:nvPr>
            <p:ph type="sldNum" sz="quarter" idx="10"/>
          </p:nvPr>
        </p:nvSpPr>
        <p:spPr/>
        <p:txBody>
          <a:bodyPr/>
          <a:lstStyle/>
          <a:p>
            <a:fld id="{C41F825B-35D9-48D0-B118-C9DF9909E1FC}" type="slidenum">
              <a:rPr lang="en-US" smtClean="0"/>
              <a:t>8</a:t>
            </a:fld>
            <a:endParaRPr lang="en-US" dirty="0"/>
          </a:p>
        </p:txBody>
      </p:sp>
    </p:spTree>
    <p:extLst>
      <p:ext uri="{BB962C8B-B14F-4D97-AF65-F5344CB8AC3E}">
        <p14:creationId xmlns:p14="http://schemas.microsoft.com/office/powerpoint/2010/main" val="3645514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So, what is the intent of ELA Strategy 1.0? It is: Targeted reading and writing intervention provided by a credentialed teacher via direct instruction to reteach or pre-teach necessary skills to meet grade-specific common core state standards. Lessons mirror high-quality lessons during core instruction for ELA. Includes integrated English language development, or ELD, project-based learning, differentiated instruction, and instructional strategies that truly engage students. For reading, lessons should focus on reading fluency and comprehension through various content areas. For writing, lessons should provide direction instruction of the writing process or grammar. These services target K–10 academically at-risk students and must meet the time requirements for regular school year (which is 1800 minutes) and summer school (which is 1200 minutes). Just a helpful hint is that you plan your services--plan service hours with student absences in mind. 100% of your students are not going to attend every day. If your service is only 30 hours, you have a very small chance to meet the MPO. ELA services for this strategy should be at least 40 hours to ensure that students can miss a couple of classes and still meet the hour requirement. </a:t>
            </a:r>
          </a:p>
        </p:txBody>
      </p:sp>
      <p:sp>
        <p:nvSpPr>
          <p:cNvPr id="4" name="Slide Number Placeholder 3"/>
          <p:cNvSpPr>
            <a:spLocks noGrp="1"/>
          </p:cNvSpPr>
          <p:nvPr>
            <p:ph type="sldNum" sz="quarter" idx="10"/>
          </p:nvPr>
        </p:nvSpPr>
        <p:spPr/>
        <p:txBody>
          <a:bodyPr/>
          <a:lstStyle/>
          <a:p>
            <a:fld id="{C41F825B-35D9-48D0-B118-C9DF9909E1FC}" type="slidenum">
              <a:rPr lang="en-US" smtClean="0"/>
              <a:t>9</a:t>
            </a:fld>
            <a:endParaRPr lang="en-US" dirty="0"/>
          </a:p>
        </p:txBody>
      </p:sp>
    </p:spTree>
    <p:extLst>
      <p:ext uri="{BB962C8B-B14F-4D97-AF65-F5344CB8AC3E}">
        <p14:creationId xmlns:p14="http://schemas.microsoft.com/office/powerpoint/2010/main" val="39322274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12192000" cy="6858000"/>
            <a:chOff x="0" y="0"/>
            <a:chExt cx="5760" cy="4320"/>
          </a:xfrm>
        </p:grpSpPr>
        <p:sp>
          <p:nvSpPr>
            <p:cNvPr id="4" name="Rectangle 13"/>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dirty="0">
                <a:solidFill>
                  <a:srgbClr val="000000"/>
                </a:solidFill>
              </a:endParaRPr>
            </a:p>
          </p:txBody>
        </p:sp>
        <p:sp>
          <p:nvSpPr>
            <p:cNvPr id="5" name="Rectangle 14"/>
            <p:cNvSpPr>
              <a:spLocks noChangeArrowheads="1"/>
            </p:cNvSpPr>
            <p:nvPr/>
          </p:nvSpPr>
          <p:spPr bwMode="auto">
            <a:xfrm>
              <a:off x="1248" y="1392"/>
              <a:ext cx="4512" cy="96"/>
            </a:xfrm>
            <a:prstGeom prst="rect">
              <a:avLst/>
            </a:prstGeom>
            <a:gradFill rotWithShape="0">
              <a:gsLst>
                <a:gs pos="0">
                  <a:srgbClr val="F17157"/>
                </a:gs>
                <a:gs pos="100000">
                  <a:srgbClr val="FAD0C8"/>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sp>
          <p:nvSpPr>
            <p:cNvPr id="6" name="Rectangle 15"/>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grpSp>
      <p:sp>
        <p:nvSpPr>
          <p:cNvPr id="7" name="Rectangle 6"/>
          <p:cNvSpPr>
            <a:spLocks noChangeArrowheads="1"/>
          </p:cNvSpPr>
          <p:nvPr userDrawn="1"/>
        </p:nvSpPr>
        <p:spPr bwMode="auto">
          <a:xfrm>
            <a:off x="2540000" y="6096000"/>
            <a:ext cx="9550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spcBef>
                <a:spcPts val="800"/>
              </a:spcBef>
              <a:defRPr/>
            </a:pPr>
            <a:r>
              <a:rPr lang="en-US" altLang="en-US" sz="1100" b="1" dirty="0">
                <a:solidFill>
                  <a:srgbClr val="070C51"/>
                </a:solidFill>
                <a:latin typeface="Arial" panose="020B0604020202020204" pitchFamily="34" charset="0"/>
              </a:rPr>
              <a:t>CALIFORNIA DEPARTMENT OF EDUCATION</a:t>
            </a:r>
            <a:br>
              <a:rPr lang="en-US" altLang="en-US" sz="1100" b="1" dirty="0">
                <a:solidFill>
                  <a:srgbClr val="070C51"/>
                </a:solidFill>
                <a:latin typeface="Arial" panose="020B0604020202020204" pitchFamily="34" charset="0"/>
              </a:rPr>
            </a:br>
            <a:r>
              <a:rPr lang="en-US" altLang="en-US" sz="1100" dirty="0">
                <a:solidFill>
                  <a:srgbClr val="070C51"/>
                </a:solidFill>
                <a:latin typeface="Arial" panose="020B0604020202020204" pitchFamily="34" charset="0"/>
              </a:rPr>
              <a:t>Tony Thurmond, State Superintendent of Public Instruction</a:t>
            </a:r>
            <a:endParaRPr lang="en-US" altLang="en-US" sz="1200" b="1" dirty="0">
              <a:solidFill>
                <a:srgbClr val="000000"/>
              </a:solidFill>
              <a:latin typeface="Arial" panose="020B0604020202020204" pitchFamily="34" charset="0"/>
            </a:endParaRPr>
          </a:p>
        </p:txBody>
      </p:sp>
      <p:pic>
        <p:nvPicPr>
          <p:cNvPr id="8" name="Picture 18" descr="Official Seal of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8150" y="523875"/>
            <a:ext cx="14573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43200" y="3086100"/>
            <a:ext cx="9144000" cy="1143000"/>
          </a:xfrm>
        </p:spPr>
        <p:txBody>
          <a:bodyPr/>
          <a:lstStyle/>
          <a:p>
            <a:r>
              <a:rPr lang="en-US"/>
              <a:t>Click to edit Master title style</a:t>
            </a:r>
          </a:p>
        </p:txBody>
      </p:sp>
    </p:spTree>
    <p:extLst>
      <p:ext uri="{BB962C8B-B14F-4D97-AF65-F5344CB8AC3E}">
        <p14:creationId xmlns:p14="http://schemas.microsoft.com/office/powerpoint/2010/main" val="39669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D6029DA4-09B0-4A2D-AA4B-CC45A202471A}" type="slidenum">
              <a:rPr lang="en-US" altLang="en-US"/>
              <a:pPr>
                <a:defRPr/>
              </a:pPr>
              <a:t>‹#›</a:t>
            </a:fld>
            <a:endParaRPr lang="en-US" altLang="en-US" dirty="0"/>
          </a:p>
        </p:txBody>
      </p:sp>
    </p:spTree>
    <p:extLst>
      <p:ext uri="{BB962C8B-B14F-4D97-AF65-F5344CB8AC3E}">
        <p14:creationId xmlns:p14="http://schemas.microsoft.com/office/powerpoint/2010/main" val="1151940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400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F4240488-8288-431D-9FBC-061E1C8939AC}" type="slidenum">
              <a:rPr lang="en-US" altLang="en-US"/>
              <a:pPr>
                <a:defRPr/>
              </a:pPr>
              <a:t>‹#›</a:t>
            </a:fld>
            <a:endParaRPr lang="en-US" altLang="en-US" dirty="0"/>
          </a:p>
        </p:txBody>
      </p:sp>
    </p:spTree>
    <p:extLst>
      <p:ext uri="{BB962C8B-B14F-4D97-AF65-F5344CB8AC3E}">
        <p14:creationId xmlns:p14="http://schemas.microsoft.com/office/powerpoint/2010/main" val="1277856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3FDE3ABF-8AC6-4BCD-B555-3DAB003AA8A5}" type="slidenum">
              <a:rPr lang="en-US" altLang="en-US"/>
              <a:pPr>
                <a:defRPr/>
              </a:pPr>
              <a:t>‹#›</a:t>
            </a:fld>
            <a:endParaRPr lang="en-US" altLang="en-US" dirty="0"/>
          </a:p>
        </p:txBody>
      </p:sp>
    </p:spTree>
    <p:extLst>
      <p:ext uri="{BB962C8B-B14F-4D97-AF65-F5344CB8AC3E}">
        <p14:creationId xmlns:p14="http://schemas.microsoft.com/office/powerpoint/2010/main" val="3180018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46351" y="526617"/>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2546351" y="339422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1" fontAlgn="auto" hangingPunct="1">
              <a:spcBef>
                <a:spcPts val="0"/>
              </a:spcBef>
              <a:spcAft>
                <a:spcPts val="0"/>
              </a:spcAft>
              <a:defRPr smtClean="0">
                <a:solidFill>
                  <a:schemeClr val="tx1"/>
                </a:solidFill>
              </a:defRPr>
            </a:lvl1pPr>
          </a:lstStyle>
          <a:p>
            <a:pPr>
              <a:defRPr/>
            </a:pPr>
            <a:endParaRPr lang="en-US" dirty="0"/>
          </a:p>
        </p:txBody>
      </p:sp>
      <p:sp>
        <p:nvSpPr>
          <p:cNvPr id="5" name="Footer Placeholder 4"/>
          <p:cNvSpPr>
            <a:spLocks noGrp="1"/>
          </p:cNvSpPr>
          <p:nvPr>
            <p:ph type="ftr" sz="quarter" idx="11"/>
          </p:nvPr>
        </p:nvSpPr>
        <p:spPr/>
        <p:txBody>
          <a:bodyPr/>
          <a:lstStyle>
            <a:lvl1pPr eaLnBrk="1" fontAlgn="auto" hangingPunct="1">
              <a:spcBef>
                <a:spcPts val="0"/>
              </a:spcBef>
              <a:spcAft>
                <a:spcPts val="0"/>
              </a:spcAft>
              <a:defRPr>
                <a:solidFill>
                  <a:schemeClr val="tx1"/>
                </a:solidFill>
              </a:defRPr>
            </a:lvl1pPr>
          </a:lstStyle>
          <a:p>
            <a:pPr>
              <a:defRPr/>
            </a:pPr>
            <a:endParaRPr lang="en-US" dirty="0"/>
          </a:p>
        </p:txBody>
      </p:sp>
      <p:sp>
        <p:nvSpPr>
          <p:cNvPr id="6" name="Slide Number Placeholder 5"/>
          <p:cNvSpPr>
            <a:spLocks noGrp="1"/>
          </p:cNvSpPr>
          <p:nvPr>
            <p:ph type="sldNum" sz="quarter" idx="12"/>
          </p:nvPr>
        </p:nvSpPr>
        <p:spPr/>
        <p:txBody>
          <a:bodyPr/>
          <a:lstStyle>
            <a:lvl1pPr eaLnBrk="1" fontAlgn="auto" hangingPunct="1">
              <a:spcBef>
                <a:spcPts val="0"/>
              </a:spcBef>
              <a:spcAft>
                <a:spcPts val="0"/>
              </a:spcAft>
              <a:defRPr smtClean="0">
                <a:solidFill>
                  <a:schemeClr val="tx1"/>
                </a:solidFill>
              </a:defRPr>
            </a:lvl1pPr>
          </a:lstStyle>
          <a:p>
            <a:pPr>
              <a:defRPr/>
            </a:pPr>
            <a:fld id="{8455F1E9-99A2-42DA-AF8F-C71A50B88033}" type="slidenum">
              <a:rPr lang="en-US"/>
              <a:pPr>
                <a:defRPr/>
              </a:pPr>
              <a:t>‹#›</a:t>
            </a:fld>
            <a:endParaRPr lang="en-US" dirty="0"/>
          </a:p>
        </p:txBody>
      </p:sp>
    </p:spTree>
    <p:extLst>
      <p:ext uri="{BB962C8B-B14F-4D97-AF65-F5344CB8AC3E}">
        <p14:creationId xmlns:p14="http://schemas.microsoft.com/office/powerpoint/2010/main" val="34956093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12192000" cy="6858000"/>
            <a:chOff x="0" y="0"/>
            <a:chExt cx="5760" cy="4320"/>
          </a:xfrm>
        </p:grpSpPr>
        <p:sp>
          <p:nvSpPr>
            <p:cNvPr id="1033" name="Rectangle 8"/>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dirty="0"/>
            </a:p>
          </p:txBody>
        </p:sp>
        <p:sp>
          <p:nvSpPr>
            <p:cNvPr id="1034" name="Rectangle 9"/>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grpSp>
      <p:sp>
        <p:nvSpPr>
          <p:cNvPr id="1027" name="Rectangle 2"/>
          <p:cNvSpPr>
            <a:spLocks noGrp="1" noChangeArrowheads="1"/>
          </p:cNvSpPr>
          <p:nvPr>
            <p:ph type="title"/>
          </p:nvPr>
        </p:nvSpPr>
        <p:spPr bwMode="auto">
          <a:xfrm>
            <a:off x="2540000" y="6096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2540000" y="1981200"/>
            <a:ext cx="9144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4"/>
          <p:cNvSpPr>
            <a:spLocks noGrp="1" noChangeArrowheads="1"/>
          </p:cNvSpPr>
          <p:nvPr>
            <p:ph type="dt" sz="half" idx="2"/>
          </p:nvPr>
        </p:nvSpPr>
        <p:spPr bwMode="auto">
          <a:xfrm>
            <a:off x="2540000" y="625475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a:defRPr/>
            </a:pPr>
            <a:endParaRPr lang="en-US" altLang="en-US" dirty="0"/>
          </a:p>
        </p:txBody>
      </p:sp>
      <p:sp>
        <p:nvSpPr>
          <p:cNvPr id="4" name="Rectangle 5"/>
          <p:cNvSpPr>
            <a:spLocks noGrp="1" noChangeArrowheads="1"/>
          </p:cNvSpPr>
          <p:nvPr>
            <p:ph type="ftr" sz="quarter" idx="3"/>
          </p:nvPr>
        </p:nvSpPr>
        <p:spPr bwMode="auto">
          <a:xfrm>
            <a:off x="5075238" y="6254750"/>
            <a:ext cx="4068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a:defRPr/>
            </a:pPr>
            <a:endParaRPr lang="en-US" altLang="en-US" dirty="0"/>
          </a:p>
        </p:txBody>
      </p:sp>
      <p:sp>
        <p:nvSpPr>
          <p:cNvPr id="1030" name="Rectangle 6"/>
          <p:cNvSpPr>
            <a:spLocks noGrp="1" noChangeArrowheads="1"/>
          </p:cNvSpPr>
          <p:nvPr>
            <p:ph type="sldNum" sz="quarter" idx="4"/>
          </p:nvPr>
        </p:nvSpPr>
        <p:spPr bwMode="auto">
          <a:xfrm>
            <a:off x="945515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a:defRPr/>
            </a:pPr>
            <a:fld id="{845CA088-98AF-4DF2-8493-E1610DC2B74C}" type="slidenum">
              <a:rPr lang="en-US" altLang="en-US"/>
              <a:pPr>
                <a:defRPr/>
              </a:pPr>
              <a:t>‹#›</a:t>
            </a:fld>
            <a:endParaRPr lang="en-US" altLang="en-US" dirty="0"/>
          </a:p>
        </p:txBody>
      </p:sp>
      <p:pic>
        <p:nvPicPr>
          <p:cNvPr id="1032" name="Picture 11" descr="Official Seal of the California Department of Education"/>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41325" y="527050"/>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1"/>
          <p:cNvSpPr>
            <a:spLocks noChangeArrowheads="1"/>
          </p:cNvSpPr>
          <p:nvPr userDrawn="1"/>
        </p:nvSpPr>
        <p:spPr bwMode="auto">
          <a:xfrm>
            <a:off x="317500" y="2066925"/>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4" r:id="rId5"/>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de.ca.gov/ci/rl/cf/isresources2to5.asp"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www.cde.ca.gov/ta/tg/sa/formativeassessfaq.asp" TargetMode="External"/><Relationship Id="rId4" Type="http://schemas.openxmlformats.org/officeDocument/2006/relationships/hyperlink" Target="https://www.cde.ca.gov/ci/rl/cf/implementationsupport.as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cde.ca.gov/ta/tg/sa/fainaction.asp" TargetMode="External"/><Relationship Id="rId2" Type="http://schemas.openxmlformats.org/officeDocument/2006/relationships/hyperlink" Target="https://www.cde.ca.gov/ta/tg/sa/tools-for-teachers.as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cde.ca.gov/pd/ps/qpls.asp"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s://www.cde.ca.gov/ta/tg/sa/tools-for-teachers.asp"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mailto:mmallory@cde.ca.gov"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540000" y="710360"/>
            <a:ext cx="9144000" cy="1143000"/>
          </a:xfrm>
        </p:spPr>
        <p:txBody>
          <a:bodyPr/>
          <a:lstStyle/>
          <a:p>
            <a:r>
              <a:rPr lang="en-US" altLang="en-US" dirty="0"/>
              <a:t>State Service Delivery Plan: </a:t>
            </a:r>
            <a:br>
              <a:rPr lang="en-US" altLang="en-US" dirty="0"/>
            </a:br>
            <a:r>
              <a:rPr lang="en-US" altLang="en-US" dirty="0"/>
              <a:t>English Language Arts</a:t>
            </a:r>
          </a:p>
        </p:txBody>
      </p:sp>
      <p:sp>
        <p:nvSpPr>
          <p:cNvPr id="3" name="Content Placeholder 2">
            <a:extLst>
              <a:ext uri="{FF2B5EF4-FFF2-40B4-BE49-F238E27FC236}">
                <a16:creationId xmlns:a16="http://schemas.microsoft.com/office/drawing/2014/main" id="{01DFEC90-95D4-458F-B32F-363A0B9E49FE}"/>
              </a:ext>
            </a:extLst>
          </p:cNvPr>
          <p:cNvSpPr>
            <a:spLocks noGrp="1"/>
          </p:cNvSpPr>
          <p:nvPr>
            <p:ph idx="1"/>
          </p:nvPr>
        </p:nvSpPr>
        <p:spPr>
          <a:xfrm>
            <a:off x="2540000" y="3810000"/>
            <a:ext cx="9144000" cy="1447800"/>
          </a:xfrm>
        </p:spPr>
        <p:txBody>
          <a:bodyPr/>
          <a:lstStyle/>
          <a:p>
            <a:pPr marL="0" indent="0" algn="ctr">
              <a:buNone/>
            </a:pPr>
            <a:r>
              <a:rPr lang="en-US" dirty="0"/>
              <a:t>August 26, 2019</a:t>
            </a:r>
          </a:p>
          <a:p>
            <a:pPr marL="0" indent="0" algn="ctr">
              <a:buNone/>
            </a:pPr>
            <a:r>
              <a:rPr lang="en-US" dirty="0"/>
              <a:t>Migrant Education Office</a:t>
            </a:r>
          </a:p>
          <a:p>
            <a:pPr marL="0" indent="0" algn="ctr">
              <a:buNone/>
            </a:pPr>
            <a:r>
              <a:rPr lang="en-US" dirty="0"/>
              <a:t>California Department of Education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133" y="72301"/>
            <a:ext cx="9144000" cy="1143000"/>
          </a:xfrm>
        </p:spPr>
        <p:txBody>
          <a:bodyPr/>
          <a:lstStyle/>
          <a:p>
            <a:r>
              <a:rPr lang="en-US" sz="4000" dirty="0"/>
              <a:t>Strategy 1.0: What It Is (1)</a:t>
            </a:r>
            <a:endParaRPr lang="en-US" sz="4000" dirty="0">
              <a:cs typeface="Arial"/>
            </a:endParaRPr>
          </a:p>
        </p:txBody>
      </p:sp>
      <p:sp>
        <p:nvSpPr>
          <p:cNvPr id="3" name="Content Placeholder 2"/>
          <p:cNvSpPr>
            <a:spLocks noGrp="1"/>
          </p:cNvSpPr>
          <p:nvPr>
            <p:ph sz="half" idx="1"/>
          </p:nvPr>
        </p:nvSpPr>
        <p:spPr>
          <a:xfrm>
            <a:off x="2286420" y="1642603"/>
            <a:ext cx="9719733" cy="2477445"/>
          </a:xfrm>
        </p:spPr>
        <p:txBody>
          <a:bodyPr/>
          <a:lstStyle/>
          <a:p>
            <a:pPr>
              <a:spcBef>
                <a:spcPts val="0"/>
              </a:spcBef>
              <a:spcAft>
                <a:spcPts val="1200"/>
              </a:spcAft>
            </a:pPr>
            <a:r>
              <a:rPr lang="en-US" sz="2800" dirty="0">
                <a:ea typeface="+mn-lt"/>
                <a:cs typeface="+mn-lt"/>
              </a:rPr>
              <a:t>For writing, lessons should either provide direct instruction of the writing process or grammar. </a:t>
            </a:r>
          </a:p>
          <a:p>
            <a:pPr>
              <a:spcBef>
                <a:spcPts val="0"/>
              </a:spcBef>
              <a:spcAft>
                <a:spcPts val="1200"/>
              </a:spcAft>
            </a:pPr>
            <a:r>
              <a:rPr lang="en-US" sz="2800" dirty="0">
                <a:ea typeface="+mn-lt"/>
                <a:cs typeface="+mn-lt"/>
              </a:rPr>
              <a:t>These services target K–10 academically at-risk students and must meet the time requirements for RSY (1800 min.) and SS (1200 min).</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10</a:t>
            </a:fld>
            <a:endParaRPr lang="en-US" altLang="en-US" dirty="0"/>
          </a:p>
        </p:txBody>
      </p:sp>
    </p:spTree>
    <p:extLst>
      <p:ext uri="{BB962C8B-B14F-4D97-AF65-F5344CB8AC3E}">
        <p14:creationId xmlns:p14="http://schemas.microsoft.com/office/powerpoint/2010/main" val="1780670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133" y="72301"/>
            <a:ext cx="9144000" cy="1143000"/>
          </a:xfrm>
        </p:spPr>
        <p:txBody>
          <a:bodyPr/>
          <a:lstStyle/>
          <a:p>
            <a:r>
              <a:rPr lang="en-US" sz="4000" dirty="0"/>
              <a:t>Strategy 1.0: What It Is (2)</a:t>
            </a:r>
            <a:endParaRPr lang="en-US" sz="4000" dirty="0">
              <a:cs typeface="Arial"/>
            </a:endParaRPr>
          </a:p>
        </p:txBody>
      </p:sp>
      <p:sp>
        <p:nvSpPr>
          <p:cNvPr id="6" name="Content Placeholder 5">
            <a:extLst>
              <a:ext uri="{FF2B5EF4-FFF2-40B4-BE49-F238E27FC236}">
                <a16:creationId xmlns:a16="http://schemas.microsoft.com/office/drawing/2014/main" id="{A58BE521-069C-4466-B574-197E22F233AB}"/>
              </a:ext>
            </a:extLst>
          </p:cNvPr>
          <p:cNvSpPr>
            <a:spLocks noGrp="1"/>
          </p:cNvSpPr>
          <p:nvPr>
            <p:ph sz="half" idx="2"/>
          </p:nvPr>
        </p:nvSpPr>
        <p:spPr>
          <a:xfrm>
            <a:off x="2361990" y="1716209"/>
            <a:ext cx="9550400" cy="1143000"/>
          </a:xfrm>
        </p:spPr>
        <p:txBody>
          <a:bodyPr/>
          <a:lstStyle/>
          <a:p>
            <a:pPr marL="0" indent="0">
              <a:buNone/>
            </a:pPr>
            <a:r>
              <a:rPr lang="en-US" sz="2800" dirty="0"/>
              <a:t>Helpful hint:  Plan service hours with student absences in mind. One hundred percent of your students are not going to attend every day. If your service is only 30 hours, you have a very small chance to meet the measurable program objectives (MPO). ELA services for this strategy should be at least 40 hours to ensure that students can miss a couple of classes and still make the hours.</a:t>
            </a:r>
            <a:endParaRPr lang="en-US" sz="2800">
              <a:cs typeface="Arial"/>
            </a:endParaRPr>
          </a:p>
          <a:p>
            <a:pPr marL="0" indent="0">
              <a:buNone/>
            </a:pPr>
            <a:endParaRPr lang="en-US" sz="18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11</a:t>
            </a:fld>
            <a:endParaRPr lang="en-US" altLang="en-US" dirty="0"/>
          </a:p>
        </p:txBody>
      </p:sp>
    </p:spTree>
    <p:extLst>
      <p:ext uri="{BB962C8B-B14F-4D97-AF65-F5344CB8AC3E}">
        <p14:creationId xmlns:p14="http://schemas.microsoft.com/office/powerpoint/2010/main" val="837502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90500"/>
            <a:ext cx="9144000" cy="1143000"/>
          </a:xfrm>
        </p:spPr>
        <p:txBody>
          <a:bodyPr/>
          <a:lstStyle/>
          <a:p>
            <a:r>
              <a:rPr lang="en-US" sz="4000" dirty="0"/>
              <a:t>Reminder</a:t>
            </a:r>
            <a:endParaRPr lang="en-US" sz="4000">
              <a:cs typeface="Arial"/>
            </a:endParaRPr>
          </a:p>
        </p:txBody>
      </p:sp>
      <p:sp>
        <p:nvSpPr>
          <p:cNvPr id="3" name="Content Placeholder 2"/>
          <p:cNvSpPr>
            <a:spLocks noGrp="1"/>
          </p:cNvSpPr>
          <p:nvPr>
            <p:ph idx="1"/>
          </p:nvPr>
        </p:nvSpPr>
        <p:spPr>
          <a:xfrm>
            <a:off x="2376265" y="1228725"/>
            <a:ext cx="9700805" cy="4867275"/>
          </a:xfrm>
        </p:spPr>
        <p:txBody>
          <a:bodyPr/>
          <a:lstStyle/>
          <a:p>
            <a:pPr marL="0" indent="0">
              <a:buNone/>
            </a:pPr>
            <a:r>
              <a:rPr lang="en-US" sz="2800" dirty="0"/>
              <a:t>ELA 1.0 services must include: </a:t>
            </a:r>
            <a:endParaRPr lang="en-US" sz="2800" dirty="0">
              <a:cs typeface="Arial"/>
            </a:endParaRPr>
          </a:p>
          <a:p>
            <a:pPr>
              <a:buFont typeface="Wingdings" panose="05000000000000000000" pitchFamily="2" charset="2"/>
              <a:buChar char="ü"/>
            </a:pPr>
            <a:r>
              <a:rPr lang="en-US" sz="2800" dirty="0"/>
              <a:t> A credentialed teacher. Please be sure to select teachers who’s area of expertise or grade level reflect what is being offered in the service</a:t>
            </a:r>
            <a:endParaRPr lang="en-US" sz="2800" dirty="0">
              <a:cs typeface="Arial"/>
            </a:endParaRPr>
          </a:p>
          <a:p>
            <a:pPr>
              <a:buFont typeface="Wingdings" panose="05000000000000000000" pitchFamily="2" charset="2"/>
              <a:buChar char="ü"/>
            </a:pPr>
            <a:r>
              <a:rPr lang="en-US" sz="2800" dirty="0"/>
              <a:t>Pre-test on the first day</a:t>
            </a:r>
            <a:endParaRPr lang="en-US" sz="2800" dirty="0">
              <a:cs typeface="Arial"/>
            </a:endParaRPr>
          </a:p>
          <a:p>
            <a:pPr>
              <a:buFont typeface="Wingdings" panose="05000000000000000000" pitchFamily="2" charset="2"/>
              <a:buChar char="ü"/>
            </a:pPr>
            <a:r>
              <a:rPr lang="en-US" sz="2800" dirty="0"/>
              <a:t>Differentiated groups</a:t>
            </a:r>
            <a:endParaRPr lang="en-US" sz="2800" dirty="0">
              <a:cs typeface="Arial"/>
            </a:endParaRPr>
          </a:p>
          <a:p>
            <a:pPr>
              <a:buFont typeface="Wingdings" panose="05000000000000000000" pitchFamily="2" charset="2"/>
              <a:buChar char="ü"/>
            </a:pPr>
            <a:r>
              <a:rPr lang="en-US" sz="2800" dirty="0"/>
              <a:t>Formative and informal assessments/checking for understanding</a:t>
            </a:r>
            <a:endParaRPr lang="en-US" sz="2800" dirty="0">
              <a:cs typeface="Arial"/>
            </a:endParaRPr>
          </a:p>
          <a:p>
            <a:pPr>
              <a:buFont typeface="Wingdings" panose="05000000000000000000" pitchFamily="2" charset="2"/>
              <a:buChar char="ü"/>
            </a:pPr>
            <a:r>
              <a:rPr lang="en-US" sz="2800" dirty="0"/>
              <a:t>Curricula is aligned to Common Core</a:t>
            </a:r>
            <a:endParaRPr lang="en-US" sz="2800" dirty="0">
              <a:cs typeface="Arial"/>
            </a:endParaRPr>
          </a:p>
          <a:p>
            <a:pPr>
              <a:buFont typeface="Wingdings" panose="05000000000000000000" pitchFamily="2" charset="2"/>
              <a:buChar char="ü"/>
            </a:pPr>
            <a:r>
              <a:rPr lang="en-US" sz="2800" dirty="0"/>
              <a:t>Lesson objectives are visible</a:t>
            </a:r>
            <a:endParaRPr lang="en-US" sz="2800" dirty="0">
              <a:cs typeface="Arial"/>
            </a:endParaRP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12</a:t>
            </a:fld>
            <a:endParaRPr lang="en-US" altLang="en-US" dirty="0"/>
          </a:p>
        </p:txBody>
      </p:sp>
    </p:spTree>
    <p:extLst>
      <p:ext uri="{BB962C8B-B14F-4D97-AF65-F5344CB8AC3E}">
        <p14:creationId xmlns:p14="http://schemas.microsoft.com/office/powerpoint/2010/main" val="3847428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297" y="175466"/>
            <a:ext cx="9144000" cy="1143000"/>
          </a:xfrm>
        </p:spPr>
        <p:txBody>
          <a:bodyPr/>
          <a:lstStyle/>
          <a:p>
            <a:r>
              <a:rPr lang="en-US" sz="4000" dirty="0"/>
              <a:t>Resources</a:t>
            </a:r>
            <a:endParaRPr lang="en-US" sz="4000">
              <a:cs typeface="Arial"/>
            </a:endParaRPr>
          </a:p>
        </p:txBody>
      </p:sp>
      <p:sp>
        <p:nvSpPr>
          <p:cNvPr id="3" name="Content Placeholder 2"/>
          <p:cNvSpPr>
            <a:spLocks noGrp="1"/>
          </p:cNvSpPr>
          <p:nvPr>
            <p:ph idx="1"/>
          </p:nvPr>
        </p:nvSpPr>
        <p:spPr>
          <a:xfrm>
            <a:off x="2280175" y="1255490"/>
            <a:ext cx="9835152" cy="4843620"/>
          </a:xfrm>
        </p:spPr>
        <p:txBody>
          <a:bodyPr/>
          <a:lstStyle/>
          <a:p>
            <a:pPr>
              <a:spcBef>
                <a:spcPts val="0"/>
              </a:spcBef>
              <a:spcAft>
                <a:spcPts val="2400"/>
              </a:spcAft>
            </a:pPr>
            <a:r>
              <a:rPr lang="en-US" sz="2800" dirty="0"/>
              <a:t>Pre-tests – please review the Foundational Skills section on the California Department of Education (CDE) Implementation Support for Grades 2–5 web page for fluency and comprehension ideas. </a:t>
            </a:r>
            <a:r>
              <a:rPr lang="en-US" sz="2800" dirty="0">
                <a:hlinkClick r:id="rId3" tooltip="Implementation Support for Grades 2-5 web page"/>
              </a:rPr>
              <a:t>https://www.cde.ca.gov/ci/rl/cf/isresources2to5.asp</a:t>
            </a:r>
            <a:endParaRPr lang="en-US" sz="2800" dirty="0">
              <a:cs typeface="Arial"/>
            </a:endParaRPr>
          </a:p>
          <a:p>
            <a:pPr lvl="1">
              <a:spcBef>
                <a:spcPts val="0"/>
              </a:spcBef>
              <a:spcAft>
                <a:spcPts val="2400"/>
              </a:spcAft>
              <a:buFont typeface="Arial" panose="020B0604020202020204" pitchFamily="34" charset="0"/>
              <a:buChar char="•"/>
            </a:pPr>
            <a:r>
              <a:rPr lang="en-US" dirty="0"/>
              <a:t>All grade levels can be found at CDE Implementation Support for the ELA/ELD Framework web page at </a:t>
            </a:r>
            <a:r>
              <a:rPr lang="en-US" dirty="0">
                <a:hlinkClick r:id="rId4" tooltip="Implementation Support for ELA/ELD Framework web page"/>
              </a:rPr>
              <a:t>https://www.cde.ca.gov/ci/rl/cf/implementationsupport.asp</a:t>
            </a:r>
            <a:endParaRPr lang="en-US" dirty="0">
              <a:cs typeface="Arial"/>
            </a:endParaRPr>
          </a:p>
          <a:p>
            <a:pPr>
              <a:spcBef>
                <a:spcPts val="0"/>
              </a:spcBef>
              <a:spcAft>
                <a:spcPts val="0"/>
              </a:spcAft>
            </a:pPr>
            <a:r>
              <a:rPr lang="en-US" sz="2800" dirty="0"/>
              <a:t>Formative Assessments and Tools for Teachers: </a:t>
            </a:r>
            <a:r>
              <a:rPr lang="en-US" sz="2800" dirty="0">
                <a:hlinkClick r:id="rId5" tooltip="Formative Assessments and Tools for Teachers web page"/>
              </a:rPr>
              <a:t>https://www.cde.ca.gov/ta/tg/sa/formativeassessfaq.asp</a:t>
            </a:r>
            <a:endParaRPr lang="en-US" sz="2800" dirty="0"/>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13</a:t>
            </a:fld>
            <a:endParaRPr lang="en-US" altLang="en-US" dirty="0"/>
          </a:p>
        </p:txBody>
      </p:sp>
    </p:spTree>
    <p:extLst>
      <p:ext uri="{BB962C8B-B14F-4D97-AF65-F5344CB8AC3E}">
        <p14:creationId xmlns:p14="http://schemas.microsoft.com/office/powerpoint/2010/main" val="3158742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FE007-01BB-4BCD-B8CC-B4AC42950E11}"/>
              </a:ext>
            </a:extLst>
          </p:cNvPr>
          <p:cNvSpPr>
            <a:spLocks noGrp="1"/>
          </p:cNvSpPr>
          <p:nvPr>
            <p:ph type="title"/>
          </p:nvPr>
        </p:nvSpPr>
        <p:spPr/>
        <p:txBody>
          <a:bodyPr/>
          <a:lstStyle/>
          <a:p>
            <a:r>
              <a:rPr lang="en-US" sz="4000" dirty="0"/>
              <a:t>Resources (2)</a:t>
            </a:r>
            <a:endParaRPr lang="en-US" sz="4000" dirty="0">
              <a:cs typeface="Arial"/>
            </a:endParaRPr>
          </a:p>
        </p:txBody>
      </p:sp>
      <p:sp>
        <p:nvSpPr>
          <p:cNvPr id="3" name="Content Placeholder 2">
            <a:extLst>
              <a:ext uri="{FF2B5EF4-FFF2-40B4-BE49-F238E27FC236}">
                <a16:creationId xmlns:a16="http://schemas.microsoft.com/office/drawing/2014/main" id="{86ABEFFE-6BBD-48C2-9D8F-C7A45D3393EB}"/>
              </a:ext>
            </a:extLst>
          </p:cNvPr>
          <p:cNvSpPr>
            <a:spLocks noGrp="1"/>
          </p:cNvSpPr>
          <p:nvPr>
            <p:ph idx="1"/>
          </p:nvPr>
        </p:nvSpPr>
        <p:spPr>
          <a:xfrm>
            <a:off x="2237720" y="1981200"/>
            <a:ext cx="9452577" cy="4114800"/>
          </a:xfrm>
        </p:spPr>
        <p:txBody>
          <a:bodyPr/>
          <a:lstStyle/>
          <a:p>
            <a:pPr lvl="1">
              <a:spcBef>
                <a:spcPts val="0"/>
              </a:spcBef>
              <a:spcAft>
                <a:spcPts val="2400"/>
              </a:spcAft>
              <a:buFont typeface="Arial" panose="020B0604020202020204" pitchFamily="34" charset="0"/>
              <a:buChar char="•"/>
            </a:pPr>
            <a:r>
              <a:rPr lang="en-US" dirty="0"/>
              <a:t>CDE Smarter Balanced Tools for Teachers web page at </a:t>
            </a:r>
            <a:r>
              <a:rPr lang="en-US" u="sng" dirty="0">
                <a:hlinkClick r:id="rId2" tooltip="Smarter Balanced Tools for Teachers web page"/>
              </a:rPr>
              <a:t>https://www.cde.ca.gov/ta/tg/sa/tools-for-teachers.asp</a:t>
            </a:r>
            <a:r>
              <a:rPr lang="en-US" dirty="0"/>
              <a:t>. The Digital Library provides subject- and grade-specific resources intended to help educators apply the formative assessment process during daily instruction.</a:t>
            </a:r>
            <a:endParaRPr lang="en-US" dirty="0">
              <a:cs typeface="Arial"/>
            </a:endParaRPr>
          </a:p>
          <a:p>
            <a:pPr lvl="1">
              <a:spcBef>
                <a:spcPts val="0"/>
              </a:spcBef>
              <a:spcAft>
                <a:spcPts val="2400"/>
              </a:spcAft>
              <a:buFont typeface="Arial" panose="020B0604020202020204" pitchFamily="34" charset="0"/>
              <a:buChar char="•"/>
            </a:pPr>
            <a:r>
              <a:rPr lang="en-US" dirty="0"/>
              <a:t>CDE Formative Assessment in Action Video Series web page at </a:t>
            </a:r>
            <a:r>
              <a:rPr lang="en-US" dirty="0">
                <a:hlinkClick r:id="rId3" tooltip="Formative Assessment in Action Video Series web page"/>
              </a:rPr>
              <a:t>https://www.cde.ca.gov/ta/tg/sa/fainaction.asp</a:t>
            </a:r>
            <a:r>
              <a:rPr lang="en-US" dirty="0"/>
              <a:t>. Great for professional development!</a:t>
            </a:r>
            <a:endParaRPr lang="en-US" dirty="0">
              <a:cs typeface="Arial"/>
            </a:endParaRPr>
          </a:p>
          <a:p>
            <a:endParaRPr lang="en-US" dirty="0"/>
          </a:p>
        </p:txBody>
      </p:sp>
      <p:sp>
        <p:nvSpPr>
          <p:cNvPr id="4" name="Slide Number Placeholder 3">
            <a:extLst>
              <a:ext uri="{FF2B5EF4-FFF2-40B4-BE49-F238E27FC236}">
                <a16:creationId xmlns:a16="http://schemas.microsoft.com/office/drawing/2014/main" id="{B6B430A8-0657-41E8-B724-7D2CD9795C15}"/>
              </a:ext>
            </a:extLst>
          </p:cNvPr>
          <p:cNvSpPr>
            <a:spLocks noGrp="1"/>
          </p:cNvSpPr>
          <p:nvPr>
            <p:ph type="sldNum" sz="quarter" idx="12"/>
          </p:nvPr>
        </p:nvSpPr>
        <p:spPr/>
        <p:txBody>
          <a:bodyPr/>
          <a:lstStyle/>
          <a:p>
            <a:pPr>
              <a:defRPr/>
            </a:pPr>
            <a:fld id="{D6029DA4-09B0-4A2D-AA4B-CC45A202471A}" type="slidenum">
              <a:rPr lang="en-US" altLang="en-US" smtClean="0"/>
              <a:pPr>
                <a:defRPr/>
              </a:pPr>
              <a:t>14</a:t>
            </a:fld>
            <a:endParaRPr lang="en-US" altLang="en-US" dirty="0"/>
          </a:p>
        </p:txBody>
      </p:sp>
    </p:spTree>
    <p:extLst>
      <p:ext uri="{BB962C8B-B14F-4D97-AF65-F5344CB8AC3E}">
        <p14:creationId xmlns:p14="http://schemas.microsoft.com/office/powerpoint/2010/main" val="999440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Strategy 1.0: What It Is Not</a:t>
            </a:r>
            <a:endParaRPr lang="en-US" sz="4000" dirty="0">
              <a:cs typeface="Arial"/>
            </a:endParaRPr>
          </a:p>
        </p:txBody>
      </p:sp>
      <p:sp>
        <p:nvSpPr>
          <p:cNvPr id="3" name="Content Placeholder 2"/>
          <p:cNvSpPr>
            <a:spLocks noGrp="1"/>
          </p:cNvSpPr>
          <p:nvPr>
            <p:ph idx="1"/>
          </p:nvPr>
        </p:nvSpPr>
        <p:spPr>
          <a:xfrm>
            <a:off x="2539999" y="1981200"/>
            <a:ext cx="9547225" cy="4114800"/>
          </a:xfrm>
        </p:spPr>
        <p:txBody>
          <a:bodyPr/>
          <a:lstStyle/>
          <a:p>
            <a:pPr lvl="0">
              <a:spcBef>
                <a:spcPts val="0"/>
              </a:spcBef>
              <a:spcAft>
                <a:spcPts val="2400"/>
              </a:spcAft>
            </a:pPr>
            <a:r>
              <a:rPr lang="en-US" sz="2800" dirty="0"/>
              <a:t>Academic tutoring/homework help</a:t>
            </a:r>
            <a:endParaRPr lang="en-US" sz="2800" dirty="0">
              <a:cs typeface="Arial"/>
            </a:endParaRPr>
          </a:p>
          <a:p>
            <a:pPr lvl="0">
              <a:spcBef>
                <a:spcPts val="0"/>
              </a:spcBef>
              <a:spcAft>
                <a:spcPts val="2400"/>
              </a:spcAft>
            </a:pPr>
            <a:r>
              <a:rPr lang="en-US" sz="2800" dirty="0"/>
              <a:t>Science, Technology, Engineering, Math (STEM)</a:t>
            </a:r>
            <a:endParaRPr lang="en-US" sz="2800" dirty="0">
              <a:cs typeface="Arial"/>
            </a:endParaRPr>
          </a:p>
          <a:p>
            <a:pPr lvl="0">
              <a:spcBef>
                <a:spcPts val="0"/>
              </a:spcBef>
              <a:spcAft>
                <a:spcPts val="2400"/>
              </a:spcAft>
            </a:pPr>
            <a:r>
              <a:rPr lang="en-US" sz="2800" dirty="0"/>
              <a:t>Science, Technology, Engineering, Arts, Math (STEAM)</a:t>
            </a:r>
            <a:endParaRPr lang="en-US" sz="2800" dirty="0">
              <a:cs typeface="Arial"/>
            </a:endParaRPr>
          </a:p>
          <a:p>
            <a:pPr lvl="0">
              <a:spcBef>
                <a:spcPts val="0"/>
              </a:spcBef>
              <a:spcAft>
                <a:spcPts val="2400"/>
              </a:spcAft>
            </a:pPr>
            <a:r>
              <a:rPr lang="en-US" sz="2800" dirty="0"/>
              <a:t>Cyber High</a:t>
            </a:r>
            <a:endParaRPr lang="en-US" sz="2800" dirty="0">
              <a:cs typeface="Arial"/>
            </a:endParaRPr>
          </a:p>
          <a:p>
            <a:pPr lvl="0">
              <a:spcBef>
                <a:spcPts val="0"/>
              </a:spcBef>
              <a:spcAft>
                <a:spcPts val="2400"/>
              </a:spcAft>
            </a:pPr>
            <a:r>
              <a:rPr lang="en-US" sz="2800" dirty="0"/>
              <a:t>Out of School Youth (OSY) ELA, English as a Second Language, and ELD services</a:t>
            </a:r>
            <a:endParaRPr lang="en-US" sz="2800" dirty="0">
              <a:cs typeface="Arial"/>
            </a:endParaRPr>
          </a:p>
          <a:p>
            <a:pPr marL="0" indent="0">
              <a:spcBef>
                <a:spcPts val="0"/>
              </a:spcBef>
              <a:spcAft>
                <a:spcPts val="2400"/>
              </a:spcAft>
              <a:buNone/>
            </a:pPr>
            <a:endParaRPr lang="en-US" dirty="0"/>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15</a:t>
            </a:fld>
            <a:endParaRPr lang="en-US" altLang="en-US" dirty="0"/>
          </a:p>
        </p:txBody>
      </p:sp>
    </p:spTree>
    <p:extLst>
      <p:ext uri="{BB962C8B-B14F-4D97-AF65-F5344CB8AC3E}">
        <p14:creationId xmlns:p14="http://schemas.microsoft.com/office/powerpoint/2010/main" val="1780501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27526"/>
            <a:ext cx="9150297" cy="865910"/>
          </a:xfrm>
        </p:spPr>
        <p:txBody>
          <a:bodyPr/>
          <a:lstStyle/>
          <a:p>
            <a:r>
              <a:rPr lang="en-US" sz="4000" dirty="0"/>
              <a:t>Strategy 1.0: Example (1)</a:t>
            </a:r>
            <a:endParaRPr lang="en-US" sz="4000" dirty="0">
              <a:cs typeface="Arial"/>
            </a:endParaRPr>
          </a:p>
        </p:txBody>
      </p:sp>
      <p:sp>
        <p:nvSpPr>
          <p:cNvPr id="4" name="Content Placeholder 3">
            <a:extLst>
              <a:ext uri="{FF2B5EF4-FFF2-40B4-BE49-F238E27FC236}">
                <a16:creationId xmlns:a16="http://schemas.microsoft.com/office/drawing/2014/main" id="{D6EFFBD3-897F-864E-86D1-528BA6800FCD}"/>
              </a:ext>
            </a:extLst>
          </p:cNvPr>
          <p:cNvSpPr>
            <a:spLocks noGrp="1"/>
          </p:cNvSpPr>
          <p:nvPr>
            <p:ph idx="1"/>
          </p:nvPr>
        </p:nvSpPr>
        <p:spPr>
          <a:xfrm>
            <a:off x="2225124" y="1074358"/>
            <a:ext cx="9968974" cy="4114800"/>
          </a:xfrm>
        </p:spPr>
        <p:txBody>
          <a:bodyPr/>
          <a:lstStyle/>
          <a:p>
            <a:pPr marL="0" indent="0">
              <a:buNone/>
            </a:pPr>
            <a:r>
              <a:rPr lang="en-US" sz="2400" dirty="0">
                <a:ea typeface="+mn-lt"/>
                <a:cs typeface="+mn-lt"/>
              </a:rPr>
              <a:t>Plan for Principle Strategy 1.0</a:t>
            </a:r>
            <a:endParaRPr lang="en-US" sz="2400" dirty="0">
              <a:cs typeface="Arial"/>
            </a:endParaRPr>
          </a:p>
          <a:p>
            <a:r>
              <a:rPr lang="en-US" sz="2400" dirty="0">
                <a:ea typeface="+mn-lt"/>
                <a:cs typeface="+mn-lt"/>
              </a:rPr>
              <a:t>The Reading and Writing Intervention (RWI) after school program will address our EL migratory students who are PFS and/or have not met ELA standards. There will be one class offered at each comprehensive high school addressing the four domains of ELD: listening, speaking, reading, and writing. Imagine Literacy and the District’s </a:t>
            </a:r>
            <a:r>
              <a:rPr lang="en-US" sz="2400" i="1" dirty="0" err="1">
                <a:ea typeface="+mn-lt"/>
                <a:cs typeface="+mn-lt"/>
              </a:rPr>
              <a:t>myPerspectives</a:t>
            </a:r>
            <a:r>
              <a:rPr lang="en-US" sz="2400" dirty="0">
                <a:ea typeface="+mn-lt"/>
                <a:cs typeface="+mn-lt"/>
              </a:rPr>
              <a:t> curriculum will be used in the classroom. The online Imagine Literacy program helps build student vocabulary using listening and speaking skills. The curriculum empowers learners to build language proficiency with highly differentiated and rich instructional resources. The RWI program teachers will work in collaboration with the District’s ELA/ELD </a:t>
            </a:r>
            <a:r>
              <a:rPr lang="en-US" sz="2400" i="1" dirty="0" err="1">
                <a:ea typeface="+mn-lt"/>
                <a:cs typeface="+mn-lt"/>
              </a:rPr>
              <a:t>myPerspectives</a:t>
            </a:r>
            <a:r>
              <a:rPr lang="en-US" sz="2400" dirty="0">
                <a:ea typeface="+mn-lt"/>
                <a:cs typeface="+mn-lt"/>
              </a:rPr>
              <a:t> scope and sequence to provide specific supplemental services to provide added support students need outside of their regular day English classes. </a:t>
            </a:r>
          </a:p>
          <a:p>
            <a:endParaRPr lang="en-US" sz="2400" dirty="0">
              <a:cs typeface="Arial"/>
            </a:endParaRPr>
          </a:p>
        </p:txBody>
      </p:sp>
      <p:sp>
        <p:nvSpPr>
          <p:cNvPr id="7" name="Slide Number Placeholder 6"/>
          <p:cNvSpPr>
            <a:spLocks noGrp="1"/>
          </p:cNvSpPr>
          <p:nvPr>
            <p:ph type="sldNum" sz="quarter" idx="12"/>
          </p:nvPr>
        </p:nvSpPr>
        <p:spPr/>
        <p:txBody>
          <a:bodyPr/>
          <a:lstStyle/>
          <a:p>
            <a:pPr>
              <a:defRPr/>
            </a:pPr>
            <a:fld id="{D6029DA4-09B0-4A2D-AA4B-CC45A202471A}" type="slidenum">
              <a:rPr lang="en-US" altLang="en-US" smtClean="0"/>
              <a:pPr>
                <a:defRPr/>
              </a:pPr>
              <a:t>16</a:t>
            </a:fld>
            <a:endParaRPr lang="en-US" altLang="en-US" dirty="0"/>
          </a:p>
        </p:txBody>
      </p:sp>
    </p:spTree>
    <p:extLst>
      <p:ext uri="{BB962C8B-B14F-4D97-AF65-F5344CB8AC3E}">
        <p14:creationId xmlns:p14="http://schemas.microsoft.com/office/powerpoint/2010/main" val="3987896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240881"/>
            <a:ext cx="9150297" cy="601414"/>
          </a:xfrm>
        </p:spPr>
        <p:txBody>
          <a:bodyPr/>
          <a:lstStyle/>
          <a:p>
            <a:r>
              <a:rPr lang="en-US" sz="4000" dirty="0"/>
              <a:t>Strategy 1.0: Example (2)</a:t>
            </a:r>
            <a:endParaRPr lang="en-US" sz="4000" dirty="0">
              <a:cs typeface="Arial"/>
            </a:endParaRPr>
          </a:p>
        </p:txBody>
      </p:sp>
      <p:sp>
        <p:nvSpPr>
          <p:cNvPr id="4" name="Content Placeholder 3">
            <a:extLst>
              <a:ext uri="{FF2B5EF4-FFF2-40B4-BE49-F238E27FC236}">
                <a16:creationId xmlns:a16="http://schemas.microsoft.com/office/drawing/2014/main" id="{EF9C5301-9DD5-0650-A991-2B3B5BA90234}"/>
              </a:ext>
            </a:extLst>
          </p:cNvPr>
          <p:cNvSpPr>
            <a:spLocks noGrp="1"/>
          </p:cNvSpPr>
          <p:nvPr>
            <p:ph idx="1"/>
          </p:nvPr>
        </p:nvSpPr>
        <p:spPr>
          <a:xfrm>
            <a:off x="2237720" y="1370340"/>
            <a:ext cx="9912296" cy="4114800"/>
          </a:xfrm>
        </p:spPr>
        <p:txBody>
          <a:bodyPr/>
          <a:lstStyle/>
          <a:p>
            <a:pPr marL="0" indent="0">
              <a:buNone/>
            </a:pPr>
            <a:r>
              <a:rPr lang="en-US" sz="2400" dirty="0">
                <a:ea typeface="+mn-lt"/>
                <a:cs typeface="+mn-lt"/>
              </a:rPr>
              <a:t>Structure of Service </a:t>
            </a:r>
            <a:endParaRPr lang="en-US" sz="2400">
              <a:cs typeface="Arial"/>
            </a:endParaRPr>
          </a:p>
          <a:p>
            <a:r>
              <a:rPr lang="en-US" sz="2400" dirty="0">
                <a:ea typeface="+mn-lt"/>
                <a:cs typeface="+mn-lt"/>
              </a:rPr>
              <a:t>Migratory students who scored Below or Standard Nearly Met on CAASPP and/or on local benchmarks will receive targeted intervention in ELA/ELD instruction one day per week. 60 minutes per day, for a total of 30 days at their respective site with instruction provided by a qualified teacher who has received training in writing instruction. Teachers will use inquiry-based learning to activate student knowledge. </a:t>
            </a:r>
          </a:p>
          <a:p>
            <a:endParaRPr lang="en-US" sz="2400" dirty="0">
              <a:cs typeface="Arial"/>
            </a:endParaRPr>
          </a:p>
          <a:p>
            <a:endParaRPr lang="en-US" dirty="0">
              <a:cs typeface="Arial"/>
            </a:endParaRPr>
          </a:p>
        </p:txBody>
      </p:sp>
      <p:sp>
        <p:nvSpPr>
          <p:cNvPr id="7" name="Slide Number Placeholder 6"/>
          <p:cNvSpPr>
            <a:spLocks noGrp="1"/>
          </p:cNvSpPr>
          <p:nvPr>
            <p:ph type="sldNum" sz="quarter" idx="12"/>
          </p:nvPr>
        </p:nvSpPr>
        <p:spPr/>
        <p:txBody>
          <a:bodyPr/>
          <a:lstStyle/>
          <a:p>
            <a:pPr>
              <a:defRPr/>
            </a:pPr>
            <a:fld id="{D6029DA4-09B0-4A2D-AA4B-CC45A202471A}" type="slidenum">
              <a:rPr lang="en-US" altLang="en-US" smtClean="0"/>
              <a:pPr>
                <a:defRPr/>
              </a:pPr>
              <a:t>17</a:t>
            </a:fld>
            <a:endParaRPr lang="en-US" altLang="en-US" dirty="0"/>
          </a:p>
        </p:txBody>
      </p:sp>
    </p:spTree>
    <p:extLst>
      <p:ext uri="{BB962C8B-B14F-4D97-AF65-F5344CB8AC3E}">
        <p14:creationId xmlns:p14="http://schemas.microsoft.com/office/powerpoint/2010/main" val="1193377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9999" y="69476"/>
            <a:ext cx="9144000" cy="692524"/>
          </a:xfrm>
        </p:spPr>
        <p:txBody>
          <a:bodyPr/>
          <a:lstStyle/>
          <a:p>
            <a:r>
              <a:rPr lang="en-US" sz="4000" dirty="0"/>
              <a:t>Strategy 1.0: Example (3)</a:t>
            </a:r>
            <a:endParaRPr lang="en-US" sz="4000" dirty="0">
              <a:cs typeface="Arial"/>
            </a:endParaRPr>
          </a:p>
        </p:txBody>
      </p:sp>
      <p:sp>
        <p:nvSpPr>
          <p:cNvPr id="3" name="Content Placeholder 2">
            <a:extLst>
              <a:ext uri="{FF2B5EF4-FFF2-40B4-BE49-F238E27FC236}">
                <a16:creationId xmlns:a16="http://schemas.microsoft.com/office/drawing/2014/main" id="{DCF196BB-1E87-4677-B9F4-0F27E3136C1B}"/>
              </a:ext>
            </a:extLst>
          </p:cNvPr>
          <p:cNvSpPr>
            <a:spLocks noGrp="1"/>
          </p:cNvSpPr>
          <p:nvPr>
            <p:ph idx="1"/>
          </p:nvPr>
        </p:nvSpPr>
        <p:spPr>
          <a:xfrm>
            <a:off x="2259106" y="762000"/>
            <a:ext cx="9681882" cy="4114800"/>
          </a:xfrm>
        </p:spPr>
        <p:txBody>
          <a:bodyPr/>
          <a:lstStyle/>
          <a:p>
            <a:r>
              <a:rPr lang="en-US" sz="2400" dirty="0">
                <a:cs typeface="Segoe UI"/>
              </a:rPr>
              <a:t>Key Skills to be Learned:  </a:t>
            </a:r>
          </a:p>
          <a:p>
            <a:pPr marL="800100" lvl="1" indent="-342900">
              <a:buFont typeface="Arial"/>
              <a:buChar char="•"/>
            </a:pPr>
            <a:r>
              <a:rPr lang="en-US" sz="2400" dirty="0">
                <a:cs typeface="Arial"/>
              </a:rPr>
              <a:t>Students will build core reading and academic language skills with a research-based, </a:t>
            </a:r>
            <a:r>
              <a:rPr lang="en-US" sz="2400" i="1" dirty="0" err="1">
                <a:cs typeface="Arial"/>
              </a:rPr>
              <a:t>myPerspectives</a:t>
            </a:r>
            <a:r>
              <a:rPr lang="en-US" sz="2400" dirty="0">
                <a:cs typeface="Arial"/>
              </a:rPr>
              <a:t> and Imagine Learning Literacy curriculum.  </a:t>
            </a:r>
          </a:p>
          <a:p>
            <a:pPr marL="800100" lvl="1" indent="-342900">
              <a:buFont typeface="Arial"/>
              <a:buChar char="•"/>
            </a:pPr>
            <a:r>
              <a:rPr lang="en-US" sz="2400" dirty="0">
                <a:cs typeface="Arial"/>
              </a:rPr>
              <a:t>Students will build language and literacy concepts: reading and listening comprehension, vocabulary, academic language, grammar, phonological awareness, phonics, and fluency.  </a:t>
            </a:r>
          </a:p>
          <a:p>
            <a:pPr marL="800100" lvl="1" indent="-342900">
              <a:buFont typeface="Arial"/>
              <a:buChar char="•"/>
            </a:pPr>
            <a:r>
              <a:rPr lang="en-US" sz="2400" dirty="0">
                <a:cs typeface="Arial"/>
              </a:rPr>
              <a:t>Students will have opportunities to read at least two expository texts: The Circuit by Francisco Jimenez and Rain of Gold by Victor </a:t>
            </a:r>
            <a:r>
              <a:rPr lang="en-US" sz="2400" dirty="0" err="1">
                <a:cs typeface="Arial"/>
              </a:rPr>
              <a:t>Villaseñor</a:t>
            </a:r>
            <a:r>
              <a:rPr lang="en-US" sz="2400" dirty="0">
                <a:cs typeface="Arial"/>
              </a:rPr>
              <a:t>.  </a:t>
            </a:r>
          </a:p>
          <a:p>
            <a:pPr marL="800100" lvl="1" indent="-342900">
              <a:buFont typeface="Arial"/>
              <a:buChar char="•"/>
            </a:pPr>
            <a:r>
              <a:rPr lang="en-US" sz="2400" dirty="0">
                <a:cs typeface="Arial"/>
              </a:rPr>
              <a:t>Students will increase expository writing skills using the District’s ELA/ELD </a:t>
            </a:r>
            <a:r>
              <a:rPr lang="en-US" sz="2400" i="1" dirty="0" err="1">
                <a:cs typeface="Arial"/>
              </a:rPr>
              <a:t>myPerspectives</a:t>
            </a:r>
            <a:r>
              <a:rPr lang="en-US" sz="2400" dirty="0">
                <a:cs typeface="Arial"/>
              </a:rPr>
              <a:t> writing rubric that outlines the elements required by the genres (Problem and Solution, Argumentative) to write a proficient example and identifies what is needed for different levels of writing proficiency.  </a:t>
            </a:r>
          </a:p>
          <a:p>
            <a:endParaRPr lang="en-US" dirty="0"/>
          </a:p>
        </p:txBody>
      </p:sp>
      <p:sp>
        <p:nvSpPr>
          <p:cNvPr id="7" name="Slide Number Placeholder 6"/>
          <p:cNvSpPr>
            <a:spLocks noGrp="1"/>
          </p:cNvSpPr>
          <p:nvPr>
            <p:ph type="sldNum" sz="quarter" idx="12"/>
          </p:nvPr>
        </p:nvSpPr>
        <p:spPr/>
        <p:txBody>
          <a:bodyPr/>
          <a:lstStyle/>
          <a:p>
            <a:pPr>
              <a:defRPr/>
            </a:pPr>
            <a:fld id="{D6029DA4-09B0-4A2D-AA4B-CC45A202471A}" type="slidenum">
              <a:rPr lang="en-US" altLang="en-US" smtClean="0"/>
              <a:pPr>
                <a:defRPr/>
              </a:pPr>
              <a:t>18</a:t>
            </a:fld>
            <a:endParaRPr lang="en-US" altLang="en-US" dirty="0"/>
          </a:p>
        </p:txBody>
      </p:sp>
    </p:spTree>
    <p:extLst>
      <p:ext uri="{BB962C8B-B14F-4D97-AF65-F5344CB8AC3E}">
        <p14:creationId xmlns:p14="http://schemas.microsoft.com/office/powerpoint/2010/main" val="3566123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Practice</a:t>
            </a:r>
            <a:endParaRPr lang="en-US" sz="4000" dirty="0">
              <a:cs typeface="Arial"/>
            </a:endParaRPr>
          </a:p>
        </p:txBody>
      </p:sp>
      <p:sp>
        <p:nvSpPr>
          <p:cNvPr id="3" name="Content Placeholder 2"/>
          <p:cNvSpPr>
            <a:spLocks noGrp="1"/>
          </p:cNvSpPr>
          <p:nvPr>
            <p:ph idx="1"/>
          </p:nvPr>
        </p:nvSpPr>
        <p:spPr/>
        <p:txBody>
          <a:bodyPr/>
          <a:lstStyle/>
          <a:p>
            <a:pPr marL="0" indent="0">
              <a:buNone/>
            </a:pPr>
            <a:r>
              <a:rPr lang="en-US" sz="2800" dirty="0"/>
              <a:t>Please use the Chat Feature to respond to the following question:</a:t>
            </a:r>
            <a:endParaRPr lang="en-US" sz="2800" dirty="0">
              <a:cs typeface="Arial"/>
            </a:endParaRPr>
          </a:p>
          <a:p>
            <a:pPr marL="0" indent="0">
              <a:buNone/>
            </a:pPr>
            <a:endParaRPr lang="en-US" sz="2800" dirty="0">
              <a:cs typeface="Arial"/>
            </a:endParaRPr>
          </a:p>
          <a:p>
            <a:pPr marL="0" indent="0">
              <a:buNone/>
            </a:pPr>
            <a:r>
              <a:rPr lang="en-US" sz="2800" dirty="0"/>
              <a:t>On its own, does this service meet ELA Strategy 1.0? Why or why not?</a:t>
            </a:r>
            <a:endParaRPr lang="en-US" sz="28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19</a:t>
            </a:fld>
            <a:endParaRPr lang="en-US" altLang="en-US" dirty="0"/>
          </a:p>
        </p:txBody>
      </p:sp>
    </p:spTree>
    <p:extLst>
      <p:ext uri="{BB962C8B-B14F-4D97-AF65-F5344CB8AC3E}">
        <p14:creationId xmlns:p14="http://schemas.microsoft.com/office/powerpoint/2010/main" val="1110274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Housekeeping Items</a:t>
            </a:r>
            <a:endParaRPr lang="en-US" sz="4000">
              <a:cs typeface="Arial"/>
            </a:endParaRPr>
          </a:p>
        </p:txBody>
      </p:sp>
      <p:sp>
        <p:nvSpPr>
          <p:cNvPr id="3" name="Content Placeholder 2"/>
          <p:cNvSpPr>
            <a:spLocks noGrp="1"/>
          </p:cNvSpPr>
          <p:nvPr>
            <p:ph idx="1"/>
          </p:nvPr>
        </p:nvSpPr>
        <p:spPr/>
        <p:txBody>
          <a:bodyPr/>
          <a:lstStyle/>
          <a:p>
            <a:pPr>
              <a:spcBef>
                <a:spcPts val="0"/>
              </a:spcBef>
              <a:spcAft>
                <a:spcPts val="2400"/>
              </a:spcAft>
            </a:pPr>
            <a:r>
              <a:rPr lang="en-US" sz="3000" dirty="0">
                <a:latin typeface="Arial"/>
                <a:cs typeface="Arial"/>
              </a:rPr>
              <a:t>Please type in your name, title, and region or direct-funded district.</a:t>
            </a:r>
          </a:p>
          <a:p>
            <a:pPr>
              <a:spcBef>
                <a:spcPts val="0"/>
              </a:spcBef>
              <a:spcAft>
                <a:spcPts val="2400"/>
              </a:spcAft>
            </a:pPr>
            <a:r>
              <a:rPr lang="en-US" sz="3000" dirty="0">
                <a:latin typeface="Arial"/>
                <a:cs typeface="Arial"/>
              </a:rPr>
              <a:t>We will mute all speakers during the presentation.</a:t>
            </a:r>
          </a:p>
          <a:p>
            <a:pPr>
              <a:spcBef>
                <a:spcPts val="0"/>
              </a:spcBef>
              <a:spcAft>
                <a:spcPts val="2400"/>
              </a:spcAft>
            </a:pPr>
            <a:r>
              <a:rPr lang="en-US" sz="3000" dirty="0">
                <a:latin typeface="Arial"/>
                <a:cs typeface="Arial"/>
              </a:rPr>
              <a:t>There are multiple opportunities to ask questions throughout the presentation via the Q&amp;A feature. Please type in your questions in the Q&amp;A feature. </a:t>
            </a:r>
            <a:endParaRPr lang="en-US" sz="3000" dirty="0">
              <a:latin typeface="Arial" panose="020B0604020202020204" pitchFamily="34" charset="0"/>
              <a:cs typeface="Arial"/>
            </a:endParaRPr>
          </a:p>
          <a:p>
            <a:endParaRPr lang="en-US" dirty="0"/>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2</a:t>
            </a:fld>
            <a:endParaRPr lang="en-US" altLang="en-US" dirty="0"/>
          </a:p>
        </p:txBody>
      </p:sp>
    </p:spTree>
    <p:extLst>
      <p:ext uri="{BB962C8B-B14F-4D97-AF65-F5344CB8AC3E}">
        <p14:creationId xmlns:p14="http://schemas.microsoft.com/office/powerpoint/2010/main" val="16857413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0"/>
            <a:ext cx="9144000" cy="933450"/>
          </a:xfrm>
        </p:spPr>
        <p:txBody>
          <a:bodyPr/>
          <a:lstStyle/>
          <a:p>
            <a:r>
              <a:rPr lang="en-US" sz="4000" dirty="0"/>
              <a:t>Strategies 1.0 and 13.0</a:t>
            </a:r>
            <a:endParaRPr lang="en-US" sz="4000" dirty="0">
              <a:cs typeface="Arial"/>
            </a:endParaRPr>
          </a:p>
        </p:txBody>
      </p:sp>
      <p:sp>
        <p:nvSpPr>
          <p:cNvPr id="3" name="Content Placeholder 2">
            <a:extLst>
              <a:ext uri="{FF2B5EF4-FFF2-40B4-BE49-F238E27FC236}">
                <a16:creationId xmlns:a16="http://schemas.microsoft.com/office/drawing/2014/main" id="{C0BAEA22-7417-4C9C-ADEF-5B72A4693667}"/>
              </a:ext>
            </a:extLst>
          </p:cNvPr>
          <p:cNvSpPr>
            <a:spLocks noGrp="1"/>
          </p:cNvSpPr>
          <p:nvPr>
            <p:ph idx="1"/>
          </p:nvPr>
        </p:nvSpPr>
        <p:spPr>
          <a:xfrm>
            <a:off x="2228850" y="933450"/>
            <a:ext cx="9963150" cy="5162550"/>
          </a:xfrm>
        </p:spPr>
        <p:txBody>
          <a:bodyPr/>
          <a:lstStyle/>
          <a:p>
            <a:pPr marL="0" indent="0">
              <a:spcBef>
                <a:spcPts val="0"/>
              </a:spcBef>
              <a:spcAft>
                <a:spcPts val="1200"/>
              </a:spcAft>
              <a:buNone/>
            </a:pPr>
            <a:r>
              <a:rPr lang="en-US" sz="2400" b="1" dirty="0"/>
              <a:t>T</a:t>
            </a:r>
            <a:r>
              <a:rPr lang="en-US" sz="2400" dirty="0"/>
              <a:t>eacher says, “The Mexican culture is filled with incredible authors, artists, inventors, etc. There are many role models and individuals who contribute to our amazing culture. For the next few weeks, we are going to read an autobiographical novel by a Mexican author. An autobiographical novel, or autobiography, is a story about one’s own life written by that person who lived through those events. Talk in your small group, do you know of any Mexican authors? If you do, do you have a favorite?” Give students time to talk and share out. </a:t>
            </a:r>
          </a:p>
          <a:p>
            <a:pPr marL="0" indent="0">
              <a:buNone/>
            </a:pPr>
            <a:r>
              <a:rPr lang="en-US" sz="2400" dirty="0"/>
              <a:t>Teacher says, “We are going to read </a:t>
            </a:r>
            <a:r>
              <a:rPr lang="en-US" sz="2400" i="1" dirty="0"/>
              <a:t>The Circuit: Stories from the Life of a Migrant Child</a:t>
            </a:r>
            <a:r>
              <a:rPr lang="en-US" sz="2400" dirty="0"/>
              <a:t> because Francisco Jimenez is an author from Mexico and this book illustrates the enduring bond of a migrant family. We should not only be proud that this author represents our culture, but you should be proud to be part of a migrant family. As we read this book, we will learn about the valuable contributions of migrant workers and families to this country.” </a:t>
            </a:r>
          </a:p>
          <a:p>
            <a:endParaRPr lang="en-US" sz="2400" dirty="0"/>
          </a:p>
        </p:txBody>
      </p:sp>
      <p:sp>
        <p:nvSpPr>
          <p:cNvPr id="6" name="Slide Number Placeholder 5"/>
          <p:cNvSpPr>
            <a:spLocks noGrp="1"/>
          </p:cNvSpPr>
          <p:nvPr>
            <p:ph type="sldNum" sz="quarter" idx="12"/>
          </p:nvPr>
        </p:nvSpPr>
        <p:spPr/>
        <p:txBody>
          <a:bodyPr/>
          <a:lstStyle/>
          <a:p>
            <a:pPr>
              <a:defRPr/>
            </a:pPr>
            <a:fld id="{D6029DA4-09B0-4A2D-AA4B-CC45A202471A}" type="slidenum">
              <a:rPr lang="en-US" altLang="en-US" smtClean="0"/>
              <a:pPr>
                <a:defRPr/>
              </a:pPr>
              <a:t>20</a:t>
            </a:fld>
            <a:endParaRPr lang="en-US" altLang="en-US" dirty="0"/>
          </a:p>
        </p:txBody>
      </p:sp>
    </p:spTree>
    <p:extLst>
      <p:ext uri="{BB962C8B-B14F-4D97-AF65-F5344CB8AC3E}">
        <p14:creationId xmlns:p14="http://schemas.microsoft.com/office/powerpoint/2010/main" val="18649188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Practice (2)</a:t>
            </a:r>
            <a:endParaRPr lang="en-US" sz="4000" dirty="0">
              <a:cs typeface="Arial"/>
            </a:endParaRPr>
          </a:p>
        </p:txBody>
      </p:sp>
      <p:sp>
        <p:nvSpPr>
          <p:cNvPr id="3" name="Content Placeholder 2"/>
          <p:cNvSpPr>
            <a:spLocks noGrp="1"/>
          </p:cNvSpPr>
          <p:nvPr>
            <p:ph idx="1"/>
          </p:nvPr>
        </p:nvSpPr>
        <p:spPr/>
        <p:txBody>
          <a:bodyPr/>
          <a:lstStyle/>
          <a:p>
            <a:pPr marL="0" indent="0">
              <a:buNone/>
            </a:pPr>
            <a:r>
              <a:rPr lang="en-US" sz="2800" dirty="0"/>
              <a:t>Please use the Chat Feature to respond to the following questions/statements:</a:t>
            </a:r>
            <a:endParaRPr lang="en-US" sz="2800" dirty="0">
              <a:cs typeface="Arial"/>
            </a:endParaRPr>
          </a:p>
          <a:p>
            <a:pPr marL="0" indent="0">
              <a:buNone/>
            </a:pPr>
            <a:endParaRPr lang="en-US" sz="2800" dirty="0">
              <a:cs typeface="Arial"/>
            </a:endParaRPr>
          </a:p>
          <a:p>
            <a:pPr marL="514350" indent="-514350">
              <a:spcBef>
                <a:spcPts val="0"/>
              </a:spcBef>
              <a:spcAft>
                <a:spcPts val="2400"/>
              </a:spcAft>
              <a:buFont typeface="+mj-lt"/>
              <a:buAutoNum type="arabicPeriod"/>
            </a:pPr>
            <a:r>
              <a:rPr lang="en-US" sz="2800" dirty="0"/>
              <a:t>Identify whether or not the text used is a culturally specific text. Please provide support to your answer.</a:t>
            </a:r>
            <a:endParaRPr lang="en-US" sz="2800" dirty="0">
              <a:cs typeface="Arial"/>
            </a:endParaRPr>
          </a:p>
          <a:p>
            <a:pPr marL="514350" indent="-514350">
              <a:spcBef>
                <a:spcPts val="0"/>
              </a:spcBef>
              <a:spcAft>
                <a:spcPts val="2400"/>
              </a:spcAft>
              <a:buFont typeface="+mj-lt"/>
              <a:buAutoNum type="arabicPeriod"/>
            </a:pPr>
            <a:r>
              <a:rPr lang="en-US" sz="2800" dirty="0"/>
              <a:t>How does the teacher explicitly discuss culture?</a:t>
            </a:r>
            <a:endParaRPr lang="en-US" sz="28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21</a:t>
            </a:fld>
            <a:endParaRPr lang="en-US" altLang="en-US" dirty="0"/>
          </a:p>
        </p:txBody>
      </p:sp>
    </p:spTree>
    <p:extLst>
      <p:ext uri="{BB962C8B-B14F-4D97-AF65-F5344CB8AC3E}">
        <p14:creationId xmlns:p14="http://schemas.microsoft.com/office/powerpoint/2010/main" val="343345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Strategy 1.1</a:t>
            </a:r>
            <a:endParaRPr lang="en-US" sz="4000" dirty="0">
              <a:cs typeface="Arial"/>
            </a:endParaRPr>
          </a:p>
        </p:txBody>
      </p:sp>
      <p:sp>
        <p:nvSpPr>
          <p:cNvPr id="3" name="Content Placeholder 2"/>
          <p:cNvSpPr>
            <a:spLocks noGrp="1"/>
          </p:cNvSpPr>
          <p:nvPr>
            <p:ph idx="1"/>
          </p:nvPr>
        </p:nvSpPr>
        <p:spPr/>
        <p:txBody>
          <a:bodyPr/>
          <a:lstStyle/>
          <a:p>
            <a:pPr>
              <a:spcBef>
                <a:spcPts val="0"/>
              </a:spcBef>
              <a:spcAft>
                <a:spcPts val="2400"/>
              </a:spcAft>
            </a:pPr>
            <a:r>
              <a:rPr lang="en-US" sz="2800" b="1" dirty="0"/>
              <a:t>Strategy 1.1 </a:t>
            </a:r>
            <a:r>
              <a:rPr lang="en-US" sz="2800" dirty="0"/>
              <a:t>- Provide migratory students with opportunities to read various types of expository texts (e.g., description, comparison, cause and effect, problem and solution).</a:t>
            </a:r>
            <a:endParaRPr lang="en-US" sz="2800" dirty="0">
              <a:cs typeface="Arial"/>
            </a:endParaRPr>
          </a:p>
          <a:p>
            <a:r>
              <a:rPr lang="en-US" sz="2800" b="1" dirty="0"/>
              <a:t>MPO 1.1 </a:t>
            </a:r>
            <a:r>
              <a:rPr lang="en-US" sz="2800" dirty="0"/>
              <a:t>- Migratory students will read at least two expository texts. </a:t>
            </a:r>
            <a:endParaRPr lang="en-US" sz="28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22</a:t>
            </a:fld>
            <a:endParaRPr lang="en-US" altLang="en-US" dirty="0"/>
          </a:p>
        </p:txBody>
      </p:sp>
    </p:spTree>
    <p:extLst>
      <p:ext uri="{BB962C8B-B14F-4D97-AF65-F5344CB8AC3E}">
        <p14:creationId xmlns:p14="http://schemas.microsoft.com/office/powerpoint/2010/main" val="21661123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Strategy 1.1: What It Is</a:t>
            </a:r>
            <a:endParaRPr lang="en-US" sz="4000" dirty="0">
              <a:cs typeface="Arial"/>
            </a:endParaRPr>
          </a:p>
        </p:txBody>
      </p:sp>
      <p:sp>
        <p:nvSpPr>
          <p:cNvPr id="3" name="Content Placeholder 2"/>
          <p:cNvSpPr>
            <a:spLocks noGrp="1"/>
          </p:cNvSpPr>
          <p:nvPr>
            <p:ph idx="1"/>
          </p:nvPr>
        </p:nvSpPr>
        <p:spPr/>
        <p:txBody>
          <a:bodyPr/>
          <a:lstStyle/>
          <a:p>
            <a:r>
              <a:rPr lang="en-US" sz="2800" dirty="0"/>
              <a:t>Teacher provides direct instruction to students as they read selections from two different genres. </a:t>
            </a:r>
            <a:endParaRPr lang="en-US" sz="2800" dirty="0">
              <a:cs typeface="Arial"/>
            </a:endParaRPr>
          </a:p>
          <a:p>
            <a:r>
              <a:rPr lang="en-US" sz="2800" dirty="0"/>
              <a:t>Each genre is defined and explicit instruction on what is included in each genre. Students should make connections between the texts and their writing.</a:t>
            </a:r>
            <a:endParaRPr lang="en-US" sz="28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23</a:t>
            </a:fld>
            <a:endParaRPr lang="en-US" altLang="en-US" dirty="0"/>
          </a:p>
        </p:txBody>
      </p:sp>
    </p:spTree>
    <p:extLst>
      <p:ext uri="{BB962C8B-B14F-4D97-AF65-F5344CB8AC3E}">
        <p14:creationId xmlns:p14="http://schemas.microsoft.com/office/powerpoint/2010/main" val="4173498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Strategy 1.1: What It Is Not</a:t>
            </a:r>
            <a:endParaRPr lang="en-US" sz="4000" dirty="0">
              <a:cs typeface="Arial"/>
            </a:endParaRPr>
          </a:p>
        </p:txBody>
      </p:sp>
      <p:sp>
        <p:nvSpPr>
          <p:cNvPr id="3" name="Content Placeholder 2"/>
          <p:cNvSpPr>
            <a:spLocks noGrp="1"/>
          </p:cNvSpPr>
          <p:nvPr>
            <p:ph idx="1"/>
          </p:nvPr>
        </p:nvSpPr>
        <p:spPr/>
        <p:txBody>
          <a:bodyPr/>
          <a:lstStyle/>
          <a:p>
            <a:pPr>
              <a:spcBef>
                <a:spcPts val="0"/>
              </a:spcBef>
              <a:spcAft>
                <a:spcPts val="2400"/>
              </a:spcAft>
            </a:pPr>
            <a:r>
              <a:rPr lang="en-US" sz="2800" dirty="0"/>
              <a:t>Students read two selections from different genres independently.</a:t>
            </a:r>
            <a:endParaRPr lang="en-US" sz="2800" dirty="0">
              <a:cs typeface="Arial"/>
            </a:endParaRPr>
          </a:p>
          <a:p>
            <a:pPr>
              <a:spcBef>
                <a:spcPts val="0"/>
              </a:spcBef>
              <a:spcAft>
                <a:spcPts val="2400"/>
              </a:spcAft>
            </a:pPr>
            <a:r>
              <a:rPr lang="en-US" sz="2800" dirty="0"/>
              <a:t>Students read a narrative and an expository text.</a:t>
            </a:r>
            <a:endParaRPr lang="en-US" sz="2800" dirty="0">
              <a:cs typeface="Arial"/>
            </a:endParaRPr>
          </a:p>
          <a:p>
            <a:r>
              <a:rPr lang="en-US" sz="2800" dirty="0"/>
              <a:t>Students read poetry.</a:t>
            </a:r>
            <a:endParaRPr lang="en-US" sz="28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24</a:t>
            </a:fld>
            <a:endParaRPr lang="en-US" altLang="en-US" dirty="0"/>
          </a:p>
        </p:txBody>
      </p:sp>
    </p:spTree>
    <p:extLst>
      <p:ext uri="{BB962C8B-B14F-4D97-AF65-F5344CB8AC3E}">
        <p14:creationId xmlns:p14="http://schemas.microsoft.com/office/powerpoint/2010/main" val="456038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Strategies 1.1 and 13.0: Example</a:t>
            </a:r>
            <a:endParaRPr lang="en-US" sz="4000" dirty="0">
              <a:cs typeface="Arial"/>
            </a:endParaRPr>
          </a:p>
        </p:txBody>
      </p:sp>
      <p:sp>
        <p:nvSpPr>
          <p:cNvPr id="3" name="Content Placeholder 2">
            <a:extLst>
              <a:ext uri="{FF2B5EF4-FFF2-40B4-BE49-F238E27FC236}">
                <a16:creationId xmlns:a16="http://schemas.microsoft.com/office/drawing/2014/main" id="{FE480617-148E-4B1E-B073-B3DB53CFE3A7}"/>
              </a:ext>
            </a:extLst>
          </p:cNvPr>
          <p:cNvSpPr>
            <a:spLocks noGrp="1"/>
          </p:cNvSpPr>
          <p:nvPr>
            <p:ph idx="1"/>
          </p:nvPr>
        </p:nvSpPr>
        <p:spPr>
          <a:xfrm>
            <a:off x="2300695" y="1981200"/>
            <a:ext cx="9880808" cy="4114800"/>
          </a:xfrm>
        </p:spPr>
        <p:txBody>
          <a:bodyPr/>
          <a:lstStyle/>
          <a:p>
            <a:pPr marL="0" indent="0">
              <a:buNone/>
            </a:pPr>
            <a:r>
              <a:rPr lang="en-US" sz="2800" dirty="0"/>
              <a:t>Expository texts students will be reading are descriptive and cause and effect articles which are included in resources from NEWSELA.com and newspapers. Examples include </a:t>
            </a:r>
            <a:r>
              <a:rPr lang="en-US" sz="2800" i="1" dirty="0"/>
              <a:t>From Gamers to Doctors, Replaced by Robots, Advance in Technology Use in Agriculture </a:t>
            </a:r>
            <a:r>
              <a:rPr lang="en-US" sz="2800" dirty="0"/>
              <a:t>as well as many other informational texts to understand text structure. Strategy 13.0 will be covered in this service through the reading of articles and classroom discussions of NEWSELA’s </a:t>
            </a:r>
            <a:r>
              <a:rPr lang="en-US" sz="2800" i="1" dirty="0" err="1"/>
              <a:t>Mexcio</a:t>
            </a:r>
            <a:r>
              <a:rPr lang="en-US" sz="2800" i="1" dirty="0"/>
              <a:t>: Art, Food, and Culture, Student’s Choice </a:t>
            </a:r>
            <a:r>
              <a:rPr lang="en-US" sz="2800" i="1" dirty="0" err="1"/>
              <a:t>Dia</a:t>
            </a:r>
            <a:r>
              <a:rPr lang="en-US" sz="2800" i="1" dirty="0"/>
              <a:t> De Los Muertos and A Brief History of American Farm Labor</a:t>
            </a:r>
            <a:r>
              <a:rPr lang="en-US" sz="2800" dirty="0"/>
              <a:t>.</a:t>
            </a:r>
          </a:p>
        </p:txBody>
      </p:sp>
      <p:sp>
        <p:nvSpPr>
          <p:cNvPr id="6" name="Slide Number Placeholder 5"/>
          <p:cNvSpPr>
            <a:spLocks noGrp="1"/>
          </p:cNvSpPr>
          <p:nvPr>
            <p:ph type="sldNum" sz="quarter" idx="12"/>
          </p:nvPr>
        </p:nvSpPr>
        <p:spPr/>
        <p:txBody>
          <a:bodyPr/>
          <a:lstStyle/>
          <a:p>
            <a:pPr>
              <a:defRPr/>
            </a:pPr>
            <a:fld id="{D6029DA4-09B0-4A2D-AA4B-CC45A202471A}" type="slidenum">
              <a:rPr lang="en-US" altLang="en-US" smtClean="0"/>
              <a:pPr>
                <a:defRPr/>
              </a:pPr>
              <a:t>25</a:t>
            </a:fld>
            <a:endParaRPr lang="en-US" altLang="en-US" dirty="0"/>
          </a:p>
        </p:txBody>
      </p:sp>
    </p:spTree>
    <p:extLst>
      <p:ext uri="{BB962C8B-B14F-4D97-AF65-F5344CB8AC3E}">
        <p14:creationId xmlns:p14="http://schemas.microsoft.com/office/powerpoint/2010/main" val="38823446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Practice (3)</a:t>
            </a:r>
            <a:endParaRPr lang="en-US" sz="4000" dirty="0">
              <a:cs typeface="Arial"/>
            </a:endParaRPr>
          </a:p>
        </p:txBody>
      </p:sp>
      <p:sp>
        <p:nvSpPr>
          <p:cNvPr id="3" name="Content Placeholder 2"/>
          <p:cNvSpPr>
            <a:spLocks noGrp="1"/>
          </p:cNvSpPr>
          <p:nvPr>
            <p:ph idx="1"/>
          </p:nvPr>
        </p:nvSpPr>
        <p:spPr/>
        <p:txBody>
          <a:bodyPr/>
          <a:lstStyle/>
          <a:p>
            <a:pPr marL="0" indent="0">
              <a:buNone/>
            </a:pPr>
            <a:r>
              <a:rPr lang="en-US" sz="2800" dirty="0"/>
              <a:t>Please use the Chat Feature to respond to the following question:</a:t>
            </a:r>
            <a:endParaRPr lang="en-US" sz="2800" dirty="0">
              <a:cs typeface="Arial"/>
            </a:endParaRPr>
          </a:p>
          <a:p>
            <a:pPr marL="0" indent="0">
              <a:buNone/>
            </a:pPr>
            <a:endParaRPr lang="en-US" sz="2800" dirty="0">
              <a:cs typeface="Arial"/>
            </a:endParaRPr>
          </a:p>
          <a:p>
            <a:pPr marL="514350" indent="-514350">
              <a:buFont typeface="+mj-lt"/>
              <a:buAutoNum type="arabicPeriod"/>
            </a:pPr>
            <a:r>
              <a:rPr lang="en-US" sz="2800" dirty="0"/>
              <a:t>What you would expect to see in the lesson plan for the integration of Strategy 13.0. Should students be reading these texts on their own? What is the teacher doing?</a:t>
            </a:r>
            <a:endParaRPr lang="en-US" sz="28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26</a:t>
            </a:fld>
            <a:endParaRPr lang="en-US" altLang="en-US" dirty="0"/>
          </a:p>
        </p:txBody>
      </p:sp>
    </p:spTree>
    <p:extLst>
      <p:ext uri="{BB962C8B-B14F-4D97-AF65-F5344CB8AC3E}">
        <p14:creationId xmlns:p14="http://schemas.microsoft.com/office/powerpoint/2010/main" val="39480610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Questions?</a:t>
            </a:r>
            <a:endParaRPr lang="en-US" sz="4000" dirty="0">
              <a:cs typeface="Arial"/>
            </a:endParaRPr>
          </a:p>
        </p:txBody>
      </p:sp>
      <p:sp>
        <p:nvSpPr>
          <p:cNvPr id="5" name="Content Placeholder 4"/>
          <p:cNvSpPr>
            <a:spLocks noGrp="1"/>
          </p:cNvSpPr>
          <p:nvPr>
            <p:ph idx="1"/>
          </p:nvPr>
        </p:nvSpPr>
        <p:spPr>
          <a:xfrm>
            <a:off x="2540000" y="1981200"/>
            <a:ext cx="9144000" cy="1790700"/>
          </a:xfrm>
        </p:spPr>
        <p:txBody>
          <a:bodyPr/>
          <a:lstStyle/>
          <a:p>
            <a:r>
              <a:rPr lang="en-US" sz="2800" dirty="0"/>
              <a:t>Please use the Chat Feature to ask any questions that arose from the first section of the presentation.</a:t>
            </a:r>
            <a:endParaRPr lang="en-US" sz="2800" dirty="0">
              <a:cs typeface="Arial"/>
            </a:endParaRPr>
          </a:p>
        </p:txBody>
      </p:sp>
      <p:sp>
        <p:nvSpPr>
          <p:cNvPr id="4" name="Slide Number Placeholder 3"/>
          <p:cNvSpPr>
            <a:spLocks noGrp="1"/>
          </p:cNvSpPr>
          <p:nvPr>
            <p:ph type="sldNum" sz="quarter" idx="12"/>
          </p:nvPr>
        </p:nvSpPr>
        <p:spPr>
          <a:xfrm>
            <a:off x="9448800" y="6443663"/>
            <a:ext cx="2235200" cy="457200"/>
          </a:xfrm>
        </p:spPr>
        <p:txBody>
          <a:bodyPr/>
          <a:lstStyle/>
          <a:p>
            <a:pPr>
              <a:defRPr/>
            </a:pPr>
            <a:fld id="{D6029DA4-09B0-4A2D-AA4B-CC45A202471A}" type="slidenum">
              <a:rPr lang="en-US" altLang="en-US" smtClean="0"/>
              <a:pPr>
                <a:defRPr/>
              </a:pPr>
              <a:t>27</a:t>
            </a:fld>
            <a:endParaRPr lang="en-US" altLang="en-US" dirty="0"/>
          </a:p>
        </p:txBody>
      </p:sp>
    </p:spTree>
    <p:extLst>
      <p:ext uri="{BB962C8B-B14F-4D97-AF65-F5344CB8AC3E}">
        <p14:creationId xmlns:p14="http://schemas.microsoft.com/office/powerpoint/2010/main" val="3353416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297" y="345104"/>
            <a:ext cx="9144000" cy="1143000"/>
          </a:xfrm>
        </p:spPr>
        <p:txBody>
          <a:bodyPr/>
          <a:lstStyle/>
          <a:p>
            <a:r>
              <a:rPr lang="en-US" sz="4000" dirty="0"/>
              <a:t>Strategy: 1.2</a:t>
            </a:r>
            <a:endParaRPr lang="en-US" sz="4000" dirty="0">
              <a:cs typeface="Arial"/>
            </a:endParaRPr>
          </a:p>
        </p:txBody>
      </p:sp>
      <p:sp>
        <p:nvSpPr>
          <p:cNvPr id="3" name="Content Placeholder 2"/>
          <p:cNvSpPr>
            <a:spLocks noGrp="1"/>
          </p:cNvSpPr>
          <p:nvPr>
            <p:ph idx="1"/>
          </p:nvPr>
        </p:nvSpPr>
        <p:spPr>
          <a:xfrm>
            <a:off x="2275505" y="1483696"/>
            <a:ext cx="9817833" cy="4114800"/>
          </a:xfrm>
        </p:spPr>
        <p:txBody>
          <a:bodyPr/>
          <a:lstStyle/>
          <a:p>
            <a:pPr>
              <a:spcBef>
                <a:spcPts val="0"/>
              </a:spcBef>
              <a:spcAft>
                <a:spcPts val="2400"/>
              </a:spcAft>
            </a:pPr>
            <a:r>
              <a:rPr lang="en-US" sz="2800" b="1" dirty="0"/>
              <a:t>Strategy 1.2</a:t>
            </a:r>
            <a:r>
              <a:rPr lang="en-US" sz="2800" dirty="0"/>
              <a:t>: Provide migratory students with opportunities to write within various contexts. Integrate explicit instruction for one writing genre unit for program services as appropriate. For example, supplementary science technology engineering and mathematics services should have a strong writing component focusing on expository writing.</a:t>
            </a:r>
            <a:endParaRPr lang="en-US" sz="2800" dirty="0">
              <a:cs typeface="Arial"/>
            </a:endParaRPr>
          </a:p>
          <a:p>
            <a:r>
              <a:rPr lang="en-US" sz="2800" b="1" dirty="0"/>
              <a:t>MPO 1.2 </a:t>
            </a:r>
            <a:r>
              <a:rPr lang="en-US" sz="2800" dirty="0"/>
              <a:t>- Students will have the opportunity to write a piece of writing for at least two genres (because this strategy supports college and career readiness, poetry is not an appropriate genre for this strategy). </a:t>
            </a:r>
            <a:endParaRPr lang="en-US" sz="28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28</a:t>
            </a:fld>
            <a:endParaRPr lang="en-US" altLang="en-US" dirty="0"/>
          </a:p>
        </p:txBody>
      </p:sp>
    </p:spTree>
    <p:extLst>
      <p:ext uri="{BB962C8B-B14F-4D97-AF65-F5344CB8AC3E}">
        <p14:creationId xmlns:p14="http://schemas.microsoft.com/office/powerpoint/2010/main" val="37244012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Strategy 1.2: What It Is</a:t>
            </a:r>
            <a:endParaRPr lang="en-US" sz="4000">
              <a:cs typeface="Arial"/>
            </a:endParaRPr>
          </a:p>
        </p:txBody>
      </p:sp>
      <p:sp>
        <p:nvSpPr>
          <p:cNvPr id="3" name="Content Placeholder 2"/>
          <p:cNvSpPr>
            <a:spLocks noGrp="1"/>
          </p:cNvSpPr>
          <p:nvPr>
            <p:ph idx="1"/>
          </p:nvPr>
        </p:nvSpPr>
        <p:spPr>
          <a:xfrm>
            <a:off x="2540000" y="1966716"/>
            <a:ext cx="9144000" cy="4114800"/>
          </a:xfrm>
        </p:spPr>
        <p:txBody>
          <a:bodyPr/>
          <a:lstStyle/>
          <a:p>
            <a:pPr>
              <a:spcBef>
                <a:spcPts val="0"/>
              </a:spcBef>
              <a:spcAft>
                <a:spcPts val="1800"/>
              </a:spcAft>
            </a:pPr>
            <a:r>
              <a:rPr lang="en-US" sz="2800" dirty="0"/>
              <a:t>A credentialed teacher provides explicit instruction on the writing process and what is included in each genre. </a:t>
            </a:r>
            <a:endParaRPr lang="en-US" sz="2800">
              <a:cs typeface="Arial"/>
            </a:endParaRPr>
          </a:p>
          <a:p>
            <a:pPr>
              <a:spcBef>
                <a:spcPts val="0"/>
              </a:spcBef>
              <a:spcAft>
                <a:spcPts val="1800"/>
              </a:spcAft>
            </a:pPr>
            <a:r>
              <a:rPr lang="en-US" sz="2800" dirty="0"/>
              <a:t>Each genre is defined as are the components specific to that genre. </a:t>
            </a:r>
            <a:endParaRPr lang="en-US" sz="2800">
              <a:cs typeface="Arial"/>
            </a:endParaRPr>
          </a:p>
          <a:p>
            <a:pPr>
              <a:spcBef>
                <a:spcPts val="0"/>
              </a:spcBef>
              <a:spcAft>
                <a:spcPts val="1800"/>
              </a:spcAft>
            </a:pPr>
            <a:r>
              <a:rPr lang="en-US" sz="2800" dirty="0"/>
              <a:t>Direct instruction, including teacher modeling, for two genres is required as well as two student products (one essay/piece for each genre). </a:t>
            </a:r>
            <a:r>
              <a:rPr lang="en-US" dirty="0"/>
              <a:t> </a:t>
            </a:r>
          </a:p>
          <a:p>
            <a:endParaRPr lang="en-US" dirty="0"/>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29</a:t>
            </a:fld>
            <a:endParaRPr lang="en-US" altLang="en-US" dirty="0"/>
          </a:p>
        </p:txBody>
      </p:sp>
    </p:spTree>
    <p:extLst>
      <p:ext uri="{BB962C8B-B14F-4D97-AF65-F5344CB8AC3E}">
        <p14:creationId xmlns:p14="http://schemas.microsoft.com/office/powerpoint/2010/main" val="4226060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90500"/>
            <a:ext cx="9144000" cy="1143000"/>
          </a:xfrm>
        </p:spPr>
        <p:txBody>
          <a:bodyPr/>
          <a:lstStyle/>
          <a:p>
            <a:r>
              <a:rPr lang="en-US" sz="4000" dirty="0"/>
              <a:t>Webinar Series Purpose</a:t>
            </a:r>
            <a:endParaRPr lang="en-US" sz="4000" dirty="0">
              <a:cs typeface="Arial"/>
            </a:endParaRPr>
          </a:p>
        </p:txBody>
      </p:sp>
      <p:sp>
        <p:nvSpPr>
          <p:cNvPr id="3" name="Content Placeholder 2"/>
          <p:cNvSpPr>
            <a:spLocks noGrp="1"/>
          </p:cNvSpPr>
          <p:nvPr>
            <p:ph idx="1"/>
          </p:nvPr>
        </p:nvSpPr>
        <p:spPr>
          <a:xfrm>
            <a:off x="2345531" y="2071688"/>
            <a:ext cx="9532938" cy="3509962"/>
          </a:xfrm>
        </p:spPr>
        <p:txBody>
          <a:bodyPr/>
          <a:lstStyle/>
          <a:p>
            <a:pPr marL="0" indent="0">
              <a:spcBef>
                <a:spcPts val="0"/>
              </a:spcBef>
              <a:spcAft>
                <a:spcPts val="2400"/>
              </a:spcAft>
              <a:buNone/>
            </a:pPr>
            <a:r>
              <a:rPr lang="en-US" sz="2800" dirty="0"/>
              <a:t>To provide additional information to help subgrantees implement the State Service Delivery Plan (SSDP) focus area strategies through the regional and district applications as well as the district service agreements and memorandums of understanding.</a:t>
            </a: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3</a:t>
            </a:fld>
            <a:endParaRPr lang="en-US" altLang="en-US" dirty="0"/>
          </a:p>
        </p:txBody>
      </p:sp>
    </p:spTree>
    <p:extLst>
      <p:ext uri="{BB962C8B-B14F-4D97-AF65-F5344CB8AC3E}">
        <p14:creationId xmlns:p14="http://schemas.microsoft.com/office/powerpoint/2010/main" val="10441266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Strategy 1.2: What It Is Not</a:t>
            </a:r>
            <a:endParaRPr lang="en-US" sz="4000" dirty="0">
              <a:cs typeface="Arial"/>
            </a:endParaRPr>
          </a:p>
        </p:txBody>
      </p:sp>
      <p:sp>
        <p:nvSpPr>
          <p:cNvPr id="3" name="Content Placeholder 2"/>
          <p:cNvSpPr>
            <a:spLocks noGrp="1"/>
          </p:cNvSpPr>
          <p:nvPr>
            <p:ph idx="1"/>
          </p:nvPr>
        </p:nvSpPr>
        <p:spPr/>
        <p:txBody>
          <a:bodyPr/>
          <a:lstStyle/>
          <a:p>
            <a:pPr lvl="0"/>
            <a:r>
              <a:rPr lang="en-US" sz="2800" dirty="0"/>
              <a:t>Any type of genre writing without thorough direct instruction</a:t>
            </a:r>
            <a:endParaRPr lang="en-US" sz="2800" dirty="0">
              <a:cs typeface="Arial"/>
            </a:endParaRPr>
          </a:p>
          <a:p>
            <a:pPr lvl="0"/>
            <a:r>
              <a:rPr lang="en-US" sz="2800" dirty="0"/>
              <a:t>Quick writes</a:t>
            </a:r>
            <a:endParaRPr lang="en-US" sz="2800" dirty="0">
              <a:cs typeface="Arial"/>
            </a:endParaRPr>
          </a:p>
          <a:p>
            <a:pPr lvl="0"/>
            <a:r>
              <a:rPr lang="en-US" sz="2800" dirty="0"/>
              <a:t>Journal writing</a:t>
            </a:r>
            <a:endParaRPr lang="en-US" sz="2800" dirty="0">
              <a:cs typeface="Arial"/>
            </a:endParaRPr>
          </a:p>
          <a:p>
            <a:pPr lvl="0"/>
            <a:r>
              <a:rPr lang="en-US" sz="2800" dirty="0"/>
              <a:t>Free writing</a:t>
            </a:r>
            <a:endParaRPr lang="en-US" sz="2800" dirty="0">
              <a:cs typeface="Arial"/>
            </a:endParaRPr>
          </a:p>
          <a:p>
            <a:r>
              <a:rPr lang="en-US" sz="2800" dirty="0"/>
              <a:t>Poetry</a:t>
            </a:r>
            <a:endParaRPr lang="en-US" sz="2800" dirty="0">
              <a:cs typeface="Arial"/>
            </a:endParaRPr>
          </a:p>
          <a:p>
            <a:pPr marL="0" indent="0">
              <a:buNone/>
            </a:pPr>
            <a:endParaRPr lang="en-US" dirty="0"/>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30</a:t>
            </a:fld>
            <a:endParaRPr lang="en-US" altLang="en-US" dirty="0"/>
          </a:p>
        </p:txBody>
      </p:sp>
    </p:spTree>
    <p:extLst>
      <p:ext uri="{BB962C8B-B14F-4D97-AF65-F5344CB8AC3E}">
        <p14:creationId xmlns:p14="http://schemas.microsoft.com/office/powerpoint/2010/main" val="33598416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297" y="1575"/>
            <a:ext cx="9144000" cy="1143000"/>
          </a:xfrm>
        </p:spPr>
        <p:txBody>
          <a:bodyPr/>
          <a:lstStyle/>
          <a:p>
            <a:r>
              <a:rPr lang="en-US" sz="4000" dirty="0"/>
              <a:t>Strategy 1.2a</a:t>
            </a:r>
            <a:endParaRPr lang="en-US" sz="4000">
              <a:cs typeface="Arial"/>
            </a:endParaRPr>
          </a:p>
        </p:txBody>
      </p:sp>
      <p:sp>
        <p:nvSpPr>
          <p:cNvPr id="3" name="Content Placeholder 2"/>
          <p:cNvSpPr>
            <a:spLocks noGrp="1"/>
          </p:cNvSpPr>
          <p:nvPr>
            <p:ph idx="1"/>
          </p:nvPr>
        </p:nvSpPr>
        <p:spPr>
          <a:xfrm>
            <a:off x="2250314" y="1143315"/>
            <a:ext cx="9931188" cy="4114800"/>
          </a:xfrm>
        </p:spPr>
        <p:txBody>
          <a:bodyPr/>
          <a:lstStyle/>
          <a:p>
            <a:pPr>
              <a:spcBef>
                <a:spcPts val="0"/>
              </a:spcBef>
              <a:spcAft>
                <a:spcPts val="2400"/>
              </a:spcAft>
            </a:pPr>
            <a:r>
              <a:rPr lang="en-US" sz="2800" b="1" dirty="0"/>
              <a:t>Strategy 1.2a </a:t>
            </a:r>
            <a:r>
              <a:rPr lang="en-US" sz="2800" dirty="0"/>
              <a:t>- Provide students with a rubric that outlines the elements required by the genre to write a proficient example and identifies what is needed for different levels of writing proficiency.</a:t>
            </a:r>
            <a:endParaRPr lang="en-US" sz="2800" dirty="0">
              <a:cs typeface="Arial"/>
            </a:endParaRPr>
          </a:p>
          <a:p>
            <a:pPr>
              <a:spcBef>
                <a:spcPts val="0"/>
              </a:spcBef>
              <a:spcAft>
                <a:spcPts val="2400"/>
              </a:spcAft>
            </a:pPr>
            <a:r>
              <a:rPr lang="en-US" sz="2800" b="1" dirty="0"/>
              <a:t>MPO 1.2a </a:t>
            </a:r>
            <a:r>
              <a:rPr lang="en-US" sz="2800" dirty="0"/>
              <a:t>- Each service that includes ELA Strategy 1.2, must teach and use a student-friendly writing rubric specific to the 2 genres taught in the strategy. </a:t>
            </a:r>
            <a:endParaRPr lang="en-US" sz="2800" dirty="0">
              <a:cs typeface="Arial"/>
            </a:endParaRPr>
          </a:p>
          <a:p>
            <a:pPr marL="340995" indent="0">
              <a:buNone/>
            </a:pPr>
            <a:r>
              <a:rPr lang="en-US" sz="2800" dirty="0"/>
              <a:t>Resource: Smarter Balanced Assessment Consortium: Writing Rubrics</a:t>
            </a:r>
            <a:endParaRPr lang="en-US" sz="28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31</a:t>
            </a:fld>
            <a:endParaRPr lang="en-US" altLang="en-US" dirty="0"/>
          </a:p>
        </p:txBody>
      </p:sp>
    </p:spTree>
    <p:extLst>
      <p:ext uri="{BB962C8B-B14F-4D97-AF65-F5344CB8AC3E}">
        <p14:creationId xmlns:p14="http://schemas.microsoft.com/office/powerpoint/2010/main" val="13342505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297" y="420674"/>
            <a:ext cx="9144000" cy="1143000"/>
          </a:xfrm>
        </p:spPr>
        <p:txBody>
          <a:bodyPr/>
          <a:lstStyle/>
          <a:p>
            <a:r>
              <a:rPr lang="en-US" sz="4000" dirty="0"/>
              <a:t>Strategy 1.2a: What It Is and </a:t>
            </a:r>
            <a:br>
              <a:rPr lang="en-US" sz="4000" dirty="0"/>
            </a:br>
            <a:r>
              <a:rPr lang="en-US" sz="4000" dirty="0"/>
              <a:t>What It Is Not</a:t>
            </a:r>
            <a:endParaRPr lang="en-US" sz="4000">
              <a:cs typeface="Arial"/>
            </a:endParaRPr>
          </a:p>
        </p:txBody>
      </p:sp>
      <p:sp>
        <p:nvSpPr>
          <p:cNvPr id="4" name="Content Placeholder 3"/>
          <p:cNvSpPr>
            <a:spLocks noGrp="1"/>
          </p:cNvSpPr>
          <p:nvPr>
            <p:ph sz="half" idx="1"/>
          </p:nvPr>
        </p:nvSpPr>
        <p:spPr>
          <a:xfrm>
            <a:off x="2271713" y="1981200"/>
            <a:ext cx="4941887" cy="4114800"/>
          </a:xfrm>
        </p:spPr>
        <p:txBody>
          <a:bodyPr/>
          <a:lstStyle/>
          <a:p>
            <a:pPr marL="0" indent="0">
              <a:buNone/>
            </a:pPr>
            <a:r>
              <a:rPr lang="en-US" sz="2700" dirty="0"/>
              <a:t>What It Is</a:t>
            </a:r>
            <a:endParaRPr lang="en-US" sz="2700">
              <a:cs typeface="Arial"/>
            </a:endParaRPr>
          </a:p>
          <a:p>
            <a:r>
              <a:rPr lang="en-US" sz="2700" dirty="0"/>
              <a:t>Student-friendly</a:t>
            </a:r>
            <a:endParaRPr lang="en-US" sz="2700">
              <a:cs typeface="Arial"/>
            </a:endParaRPr>
          </a:p>
          <a:p>
            <a:r>
              <a:rPr lang="en-US" sz="2700" dirty="0"/>
              <a:t>Covers each component of the genre</a:t>
            </a:r>
            <a:endParaRPr lang="en-US" sz="2700">
              <a:cs typeface="Arial"/>
            </a:endParaRPr>
          </a:p>
          <a:p>
            <a:r>
              <a:rPr lang="en-US" sz="2700" dirty="0"/>
              <a:t>Align with Common Core State Standards</a:t>
            </a:r>
            <a:endParaRPr lang="en-US" sz="2700">
              <a:cs typeface="Arial"/>
            </a:endParaRPr>
          </a:p>
          <a:p>
            <a:r>
              <a:rPr lang="en-US" sz="2700" dirty="0"/>
              <a:t>Is used throughout the writing unit</a:t>
            </a:r>
            <a:endParaRPr lang="en-US" sz="2700">
              <a:cs typeface="Arial"/>
            </a:endParaRPr>
          </a:p>
          <a:p>
            <a:endParaRPr lang="en-US" dirty="0"/>
          </a:p>
        </p:txBody>
      </p:sp>
      <p:sp>
        <p:nvSpPr>
          <p:cNvPr id="5" name="Content Placeholder 4"/>
          <p:cNvSpPr>
            <a:spLocks noGrp="1"/>
          </p:cNvSpPr>
          <p:nvPr>
            <p:ph sz="half" idx="2"/>
          </p:nvPr>
        </p:nvSpPr>
        <p:spPr>
          <a:xfrm>
            <a:off x="7413625" y="1981200"/>
            <a:ext cx="4470400" cy="4114800"/>
          </a:xfrm>
        </p:spPr>
        <p:txBody>
          <a:bodyPr/>
          <a:lstStyle/>
          <a:p>
            <a:pPr marL="0" indent="0">
              <a:buNone/>
            </a:pPr>
            <a:r>
              <a:rPr lang="en-US" sz="2700" dirty="0"/>
              <a:t>What It Is Not</a:t>
            </a:r>
            <a:endParaRPr lang="en-US" sz="2700">
              <a:cs typeface="Arial"/>
            </a:endParaRPr>
          </a:p>
          <a:p>
            <a:r>
              <a:rPr lang="en-US" sz="2700" dirty="0"/>
              <a:t>Above students’ reading levels</a:t>
            </a:r>
            <a:endParaRPr lang="en-US" sz="2700">
              <a:cs typeface="Arial"/>
            </a:endParaRPr>
          </a:p>
          <a:p>
            <a:r>
              <a:rPr lang="en-US" sz="2700" dirty="0"/>
              <a:t>Is only used by the teacher during grading or at the end of the unit</a:t>
            </a:r>
            <a:endParaRPr lang="en-US" sz="2700">
              <a:cs typeface="Arial"/>
            </a:endParaRPr>
          </a:p>
          <a:p>
            <a:endParaRPr lang="en-US" dirty="0"/>
          </a:p>
        </p:txBody>
      </p:sp>
      <p:sp>
        <p:nvSpPr>
          <p:cNvPr id="7" name="Slide Number Placeholder 6"/>
          <p:cNvSpPr>
            <a:spLocks noGrp="1"/>
          </p:cNvSpPr>
          <p:nvPr>
            <p:ph type="sldNum" sz="quarter" idx="12"/>
          </p:nvPr>
        </p:nvSpPr>
        <p:spPr/>
        <p:txBody>
          <a:bodyPr/>
          <a:lstStyle/>
          <a:p>
            <a:pPr>
              <a:defRPr/>
            </a:pPr>
            <a:fld id="{F4240488-8288-431D-9FBC-061E1C8939AC}" type="slidenum">
              <a:rPr lang="en-US" altLang="en-US" smtClean="0"/>
              <a:pPr>
                <a:defRPr/>
              </a:pPr>
              <a:t>32</a:t>
            </a:fld>
            <a:endParaRPr lang="en-US" altLang="en-US" dirty="0"/>
          </a:p>
        </p:txBody>
      </p:sp>
    </p:spTree>
    <p:extLst>
      <p:ext uri="{BB962C8B-B14F-4D97-AF65-F5344CB8AC3E}">
        <p14:creationId xmlns:p14="http://schemas.microsoft.com/office/powerpoint/2010/main" val="42169173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0"/>
            <a:ext cx="9144000" cy="487680"/>
          </a:xfrm>
        </p:spPr>
        <p:txBody>
          <a:bodyPr/>
          <a:lstStyle/>
          <a:p>
            <a:r>
              <a:rPr lang="en-US" sz="3200" dirty="0"/>
              <a:t>Strategy 1.2a: 7</a:t>
            </a:r>
            <a:r>
              <a:rPr lang="en-US" sz="3200" baseline="30000" dirty="0"/>
              <a:t>th</a:t>
            </a:r>
            <a:r>
              <a:rPr lang="en-US" sz="3200" dirty="0"/>
              <a:t> Grade Example (1)</a:t>
            </a:r>
            <a:endParaRPr lang="en-US" sz="3200" dirty="0">
              <a:cs typeface="Arial"/>
            </a:endParaRPr>
          </a:p>
        </p:txBody>
      </p:sp>
      <p:graphicFrame>
        <p:nvGraphicFramePr>
          <p:cNvPr id="11" name="Content Placeholder 10">
            <a:extLst>
              <a:ext uri="{FF2B5EF4-FFF2-40B4-BE49-F238E27FC236}">
                <a16:creationId xmlns:a16="http://schemas.microsoft.com/office/drawing/2014/main" id="{E3913022-FB99-4881-8A6E-90FAACCFD38C}"/>
              </a:ext>
            </a:extLst>
          </p:cNvPr>
          <p:cNvGraphicFramePr>
            <a:graphicFrameLocks noGrp="1"/>
          </p:cNvGraphicFramePr>
          <p:nvPr>
            <p:ph idx="1"/>
            <p:extLst>
              <p:ext uri="{D42A27DB-BD31-4B8C-83A1-F6EECF244321}">
                <p14:modId xmlns:p14="http://schemas.microsoft.com/office/powerpoint/2010/main" val="3194791369"/>
              </p:ext>
            </p:extLst>
          </p:nvPr>
        </p:nvGraphicFramePr>
        <p:xfrm>
          <a:off x="2223052" y="605480"/>
          <a:ext cx="9968947" cy="6252519"/>
        </p:xfrm>
        <a:graphic>
          <a:graphicData uri="http://schemas.openxmlformats.org/drawingml/2006/table">
            <a:tbl>
              <a:tblPr firstRow="1" bandRow="1">
                <a:tableStyleId>{7DF18680-E054-41AD-8BC1-D1AEF772440D}</a:tableStyleId>
              </a:tblPr>
              <a:tblGrid>
                <a:gridCol w="1743467">
                  <a:extLst>
                    <a:ext uri="{9D8B030D-6E8A-4147-A177-3AD203B41FA5}">
                      <a16:colId xmlns:a16="http://schemas.microsoft.com/office/drawing/2014/main" val="3884636533"/>
                    </a:ext>
                  </a:extLst>
                </a:gridCol>
                <a:gridCol w="1989438">
                  <a:extLst>
                    <a:ext uri="{9D8B030D-6E8A-4147-A177-3AD203B41FA5}">
                      <a16:colId xmlns:a16="http://schemas.microsoft.com/office/drawing/2014/main" val="2298530903"/>
                    </a:ext>
                  </a:extLst>
                </a:gridCol>
                <a:gridCol w="2335427">
                  <a:extLst>
                    <a:ext uri="{9D8B030D-6E8A-4147-A177-3AD203B41FA5}">
                      <a16:colId xmlns:a16="http://schemas.microsoft.com/office/drawing/2014/main" val="1839799969"/>
                    </a:ext>
                  </a:extLst>
                </a:gridCol>
                <a:gridCol w="1865530">
                  <a:extLst>
                    <a:ext uri="{9D8B030D-6E8A-4147-A177-3AD203B41FA5}">
                      <a16:colId xmlns:a16="http://schemas.microsoft.com/office/drawing/2014/main" val="89429113"/>
                    </a:ext>
                  </a:extLst>
                </a:gridCol>
                <a:gridCol w="2035085">
                  <a:extLst>
                    <a:ext uri="{9D8B030D-6E8A-4147-A177-3AD203B41FA5}">
                      <a16:colId xmlns:a16="http://schemas.microsoft.com/office/drawing/2014/main" val="880360663"/>
                    </a:ext>
                  </a:extLst>
                </a:gridCol>
              </a:tblGrid>
              <a:tr h="1195334">
                <a:tc>
                  <a:txBody>
                    <a:bodyPr/>
                    <a:lstStyle/>
                    <a:p>
                      <a:r>
                        <a:rPr lang="en-US" sz="2400" dirty="0">
                          <a:solidFill>
                            <a:schemeClr val="tx1"/>
                          </a:solidFill>
                        </a:rPr>
                        <a:t>Genre Chart Argument</a:t>
                      </a:r>
                    </a:p>
                  </a:txBody>
                  <a:tcPr/>
                </a:tc>
                <a:tc>
                  <a:txBody>
                    <a:bodyPr/>
                    <a:lstStyle/>
                    <a:p>
                      <a:r>
                        <a:rPr lang="en-US" sz="2400" dirty="0">
                          <a:solidFill>
                            <a:schemeClr val="tx1"/>
                          </a:solidFill>
                        </a:rPr>
                        <a:t>4</a:t>
                      </a:r>
                      <a:br>
                        <a:rPr lang="en-US" sz="2400" dirty="0">
                          <a:solidFill>
                            <a:schemeClr val="tx1"/>
                          </a:solidFill>
                        </a:rPr>
                      </a:br>
                      <a:r>
                        <a:rPr lang="en-US" sz="2400" dirty="0">
                          <a:solidFill>
                            <a:schemeClr val="tx1"/>
                          </a:solidFill>
                        </a:rPr>
                        <a:t>Exceeded Goal</a:t>
                      </a:r>
                    </a:p>
                  </a:txBody>
                  <a:tcPr/>
                </a:tc>
                <a:tc>
                  <a:txBody>
                    <a:bodyPr/>
                    <a:lstStyle/>
                    <a:p>
                      <a:r>
                        <a:rPr lang="en-US" sz="2400" dirty="0">
                          <a:solidFill>
                            <a:schemeClr val="tx1"/>
                          </a:solidFill>
                        </a:rPr>
                        <a:t>3</a:t>
                      </a:r>
                      <a:br>
                        <a:rPr lang="en-US" sz="2400" dirty="0">
                          <a:solidFill>
                            <a:schemeClr val="tx1"/>
                          </a:solidFill>
                        </a:rPr>
                      </a:br>
                      <a:r>
                        <a:rPr lang="en-US" sz="2400" dirty="0">
                          <a:solidFill>
                            <a:schemeClr val="tx1"/>
                          </a:solidFill>
                        </a:rPr>
                        <a:t>Accomplished Goal</a:t>
                      </a:r>
                    </a:p>
                  </a:txBody>
                  <a:tcPr/>
                </a:tc>
                <a:tc>
                  <a:txBody>
                    <a:bodyPr/>
                    <a:lstStyle/>
                    <a:p>
                      <a:r>
                        <a:rPr lang="en-US" sz="2400" dirty="0">
                          <a:solidFill>
                            <a:schemeClr val="tx1"/>
                          </a:solidFill>
                        </a:rPr>
                        <a:t>2</a:t>
                      </a:r>
                      <a:br>
                        <a:rPr lang="en-US" sz="2400" dirty="0">
                          <a:solidFill>
                            <a:schemeClr val="tx1"/>
                          </a:solidFill>
                        </a:rPr>
                      </a:br>
                      <a:r>
                        <a:rPr lang="en-US" sz="2400" dirty="0">
                          <a:solidFill>
                            <a:schemeClr val="tx1"/>
                          </a:solidFill>
                        </a:rPr>
                        <a:t>Just Beginning</a:t>
                      </a:r>
                    </a:p>
                  </a:txBody>
                  <a:tcPr/>
                </a:tc>
                <a:tc>
                  <a:txBody>
                    <a:bodyPr/>
                    <a:lstStyle/>
                    <a:p>
                      <a:r>
                        <a:rPr lang="en-US" sz="2400" dirty="0">
                          <a:solidFill>
                            <a:schemeClr val="tx1"/>
                          </a:solidFill>
                        </a:rPr>
                        <a:t>1</a:t>
                      </a:r>
                      <a:br>
                        <a:rPr lang="en-US" sz="2400" dirty="0">
                          <a:solidFill>
                            <a:schemeClr val="tx1"/>
                          </a:solidFill>
                        </a:rPr>
                      </a:br>
                      <a:r>
                        <a:rPr lang="en-US" sz="2400" dirty="0">
                          <a:solidFill>
                            <a:schemeClr val="tx1"/>
                          </a:solidFill>
                        </a:rPr>
                        <a:t>Hasn’t Started</a:t>
                      </a:r>
                    </a:p>
                  </a:txBody>
                  <a:tcPr/>
                </a:tc>
                <a:extLst>
                  <a:ext uri="{0D108BD9-81ED-4DB2-BD59-A6C34878D82A}">
                    <a16:rowId xmlns:a16="http://schemas.microsoft.com/office/drawing/2014/main" val="1624945652"/>
                  </a:ext>
                </a:extLst>
              </a:tr>
              <a:tr h="1563130">
                <a:tc>
                  <a:txBody>
                    <a:bodyPr/>
                    <a:lstStyle/>
                    <a:p>
                      <a:r>
                        <a:rPr lang="en-US" sz="2400" kern="1200" dirty="0">
                          <a:effectLst/>
                        </a:rPr>
                        <a:t>Engages the reader.</a:t>
                      </a:r>
                      <a:endParaRPr lang="en-US" sz="2400" dirty="0"/>
                    </a:p>
                  </a:txBody>
                  <a:tcPr/>
                </a:tc>
                <a:tc>
                  <a:txBody>
                    <a:bodyPr/>
                    <a:lstStyle/>
                    <a:p>
                      <a:r>
                        <a:rPr lang="en-US" sz="2400" kern="1200" dirty="0">
                          <a:effectLst/>
                        </a:rPr>
                        <a:t>Uses two engaging strategies effectively.</a:t>
                      </a:r>
                      <a:endParaRPr lang="en-US" sz="2400" dirty="0"/>
                    </a:p>
                  </a:txBody>
                  <a:tcPr/>
                </a:tc>
                <a:tc>
                  <a:txBody>
                    <a:bodyPr/>
                    <a:lstStyle/>
                    <a:p>
                      <a:r>
                        <a:rPr lang="en-US" sz="2400" kern="1200" dirty="0">
                          <a:effectLst/>
                        </a:rPr>
                        <a:t>Uses an engaging strategy effectively.</a:t>
                      </a:r>
                      <a:endParaRPr lang="en-US" sz="2400" dirty="0"/>
                    </a:p>
                  </a:txBody>
                  <a:tcPr/>
                </a:tc>
                <a:tc>
                  <a:txBody>
                    <a:bodyPr/>
                    <a:lstStyle/>
                    <a:p>
                      <a:r>
                        <a:rPr lang="en-US" sz="2400" kern="1200" dirty="0">
                          <a:effectLst/>
                        </a:rPr>
                        <a:t>Attempts to use an engaging strategy.</a:t>
                      </a:r>
                      <a:endParaRPr lang="en-US" sz="2400" dirty="0"/>
                    </a:p>
                  </a:txBody>
                  <a:tcPr/>
                </a:tc>
                <a:tc>
                  <a:txBody>
                    <a:bodyPr/>
                    <a:lstStyle/>
                    <a:p>
                      <a:r>
                        <a:rPr lang="en-US" sz="2400" kern="1200" dirty="0">
                          <a:effectLst/>
                        </a:rPr>
                        <a:t>Does not use an engaging strategy.</a:t>
                      </a:r>
                      <a:endParaRPr lang="en-US" sz="2400" dirty="0"/>
                    </a:p>
                  </a:txBody>
                  <a:tcPr/>
                </a:tc>
                <a:extLst>
                  <a:ext uri="{0D108BD9-81ED-4DB2-BD59-A6C34878D82A}">
                    <a16:rowId xmlns:a16="http://schemas.microsoft.com/office/drawing/2014/main" val="3447870674"/>
                  </a:ext>
                </a:extLst>
              </a:tr>
              <a:tr h="1563130">
                <a:tc>
                  <a:txBody>
                    <a:bodyPr/>
                    <a:lstStyle/>
                    <a:p>
                      <a:r>
                        <a:rPr lang="en-US" sz="2400" kern="1200" dirty="0">
                          <a:effectLst/>
                        </a:rPr>
                        <a:t>Establishes a clear claim.</a:t>
                      </a:r>
                      <a:endParaRPr lang="en-US" sz="2400" dirty="0"/>
                    </a:p>
                  </a:txBody>
                  <a:tcPr/>
                </a:tc>
                <a:tc>
                  <a:txBody>
                    <a:bodyPr/>
                    <a:lstStyle/>
                    <a:p>
                      <a:r>
                        <a:rPr lang="en-US" sz="2400" kern="1200" dirty="0">
                          <a:effectLst/>
                        </a:rPr>
                        <a:t>Establishes a strong, purposeful claim.</a:t>
                      </a:r>
                      <a:endParaRPr lang="en-US" sz="2400" dirty="0"/>
                    </a:p>
                  </a:txBody>
                  <a:tcPr/>
                </a:tc>
                <a:tc>
                  <a:txBody>
                    <a:bodyPr/>
                    <a:lstStyle/>
                    <a:p>
                      <a:r>
                        <a:rPr lang="en-US" sz="2400" kern="1200" dirty="0">
                          <a:effectLst/>
                        </a:rPr>
                        <a:t>Establishes a clear claim.</a:t>
                      </a:r>
                      <a:endParaRPr lang="en-US" sz="2400" dirty="0"/>
                    </a:p>
                  </a:txBody>
                  <a:tcPr/>
                </a:tc>
                <a:tc>
                  <a:txBody>
                    <a:bodyPr/>
                    <a:lstStyle/>
                    <a:p>
                      <a:r>
                        <a:rPr lang="en-US" sz="2400" kern="1200" dirty="0">
                          <a:effectLst/>
                        </a:rPr>
                        <a:t>Claim is unclear.</a:t>
                      </a:r>
                      <a:endParaRPr lang="en-US" sz="2400" dirty="0"/>
                    </a:p>
                  </a:txBody>
                  <a:tcPr/>
                </a:tc>
                <a:tc>
                  <a:txBody>
                    <a:bodyPr/>
                    <a:lstStyle/>
                    <a:p>
                      <a:r>
                        <a:rPr lang="en-US" sz="2400" kern="1200" dirty="0">
                          <a:effectLst/>
                        </a:rPr>
                        <a:t>Does not include a claim.</a:t>
                      </a:r>
                      <a:endParaRPr lang="en-US" sz="2400" dirty="0"/>
                    </a:p>
                  </a:txBody>
                  <a:tcPr/>
                </a:tc>
                <a:extLst>
                  <a:ext uri="{0D108BD9-81ED-4DB2-BD59-A6C34878D82A}">
                    <a16:rowId xmlns:a16="http://schemas.microsoft.com/office/drawing/2014/main" val="731780915"/>
                  </a:ext>
                </a:extLst>
              </a:tr>
              <a:tr h="1930925">
                <a:tc>
                  <a:txBody>
                    <a:bodyPr/>
                    <a:lstStyle/>
                    <a:p>
                      <a:r>
                        <a:rPr lang="en-US" sz="2400" kern="1200" dirty="0">
                          <a:effectLst/>
                        </a:rPr>
                        <a:t>Organizes information to support claim.</a:t>
                      </a:r>
                      <a:endParaRPr lang="en-US" sz="2400" dirty="0"/>
                    </a:p>
                  </a:txBody>
                  <a:tcPr/>
                </a:tc>
                <a:tc>
                  <a:txBody>
                    <a:bodyPr/>
                    <a:lstStyle/>
                    <a:p>
                      <a:r>
                        <a:rPr lang="en-US" sz="2400" kern="1200" dirty="0">
                          <a:effectLst/>
                        </a:rPr>
                        <a:t>Organization enhances readability and supports claim.</a:t>
                      </a:r>
                      <a:endParaRPr lang="en-US" sz="2400" dirty="0"/>
                    </a:p>
                  </a:txBody>
                  <a:tcPr/>
                </a:tc>
                <a:tc>
                  <a:txBody>
                    <a:bodyPr/>
                    <a:lstStyle/>
                    <a:p>
                      <a:r>
                        <a:rPr lang="en-US" sz="2400" kern="1200" dirty="0">
                          <a:effectLst/>
                        </a:rPr>
                        <a:t>Organizes information to support claim.</a:t>
                      </a:r>
                      <a:endParaRPr lang="en-US" sz="2400" dirty="0"/>
                    </a:p>
                  </a:txBody>
                  <a:tcPr/>
                </a:tc>
                <a:tc>
                  <a:txBody>
                    <a:bodyPr/>
                    <a:lstStyle/>
                    <a:p>
                      <a:r>
                        <a:rPr lang="en-US" sz="2400" kern="1200" dirty="0">
                          <a:effectLst/>
                        </a:rPr>
                        <a:t>Information is partially organized.</a:t>
                      </a:r>
                      <a:endParaRPr lang="en-US" sz="2400" dirty="0"/>
                    </a:p>
                  </a:txBody>
                  <a:tcPr/>
                </a:tc>
                <a:tc>
                  <a:txBody>
                    <a:bodyPr/>
                    <a:lstStyle/>
                    <a:p>
                      <a:r>
                        <a:rPr lang="en-US" sz="2400" kern="1200" dirty="0">
                          <a:effectLst/>
                        </a:rPr>
                        <a:t>Organization is confusing.</a:t>
                      </a:r>
                      <a:endParaRPr lang="en-US" sz="2400" dirty="0"/>
                    </a:p>
                  </a:txBody>
                  <a:tcPr/>
                </a:tc>
                <a:extLst>
                  <a:ext uri="{0D108BD9-81ED-4DB2-BD59-A6C34878D82A}">
                    <a16:rowId xmlns:a16="http://schemas.microsoft.com/office/drawing/2014/main" val="250960568"/>
                  </a:ext>
                </a:extLst>
              </a:tr>
            </a:tbl>
          </a:graphicData>
        </a:graphic>
      </p:graphicFrame>
      <p:sp>
        <p:nvSpPr>
          <p:cNvPr id="6" name="Slide Number Placeholder 5"/>
          <p:cNvSpPr>
            <a:spLocks noGrp="1"/>
          </p:cNvSpPr>
          <p:nvPr>
            <p:ph type="sldNum" sz="quarter" idx="12"/>
          </p:nvPr>
        </p:nvSpPr>
        <p:spPr/>
        <p:txBody>
          <a:bodyPr/>
          <a:lstStyle/>
          <a:p>
            <a:pPr>
              <a:defRPr/>
            </a:pPr>
            <a:fld id="{D6029DA4-09B0-4A2D-AA4B-CC45A202471A}" type="slidenum">
              <a:rPr lang="en-US" altLang="en-US" smtClean="0"/>
              <a:pPr>
                <a:defRPr/>
              </a:pPr>
              <a:t>33</a:t>
            </a:fld>
            <a:endParaRPr lang="en-US" altLang="en-US" dirty="0"/>
          </a:p>
        </p:txBody>
      </p:sp>
    </p:spTree>
    <p:extLst>
      <p:ext uri="{BB962C8B-B14F-4D97-AF65-F5344CB8AC3E}">
        <p14:creationId xmlns:p14="http://schemas.microsoft.com/office/powerpoint/2010/main" val="39677677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52400"/>
            <a:ext cx="9144000" cy="583096"/>
          </a:xfrm>
        </p:spPr>
        <p:txBody>
          <a:bodyPr/>
          <a:lstStyle/>
          <a:p>
            <a:r>
              <a:rPr lang="en-US" sz="3200" dirty="0"/>
              <a:t>Strategy 1.2a: 7</a:t>
            </a:r>
            <a:r>
              <a:rPr lang="en-US" sz="3200" baseline="30000" dirty="0"/>
              <a:t>th</a:t>
            </a:r>
            <a:r>
              <a:rPr lang="en-US" sz="3200" dirty="0"/>
              <a:t> Grade Example (2)</a:t>
            </a:r>
            <a:endParaRPr lang="en-US" sz="3200" dirty="0">
              <a:cs typeface="Arial"/>
            </a:endParaRPr>
          </a:p>
        </p:txBody>
      </p:sp>
      <p:graphicFrame>
        <p:nvGraphicFramePr>
          <p:cNvPr id="11" name="Content Placeholder 10">
            <a:extLst>
              <a:ext uri="{FF2B5EF4-FFF2-40B4-BE49-F238E27FC236}">
                <a16:creationId xmlns:a16="http://schemas.microsoft.com/office/drawing/2014/main" id="{E3913022-FB99-4881-8A6E-90FAACCFD38C}"/>
              </a:ext>
            </a:extLst>
          </p:cNvPr>
          <p:cNvGraphicFramePr>
            <a:graphicFrameLocks noGrp="1"/>
          </p:cNvGraphicFramePr>
          <p:nvPr>
            <p:ph idx="1"/>
            <p:extLst>
              <p:ext uri="{D42A27DB-BD31-4B8C-83A1-F6EECF244321}">
                <p14:modId xmlns:p14="http://schemas.microsoft.com/office/powerpoint/2010/main" val="1667075259"/>
              </p:ext>
            </p:extLst>
          </p:nvPr>
        </p:nvGraphicFramePr>
        <p:xfrm>
          <a:off x="2292626" y="735496"/>
          <a:ext cx="9801084" cy="4937760"/>
        </p:xfrm>
        <a:graphic>
          <a:graphicData uri="http://schemas.openxmlformats.org/drawingml/2006/table">
            <a:tbl>
              <a:tblPr firstRow="1" bandRow="1">
                <a:tableStyleId>{7DF18680-E054-41AD-8BC1-D1AEF772440D}</a:tableStyleId>
              </a:tblPr>
              <a:tblGrid>
                <a:gridCol w="1686250">
                  <a:extLst>
                    <a:ext uri="{9D8B030D-6E8A-4147-A177-3AD203B41FA5}">
                      <a16:colId xmlns:a16="http://schemas.microsoft.com/office/drawing/2014/main" val="3884636533"/>
                    </a:ext>
                  </a:extLst>
                </a:gridCol>
                <a:gridCol w="1902940">
                  <a:extLst>
                    <a:ext uri="{9D8B030D-6E8A-4147-A177-3AD203B41FA5}">
                      <a16:colId xmlns:a16="http://schemas.microsoft.com/office/drawing/2014/main" val="2298530903"/>
                    </a:ext>
                  </a:extLst>
                </a:gridCol>
                <a:gridCol w="2298357">
                  <a:extLst>
                    <a:ext uri="{9D8B030D-6E8A-4147-A177-3AD203B41FA5}">
                      <a16:colId xmlns:a16="http://schemas.microsoft.com/office/drawing/2014/main" val="1839799969"/>
                    </a:ext>
                  </a:extLst>
                </a:gridCol>
                <a:gridCol w="1912720">
                  <a:extLst>
                    <a:ext uri="{9D8B030D-6E8A-4147-A177-3AD203B41FA5}">
                      <a16:colId xmlns:a16="http://schemas.microsoft.com/office/drawing/2014/main" val="89429113"/>
                    </a:ext>
                  </a:extLst>
                </a:gridCol>
                <a:gridCol w="2000817">
                  <a:extLst>
                    <a:ext uri="{9D8B030D-6E8A-4147-A177-3AD203B41FA5}">
                      <a16:colId xmlns:a16="http://schemas.microsoft.com/office/drawing/2014/main" val="880360663"/>
                    </a:ext>
                  </a:extLst>
                </a:gridCol>
              </a:tblGrid>
              <a:tr h="523461">
                <a:tc>
                  <a:txBody>
                    <a:bodyPr/>
                    <a:lstStyle/>
                    <a:p>
                      <a:r>
                        <a:rPr lang="en-US" sz="2400" dirty="0">
                          <a:solidFill>
                            <a:schemeClr val="tx1"/>
                          </a:solidFill>
                        </a:rPr>
                        <a:t>Genre Chart Argument</a:t>
                      </a:r>
                    </a:p>
                  </a:txBody>
                  <a:tcPr/>
                </a:tc>
                <a:tc>
                  <a:txBody>
                    <a:bodyPr/>
                    <a:lstStyle/>
                    <a:p>
                      <a:r>
                        <a:rPr lang="en-US" sz="2400" dirty="0">
                          <a:solidFill>
                            <a:schemeClr val="tx1"/>
                          </a:solidFill>
                        </a:rPr>
                        <a:t>Exceeded Goal</a:t>
                      </a:r>
                    </a:p>
                  </a:txBody>
                  <a:tcPr/>
                </a:tc>
                <a:tc>
                  <a:txBody>
                    <a:bodyPr/>
                    <a:lstStyle/>
                    <a:p>
                      <a:r>
                        <a:rPr lang="en-US" sz="2400" dirty="0">
                          <a:solidFill>
                            <a:schemeClr val="tx1"/>
                          </a:solidFill>
                        </a:rPr>
                        <a:t>Accomplished Goal</a:t>
                      </a:r>
                    </a:p>
                  </a:txBody>
                  <a:tcPr/>
                </a:tc>
                <a:tc>
                  <a:txBody>
                    <a:bodyPr/>
                    <a:lstStyle/>
                    <a:p>
                      <a:r>
                        <a:rPr lang="en-US" sz="2400" dirty="0">
                          <a:solidFill>
                            <a:schemeClr val="tx1"/>
                          </a:solidFill>
                        </a:rPr>
                        <a:t>Just Beginning</a:t>
                      </a:r>
                    </a:p>
                  </a:txBody>
                  <a:tcPr/>
                </a:tc>
                <a:tc>
                  <a:txBody>
                    <a:bodyPr/>
                    <a:lstStyle/>
                    <a:p>
                      <a:r>
                        <a:rPr lang="en-US" sz="2400" dirty="0">
                          <a:solidFill>
                            <a:schemeClr val="tx1"/>
                          </a:solidFill>
                        </a:rPr>
                        <a:t>Hasn’t Started</a:t>
                      </a:r>
                    </a:p>
                  </a:txBody>
                  <a:tcPr/>
                </a:tc>
                <a:extLst>
                  <a:ext uri="{0D108BD9-81ED-4DB2-BD59-A6C34878D82A}">
                    <a16:rowId xmlns:a16="http://schemas.microsoft.com/office/drawing/2014/main" val="1624945652"/>
                  </a:ext>
                </a:extLst>
              </a:tr>
              <a:tr h="513597">
                <a:tc>
                  <a:txBody>
                    <a:bodyPr/>
                    <a:lstStyle/>
                    <a:p>
                      <a:r>
                        <a:rPr lang="en-US" sz="2400" kern="1200" dirty="0">
                          <a:effectLst/>
                        </a:rPr>
                        <a:t>Develops and supports claim with reasons and evidence using multiple sources.</a:t>
                      </a:r>
                      <a:endParaRPr lang="en-US" sz="2400" dirty="0"/>
                    </a:p>
                  </a:txBody>
                  <a:tcPr/>
                </a:tc>
                <a:tc>
                  <a:txBody>
                    <a:bodyPr/>
                    <a:lstStyle/>
                    <a:p>
                      <a:r>
                        <a:rPr lang="en-US" sz="2400" kern="1200" dirty="0">
                          <a:effectLst/>
                        </a:rPr>
                        <a:t>Claim is very well developed and fully supported with reasons and evidence.</a:t>
                      </a:r>
                      <a:endParaRPr lang="en-US" sz="2400" dirty="0"/>
                    </a:p>
                  </a:txBody>
                  <a:tcPr/>
                </a:tc>
                <a:tc>
                  <a:txBody>
                    <a:bodyPr/>
                    <a:lstStyle/>
                    <a:p>
                      <a:r>
                        <a:rPr lang="en-US" sz="2400" kern="1200" dirty="0">
                          <a:effectLst/>
                        </a:rPr>
                        <a:t>Claim is very well developed and supported with reasons and evidence.</a:t>
                      </a:r>
                      <a:endParaRPr lang="en-US" sz="2400" dirty="0"/>
                    </a:p>
                  </a:txBody>
                  <a:tcPr/>
                </a:tc>
                <a:tc>
                  <a:txBody>
                    <a:bodyPr/>
                    <a:lstStyle/>
                    <a:p>
                      <a:r>
                        <a:rPr lang="en-US" sz="2400" kern="1200" dirty="0">
                          <a:effectLst/>
                        </a:rPr>
                        <a:t>Claim is not fully developed and supported with reasons and evidence.</a:t>
                      </a:r>
                      <a:endParaRPr lang="en-US" sz="2400" dirty="0"/>
                    </a:p>
                  </a:txBody>
                  <a:tcPr/>
                </a:tc>
                <a:tc>
                  <a:txBody>
                    <a:bodyPr/>
                    <a:lstStyle/>
                    <a:p>
                      <a:r>
                        <a:rPr lang="en-US" sz="2400" kern="1200" dirty="0">
                          <a:effectLst/>
                        </a:rPr>
                        <a:t>Lacks credible reasons and evidence.</a:t>
                      </a:r>
                      <a:endParaRPr lang="en-US" sz="2400" dirty="0"/>
                    </a:p>
                  </a:txBody>
                  <a:tcPr/>
                </a:tc>
                <a:extLst>
                  <a:ext uri="{0D108BD9-81ED-4DB2-BD59-A6C34878D82A}">
                    <a16:rowId xmlns:a16="http://schemas.microsoft.com/office/drawing/2014/main" val="1492377021"/>
                  </a:ext>
                </a:extLst>
              </a:tr>
            </a:tbl>
          </a:graphicData>
        </a:graphic>
      </p:graphicFrame>
      <p:sp>
        <p:nvSpPr>
          <p:cNvPr id="6" name="Slide Number Placeholder 5"/>
          <p:cNvSpPr>
            <a:spLocks noGrp="1"/>
          </p:cNvSpPr>
          <p:nvPr>
            <p:ph type="sldNum" sz="quarter" idx="12"/>
          </p:nvPr>
        </p:nvSpPr>
        <p:spPr/>
        <p:txBody>
          <a:bodyPr/>
          <a:lstStyle/>
          <a:p>
            <a:pPr>
              <a:defRPr/>
            </a:pPr>
            <a:fld id="{D6029DA4-09B0-4A2D-AA4B-CC45A202471A}" type="slidenum">
              <a:rPr lang="en-US" altLang="en-US" smtClean="0"/>
              <a:pPr>
                <a:defRPr/>
              </a:pPr>
              <a:t>34</a:t>
            </a:fld>
            <a:endParaRPr lang="en-US" altLang="en-US" dirty="0"/>
          </a:p>
        </p:txBody>
      </p:sp>
    </p:spTree>
    <p:extLst>
      <p:ext uri="{BB962C8B-B14F-4D97-AF65-F5344CB8AC3E}">
        <p14:creationId xmlns:p14="http://schemas.microsoft.com/office/powerpoint/2010/main" val="37776253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52400"/>
            <a:ext cx="9144000" cy="583096"/>
          </a:xfrm>
        </p:spPr>
        <p:txBody>
          <a:bodyPr/>
          <a:lstStyle/>
          <a:p>
            <a:r>
              <a:rPr lang="en-US" sz="3200" dirty="0"/>
              <a:t>Strategy 1.2a: 7</a:t>
            </a:r>
            <a:r>
              <a:rPr lang="en-US" sz="3200" baseline="30000" dirty="0"/>
              <a:t>th</a:t>
            </a:r>
            <a:r>
              <a:rPr lang="en-US" sz="3200" dirty="0"/>
              <a:t> Grade Example (3)</a:t>
            </a:r>
            <a:endParaRPr lang="en-US" sz="3200" dirty="0">
              <a:cs typeface="Arial"/>
            </a:endParaRPr>
          </a:p>
        </p:txBody>
      </p:sp>
      <p:graphicFrame>
        <p:nvGraphicFramePr>
          <p:cNvPr id="11" name="Content Placeholder 10">
            <a:extLst>
              <a:ext uri="{FF2B5EF4-FFF2-40B4-BE49-F238E27FC236}">
                <a16:creationId xmlns:a16="http://schemas.microsoft.com/office/drawing/2014/main" id="{E3913022-FB99-4881-8A6E-90FAACCFD38C}"/>
              </a:ext>
            </a:extLst>
          </p:cNvPr>
          <p:cNvGraphicFramePr>
            <a:graphicFrameLocks noGrp="1"/>
          </p:cNvGraphicFramePr>
          <p:nvPr>
            <p:ph idx="1"/>
            <p:extLst>
              <p:ext uri="{D42A27DB-BD31-4B8C-83A1-F6EECF244321}">
                <p14:modId xmlns:p14="http://schemas.microsoft.com/office/powerpoint/2010/main" val="2091892975"/>
              </p:ext>
            </p:extLst>
          </p:nvPr>
        </p:nvGraphicFramePr>
        <p:xfrm>
          <a:off x="2316774" y="1365691"/>
          <a:ext cx="9801084" cy="3474720"/>
        </p:xfrm>
        <a:graphic>
          <a:graphicData uri="http://schemas.openxmlformats.org/drawingml/2006/table">
            <a:tbl>
              <a:tblPr firstRow="1" bandRow="1">
                <a:tableStyleId>{7DF18680-E054-41AD-8BC1-D1AEF772440D}</a:tableStyleId>
              </a:tblPr>
              <a:tblGrid>
                <a:gridCol w="1797816">
                  <a:extLst>
                    <a:ext uri="{9D8B030D-6E8A-4147-A177-3AD203B41FA5}">
                      <a16:colId xmlns:a16="http://schemas.microsoft.com/office/drawing/2014/main" val="3884636533"/>
                    </a:ext>
                  </a:extLst>
                </a:gridCol>
                <a:gridCol w="2000817">
                  <a:extLst>
                    <a:ext uri="{9D8B030D-6E8A-4147-A177-3AD203B41FA5}">
                      <a16:colId xmlns:a16="http://schemas.microsoft.com/office/drawing/2014/main" val="2298530903"/>
                    </a:ext>
                  </a:extLst>
                </a:gridCol>
                <a:gridCol w="2360763">
                  <a:extLst>
                    <a:ext uri="{9D8B030D-6E8A-4147-A177-3AD203B41FA5}">
                      <a16:colId xmlns:a16="http://schemas.microsoft.com/office/drawing/2014/main" val="1839799969"/>
                    </a:ext>
                  </a:extLst>
                </a:gridCol>
                <a:gridCol w="1729946">
                  <a:extLst>
                    <a:ext uri="{9D8B030D-6E8A-4147-A177-3AD203B41FA5}">
                      <a16:colId xmlns:a16="http://schemas.microsoft.com/office/drawing/2014/main" val="89429113"/>
                    </a:ext>
                  </a:extLst>
                </a:gridCol>
                <a:gridCol w="1911742">
                  <a:extLst>
                    <a:ext uri="{9D8B030D-6E8A-4147-A177-3AD203B41FA5}">
                      <a16:colId xmlns:a16="http://schemas.microsoft.com/office/drawing/2014/main" val="880360663"/>
                    </a:ext>
                  </a:extLst>
                </a:gridCol>
              </a:tblGrid>
              <a:tr h="523461">
                <a:tc>
                  <a:txBody>
                    <a:bodyPr/>
                    <a:lstStyle/>
                    <a:p>
                      <a:r>
                        <a:rPr lang="en-US" sz="2400" dirty="0">
                          <a:solidFill>
                            <a:schemeClr val="tx1"/>
                          </a:solidFill>
                        </a:rPr>
                        <a:t>Genre Chart Argument</a:t>
                      </a:r>
                    </a:p>
                  </a:txBody>
                  <a:tcPr/>
                </a:tc>
                <a:tc>
                  <a:txBody>
                    <a:bodyPr/>
                    <a:lstStyle/>
                    <a:p>
                      <a:r>
                        <a:rPr lang="en-US" sz="2400" dirty="0">
                          <a:solidFill>
                            <a:schemeClr val="tx1"/>
                          </a:solidFill>
                        </a:rPr>
                        <a:t>Exceeded Goal</a:t>
                      </a:r>
                    </a:p>
                  </a:txBody>
                  <a:tcPr/>
                </a:tc>
                <a:tc>
                  <a:txBody>
                    <a:bodyPr/>
                    <a:lstStyle/>
                    <a:p>
                      <a:r>
                        <a:rPr lang="en-US" sz="2400" dirty="0">
                          <a:solidFill>
                            <a:schemeClr val="tx1"/>
                          </a:solidFill>
                        </a:rPr>
                        <a:t>Accomplished Goal</a:t>
                      </a:r>
                    </a:p>
                  </a:txBody>
                  <a:tcPr/>
                </a:tc>
                <a:tc>
                  <a:txBody>
                    <a:bodyPr/>
                    <a:lstStyle/>
                    <a:p>
                      <a:r>
                        <a:rPr lang="en-US" sz="2400" dirty="0">
                          <a:solidFill>
                            <a:schemeClr val="tx1"/>
                          </a:solidFill>
                        </a:rPr>
                        <a:t>Just Beginning</a:t>
                      </a:r>
                    </a:p>
                  </a:txBody>
                  <a:tcPr/>
                </a:tc>
                <a:tc>
                  <a:txBody>
                    <a:bodyPr/>
                    <a:lstStyle/>
                    <a:p>
                      <a:r>
                        <a:rPr lang="en-US" sz="2400" dirty="0">
                          <a:solidFill>
                            <a:schemeClr val="tx1"/>
                          </a:solidFill>
                        </a:rPr>
                        <a:t>Hasn’t Started</a:t>
                      </a:r>
                    </a:p>
                  </a:txBody>
                  <a:tcPr/>
                </a:tc>
                <a:extLst>
                  <a:ext uri="{0D108BD9-81ED-4DB2-BD59-A6C34878D82A}">
                    <a16:rowId xmlns:a16="http://schemas.microsoft.com/office/drawing/2014/main" val="1624945652"/>
                  </a:ext>
                </a:extLst>
              </a:tr>
              <a:tr h="513597">
                <a:tc>
                  <a:txBody>
                    <a:bodyPr/>
                    <a:lstStyle/>
                    <a:p>
                      <a:r>
                        <a:rPr lang="en-US" sz="2400" kern="1200" dirty="0">
                          <a:effectLst/>
                        </a:rPr>
                        <a:t>Uses academic language.</a:t>
                      </a:r>
                      <a:endParaRPr lang="en-US" sz="2400" dirty="0"/>
                    </a:p>
                  </a:txBody>
                  <a:tcPr/>
                </a:tc>
                <a:tc>
                  <a:txBody>
                    <a:bodyPr/>
                    <a:lstStyle/>
                    <a:p>
                      <a:r>
                        <a:rPr lang="en-US" sz="2400" kern="1200" dirty="0">
                          <a:effectLst/>
                        </a:rPr>
                        <a:t>Academic language reflects considerable knowledge of topic.</a:t>
                      </a:r>
                      <a:endParaRPr lang="en-US" sz="2400" dirty="0"/>
                    </a:p>
                  </a:txBody>
                  <a:tcPr/>
                </a:tc>
                <a:tc>
                  <a:txBody>
                    <a:bodyPr/>
                    <a:lstStyle/>
                    <a:p>
                      <a:r>
                        <a:rPr lang="en-US" sz="2400" kern="1200" dirty="0">
                          <a:effectLst/>
                        </a:rPr>
                        <a:t>Academic language reflects knowledge of topic.</a:t>
                      </a:r>
                      <a:endParaRPr lang="en-US" sz="2400" dirty="0"/>
                    </a:p>
                  </a:txBody>
                  <a:tcPr/>
                </a:tc>
                <a:tc>
                  <a:txBody>
                    <a:bodyPr/>
                    <a:lstStyle/>
                    <a:p>
                      <a:r>
                        <a:rPr lang="en-US" sz="2400" kern="1200" dirty="0">
                          <a:effectLst/>
                        </a:rPr>
                        <a:t>Attempts to use academic language.</a:t>
                      </a:r>
                      <a:endParaRPr lang="en-US" sz="2400" dirty="0"/>
                    </a:p>
                  </a:txBody>
                  <a:tcPr/>
                </a:tc>
                <a:tc>
                  <a:txBody>
                    <a:bodyPr/>
                    <a:lstStyle/>
                    <a:p>
                      <a:r>
                        <a:rPr lang="en-US" sz="2400" kern="1200" dirty="0">
                          <a:effectLst/>
                        </a:rPr>
                        <a:t>Does not use academic language.</a:t>
                      </a:r>
                      <a:endParaRPr lang="en-US" sz="2400" dirty="0"/>
                    </a:p>
                  </a:txBody>
                  <a:tcPr/>
                </a:tc>
                <a:extLst>
                  <a:ext uri="{0D108BD9-81ED-4DB2-BD59-A6C34878D82A}">
                    <a16:rowId xmlns:a16="http://schemas.microsoft.com/office/drawing/2014/main" val="981837614"/>
                  </a:ext>
                </a:extLst>
              </a:tr>
            </a:tbl>
          </a:graphicData>
        </a:graphic>
      </p:graphicFrame>
      <p:sp>
        <p:nvSpPr>
          <p:cNvPr id="6" name="Slide Number Placeholder 5"/>
          <p:cNvSpPr>
            <a:spLocks noGrp="1"/>
          </p:cNvSpPr>
          <p:nvPr>
            <p:ph type="sldNum" sz="quarter" idx="12"/>
          </p:nvPr>
        </p:nvSpPr>
        <p:spPr/>
        <p:txBody>
          <a:bodyPr/>
          <a:lstStyle/>
          <a:p>
            <a:pPr>
              <a:defRPr/>
            </a:pPr>
            <a:fld id="{D6029DA4-09B0-4A2D-AA4B-CC45A202471A}" type="slidenum">
              <a:rPr lang="en-US" altLang="en-US" smtClean="0"/>
              <a:pPr>
                <a:defRPr/>
              </a:pPr>
              <a:t>35</a:t>
            </a:fld>
            <a:endParaRPr lang="en-US" altLang="en-US" dirty="0"/>
          </a:p>
        </p:txBody>
      </p:sp>
    </p:spTree>
    <p:extLst>
      <p:ext uri="{BB962C8B-B14F-4D97-AF65-F5344CB8AC3E}">
        <p14:creationId xmlns:p14="http://schemas.microsoft.com/office/powerpoint/2010/main" val="32477878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52400"/>
            <a:ext cx="9144000" cy="583096"/>
          </a:xfrm>
        </p:spPr>
        <p:txBody>
          <a:bodyPr/>
          <a:lstStyle/>
          <a:p>
            <a:r>
              <a:rPr lang="en-US" sz="3200" dirty="0"/>
              <a:t>Strategy 1.2a: 7</a:t>
            </a:r>
            <a:r>
              <a:rPr lang="en-US" sz="3200" baseline="30000" dirty="0"/>
              <a:t>th</a:t>
            </a:r>
            <a:r>
              <a:rPr lang="en-US" sz="3200" dirty="0"/>
              <a:t> Grade Example (4)</a:t>
            </a:r>
            <a:endParaRPr lang="en-US" sz="3200" dirty="0">
              <a:cs typeface="Arial"/>
            </a:endParaRPr>
          </a:p>
        </p:txBody>
      </p:sp>
      <p:graphicFrame>
        <p:nvGraphicFramePr>
          <p:cNvPr id="11" name="Content Placeholder 10">
            <a:extLst>
              <a:ext uri="{FF2B5EF4-FFF2-40B4-BE49-F238E27FC236}">
                <a16:creationId xmlns:a16="http://schemas.microsoft.com/office/drawing/2014/main" id="{E3913022-FB99-4881-8A6E-90FAACCFD38C}"/>
              </a:ext>
            </a:extLst>
          </p:cNvPr>
          <p:cNvGraphicFramePr>
            <a:graphicFrameLocks noGrp="1"/>
          </p:cNvGraphicFramePr>
          <p:nvPr>
            <p:ph idx="1"/>
            <p:extLst>
              <p:ext uri="{D42A27DB-BD31-4B8C-83A1-F6EECF244321}">
                <p14:modId xmlns:p14="http://schemas.microsoft.com/office/powerpoint/2010/main" val="3984231565"/>
              </p:ext>
            </p:extLst>
          </p:nvPr>
        </p:nvGraphicFramePr>
        <p:xfrm>
          <a:off x="2100085" y="957918"/>
          <a:ext cx="10091915" cy="4206240"/>
        </p:xfrm>
        <a:graphic>
          <a:graphicData uri="http://schemas.openxmlformats.org/drawingml/2006/table">
            <a:tbl>
              <a:tblPr firstRow="1" bandRow="1">
                <a:tableStyleId>{7DF18680-E054-41AD-8BC1-D1AEF772440D}</a:tableStyleId>
              </a:tblPr>
              <a:tblGrid>
                <a:gridCol w="2038864">
                  <a:extLst>
                    <a:ext uri="{9D8B030D-6E8A-4147-A177-3AD203B41FA5}">
                      <a16:colId xmlns:a16="http://schemas.microsoft.com/office/drawing/2014/main" val="3884636533"/>
                    </a:ext>
                  </a:extLst>
                </a:gridCol>
                <a:gridCol w="2174790">
                  <a:extLst>
                    <a:ext uri="{9D8B030D-6E8A-4147-A177-3AD203B41FA5}">
                      <a16:colId xmlns:a16="http://schemas.microsoft.com/office/drawing/2014/main" val="2298530903"/>
                    </a:ext>
                  </a:extLst>
                </a:gridCol>
                <a:gridCol w="2344809">
                  <a:extLst>
                    <a:ext uri="{9D8B030D-6E8A-4147-A177-3AD203B41FA5}">
                      <a16:colId xmlns:a16="http://schemas.microsoft.com/office/drawing/2014/main" val="1839799969"/>
                    </a:ext>
                  </a:extLst>
                </a:gridCol>
                <a:gridCol w="1794003">
                  <a:extLst>
                    <a:ext uri="{9D8B030D-6E8A-4147-A177-3AD203B41FA5}">
                      <a16:colId xmlns:a16="http://schemas.microsoft.com/office/drawing/2014/main" val="89429113"/>
                    </a:ext>
                  </a:extLst>
                </a:gridCol>
                <a:gridCol w="1739449">
                  <a:extLst>
                    <a:ext uri="{9D8B030D-6E8A-4147-A177-3AD203B41FA5}">
                      <a16:colId xmlns:a16="http://schemas.microsoft.com/office/drawing/2014/main" val="880360663"/>
                    </a:ext>
                  </a:extLst>
                </a:gridCol>
              </a:tblGrid>
              <a:tr h="523461">
                <a:tc>
                  <a:txBody>
                    <a:bodyPr/>
                    <a:lstStyle/>
                    <a:p>
                      <a:r>
                        <a:rPr lang="en-US" sz="2400" dirty="0">
                          <a:solidFill>
                            <a:schemeClr val="tx1"/>
                          </a:solidFill>
                        </a:rPr>
                        <a:t>Genre Chart Argument</a:t>
                      </a:r>
                    </a:p>
                  </a:txBody>
                  <a:tcPr/>
                </a:tc>
                <a:tc>
                  <a:txBody>
                    <a:bodyPr/>
                    <a:lstStyle/>
                    <a:p>
                      <a:r>
                        <a:rPr lang="en-US" sz="2400" dirty="0">
                          <a:solidFill>
                            <a:schemeClr val="tx1"/>
                          </a:solidFill>
                        </a:rPr>
                        <a:t>Exceeded Goal</a:t>
                      </a:r>
                    </a:p>
                  </a:txBody>
                  <a:tcPr/>
                </a:tc>
                <a:tc>
                  <a:txBody>
                    <a:bodyPr/>
                    <a:lstStyle/>
                    <a:p>
                      <a:r>
                        <a:rPr lang="en-US" sz="2400" dirty="0">
                          <a:solidFill>
                            <a:schemeClr val="tx1"/>
                          </a:solidFill>
                        </a:rPr>
                        <a:t>Accomplished Goal</a:t>
                      </a:r>
                    </a:p>
                  </a:txBody>
                  <a:tcPr/>
                </a:tc>
                <a:tc>
                  <a:txBody>
                    <a:bodyPr/>
                    <a:lstStyle/>
                    <a:p>
                      <a:r>
                        <a:rPr lang="en-US" sz="2400" dirty="0">
                          <a:solidFill>
                            <a:schemeClr val="tx1"/>
                          </a:solidFill>
                        </a:rPr>
                        <a:t>Just Beginning</a:t>
                      </a:r>
                    </a:p>
                  </a:txBody>
                  <a:tcPr/>
                </a:tc>
                <a:tc>
                  <a:txBody>
                    <a:bodyPr/>
                    <a:lstStyle/>
                    <a:p>
                      <a:r>
                        <a:rPr lang="en-US" sz="2400" dirty="0">
                          <a:solidFill>
                            <a:schemeClr val="tx1"/>
                          </a:solidFill>
                        </a:rPr>
                        <a:t>Hasn’t Started</a:t>
                      </a:r>
                    </a:p>
                  </a:txBody>
                  <a:tcPr/>
                </a:tc>
                <a:extLst>
                  <a:ext uri="{0D108BD9-81ED-4DB2-BD59-A6C34878D82A}">
                    <a16:rowId xmlns:a16="http://schemas.microsoft.com/office/drawing/2014/main" val="1624945652"/>
                  </a:ext>
                </a:extLst>
              </a:tr>
              <a:tr h="513597">
                <a:tc>
                  <a:txBody>
                    <a:bodyPr/>
                    <a:lstStyle/>
                    <a:p>
                      <a:r>
                        <a:rPr lang="en-US" sz="2400" kern="1200" dirty="0">
                          <a:effectLst/>
                        </a:rPr>
                        <a:t>Shows an awareness of audience by anticipating and addressing counter-claims.</a:t>
                      </a:r>
                      <a:endParaRPr lang="en-US" sz="2400" dirty="0"/>
                    </a:p>
                  </a:txBody>
                  <a:tcPr/>
                </a:tc>
                <a:tc>
                  <a:txBody>
                    <a:bodyPr/>
                    <a:lstStyle/>
                    <a:p>
                      <a:r>
                        <a:rPr lang="en-US" sz="2400" kern="1200" dirty="0">
                          <a:effectLst/>
                        </a:rPr>
                        <a:t>Shows a significant understanding of audience by anticipating and addressing counterclaims.</a:t>
                      </a:r>
                      <a:endParaRPr lang="en-US" sz="2400" dirty="0"/>
                    </a:p>
                  </a:txBody>
                  <a:tcPr/>
                </a:tc>
                <a:tc>
                  <a:txBody>
                    <a:bodyPr/>
                    <a:lstStyle/>
                    <a:p>
                      <a:r>
                        <a:rPr lang="en-US" sz="2400" kern="1200" dirty="0">
                          <a:effectLst/>
                        </a:rPr>
                        <a:t>Shows an awareness of audience by anticipating and addressing counterclaims.</a:t>
                      </a:r>
                      <a:endParaRPr lang="en-US" sz="2400" dirty="0"/>
                    </a:p>
                  </a:txBody>
                  <a:tcPr/>
                </a:tc>
                <a:tc>
                  <a:txBody>
                    <a:bodyPr/>
                    <a:lstStyle/>
                    <a:p>
                      <a:r>
                        <a:rPr lang="en-US" sz="2400" kern="1200" dirty="0">
                          <a:effectLst/>
                        </a:rPr>
                        <a:t>Does not fully address counter-claims; lacks an awareness of audience.</a:t>
                      </a:r>
                      <a:endParaRPr lang="en-US" sz="2400" dirty="0"/>
                    </a:p>
                  </a:txBody>
                  <a:tcPr/>
                </a:tc>
                <a:tc>
                  <a:txBody>
                    <a:bodyPr/>
                    <a:lstStyle/>
                    <a:p>
                      <a:r>
                        <a:rPr lang="en-US" sz="2400" kern="1200" dirty="0">
                          <a:effectLst/>
                        </a:rPr>
                        <a:t>Does not anticipate or address counter-claims.</a:t>
                      </a:r>
                      <a:endParaRPr lang="en-US" sz="2400" dirty="0"/>
                    </a:p>
                  </a:txBody>
                  <a:tcPr/>
                </a:tc>
                <a:extLst>
                  <a:ext uri="{0D108BD9-81ED-4DB2-BD59-A6C34878D82A}">
                    <a16:rowId xmlns:a16="http://schemas.microsoft.com/office/drawing/2014/main" val="2929865839"/>
                  </a:ext>
                </a:extLst>
              </a:tr>
            </a:tbl>
          </a:graphicData>
        </a:graphic>
      </p:graphicFrame>
      <p:sp>
        <p:nvSpPr>
          <p:cNvPr id="6" name="Slide Number Placeholder 5"/>
          <p:cNvSpPr>
            <a:spLocks noGrp="1"/>
          </p:cNvSpPr>
          <p:nvPr>
            <p:ph type="sldNum" sz="quarter" idx="12"/>
          </p:nvPr>
        </p:nvSpPr>
        <p:spPr/>
        <p:txBody>
          <a:bodyPr/>
          <a:lstStyle/>
          <a:p>
            <a:pPr>
              <a:defRPr/>
            </a:pPr>
            <a:fld id="{D6029DA4-09B0-4A2D-AA4B-CC45A202471A}" type="slidenum">
              <a:rPr lang="en-US" altLang="en-US" smtClean="0"/>
              <a:pPr>
                <a:defRPr/>
              </a:pPr>
              <a:t>36</a:t>
            </a:fld>
            <a:endParaRPr lang="en-US" altLang="en-US" dirty="0"/>
          </a:p>
        </p:txBody>
      </p:sp>
    </p:spTree>
    <p:extLst>
      <p:ext uri="{BB962C8B-B14F-4D97-AF65-F5344CB8AC3E}">
        <p14:creationId xmlns:p14="http://schemas.microsoft.com/office/powerpoint/2010/main" val="10443211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52400"/>
            <a:ext cx="9144000" cy="583096"/>
          </a:xfrm>
        </p:spPr>
        <p:txBody>
          <a:bodyPr/>
          <a:lstStyle/>
          <a:p>
            <a:r>
              <a:rPr lang="en-US" sz="3200" dirty="0"/>
              <a:t>Strategy 1.2a: 7</a:t>
            </a:r>
            <a:r>
              <a:rPr lang="en-US" sz="3200" baseline="30000" dirty="0"/>
              <a:t>th</a:t>
            </a:r>
            <a:r>
              <a:rPr lang="en-US" sz="3200" dirty="0"/>
              <a:t> Grade Example (5)</a:t>
            </a:r>
            <a:endParaRPr lang="en-US" sz="3200" dirty="0">
              <a:cs typeface="Arial"/>
            </a:endParaRPr>
          </a:p>
        </p:txBody>
      </p:sp>
      <p:graphicFrame>
        <p:nvGraphicFramePr>
          <p:cNvPr id="11" name="Content Placeholder 10">
            <a:extLst>
              <a:ext uri="{FF2B5EF4-FFF2-40B4-BE49-F238E27FC236}">
                <a16:creationId xmlns:a16="http://schemas.microsoft.com/office/drawing/2014/main" id="{E3913022-FB99-4881-8A6E-90FAACCFD38C}"/>
              </a:ext>
            </a:extLst>
          </p:cNvPr>
          <p:cNvGraphicFramePr>
            <a:graphicFrameLocks noGrp="1"/>
          </p:cNvGraphicFramePr>
          <p:nvPr>
            <p:ph idx="1"/>
            <p:extLst>
              <p:ext uri="{D42A27DB-BD31-4B8C-83A1-F6EECF244321}">
                <p14:modId xmlns:p14="http://schemas.microsoft.com/office/powerpoint/2010/main" val="560720187"/>
              </p:ext>
            </p:extLst>
          </p:nvPr>
        </p:nvGraphicFramePr>
        <p:xfrm>
          <a:off x="1977082" y="735496"/>
          <a:ext cx="10214920" cy="5970103"/>
        </p:xfrm>
        <a:graphic>
          <a:graphicData uri="http://schemas.openxmlformats.org/drawingml/2006/table">
            <a:tbl>
              <a:tblPr firstRow="1" bandRow="1">
                <a:tableStyleId>{7DF18680-E054-41AD-8BC1-D1AEF772440D}</a:tableStyleId>
              </a:tblPr>
              <a:tblGrid>
                <a:gridCol w="1769645">
                  <a:extLst>
                    <a:ext uri="{9D8B030D-6E8A-4147-A177-3AD203B41FA5}">
                      <a16:colId xmlns:a16="http://schemas.microsoft.com/office/drawing/2014/main" val="3884636533"/>
                    </a:ext>
                  </a:extLst>
                </a:gridCol>
                <a:gridCol w="1993094">
                  <a:extLst>
                    <a:ext uri="{9D8B030D-6E8A-4147-A177-3AD203B41FA5}">
                      <a16:colId xmlns:a16="http://schemas.microsoft.com/office/drawing/2014/main" val="2298530903"/>
                    </a:ext>
                  </a:extLst>
                </a:gridCol>
                <a:gridCol w="2315531">
                  <a:extLst>
                    <a:ext uri="{9D8B030D-6E8A-4147-A177-3AD203B41FA5}">
                      <a16:colId xmlns:a16="http://schemas.microsoft.com/office/drawing/2014/main" val="1839799969"/>
                    </a:ext>
                  </a:extLst>
                </a:gridCol>
                <a:gridCol w="2391038">
                  <a:extLst>
                    <a:ext uri="{9D8B030D-6E8A-4147-A177-3AD203B41FA5}">
                      <a16:colId xmlns:a16="http://schemas.microsoft.com/office/drawing/2014/main" val="89429113"/>
                    </a:ext>
                  </a:extLst>
                </a:gridCol>
                <a:gridCol w="1745612">
                  <a:extLst>
                    <a:ext uri="{9D8B030D-6E8A-4147-A177-3AD203B41FA5}">
                      <a16:colId xmlns:a16="http://schemas.microsoft.com/office/drawing/2014/main" val="880360663"/>
                    </a:ext>
                  </a:extLst>
                </a:gridCol>
              </a:tblGrid>
              <a:tr h="1231926">
                <a:tc>
                  <a:txBody>
                    <a:bodyPr/>
                    <a:lstStyle/>
                    <a:p>
                      <a:r>
                        <a:rPr lang="en-US" sz="2400" dirty="0">
                          <a:solidFill>
                            <a:schemeClr val="tx1"/>
                          </a:solidFill>
                        </a:rPr>
                        <a:t>Genre Chart Argument</a:t>
                      </a:r>
                    </a:p>
                  </a:txBody>
                  <a:tcPr/>
                </a:tc>
                <a:tc>
                  <a:txBody>
                    <a:bodyPr/>
                    <a:lstStyle/>
                    <a:p>
                      <a:r>
                        <a:rPr lang="en-US" sz="2400" dirty="0">
                          <a:solidFill>
                            <a:schemeClr val="tx1"/>
                          </a:solidFill>
                        </a:rPr>
                        <a:t>Exceeded Goal</a:t>
                      </a:r>
                    </a:p>
                  </a:txBody>
                  <a:tcPr/>
                </a:tc>
                <a:tc>
                  <a:txBody>
                    <a:bodyPr/>
                    <a:lstStyle/>
                    <a:p>
                      <a:r>
                        <a:rPr lang="en-US" sz="2400" dirty="0">
                          <a:solidFill>
                            <a:schemeClr val="tx1"/>
                          </a:solidFill>
                        </a:rPr>
                        <a:t>Accomplished Goal</a:t>
                      </a:r>
                    </a:p>
                  </a:txBody>
                  <a:tcPr/>
                </a:tc>
                <a:tc>
                  <a:txBody>
                    <a:bodyPr/>
                    <a:lstStyle/>
                    <a:p>
                      <a:r>
                        <a:rPr lang="en-US" sz="2400" dirty="0">
                          <a:solidFill>
                            <a:schemeClr val="tx1"/>
                          </a:solidFill>
                        </a:rPr>
                        <a:t>Just Beginning</a:t>
                      </a:r>
                    </a:p>
                  </a:txBody>
                  <a:tcPr/>
                </a:tc>
                <a:tc>
                  <a:txBody>
                    <a:bodyPr/>
                    <a:lstStyle/>
                    <a:p>
                      <a:r>
                        <a:rPr lang="en-US" sz="2400" dirty="0">
                          <a:solidFill>
                            <a:schemeClr val="tx1"/>
                          </a:solidFill>
                        </a:rPr>
                        <a:t>Hasn’t Started</a:t>
                      </a:r>
                    </a:p>
                  </a:txBody>
                  <a:tcPr/>
                </a:tc>
                <a:extLst>
                  <a:ext uri="{0D108BD9-81ED-4DB2-BD59-A6C34878D82A}">
                    <a16:rowId xmlns:a16="http://schemas.microsoft.com/office/drawing/2014/main" val="1624945652"/>
                  </a:ext>
                </a:extLst>
              </a:tr>
              <a:tr h="3127197">
                <a:tc>
                  <a:txBody>
                    <a:bodyPr/>
                    <a:lstStyle/>
                    <a:p>
                      <a:r>
                        <a:rPr lang="en-US" sz="2400" kern="1200" dirty="0">
                          <a:effectLst/>
                        </a:rPr>
                        <a:t>Uses transitions and varies sentence beginnings.</a:t>
                      </a:r>
                      <a:endParaRPr lang="en-US" sz="2400" dirty="0"/>
                    </a:p>
                  </a:txBody>
                  <a:tcPr/>
                </a:tc>
                <a:tc>
                  <a:txBody>
                    <a:bodyPr/>
                    <a:lstStyle/>
                    <a:p>
                      <a:r>
                        <a:rPr lang="en-US" sz="2400" kern="1200" dirty="0">
                          <a:effectLst/>
                        </a:rPr>
                        <a:t>Transitions and varied sentence beginnings create fluid writing within and across paragraphs.</a:t>
                      </a:r>
                      <a:endParaRPr lang="en-US" sz="2400" dirty="0"/>
                    </a:p>
                  </a:txBody>
                  <a:tcPr/>
                </a:tc>
                <a:tc>
                  <a:txBody>
                    <a:bodyPr/>
                    <a:lstStyle/>
                    <a:p>
                      <a:r>
                        <a:rPr lang="en-US" sz="2400" kern="1200" dirty="0">
                          <a:effectLst/>
                        </a:rPr>
                        <a:t>Uses transitions to connect ideas and varies sentence beginnings.</a:t>
                      </a:r>
                      <a:endParaRPr lang="en-US" sz="2400" dirty="0"/>
                    </a:p>
                  </a:txBody>
                  <a:tcPr/>
                </a:tc>
                <a:tc>
                  <a:txBody>
                    <a:bodyPr/>
                    <a:lstStyle/>
                    <a:p>
                      <a:r>
                        <a:rPr lang="en-US" sz="2400" kern="1200" dirty="0">
                          <a:effectLst/>
                        </a:rPr>
                        <a:t>Uses minimal transitions and varied sentence beginnings.</a:t>
                      </a:r>
                      <a:endParaRPr lang="en-US" sz="2400" dirty="0"/>
                    </a:p>
                  </a:txBody>
                  <a:tcPr/>
                </a:tc>
                <a:tc>
                  <a:txBody>
                    <a:bodyPr/>
                    <a:lstStyle/>
                    <a:p>
                      <a:r>
                        <a:rPr lang="en-US" sz="2400" kern="1200" dirty="0">
                          <a:effectLst/>
                        </a:rPr>
                        <a:t>Does not use transitions or vary sentence beginnings.</a:t>
                      </a:r>
                      <a:endParaRPr lang="en-US" sz="2400" dirty="0"/>
                    </a:p>
                  </a:txBody>
                  <a:tcPr/>
                </a:tc>
                <a:extLst>
                  <a:ext uri="{0D108BD9-81ED-4DB2-BD59-A6C34878D82A}">
                    <a16:rowId xmlns:a16="http://schemas.microsoft.com/office/drawing/2014/main" val="410546510"/>
                  </a:ext>
                </a:extLst>
              </a:tr>
              <a:tr h="1610980">
                <a:tc>
                  <a:txBody>
                    <a:bodyPr/>
                    <a:lstStyle/>
                    <a:p>
                      <a:r>
                        <a:rPr lang="en-US" sz="2400" kern="1200" dirty="0">
                          <a:effectLst/>
                        </a:rPr>
                        <a:t>Concludes with a strong statement.</a:t>
                      </a:r>
                      <a:endParaRPr lang="en-US" sz="2400" dirty="0"/>
                    </a:p>
                  </a:txBody>
                  <a:tcPr/>
                </a:tc>
                <a:tc>
                  <a:txBody>
                    <a:bodyPr/>
                    <a:lstStyle/>
                    <a:p>
                      <a:r>
                        <a:rPr lang="en-US" sz="2400" kern="1200" dirty="0">
                          <a:effectLst/>
                        </a:rPr>
                        <a:t>Concluding statement is compelling.</a:t>
                      </a:r>
                      <a:endParaRPr lang="en-US" sz="2400" dirty="0"/>
                    </a:p>
                  </a:txBody>
                  <a:tcPr/>
                </a:tc>
                <a:tc>
                  <a:txBody>
                    <a:bodyPr/>
                    <a:lstStyle/>
                    <a:p>
                      <a:r>
                        <a:rPr lang="en-US" sz="2400" kern="1200" dirty="0">
                          <a:effectLst/>
                        </a:rPr>
                        <a:t>Concludes with a strong statement.</a:t>
                      </a:r>
                      <a:endParaRPr lang="en-US" sz="2400" dirty="0"/>
                    </a:p>
                  </a:txBody>
                  <a:tcPr/>
                </a:tc>
                <a:tc>
                  <a:txBody>
                    <a:bodyPr/>
                    <a:lstStyle/>
                    <a:p>
                      <a:r>
                        <a:rPr lang="en-US" sz="2400" kern="1200" dirty="0">
                          <a:effectLst/>
                        </a:rPr>
                        <a:t>Concluding statement is weak.</a:t>
                      </a:r>
                      <a:endParaRPr lang="en-US" sz="2400" dirty="0"/>
                    </a:p>
                  </a:txBody>
                  <a:tcPr/>
                </a:tc>
                <a:tc>
                  <a:txBody>
                    <a:bodyPr/>
                    <a:lstStyle/>
                    <a:p>
                      <a:r>
                        <a:rPr lang="en-US" sz="2400" kern="1200" dirty="0">
                          <a:effectLst/>
                        </a:rPr>
                        <a:t>Does not have a conclusion.</a:t>
                      </a:r>
                      <a:endParaRPr lang="en-US" sz="2400" dirty="0"/>
                    </a:p>
                  </a:txBody>
                  <a:tcPr/>
                </a:tc>
                <a:extLst>
                  <a:ext uri="{0D108BD9-81ED-4DB2-BD59-A6C34878D82A}">
                    <a16:rowId xmlns:a16="http://schemas.microsoft.com/office/drawing/2014/main" val="3500898916"/>
                  </a:ext>
                </a:extLst>
              </a:tr>
            </a:tbl>
          </a:graphicData>
        </a:graphic>
      </p:graphicFrame>
      <p:sp>
        <p:nvSpPr>
          <p:cNvPr id="6" name="Slide Number Placeholder 5"/>
          <p:cNvSpPr>
            <a:spLocks noGrp="1"/>
          </p:cNvSpPr>
          <p:nvPr>
            <p:ph type="sldNum" sz="quarter" idx="12"/>
          </p:nvPr>
        </p:nvSpPr>
        <p:spPr/>
        <p:txBody>
          <a:bodyPr/>
          <a:lstStyle/>
          <a:p>
            <a:pPr>
              <a:defRPr/>
            </a:pPr>
            <a:fld id="{D6029DA4-09B0-4A2D-AA4B-CC45A202471A}" type="slidenum">
              <a:rPr lang="en-US" altLang="en-US" smtClean="0"/>
              <a:pPr>
                <a:defRPr/>
              </a:pPr>
              <a:t>37</a:t>
            </a:fld>
            <a:endParaRPr lang="en-US" altLang="en-US" dirty="0"/>
          </a:p>
        </p:txBody>
      </p:sp>
    </p:spTree>
    <p:extLst>
      <p:ext uri="{BB962C8B-B14F-4D97-AF65-F5344CB8AC3E}">
        <p14:creationId xmlns:p14="http://schemas.microsoft.com/office/powerpoint/2010/main" val="32856837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297" y="7491"/>
            <a:ext cx="9144000" cy="672131"/>
          </a:xfrm>
        </p:spPr>
        <p:txBody>
          <a:bodyPr/>
          <a:lstStyle/>
          <a:p>
            <a:r>
              <a:rPr lang="en-US" sz="4000" dirty="0"/>
              <a:t>Strategies 1.2, 1.2a, and 13.1</a:t>
            </a:r>
            <a:endParaRPr lang="en-US" sz="4000" dirty="0">
              <a:cs typeface="Arial"/>
            </a:endParaRPr>
          </a:p>
        </p:txBody>
      </p:sp>
      <p:sp>
        <p:nvSpPr>
          <p:cNvPr id="4" name="Content Placeholder 3">
            <a:extLst>
              <a:ext uri="{FF2B5EF4-FFF2-40B4-BE49-F238E27FC236}">
                <a16:creationId xmlns:a16="http://schemas.microsoft.com/office/drawing/2014/main" id="{43C4554F-BD24-4105-8682-912A9016840D}"/>
              </a:ext>
            </a:extLst>
          </p:cNvPr>
          <p:cNvSpPr>
            <a:spLocks noGrp="1"/>
          </p:cNvSpPr>
          <p:nvPr>
            <p:ph idx="1"/>
          </p:nvPr>
        </p:nvSpPr>
        <p:spPr>
          <a:xfrm>
            <a:off x="2250315" y="679622"/>
            <a:ext cx="9780048" cy="4723652"/>
          </a:xfrm>
        </p:spPr>
        <p:txBody>
          <a:bodyPr/>
          <a:lstStyle/>
          <a:p>
            <a:pPr marL="0" indent="0">
              <a:buNone/>
            </a:pPr>
            <a:r>
              <a:rPr lang="en-US" sz="2400" b="1" dirty="0"/>
              <a:t>Lesson Plan </a:t>
            </a:r>
            <a:endParaRPr lang="en-US" sz="2400" b="1" dirty="0">
              <a:cs typeface="Arial"/>
            </a:endParaRPr>
          </a:p>
          <a:p>
            <a:pPr marL="0" indent="0">
              <a:spcAft>
                <a:spcPts val="1200"/>
              </a:spcAft>
              <a:buNone/>
            </a:pPr>
            <a:r>
              <a:rPr lang="en-US" sz="2400" dirty="0"/>
              <a:t>Teacher says, “Self-pride is a feeling of self-respect and personal worth. If you have self-pride it shows that you value yourself. Self-pride is essential to truly be happy. Think about your friends, family, classmates, and neighbors. Raise your hand if you believe everyone deserves to be happy. Yes, everyone deserves to be happy and it’s important to develop skills that make you happy just like it’s important to develop your academic skills to have future career options. During this class, we are going to learn how to write an opinion essay (example topic – why I am a good friend/brother/sister), but we are also going to learn skills to build self-pride. Having respect for one’s self is important to building self-pride.” </a:t>
            </a:r>
            <a:endParaRPr lang="en-US" sz="2400" dirty="0">
              <a:cs typeface="Arial"/>
            </a:endParaRPr>
          </a:p>
          <a:p>
            <a:pPr marL="0" indent="0">
              <a:spcAft>
                <a:spcPts val="1200"/>
              </a:spcAft>
              <a:buNone/>
            </a:pPr>
            <a:r>
              <a:rPr lang="en-US" sz="2400" dirty="0"/>
              <a:t>Teacher says, “We are going to write an opinion essay. Let’s take a few minutes to talk to your table partner and tell each other what you think an opinion essay is.”</a:t>
            </a:r>
            <a:endParaRPr lang="en-US" sz="2400" dirty="0">
              <a:cs typeface="Arial"/>
            </a:endParaRPr>
          </a:p>
          <a:p>
            <a:pPr marL="0" indent="0">
              <a:spcAft>
                <a:spcPts val="1200"/>
              </a:spcAft>
              <a:buNone/>
            </a:pPr>
            <a:endParaRPr lang="en-US" sz="2000" dirty="0">
              <a:cs typeface="Arial"/>
            </a:endParaRPr>
          </a:p>
          <a:p>
            <a:pPr marL="0" indent="0">
              <a:buNone/>
            </a:pPr>
            <a:endParaRPr lang="en-US" dirty="0"/>
          </a:p>
        </p:txBody>
      </p:sp>
      <p:sp>
        <p:nvSpPr>
          <p:cNvPr id="7" name="Slide Number Placeholder 6"/>
          <p:cNvSpPr>
            <a:spLocks noGrp="1"/>
          </p:cNvSpPr>
          <p:nvPr>
            <p:ph type="sldNum" sz="quarter" idx="12"/>
          </p:nvPr>
        </p:nvSpPr>
        <p:spPr/>
        <p:txBody>
          <a:bodyPr/>
          <a:lstStyle/>
          <a:p>
            <a:pPr>
              <a:defRPr/>
            </a:pPr>
            <a:fld id="{D6029DA4-09B0-4A2D-AA4B-CC45A202471A}" type="slidenum">
              <a:rPr lang="en-US" altLang="en-US" smtClean="0"/>
              <a:pPr>
                <a:defRPr/>
              </a:pPr>
              <a:t>38</a:t>
            </a:fld>
            <a:endParaRPr lang="en-US" altLang="en-US" dirty="0"/>
          </a:p>
        </p:txBody>
      </p:sp>
    </p:spTree>
    <p:extLst>
      <p:ext uri="{BB962C8B-B14F-4D97-AF65-F5344CB8AC3E}">
        <p14:creationId xmlns:p14="http://schemas.microsoft.com/office/powerpoint/2010/main" val="35309369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284891"/>
            <a:ext cx="9144000" cy="614062"/>
          </a:xfrm>
        </p:spPr>
        <p:txBody>
          <a:bodyPr/>
          <a:lstStyle/>
          <a:p>
            <a:r>
              <a:rPr lang="en-US" dirty="0"/>
              <a:t>Strategies 1.2, 1.2a, and 13.1 (2)</a:t>
            </a:r>
          </a:p>
        </p:txBody>
      </p:sp>
      <p:sp>
        <p:nvSpPr>
          <p:cNvPr id="4" name="Content Placeholder 3">
            <a:extLst>
              <a:ext uri="{FF2B5EF4-FFF2-40B4-BE49-F238E27FC236}">
                <a16:creationId xmlns:a16="http://schemas.microsoft.com/office/drawing/2014/main" id="{1122F499-29FA-4E86-BE90-1861C6362397}"/>
              </a:ext>
            </a:extLst>
          </p:cNvPr>
          <p:cNvSpPr>
            <a:spLocks noGrp="1"/>
          </p:cNvSpPr>
          <p:nvPr>
            <p:ph idx="1"/>
          </p:nvPr>
        </p:nvSpPr>
        <p:spPr>
          <a:xfrm>
            <a:off x="2261286" y="1297802"/>
            <a:ext cx="9930714" cy="4766962"/>
          </a:xfrm>
        </p:spPr>
        <p:txBody>
          <a:bodyPr/>
          <a:lstStyle/>
          <a:p>
            <a:pPr marL="0" indent="0">
              <a:buNone/>
            </a:pPr>
            <a:r>
              <a:rPr lang="en-US" sz="2400" dirty="0"/>
              <a:t>Teacher says, “Yes, opinion writing is when the writer clearly states their opinion (what they think) by making a claim and supporting the claim with evidence. The topic for our opinion essay is </a:t>
            </a:r>
            <a:r>
              <a:rPr lang="en-US" sz="2400" i="1" dirty="0"/>
              <a:t>Why I am a Good Friend (or Brother or Sister)</a:t>
            </a:r>
            <a:r>
              <a:rPr lang="en-US" sz="2400" dirty="0"/>
              <a:t>. As we go through the writing process, we will think about all of the characteristics that give us pride in ourselves that make us good friends or siblings.” Teacher writes genre definition on a chart paper and reviews the parts of the genre listed on the rubric with students.</a:t>
            </a:r>
          </a:p>
        </p:txBody>
      </p:sp>
      <p:sp>
        <p:nvSpPr>
          <p:cNvPr id="7" name="Slide Number Placeholder 6"/>
          <p:cNvSpPr>
            <a:spLocks noGrp="1"/>
          </p:cNvSpPr>
          <p:nvPr>
            <p:ph type="sldNum" sz="quarter" idx="12"/>
          </p:nvPr>
        </p:nvSpPr>
        <p:spPr/>
        <p:txBody>
          <a:bodyPr/>
          <a:lstStyle/>
          <a:p>
            <a:pPr>
              <a:defRPr/>
            </a:pPr>
            <a:fld id="{D6029DA4-09B0-4A2D-AA4B-CC45A202471A}" type="slidenum">
              <a:rPr lang="en-US" altLang="en-US" smtClean="0"/>
              <a:pPr>
                <a:defRPr/>
              </a:pPr>
              <a:t>39</a:t>
            </a:fld>
            <a:endParaRPr lang="en-US" altLang="en-US" dirty="0"/>
          </a:p>
        </p:txBody>
      </p:sp>
    </p:spTree>
    <p:extLst>
      <p:ext uri="{BB962C8B-B14F-4D97-AF65-F5344CB8AC3E}">
        <p14:creationId xmlns:p14="http://schemas.microsoft.com/office/powerpoint/2010/main" val="1602805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Session Purpose</a:t>
            </a:r>
            <a:endParaRPr lang="en-US" sz="4000" dirty="0">
              <a:cs typeface="Arial"/>
            </a:endParaRPr>
          </a:p>
        </p:txBody>
      </p:sp>
      <p:sp>
        <p:nvSpPr>
          <p:cNvPr id="3" name="Content Placeholder 2"/>
          <p:cNvSpPr>
            <a:spLocks noGrp="1"/>
          </p:cNvSpPr>
          <p:nvPr>
            <p:ph idx="1"/>
          </p:nvPr>
        </p:nvSpPr>
        <p:spPr/>
        <p:txBody>
          <a:bodyPr/>
          <a:lstStyle/>
          <a:p>
            <a:pPr marL="0" indent="0">
              <a:buNone/>
            </a:pPr>
            <a:r>
              <a:rPr lang="en-US" sz="2800" dirty="0"/>
              <a:t>Provide training on the SSDP focus area for English Language Arts (ELA) to support development of a common understanding of what is required for each strategy.</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4</a:t>
            </a:fld>
            <a:endParaRPr lang="en-US" altLang="en-US" dirty="0"/>
          </a:p>
        </p:txBody>
      </p:sp>
    </p:spTree>
    <p:extLst>
      <p:ext uri="{BB962C8B-B14F-4D97-AF65-F5344CB8AC3E}">
        <p14:creationId xmlns:p14="http://schemas.microsoft.com/office/powerpoint/2010/main" val="12690094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303428"/>
            <a:ext cx="9144000" cy="614062"/>
          </a:xfrm>
        </p:spPr>
        <p:txBody>
          <a:bodyPr/>
          <a:lstStyle/>
          <a:p>
            <a:r>
              <a:rPr lang="en-US" dirty="0"/>
              <a:t>Strategies 1.2, 1.2a, and 13.1 (3)</a:t>
            </a:r>
          </a:p>
        </p:txBody>
      </p:sp>
      <p:sp>
        <p:nvSpPr>
          <p:cNvPr id="4" name="Content Placeholder 3">
            <a:extLst>
              <a:ext uri="{FF2B5EF4-FFF2-40B4-BE49-F238E27FC236}">
                <a16:creationId xmlns:a16="http://schemas.microsoft.com/office/drawing/2014/main" id="{1122F499-29FA-4E86-BE90-1861C6362397}"/>
              </a:ext>
            </a:extLst>
          </p:cNvPr>
          <p:cNvSpPr>
            <a:spLocks noGrp="1"/>
          </p:cNvSpPr>
          <p:nvPr>
            <p:ph idx="1"/>
          </p:nvPr>
        </p:nvSpPr>
        <p:spPr>
          <a:xfrm>
            <a:off x="2261286" y="1310160"/>
            <a:ext cx="9930714" cy="4766962"/>
          </a:xfrm>
        </p:spPr>
        <p:txBody>
          <a:bodyPr/>
          <a:lstStyle/>
          <a:p>
            <a:pPr marL="0" indent="0">
              <a:buNone/>
            </a:pPr>
            <a:r>
              <a:rPr lang="en-US" sz="2400" dirty="0"/>
              <a:t>In this example, you see evidence of intentional teaching of self-pride, the beginning of direct instruction for an opinion essay, and the use of a rubric for the specific genre. Strategy 1.3 involves professional development (PD) for staff in the areas of writing. Provide training and instruction during staff development workshops to ensure that migratory teachers and instructional aides provide clear, structured writing instruction. Subgrantees are to provide one professional development training to prepare staff to teach both genres of writing being implemented in Strategy 1.2. And please be aware that it is important that professional development be provided before the service starts. </a:t>
            </a:r>
          </a:p>
          <a:p>
            <a:endParaRPr lang="en-US" dirty="0"/>
          </a:p>
        </p:txBody>
      </p:sp>
      <p:sp>
        <p:nvSpPr>
          <p:cNvPr id="7" name="Slide Number Placeholder 6"/>
          <p:cNvSpPr>
            <a:spLocks noGrp="1"/>
          </p:cNvSpPr>
          <p:nvPr>
            <p:ph type="sldNum" sz="quarter" idx="12"/>
          </p:nvPr>
        </p:nvSpPr>
        <p:spPr/>
        <p:txBody>
          <a:bodyPr/>
          <a:lstStyle/>
          <a:p>
            <a:pPr>
              <a:defRPr/>
            </a:pPr>
            <a:fld id="{D6029DA4-09B0-4A2D-AA4B-CC45A202471A}" type="slidenum">
              <a:rPr lang="en-US" altLang="en-US" smtClean="0"/>
              <a:pPr>
                <a:defRPr/>
              </a:pPr>
              <a:t>40</a:t>
            </a:fld>
            <a:endParaRPr lang="en-US" altLang="en-US" dirty="0"/>
          </a:p>
        </p:txBody>
      </p:sp>
    </p:spTree>
    <p:extLst>
      <p:ext uri="{BB962C8B-B14F-4D97-AF65-F5344CB8AC3E}">
        <p14:creationId xmlns:p14="http://schemas.microsoft.com/office/powerpoint/2010/main" val="8617356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Strategy 1.3</a:t>
            </a:r>
          </a:p>
        </p:txBody>
      </p:sp>
      <p:sp>
        <p:nvSpPr>
          <p:cNvPr id="3" name="Content Placeholder 2"/>
          <p:cNvSpPr>
            <a:spLocks noGrp="1"/>
          </p:cNvSpPr>
          <p:nvPr>
            <p:ph idx="1"/>
          </p:nvPr>
        </p:nvSpPr>
        <p:spPr>
          <a:xfrm>
            <a:off x="2540000" y="1752600"/>
            <a:ext cx="9144000" cy="4114800"/>
          </a:xfrm>
        </p:spPr>
        <p:txBody>
          <a:bodyPr/>
          <a:lstStyle/>
          <a:p>
            <a:pPr>
              <a:spcBef>
                <a:spcPts val="0"/>
              </a:spcBef>
              <a:spcAft>
                <a:spcPts val="2400"/>
              </a:spcAft>
            </a:pPr>
            <a:r>
              <a:rPr lang="en-US" b="1" dirty="0"/>
              <a:t>Strategy 1.3 </a:t>
            </a:r>
            <a:r>
              <a:rPr lang="en-US" dirty="0"/>
              <a:t>- Provide training in writing instruction during staff development workshops to ensure that migratory teachers and instructional aides provide clear, structured writing instruction.</a:t>
            </a:r>
          </a:p>
          <a:p>
            <a:r>
              <a:rPr lang="en-US" b="1" dirty="0"/>
              <a:t>MPO 1.3 </a:t>
            </a:r>
            <a:r>
              <a:rPr lang="en-US" dirty="0"/>
              <a:t>- Subgrantees provide one professional development training to prepare staff to teach both genres of writing being implemented in Strategy 1.2.</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41</a:t>
            </a:fld>
            <a:endParaRPr lang="en-US" altLang="en-US" dirty="0"/>
          </a:p>
        </p:txBody>
      </p:sp>
    </p:spTree>
    <p:extLst>
      <p:ext uri="{BB962C8B-B14F-4D97-AF65-F5344CB8AC3E}">
        <p14:creationId xmlns:p14="http://schemas.microsoft.com/office/powerpoint/2010/main" val="17480718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7125" y="381000"/>
            <a:ext cx="9144000" cy="1143000"/>
          </a:xfrm>
        </p:spPr>
        <p:txBody>
          <a:bodyPr/>
          <a:lstStyle/>
          <a:p>
            <a:r>
              <a:rPr lang="en-US" dirty="0"/>
              <a:t>Strategy 1.3: What It Is</a:t>
            </a:r>
          </a:p>
        </p:txBody>
      </p:sp>
      <p:sp>
        <p:nvSpPr>
          <p:cNvPr id="3" name="Content Placeholder 2"/>
          <p:cNvSpPr>
            <a:spLocks noGrp="1"/>
          </p:cNvSpPr>
          <p:nvPr>
            <p:ph idx="1"/>
          </p:nvPr>
        </p:nvSpPr>
        <p:spPr>
          <a:xfrm>
            <a:off x="2543174" y="1852613"/>
            <a:ext cx="9372601" cy="4114800"/>
          </a:xfrm>
        </p:spPr>
        <p:txBody>
          <a:bodyPr/>
          <a:lstStyle/>
          <a:p>
            <a:pPr>
              <a:spcBef>
                <a:spcPts val="0"/>
              </a:spcBef>
              <a:spcAft>
                <a:spcPts val="1200"/>
              </a:spcAft>
            </a:pPr>
            <a:r>
              <a:rPr lang="en-US" sz="2400" dirty="0"/>
              <a:t>Professional development for writing should be thorough and rigorous. Teachers should </a:t>
            </a:r>
            <a:r>
              <a:rPr lang="en-US" sz="2400" b="1" dirty="0"/>
              <a:t>learn about</a:t>
            </a:r>
            <a:r>
              <a:rPr lang="en-US" sz="2400" dirty="0"/>
              <a:t> each genre.</a:t>
            </a:r>
          </a:p>
          <a:p>
            <a:pPr>
              <a:spcBef>
                <a:spcPts val="0"/>
              </a:spcBef>
              <a:spcAft>
                <a:spcPts val="1200"/>
              </a:spcAft>
            </a:pPr>
            <a:r>
              <a:rPr lang="en-US" sz="2400" b="1" dirty="0"/>
              <a:t>Learn the genre:</a:t>
            </a:r>
            <a:r>
              <a:rPr lang="en-US" sz="2400" dirty="0"/>
              <a:t> Definition and all components. Example - Opinion of a book: engaging beginning with title/author of book, opinion about the book, reasons for opinion, grammar focus like proper nouns or using vivid verbs, varied sentence beginnings/transitions, conclusion) </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42</a:t>
            </a:fld>
            <a:endParaRPr lang="en-US" altLang="en-US" dirty="0"/>
          </a:p>
        </p:txBody>
      </p:sp>
    </p:spTree>
    <p:extLst>
      <p:ext uri="{BB962C8B-B14F-4D97-AF65-F5344CB8AC3E}">
        <p14:creationId xmlns:p14="http://schemas.microsoft.com/office/powerpoint/2010/main" val="26579274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52400"/>
            <a:ext cx="9144000" cy="1143000"/>
          </a:xfrm>
        </p:spPr>
        <p:txBody>
          <a:bodyPr/>
          <a:lstStyle/>
          <a:p>
            <a:r>
              <a:rPr lang="en-US" dirty="0"/>
              <a:t>Strategy 1.3: What It Is (cont.)</a:t>
            </a:r>
          </a:p>
        </p:txBody>
      </p:sp>
      <p:sp>
        <p:nvSpPr>
          <p:cNvPr id="3" name="Content Placeholder 2"/>
          <p:cNvSpPr>
            <a:spLocks noGrp="1"/>
          </p:cNvSpPr>
          <p:nvPr>
            <p:ph idx="1"/>
          </p:nvPr>
        </p:nvSpPr>
        <p:spPr>
          <a:xfrm>
            <a:off x="2271713" y="1295400"/>
            <a:ext cx="9920287" cy="4114800"/>
          </a:xfrm>
        </p:spPr>
        <p:txBody>
          <a:bodyPr/>
          <a:lstStyle/>
          <a:p>
            <a:pPr>
              <a:spcBef>
                <a:spcPts val="0"/>
              </a:spcBef>
              <a:spcAft>
                <a:spcPts val="1200"/>
              </a:spcAft>
            </a:pPr>
            <a:r>
              <a:rPr lang="en-US" sz="2400" dirty="0"/>
              <a:t>PD should also include </a:t>
            </a:r>
            <a:r>
              <a:rPr lang="en-US" sz="2400" b="1" dirty="0"/>
              <a:t>how to teach</a:t>
            </a:r>
            <a:r>
              <a:rPr lang="en-US" sz="2400" dirty="0"/>
              <a:t> each genre (using a common curriculum if possible).</a:t>
            </a:r>
          </a:p>
          <a:p>
            <a:pPr>
              <a:spcBef>
                <a:spcPts val="0"/>
              </a:spcBef>
              <a:spcAft>
                <a:spcPts val="1200"/>
              </a:spcAft>
            </a:pPr>
            <a:r>
              <a:rPr lang="en-US" sz="2400" b="1" dirty="0"/>
              <a:t>How/Lesson structure:</a:t>
            </a:r>
            <a:r>
              <a:rPr lang="en-US" sz="2400" dirty="0"/>
              <a:t> Teachers are expected to introduce each lesson making connections to previous lessons or students’ background knowledge. Teachers should identify and explain the genre and the specific item to be taught for the lesson (e.g., topic sentence/main idea).  Teachers should then explain and model the next part of the lesson and then have students do it individually, in pairs/small groups (depending on age level or lesson) while the teacher pulls a small group. Students can share out their work using the rubric previously explained by the teacher. </a:t>
            </a:r>
          </a:p>
          <a:p>
            <a:pPr>
              <a:spcBef>
                <a:spcPts val="0"/>
              </a:spcBef>
              <a:spcAft>
                <a:spcPts val="1200"/>
              </a:spcAft>
            </a:pPr>
            <a:r>
              <a:rPr lang="en-US" sz="2400" dirty="0"/>
              <a:t>The process is equally important as the content. Teachers should have time to engage with the content and further develop lessons and activities within the lesson.</a:t>
            </a:r>
          </a:p>
          <a:p>
            <a:pPr marL="0" indent="0">
              <a:spcBef>
                <a:spcPts val="0"/>
              </a:spcBef>
              <a:spcAft>
                <a:spcPts val="1200"/>
              </a:spcAft>
              <a:buNone/>
            </a:pPr>
            <a:endParaRPr lang="en-US" dirty="0"/>
          </a:p>
        </p:txBody>
      </p:sp>
      <p:sp>
        <p:nvSpPr>
          <p:cNvPr id="5" name="Slide Number Placeholder 4"/>
          <p:cNvSpPr>
            <a:spLocks noGrp="1"/>
          </p:cNvSpPr>
          <p:nvPr>
            <p:ph type="sldNum" sz="quarter" idx="12"/>
          </p:nvPr>
        </p:nvSpPr>
        <p:spPr>
          <a:xfrm>
            <a:off x="9455150" y="6383864"/>
            <a:ext cx="2235200" cy="457200"/>
          </a:xfrm>
        </p:spPr>
        <p:txBody>
          <a:bodyPr/>
          <a:lstStyle/>
          <a:p>
            <a:pPr>
              <a:defRPr/>
            </a:pPr>
            <a:fld id="{D6029DA4-09B0-4A2D-AA4B-CC45A202471A}" type="slidenum">
              <a:rPr lang="en-US" altLang="en-US" smtClean="0"/>
              <a:pPr>
                <a:defRPr/>
              </a:pPr>
              <a:t>43</a:t>
            </a:fld>
            <a:endParaRPr lang="en-US" altLang="en-US" dirty="0"/>
          </a:p>
        </p:txBody>
      </p:sp>
    </p:spTree>
    <p:extLst>
      <p:ext uri="{BB962C8B-B14F-4D97-AF65-F5344CB8AC3E}">
        <p14:creationId xmlns:p14="http://schemas.microsoft.com/office/powerpoint/2010/main" val="21108006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252413"/>
            <a:ext cx="9144000" cy="1143000"/>
          </a:xfrm>
        </p:spPr>
        <p:txBody>
          <a:bodyPr/>
          <a:lstStyle/>
          <a:p>
            <a:r>
              <a:rPr lang="en-US" sz="4000" dirty="0"/>
              <a:t>Strategy 1.3: What It Is Not</a:t>
            </a:r>
            <a:endParaRPr lang="en-US" sz="4000" dirty="0">
              <a:cs typeface="Arial"/>
            </a:endParaRPr>
          </a:p>
        </p:txBody>
      </p:sp>
      <p:sp>
        <p:nvSpPr>
          <p:cNvPr id="3" name="Content Placeholder 2"/>
          <p:cNvSpPr>
            <a:spLocks noGrp="1"/>
          </p:cNvSpPr>
          <p:nvPr>
            <p:ph idx="1"/>
          </p:nvPr>
        </p:nvSpPr>
        <p:spPr/>
        <p:txBody>
          <a:bodyPr/>
          <a:lstStyle/>
          <a:p>
            <a:pPr lvl="0">
              <a:spcBef>
                <a:spcPts val="0"/>
              </a:spcBef>
              <a:spcAft>
                <a:spcPts val="2400"/>
              </a:spcAft>
            </a:pPr>
            <a:r>
              <a:rPr lang="en-US" sz="2800" dirty="0"/>
              <a:t>Reviewing the SSDP strategies</a:t>
            </a:r>
            <a:endParaRPr lang="en-US" sz="2800" dirty="0">
              <a:cs typeface="Arial"/>
            </a:endParaRPr>
          </a:p>
          <a:p>
            <a:pPr lvl="0">
              <a:spcBef>
                <a:spcPts val="0"/>
              </a:spcBef>
              <a:spcAft>
                <a:spcPts val="2400"/>
              </a:spcAft>
            </a:pPr>
            <a:r>
              <a:rPr lang="en-US" sz="2800" dirty="0"/>
              <a:t>Reviewing rubrics</a:t>
            </a:r>
            <a:endParaRPr lang="en-US" sz="2800" dirty="0">
              <a:cs typeface="Arial"/>
            </a:endParaRPr>
          </a:p>
          <a:p>
            <a:pPr lvl="0">
              <a:spcBef>
                <a:spcPts val="0"/>
              </a:spcBef>
              <a:spcAft>
                <a:spcPts val="2400"/>
              </a:spcAft>
            </a:pPr>
            <a:r>
              <a:rPr lang="en-US" sz="2800" dirty="0"/>
              <a:t>Surface-level review of the writing process or genre</a:t>
            </a:r>
            <a:endParaRPr lang="en-US" sz="2800" dirty="0">
              <a:cs typeface="Arial"/>
            </a:endParaRPr>
          </a:p>
          <a:p>
            <a:pPr lvl="0">
              <a:spcBef>
                <a:spcPts val="0"/>
              </a:spcBef>
              <a:spcAft>
                <a:spcPts val="2400"/>
              </a:spcAft>
            </a:pPr>
            <a:r>
              <a:rPr lang="en-US" sz="2800" dirty="0"/>
              <a:t>A lecture style review</a:t>
            </a:r>
            <a:endParaRPr lang="en-US" sz="2800" dirty="0">
              <a:cs typeface="Arial"/>
            </a:endParaRPr>
          </a:p>
          <a:p>
            <a:endParaRPr lang="en-US" sz="2000" dirty="0"/>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44</a:t>
            </a:fld>
            <a:endParaRPr lang="en-US" altLang="en-US" dirty="0"/>
          </a:p>
        </p:txBody>
      </p:sp>
    </p:spTree>
    <p:extLst>
      <p:ext uri="{BB962C8B-B14F-4D97-AF65-F5344CB8AC3E}">
        <p14:creationId xmlns:p14="http://schemas.microsoft.com/office/powerpoint/2010/main" val="8781689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99444"/>
            <a:ext cx="9144000" cy="1143000"/>
          </a:xfrm>
        </p:spPr>
        <p:txBody>
          <a:bodyPr/>
          <a:lstStyle/>
          <a:p>
            <a:r>
              <a:rPr lang="en-US" sz="4000" dirty="0"/>
              <a:t>Seven Standards for Professional Learning</a:t>
            </a:r>
            <a:endParaRPr lang="en-US" sz="4000" dirty="0">
              <a:cs typeface="Arial"/>
            </a:endParaRPr>
          </a:p>
        </p:txBody>
      </p:sp>
      <p:sp>
        <p:nvSpPr>
          <p:cNvPr id="3" name="Content Placeholder 2"/>
          <p:cNvSpPr>
            <a:spLocks noGrp="1"/>
          </p:cNvSpPr>
          <p:nvPr>
            <p:ph idx="1"/>
          </p:nvPr>
        </p:nvSpPr>
        <p:spPr>
          <a:xfrm>
            <a:off x="2251899" y="1399478"/>
            <a:ext cx="9938652" cy="4444621"/>
          </a:xfrm>
        </p:spPr>
        <p:txBody>
          <a:bodyPr/>
          <a:lstStyle/>
          <a:p>
            <a:pPr>
              <a:spcBef>
                <a:spcPts val="0"/>
              </a:spcBef>
              <a:spcAft>
                <a:spcPts val="1200"/>
              </a:spcAft>
            </a:pPr>
            <a:r>
              <a:rPr lang="en-US" sz="2800" dirty="0"/>
              <a:t>Rooted in student and educator needs demonstrated through </a:t>
            </a:r>
            <a:r>
              <a:rPr lang="en-US" sz="2800" b="1" dirty="0"/>
              <a:t>data</a:t>
            </a:r>
            <a:endParaRPr lang="en-US" sz="2800" dirty="0">
              <a:cs typeface="Arial"/>
            </a:endParaRPr>
          </a:p>
          <a:p>
            <a:pPr>
              <a:spcBef>
                <a:spcPts val="0"/>
              </a:spcBef>
              <a:spcAft>
                <a:spcPts val="1200"/>
              </a:spcAft>
            </a:pPr>
            <a:r>
              <a:rPr lang="en-US" sz="2800" dirty="0"/>
              <a:t>Focused on </a:t>
            </a:r>
            <a:r>
              <a:rPr lang="en-US" sz="2800" b="1" dirty="0"/>
              <a:t>content and pedagogy</a:t>
            </a:r>
            <a:endParaRPr lang="en-US" sz="2800" dirty="0">
              <a:cs typeface="Arial"/>
            </a:endParaRPr>
          </a:p>
          <a:p>
            <a:pPr>
              <a:spcBef>
                <a:spcPts val="0"/>
              </a:spcBef>
              <a:spcAft>
                <a:spcPts val="1200"/>
              </a:spcAft>
            </a:pPr>
            <a:r>
              <a:rPr lang="en-US" sz="2800" dirty="0"/>
              <a:t>Designed to ensure </a:t>
            </a:r>
            <a:r>
              <a:rPr lang="en-US" sz="2800" b="1" dirty="0"/>
              <a:t>equitable </a:t>
            </a:r>
            <a:r>
              <a:rPr lang="en-US" sz="2800" dirty="0"/>
              <a:t>outcomes</a:t>
            </a:r>
            <a:endParaRPr lang="en-US" sz="2800" dirty="0">
              <a:cs typeface="Arial"/>
            </a:endParaRPr>
          </a:p>
          <a:p>
            <a:pPr>
              <a:spcBef>
                <a:spcPts val="0"/>
              </a:spcBef>
              <a:spcAft>
                <a:spcPts val="1200"/>
              </a:spcAft>
            </a:pPr>
            <a:r>
              <a:rPr lang="en-US" sz="2800" dirty="0"/>
              <a:t>Designed and structured to be </a:t>
            </a:r>
            <a:r>
              <a:rPr lang="en-US" sz="2800" b="1" dirty="0"/>
              <a:t>ongoing, intensive, and embedded</a:t>
            </a:r>
            <a:r>
              <a:rPr lang="en-US" sz="2800" dirty="0"/>
              <a:t> in practice</a:t>
            </a:r>
            <a:endParaRPr lang="en-US" sz="2800" dirty="0">
              <a:cs typeface="Arial"/>
            </a:endParaRPr>
          </a:p>
          <a:p>
            <a:pPr>
              <a:spcBef>
                <a:spcPts val="0"/>
              </a:spcBef>
              <a:spcAft>
                <a:spcPts val="1200"/>
              </a:spcAft>
            </a:pPr>
            <a:r>
              <a:rPr lang="en-US" sz="2800" b="1" dirty="0"/>
              <a:t>Collaborative</a:t>
            </a:r>
            <a:r>
              <a:rPr lang="en-US" sz="2800" dirty="0"/>
              <a:t> with an emphasis on </a:t>
            </a:r>
            <a:r>
              <a:rPr lang="en-US" sz="2800" b="1" dirty="0"/>
              <a:t>shared accountability</a:t>
            </a:r>
            <a:endParaRPr lang="en-US" sz="2800" dirty="0">
              <a:cs typeface="Arial"/>
            </a:endParaRPr>
          </a:p>
          <a:p>
            <a:pPr>
              <a:spcBef>
                <a:spcPts val="0"/>
              </a:spcBef>
              <a:spcAft>
                <a:spcPts val="1200"/>
              </a:spcAft>
            </a:pPr>
            <a:r>
              <a:rPr lang="en-US" sz="2800" dirty="0"/>
              <a:t>Supported by </a:t>
            </a:r>
            <a:r>
              <a:rPr lang="en-US" sz="2800" b="1" dirty="0"/>
              <a:t>adequate resources</a:t>
            </a:r>
            <a:endParaRPr lang="en-US" sz="2800" dirty="0">
              <a:cs typeface="Arial"/>
            </a:endParaRPr>
          </a:p>
          <a:p>
            <a:pPr>
              <a:spcBef>
                <a:spcPts val="0"/>
              </a:spcBef>
              <a:spcAft>
                <a:spcPts val="1200"/>
              </a:spcAft>
            </a:pPr>
            <a:r>
              <a:rPr lang="en-US" sz="2800" b="1" dirty="0"/>
              <a:t>Coherent and aligned </a:t>
            </a:r>
            <a:r>
              <a:rPr lang="en-US" sz="2800" dirty="0"/>
              <a:t>with other standards, policies, and programs</a:t>
            </a:r>
            <a:endParaRPr lang="en-US" sz="2800" dirty="0">
              <a:cs typeface="Arial"/>
            </a:endParaRP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45</a:t>
            </a:fld>
            <a:endParaRPr lang="en-US" altLang="en-US" dirty="0"/>
          </a:p>
        </p:txBody>
      </p:sp>
    </p:spTree>
    <p:extLst>
      <p:ext uri="{BB962C8B-B14F-4D97-AF65-F5344CB8AC3E}">
        <p14:creationId xmlns:p14="http://schemas.microsoft.com/office/powerpoint/2010/main" val="4359013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Professional Learning Resources</a:t>
            </a:r>
            <a:endParaRPr lang="en-US" sz="4000" dirty="0">
              <a:cs typeface="Arial"/>
            </a:endParaRPr>
          </a:p>
        </p:txBody>
      </p:sp>
      <p:sp>
        <p:nvSpPr>
          <p:cNvPr id="3" name="Content Placeholder 2"/>
          <p:cNvSpPr>
            <a:spLocks noGrp="1"/>
          </p:cNvSpPr>
          <p:nvPr>
            <p:ph idx="1"/>
          </p:nvPr>
        </p:nvSpPr>
        <p:spPr/>
        <p:txBody>
          <a:bodyPr/>
          <a:lstStyle/>
          <a:p>
            <a:pPr>
              <a:spcBef>
                <a:spcPts val="0"/>
              </a:spcBef>
              <a:spcAft>
                <a:spcPts val="2400"/>
              </a:spcAft>
            </a:pPr>
            <a:r>
              <a:rPr lang="en-US" sz="2800" dirty="0"/>
              <a:t>CDE Quality Professional Learning Standards web page at </a:t>
            </a:r>
            <a:r>
              <a:rPr lang="en-US" sz="2800" dirty="0">
                <a:hlinkClick r:id="rId3" tooltip="Quality Professional Learning Standards web page"/>
              </a:rPr>
              <a:t>https://www.cde.ca.gov/pd/ps/qpls.asp</a:t>
            </a:r>
            <a:endParaRPr lang="en-US" sz="2800" dirty="0"/>
          </a:p>
          <a:p>
            <a:pPr lvl="0"/>
            <a:r>
              <a:rPr lang="en-US" sz="2800" dirty="0"/>
              <a:t>CDE Smarter Balanced Tools for Teachers web page at </a:t>
            </a:r>
            <a:r>
              <a:rPr lang="en-US" sz="2800" u="sng" dirty="0">
                <a:hlinkClick r:id="rId4" tooltip="Smarter Balanced Tools for Teachers web page"/>
              </a:rPr>
              <a:t>https://www.cde.ca.gov/ta/tg/sa/tools-for-teachers.asp</a:t>
            </a:r>
            <a:r>
              <a:rPr lang="en-US" sz="2800" dirty="0"/>
              <a:t>.</a:t>
            </a:r>
          </a:p>
          <a:p>
            <a:pPr>
              <a:spcBef>
                <a:spcPts val="0"/>
              </a:spcBef>
              <a:spcAft>
                <a:spcPts val="2400"/>
              </a:spcAft>
            </a:pPr>
            <a:endParaRPr lang="en-US" dirty="0"/>
          </a:p>
          <a:p>
            <a:endParaRPr lang="en-US" dirty="0"/>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46</a:t>
            </a:fld>
            <a:endParaRPr lang="en-US" altLang="en-US" dirty="0"/>
          </a:p>
        </p:txBody>
      </p:sp>
    </p:spTree>
    <p:extLst>
      <p:ext uri="{BB962C8B-B14F-4D97-AF65-F5344CB8AC3E}">
        <p14:creationId xmlns:p14="http://schemas.microsoft.com/office/powerpoint/2010/main" val="29928133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Additional Questions?</a:t>
            </a:r>
            <a:endParaRPr lang="en-US" sz="4000" dirty="0">
              <a:cs typeface="Arial"/>
            </a:endParaRPr>
          </a:p>
        </p:txBody>
      </p:sp>
      <p:sp>
        <p:nvSpPr>
          <p:cNvPr id="5" name="Content Placeholder 4"/>
          <p:cNvSpPr>
            <a:spLocks noGrp="1"/>
          </p:cNvSpPr>
          <p:nvPr>
            <p:ph idx="1"/>
          </p:nvPr>
        </p:nvSpPr>
        <p:spPr>
          <a:xfrm>
            <a:off x="2540000" y="1981200"/>
            <a:ext cx="9144000" cy="1790700"/>
          </a:xfrm>
        </p:spPr>
        <p:txBody>
          <a:bodyPr/>
          <a:lstStyle/>
          <a:p>
            <a:r>
              <a:rPr lang="en-US" sz="2800" dirty="0"/>
              <a:t>Please use the Chat Feature to ask any questions that arose from the first section of the presentation.</a:t>
            </a:r>
          </a:p>
        </p:txBody>
      </p:sp>
      <p:sp>
        <p:nvSpPr>
          <p:cNvPr id="4" name="Slide Number Placeholder 3"/>
          <p:cNvSpPr>
            <a:spLocks noGrp="1"/>
          </p:cNvSpPr>
          <p:nvPr>
            <p:ph type="sldNum" sz="quarter" idx="12"/>
          </p:nvPr>
        </p:nvSpPr>
        <p:spPr>
          <a:xfrm>
            <a:off x="9448800" y="6443663"/>
            <a:ext cx="2235200" cy="457200"/>
          </a:xfrm>
        </p:spPr>
        <p:txBody>
          <a:bodyPr/>
          <a:lstStyle/>
          <a:p>
            <a:pPr>
              <a:defRPr/>
            </a:pPr>
            <a:fld id="{D6029DA4-09B0-4A2D-AA4B-CC45A202471A}" type="slidenum">
              <a:rPr lang="en-US" altLang="en-US" smtClean="0"/>
              <a:pPr>
                <a:defRPr/>
              </a:pPr>
              <a:t>47</a:t>
            </a:fld>
            <a:endParaRPr lang="en-US" altLang="en-US" dirty="0"/>
          </a:p>
        </p:txBody>
      </p:sp>
    </p:spTree>
    <p:extLst>
      <p:ext uri="{BB962C8B-B14F-4D97-AF65-F5344CB8AC3E}">
        <p14:creationId xmlns:p14="http://schemas.microsoft.com/office/powerpoint/2010/main" val="6009392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Next Steps	</a:t>
            </a:r>
            <a:endParaRPr lang="en-US" sz="4000" dirty="0">
              <a:cs typeface="Arial"/>
            </a:endParaRPr>
          </a:p>
        </p:txBody>
      </p:sp>
      <p:sp>
        <p:nvSpPr>
          <p:cNvPr id="3" name="Content Placeholder 2"/>
          <p:cNvSpPr>
            <a:spLocks noGrp="1"/>
          </p:cNvSpPr>
          <p:nvPr>
            <p:ph idx="1"/>
          </p:nvPr>
        </p:nvSpPr>
        <p:spPr>
          <a:xfrm>
            <a:off x="2338480" y="1981200"/>
            <a:ext cx="9735966" cy="4114800"/>
          </a:xfrm>
        </p:spPr>
        <p:txBody>
          <a:bodyPr/>
          <a:lstStyle/>
          <a:p>
            <a:r>
              <a:rPr lang="en-US" sz="2800" dirty="0"/>
              <a:t>Please review this information with staff at the regional or district level.</a:t>
            </a:r>
            <a:endParaRPr lang="en-US" sz="2800" dirty="0">
              <a:cs typeface="Arial"/>
            </a:endParaRPr>
          </a:p>
          <a:p>
            <a:r>
              <a:rPr lang="en-US" sz="2800" dirty="0"/>
              <a:t>Start to take a look at the district service agreements and memorandums of understanding in your region. </a:t>
            </a:r>
            <a:endParaRPr lang="en-US" sz="2800" dirty="0">
              <a:cs typeface="Arial"/>
            </a:endParaRPr>
          </a:p>
          <a:p>
            <a:pPr lvl="1"/>
            <a:r>
              <a:rPr lang="en-US" dirty="0"/>
              <a:t>Make sure reimbursable districts have properly selected SSDP strategies for services. If they haven’t, provide technical assistance so they do not enter their data incorrectly.</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48</a:t>
            </a:fld>
            <a:endParaRPr lang="en-US" altLang="en-US" dirty="0"/>
          </a:p>
        </p:txBody>
      </p:sp>
    </p:spTree>
    <p:extLst>
      <p:ext uri="{BB962C8B-B14F-4D97-AF65-F5344CB8AC3E}">
        <p14:creationId xmlns:p14="http://schemas.microsoft.com/office/powerpoint/2010/main" val="20110493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Content Placeholder 2"/>
          <p:cNvSpPr>
            <a:spLocks noGrp="1"/>
          </p:cNvSpPr>
          <p:nvPr>
            <p:ph idx="1"/>
          </p:nvPr>
        </p:nvSpPr>
        <p:spPr/>
        <p:txBody>
          <a:bodyPr/>
          <a:lstStyle/>
          <a:p>
            <a:pPr marL="0" indent="0">
              <a:buNone/>
            </a:pPr>
            <a:r>
              <a:rPr lang="en-US" dirty="0"/>
              <a:t>If you have questions about your services and SSDP alignment, please contact your consultant.</a:t>
            </a:r>
          </a:p>
          <a:p>
            <a:pPr marL="0" indent="0">
              <a:buNone/>
            </a:pPr>
            <a:endParaRPr lang="en-US" dirty="0"/>
          </a:p>
          <a:p>
            <a:pPr marL="0" indent="0" algn="ctr">
              <a:buNone/>
            </a:pPr>
            <a:r>
              <a:rPr lang="en-US" dirty="0"/>
              <a:t>Melissa Mallory</a:t>
            </a:r>
          </a:p>
          <a:p>
            <a:pPr marL="0" indent="0" algn="ctr">
              <a:buNone/>
            </a:pPr>
            <a:r>
              <a:rPr lang="en-US" dirty="0"/>
              <a:t>Education Programs Consultant</a:t>
            </a:r>
          </a:p>
          <a:p>
            <a:pPr marL="0" indent="0" algn="ctr">
              <a:buNone/>
            </a:pPr>
            <a:r>
              <a:rPr lang="en-US" dirty="0"/>
              <a:t>Migrant Education Office</a:t>
            </a:r>
          </a:p>
          <a:p>
            <a:pPr marL="0" indent="0" algn="ctr">
              <a:buNone/>
            </a:pPr>
            <a:r>
              <a:rPr lang="en-US" dirty="0">
                <a:hlinkClick r:id="rId3"/>
              </a:rPr>
              <a:t>mmallory@cde.ca.gov</a:t>
            </a:r>
            <a:r>
              <a:rPr lang="en-US" dirty="0"/>
              <a:t> </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49</a:t>
            </a:fld>
            <a:endParaRPr lang="en-US" altLang="en-US" dirty="0"/>
          </a:p>
        </p:txBody>
      </p:sp>
    </p:spTree>
    <p:extLst>
      <p:ext uri="{BB962C8B-B14F-4D97-AF65-F5344CB8AC3E}">
        <p14:creationId xmlns:p14="http://schemas.microsoft.com/office/powerpoint/2010/main" val="2031769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sz="4000" dirty="0"/>
              <a:t>Webinar Objectives</a:t>
            </a:r>
            <a:endParaRPr lang="en-US" altLang="en-US" sz="4000" dirty="0">
              <a:cs typeface="Arial"/>
            </a:endParaRPr>
          </a:p>
        </p:txBody>
      </p:sp>
      <p:sp>
        <p:nvSpPr>
          <p:cNvPr id="9219" name="Content Placeholder 4"/>
          <p:cNvSpPr>
            <a:spLocks noGrp="1"/>
          </p:cNvSpPr>
          <p:nvPr>
            <p:ph idx="1"/>
          </p:nvPr>
        </p:nvSpPr>
        <p:spPr/>
        <p:txBody>
          <a:bodyPr/>
          <a:lstStyle/>
          <a:p>
            <a:pPr>
              <a:spcAft>
                <a:spcPts val="2400"/>
              </a:spcAft>
            </a:pPr>
            <a:r>
              <a:rPr lang="en-US" altLang="en-US" sz="2800" dirty="0"/>
              <a:t>Review the SSDP strategies in the ELA focus area.</a:t>
            </a:r>
            <a:endParaRPr lang="en-US" altLang="en-US" sz="2800" dirty="0">
              <a:cs typeface="Arial"/>
            </a:endParaRPr>
          </a:p>
          <a:p>
            <a:r>
              <a:rPr lang="en-US" altLang="en-US" sz="2800" dirty="0"/>
              <a:t>Identify what needs to be included in services for each strategy.</a:t>
            </a:r>
            <a:endParaRPr lang="en-US" altLang="en-US" sz="2800" dirty="0">
              <a:cs typeface="Arial"/>
            </a:endParaRPr>
          </a:p>
        </p:txBody>
      </p:sp>
      <p:sp>
        <p:nvSpPr>
          <p:cNvPr id="3" name="Slide Number Placeholder 2"/>
          <p:cNvSpPr>
            <a:spLocks noGrp="1"/>
          </p:cNvSpPr>
          <p:nvPr>
            <p:ph type="sldNum" sz="quarter" idx="12"/>
          </p:nvPr>
        </p:nvSpPr>
        <p:spPr/>
        <p:txBody>
          <a:bodyPr/>
          <a:lstStyle/>
          <a:p>
            <a:pPr>
              <a:defRPr/>
            </a:pPr>
            <a:fld id="{D6029DA4-09B0-4A2D-AA4B-CC45A202471A}" type="slidenum">
              <a:rPr lang="en-US" altLang="en-US" smtClean="0"/>
              <a:pPr>
                <a:defRPr/>
              </a:pPr>
              <a:t>5</a:t>
            </a:fld>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Focus Areas</a:t>
            </a:r>
            <a:endParaRPr lang="en-US" sz="4000" dirty="0">
              <a:cs typeface="Arial"/>
            </a:endParaRPr>
          </a:p>
        </p:txBody>
      </p:sp>
      <p:sp>
        <p:nvSpPr>
          <p:cNvPr id="3" name="Content Placeholder 2"/>
          <p:cNvSpPr>
            <a:spLocks noGrp="1"/>
          </p:cNvSpPr>
          <p:nvPr>
            <p:ph idx="1"/>
          </p:nvPr>
        </p:nvSpPr>
        <p:spPr>
          <a:xfrm>
            <a:off x="2540000" y="2786062"/>
            <a:ext cx="9144000" cy="3309937"/>
          </a:xfrm>
        </p:spPr>
        <p:txBody>
          <a:bodyPr/>
          <a:lstStyle/>
          <a:p>
            <a:pPr marL="0" indent="0" algn="ctr">
              <a:buNone/>
            </a:pPr>
            <a:r>
              <a:rPr lang="en-US" sz="3600" dirty="0"/>
              <a:t>English Language Arts</a:t>
            </a:r>
            <a:endParaRPr lang="en-US" sz="3600" dirty="0">
              <a:cs typeface="Arial"/>
            </a:endParaRPr>
          </a:p>
          <a:p>
            <a:pPr marL="0" indent="0" algn="ctr">
              <a:buNone/>
            </a:pPr>
            <a:r>
              <a:rPr lang="en-US" sz="3600" dirty="0"/>
              <a:t>Student Engagement</a:t>
            </a:r>
            <a:endParaRPr lang="en-US" sz="3600" dirty="0">
              <a:cs typeface="Arial"/>
            </a:endParaRPr>
          </a:p>
          <a:p>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6</a:t>
            </a:fld>
            <a:endParaRPr lang="en-US" altLang="en-US" dirty="0"/>
          </a:p>
        </p:txBody>
      </p:sp>
    </p:spTree>
    <p:extLst>
      <p:ext uri="{BB962C8B-B14F-4D97-AF65-F5344CB8AC3E}">
        <p14:creationId xmlns:p14="http://schemas.microsoft.com/office/powerpoint/2010/main" val="337640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Comprehensive Needs Assessment</a:t>
            </a:r>
            <a:endParaRPr lang="en-US" sz="4000" dirty="0">
              <a:cs typeface="Arial"/>
            </a:endParaRPr>
          </a:p>
        </p:txBody>
      </p:sp>
      <p:sp>
        <p:nvSpPr>
          <p:cNvPr id="3" name="Content Placeholder 2"/>
          <p:cNvSpPr>
            <a:spLocks noGrp="1"/>
          </p:cNvSpPr>
          <p:nvPr>
            <p:ph idx="1"/>
          </p:nvPr>
        </p:nvSpPr>
        <p:spPr/>
        <p:txBody>
          <a:bodyPr/>
          <a:lstStyle/>
          <a:p>
            <a:r>
              <a:rPr lang="en-US" sz="2800" b="1" dirty="0"/>
              <a:t>All the local comprehensive needs assessments </a:t>
            </a:r>
            <a:r>
              <a:rPr lang="en-US" sz="2800" dirty="0"/>
              <a:t>illustrated needs within ELA and Student Engagement. </a:t>
            </a:r>
            <a:endParaRPr lang="en-US" sz="2800" dirty="0">
              <a:cs typeface="Arial"/>
            </a:endParaRPr>
          </a:p>
          <a:p>
            <a:r>
              <a:rPr lang="en-US" sz="2800" dirty="0"/>
              <a:t>Collaborators identified specific needs for both focus areas.</a:t>
            </a:r>
            <a:endParaRPr lang="en-US" sz="2800" dirty="0">
              <a:cs typeface="Arial"/>
            </a:endParaRPr>
          </a:p>
          <a:p>
            <a:r>
              <a:rPr lang="en-US" sz="2800" dirty="0"/>
              <a:t>Collaborators reviewed best practices and selected initial strategies. </a:t>
            </a:r>
            <a:endParaRPr lang="en-US" sz="2800" dirty="0">
              <a:cs typeface="Arial"/>
            </a:endParaRP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7</a:t>
            </a:fld>
            <a:endParaRPr lang="en-US" altLang="en-US" dirty="0"/>
          </a:p>
        </p:txBody>
      </p:sp>
    </p:spTree>
    <p:extLst>
      <p:ext uri="{BB962C8B-B14F-4D97-AF65-F5344CB8AC3E}">
        <p14:creationId xmlns:p14="http://schemas.microsoft.com/office/powerpoint/2010/main" val="879569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297" y="471055"/>
            <a:ext cx="9144000" cy="1143000"/>
          </a:xfrm>
        </p:spPr>
        <p:txBody>
          <a:bodyPr/>
          <a:lstStyle/>
          <a:p>
            <a:r>
              <a:rPr lang="en-US" sz="4000" dirty="0"/>
              <a:t>Focus Area: English Language Arts</a:t>
            </a:r>
            <a:endParaRPr lang="en-US" sz="4000" dirty="0">
              <a:cs typeface="Arial"/>
            </a:endParaRPr>
          </a:p>
        </p:txBody>
      </p:sp>
      <p:sp>
        <p:nvSpPr>
          <p:cNvPr id="12" name="Content Placeholder 11"/>
          <p:cNvSpPr>
            <a:spLocks noGrp="1"/>
          </p:cNvSpPr>
          <p:nvPr>
            <p:ph idx="1"/>
          </p:nvPr>
        </p:nvSpPr>
        <p:spPr>
          <a:xfrm>
            <a:off x="2250315" y="1830060"/>
            <a:ext cx="9893403" cy="4114800"/>
          </a:xfrm>
        </p:spPr>
        <p:txBody>
          <a:bodyPr/>
          <a:lstStyle/>
          <a:p>
            <a:pPr>
              <a:spcBef>
                <a:spcPts val="0"/>
              </a:spcBef>
              <a:spcAft>
                <a:spcPts val="2400"/>
              </a:spcAft>
            </a:pPr>
            <a:r>
              <a:rPr lang="en-US" sz="2800" b="1" dirty="0"/>
              <a:t>Strategy 1.0 </a:t>
            </a:r>
            <a:r>
              <a:rPr lang="en-US" sz="2800" dirty="0"/>
              <a:t>- Provide supplementary English Language Arts (ELA) services with a focus on reading and writing for migratory students with targeted intervention for students who are scoring Below or Near Standard.</a:t>
            </a:r>
            <a:endParaRPr lang="en-US" sz="2800" dirty="0">
              <a:cs typeface="Arial"/>
            </a:endParaRPr>
          </a:p>
          <a:p>
            <a:r>
              <a:rPr lang="en-US" sz="2800" b="1" dirty="0"/>
              <a:t>MPO 1.0 </a:t>
            </a:r>
            <a:r>
              <a:rPr lang="en-US" sz="2800" dirty="0"/>
              <a:t>- Each year, 80 percent of K-10 migratory students who are not proficient in ELA achievement will participate in at least 30 hours (1800 minutes) of supplemental reading and writing instruction during the regular school year (RSY) and at least 20 hours (1200 minutes) of summer school (SS) instruction if present.</a:t>
            </a:r>
            <a:endParaRPr lang="en-US" sz="2800" dirty="0">
              <a:cs typeface="Arial"/>
            </a:endParaRPr>
          </a:p>
        </p:txBody>
      </p:sp>
      <p:sp>
        <p:nvSpPr>
          <p:cNvPr id="18" name="Slide Number Placeholder 17"/>
          <p:cNvSpPr>
            <a:spLocks noGrp="1"/>
          </p:cNvSpPr>
          <p:nvPr>
            <p:ph type="sldNum" sz="quarter" idx="12"/>
          </p:nvPr>
        </p:nvSpPr>
        <p:spPr/>
        <p:txBody>
          <a:bodyPr/>
          <a:lstStyle/>
          <a:p>
            <a:pPr>
              <a:defRPr/>
            </a:pPr>
            <a:fld id="{D6029DA4-09B0-4A2D-AA4B-CC45A202471A}" type="slidenum">
              <a:rPr lang="en-US" altLang="en-US" smtClean="0"/>
              <a:pPr>
                <a:defRPr/>
              </a:pPr>
              <a:t>8</a:t>
            </a:fld>
            <a:endParaRPr lang="en-US" altLang="en-US" dirty="0"/>
          </a:p>
        </p:txBody>
      </p:sp>
    </p:spTree>
    <p:extLst>
      <p:ext uri="{BB962C8B-B14F-4D97-AF65-F5344CB8AC3E}">
        <p14:creationId xmlns:p14="http://schemas.microsoft.com/office/powerpoint/2010/main" val="1077281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133" y="72301"/>
            <a:ext cx="9144000" cy="1143000"/>
          </a:xfrm>
        </p:spPr>
        <p:txBody>
          <a:bodyPr/>
          <a:lstStyle/>
          <a:p>
            <a:r>
              <a:rPr lang="en-US" sz="4000" dirty="0"/>
              <a:t>Strategy 1.0: What It Is</a:t>
            </a:r>
            <a:endParaRPr lang="en-US" sz="4000">
              <a:cs typeface="Arial"/>
            </a:endParaRPr>
          </a:p>
        </p:txBody>
      </p:sp>
      <p:sp>
        <p:nvSpPr>
          <p:cNvPr id="3" name="Content Placeholder 2"/>
          <p:cNvSpPr>
            <a:spLocks noGrp="1"/>
          </p:cNvSpPr>
          <p:nvPr>
            <p:ph sz="half" idx="1"/>
          </p:nvPr>
        </p:nvSpPr>
        <p:spPr>
          <a:xfrm>
            <a:off x="2343098" y="1220669"/>
            <a:ext cx="9851980" cy="4114800"/>
          </a:xfrm>
        </p:spPr>
        <p:txBody>
          <a:bodyPr/>
          <a:lstStyle/>
          <a:p>
            <a:pPr>
              <a:spcBef>
                <a:spcPts val="0"/>
              </a:spcBef>
              <a:spcAft>
                <a:spcPts val="1200"/>
              </a:spcAft>
            </a:pPr>
            <a:r>
              <a:rPr lang="en-US" sz="2800" dirty="0"/>
              <a:t>Targeted reading and writing intervention provided by a credentialed teacher via direct instruction to reteach (or pre-teach) necessary skills to meet grade-specific common core state standards (CCSS). </a:t>
            </a:r>
            <a:endParaRPr lang="en-US" sz="2800">
              <a:cs typeface="Arial"/>
            </a:endParaRPr>
          </a:p>
          <a:p>
            <a:pPr>
              <a:spcBef>
                <a:spcPts val="0"/>
              </a:spcBef>
              <a:spcAft>
                <a:spcPts val="1200"/>
              </a:spcAft>
            </a:pPr>
            <a:r>
              <a:rPr lang="en-US" sz="2800" dirty="0"/>
              <a:t>Lessons mirror high-quality lessons during core instruction for ELA: includes integrated English language development (ELD), project-based learning, differentiated instruction, instructional strategies that truly engage students. </a:t>
            </a:r>
            <a:endParaRPr lang="en-US" sz="2800">
              <a:cs typeface="Arial"/>
            </a:endParaRPr>
          </a:p>
          <a:p>
            <a:pPr>
              <a:spcBef>
                <a:spcPts val="0"/>
              </a:spcBef>
              <a:spcAft>
                <a:spcPts val="1200"/>
              </a:spcAft>
            </a:pPr>
            <a:r>
              <a:rPr lang="en-US" sz="2800" dirty="0"/>
              <a:t>For reading, lessons should focus on reading fluency and comprehension through various content areas (e.g., science). </a:t>
            </a:r>
            <a:endParaRPr lang="en-US" sz="280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9</a:t>
            </a:fld>
            <a:endParaRPr lang="en-US" altLang="en-US" dirty="0"/>
          </a:p>
        </p:txBody>
      </p:sp>
    </p:spTree>
    <p:extLst>
      <p:ext uri="{BB962C8B-B14F-4D97-AF65-F5344CB8AC3E}">
        <p14:creationId xmlns:p14="http://schemas.microsoft.com/office/powerpoint/2010/main" val="2792343871"/>
      </p:ext>
    </p:extLst>
  </p:cSld>
  <p:clrMapOvr>
    <a:masterClrMapping/>
  </p:clrMapOvr>
</p:sld>
</file>

<file path=ppt/theme/theme1.xml><?xml version="1.0" encoding="utf-8"?>
<a:theme xmlns:a="http://schemas.openxmlformats.org/drawingml/2006/main" name="Blank Presentation">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3333CC"/>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10427</Words>
  <Application>Microsoft Office PowerPoint</Application>
  <PresentationFormat>Widescreen</PresentationFormat>
  <Paragraphs>493</Paragraphs>
  <Slides>49</Slides>
  <Notes>48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49</vt:i4>
      </vt:variant>
    </vt:vector>
  </HeadingPairs>
  <TitlesOfParts>
    <vt:vector size="55" baseType="lpstr">
      <vt:lpstr>Arial</vt:lpstr>
      <vt:lpstr>Calibri</vt:lpstr>
      <vt:lpstr>Segoe UI</vt:lpstr>
      <vt:lpstr>Times</vt:lpstr>
      <vt:lpstr>Wingdings</vt:lpstr>
      <vt:lpstr>Blank Presentation</vt:lpstr>
      <vt:lpstr>State Service Delivery Plan:  English Language Arts</vt:lpstr>
      <vt:lpstr>Housekeeping Items</vt:lpstr>
      <vt:lpstr>Webinar Series Purpose</vt:lpstr>
      <vt:lpstr>Session Purpose</vt:lpstr>
      <vt:lpstr>Webinar Objectives</vt:lpstr>
      <vt:lpstr>Focus Areas</vt:lpstr>
      <vt:lpstr>Comprehensive Needs Assessment</vt:lpstr>
      <vt:lpstr>Focus Area: English Language Arts</vt:lpstr>
      <vt:lpstr>Strategy 1.0: What It Is</vt:lpstr>
      <vt:lpstr>Strategy 1.0: What It Is (1)</vt:lpstr>
      <vt:lpstr>Strategy 1.0: What It Is (2)</vt:lpstr>
      <vt:lpstr>Reminder</vt:lpstr>
      <vt:lpstr>Resources</vt:lpstr>
      <vt:lpstr>Resources (2)</vt:lpstr>
      <vt:lpstr>Strategy 1.0: What It Is Not</vt:lpstr>
      <vt:lpstr>Strategy 1.0: Example (1)</vt:lpstr>
      <vt:lpstr>Strategy 1.0: Example (2)</vt:lpstr>
      <vt:lpstr>Strategy 1.0: Example (3)</vt:lpstr>
      <vt:lpstr>Practice</vt:lpstr>
      <vt:lpstr>Strategies 1.0 and 13.0</vt:lpstr>
      <vt:lpstr>Practice (2)</vt:lpstr>
      <vt:lpstr>Strategy 1.1</vt:lpstr>
      <vt:lpstr>Strategy 1.1: What It Is</vt:lpstr>
      <vt:lpstr>Strategy 1.1: What It Is Not</vt:lpstr>
      <vt:lpstr>Strategies 1.1 and 13.0: Example</vt:lpstr>
      <vt:lpstr>Practice (3)</vt:lpstr>
      <vt:lpstr>Questions?</vt:lpstr>
      <vt:lpstr>Strategy: 1.2</vt:lpstr>
      <vt:lpstr>Strategy 1.2: What It Is</vt:lpstr>
      <vt:lpstr>Strategy 1.2: What It Is Not</vt:lpstr>
      <vt:lpstr>Strategy 1.2a</vt:lpstr>
      <vt:lpstr>Strategy 1.2a: What It Is and  What It Is Not</vt:lpstr>
      <vt:lpstr>Strategy 1.2a: 7th Grade Example (1)</vt:lpstr>
      <vt:lpstr>Strategy 1.2a: 7th Grade Example (2)</vt:lpstr>
      <vt:lpstr>Strategy 1.2a: 7th Grade Example (3)</vt:lpstr>
      <vt:lpstr>Strategy 1.2a: 7th Grade Example (4)</vt:lpstr>
      <vt:lpstr>Strategy 1.2a: 7th Grade Example (5)</vt:lpstr>
      <vt:lpstr>Strategies 1.2, 1.2a, and 13.1</vt:lpstr>
      <vt:lpstr>Strategies 1.2, 1.2a, and 13.1 (2)</vt:lpstr>
      <vt:lpstr>Strategies 1.2, 1.2a, and 13.1 (3)</vt:lpstr>
      <vt:lpstr>Strategy 1.3</vt:lpstr>
      <vt:lpstr>Strategy 1.3: What It Is</vt:lpstr>
      <vt:lpstr>Strategy 1.3: What It Is (cont.)</vt:lpstr>
      <vt:lpstr>Strategy 1.3: What It Is Not</vt:lpstr>
      <vt:lpstr>Seven Standards for Professional Learning</vt:lpstr>
      <vt:lpstr>Professional Learning Resources</vt:lpstr>
      <vt:lpstr>Additional Questions?</vt:lpstr>
      <vt:lpstr>Next Steps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ELA SSDP Webinar - Migrant (CA Dept of Education)</dc:title>
  <dc:subject>English Language Arts State Service Delivery Plan (SSDP) Focus Area presentation.</dc:subject>
  <dc:creator/>
  <cp:lastModifiedBy/>
  <cp:revision>1</cp:revision>
  <dcterms:created xsi:type="dcterms:W3CDTF">2024-11-05T18:16:37Z</dcterms:created>
  <dcterms:modified xsi:type="dcterms:W3CDTF">2024-11-05T18:17:07Z</dcterms:modified>
</cp:coreProperties>
</file>