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660" r:id="rId1"/>
  </p:sldMasterIdLst>
  <p:notesMasterIdLst>
    <p:notesMasterId r:id="rId43"/>
  </p:notesMasterIdLst>
  <p:handoutMasterIdLst>
    <p:handoutMasterId r:id="rId44"/>
  </p:handoutMasterIdLst>
  <p:sldIdLst>
    <p:sldId id="256" r:id="rId2"/>
    <p:sldId id="320" r:id="rId3"/>
    <p:sldId id="319" r:id="rId4"/>
    <p:sldId id="264" r:id="rId5"/>
    <p:sldId id="257" r:id="rId6"/>
    <p:sldId id="303" r:id="rId7"/>
    <p:sldId id="258" r:id="rId8"/>
    <p:sldId id="259" r:id="rId9"/>
    <p:sldId id="305" r:id="rId10"/>
    <p:sldId id="315" r:id="rId11"/>
    <p:sldId id="260" r:id="rId12"/>
    <p:sldId id="322" r:id="rId13"/>
    <p:sldId id="329" r:id="rId14"/>
    <p:sldId id="323" r:id="rId15"/>
    <p:sldId id="324" r:id="rId16"/>
    <p:sldId id="262" r:id="rId17"/>
    <p:sldId id="326" r:id="rId18"/>
    <p:sldId id="328" r:id="rId19"/>
    <p:sldId id="325" r:id="rId20"/>
    <p:sldId id="306" r:id="rId21"/>
    <p:sldId id="298" r:id="rId22"/>
    <p:sldId id="311" r:id="rId23"/>
    <p:sldId id="327" r:id="rId24"/>
    <p:sldId id="316" r:id="rId25"/>
    <p:sldId id="321" r:id="rId26"/>
    <p:sldId id="317" r:id="rId27"/>
    <p:sldId id="284" r:id="rId28"/>
    <p:sldId id="265" r:id="rId29"/>
    <p:sldId id="266" r:id="rId30"/>
    <p:sldId id="267" r:id="rId31"/>
    <p:sldId id="268" r:id="rId32"/>
    <p:sldId id="307" r:id="rId33"/>
    <p:sldId id="314" r:id="rId34"/>
    <p:sldId id="282" r:id="rId35"/>
    <p:sldId id="292" r:id="rId36"/>
    <p:sldId id="310" r:id="rId37"/>
    <p:sldId id="293" r:id="rId38"/>
    <p:sldId id="318" r:id="rId39"/>
    <p:sldId id="304" r:id="rId40"/>
    <p:sldId id="297" r:id="rId41"/>
    <p:sldId id="285" r:id="rId42"/>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FF7539-C7D9-A165-1A22-0FB0AFCA1F18}" v="576" dt="2022-07-29T17:54:33.8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9" autoAdjust="0"/>
    <p:restoredTop sz="93883" autoAdjust="0"/>
  </p:normalViewPr>
  <p:slideViewPr>
    <p:cSldViewPr snapToGrid="0">
      <p:cViewPr varScale="1">
        <p:scale>
          <a:sx n="80" d="100"/>
          <a:sy n="80" d="100"/>
        </p:scale>
        <p:origin x="744" y="96"/>
      </p:cViewPr>
      <p:guideLst/>
    </p:cSldViewPr>
  </p:slideViewPr>
  <p:notesTextViewPr>
    <p:cViewPr>
      <p:scale>
        <a:sx n="1" d="1"/>
        <a:sy n="1" d="1"/>
      </p:scale>
      <p:origin x="0" y="0"/>
    </p:cViewPr>
  </p:notesTextViewPr>
  <p:notesViewPr>
    <p:cSldViewPr snapToGrid="0">
      <p:cViewPr varScale="1">
        <p:scale>
          <a:sx n="83" d="100"/>
          <a:sy n="83" d="100"/>
        </p:scale>
        <p:origin x="3132"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7" tIns="46584" rIns="93167" bIns="46584" rtlCol="0"/>
          <a:lstStyle>
            <a:lvl1pPr algn="l">
              <a:defRPr sz="1200"/>
            </a:lvl1pPr>
          </a:lstStyle>
          <a:p>
            <a:endParaRPr lang="en-US" dirty="0"/>
          </a:p>
        </p:txBody>
      </p:sp>
      <p:sp>
        <p:nvSpPr>
          <p:cNvPr id="3" name="Date Placeholder 2"/>
          <p:cNvSpPr>
            <a:spLocks noGrp="1"/>
          </p:cNvSpPr>
          <p:nvPr>
            <p:ph type="dt" sz="quarter" idx="1"/>
          </p:nvPr>
        </p:nvSpPr>
        <p:spPr>
          <a:xfrm>
            <a:off x="3970939" y="1"/>
            <a:ext cx="3037840" cy="466434"/>
          </a:xfrm>
          <a:prstGeom prst="rect">
            <a:avLst/>
          </a:prstGeom>
        </p:spPr>
        <p:txBody>
          <a:bodyPr vert="horz" lIns="93167" tIns="46584" rIns="93167" bIns="46584" rtlCol="0"/>
          <a:lstStyle>
            <a:lvl1pPr algn="r">
              <a:defRPr sz="1200"/>
            </a:lvl1pPr>
          </a:lstStyle>
          <a:p>
            <a:fld id="{FF507C42-0CE7-481B-97FF-389B6C6212E5}" type="datetimeFigureOut">
              <a:rPr lang="en-US" smtClean="0"/>
              <a:t>11/5/2024</a:t>
            </a:fld>
            <a:endParaRPr lang="en-US" dirty="0"/>
          </a:p>
        </p:txBody>
      </p:sp>
      <p:sp>
        <p:nvSpPr>
          <p:cNvPr id="4" name="Footer Placeholder 3"/>
          <p:cNvSpPr>
            <a:spLocks noGrp="1"/>
          </p:cNvSpPr>
          <p:nvPr>
            <p:ph type="ftr" sz="quarter" idx="2"/>
          </p:nvPr>
        </p:nvSpPr>
        <p:spPr>
          <a:xfrm>
            <a:off x="0" y="8829968"/>
            <a:ext cx="3037840" cy="466433"/>
          </a:xfrm>
          <a:prstGeom prst="rect">
            <a:avLst/>
          </a:prstGeom>
        </p:spPr>
        <p:txBody>
          <a:bodyPr vert="horz" lIns="93167" tIns="46584" rIns="93167" bIns="4658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9" y="8829968"/>
            <a:ext cx="3037840" cy="466433"/>
          </a:xfrm>
          <a:prstGeom prst="rect">
            <a:avLst/>
          </a:prstGeom>
        </p:spPr>
        <p:txBody>
          <a:bodyPr vert="horz" lIns="93167" tIns="46584" rIns="93167" bIns="46584" rtlCol="0" anchor="b"/>
          <a:lstStyle>
            <a:lvl1pPr algn="r">
              <a:defRPr sz="1200"/>
            </a:lvl1pPr>
          </a:lstStyle>
          <a:p>
            <a:fld id="{8259C771-63F6-4E50-B34A-B38A5F773FCD}" type="slidenum">
              <a:rPr lang="en-US" smtClean="0"/>
              <a:t>‹#›</a:t>
            </a:fld>
            <a:endParaRPr lang="en-US" dirty="0"/>
          </a:p>
        </p:txBody>
      </p:sp>
    </p:spTree>
    <p:extLst>
      <p:ext uri="{BB962C8B-B14F-4D97-AF65-F5344CB8AC3E}">
        <p14:creationId xmlns:p14="http://schemas.microsoft.com/office/powerpoint/2010/main" val="16554594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7" tIns="46584" rIns="93167" bIns="46584" rtlCol="0"/>
          <a:lstStyle>
            <a:lvl1pPr algn="l">
              <a:defRPr sz="1200"/>
            </a:lvl1pPr>
          </a:lstStyle>
          <a:p>
            <a:endParaRPr lang="en-US" dirty="0"/>
          </a:p>
        </p:txBody>
      </p:sp>
      <p:sp>
        <p:nvSpPr>
          <p:cNvPr id="3" name="Date Placeholder 2"/>
          <p:cNvSpPr>
            <a:spLocks noGrp="1"/>
          </p:cNvSpPr>
          <p:nvPr>
            <p:ph type="dt" idx="1"/>
          </p:nvPr>
        </p:nvSpPr>
        <p:spPr>
          <a:xfrm>
            <a:off x="3970939" y="1"/>
            <a:ext cx="3037840" cy="466434"/>
          </a:xfrm>
          <a:prstGeom prst="rect">
            <a:avLst/>
          </a:prstGeom>
        </p:spPr>
        <p:txBody>
          <a:bodyPr vert="horz" lIns="93167" tIns="46584" rIns="93167" bIns="46584" rtlCol="0"/>
          <a:lstStyle>
            <a:lvl1pPr algn="r">
              <a:defRPr sz="1200"/>
            </a:lvl1pPr>
          </a:lstStyle>
          <a:p>
            <a:fld id="{A7C3327F-3830-4D3F-9662-A1D41AAA2CDE}" type="datetimeFigureOut">
              <a:rPr lang="en-US" smtClean="0"/>
              <a:t>11/5/2024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67" tIns="46584" rIns="93167" bIns="46584"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67" tIns="46584" rIns="93167" bIns="4658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3"/>
          </a:xfrm>
          <a:prstGeom prst="rect">
            <a:avLst/>
          </a:prstGeom>
        </p:spPr>
        <p:txBody>
          <a:bodyPr vert="horz" lIns="93167" tIns="46584" rIns="93167" bIns="4658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8"/>
            <a:ext cx="3037840" cy="466433"/>
          </a:xfrm>
          <a:prstGeom prst="rect">
            <a:avLst/>
          </a:prstGeom>
        </p:spPr>
        <p:txBody>
          <a:bodyPr vert="horz" lIns="93167" tIns="46584" rIns="93167" bIns="46584" rtlCol="0" anchor="b"/>
          <a:lstStyle>
            <a:lvl1pPr algn="r">
              <a:defRPr sz="1200"/>
            </a:lvl1pPr>
          </a:lstStyle>
          <a:p>
            <a:fld id="{C41F825B-35D9-48D0-B118-C9DF9909E1FC}" type="slidenum">
              <a:rPr lang="en-US" smtClean="0"/>
              <a:t>‹#›</a:t>
            </a:fld>
            <a:endParaRPr lang="en-US" dirty="0"/>
          </a:p>
        </p:txBody>
      </p:sp>
    </p:spTree>
    <p:extLst>
      <p:ext uri="{BB962C8B-B14F-4D97-AF65-F5344CB8AC3E}">
        <p14:creationId xmlns:p14="http://schemas.microsoft.com/office/powerpoint/2010/main" val="295336084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3" Type="http://schemas.openxmlformats.org/officeDocument/2006/relationships/hyperlink" Target="mailto:mmallory@cde.ca.gov" TargetMode="External"/><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Welcome back to our webinar series, everyone. Good</a:t>
            </a:r>
            <a:r>
              <a:rPr lang="en-US" baseline="0" dirty="0">
                <a:latin typeface="Arial" panose="020B0604020202020204" pitchFamily="34" charset="0"/>
                <a:cs typeface="Arial" panose="020B0604020202020204" pitchFamily="34" charset="0"/>
              </a:rPr>
              <a:t> morning and thank you for joining us for our webinar on the State Service Delivery Plan Mathematics Focus Area.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1</a:t>
            </a:fld>
            <a:endParaRPr lang="en-US" dirty="0"/>
          </a:p>
        </p:txBody>
      </p:sp>
    </p:spTree>
    <p:extLst>
      <p:ext uri="{BB962C8B-B14F-4D97-AF65-F5344CB8AC3E}">
        <p14:creationId xmlns:p14="http://schemas.microsoft.com/office/powerpoint/2010/main" val="3311273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a:solidFill>
                  <a:schemeClr val="tx1"/>
                </a:solidFill>
                <a:effectLst/>
                <a:latin typeface="Arial" panose="020B0604020202020204" pitchFamily="34" charset="0"/>
                <a:ea typeface="+mn-ea"/>
                <a:cs typeface="Arial" panose="020B0604020202020204" pitchFamily="34" charset="0"/>
              </a:rPr>
              <a:t>Formative assessment is a deliberate process used by teachers with students during instruction that provides actionable feedback that is used to adjust teaching and learning strategies to improve students’ attainment of learning targets and goals. Formative assessment is a process, not a test. </a:t>
            </a:r>
          </a:p>
          <a:p>
            <a:endParaRPr lang="en-US" sz="1200" b="0" i="0" u="none" strike="noStrike" kern="1200" dirty="0">
              <a:solidFill>
                <a:schemeClr val="tx1"/>
              </a:solidFill>
              <a:effectLst/>
              <a:latin typeface="Arial" panose="020B0604020202020204" pitchFamily="34" charset="0"/>
              <a:ea typeface="+mn-ea"/>
              <a:cs typeface="Arial" panose="020B0604020202020204" pitchFamily="34" charset="0"/>
            </a:endParaRPr>
          </a:p>
          <a:p>
            <a:r>
              <a:rPr lang="en-US" sz="1200" b="0" i="0" u="none" strike="noStrike" kern="1200" dirty="0">
                <a:solidFill>
                  <a:schemeClr val="tx1"/>
                </a:solidFill>
                <a:effectLst/>
                <a:latin typeface="Arial" panose="020B0604020202020204" pitchFamily="34" charset="0"/>
                <a:ea typeface="+mn-ea"/>
                <a:cs typeface="Arial" panose="020B0604020202020204" pitchFamily="34" charset="0"/>
              </a:rPr>
              <a:t>For example, when teaching a new math concept like double digit addition, you may have students work out a problem on an individual whiteboard (this is the assessment) and show you whole class. The teacher would then be able to note which kids are correctly solving the problem and which students need some targeted support. It could also be as easy as a thumbs up or thumbs down in some cases. If students incorrectly solve a problem or respond with an “incorrect” thumb, the teacher knows s/he need to teach a couple of more examples maybe in a different way by adjusting their instructional practices, maybe s/he pulls a small group and allows the rest of the class to work independently or in pairs. The primarily purpose is to adjust teaching based on where students are when you implement a formative assessment.</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10</a:t>
            </a:fld>
            <a:endParaRPr lang="en-US" dirty="0"/>
          </a:p>
        </p:txBody>
      </p:sp>
    </p:spTree>
    <p:extLst>
      <p:ext uri="{BB962C8B-B14F-4D97-AF65-F5344CB8AC3E}">
        <p14:creationId xmlns:p14="http://schemas.microsoft.com/office/powerpoint/2010/main" val="27522108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The intent of Strategy 2.0 does not include academic tutoring or homework help, STEM or STEAM education, Cyber High, Out of School Youth (OSY), ELA, ESL, or ELD services—even if math is included. </a:t>
            </a:r>
          </a:p>
          <a:p>
            <a:endParaRPr lang="en-US" baseline="0" dirty="0">
              <a:latin typeface="Arial" panose="020B0604020202020204" pitchFamily="34" charset="0"/>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We do encourage math standards to be taught through different content areas like STEM, but the focus is really to provide targeted intervention for students to close the achievement gap and to provide access to other math concepts and skills. STEM or STEAM education teaches many things that may not specifically focus on math standards.</a:t>
            </a:r>
          </a:p>
          <a:p>
            <a:r>
              <a:rPr lang="en-US" sz="1200" kern="1200" dirty="0">
                <a:solidFill>
                  <a:schemeClr val="tx1"/>
                </a:solidFill>
                <a:effectLst/>
                <a:latin typeface="Arial" panose="020B0604020202020204" pitchFamily="34" charset="0"/>
                <a:ea typeface="+mn-ea"/>
                <a:cs typeface="Arial" panose="020B0604020202020204" pitchFamily="34" charset="0"/>
              </a:rPr>
              <a:t>Strategy 2.0 should focus on developing skills associated with Claims one and two. If your district or region has a higher need in a different claim area—please discuss this with your consultant. We would like you to provide services that meet the specific needs of your migrant students which may include a different claim. Please note that although not directly included in SSDP strategies, we strongly encourage STEM and STEAM services as they can be extremely engaging.</a:t>
            </a:r>
          </a:p>
        </p:txBody>
      </p:sp>
      <p:sp>
        <p:nvSpPr>
          <p:cNvPr id="4" name="Slide Number Placeholder 3"/>
          <p:cNvSpPr>
            <a:spLocks noGrp="1"/>
          </p:cNvSpPr>
          <p:nvPr>
            <p:ph type="sldNum" sz="quarter" idx="10"/>
          </p:nvPr>
        </p:nvSpPr>
        <p:spPr/>
        <p:txBody>
          <a:bodyPr/>
          <a:lstStyle/>
          <a:p>
            <a:fld id="{C41F825B-35D9-48D0-B118-C9DF9909E1FC}" type="slidenum">
              <a:rPr lang="en-US" smtClean="0"/>
              <a:t>11</a:t>
            </a:fld>
            <a:endParaRPr lang="en-US" dirty="0"/>
          </a:p>
        </p:txBody>
      </p:sp>
    </p:spTree>
    <p:extLst>
      <p:ext uri="{BB962C8B-B14F-4D97-AF65-F5344CB8AC3E}">
        <p14:creationId xmlns:p14="http://schemas.microsoft.com/office/powerpoint/2010/main" val="41766701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Here is an example of a service for a service that selected Strategy 2.0. Just a little background on this district—this is a school district that only serves students in grade TK through 8. They have a total of 98 students who are identified as not proficient in ELA and math.</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This slide and the next show the common service that includes a combined ELA 1.0 and math 2.0 service. The first slide shows a description of the service, the number of minutes, and the number of students served for this service. The next slide shows the key skills to be learned during this service. When CDE goes into the field, we rarely see mathematical instruction--and just a reminder, math services should receive equal time as ELA as both are high need areas.</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In case there are some who are having difficulty reading it, I’ll just read the description quickly: Saturday academy is a supplemental service that provides intensive intervention to students. The service includes ELA, Writing, and while using an adopted Writing Rubric, reading Expository Text as a cultural component, and mathematics. All of these components while building Self-Pride through the Districts adopted PBIS methods. Their families also have the opportunity to participate during Math Literacy Night. </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The Family Literacy Night allows the parents to learn about the school requirements and encourages the parents to be part of their children’s learning. You see that three to five, three to eight—Pre-K through 8 are being served. One hundred students are being targeted for this intervention, and there is a total of six thousand minutes.</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12</a:t>
            </a:fld>
            <a:endParaRPr lang="en-US" dirty="0"/>
          </a:p>
        </p:txBody>
      </p:sp>
    </p:spTree>
    <p:extLst>
      <p:ext uri="{BB962C8B-B14F-4D97-AF65-F5344CB8AC3E}">
        <p14:creationId xmlns:p14="http://schemas.microsoft.com/office/powerpoint/2010/main" val="2432505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Here is an example of a service for a service that selected Strategy 2.0. Just a little background on this district—this is a school district that only serves students in grade TK through 8. They have a total of 98 students who are identified as not proficient in ELA and math.</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This slide and the next show the common service that includes a combined ELA 1.0 and math 2.0 service. The first slide shows a description of the service, the number of minutes, and the number of students served for this service. The next slide shows the key skills to be learned during this service. When CDE goes into the field, we rarely see mathematical instruction--and just a reminder, math services should receive equal time as ELA as both are high need areas.</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In case there are some who are having difficulty reading it, I’ll just read the description quickly: Saturday academy is a supplemental service that provides intensive intervention to students. The service includes ELA, Writing, and while using an adopted Writing Rubric, reading Expository Text as a cultural component, and mathematics. All of these components while building Self-Pride through the Districts adopted PBIS methods. Their families also have the opportunity to participate during Math Literacy Night. </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The Family Literacy Night allows the parents to learn about the school requirements and encourages the parents to be part of their children’s learning. You see that three to five, three to eight—Pre-K through 8 are being served. One hundred students are being targeted for this intervention, and there is a total of six thousand minutes.</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13</a:t>
            </a:fld>
            <a:endParaRPr lang="en-US" dirty="0"/>
          </a:p>
        </p:txBody>
      </p:sp>
    </p:spTree>
    <p:extLst>
      <p:ext uri="{BB962C8B-B14F-4D97-AF65-F5344CB8AC3E}">
        <p14:creationId xmlns:p14="http://schemas.microsoft.com/office/powerpoint/2010/main" val="9291631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You’ll see the key skills for mathematics include: make sense of problems and persevere in solving them, reason abstractly and quantitatively, construct viable arguments and critique the reasoning of others, model with mathematics, use appropriate tools strategically, attend to precision, look for and make use of structure, and look for and express regularity in repeated reasoning.</a:t>
            </a:r>
          </a:p>
        </p:txBody>
      </p:sp>
      <p:sp>
        <p:nvSpPr>
          <p:cNvPr id="4" name="Slide Number Placeholder 3"/>
          <p:cNvSpPr>
            <a:spLocks noGrp="1"/>
          </p:cNvSpPr>
          <p:nvPr>
            <p:ph type="sldNum" sz="quarter" idx="10"/>
          </p:nvPr>
        </p:nvSpPr>
        <p:spPr/>
        <p:txBody>
          <a:bodyPr/>
          <a:lstStyle/>
          <a:p>
            <a:fld id="{C41F825B-35D9-48D0-B118-C9DF9909E1FC}" type="slidenum">
              <a:rPr lang="en-US" smtClean="0"/>
              <a:t>14</a:t>
            </a:fld>
            <a:endParaRPr lang="en-US" dirty="0"/>
          </a:p>
        </p:txBody>
      </p:sp>
    </p:spTree>
    <p:extLst>
      <p:ext uri="{BB962C8B-B14F-4D97-AF65-F5344CB8AC3E}">
        <p14:creationId xmlns:p14="http://schemas.microsoft.com/office/powerpoint/2010/main" val="33028159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You’ll see the key skills for mathematics include: make sense of problems and persevere in solving them, reason abstractly and quantitatively, construct viable arguments and critique the reasoning of others, model with mathematics, use appropriate tools strategically, attend to precision, look for and make use of structure, and look for and express regularity in repeated reasoning.</a:t>
            </a:r>
          </a:p>
        </p:txBody>
      </p:sp>
      <p:sp>
        <p:nvSpPr>
          <p:cNvPr id="4" name="Slide Number Placeholder 3"/>
          <p:cNvSpPr>
            <a:spLocks noGrp="1"/>
          </p:cNvSpPr>
          <p:nvPr>
            <p:ph type="sldNum" sz="quarter" idx="10"/>
          </p:nvPr>
        </p:nvSpPr>
        <p:spPr/>
        <p:txBody>
          <a:bodyPr/>
          <a:lstStyle/>
          <a:p>
            <a:fld id="{C41F825B-35D9-48D0-B118-C9DF9909E1FC}" type="slidenum">
              <a:rPr lang="en-US" smtClean="0"/>
              <a:t>15</a:t>
            </a:fld>
            <a:endParaRPr lang="en-US" dirty="0"/>
          </a:p>
        </p:txBody>
      </p:sp>
    </p:spTree>
    <p:extLst>
      <p:ext uri="{BB962C8B-B14F-4D97-AF65-F5344CB8AC3E}">
        <p14:creationId xmlns:p14="http://schemas.microsoft.com/office/powerpoint/2010/main" val="20336905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Now it’s time for a practice slide. Please use the chat feature to respond to the following question based on the example shown. </a:t>
            </a:r>
          </a:p>
          <a:p>
            <a:r>
              <a:rPr lang="en-US" sz="1200" kern="1200" dirty="0">
                <a:solidFill>
                  <a:schemeClr val="tx1"/>
                </a:solidFill>
                <a:effectLst/>
                <a:latin typeface="Arial" panose="020B0604020202020204" pitchFamily="34" charset="0"/>
                <a:ea typeface="+mn-ea"/>
                <a:cs typeface="Arial" panose="020B0604020202020204" pitchFamily="34" charset="0"/>
              </a:rPr>
              <a:t>1. Does this service on its own meet Math Strategy 2.0? Why or why not?</a:t>
            </a:r>
          </a:p>
          <a:p>
            <a:r>
              <a:rPr lang="en-US" sz="1200" kern="1200" dirty="0">
                <a:solidFill>
                  <a:schemeClr val="tx1"/>
                </a:solidFill>
                <a:effectLst/>
                <a:latin typeface="Arial" panose="020B0604020202020204" pitchFamily="34" charset="0"/>
                <a:ea typeface="+mn-ea"/>
                <a:cs typeface="Arial" panose="020B0604020202020204" pitchFamily="34" charset="0"/>
              </a:rPr>
              <a:t>2. If it doesn’t, how could you revise it to align with Strategy 2.0?</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Answer:</a:t>
            </a:r>
            <a:r>
              <a:rPr lang="en-US" baseline="0" dirty="0">
                <a:latin typeface="Arial" panose="020B0604020202020204" pitchFamily="34" charset="0"/>
                <a:cs typeface="Arial" panose="020B0604020202020204" pitchFamily="34" charset="0"/>
              </a:rPr>
              <a:t> This service does meet Strategy 2.0. They are proposing to serve 100 percent of their students who are below standard, they meet the minute requirement, and are serving the grade levels that apply to them as a TK-8 district. However, if more than 20 students miss one or more classes, they will most likely not meet the MPO. When developing and/or monitoring services, you should be aware of the time requirement as you may have to extend services to plan for student absences.</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16</a:t>
            </a:fld>
            <a:endParaRPr lang="en-US" dirty="0"/>
          </a:p>
        </p:txBody>
      </p:sp>
    </p:spTree>
    <p:extLst>
      <p:ext uri="{BB962C8B-B14F-4D97-AF65-F5344CB8AC3E}">
        <p14:creationId xmlns:p14="http://schemas.microsoft.com/office/powerpoint/2010/main" val="37222764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Here is another example. As consultants we look for alignment between the intent of the SSDP strategies and the service description and key skills. The next two slides will provide some background on the service. Please analyze the content to see if it meets the intent behind Strategy 2.0. I will give you a chance to respond to the prompt after we review all the content.</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The service description reads: “Students in middle school and high school will be provided an after-school program designed to offer tutoring, instruction, and guidance in the completion of homework and/or school work in general”. The grade levels served are six through ungraded. There’s a proposed number of 750 students served, for a total of six hundred minutes.</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17</a:t>
            </a:fld>
            <a:endParaRPr lang="en-US" dirty="0"/>
          </a:p>
        </p:txBody>
      </p:sp>
    </p:spTree>
    <p:extLst>
      <p:ext uri="{BB962C8B-B14F-4D97-AF65-F5344CB8AC3E}">
        <p14:creationId xmlns:p14="http://schemas.microsoft.com/office/powerpoint/2010/main" val="10285129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Here is another example. As consultants we look for alignment between the intent of the SSDP strategies and the service description and key skills. The next two slides will provide some background on the service. Please analyze the content to see if it meets the intent behind Strategy 2.0. I will give you a chance to respond to the prompt after we review all the content.</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The service description reads: “Students in middle school and high school will be provided an after-school program designed to offer tutoring, instruction, and guidance in the completion of homework and/or school work in general”. The grade levels served are six through ungraded. There’s a proposed number of 750 students served, for a total of six hundred minutes.</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18</a:t>
            </a:fld>
            <a:endParaRPr lang="en-US" dirty="0"/>
          </a:p>
        </p:txBody>
      </p:sp>
    </p:spTree>
    <p:extLst>
      <p:ext uri="{BB962C8B-B14F-4D97-AF65-F5344CB8AC3E}">
        <p14:creationId xmlns:p14="http://schemas.microsoft.com/office/powerpoint/2010/main" val="22653082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Key skills to be learned: Students will be encouraged to attend the after school programs as an opportunity to receive extra help in their studies. The staff will be bilingual and able to provide both tutoring and if necessary, instruction in those areas of most need for each student.</a:t>
            </a:r>
          </a:p>
          <a:p>
            <a:r>
              <a:rPr lang="en-US" sz="1200" kern="1200" dirty="0">
                <a:solidFill>
                  <a:schemeClr val="tx1"/>
                </a:solidFill>
                <a:effectLst/>
                <a:latin typeface="Arial" panose="020B0604020202020204" pitchFamily="34" charset="0"/>
                <a:ea typeface="+mn-ea"/>
                <a:cs typeface="Arial" panose="020B0604020202020204" pitchFamily="34" charset="0"/>
              </a:rPr>
              <a:t>Students will receive individual assistance rather than group. It is the intent of this program to provide for the individual needs of the student rather than compete in a group as is often the case in their classrooms.</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19</a:t>
            </a:fld>
            <a:endParaRPr lang="en-US" dirty="0"/>
          </a:p>
        </p:txBody>
      </p:sp>
    </p:spTree>
    <p:extLst>
      <p:ext uri="{BB962C8B-B14F-4D97-AF65-F5344CB8AC3E}">
        <p14:creationId xmlns:p14="http://schemas.microsoft.com/office/powerpoint/2010/main" val="3734800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Before we get started, I’d like to review a few housekeeping items.</a:t>
            </a:r>
          </a:p>
          <a:p>
            <a:endParaRPr lang="en-US" dirty="0">
              <a:latin typeface="Arial" panose="020B0604020202020204" pitchFamily="34" charset="0"/>
              <a:cs typeface="Arial" panose="020B0604020202020204" pitchFamily="34" charset="0"/>
            </a:endParaRPr>
          </a:p>
          <a:p>
            <a:pPr>
              <a:spcBef>
                <a:spcPts val="0"/>
              </a:spcBef>
              <a:spcAft>
                <a:spcPts val="2400"/>
              </a:spcAft>
            </a:pPr>
            <a:r>
              <a:rPr lang="en-US" sz="1200" dirty="0">
                <a:latin typeface="Arial" panose="020B0604020202020204" pitchFamily="34" charset="0"/>
                <a:cs typeface="Arial" panose="020B0604020202020204" pitchFamily="34" charset="0"/>
              </a:rPr>
              <a:t>Roll Call: Please type in your name, title, and region or direct-funded district.</a:t>
            </a:r>
          </a:p>
          <a:p>
            <a:pPr>
              <a:spcBef>
                <a:spcPts val="0"/>
              </a:spcBef>
              <a:spcAft>
                <a:spcPts val="2400"/>
              </a:spcAft>
            </a:pPr>
            <a:endParaRPr lang="en-US" sz="1200" dirty="0">
              <a:latin typeface="Arial" panose="020B0604020202020204" pitchFamily="34" charset="0"/>
              <a:cs typeface="Arial" panose="020B0604020202020204" pitchFamily="34" charset="0"/>
            </a:endParaRPr>
          </a:p>
          <a:p>
            <a:pPr>
              <a:spcBef>
                <a:spcPts val="0"/>
              </a:spcBef>
              <a:spcAft>
                <a:spcPts val="2400"/>
              </a:spcAft>
            </a:pPr>
            <a:r>
              <a:rPr lang="en-US" sz="1200" dirty="0">
                <a:latin typeface="Arial" panose="020B0604020202020204" pitchFamily="34" charset="0"/>
                <a:cs typeface="Arial" panose="020B0604020202020204" pitchFamily="34" charset="0"/>
              </a:rPr>
              <a:t>Sound: We will mute all speakers during the presentation, but please mute your phone/computer speakers as well. Let’s do a quick sound check! Can you hear me now?</a:t>
            </a:r>
          </a:p>
          <a:p>
            <a:pPr>
              <a:spcBef>
                <a:spcPts val="0"/>
              </a:spcBef>
              <a:spcAft>
                <a:spcPts val="2400"/>
              </a:spcAft>
            </a:pPr>
            <a:endParaRPr lang="en-US" sz="1200" dirty="0">
              <a:latin typeface="Arial" panose="020B0604020202020204" pitchFamily="34" charset="0"/>
              <a:cs typeface="Arial" panose="020B0604020202020204" pitchFamily="34" charset="0"/>
            </a:endParaRPr>
          </a:p>
          <a:p>
            <a:pPr>
              <a:spcBef>
                <a:spcPts val="0"/>
              </a:spcBef>
              <a:spcAft>
                <a:spcPts val="2400"/>
              </a:spcAft>
            </a:pPr>
            <a:r>
              <a:rPr lang="en-US" sz="1200" dirty="0">
                <a:latin typeface="Arial" panose="020B0604020202020204" pitchFamily="34" charset="0"/>
                <a:cs typeface="Arial" panose="020B0604020202020204" pitchFamily="34" charset="0"/>
              </a:rPr>
              <a:t>Q&amp;A: Please type in your questions in the Q&amp;A feature. We will pause for questions a few times during the presentation.</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This webinar will be recorded and posted to My Digital</a:t>
            </a:r>
            <a:r>
              <a:rPr lang="en-US" baseline="0" dirty="0">
                <a:latin typeface="Arial" panose="020B0604020202020204" pitchFamily="34" charset="0"/>
                <a:cs typeface="Arial" panose="020B0604020202020204" pitchFamily="34" charset="0"/>
              </a:rPr>
              <a:t> Chalkboard in the Migrant Education Program group. If you do not currently have an account, you may want to sign up for one to access the resources we’ve provided including training materials.</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2</a:t>
            </a:fld>
            <a:endParaRPr lang="en-US" dirty="0"/>
          </a:p>
        </p:txBody>
      </p:sp>
    </p:spTree>
    <p:extLst>
      <p:ext uri="{BB962C8B-B14F-4D97-AF65-F5344CB8AC3E}">
        <p14:creationId xmlns:p14="http://schemas.microsoft.com/office/powerpoint/2010/main" val="36124599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Time for another practice. Please use the chat feature to respond to the following questions: </a:t>
            </a:r>
          </a:p>
          <a:p>
            <a:r>
              <a:rPr lang="en-US" sz="1200" kern="1200" dirty="0">
                <a:solidFill>
                  <a:schemeClr val="tx1"/>
                </a:solidFill>
                <a:effectLst/>
                <a:latin typeface="+mn-lt"/>
                <a:ea typeface="+mn-ea"/>
                <a:cs typeface="+mn-cs"/>
              </a:rPr>
              <a:t>1. Does this sample meet the requirements for SSDP Strategy 2.0? Why or why not?</a:t>
            </a:r>
          </a:p>
          <a:p>
            <a:r>
              <a:rPr lang="en-US" sz="1200" kern="1200" dirty="0">
                <a:solidFill>
                  <a:schemeClr val="tx1"/>
                </a:solidFill>
                <a:effectLst/>
                <a:latin typeface="+mn-lt"/>
                <a:ea typeface="+mn-ea"/>
                <a:cs typeface="+mn-cs"/>
              </a:rPr>
              <a:t>2. If the service does not meet the requirement, how could the service be revised to meet the requirements?</a:t>
            </a:r>
          </a:p>
          <a:p>
            <a:endParaRPr lang="en-US" dirty="0"/>
          </a:p>
          <a:p>
            <a:r>
              <a:rPr lang="en-US" dirty="0">
                <a:latin typeface="Arial" panose="020B0604020202020204" pitchFamily="34" charset="0"/>
                <a:cs typeface="Arial" panose="020B0604020202020204" pitchFamily="34" charset="0"/>
              </a:rPr>
              <a:t>Answers:</a:t>
            </a:r>
            <a:r>
              <a:rPr lang="en-US" baseline="0" dirty="0">
                <a:latin typeface="Arial" panose="020B0604020202020204" pitchFamily="34" charset="0"/>
                <a:cs typeface="Arial" panose="020B0604020202020204" pitchFamily="34" charset="0"/>
              </a:rPr>
              <a:t> </a:t>
            </a:r>
          </a:p>
          <a:p>
            <a:endParaRPr lang="en-US" baseline="0" dirty="0">
              <a:latin typeface="Arial" panose="020B0604020202020204" pitchFamily="34" charset="0"/>
              <a:cs typeface="Arial" panose="020B0604020202020204" pitchFamily="34" charset="0"/>
            </a:endParaRPr>
          </a:p>
          <a:p>
            <a:pPr marL="228600" indent="-228600">
              <a:buAutoNum type="arabicPeriod"/>
            </a:pPr>
            <a:r>
              <a:rPr lang="en-US" baseline="0" dirty="0">
                <a:latin typeface="Arial" panose="020B0604020202020204" pitchFamily="34" charset="0"/>
                <a:cs typeface="Arial" panose="020B0604020202020204" pitchFamily="34" charset="0"/>
              </a:rPr>
              <a:t>The service does meet the time requirement for 6</a:t>
            </a:r>
            <a:r>
              <a:rPr lang="en-US" baseline="30000" dirty="0">
                <a:latin typeface="Arial" panose="020B0604020202020204" pitchFamily="34" charset="0"/>
                <a:cs typeface="Arial" panose="020B0604020202020204" pitchFamily="34" charset="0"/>
              </a:rPr>
              <a:t>th</a:t>
            </a:r>
            <a:r>
              <a:rPr lang="en-US" baseline="0" dirty="0">
                <a:latin typeface="Arial" panose="020B0604020202020204" pitchFamily="34" charset="0"/>
                <a:cs typeface="Arial" panose="020B0604020202020204" pitchFamily="34" charset="0"/>
              </a:rPr>
              <a:t>-10</a:t>
            </a:r>
            <a:r>
              <a:rPr lang="en-US" baseline="30000" dirty="0">
                <a:latin typeface="Arial" panose="020B0604020202020204" pitchFamily="34" charset="0"/>
                <a:cs typeface="Arial" panose="020B0604020202020204" pitchFamily="34" charset="0"/>
              </a:rPr>
              <a:t>th</a:t>
            </a:r>
            <a:r>
              <a:rPr lang="en-US" baseline="0" dirty="0">
                <a:latin typeface="Arial" panose="020B0604020202020204" pitchFamily="34" charset="0"/>
                <a:cs typeface="Arial" panose="020B0604020202020204" pitchFamily="34" charset="0"/>
              </a:rPr>
              <a:t> graders. However, it seems as though the main purpose of this service is homework help and individual tutoring on classwork. So it would not meet the SSDP Math 2.0 strategy requirements. </a:t>
            </a:r>
          </a:p>
          <a:p>
            <a:pPr marL="228600" indent="-228600">
              <a:buAutoNum type="arabicPeriod"/>
            </a:pPr>
            <a:r>
              <a:rPr lang="en-US" baseline="0" dirty="0">
                <a:latin typeface="Arial" panose="020B0604020202020204" pitchFamily="34" charset="0"/>
                <a:cs typeface="Arial" panose="020B0604020202020204" pitchFamily="34" charset="0"/>
              </a:rPr>
              <a:t>In order to meet the strategy, the service needs to be revised to provide a targeted intervention math class. No homework or classwork should be done during this service.</a:t>
            </a:r>
          </a:p>
          <a:p>
            <a:pPr marL="228600" indent="-228600">
              <a:buAutoNum type="arabicPeriod"/>
            </a:pPr>
            <a:r>
              <a:rPr lang="en-US" baseline="0" dirty="0">
                <a:latin typeface="Arial" panose="020B0604020202020204" pitchFamily="34" charset="0"/>
                <a:cs typeface="Arial" panose="020B0604020202020204" pitchFamily="34" charset="0"/>
              </a:rPr>
              <a:t>Consultants are looking for the key skills section to align with the SSDP strategies selected. Please include key skills that align to the CCSS and coordinating SSDP strategies.</a:t>
            </a:r>
          </a:p>
          <a:p>
            <a:pPr marL="228600" indent="-228600">
              <a:buAutoNum type="arabicPeriod"/>
            </a:pPr>
            <a:endParaRPr lang="en-US" baseline="0" dirty="0">
              <a:latin typeface="Arial" panose="020B0604020202020204" pitchFamily="34" charset="0"/>
              <a:cs typeface="Arial" panose="020B0604020202020204" pitchFamily="34" charset="0"/>
            </a:endParaRPr>
          </a:p>
          <a:p>
            <a:pPr marL="228600" indent="-228600">
              <a:buAutoNum type="arabicPeriod"/>
            </a:pPr>
            <a:endParaRPr lang="en-US" baseline="0" dirty="0">
              <a:latin typeface="Arial" panose="020B0604020202020204" pitchFamily="34" charset="0"/>
              <a:cs typeface="Arial" panose="020B0604020202020204" pitchFamily="34" charset="0"/>
            </a:endParaRPr>
          </a:p>
          <a:p>
            <a:pPr marL="0" indent="0">
              <a:buNone/>
            </a:pPr>
            <a:r>
              <a:rPr lang="en-US" baseline="0" dirty="0">
                <a:latin typeface="Arial" panose="020B0604020202020204" pitchFamily="34" charset="0"/>
                <a:cs typeface="Arial" panose="020B0604020202020204" pitchFamily="34" charset="0"/>
              </a:rPr>
              <a:t>Remember, a homework/tutoring service is allowable, but it does not meet any of the SSDP strategies.</a:t>
            </a:r>
          </a:p>
        </p:txBody>
      </p:sp>
      <p:sp>
        <p:nvSpPr>
          <p:cNvPr id="4" name="Slide Number Placeholder 3"/>
          <p:cNvSpPr>
            <a:spLocks noGrp="1"/>
          </p:cNvSpPr>
          <p:nvPr>
            <p:ph type="sldNum" sz="quarter" idx="10"/>
          </p:nvPr>
        </p:nvSpPr>
        <p:spPr/>
        <p:txBody>
          <a:bodyPr/>
          <a:lstStyle/>
          <a:p>
            <a:fld id="{C41F825B-35D9-48D0-B118-C9DF9909E1FC}" type="slidenum">
              <a:rPr lang="en-US" smtClean="0"/>
              <a:t>20</a:t>
            </a:fld>
            <a:endParaRPr lang="en-US" dirty="0"/>
          </a:p>
        </p:txBody>
      </p:sp>
    </p:spTree>
    <p:extLst>
      <p:ext uri="{BB962C8B-B14F-4D97-AF65-F5344CB8AC3E}">
        <p14:creationId xmlns:p14="http://schemas.microsoft.com/office/powerpoint/2010/main" val="40726615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Here’s an example of how a subgrantee might include Strategy 13.0, Building Cultural Pride, within Strategy 2.0. When possible, incorporating culturally specific tests into mathematics—incorporate culturally specific tests into mathematics, but you may focus on including culturally responsive teaching techniques for mathematical instructional services. </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The techniques shared on the slide are from Sharroky Hollie’s book noted at the bottom. I recommend purchasing this book as it identifies different strategies, activities, as well as why they are culturally responsive.</a:t>
            </a:r>
          </a:p>
        </p:txBody>
      </p:sp>
      <p:sp>
        <p:nvSpPr>
          <p:cNvPr id="4" name="Slide Number Placeholder 3"/>
          <p:cNvSpPr>
            <a:spLocks noGrp="1"/>
          </p:cNvSpPr>
          <p:nvPr>
            <p:ph type="sldNum" sz="quarter" idx="10"/>
          </p:nvPr>
        </p:nvSpPr>
        <p:spPr/>
        <p:txBody>
          <a:bodyPr/>
          <a:lstStyle/>
          <a:p>
            <a:fld id="{C41F825B-35D9-48D0-B118-C9DF9909E1FC}" type="slidenum">
              <a:rPr lang="en-US" smtClean="0"/>
              <a:t>21</a:t>
            </a:fld>
            <a:endParaRPr lang="en-US" dirty="0"/>
          </a:p>
        </p:txBody>
      </p:sp>
    </p:spTree>
    <p:extLst>
      <p:ext uri="{BB962C8B-B14F-4D97-AF65-F5344CB8AC3E}">
        <p14:creationId xmlns:p14="http://schemas.microsoft.com/office/powerpoint/2010/main" val="11229633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Please remember that teachers must empower urban and diverse learners to construct a strong mathematical identity and deconstruct the belief that they are incapable of learning mathematics. Use culturally responsive classroom management techniques such as building a rapport, relationship, and respect. Your approach should be positive, proactive, and preventative. Separate cultural behaviors from wrong behaviors. Use effective attention signals.</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Additional strategies for culturally responsive teaching on student engagement activities--these are a few activities that you could incorporate into the classroom.</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The first activity titled, Let Me Hear You—students respond concurrently, orally, or with</a:t>
            </a:r>
          </a:p>
          <a:p>
            <a:r>
              <a:rPr lang="en-US" sz="1200" kern="1200" dirty="0">
                <a:solidFill>
                  <a:schemeClr val="tx1"/>
                </a:solidFill>
                <a:effectLst/>
                <a:latin typeface="Arial" panose="020B0604020202020204" pitchFamily="34" charset="0"/>
                <a:ea typeface="+mn-ea"/>
                <a:cs typeface="Arial" panose="020B0604020202020204" pitchFamily="34" charset="0"/>
              </a:rPr>
              <a:t>movement to a pre-taught call such as “Got it?/Yes”. The students would respond with a “yes”.</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Give a Shout Out—students softly shout out responses at the same time as a choral response.</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Another activity would be a Merry-Go-Round. In groups of three or four, take turns sharing a thought or reaction to the teacher’s question. Responses are about one to five words, keeping the rotation quick and thought concise.</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The Musical Shares activity includes the teacher posing a question and turning on music. Students move or dance around until the music is turned off. Students discuss the question until the music starts again and the process is repeated.</a:t>
            </a:r>
          </a:p>
        </p:txBody>
      </p:sp>
      <p:sp>
        <p:nvSpPr>
          <p:cNvPr id="4" name="Slide Number Placeholder 3"/>
          <p:cNvSpPr>
            <a:spLocks noGrp="1"/>
          </p:cNvSpPr>
          <p:nvPr>
            <p:ph type="sldNum" sz="quarter" idx="10"/>
          </p:nvPr>
        </p:nvSpPr>
        <p:spPr/>
        <p:txBody>
          <a:bodyPr/>
          <a:lstStyle/>
          <a:p>
            <a:fld id="{C41F825B-35D9-48D0-B118-C9DF9909E1FC}" type="slidenum">
              <a:rPr lang="en-US" smtClean="0"/>
              <a:t>22</a:t>
            </a:fld>
            <a:endParaRPr lang="en-US" dirty="0"/>
          </a:p>
        </p:txBody>
      </p:sp>
    </p:spTree>
    <p:extLst>
      <p:ext uri="{BB962C8B-B14F-4D97-AF65-F5344CB8AC3E}">
        <p14:creationId xmlns:p14="http://schemas.microsoft.com/office/powerpoint/2010/main" val="1426216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Please remember that teachers must empower urban and diverse learners to construct a strong mathematical identity and deconstruct the belief that they are incapable of learning mathematics. Use culturally responsive classroom management techniques such as building a rapport, relationship, and respect. Your approach should be positive, proactive, and preventative. Separate cultural behaviors from wrong behaviors. Use effective attention signals.</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Additional strategies for culturally responsive teaching on student engagement activities--these are a few activities that you could incorporate into the classroom.</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The first activity titled, Let Me Hear You—students respond concurrently, orally, or with</a:t>
            </a:r>
          </a:p>
          <a:p>
            <a:r>
              <a:rPr lang="en-US" sz="1200" kern="1200" dirty="0">
                <a:solidFill>
                  <a:schemeClr val="tx1"/>
                </a:solidFill>
                <a:effectLst/>
                <a:latin typeface="Arial" panose="020B0604020202020204" pitchFamily="34" charset="0"/>
                <a:ea typeface="+mn-ea"/>
                <a:cs typeface="Arial" panose="020B0604020202020204" pitchFamily="34" charset="0"/>
              </a:rPr>
              <a:t>movement to a pre-taught call such as “Got it?/Yes”. The students would respond with a “yes”.</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Give a Shout Out—students softly shout out responses at the same time as a choral response.</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Another activity would be a Merry-Go-Round. In groups of three or four, take turns sharing a thought or reaction to the teacher’s question. Responses are about one to five words, keeping the rotation quick and thought concise.</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The Musical Shares activity includes the teacher posing a question and turning on music. Students move or dance around until the music is turned off. Students discuss the question until the music starts again and the process is repeated.</a:t>
            </a:r>
          </a:p>
        </p:txBody>
      </p:sp>
      <p:sp>
        <p:nvSpPr>
          <p:cNvPr id="4" name="Slide Number Placeholder 3"/>
          <p:cNvSpPr>
            <a:spLocks noGrp="1"/>
          </p:cNvSpPr>
          <p:nvPr>
            <p:ph type="sldNum" sz="quarter" idx="10"/>
          </p:nvPr>
        </p:nvSpPr>
        <p:spPr/>
        <p:txBody>
          <a:bodyPr/>
          <a:lstStyle/>
          <a:p>
            <a:fld id="{C41F825B-35D9-48D0-B118-C9DF9909E1FC}" type="slidenum">
              <a:rPr lang="en-US" smtClean="0"/>
              <a:t>23</a:t>
            </a:fld>
            <a:endParaRPr lang="en-US" dirty="0"/>
          </a:p>
        </p:txBody>
      </p:sp>
    </p:spTree>
    <p:extLst>
      <p:ext uri="{BB962C8B-B14F-4D97-AF65-F5344CB8AC3E}">
        <p14:creationId xmlns:p14="http://schemas.microsoft.com/office/powerpoint/2010/main" val="4040527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Integrating culturally relevant content into mathematics is very challenging for teachers. It is extremely important to use examples, metaphors, and perspectives from various cultural frames when examining concept series, etc.</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From </a:t>
            </a:r>
            <a:r>
              <a:rPr lang="en-US" sz="1200" i="1" kern="1200" dirty="0">
                <a:solidFill>
                  <a:schemeClr val="tx1"/>
                </a:solidFill>
                <a:effectLst/>
                <a:latin typeface="+mn-lt"/>
                <a:ea typeface="+mn-ea"/>
                <a:cs typeface="+mn-cs"/>
              </a:rPr>
              <a:t>How Do I Teach Mathematics in a Culturally Responsive Way—Identifying, Empowering Teaching Practices</a:t>
            </a:r>
            <a:r>
              <a:rPr lang="en-US" sz="1200" kern="1200" dirty="0">
                <a:solidFill>
                  <a:schemeClr val="tx1"/>
                </a:solidFill>
                <a:effectLst/>
                <a:latin typeface="+mn-lt"/>
                <a:ea typeface="+mn-ea"/>
                <a:cs typeface="+mn-cs"/>
              </a:rPr>
              <a:t>, we see that “participants identified specific ways to integrate multicultural or culturally relevant content such as using word problems that are culturally familiar, integrating social issues relevant to the students’ community, and evaluating instructional materials and resources for hidden curriculum and bias. In teaching algebraic equations, I begin by using my students’ interests. For example, when I make up a math problem I do not just start it out by writing the problem on the board. Instead, I take the students through a series of familiar experiences: I ask the class to shout out their favorite music hip-hop CDs, the artists and their cultural background and then ask them how much the CDs cost, the amount of money the artists earn if they sold X number. I also ask them to research the number of artists of their favorite CDs. Then we work together to turn it into some type of algebra problem. Somehow this seems to get more kids engaged in the math than if I would have just put up numbers on the board that aren't related to the kid’s interests.</a:t>
            </a:r>
          </a:p>
        </p:txBody>
      </p:sp>
      <p:sp>
        <p:nvSpPr>
          <p:cNvPr id="4" name="Slide Number Placeholder 3"/>
          <p:cNvSpPr>
            <a:spLocks noGrp="1"/>
          </p:cNvSpPr>
          <p:nvPr>
            <p:ph type="sldNum" sz="quarter" idx="10"/>
          </p:nvPr>
        </p:nvSpPr>
        <p:spPr/>
        <p:txBody>
          <a:bodyPr/>
          <a:lstStyle/>
          <a:p>
            <a:fld id="{C41F825B-35D9-48D0-B118-C9DF9909E1FC}" type="slidenum">
              <a:rPr lang="en-US" smtClean="0"/>
              <a:t>24</a:t>
            </a:fld>
            <a:endParaRPr lang="en-US" dirty="0"/>
          </a:p>
        </p:txBody>
      </p:sp>
    </p:spTree>
    <p:extLst>
      <p:ext uri="{BB962C8B-B14F-4D97-AF65-F5344CB8AC3E}">
        <p14:creationId xmlns:p14="http://schemas.microsoft.com/office/powerpoint/2010/main" val="19584276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Integrating culturally relevant content into mathematics is very challenging for teachers. It is extremely important to use examples, metaphors, and perspectives from various cultural frames when examining concept series, etc.</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From </a:t>
            </a:r>
            <a:r>
              <a:rPr lang="en-US" sz="1200" i="1" kern="1200" dirty="0">
                <a:solidFill>
                  <a:schemeClr val="tx1"/>
                </a:solidFill>
                <a:effectLst/>
                <a:latin typeface="+mn-lt"/>
                <a:ea typeface="+mn-ea"/>
                <a:cs typeface="+mn-cs"/>
              </a:rPr>
              <a:t>How Do I Teach Mathematics in a Culturally Responsive Way—Identifying, Empowering Teaching Practices</a:t>
            </a:r>
            <a:r>
              <a:rPr lang="en-US" sz="1200" kern="1200" dirty="0">
                <a:solidFill>
                  <a:schemeClr val="tx1"/>
                </a:solidFill>
                <a:effectLst/>
                <a:latin typeface="+mn-lt"/>
                <a:ea typeface="+mn-ea"/>
                <a:cs typeface="+mn-cs"/>
              </a:rPr>
              <a:t>, we see that “participants identified specific ways to integrate multicultural or culturally relevant content such as using word problems that are culturally familiar, integrating social issues relevant to the students’ community, and evaluating instructional materials and resources for hidden curriculum and bias. In teaching algebraic equations, I begin by using my students’ interests. For example, when I make up a math problem I do not just start it out by writing the problem on the board. Instead, I take the students through a series of familiar experiences: I ask the class to shout out their favorite music hip-hop CDs, the artists and their cultural background and then ask them how much the CDs cost, the amount of money the artists earn if they sold X number. I also ask them to research the number of artists of their favorite CDs. Then we work together to turn it into some type of algebra problem. Somehow this seems to get more kids engaged in the math than if I would have just put up numbers on the board that aren't related to the kid’s interests.</a:t>
            </a:r>
          </a:p>
        </p:txBody>
      </p:sp>
      <p:sp>
        <p:nvSpPr>
          <p:cNvPr id="4" name="Slide Number Placeholder 3"/>
          <p:cNvSpPr>
            <a:spLocks noGrp="1"/>
          </p:cNvSpPr>
          <p:nvPr>
            <p:ph type="sldNum" sz="quarter" idx="10"/>
          </p:nvPr>
        </p:nvSpPr>
        <p:spPr/>
        <p:txBody>
          <a:bodyPr/>
          <a:lstStyle/>
          <a:p>
            <a:fld id="{C41F825B-35D9-48D0-B118-C9DF9909E1FC}" type="slidenum">
              <a:rPr lang="en-US" smtClean="0"/>
              <a:t>25</a:t>
            </a:fld>
            <a:endParaRPr lang="en-US" dirty="0"/>
          </a:p>
        </p:txBody>
      </p:sp>
    </p:spTree>
    <p:extLst>
      <p:ext uri="{BB962C8B-B14F-4D97-AF65-F5344CB8AC3E}">
        <p14:creationId xmlns:p14="http://schemas.microsoft.com/office/powerpoint/2010/main" val="29534869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Again, I would highly recommend reading this article. It has a lot of examples of ways to</a:t>
            </a:r>
          </a:p>
          <a:p>
            <a:r>
              <a:rPr lang="en-US" sz="1200" kern="1200" dirty="0">
                <a:solidFill>
                  <a:schemeClr val="tx1"/>
                </a:solidFill>
                <a:effectLst/>
                <a:latin typeface="Arial" panose="020B0604020202020204" pitchFamily="34" charset="0"/>
                <a:ea typeface="+mn-ea"/>
                <a:cs typeface="Arial" panose="020B0604020202020204" pitchFamily="34" charset="0"/>
              </a:rPr>
              <a:t>incorporate culturally responsive teaching techniques into mathematical instruction.</a:t>
            </a:r>
          </a:p>
          <a:p>
            <a:r>
              <a:rPr lang="en-US" sz="1200" kern="1200" dirty="0">
                <a:solidFill>
                  <a:schemeClr val="tx1"/>
                </a:solidFill>
                <a:effectLst/>
                <a:latin typeface="Arial" panose="020B0604020202020204" pitchFamily="34" charset="0"/>
                <a:ea typeface="+mn-ea"/>
                <a:cs typeface="Arial" panose="020B0604020202020204" pitchFamily="34" charset="0"/>
              </a:rPr>
              <a:t>Part of culturally responsive teaching is to take into consideration the sociopolitical context that divides us. Again, from the same article: “Mathematics presents a great opportunity to teach and help students learn about issues of social, political, and economic justice, especially as an analytical tool for examining and understanding community and societal issues and inequities in an unjust world. Examples of using data about disparities between racial groups and women were identified as powerful ways to help students understand social stratification, inequality, exploitation, and oppression. For example, they suggested that for urban students, data related to job opportunities, leadership positions, school graduation, sports, and businesses in their community will be motivating for mathematics learning.”</a:t>
            </a:r>
          </a:p>
          <a:p>
            <a:endParaRPr lang="en-US"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26</a:t>
            </a:fld>
            <a:endParaRPr lang="en-US" dirty="0"/>
          </a:p>
        </p:txBody>
      </p:sp>
    </p:spTree>
    <p:extLst>
      <p:ext uri="{BB962C8B-B14F-4D97-AF65-F5344CB8AC3E}">
        <p14:creationId xmlns:p14="http://schemas.microsoft.com/office/powerpoint/2010/main" val="22717904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At this time, we will pause to respond to any questions that may have come up from the first part of the presentation. Please type them into the chat feature. I’ll pause for a few minutes to respond to any questions as they come in.</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First question: </a:t>
            </a:r>
            <a:r>
              <a:rPr lang="en-US" sz="1200" kern="1200" dirty="0">
                <a:solidFill>
                  <a:schemeClr val="tx1"/>
                </a:solidFill>
                <a:effectLst/>
                <a:latin typeface="+mn-lt"/>
                <a:ea typeface="+mn-ea"/>
                <a:cs typeface="+mn-cs"/>
              </a:rPr>
              <a:t>For next year’s application—do we put in the description of the addition of culturally responsive teaching? </a:t>
            </a:r>
          </a:p>
          <a:p>
            <a:r>
              <a:rPr lang="en-US" sz="1200" b="1" kern="1200" dirty="0">
                <a:solidFill>
                  <a:schemeClr val="tx1"/>
                </a:solidFill>
                <a:effectLst/>
                <a:latin typeface="+mn-lt"/>
                <a:ea typeface="+mn-ea"/>
                <a:cs typeface="+mn-cs"/>
              </a:rPr>
              <a:t>Answer: </a:t>
            </a:r>
            <a:r>
              <a:rPr lang="en-US" sz="1200" kern="1200" dirty="0">
                <a:solidFill>
                  <a:schemeClr val="tx1"/>
                </a:solidFill>
                <a:effectLst/>
                <a:latin typeface="+mn-lt"/>
                <a:ea typeface="+mn-ea"/>
                <a:cs typeface="+mn-cs"/>
              </a:rPr>
              <a:t>Yes, if you are including culturally responsive teaching as part of Strategy 13.0, Building Cultural Pride, please include that in your application. We expect to see key skills that are included—or in this case, this would be included in the instructional strategies field within the application. But again, all of these need to align to the SSDP strategies that were selected. But I would encourage you, if at all possible—even though you’re not able to add additional information into your application but you’d like to get started with culturally responsive teaching—go ahead, and begin it now in your current services.</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Question: </a:t>
            </a:r>
            <a:r>
              <a:rPr lang="en-US" sz="1200" kern="1200" dirty="0">
                <a:solidFill>
                  <a:schemeClr val="tx1"/>
                </a:solidFill>
                <a:effectLst/>
                <a:latin typeface="+mn-lt"/>
                <a:ea typeface="+mn-ea"/>
                <a:cs typeface="+mn-cs"/>
              </a:rPr>
              <a:t>Does the CDE recommend curricula?</a:t>
            </a:r>
          </a:p>
          <a:p>
            <a:r>
              <a:rPr lang="en-US" sz="1200" b="1" kern="1200" dirty="0">
                <a:solidFill>
                  <a:schemeClr val="tx1"/>
                </a:solidFill>
                <a:effectLst/>
                <a:latin typeface="+mn-lt"/>
                <a:ea typeface="+mn-ea"/>
                <a:cs typeface="+mn-cs"/>
              </a:rPr>
              <a:t>Answer: </a:t>
            </a:r>
            <a:r>
              <a:rPr lang="en-US" sz="1200" kern="1200" dirty="0">
                <a:solidFill>
                  <a:schemeClr val="tx1"/>
                </a:solidFill>
                <a:effectLst/>
                <a:latin typeface="+mn-lt"/>
                <a:ea typeface="+mn-ea"/>
                <a:cs typeface="+mn-cs"/>
              </a:rPr>
              <a:t>The CDE does not promote a specific curricula—so we cannot recommend the supplemental curriculum to provide for teachers. Please do check in with district or county office of educational staff for resources on culturally responsive teaching.</a:t>
            </a:r>
          </a:p>
          <a:p>
            <a:r>
              <a:rPr lang="en-US" sz="1200" kern="1200" dirty="0">
                <a:solidFill>
                  <a:schemeClr val="tx1"/>
                </a:solidFill>
                <a:effectLst/>
                <a:latin typeface="+mn-lt"/>
                <a:ea typeface="+mn-ea"/>
                <a:cs typeface="+mn-cs"/>
              </a:rPr>
              <a:t>The question is for both ELA and math—must we mark off all the strategies if we are using these or can we use just one strategy for math and a few for ELA? All of the strategies must be implemented within a direct-funded region—excuse me, a direct-funded district or a region.</a:t>
            </a:r>
          </a:p>
          <a:p>
            <a:r>
              <a:rPr lang="en-US" sz="1200" kern="1200" dirty="0">
                <a:solidFill>
                  <a:schemeClr val="tx1"/>
                </a:solidFill>
                <a:effectLst/>
                <a:latin typeface="+mn-lt"/>
                <a:ea typeface="+mn-ea"/>
                <a:cs typeface="+mn-cs"/>
              </a:rPr>
              <a:t>Please do consult with your director to identify which strategies are appropriate for the services that you specifically provide. But again, all strategies must be implemented.</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Question: </a:t>
            </a:r>
            <a:r>
              <a:rPr lang="en-US" sz="1200" kern="1200" dirty="0">
                <a:solidFill>
                  <a:schemeClr val="tx1"/>
                </a:solidFill>
                <a:effectLst/>
                <a:latin typeface="+mn-lt"/>
                <a:ea typeface="+mn-ea"/>
                <a:cs typeface="+mn-cs"/>
              </a:rPr>
              <a:t>Can we take a couple of minutes to discuss how you find quality teachers to want to teach in the after school programs—we are struggling to find them. </a:t>
            </a:r>
          </a:p>
          <a:p>
            <a:r>
              <a:rPr lang="en-US" sz="1200" b="1" kern="1200" dirty="0">
                <a:solidFill>
                  <a:schemeClr val="tx1"/>
                </a:solidFill>
                <a:effectLst/>
                <a:latin typeface="+mn-lt"/>
                <a:ea typeface="+mn-ea"/>
                <a:cs typeface="+mn-cs"/>
              </a:rPr>
              <a:t>Answer: </a:t>
            </a:r>
            <a:r>
              <a:rPr lang="en-US" sz="1200" kern="1200" dirty="0">
                <a:solidFill>
                  <a:schemeClr val="tx1"/>
                </a:solidFill>
                <a:effectLst/>
                <a:latin typeface="+mn-lt"/>
                <a:ea typeface="+mn-ea"/>
                <a:cs typeface="+mn-cs"/>
              </a:rPr>
              <a:t>The CDE cannot provide specific guidance around this; it’s unique to each district and regional office. I do suggest that you talk to other districts in your area--your specific direct-funded district director or regional director for ways on how to encourage high quality teachers to apply for these positions.</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Question: </a:t>
            </a:r>
            <a:r>
              <a:rPr lang="en-US" sz="1200" kern="1200" dirty="0">
                <a:solidFill>
                  <a:schemeClr val="tx1"/>
                </a:solidFill>
                <a:effectLst/>
                <a:latin typeface="+mn-lt"/>
                <a:ea typeface="+mn-ea"/>
                <a:cs typeface="+mn-cs"/>
              </a:rPr>
              <a:t>Do all strategies have to be implemented by districts who have a DSA?</a:t>
            </a:r>
          </a:p>
          <a:p>
            <a:r>
              <a:rPr lang="en-US" sz="1200" b="1" kern="1200" dirty="0">
                <a:solidFill>
                  <a:schemeClr val="tx1"/>
                </a:solidFill>
                <a:effectLst/>
                <a:latin typeface="+mn-lt"/>
                <a:ea typeface="+mn-ea"/>
                <a:cs typeface="+mn-cs"/>
              </a:rPr>
              <a:t>Answer: </a:t>
            </a:r>
            <a:r>
              <a:rPr lang="en-US" sz="1200" kern="1200" dirty="0">
                <a:solidFill>
                  <a:schemeClr val="tx1"/>
                </a:solidFill>
                <a:effectLst/>
                <a:latin typeface="+mn-lt"/>
                <a:ea typeface="+mn-ea"/>
                <a:cs typeface="+mn-cs"/>
              </a:rPr>
              <a:t>Again, I would refer you back to your regional director to discuss this. I would not expect to see all strategies included in one DSA. I would expect to see all strategies included in the regional and all of their reimbursable regional district applications, including DSAs and MOUs.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Okay folks, thank you again for your questions—please keep them coming! We’re going to move onto Strategy 2.1.</a:t>
            </a:r>
          </a:p>
        </p:txBody>
      </p:sp>
      <p:sp>
        <p:nvSpPr>
          <p:cNvPr id="4" name="Slide Number Placeholder 3"/>
          <p:cNvSpPr>
            <a:spLocks noGrp="1"/>
          </p:cNvSpPr>
          <p:nvPr>
            <p:ph type="sldNum" sz="quarter" idx="10"/>
          </p:nvPr>
        </p:nvSpPr>
        <p:spPr/>
        <p:txBody>
          <a:bodyPr/>
          <a:lstStyle/>
          <a:p>
            <a:fld id="{C41F825B-35D9-48D0-B118-C9DF9909E1FC}" type="slidenum">
              <a:rPr lang="en-US" smtClean="0"/>
              <a:t>27</a:t>
            </a:fld>
            <a:endParaRPr lang="en-US" dirty="0"/>
          </a:p>
        </p:txBody>
      </p:sp>
    </p:spTree>
    <p:extLst>
      <p:ext uri="{BB962C8B-B14F-4D97-AF65-F5344CB8AC3E}">
        <p14:creationId xmlns:p14="http://schemas.microsoft.com/office/powerpoint/2010/main" val="25596777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Strategy 2.1 offers Math Literacy Family Nights targeting priority for service students, or PFS and migratory students scoring Below Standard, focused on math Common Core State Standards and learning strategies to use at home.</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Again, the MPO is really important. It tells you precisely what you need to do. During the regular school year, local Migrant Education Programs or MEPs will offer at least two Math Family Literacy Nights as a part of their Parent Involvement Plan.</a:t>
            </a:r>
          </a:p>
        </p:txBody>
      </p:sp>
      <p:sp>
        <p:nvSpPr>
          <p:cNvPr id="4" name="Slide Number Placeholder 3"/>
          <p:cNvSpPr>
            <a:spLocks noGrp="1"/>
          </p:cNvSpPr>
          <p:nvPr>
            <p:ph type="sldNum" sz="quarter" idx="10"/>
          </p:nvPr>
        </p:nvSpPr>
        <p:spPr/>
        <p:txBody>
          <a:bodyPr/>
          <a:lstStyle/>
          <a:p>
            <a:fld id="{C41F825B-35D9-48D0-B118-C9DF9909E1FC}" type="slidenum">
              <a:rPr lang="en-US" smtClean="0"/>
              <a:t>28</a:t>
            </a:fld>
            <a:endParaRPr lang="en-US" dirty="0"/>
          </a:p>
        </p:txBody>
      </p:sp>
    </p:spTree>
    <p:extLst>
      <p:ext uri="{BB962C8B-B14F-4D97-AF65-F5344CB8AC3E}">
        <p14:creationId xmlns:p14="http://schemas.microsoft.com/office/powerpoint/2010/main" val="35763876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The intent of this strategy is to provide—is to target priority for service students and students below standard as well as their parents. Teach key concepts and skills that contribute to the achievement gap. Students and parents should learn how to practice key concepts and skills at home through various exercises and games. And parents learn how to support student math achievement at home. For example—providing a structured environment for homework, playing math games with their child, and reviewing homework when possible.</a:t>
            </a:r>
          </a:p>
        </p:txBody>
      </p:sp>
      <p:sp>
        <p:nvSpPr>
          <p:cNvPr id="4" name="Slide Number Placeholder 3"/>
          <p:cNvSpPr>
            <a:spLocks noGrp="1"/>
          </p:cNvSpPr>
          <p:nvPr>
            <p:ph type="sldNum" sz="quarter" idx="10"/>
          </p:nvPr>
        </p:nvSpPr>
        <p:spPr/>
        <p:txBody>
          <a:bodyPr/>
          <a:lstStyle/>
          <a:p>
            <a:fld id="{C41F825B-35D9-48D0-B118-C9DF9909E1FC}" type="slidenum">
              <a:rPr lang="en-US" smtClean="0"/>
              <a:t>29</a:t>
            </a:fld>
            <a:endParaRPr lang="en-US" dirty="0"/>
          </a:p>
        </p:txBody>
      </p:sp>
    </p:spTree>
    <p:extLst>
      <p:ext uri="{BB962C8B-B14F-4D97-AF65-F5344CB8AC3E}">
        <p14:creationId xmlns:p14="http://schemas.microsoft.com/office/powerpoint/2010/main" val="14290583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The purpose of this webinar is to provide additional information to help subgrantees implement the State Service Delivery Plan (SSDP) focus strategies through the regional and district applications as well as the district service agreements and memorandums of understanding.</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Through</a:t>
            </a:r>
            <a:r>
              <a:rPr lang="en-US" baseline="0" dirty="0">
                <a:latin typeface="Arial" panose="020B0604020202020204" pitchFamily="34" charset="0"/>
                <a:cs typeface="Arial" panose="020B0604020202020204" pitchFamily="34" charset="0"/>
              </a:rPr>
              <a:t> review of regional applications, direct service agreements, and site visits it became clear that in order for the CDE to support subgrantees’ implementation of the SSDP strategies additional training is needed. Through the review we found that:</a:t>
            </a:r>
          </a:p>
          <a:p>
            <a:endParaRPr lang="en-US" baseline="0" dirty="0">
              <a:latin typeface="Arial" panose="020B0604020202020204" pitchFamily="34" charset="0"/>
              <a:cs typeface="Arial" panose="020B0604020202020204" pitchFamily="34" charset="0"/>
            </a:endParaRPr>
          </a:p>
          <a:p>
            <a:pPr marL="171450" indent="-171450">
              <a:spcBef>
                <a:spcPts val="0"/>
              </a:spcBef>
              <a:spcAft>
                <a:spcPts val="2400"/>
              </a:spcAft>
              <a:buFont typeface="Arial" panose="020B0604020202020204" pitchFamily="34" charset="0"/>
              <a:buChar char="•"/>
            </a:pPr>
            <a:r>
              <a:rPr lang="en-US" dirty="0">
                <a:latin typeface="Arial" panose="020B0604020202020204" pitchFamily="34" charset="0"/>
                <a:cs typeface="Arial" panose="020B0604020202020204" pitchFamily="34" charset="0"/>
              </a:rPr>
              <a:t>Many applications did not incorporate strategies correctly.</a:t>
            </a:r>
          </a:p>
          <a:p>
            <a:pPr marL="171450" indent="-171450">
              <a:spcBef>
                <a:spcPts val="0"/>
              </a:spcBef>
              <a:spcAft>
                <a:spcPts val="2400"/>
              </a:spcAft>
              <a:buFont typeface="Arial" panose="020B0604020202020204" pitchFamily="34" charset="0"/>
              <a:buChar char="•"/>
            </a:pPr>
            <a:r>
              <a:rPr lang="en-US" dirty="0">
                <a:latin typeface="Arial" panose="020B0604020202020204" pitchFamily="34" charset="0"/>
                <a:cs typeface="Arial" panose="020B0604020202020204" pitchFamily="34" charset="0"/>
              </a:rPr>
              <a:t>District staff indicated that they did not receive training on the State Service Delivery Plan (SSDP) from regions.</a:t>
            </a:r>
          </a:p>
          <a:p>
            <a:pPr marL="171450" indent="-171450">
              <a:spcBef>
                <a:spcPts val="0"/>
              </a:spcBef>
              <a:spcAft>
                <a:spcPts val="2400"/>
              </a:spcAft>
              <a:buFont typeface="Arial" panose="020B0604020202020204" pitchFamily="34" charset="0"/>
              <a:buChar char="•"/>
            </a:pPr>
            <a:r>
              <a:rPr lang="en-US" dirty="0">
                <a:latin typeface="Arial" panose="020B0604020202020204" pitchFamily="34" charset="0"/>
                <a:cs typeface="Arial" panose="020B0604020202020204" pitchFamily="34" charset="0"/>
              </a:rPr>
              <a:t>All regional staff approving district service agreements (DSAs) and memorandums of understanding (MOUs) need more training as evidence by approved DSAs and MOUs.</a:t>
            </a:r>
            <a:endParaRPr lang="en-US" baseline="0" dirty="0">
              <a:latin typeface="Arial" panose="020B0604020202020204" pitchFamily="34" charset="0"/>
              <a:cs typeface="Arial" panose="020B0604020202020204" pitchFamily="34" charset="0"/>
            </a:endParaRPr>
          </a:p>
          <a:p>
            <a:endParaRPr lang="en-US" baseline="0" dirty="0">
              <a:latin typeface="Arial" panose="020B0604020202020204" pitchFamily="34" charset="0"/>
              <a:cs typeface="Arial" panose="020B0604020202020204" pitchFamily="34" charset="0"/>
            </a:endParaRPr>
          </a:p>
          <a:p>
            <a:r>
              <a:rPr lang="en-US" baseline="0" dirty="0">
                <a:latin typeface="Arial" panose="020B0604020202020204" pitchFamily="34" charset="0"/>
                <a:cs typeface="Arial" panose="020B0604020202020204" pitchFamily="34" charset="0"/>
              </a:rPr>
              <a:t>It is important that all staff know what is expected from each SSDP strategy and that strategies are correctly aligned to the applications. MSIN service data will be verified and if data for SSDP aligned services is incorrect, staff will have to re-enter data and will have a higher chance of not meeting measurable program objectives if services are not aligned. We hope this webinar series provides additional insight and clarity into the intent behind each strategy.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3</a:t>
            </a:fld>
            <a:endParaRPr lang="en-US" dirty="0"/>
          </a:p>
        </p:txBody>
      </p:sp>
    </p:spTree>
    <p:extLst>
      <p:ext uri="{BB962C8B-B14F-4D97-AF65-F5344CB8AC3E}">
        <p14:creationId xmlns:p14="http://schemas.microsoft.com/office/powerpoint/2010/main" val="4331134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Again, we are focusing on direct instruction of specific math skills that contribute to the widening achievement gap. So, the following would not align with the intent of the strategy: STEM or STEAM Family Nights, Computer Literacy Family Nights, Robotics Family Nights, a student-only service, or a parent-only service.</a:t>
            </a:r>
          </a:p>
        </p:txBody>
      </p:sp>
      <p:sp>
        <p:nvSpPr>
          <p:cNvPr id="4" name="Slide Number Placeholder 3"/>
          <p:cNvSpPr>
            <a:spLocks noGrp="1"/>
          </p:cNvSpPr>
          <p:nvPr>
            <p:ph type="sldNum" sz="quarter" idx="10"/>
          </p:nvPr>
        </p:nvSpPr>
        <p:spPr/>
        <p:txBody>
          <a:bodyPr/>
          <a:lstStyle/>
          <a:p>
            <a:fld id="{C41F825B-35D9-48D0-B118-C9DF9909E1FC}" type="slidenum">
              <a:rPr lang="en-US" smtClean="0"/>
              <a:t>30</a:t>
            </a:fld>
            <a:endParaRPr lang="en-US" dirty="0"/>
          </a:p>
        </p:txBody>
      </p:sp>
    </p:spTree>
    <p:extLst>
      <p:ext uri="{BB962C8B-B14F-4D97-AF65-F5344CB8AC3E}">
        <p14:creationId xmlns:p14="http://schemas.microsoft.com/office/powerpoint/2010/main" val="37160265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Again, we’d like to show you ways to incorporate the student engagement strategies to different instructional focus areas—this one includes Strategy 13.1, Building Self-Pride. With parents and students, discuss different elements of self-pride. For example—self-respect, self-management, responsible decision-making, etc, depending on the grade ranges.</a:t>
            </a:r>
          </a:p>
          <a:p>
            <a:r>
              <a:rPr lang="en-US" sz="1200" kern="1200" dirty="0">
                <a:solidFill>
                  <a:schemeClr val="tx1"/>
                </a:solidFill>
                <a:effectLst/>
                <a:latin typeface="Arial" panose="020B0604020202020204" pitchFamily="34" charset="0"/>
                <a:ea typeface="+mn-ea"/>
                <a:cs typeface="Arial" panose="020B0604020202020204" pitchFamily="34" charset="0"/>
              </a:rPr>
              <a:t> </a:t>
            </a:r>
          </a:p>
          <a:p>
            <a:r>
              <a:rPr lang="en-US" sz="1200" kern="1200" dirty="0">
                <a:solidFill>
                  <a:schemeClr val="tx1"/>
                </a:solidFill>
                <a:effectLst/>
                <a:latin typeface="Arial" panose="020B0604020202020204" pitchFamily="34" charset="0"/>
                <a:ea typeface="+mn-ea"/>
                <a:cs typeface="Arial" panose="020B0604020202020204" pitchFamily="34" charset="0"/>
              </a:rPr>
              <a:t>In this example, teachers begin the family night talking about how learning new concepts and skills in math and other subjects can sometimes cause stress. Even though no one should expect to know how to do something perfectly when they are just learning.</a:t>
            </a:r>
          </a:p>
          <a:p>
            <a:r>
              <a:rPr lang="en-US" sz="1200" kern="1200" dirty="0">
                <a:solidFill>
                  <a:schemeClr val="tx1"/>
                </a:solidFill>
                <a:effectLst/>
                <a:latin typeface="Arial" panose="020B0604020202020204" pitchFamily="34" charset="0"/>
                <a:ea typeface="+mn-ea"/>
                <a:cs typeface="Arial" panose="020B0604020202020204" pitchFamily="34" charset="0"/>
              </a:rPr>
              <a:t>Students and parents can each write or draw different ways to manage stress in a healthy way and share with each other. Remind parents to help students remember this activity when students are stressed at home.</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Then teachers can dive into the math content. During the lesson, teachers should remind parents and students to take a deep breath or stretch real quick if they feel stressed. Each grade level within the health framework has a mental, emotional, and social health section. This is really a terrific resource to support teachers in developing students’ pride.</a:t>
            </a:r>
            <a:endParaRPr lang="en-US"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31</a:t>
            </a:fld>
            <a:endParaRPr lang="en-US" dirty="0"/>
          </a:p>
        </p:txBody>
      </p:sp>
    </p:spTree>
    <p:extLst>
      <p:ext uri="{BB962C8B-B14F-4D97-AF65-F5344CB8AC3E}">
        <p14:creationId xmlns:p14="http://schemas.microsoft.com/office/powerpoint/2010/main" val="30135588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Now we’d like to provide an opportunity for you to share with us what ideas do you have to include either Strategy 13.0, building cultural pride or Strategy 13.1, building self-pride during the Math Family Night service. I’ll give you a few minutes to respond in the chat feature. </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dirty="0">
                <a:effectLst/>
                <a:latin typeface="Arial" panose="020B0604020202020204" pitchFamily="34" charset="0"/>
                <a:cs typeface="Arial" panose="020B0604020202020204" pitchFamily="34" charset="0"/>
              </a:rPr>
              <a:t>Okay thank you so much to those of you who responded.</a:t>
            </a:r>
            <a:endParaRPr lang="en-US" dirty="0">
              <a:effectLst/>
              <a:latin typeface="Arial" panose="020B0604020202020204" pitchFamily="34" charset="0"/>
              <a:cs typeface="Arial" panose="020B0604020202020204" pitchFamily="34" charset="0"/>
            </a:endParaRPr>
          </a:p>
          <a:p>
            <a:r>
              <a:rPr lang="en-US" sz="1200" dirty="0">
                <a:effectLst/>
                <a:latin typeface="Arial" panose="020B0604020202020204" pitchFamily="34" charset="0"/>
                <a:cs typeface="Arial" panose="020B0604020202020204" pitchFamily="34" charset="0"/>
              </a:rPr>
              <a:t>Discuss parents’ work experience, hobbies, and special interests and build them into</a:t>
            </a:r>
            <a:endParaRPr lang="en-US" dirty="0">
              <a:effectLst/>
              <a:latin typeface="Arial" panose="020B0604020202020204" pitchFamily="34" charset="0"/>
              <a:cs typeface="Arial" panose="020B0604020202020204" pitchFamily="34" charset="0"/>
            </a:endParaRPr>
          </a:p>
          <a:p>
            <a:r>
              <a:rPr lang="en-US" sz="1200" dirty="0">
                <a:effectLst/>
                <a:latin typeface="Arial" panose="020B0604020202020204" pitchFamily="34" charset="0"/>
                <a:cs typeface="Arial" panose="020B0604020202020204" pitchFamily="34" charset="0"/>
              </a:rPr>
              <a:t>mathematical lesson planning. Talk about famous Latino mathematicians.</a:t>
            </a:r>
            <a:endParaRPr lang="en-US" dirty="0">
              <a:effectLst/>
              <a:latin typeface="Arial" panose="020B0604020202020204" pitchFamily="34" charset="0"/>
              <a:cs typeface="Arial" panose="020B0604020202020204" pitchFamily="34" charset="0"/>
            </a:endParaRPr>
          </a:p>
          <a:p>
            <a:r>
              <a:rPr lang="en-US" sz="1200" dirty="0">
                <a:effectLst/>
                <a:latin typeface="Arial" panose="020B0604020202020204" pitchFamily="34" charset="0"/>
                <a:cs typeface="Arial" panose="020B0604020202020204" pitchFamily="34" charset="0"/>
              </a:rPr>
              <a:t>Include math contributions from the focus culture when appropriate for specific lessons.</a:t>
            </a:r>
            <a:endParaRPr lang="en-US" dirty="0">
              <a:effectLst/>
              <a:latin typeface="Arial" panose="020B0604020202020204" pitchFamily="34" charset="0"/>
              <a:cs typeface="Arial" panose="020B0604020202020204" pitchFamily="34" charset="0"/>
            </a:endParaRPr>
          </a:p>
          <a:p>
            <a:r>
              <a:rPr lang="en-US" sz="1200" dirty="0">
                <a:effectLst/>
                <a:latin typeface="Arial" panose="020B0604020202020204" pitchFamily="34" charset="0"/>
                <a:cs typeface="Arial" panose="020B0604020202020204" pitchFamily="34" charset="0"/>
              </a:rPr>
              <a:t>Food recipes that incorporate mathematical calculations using pretend money to purchase goods</a:t>
            </a:r>
            <a:r>
              <a:rPr lang="en-US" dirty="0">
                <a:effectLst/>
                <a:latin typeface="Arial" panose="020B0604020202020204" pitchFamily="34" charset="0"/>
                <a:cs typeface="Arial" panose="020B0604020202020204" pitchFamily="34" charset="0"/>
              </a:rPr>
              <a:t>—</a:t>
            </a:r>
            <a:r>
              <a:rPr lang="en-US" sz="1200" dirty="0">
                <a:effectLst/>
                <a:latin typeface="Arial" panose="020B0604020202020204" pitchFamily="34" charset="0"/>
                <a:cs typeface="Arial" panose="020B0604020202020204" pitchFamily="34" charset="0"/>
              </a:rPr>
              <a:t>that is a great strategy for appropriate grade levels. Integrate indigenous mathematical practice used by Mayans and other groups. Yes, when appropriate and if it fits nicely into the math lesson that needs to be provided to</a:t>
            </a:r>
            <a:endParaRPr lang="en-US" dirty="0">
              <a:effectLst/>
              <a:latin typeface="Arial" panose="020B0604020202020204" pitchFamily="34" charset="0"/>
              <a:cs typeface="Arial" panose="020B0604020202020204" pitchFamily="34" charset="0"/>
            </a:endParaRPr>
          </a:p>
          <a:p>
            <a:r>
              <a:rPr lang="en-US" sz="1200" dirty="0">
                <a:effectLst/>
                <a:latin typeface="Arial" panose="020B0604020202020204" pitchFamily="34" charset="0"/>
                <a:cs typeface="Arial" panose="020B0604020202020204" pitchFamily="34" charset="0"/>
              </a:rPr>
              <a:t>students</a:t>
            </a:r>
            <a:r>
              <a:rPr lang="en-US" dirty="0">
                <a:effectLst/>
                <a:latin typeface="Arial" panose="020B0604020202020204" pitchFamily="34" charset="0"/>
                <a:cs typeface="Arial" panose="020B0604020202020204" pitchFamily="34" charset="0"/>
              </a:rPr>
              <a:t>—</a:t>
            </a:r>
            <a:r>
              <a:rPr lang="en-US" sz="1200" dirty="0">
                <a:effectLst/>
                <a:latin typeface="Arial" panose="020B0604020202020204" pitchFamily="34" charset="0"/>
                <a:cs typeface="Arial" panose="020B0604020202020204" pitchFamily="34" charset="0"/>
              </a:rPr>
              <a:t>absolutely.</a:t>
            </a:r>
            <a:endParaRPr lang="en-US" dirty="0">
              <a:effectLst/>
              <a:latin typeface="Arial" panose="020B0604020202020204" pitchFamily="34" charset="0"/>
              <a:cs typeface="Arial" panose="020B0604020202020204" pitchFamily="34" charset="0"/>
            </a:endParaRPr>
          </a:p>
          <a:p>
            <a:r>
              <a:rPr lang="en-US" sz="1200" dirty="0">
                <a:effectLst/>
                <a:latin typeface="Arial" panose="020B0604020202020204" pitchFamily="34" charset="0"/>
                <a:cs typeface="Arial" panose="020B0604020202020204" pitchFamily="34" charset="0"/>
              </a:rPr>
              <a:t>There is one comment about playing Latino music as parents arrive. Again, this would not align with the intent of the strategy. We are intentionally teaching the building of cultural and self-pride</a:t>
            </a:r>
            <a:r>
              <a:rPr lang="en-US" dirty="0">
                <a:effectLst/>
                <a:latin typeface="Arial" panose="020B0604020202020204" pitchFamily="34" charset="0"/>
                <a:cs typeface="Arial" panose="020B0604020202020204" pitchFamily="34" charset="0"/>
              </a:rPr>
              <a:t>—</a:t>
            </a:r>
            <a:r>
              <a:rPr lang="en-US" sz="1200" dirty="0">
                <a:effectLst/>
                <a:latin typeface="Arial" panose="020B0604020202020204" pitchFamily="34" charset="0"/>
                <a:cs typeface="Arial" panose="020B0604020202020204" pitchFamily="34" charset="0"/>
              </a:rPr>
              <a:t>so having something in the background would not necessarily align to this strategy although it does create a welcoming environment.</a:t>
            </a:r>
            <a:endParaRPr lang="en-US" dirty="0">
              <a:effectLst/>
              <a:latin typeface="Arial" panose="020B0604020202020204" pitchFamily="34" charset="0"/>
              <a:cs typeface="Arial" panose="020B0604020202020204" pitchFamily="34" charset="0"/>
            </a:endParaRPr>
          </a:p>
          <a:p>
            <a:r>
              <a:rPr lang="en-US" sz="1200" dirty="0">
                <a:effectLst/>
                <a:latin typeface="Arial" panose="020B0604020202020204" pitchFamily="34" charset="0"/>
                <a:cs typeface="Arial" panose="020B0604020202020204" pitchFamily="34" charset="0"/>
              </a:rPr>
              <a:t>It could be a part of culturally responsive teaching</a:t>
            </a:r>
            <a:r>
              <a:rPr lang="en-US" dirty="0">
                <a:effectLst/>
                <a:latin typeface="Arial" panose="020B0604020202020204" pitchFamily="34" charset="0"/>
                <a:cs typeface="Arial" panose="020B0604020202020204" pitchFamily="34" charset="0"/>
              </a:rPr>
              <a:t>—</a:t>
            </a:r>
            <a:r>
              <a:rPr lang="en-US" sz="1200" dirty="0">
                <a:effectLst/>
                <a:latin typeface="Arial" panose="020B0604020202020204" pitchFamily="34" charset="0"/>
                <a:cs typeface="Arial" panose="020B0604020202020204" pitchFamily="34" charset="0"/>
              </a:rPr>
              <a:t>we would just want something more than just playing music.</a:t>
            </a:r>
            <a:endParaRPr lang="en-US" dirty="0">
              <a:effectLst/>
              <a:latin typeface="Arial" panose="020B0604020202020204" pitchFamily="34" charset="0"/>
              <a:cs typeface="Arial" panose="020B0604020202020204" pitchFamily="34" charset="0"/>
            </a:endParaRPr>
          </a:p>
          <a:p>
            <a:endParaRPr lang="en-US" sz="1200" dirty="0">
              <a:effectLst/>
              <a:latin typeface="Arial" panose="020B0604020202020204" pitchFamily="34" charset="0"/>
              <a:cs typeface="Arial" panose="020B0604020202020204" pitchFamily="34" charset="0"/>
            </a:endParaRPr>
          </a:p>
          <a:p>
            <a:r>
              <a:rPr lang="en-US" sz="1200" dirty="0">
                <a:effectLst/>
                <a:latin typeface="Arial" panose="020B0604020202020204" pitchFamily="34" charset="0"/>
                <a:cs typeface="Arial" panose="020B0604020202020204" pitchFamily="34" charset="0"/>
              </a:rPr>
              <a:t>Definitely for those of you who know the SDAIE strategies</a:t>
            </a:r>
            <a:r>
              <a:rPr lang="en-US" dirty="0">
                <a:effectLst/>
                <a:latin typeface="Arial" panose="020B0604020202020204" pitchFamily="34" charset="0"/>
                <a:cs typeface="Arial" panose="020B0604020202020204" pitchFamily="34" charset="0"/>
              </a:rPr>
              <a:t>—</a:t>
            </a:r>
            <a:r>
              <a:rPr lang="en-US" sz="1200" dirty="0">
                <a:effectLst/>
                <a:latin typeface="Arial" panose="020B0604020202020204" pitchFamily="34" charset="0"/>
                <a:cs typeface="Arial" panose="020B0604020202020204" pitchFamily="34" charset="0"/>
              </a:rPr>
              <a:t>SDAIE strategies are appropriate, but it’s more for building English language development, not necessarily for building cultural pride or self-pride; but definitely incorporate those strategies. There are a lot of good SDAIE strategies to add.</a:t>
            </a:r>
            <a:endParaRPr lang="en-US" dirty="0">
              <a:effectLst/>
              <a:latin typeface="Arial" panose="020B0604020202020204" pitchFamily="34" charset="0"/>
              <a:cs typeface="Arial" panose="020B0604020202020204" pitchFamily="34" charset="0"/>
            </a:endParaRP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Thanks so much to all of you who participated!</a:t>
            </a:r>
          </a:p>
          <a:p>
            <a:endParaRPr lang="en-US" sz="1200" kern="1200" dirty="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32</a:t>
            </a:fld>
            <a:endParaRPr lang="en-US" dirty="0"/>
          </a:p>
        </p:txBody>
      </p:sp>
    </p:spTree>
    <p:extLst>
      <p:ext uri="{BB962C8B-B14F-4D97-AF65-F5344CB8AC3E}">
        <p14:creationId xmlns:p14="http://schemas.microsoft.com/office/powerpoint/2010/main" val="14438219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have any additional questions, please type</a:t>
            </a:r>
            <a:r>
              <a:rPr lang="en-US" baseline="0" dirty="0"/>
              <a:t> them into the Chat Feature. I’ll pause for a few minutes and respond to questions as they come in.</a:t>
            </a:r>
            <a:endParaRPr lang="en-US" dirty="0"/>
          </a:p>
        </p:txBody>
      </p:sp>
      <p:sp>
        <p:nvSpPr>
          <p:cNvPr id="4" name="Slide Number Placeholder 3"/>
          <p:cNvSpPr>
            <a:spLocks noGrp="1"/>
          </p:cNvSpPr>
          <p:nvPr>
            <p:ph type="sldNum" sz="quarter" idx="10"/>
          </p:nvPr>
        </p:nvSpPr>
        <p:spPr/>
        <p:txBody>
          <a:bodyPr/>
          <a:lstStyle/>
          <a:p>
            <a:fld id="{C41F825B-35D9-48D0-B118-C9DF9909E1FC}" type="slidenum">
              <a:rPr lang="en-US" smtClean="0"/>
              <a:t>33</a:t>
            </a:fld>
            <a:endParaRPr lang="en-US" dirty="0"/>
          </a:p>
        </p:txBody>
      </p:sp>
    </p:spTree>
    <p:extLst>
      <p:ext uri="{BB962C8B-B14F-4D97-AF65-F5344CB8AC3E}">
        <p14:creationId xmlns:p14="http://schemas.microsoft.com/office/powerpoint/2010/main" val="17754149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Let’s move on to Strategy 2.2—provide professional development (PD) opportunities for MEP staff to understand student math achievement data, increase their knowledge and skill set for teaching concepts and procedures and problem solving and data modeling in mathematics. PD should also include strategies for communicating and reasoning in mathematics as this piece should be integrated in learning for both mathematical claims identified in this strategy.</a:t>
            </a:r>
          </a:p>
          <a:p>
            <a:r>
              <a:rPr lang="en-US" sz="1200" kern="1200" dirty="0">
                <a:solidFill>
                  <a:schemeClr val="tx1"/>
                </a:solidFill>
                <a:effectLst/>
                <a:latin typeface="Arial" panose="020B0604020202020204" pitchFamily="34" charset="0"/>
                <a:ea typeface="+mn-ea"/>
                <a:cs typeface="Arial" panose="020B0604020202020204" pitchFamily="34" charset="0"/>
              </a:rPr>
              <a:t>Again, the MPOs tell you what needs to be done. So subgrantees will provide one professional development focused on Claims one, two, or other claims with the highest student achievement gap locally.</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34</a:t>
            </a:fld>
            <a:endParaRPr lang="en-US" dirty="0"/>
          </a:p>
        </p:txBody>
      </p:sp>
    </p:spTree>
    <p:extLst>
      <p:ext uri="{BB962C8B-B14F-4D97-AF65-F5344CB8AC3E}">
        <p14:creationId xmlns:p14="http://schemas.microsoft.com/office/powerpoint/2010/main" val="391581121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Professional development should include</a:t>
            </a:r>
            <a:r>
              <a:rPr lang="en-US" baseline="0" dirty="0">
                <a:latin typeface="Arial" panose="020B0604020202020204" pitchFamily="34" charset="0"/>
                <a:cs typeface="Arial" panose="020B0604020202020204" pitchFamily="34" charset="0"/>
              </a:rPr>
              <a:t> the following seven components</a:t>
            </a:r>
          </a:p>
          <a:p>
            <a:r>
              <a:rPr lang="en-US" sz="1200" kern="1200" dirty="0">
                <a:solidFill>
                  <a:schemeClr val="tx1"/>
                </a:solidFill>
                <a:effectLst/>
                <a:latin typeface="Arial" panose="020B0604020202020204" pitchFamily="34" charset="0"/>
                <a:ea typeface="+mn-ea"/>
                <a:cs typeface="Arial" panose="020B0604020202020204" pitchFamily="34" charset="0"/>
              </a:rPr>
              <a:t>1. Data Quality: professional learning uses varied sources and kinds of information to guide priorities, design, and assessments.</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2. Content and Pedagogy Quality: professional learning enhances educator’s expertise to increase students’ capacity to learn and thrive.</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3.</a:t>
            </a:r>
            <a:r>
              <a:rPr lang="en-US" sz="1200" b="1" kern="1200" dirty="0">
                <a:solidFill>
                  <a:schemeClr val="tx1"/>
                </a:solidFill>
                <a:effectLst/>
                <a:latin typeface="Arial" panose="020B0604020202020204" pitchFamily="34" charset="0"/>
                <a:ea typeface="+mn-ea"/>
                <a:cs typeface="Arial" panose="020B0604020202020204" pitchFamily="34" charset="0"/>
              </a:rPr>
              <a:t> </a:t>
            </a:r>
            <a:r>
              <a:rPr lang="en-US" sz="1200" kern="1200" dirty="0">
                <a:solidFill>
                  <a:schemeClr val="tx1"/>
                </a:solidFill>
                <a:effectLst/>
                <a:latin typeface="Arial" panose="020B0604020202020204" pitchFamily="34" charset="0"/>
                <a:ea typeface="+mn-ea"/>
                <a:cs typeface="Arial" panose="020B0604020202020204" pitchFamily="34" charset="0"/>
              </a:rPr>
              <a:t>Equity Quality: professional learning focuses on equitable access, opportunities, and outcomes for all students, with an emphasis on addressing achievement and opportunity disparities between student groups.</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4. Design and Structure Quality: profession learning reflects evidence-based approaches, recognizing that focused, sustained learning enables educators to acquire, implement, and assess improved practices.</a:t>
            </a:r>
          </a:p>
          <a:p>
            <a:endParaRPr lang="en-US" dirty="0"/>
          </a:p>
        </p:txBody>
      </p:sp>
      <p:sp>
        <p:nvSpPr>
          <p:cNvPr id="4" name="Slide Number Placeholder 3"/>
          <p:cNvSpPr>
            <a:spLocks noGrp="1"/>
          </p:cNvSpPr>
          <p:nvPr>
            <p:ph type="sldNum" sz="quarter" idx="10"/>
          </p:nvPr>
        </p:nvSpPr>
        <p:spPr/>
        <p:txBody>
          <a:bodyPr/>
          <a:lstStyle/>
          <a:p>
            <a:fld id="{C41F825B-35D9-48D0-B118-C9DF9909E1FC}" type="slidenum">
              <a:rPr lang="en-US" smtClean="0"/>
              <a:t>35</a:t>
            </a:fld>
            <a:endParaRPr lang="en-US" dirty="0"/>
          </a:p>
        </p:txBody>
      </p:sp>
    </p:spTree>
    <p:extLst>
      <p:ext uri="{BB962C8B-B14F-4D97-AF65-F5344CB8AC3E}">
        <p14:creationId xmlns:p14="http://schemas.microsoft.com/office/powerpoint/2010/main" val="172764999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5. Collaboration and Shared Accountability Quality: professional learning facilitates the development of a shared purpose for student learning and collective responsibility for achieving it.</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6. Resources Quality: professional learning dedicates resources that are adequate, accessible, and allocated appropriately toward established priorities and outcomes.</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7. Alignment and Coherence Quality: professional learning contributes to a coherent system of educator learning and support that connects district and school priorities and needs with state and federal requirements and resources.</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You can find more information about these Professional Learning Standards if you access the link at the bottom of this slide.</a:t>
            </a:r>
          </a:p>
        </p:txBody>
      </p:sp>
      <p:sp>
        <p:nvSpPr>
          <p:cNvPr id="4" name="Slide Number Placeholder 3"/>
          <p:cNvSpPr>
            <a:spLocks noGrp="1"/>
          </p:cNvSpPr>
          <p:nvPr>
            <p:ph type="sldNum" sz="quarter" idx="10"/>
          </p:nvPr>
        </p:nvSpPr>
        <p:spPr/>
        <p:txBody>
          <a:bodyPr/>
          <a:lstStyle/>
          <a:p>
            <a:fld id="{C41F825B-35D9-48D0-B118-C9DF9909E1FC}" type="slidenum">
              <a:rPr lang="en-US" smtClean="0"/>
              <a:t>36</a:t>
            </a:fld>
            <a:endParaRPr lang="en-US" dirty="0"/>
          </a:p>
        </p:txBody>
      </p:sp>
    </p:spTree>
    <p:extLst>
      <p:ext uri="{BB962C8B-B14F-4D97-AF65-F5344CB8AC3E}">
        <p14:creationId xmlns:p14="http://schemas.microsoft.com/office/powerpoint/2010/main" val="38689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The following activities would not align with the intent of Strategy 2.2—reviewing the SSDP strategies, a surface level review of the claims, any type of lecture style review, STEM or STEAM professional development, a one hour PD that orients a teacher to math concepts or the current MEP service in place. While that is appropriate, teachers need to know what services are being provided and what their roles and responsibilities are. That activity does not align to Strategy 2.2.</a:t>
            </a:r>
          </a:p>
        </p:txBody>
      </p:sp>
      <p:sp>
        <p:nvSpPr>
          <p:cNvPr id="4" name="Slide Number Placeholder 3"/>
          <p:cNvSpPr>
            <a:spLocks noGrp="1"/>
          </p:cNvSpPr>
          <p:nvPr>
            <p:ph type="sldNum" sz="quarter" idx="10"/>
          </p:nvPr>
        </p:nvSpPr>
        <p:spPr/>
        <p:txBody>
          <a:bodyPr/>
          <a:lstStyle/>
          <a:p>
            <a:fld id="{C41F825B-35D9-48D0-B118-C9DF9909E1FC}" type="slidenum">
              <a:rPr lang="en-US" smtClean="0"/>
              <a:t>37</a:t>
            </a:fld>
            <a:endParaRPr lang="en-US" dirty="0"/>
          </a:p>
        </p:txBody>
      </p:sp>
    </p:spTree>
    <p:extLst>
      <p:ext uri="{BB962C8B-B14F-4D97-AF65-F5344CB8AC3E}">
        <p14:creationId xmlns:p14="http://schemas.microsoft.com/office/powerpoint/2010/main" val="3130506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As noted in the ELA Focus Area webinar, there are quiet a few resources</a:t>
            </a:r>
            <a:r>
              <a:rPr lang="en-US" baseline="0" dirty="0">
                <a:latin typeface="Arial" panose="020B0604020202020204" pitchFamily="34" charset="0"/>
                <a:cs typeface="Arial" panose="020B0604020202020204" pitchFamily="34" charset="0"/>
              </a:rPr>
              <a:t> to support you in developing meaningful PD for staff. Read slide.</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38</a:t>
            </a:fld>
            <a:endParaRPr lang="en-US" dirty="0"/>
          </a:p>
        </p:txBody>
      </p:sp>
    </p:spTree>
    <p:extLst>
      <p:ext uri="{BB962C8B-B14F-4D97-AF65-F5344CB8AC3E}">
        <p14:creationId xmlns:p14="http://schemas.microsoft.com/office/powerpoint/2010/main" val="149128629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If you have any additional questions, please type</a:t>
            </a:r>
            <a:r>
              <a:rPr lang="en-US" baseline="0" dirty="0">
                <a:latin typeface="Arial" panose="020B0604020202020204" pitchFamily="34" charset="0"/>
                <a:cs typeface="Arial" panose="020B0604020202020204" pitchFamily="34" charset="0"/>
              </a:rPr>
              <a:t> them into the Chat Feature. I’ll pause for a few minutes and respond to questions as they come in.</a:t>
            </a:r>
          </a:p>
          <a:p>
            <a:r>
              <a:rPr lang="en-US" sz="1200" b="1" kern="1200" dirty="0">
                <a:solidFill>
                  <a:schemeClr val="tx1"/>
                </a:solidFill>
                <a:effectLst/>
                <a:latin typeface="Arial" panose="020B0604020202020204" pitchFamily="34" charset="0"/>
                <a:ea typeface="+mn-ea"/>
                <a:cs typeface="Arial" panose="020B0604020202020204" pitchFamily="34" charset="0"/>
              </a:rPr>
              <a:t>Question: </a:t>
            </a:r>
            <a:r>
              <a:rPr lang="en-US" sz="1200" kern="1200" dirty="0">
                <a:solidFill>
                  <a:schemeClr val="tx1"/>
                </a:solidFill>
                <a:effectLst/>
                <a:latin typeface="Arial" panose="020B0604020202020204" pitchFamily="34" charset="0"/>
                <a:ea typeface="+mn-ea"/>
                <a:cs typeface="Arial" panose="020B0604020202020204" pitchFamily="34" charset="0"/>
              </a:rPr>
              <a:t>Can support staff support a teacher through instruction? </a:t>
            </a:r>
          </a:p>
          <a:p>
            <a:r>
              <a:rPr lang="en-US" sz="1200" b="1" kern="1200" dirty="0">
                <a:solidFill>
                  <a:schemeClr val="tx1"/>
                </a:solidFill>
                <a:effectLst/>
                <a:latin typeface="Arial" panose="020B0604020202020204" pitchFamily="34" charset="0"/>
                <a:ea typeface="+mn-ea"/>
                <a:cs typeface="Arial" panose="020B0604020202020204" pitchFamily="34" charset="0"/>
              </a:rPr>
              <a:t>Answer:</a:t>
            </a:r>
            <a:r>
              <a:rPr lang="en-US" sz="1200" kern="1200" dirty="0">
                <a:solidFill>
                  <a:schemeClr val="tx1"/>
                </a:solidFill>
                <a:effectLst/>
                <a:latin typeface="Arial" panose="020B0604020202020204" pitchFamily="34" charset="0"/>
                <a:ea typeface="+mn-ea"/>
                <a:cs typeface="Arial" panose="020B0604020202020204" pitchFamily="34" charset="0"/>
              </a:rPr>
              <a:t> For Strategies 1.0 and 2.0 a credentialed teacher does need to provide direct instruction. We would expect to see instructional aides provide some support. But again, directed instruction, teacher modeling, guided instruction all primarily should be done by the credentialed teacher. Okay folks, well we do not have any additional questions.</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39</a:t>
            </a:fld>
            <a:endParaRPr lang="en-US" dirty="0"/>
          </a:p>
        </p:txBody>
      </p:sp>
    </p:spTree>
    <p:extLst>
      <p:ext uri="{BB962C8B-B14F-4D97-AF65-F5344CB8AC3E}">
        <p14:creationId xmlns:p14="http://schemas.microsoft.com/office/powerpoint/2010/main" val="3918000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The purpose of this specific webinar is to provide training on the SSDP focus area for mathematics to support development of a common understanding of what is required for each strategy under each focus area. For today’s webinar, we will review the SSDP strategies for the math focus area and identify what needs to be included in services for each strategy.</a:t>
            </a:r>
          </a:p>
        </p:txBody>
      </p:sp>
      <p:sp>
        <p:nvSpPr>
          <p:cNvPr id="4" name="Slide Number Placeholder 3"/>
          <p:cNvSpPr>
            <a:spLocks noGrp="1"/>
          </p:cNvSpPr>
          <p:nvPr>
            <p:ph type="sldNum" sz="quarter" idx="10"/>
          </p:nvPr>
        </p:nvSpPr>
        <p:spPr/>
        <p:txBody>
          <a:bodyPr/>
          <a:lstStyle/>
          <a:p>
            <a:fld id="{C41F825B-35D9-48D0-B118-C9DF9909E1FC}" type="slidenum">
              <a:rPr lang="en-US" smtClean="0"/>
              <a:t>4</a:t>
            </a:fld>
            <a:endParaRPr lang="en-US" dirty="0"/>
          </a:p>
        </p:txBody>
      </p:sp>
    </p:spTree>
    <p:extLst>
      <p:ext uri="{BB962C8B-B14F-4D97-AF65-F5344CB8AC3E}">
        <p14:creationId xmlns:p14="http://schemas.microsoft.com/office/powerpoint/2010/main" val="225477982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Next steps—please do review this information with staff at the regional or district level. Start to take a look at the district service agreements and memorandums of understanding in your region. Make sure reimbursable districts have properly selected SSDP strategies for services. If not, provide technical assistance so that data is entered correctly.</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I will be sending out this PowerPoint to regional directors and direct funded district directors, so that they may share these resources and you can access links within the PowerPoint. It also will be available on My Digital Chalkboard.</a:t>
            </a:r>
          </a:p>
        </p:txBody>
      </p:sp>
      <p:sp>
        <p:nvSpPr>
          <p:cNvPr id="4" name="Slide Number Placeholder 3"/>
          <p:cNvSpPr>
            <a:spLocks noGrp="1"/>
          </p:cNvSpPr>
          <p:nvPr>
            <p:ph type="sldNum" sz="quarter" idx="10"/>
          </p:nvPr>
        </p:nvSpPr>
        <p:spPr/>
        <p:txBody>
          <a:bodyPr/>
          <a:lstStyle/>
          <a:p>
            <a:fld id="{C41F825B-35D9-48D0-B118-C9DF9909E1FC}" type="slidenum">
              <a:rPr lang="en-US" smtClean="0"/>
              <a:t>40</a:t>
            </a:fld>
            <a:endParaRPr lang="en-US" dirty="0"/>
          </a:p>
        </p:txBody>
      </p:sp>
    </p:spTree>
    <p:extLst>
      <p:ext uri="{BB962C8B-B14F-4D97-AF65-F5344CB8AC3E}">
        <p14:creationId xmlns:p14="http://schemas.microsoft.com/office/powerpoint/2010/main" val="83630340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Thank you so much, if you have any questions about your services and SSDP alignment, please contact your CDE consultant. If you have any broad questions about the SSDP in general, please do contact me at </a:t>
            </a:r>
            <a:r>
              <a:rPr lang="en-US" sz="1200" u="sng" kern="1200" dirty="0">
                <a:solidFill>
                  <a:schemeClr val="tx1"/>
                </a:solidFill>
                <a:effectLst/>
                <a:latin typeface="Arial" panose="020B0604020202020204" pitchFamily="34" charset="0"/>
                <a:ea typeface="+mn-ea"/>
                <a:cs typeface="Arial" panose="020B0604020202020204" pitchFamily="34" charset="0"/>
                <a:hlinkClick r:id="rId3"/>
              </a:rPr>
              <a:t>mmallory@cde.ca.gov</a:t>
            </a:r>
            <a:r>
              <a:rPr lang="en-US" sz="1200" kern="1200" dirty="0">
                <a:solidFill>
                  <a:schemeClr val="tx1"/>
                </a:solidFill>
                <a:effectLst/>
                <a:latin typeface="Arial" panose="020B0604020202020204" pitchFamily="34" charset="0"/>
                <a:ea typeface="+mn-ea"/>
                <a:cs typeface="Arial" panose="020B0604020202020204" pitchFamily="34" charset="0"/>
              </a:rPr>
              <a:t> or by phone at 916–319–0730. I will stay on the line for a few additional questions if any should come in—otherwise you guys have a wonderful weekend and thank you so much for joining us!</a:t>
            </a:r>
          </a:p>
        </p:txBody>
      </p:sp>
      <p:sp>
        <p:nvSpPr>
          <p:cNvPr id="4" name="Slide Number Placeholder 3"/>
          <p:cNvSpPr>
            <a:spLocks noGrp="1"/>
          </p:cNvSpPr>
          <p:nvPr>
            <p:ph type="sldNum" sz="quarter" idx="10"/>
          </p:nvPr>
        </p:nvSpPr>
        <p:spPr/>
        <p:txBody>
          <a:bodyPr/>
          <a:lstStyle/>
          <a:p>
            <a:fld id="{C41F825B-35D9-48D0-B118-C9DF9909E1FC}" type="slidenum">
              <a:rPr lang="en-US" smtClean="0"/>
              <a:t>41</a:t>
            </a:fld>
            <a:endParaRPr lang="en-US" dirty="0"/>
          </a:p>
        </p:txBody>
      </p:sp>
    </p:spTree>
    <p:extLst>
      <p:ext uri="{BB962C8B-B14F-4D97-AF65-F5344CB8AC3E}">
        <p14:creationId xmlns:p14="http://schemas.microsoft.com/office/powerpoint/2010/main" val="1233908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For today’s webinar, we will review the SSDP strategies for the math focus area and identify what needs to be included in services for each strategy.</a:t>
            </a:r>
          </a:p>
        </p:txBody>
      </p:sp>
      <p:sp>
        <p:nvSpPr>
          <p:cNvPr id="4" name="Slide Number Placeholder 3"/>
          <p:cNvSpPr>
            <a:spLocks noGrp="1"/>
          </p:cNvSpPr>
          <p:nvPr>
            <p:ph type="sldNum" sz="quarter" idx="10"/>
          </p:nvPr>
        </p:nvSpPr>
        <p:spPr/>
        <p:txBody>
          <a:bodyPr/>
          <a:lstStyle/>
          <a:p>
            <a:fld id="{C41F825B-35D9-48D0-B118-C9DF9909E1FC}" type="slidenum">
              <a:rPr lang="en-US" smtClean="0"/>
              <a:t>5</a:t>
            </a:fld>
            <a:endParaRPr lang="en-US" dirty="0"/>
          </a:p>
        </p:txBody>
      </p:sp>
    </p:spTree>
    <p:extLst>
      <p:ext uri="{BB962C8B-B14F-4D97-AF65-F5344CB8AC3E}">
        <p14:creationId xmlns:p14="http://schemas.microsoft.com/office/powerpoint/2010/main" val="2879223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Before we jump in I’d like to remind folks how we came to select the focus areas and strategies. There is a local comprehensive needs assessment that illustrated needs within math.</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After stakeholders reviewed data on the Smarter Balanced Math Assessment, stakeholders identified multiple student needs for math achievement. Then, stakeholders reviewed best practices and selected initial strategies. Although we have some great services at the local level, we needed to do things differently because students are still not proficient in key content areas, and are not college or career ready. Therefore, strategies need to be implemented in a way they were intended.</a:t>
            </a:r>
          </a:p>
        </p:txBody>
      </p:sp>
      <p:sp>
        <p:nvSpPr>
          <p:cNvPr id="4" name="Slide Number Placeholder 3"/>
          <p:cNvSpPr>
            <a:spLocks noGrp="1"/>
          </p:cNvSpPr>
          <p:nvPr>
            <p:ph type="sldNum" sz="quarter" idx="10"/>
          </p:nvPr>
        </p:nvSpPr>
        <p:spPr/>
        <p:txBody>
          <a:bodyPr/>
          <a:lstStyle/>
          <a:p>
            <a:fld id="{C41F825B-35D9-48D0-B118-C9DF9909E1FC}" type="slidenum">
              <a:rPr lang="en-US" smtClean="0"/>
              <a:t>6</a:t>
            </a:fld>
            <a:endParaRPr lang="en-US" dirty="0"/>
          </a:p>
        </p:txBody>
      </p:sp>
    </p:spTree>
    <p:extLst>
      <p:ext uri="{BB962C8B-B14F-4D97-AF65-F5344CB8AC3E}">
        <p14:creationId xmlns:p14="http://schemas.microsoft.com/office/powerpoint/2010/main" val="3130557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Strategy 2.0 is all about targeted interventions similar to what you’d see during core math instruction. It offers supplemental math instructional services focused on teaching concepts and procedures as well as problem solving and modeling data for migratory students scoring Below Standard on either Claim one or Claim two.</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As I’ve mentioned previously, the measurable program objectives, or MPOs, are extremely important and worth reviewing. Each year, 80 percent of K-10 migratory students who are not proficient in math achievement will participate in at least thirty hours or eighteen hundred minutes of supplemental—excuse me, that should say math instruction—during the regular school year and at least twenty hours or twelve hundred minutes of summer school instruction if present.</a:t>
            </a:r>
          </a:p>
        </p:txBody>
      </p:sp>
      <p:sp>
        <p:nvSpPr>
          <p:cNvPr id="4" name="Slide Number Placeholder 3"/>
          <p:cNvSpPr>
            <a:spLocks noGrp="1"/>
          </p:cNvSpPr>
          <p:nvPr>
            <p:ph type="sldNum" sz="quarter" idx="10"/>
          </p:nvPr>
        </p:nvSpPr>
        <p:spPr/>
        <p:txBody>
          <a:bodyPr/>
          <a:lstStyle/>
          <a:p>
            <a:fld id="{C41F825B-35D9-48D0-B118-C9DF9909E1FC}" type="slidenum">
              <a:rPr lang="en-US" smtClean="0"/>
              <a:t>7</a:t>
            </a:fld>
            <a:endParaRPr lang="en-US" dirty="0"/>
          </a:p>
        </p:txBody>
      </p:sp>
    </p:spTree>
    <p:extLst>
      <p:ext uri="{BB962C8B-B14F-4D97-AF65-F5344CB8AC3E}">
        <p14:creationId xmlns:p14="http://schemas.microsoft.com/office/powerpoint/2010/main" val="36455148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Arial" panose="020B0604020202020204" pitchFamily="34" charset="0"/>
                <a:ea typeface="+mn-ea"/>
                <a:cs typeface="Arial" panose="020B0604020202020204" pitchFamily="34" charset="0"/>
              </a:rPr>
              <a:t>So what does that mean? In this service, we should see targeted math intervention provided by a credentialed teacher via direct instruction to reteach or pre-teach necessary skills to meet grade-specific Common Core State Standards. These lessons mirror high-quality lessons during core instruction for math. Includes integrated english language development, project-based learning, differentiated instruction, and instructional strategies that truly engage students.</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Direct instruction should focus on Claims one and two. </a:t>
            </a:r>
          </a:p>
          <a:p>
            <a:endParaRPr lang="en-US" sz="1200" kern="1200" dirty="0">
              <a:solidFill>
                <a:schemeClr val="tx1"/>
              </a:solidFill>
              <a:effectLst/>
              <a:latin typeface="Arial" panose="020B0604020202020204" pitchFamily="34" charset="0"/>
              <a:ea typeface="+mn-ea"/>
              <a:cs typeface="Arial" panose="020B0604020202020204" pitchFamily="34" charset="0"/>
            </a:endParaRPr>
          </a:p>
          <a:p>
            <a:r>
              <a:rPr lang="en-US" sz="1200" kern="1200" dirty="0">
                <a:solidFill>
                  <a:schemeClr val="tx1"/>
                </a:solidFill>
                <a:effectLst/>
                <a:latin typeface="Arial" panose="020B0604020202020204" pitchFamily="34" charset="0"/>
                <a:ea typeface="+mn-ea"/>
                <a:cs typeface="Arial" panose="020B0604020202020204" pitchFamily="34" charset="0"/>
              </a:rPr>
              <a:t>These services target K-10 academically at-risk students and must meet time requirements for regular school year and summer school.</a:t>
            </a:r>
          </a:p>
          <a:p>
            <a:endParaRPr lang="en-US" sz="1200" kern="1200" dirty="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8</a:t>
            </a:fld>
            <a:endParaRPr lang="en-US" dirty="0"/>
          </a:p>
        </p:txBody>
      </p:sp>
    </p:spTree>
    <p:extLst>
      <p:ext uri="{BB962C8B-B14F-4D97-AF65-F5344CB8AC3E}">
        <p14:creationId xmlns:p14="http://schemas.microsoft.com/office/powerpoint/2010/main" val="3932227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Arial" panose="020B0604020202020204" pitchFamily="34" charset="0"/>
                <a:ea typeface="+mn-ea"/>
                <a:cs typeface="Arial" panose="020B0604020202020204" pitchFamily="34" charset="0"/>
              </a:rPr>
              <a:t>Just a reminder—services that align to 2.0 must include a credentialed teacher. Please be sure to select teachers whose area of expertise or grade level reflect what is being offered in the service. You should have a pre-test on the first day. Make sure that the services include differentiated groups, formative or informal assessments for checking for understanding, all curricula are aligned to Common Core, and lesson objectives are visible to students.</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9</a:t>
            </a:fld>
            <a:endParaRPr lang="en-US" dirty="0"/>
          </a:p>
        </p:txBody>
      </p:sp>
    </p:spTree>
    <p:extLst>
      <p:ext uri="{BB962C8B-B14F-4D97-AF65-F5344CB8AC3E}">
        <p14:creationId xmlns:p14="http://schemas.microsoft.com/office/powerpoint/2010/main" val="26665065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3" name="Group 12"/>
          <p:cNvGrpSpPr>
            <a:grpSpLocks/>
          </p:cNvGrpSpPr>
          <p:nvPr userDrawn="1"/>
        </p:nvGrpSpPr>
        <p:grpSpPr bwMode="auto">
          <a:xfrm>
            <a:off x="0" y="0"/>
            <a:ext cx="12192000" cy="6858000"/>
            <a:chOff x="0" y="0"/>
            <a:chExt cx="5760" cy="4320"/>
          </a:xfrm>
        </p:grpSpPr>
        <p:sp>
          <p:nvSpPr>
            <p:cNvPr id="4" name="Rectangle 13"/>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dirty="0">
                <a:solidFill>
                  <a:srgbClr val="000000"/>
                </a:solidFill>
              </a:endParaRPr>
            </a:p>
          </p:txBody>
        </p:sp>
        <p:sp>
          <p:nvSpPr>
            <p:cNvPr id="5" name="Rectangle 14"/>
            <p:cNvSpPr>
              <a:spLocks noChangeArrowheads="1"/>
            </p:cNvSpPr>
            <p:nvPr/>
          </p:nvSpPr>
          <p:spPr bwMode="auto">
            <a:xfrm>
              <a:off x="1248" y="1392"/>
              <a:ext cx="4512" cy="96"/>
            </a:xfrm>
            <a:prstGeom prst="rect">
              <a:avLst/>
            </a:prstGeom>
            <a:gradFill rotWithShape="0">
              <a:gsLst>
                <a:gs pos="0">
                  <a:srgbClr val="F17157"/>
                </a:gs>
                <a:gs pos="100000">
                  <a:srgbClr val="FAD0C8"/>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dirty="0"/>
            </a:p>
          </p:txBody>
        </p:sp>
        <p:sp>
          <p:nvSpPr>
            <p:cNvPr id="6" name="Rectangle 15"/>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dirty="0"/>
            </a:p>
          </p:txBody>
        </p:sp>
      </p:grpSp>
      <p:sp>
        <p:nvSpPr>
          <p:cNvPr id="7" name="Rectangle 6"/>
          <p:cNvSpPr>
            <a:spLocks noChangeArrowheads="1"/>
          </p:cNvSpPr>
          <p:nvPr userDrawn="1"/>
        </p:nvSpPr>
        <p:spPr bwMode="auto">
          <a:xfrm>
            <a:off x="2540000" y="6096000"/>
            <a:ext cx="9550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spcBef>
                <a:spcPts val="800"/>
              </a:spcBef>
              <a:defRPr/>
            </a:pPr>
            <a:r>
              <a:rPr lang="en-US" altLang="en-US" sz="1100" b="1" dirty="0">
                <a:solidFill>
                  <a:srgbClr val="070C51"/>
                </a:solidFill>
                <a:latin typeface="Arial" panose="020B0604020202020204" pitchFamily="34" charset="0"/>
              </a:rPr>
              <a:t>CALIFORNIA DEPARTMENT OF EDUCATION</a:t>
            </a:r>
            <a:br>
              <a:rPr lang="en-US" altLang="en-US" sz="1100" b="1" dirty="0">
                <a:solidFill>
                  <a:srgbClr val="070C51"/>
                </a:solidFill>
                <a:latin typeface="Arial" panose="020B0604020202020204" pitchFamily="34" charset="0"/>
              </a:rPr>
            </a:br>
            <a:r>
              <a:rPr lang="en-US" altLang="en-US" sz="1100" dirty="0">
                <a:solidFill>
                  <a:srgbClr val="070C51"/>
                </a:solidFill>
                <a:latin typeface="Arial" panose="020B0604020202020204" pitchFamily="34" charset="0"/>
              </a:rPr>
              <a:t>Tony Thurmond, State Superintendent of Public Instruction</a:t>
            </a:r>
            <a:endParaRPr lang="en-US" altLang="en-US" sz="1200" b="1" dirty="0">
              <a:solidFill>
                <a:srgbClr val="000000"/>
              </a:solidFill>
              <a:latin typeface="Arial" panose="020B0604020202020204" pitchFamily="34" charset="0"/>
            </a:endParaRPr>
          </a:p>
        </p:txBody>
      </p:sp>
      <p:pic>
        <p:nvPicPr>
          <p:cNvPr id="8" name="Picture 18" descr="Official Seal of the California Department of Education"/>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8150" y="523875"/>
            <a:ext cx="1457325"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743200" y="3086100"/>
            <a:ext cx="9144000" cy="1143000"/>
          </a:xfrm>
        </p:spPr>
        <p:txBody>
          <a:bodyPr/>
          <a:lstStyle/>
          <a:p>
            <a:r>
              <a:rPr lang="en-US"/>
              <a:t>Click to edit Master title style</a:t>
            </a:r>
          </a:p>
        </p:txBody>
      </p:sp>
    </p:spTree>
    <p:extLst>
      <p:ext uri="{BB962C8B-B14F-4D97-AF65-F5344CB8AC3E}">
        <p14:creationId xmlns:p14="http://schemas.microsoft.com/office/powerpoint/2010/main" val="39669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dirty="0"/>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dirty="0"/>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D6029DA4-09B0-4A2D-AA4B-CC45A202471A}" type="slidenum">
              <a:rPr lang="en-US" altLang="en-US"/>
              <a:pPr>
                <a:defRPr/>
              </a:pPr>
              <a:t>‹#›</a:t>
            </a:fld>
            <a:endParaRPr lang="en-US" altLang="en-US" dirty="0"/>
          </a:p>
        </p:txBody>
      </p:sp>
    </p:spTree>
    <p:extLst>
      <p:ext uri="{BB962C8B-B14F-4D97-AF65-F5344CB8AC3E}">
        <p14:creationId xmlns:p14="http://schemas.microsoft.com/office/powerpoint/2010/main" val="1151940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400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2136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dirty="0"/>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dirty="0"/>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F4240488-8288-431D-9FBC-061E1C8939AC}" type="slidenum">
              <a:rPr lang="en-US" altLang="en-US"/>
              <a:pPr>
                <a:defRPr/>
              </a:pPr>
              <a:t>‹#›</a:t>
            </a:fld>
            <a:endParaRPr lang="en-US" altLang="en-US" dirty="0"/>
          </a:p>
        </p:txBody>
      </p:sp>
    </p:spTree>
    <p:extLst>
      <p:ext uri="{BB962C8B-B14F-4D97-AF65-F5344CB8AC3E}">
        <p14:creationId xmlns:p14="http://schemas.microsoft.com/office/powerpoint/2010/main" val="1277856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dirty="0"/>
          </a:p>
        </p:txBody>
      </p:sp>
      <p:sp>
        <p:nvSpPr>
          <p:cNvPr id="4"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dirty="0"/>
          </a:p>
        </p:txBody>
      </p:sp>
      <p:sp>
        <p:nvSpPr>
          <p:cNvPr id="5"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3FDE3ABF-8AC6-4BCD-B555-3DAB003AA8A5}" type="slidenum">
              <a:rPr lang="en-US" altLang="en-US"/>
              <a:pPr>
                <a:defRPr/>
              </a:pPr>
              <a:t>‹#›</a:t>
            </a:fld>
            <a:endParaRPr lang="en-US" altLang="en-US" dirty="0"/>
          </a:p>
        </p:txBody>
      </p:sp>
    </p:spTree>
    <p:extLst>
      <p:ext uri="{BB962C8B-B14F-4D97-AF65-F5344CB8AC3E}">
        <p14:creationId xmlns:p14="http://schemas.microsoft.com/office/powerpoint/2010/main" val="3180018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46351" y="526617"/>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2546351" y="339422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1" fontAlgn="auto" hangingPunct="1">
              <a:spcBef>
                <a:spcPts val="0"/>
              </a:spcBef>
              <a:spcAft>
                <a:spcPts val="0"/>
              </a:spcAft>
              <a:defRPr smtClean="0">
                <a:solidFill>
                  <a:schemeClr val="tx1"/>
                </a:solidFill>
              </a:defRPr>
            </a:lvl1pPr>
          </a:lstStyle>
          <a:p>
            <a:pPr>
              <a:defRPr/>
            </a:pPr>
            <a:endParaRPr lang="en-US" dirty="0"/>
          </a:p>
        </p:txBody>
      </p:sp>
      <p:sp>
        <p:nvSpPr>
          <p:cNvPr id="5" name="Footer Placeholder 4"/>
          <p:cNvSpPr>
            <a:spLocks noGrp="1"/>
          </p:cNvSpPr>
          <p:nvPr>
            <p:ph type="ftr" sz="quarter" idx="11"/>
          </p:nvPr>
        </p:nvSpPr>
        <p:spPr/>
        <p:txBody>
          <a:bodyPr/>
          <a:lstStyle>
            <a:lvl1pPr eaLnBrk="1" fontAlgn="auto" hangingPunct="1">
              <a:spcBef>
                <a:spcPts val="0"/>
              </a:spcBef>
              <a:spcAft>
                <a:spcPts val="0"/>
              </a:spcAft>
              <a:defRPr>
                <a:solidFill>
                  <a:schemeClr val="tx1"/>
                </a:solidFill>
              </a:defRPr>
            </a:lvl1pPr>
          </a:lstStyle>
          <a:p>
            <a:pPr>
              <a:defRPr/>
            </a:pPr>
            <a:endParaRPr lang="en-US" dirty="0"/>
          </a:p>
        </p:txBody>
      </p:sp>
      <p:sp>
        <p:nvSpPr>
          <p:cNvPr id="6" name="Slide Number Placeholder 5"/>
          <p:cNvSpPr>
            <a:spLocks noGrp="1"/>
          </p:cNvSpPr>
          <p:nvPr>
            <p:ph type="sldNum" sz="quarter" idx="12"/>
          </p:nvPr>
        </p:nvSpPr>
        <p:spPr/>
        <p:txBody>
          <a:bodyPr/>
          <a:lstStyle>
            <a:lvl1pPr eaLnBrk="1" fontAlgn="auto" hangingPunct="1">
              <a:spcBef>
                <a:spcPts val="0"/>
              </a:spcBef>
              <a:spcAft>
                <a:spcPts val="0"/>
              </a:spcAft>
              <a:defRPr smtClean="0">
                <a:solidFill>
                  <a:schemeClr val="tx1"/>
                </a:solidFill>
              </a:defRPr>
            </a:lvl1pPr>
          </a:lstStyle>
          <a:p>
            <a:pPr>
              <a:defRPr/>
            </a:pPr>
            <a:fld id="{8455F1E9-99A2-42DA-AF8F-C71A50B88033}" type="slidenum">
              <a:rPr lang="en-US"/>
              <a:pPr>
                <a:defRPr/>
              </a:pPr>
              <a:t>‹#›</a:t>
            </a:fld>
            <a:endParaRPr lang="en-US" dirty="0"/>
          </a:p>
        </p:txBody>
      </p:sp>
    </p:spTree>
    <p:extLst>
      <p:ext uri="{BB962C8B-B14F-4D97-AF65-F5344CB8AC3E}">
        <p14:creationId xmlns:p14="http://schemas.microsoft.com/office/powerpoint/2010/main" val="34956093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7"/>
          <p:cNvGrpSpPr>
            <a:grpSpLocks/>
          </p:cNvGrpSpPr>
          <p:nvPr userDrawn="1"/>
        </p:nvGrpSpPr>
        <p:grpSpPr bwMode="auto">
          <a:xfrm>
            <a:off x="0" y="0"/>
            <a:ext cx="12192000" cy="6858000"/>
            <a:chOff x="0" y="0"/>
            <a:chExt cx="5760" cy="4320"/>
          </a:xfrm>
        </p:grpSpPr>
        <p:sp>
          <p:nvSpPr>
            <p:cNvPr id="1033" name="Rectangle 8"/>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dirty="0"/>
            </a:p>
          </p:txBody>
        </p:sp>
        <p:sp>
          <p:nvSpPr>
            <p:cNvPr id="1034" name="Rectangle 9"/>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dirty="0"/>
            </a:p>
          </p:txBody>
        </p:sp>
      </p:grpSp>
      <p:sp>
        <p:nvSpPr>
          <p:cNvPr id="1027" name="Rectangle 2"/>
          <p:cNvSpPr>
            <a:spLocks noGrp="1" noChangeArrowheads="1"/>
          </p:cNvSpPr>
          <p:nvPr>
            <p:ph type="title"/>
          </p:nvPr>
        </p:nvSpPr>
        <p:spPr bwMode="auto">
          <a:xfrm>
            <a:off x="2540000" y="6096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2540000" y="1981200"/>
            <a:ext cx="9144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4"/>
          <p:cNvSpPr>
            <a:spLocks noGrp="1" noChangeArrowheads="1"/>
          </p:cNvSpPr>
          <p:nvPr>
            <p:ph type="dt" sz="half" idx="2"/>
          </p:nvPr>
        </p:nvSpPr>
        <p:spPr bwMode="auto">
          <a:xfrm>
            <a:off x="2540000" y="625475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mn-lt"/>
              </a:defRPr>
            </a:lvl1pPr>
          </a:lstStyle>
          <a:p>
            <a:pPr>
              <a:defRPr/>
            </a:pPr>
            <a:endParaRPr lang="en-US" altLang="en-US" dirty="0"/>
          </a:p>
        </p:txBody>
      </p:sp>
      <p:sp>
        <p:nvSpPr>
          <p:cNvPr id="4" name="Rectangle 5"/>
          <p:cNvSpPr>
            <a:spLocks noGrp="1" noChangeArrowheads="1"/>
          </p:cNvSpPr>
          <p:nvPr>
            <p:ph type="ftr" sz="quarter" idx="3"/>
          </p:nvPr>
        </p:nvSpPr>
        <p:spPr bwMode="auto">
          <a:xfrm>
            <a:off x="5075238" y="6254750"/>
            <a:ext cx="4068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defRPr>
            </a:lvl1pPr>
          </a:lstStyle>
          <a:p>
            <a:pPr>
              <a:defRPr/>
            </a:pPr>
            <a:endParaRPr lang="en-US" altLang="en-US" dirty="0"/>
          </a:p>
        </p:txBody>
      </p:sp>
      <p:sp>
        <p:nvSpPr>
          <p:cNvPr id="1030" name="Rectangle 6"/>
          <p:cNvSpPr>
            <a:spLocks noGrp="1" noChangeArrowheads="1"/>
          </p:cNvSpPr>
          <p:nvPr>
            <p:ph type="sldNum" sz="quarter" idx="4"/>
          </p:nvPr>
        </p:nvSpPr>
        <p:spPr bwMode="auto">
          <a:xfrm>
            <a:off x="9455150" y="624840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defRPr>
            </a:lvl1pPr>
          </a:lstStyle>
          <a:p>
            <a:pPr>
              <a:defRPr/>
            </a:pPr>
            <a:fld id="{845CA088-98AF-4DF2-8493-E1610DC2B74C}" type="slidenum">
              <a:rPr lang="en-US" altLang="en-US"/>
              <a:pPr>
                <a:defRPr/>
              </a:pPr>
              <a:t>‹#›</a:t>
            </a:fld>
            <a:endParaRPr lang="en-US" altLang="en-US" dirty="0"/>
          </a:p>
        </p:txBody>
      </p:sp>
      <p:pic>
        <p:nvPicPr>
          <p:cNvPr id="1032" name="Picture 11" descr="Official Seal of the California Department of Education"/>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441325" y="527050"/>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1"/>
          <p:cNvSpPr>
            <a:spLocks noChangeArrowheads="1"/>
          </p:cNvSpPr>
          <p:nvPr userDrawn="1"/>
        </p:nvSpPr>
        <p:spPr bwMode="auto">
          <a:xfrm>
            <a:off x="317500" y="2066925"/>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4" r:id="rId5"/>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eaLnBrk="0" fontAlgn="base" hangingPunct="0">
        <a:spcBef>
          <a:spcPct val="0"/>
        </a:spcBef>
        <a:spcAft>
          <a:spcPct val="0"/>
        </a:spcAft>
        <a:defRPr sz="4400">
          <a:solidFill>
            <a:schemeClr val="tx2"/>
          </a:solidFill>
          <a:latin typeface="Arial" panose="020B0604020202020204" pitchFamily="34" charset="0"/>
        </a:defRPr>
      </a:lvl6pPr>
      <a:lvl7pPr marL="914400" algn="ctr" rtl="0" eaLnBrk="0" fontAlgn="base" hangingPunct="0">
        <a:spcBef>
          <a:spcPct val="0"/>
        </a:spcBef>
        <a:spcAft>
          <a:spcPct val="0"/>
        </a:spcAft>
        <a:defRPr sz="4400">
          <a:solidFill>
            <a:schemeClr val="tx2"/>
          </a:solidFill>
          <a:latin typeface="Arial" panose="020B0604020202020204" pitchFamily="34" charset="0"/>
        </a:defRPr>
      </a:lvl7pPr>
      <a:lvl8pPr marL="1371600" algn="ctr" rtl="0" eaLnBrk="0" fontAlgn="base" hangingPunct="0">
        <a:spcBef>
          <a:spcPct val="0"/>
        </a:spcBef>
        <a:spcAft>
          <a:spcPct val="0"/>
        </a:spcAft>
        <a:defRPr sz="4400">
          <a:solidFill>
            <a:schemeClr val="tx2"/>
          </a:solidFill>
          <a:latin typeface="Arial" panose="020B0604020202020204" pitchFamily="34" charset="0"/>
        </a:defRPr>
      </a:lvl8pPr>
      <a:lvl9pPr marL="1828800" algn="ctr" rtl="0" eaLnBrk="0" fontAlgn="base" hangingPunct="0">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cde.ca.gov/ta/tg/sa/formativeassessfaq.asp"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www.cde.ca.gov/ta/tg/sa/fainaction.asp" TargetMode="External"/><Relationship Id="rId4" Type="http://schemas.openxmlformats.org/officeDocument/2006/relationships/hyperlink" Target="https://www.cde.ca.gov/ta/tg/sa/tools-for-teachers.asp"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files.eric.ed.gov/fulltext/EJ955945.pdf"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files.eric.ed.gov/fulltext/EJ955945.pdf"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cde.ca.gov/pd/ps/qpls.asp"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cde.ca.gov/pd/ps/qpls.asp"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hyperlink" Target="https://www.cde.ca.gov/ta/tg/sa/tools-for-teachers.asp"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mailto:mmallory@cde.ca.gov"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z="4200" dirty="0"/>
              <a:t>State Service Delivery Plan: </a:t>
            </a:r>
            <a:br>
              <a:rPr lang="en-US" altLang="en-US" sz="4200" dirty="0"/>
            </a:br>
            <a:r>
              <a:rPr lang="en-US" altLang="en-US" sz="4200" dirty="0"/>
              <a:t>Mathematics</a:t>
            </a:r>
            <a:endParaRPr lang="en-US" altLang="en-US" sz="4200" dirty="0">
              <a:cs typeface="Arial"/>
            </a:endParaRPr>
          </a:p>
        </p:txBody>
      </p:sp>
      <p:sp>
        <p:nvSpPr>
          <p:cNvPr id="3" name="Content Placeholder 2">
            <a:extLst>
              <a:ext uri="{FF2B5EF4-FFF2-40B4-BE49-F238E27FC236}">
                <a16:creationId xmlns:a16="http://schemas.microsoft.com/office/drawing/2014/main" id="{B3266A4C-815F-495A-A139-5A733B0F6C76}"/>
              </a:ext>
            </a:extLst>
          </p:cNvPr>
          <p:cNvSpPr>
            <a:spLocks noGrp="1"/>
          </p:cNvSpPr>
          <p:nvPr>
            <p:ph idx="1"/>
          </p:nvPr>
        </p:nvSpPr>
        <p:spPr>
          <a:xfrm>
            <a:off x="2540000" y="2133600"/>
            <a:ext cx="9144000" cy="4114800"/>
          </a:xfrm>
        </p:spPr>
        <p:txBody>
          <a:bodyPr/>
          <a:lstStyle/>
          <a:p>
            <a:pPr marL="0" indent="0" algn="ctr">
              <a:buNone/>
            </a:pPr>
            <a:r>
              <a:rPr lang="en-US" sz="3000" dirty="0"/>
              <a:t>Melissa Mallory</a:t>
            </a:r>
            <a:endParaRPr lang="en-US" sz="3000" dirty="0">
              <a:cs typeface="Arial"/>
            </a:endParaRPr>
          </a:p>
          <a:p>
            <a:pPr marL="0" indent="0" algn="ctr">
              <a:buNone/>
            </a:pPr>
            <a:r>
              <a:rPr lang="en-US" sz="3000" dirty="0"/>
              <a:t>Education Programs Consultant</a:t>
            </a:r>
            <a:endParaRPr lang="en-US" sz="3000" dirty="0">
              <a:cs typeface="Arial"/>
            </a:endParaRPr>
          </a:p>
          <a:p>
            <a:pPr marL="0" indent="0" algn="ctr">
              <a:buNone/>
            </a:pPr>
            <a:endParaRPr lang="en-US" sz="3000" dirty="0">
              <a:cs typeface="Arial"/>
            </a:endParaRPr>
          </a:p>
          <a:p>
            <a:pPr marL="0" indent="0" algn="ctr">
              <a:buNone/>
            </a:pPr>
            <a:r>
              <a:rPr lang="en-US" sz="3000" dirty="0"/>
              <a:t>September 13, 2019</a:t>
            </a:r>
            <a:endParaRPr lang="en-US" sz="3000" dirty="0">
              <a:cs typeface="Arial"/>
            </a:endParaRPr>
          </a:p>
          <a:p>
            <a:pPr marL="0" indent="0" algn="ctr">
              <a:buNone/>
            </a:pPr>
            <a:r>
              <a:rPr lang="en-US" sz="3000" dirty="0"/>
              <a:t>Migrant Education Office</a:t>
            </a:r>
          </a:p>
          <a:p>
            <a:pPr marL="0" indent="0" algn="ctr">
              <a:buNone/>
            </a:pPr>
            <a:r>
              <a:rPr lang="en-US" sz="3000" dirty="0">
                <a:cs typeface="Arial"/>
              </a:rPr>
              <a:t>California Department of Education</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297" y="-36211"/>
            <a:ext cx="9144000" cy="1143000"/>
          </a:xfrm>
        </p:spPr>
        <p:txBody>
          <a:bodyPr/>
          <a:lstStyle/>
          <a:p>
            <a:r>
              <a:rPr lang="en-US" dirty="0"/>
              <a:t>Resources</a:t>
            </a:r>
          </a:p>
        </p:txBody>
      </p:sp>
      <p:sp>
        <p:nvSpPr>
          <p:cNvPr id="3" name="Content Placeholder 2"/>
          <p:cNvSpPr>
            <a:spLocks noGrp="1"/>
          </p:cNvSpPr>
          <p:nvPr>
            <p:ph idx="1"/>
          </p:nvPr>
        </p:nvSpPr>
        <p:spPr>
          <a:xfrm>
            <a:off x="2225177" y="1109387"/>
            <a:ext cx="9968974" cy="5048250"/>
          </a:xfrm>
        </p:spPr>
        <p:txBody>
          <a:bodyPr/>
          <a:lstStyle/>
          <a:p>
            <a:pPr lvl="0"/>
            <a:r>
              <a:rPr lang="en-US" sz="2700" dirty="0"/>
              <a:t>California Department of Education (CDE) Formative Assessments and Tools for Teachers web page at </a:t>
            </a:r>
            <a:r>
              <a:rPr lang="en-US" sz="2700" u="sng" dirty="0">
                <a:hlinkClick r:id="rId3" tooltip="Formative Assessment and Tools for Teachers FAQs web page"/>
              </a:rPr>
              <a:t>https://www.cde.ca.gov/ta/tg/sa/formativeassessfaq.asp</a:t>
            </a:r>
            <a:endParaRPr lang="en-US" sz="2700" u="sng" dirty="0">
              <a:cs typeface="Arial"/>
            </a:endParaRPr>
          </a:p>
          <a:p>
            <a:r>
              <a:rPr lang="en-US" sz="2700" dirty="0"/>
              <a:t>CDE Smarter Balanced Tools for Teachers web page at </a:t>
            </a:r>
            <a:r>
              <a:rPr lang="en-US" sz="2700" u="sng" dirty="0">
                <a:hlinkClick r:id="rId4" tooltip="Smarter Balanced Tools for Teachers web page"/>
              </a:rPr>
              <a:t>https://www.cde.ca.gov/ta/tg/sa/tools-for-teachers.asp</a:t>
            </a:r>
            <a:r>
              <a:rPr lang="en-US" sz="2700" dirty="0"/>
              <a:t>. The Digital Library provides subject- and grade-specific resources intended to help educators apply the formative assessment process during daily instruction.</a:t>
            </a:r>
            <a:endParaRPr lang="en-US" sz="2700" dirty="0">
              <a:cs typeface="Arial"/>
            </a:endParaRPr>
          </a:p>
          <a:p>
            <a:r>
              <a:rPr lang="en-US" sz="2700" dirty="0"/>
              <a:t>CDE Formative Assessment in Action Video Series web page at </a:t>
            </a:r>
            <a:r>
              <a:rPr lang="en-US" sz="2700" dirty="0">
                <a:hlinkClick r:id="rId5" tooltip="Formative Assessment in Action Video Series web page"/>
              </a:rPr>
              <a:t>https://www.cde.ca.gov/ta/tg/sa/fainaction.asp </a:t>
            </a:r>
            <a:r>
              <a:rPr lang="en-US" sz="2700" dirty="0"/>
              <a:t>includes multiple formative assessment strategies. Great for professional development!</a:t>
            </a:r>
            <a:endParaRPr lang="en-US" sz="2700" dirty="0">
              <a:cs typeface="Arial"/>
            </a:endParaRPr>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10</a:t>
            </a:fld>
            <a:endParaRPr lang="en-US" altLang="en-US" dirty="0"/>
          </a:p>
        </p:txBody>
      </p:sp>
    </p:spTree>
    <p:extLst>
      <p:ext uri="{BB962C8B-B14F-4D97-AF65-F5344CB8AC3E}">
        <p14:creationId xmlns:p14="http://schemas.microsoft.com/office/powerpoint/2010/main" val="2872432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106680"/>
            <a:ext cx="9144000" cy="1143000"/>
          </a:xfrm>
        </p:spPr>
        <p:txBody>
          <a:bodyPr/>
          <a:lstStyle/>
          <a:p>
            <a:r>
              <a:rPr lang="en-US" sz="4000" dirty="0"/>
              <a:t>Strategy 2.0: What It Is Not</a:t>
            </a:r>
            <a:endParaRPr lang="en-US" sz="4000" dirty="0">
              <a:cs typeface="Arial"/>
            </a:endParaRPr>
          </a:p>
        </p:txBody>
      </p:sp>
      <p:sp>
        <p:nvSpPr>
          <p:cNvPr id="3" name="Content Placeholder 2"/>
          <p:cNvSpPr>
            <a:spLocks noGrp="1"/>
          </p:cNvSpPr>
          <p:nvPr>
            <p:ph idx="1"/>
          </p:nvPr>
        </p:nvSpPr>
        <p:spPr>
          <a:xfrm>
            <a:off x="2546350" y="1426011"/>
            <a:ext cx="9547225" cy="4114800"/>
          </a:xfrm>
        </p:spPr>
        <p:txBody>
          <a:bodyPr/>
          <a:lstStyle/>
          <a:p>
            <a:pPr lvl="0">
              <a:spcBef>
                <a:spcPts val="0"/>
              </a:spcBef>
              <a:spcAft>
                <a:spcPts val="2400"/>
              </a:spcAft>
            </a:pPr>
            <a:r>
              <a:rPr lang="en-US" sz="2700" dirty="0"/>
              <a:t>Academic tutoring/homework help</a:t>
            </a:r>
            <a:endParaRPr lang="en-US" sz="2700">
              <a:cs typeface="Arial"/>
            </a:endParaRPr>
          </a:p>
          <a:p>
            <a:pPr lvl="0">
              <a:spcBef>
                <a:spcPts val="0"/>
              </a:spcBef>
              <a:spcAft>
                <a:spcPts val="2400"/>
              </a:spcAft>
            </a:pPr>
            <a:r>
              <a:rPr lang="en-US" sz="2700" dirty="0"/>
              <a:t>Science, Technology, Engineering, Math (STEM)</a:t>
            </a:r>
            <a:endParaRPr lang="en-US" sz="2700">
              <a:cs typeface="Arial"/>
            </a:endParaRPr>
          </a:p>
          <a:p>
            <a:pPr lvl="0">
              <a:spcBef>
                <a:spcPts val="0"/>
              </a:spcBef>
              <a:spcAft>
                <a:spcPts val="2400"/>
              </a:spcAft>
            </a:pPr>
            <a:r>
              <a:rPr lang="en-US" sz="2700" dirty="0"/>
              <a:t>Science, Technology, Engineering, Arts, Math (STEAM)</a:t>
            </a:r>
            <a:endParaRPr lang="en-US" sz="2700">
              <a:cs typeface="Arial"/>
            </a:endParaRPr>
          </a:p>
          <a:p>
            <a:pPr lvl="0">
              <a:spcBef>
                <a:spcPts val="0"/>
              </a:spcBef>
              <a:spcAft>
                <a:spcPts val="2400"/>
              </a:spcAft>
            </a:pPr>
            <a:r>
              <a:rPr lang="en-US" sz="2700" dirty="0"/>
              <a:t>Cyber High</a:t>
            </a:r>
            <a:endParaRPr lang="en-US" sz="2700">
              <a:cs typeface="Arial"/>
            </a:endParaRPr>
          </a:p>
          <a:p>
            <a:pPr lvl="0">
              <a:spcBef>
                <a:spcPts val="0"/>
              </a:spcBef>
              <a:spcAft>
                <a:spcPts val="2400"/>
              </a:spcAft>
            </a:pPr>
            <a:r>
              <a:rPr lang="en-US" sz="2700" dirty="0"/>
              <a:t>Out of School Youth (OSY) English language art (ELA), English as a second language, ELD services</a:t>
            </a:r>
            <a:endParaRPr lang="en-US" sz="2700">
              <a:cs typeface="Arial"/>
            </a:endParaRPr>
          </a:p>
          <a:p>
            <a:pPr>
              <a:spcBef>
                <a:spcPts val="0"/>
              </a:spcBef>
              <a:spcAft>
                <a:spcPts val="2400"/>
              </a:spcAft>
            </a:pPr>
            <a:r>
              <a:rPr lang="en-US" sz="2700" dirty="0"/>
              <a:t>Online </a:t>
            </a:r>
            <a:endParaRPr lang="en-US" sz="2800" dirty="0">
              <a:cs typeface="Arial"/>
            </a:endParaRPr>
          </a:p>
          <a:p>
            <a:pPr marL="0" indent="0">
              <a:spcBef>
                <a:spcPts val="0"/>
              </a:spcBef>
              <a:spcAft>
                <a:spcPts val="2400"/>
              </a:spcAft>
              <a:buNone/>
            </a:pPr>
            <a:endParaRPr lang="en-US" dirty="0"/>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11</a:t>
            </a:fld>
            <a:endParaRPr lang="en-US" altLang="en-US" dirty="0"/>
          </a:p>
        </p:txBody>
      </p:sp>
    </p:spTree>
    <p:extLst>
      <p:ext uri="{BB962C8B-B14F-4D97-AF65-F5344CB8AC3E}">
        <p14:creationId xmlns:p14="http://schemas.microsoft.com/office/powerpoint/2010/main" val="1780501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0"/>
            <a:ext cx="9144000" cy="762000"/>
          </a:xfrm>
        </p:spPr>
        <p:txBody>
          <a:bodyPr/>
          <a:lstStyle/>
          <a:p>
            <a:r>
              <a:rPr lang="en-US" sz="4000" dirty="0"/>
              <a:t>Strategy 2.0: Example (1)</a:t>
            </a:r>
            <a:endParaRPr lang="en-US" sz="4000" dirty="0">
              <a:cs typeface="Arial"/>
            </a:endParaRPr>
          </a:p>
        </p:txBody>
      </p:sp>
      <p:sp>
        <p:nvSpPr>
          <p:cNvPr id="4" name="Content Placeholder 3">
            <a:extLst>
              <a:ext uri="{FF2B5EF4-FFF2-40B4-BE49-F238E27FC236}">
                <a16:creationId xmlns:a16="http://schemas.microsoft.com/office/drawing/2014/main" id="{F58BBB2A-F9B7-4357-8070-2570B79EBC3F}"/>
              </a:ext>
            </a:extLst>
          </p:cNvPr>
          <p:cNvSpPr>
            <a:spLocks noGrp="1"/>
          </p:cNvSpPr>
          <p:nvPr>
            <p:ph idx="1"/>
          </p:nvPr>
        </p:nvSpPr>
        <p:spPr>
          <a:xfrm>
            <a:off x="2305318" y="762000"/>
            <a:ext cx="9787944" cy="4114800"/>
          </a:xfrm>
        </p:spPr>
        <p:txBody>
          <a:bodyPr/>
          <a:lstStyle/>
          <a:p>
            <a:pPr marL="0" lvl="0" indent="0">
              <a:spcBef>
                <a:spcPct val="0"/>
              </a:spcBef>
              <a:buNone/>
            </a:pPr>
            <a:r>
              <a:rPr lang="en-US" sz="2700" dirty="0">
                <a:solidFill>
                  <a:srgbClr val="000000"/>
                </a:solidFill>
                <a:cs typeface="Segoe UI"/>
              </a:rPr>
              <a:t>1.) Saturday Academy TK – 8</a:t>
            </a:r>
            <a:r>
              <a:rPr lang="en-US" sz="2700" baseline="30000" dirty="0">
                <a:solidFill>
                  <a:srgbClr val="000000"/>
                </a:solidFill>
                <a:cs typeface="Segoe UI"/>
              </a:rPr>
              <a:t>th</a:t>
            </a:r>
            <a:r>
              <a:rPr lang="en-US" sz="2700" dirty="0">
                <a:solidFill>
                  <a:srgbClr val="000000"/>
                </a:solidFill>
                <a:cs typeface="Segoe UI"/>
              </a:rPr>
              <a:t> Grade  </a:t>
            </a:r>
          </a:p>
          <a:p>
            <a:pPr marL="457200" lvl="1" indent="0">
              <a:spcBef>
                <a:spcPct val="0"/>
              </a:spcBef>
              <a:buNone/>
            </a:pPr>
            <a:r>
              <a:rPr lang="en-US" sz="2700" dirty="0">
                <a:solidFill>
                  <a:srgbClr val="000000"/>
                </a:solidFill>
                <a:cs typeface="Segoe UI"/>
              </a:rPr>
              <a:t>Description of your service/allowable activity. </a:t>
            </a:r>
          </a:p>
          <a:p>
            <a:pPr marL="457200" lvl="1" indent="0">
              <a:spcBef>
                <a:spcPct val="0"/>
              </a:spcBef>
              <a:buNone/>
            </a:pPr>
            <a:r>
              <a:rPr lang="en-US" sz="2700" dirty="0">
                <a:solidFill>
                  <a:srgbClr val="000000"/>
                </a:solidFill>
                <a:cs typeface="Segoe UI"/>
              </a:rPr>
              <a:t>Plan: Saturday Academy is a supplemental service that provides intensive intervention to students. This service includes ELA, Writing while using an adopted Writing Rubric, reading Expository Text as a cultural component, and Mathematics. All of these components while building Self Pride through the Districts adopted PBIS methods. Their family’s also have the opportunity to participate during Math Literacy Night. The Family Literacy Night allows the parents to learn about the school requirements and encourages the parents to be part of their children’s learning.  </a:t>
            </a:r>
          </a:p>
          <a:p>
            <a:endParaRPr lang="en-US" dirty="0"/>
          </a:p>
        </p:txBody>
      </p:sp>
      <p:sp>
        <p:nvSpPr>
          <p:cNvPr id="7" name="Slide Number Placeholder 6"/>
          <p:cNvSpPr>
            <a:spLocks noGrp="1"/>
          </p:cNvSpPr>
          <p:nvPr>
            <p:ph type="sldNum" sz="quarter" idx="12"/>
          </p:nvPr>
        </p:nvSpPr>
        <p:spPr/>
        <p:txBody>
          <a:bodyPr/>
          <a:lstStyle/>
          <a:p>
            <a:pPr>
              <a:defRPr/>
            </a:pPr>
            <a:fld id="{D6029DA4-09B0-4A2D-AA4B-CC45A202471A}" type="slidenum">
              <a:rPr lang="en-US" altLang="en-US" smtClean="0"/>
              <a:pPr>
                <a:defRPr/>
              </a:pPr>
              <a:t>12</a:t>
            </a:fld>
            <a:endParaRPr lang="en-US" altLang="en-US" dirty="0"/>
          </a:p>
        </p:txBody>
      </p:sp>
    </p:spTree>
    <p:extLst>
      <p:ext uri="{BB962C8B-B14F-4D97-AF65-F5344CB8AC3E}">
        <p14:creationId xmlns:p14="http://schemas.microsoft.com/office/powerpoint/2010/main" val="2829604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Strategy 2.0: Example (2)</a:t>
            </a:r>
          </a:p>
        </p:txBody>
      </p:sp>
      <p:graphicFrame>
        <p:nvGraphicFramePr>
          <p:cNvPr id="5" name="Content Placeholder 4">
            <a:extLst>
              <a:ext uri="{FF2B5EF4-FFF2-40B4-BE49-F238E27FC236}">
                <a16:creationId xmlns:a16="http://schemas.microsoft.com/office/drawing/2014/main" id="{4E67953E-28B3-4DAA-B8F2-03BB66E5652B}"/>
              </a:ext>
            </a:extLst>
          </p:cNvPr>
          <p:cNvGraphicFramePr>
            <a:graphicFrameLocks noGrp="1"/>
          </p:cNvGraphicFramePr>
          <p:nvPr>
            <p:ph idx="1"/>
            <p:extLst>
              <p:ext uri="{D42A27DB-BD31-4B8C-83A1-F6EECF244321}">
                <p14:modId xmlns:p14="http://schemas.microsoft.com/office/powerpoint/2010/main" val="1438371231"/>
              </p:ext>
            </p:extLst>
          </p:nvPr>
        </p:nvGraphicFramePr>
        <p:xfrm>
          <a:off x="2281083" y="1981200"/>
          <a:ext cx="9812592" cy="2011680"/>
        </p:xfrm>
        <a:graphic>
          <a:graphicData uri="http://schemas.openxmlformats.org/drawingml/2006/table">
            <a:tbl>
              <a:tblPr firstRow="1" bandRow="1">
                <a:tableStyleId>{7DF18680-E054-41AD-8BC1-D1AEF772440D}</a:tableStyleId>
              </a:tblPr>
              <a:tblGrid>
                <a:gridCol w="1494504">
                  <a:extLst>
                    <a:ext uri="{9D8B030D-6E8A-4147-A177-3AD203B41FA5}">
                      <a16:colId xmlns:a16="http://schemas.microsoft.com/office/drawing/2014/main" val="3605175098"/>
                    </a:ext>
                  </a:extLst>
                </a:gridCol>
                <a:gridCol w="1494503">
                  <a:extLst>
                    <a:ext uri="{9D8B030D-6E8A-4147-A177-3AD203B41FA5}">
                      <a16:colId xmlns:a16="http://schemas.microsoft.com/office/drawing/2014/main" val="1240018330"/>
                    </a:ext>
                  </a:extLst>
                </a:gridCol>
                <a:gridCol w="1946787">
                  <a:extLst>
                    <a:ext uri="{9D8B030D-6E8A-4147-A177-3AD203B41FA5}">
                      <a16:colId xmlns:a16="http://schemas.microsoft.com/office/drawing/2014/main" val="2774318618"/>
                    </a:ext>
                  </a:extLst>
                </a:gridCol>
                <a:gridCol w="1605934">
                  <a:extLst>
                    <a:ext uri="{9D8B030D-6E8A-4147-A177-3AD203B41FA5}">
                      <a16:colId xmlns:a16="http://schemas.microsoft.com/office/drawing/2014/main" val="1444591843"/>
                    </a:ext>
                  </a:extLst>
                </a:gridCol>
                <a:gridCol w="1635432">
                  <a:extLst>
                    <a:ext uri="{9D8B030D-6E8A-4147-A177-3AD203B41FA5}">
                      <a16:colId xmlns:a16="http://schemas.microsoft.com/office/drawing/2014/main" val="2739310392"/>
                    </a:ext>
                  </a:extLst>
                </a:gridCol>
                <a:gridCol w="1635432">
                  <a:extLst>
                    <a:ext uri="{9D8B030D-6E8A-4147-A177-3AD203B41FA5}">
                      <a16:colId xmlns:a16="http://schemas.microsoft.com/office/drawing/2014/main" val="1157581780"/>
                    </a:ext>
                  </a:extLst>
                </a:gridCol>
              </a:tblGrid>
              <a:tr h="370840">
                <a:tc>
                  <a:txBody>
                    <a:bodyPr/>
                    <a:lstStyle/>
                    <a:p>
                      <a:r>
                        <a:rPr lang="en-US" sz="2400" dirty="0">
                          <a:solidFill>
                            <a:schemeClr val="tx1"/>
                          </a:solidFill>
                        </a:rPr>
                        <a:t>Grade Levels</a:t>
                      </a:r>
                    </a:p>
                  </a:txBody>
                  <a:tcPr/>
                </a:tc>
                <a:tc>
                  <a:txBody>
                    <a:bodyPr/>
                    <a:lstStyle/>
                    <a:p>
                      <a:r>
                        <a:rPr lang="en-US" sz="2400" dirty="0">
                          <a:solidFill>
                            <a:schemeClr val="tx1"/>
                          </a:solidFill>
                        </a:rPr>
                        <a:t>Students Served</a:t>
                      </a:r>
                    </a:p>
                  </a:txBody>
                  <a:tcPr/>
                </a:tc>
                <a:tc>
                  <a:txBody>
                    <a:bodyPr/>
                    <a:lstStyle/>
                    <a:p>
                      <a:r>
                        <a:rPr lang="en-US" sz="2400" dirty="0">
                          <a:solidFill>
                            <a:schemeClr val="tx1"/>
                          </a:solidFill>
                        </a:rPr>
                        <a:t>Activity Dates</a:t>
                      </a:r>
                    </a:p>
                  </a:txBody>
                  <a:tcPr/>
                </a:tc>
                <a:tc>
                  <a:txBody>
                    <a:bodyPr/>
                    <a:lstStyle/>
                    <a:p>
                      <a:r>
                        <a:rPr lang="en-US" sz="2400" dirty="0">
                          <a:solidFill>
                            <a:schemeClr val="tx1"/>
                          </a:solidFill>
                        </a:rPr>
                        <a:t>Sessions</a:t>
                      </a:r>
                    </a:p>
                  </a:txBody>
                  <a:tcPr/>
                </a:tc>
                <a:tc>
                  <a:txBody>
                    <a:bodyPr/>
                    <a:lstStyle/>
                    <a:p>
                      <a:r>
                        <a:rPr lang="en-US" sz="2400" dirty="0">
                          <a:solidFill>
                            <a:schemeClr val="tx1"/>
                          </a:solidFill>
                        </a:rPr>
                        <a:t>Minutes/</a:t>
                      </a:r>
                      <a:br>
                        <a:rPr lang="en-US" sz="2400" dirty="0">
                          <a:solidFill>
                            <a:schemeClr val="tx1"/>
                          </a:solidFill>
                        </a:rPr>
                      </a:br>
                      <a:r>
                        <a:rPr lang="en-US" sz="2400" dirty="0">
                          <a:solidFill>
                            <a:schemeClr val="tx1"/>
                          </a:solidFill>
                        </a:rPr>
                        <a:t>Session</a:t>
                      </a:r>
                    </a:p>
                  </a:txBody>
                  <a:tcPr/>
                </a:tc>
                <a:tc>
                  <a:txBody>
                    <a:bodyPr/>
                    <a:lstStyle/>
                    <a:p>
                      <a:r>
                        <a:rPr lang="en-US" sz="2400" dirty="0">
                          <a:solidFill>
                            <a:schemeClr val="tx1"/>
                          </a:solidFill>
                        </a:rPr>
                        <a:t>Total Minutes</a:t>
                      </a:r>
                    </a:p>
                  </a:txBody>
                  <a:tcPr/>
                </a:tc>
                <a:extLst>
                  <a:ext uri="{0D108BD9-81ED-4DB2-BD59-A6C34878D82A}">
                    <a16:rowId xmlns:a16="http://schemas.microsoft.com/office/drawing/2014/main" val="3117082507"/>
                  </a:ext>
                </a:extLst>
              </a:tr>
              <a:tr h="370840">
                <a:tc>
                  <a:txBody>
                    <a:bodyPr/>
                    <a:lstStyle/>
                    <a:p>
                      <a:r>
                        <a:rPr lang="en-US" sz="2400" dirty="0"/>
                        <a:t>3-5 years – 8</a:t>
                      </a:r>
                    </a:p>
                  </a:txBody>
                  <a:tcPr/>
                </a:tc>
                <a:tc>
                  <a:txBody>
                    <a:bodyPr/>
                    <a:lstStyle/>
                    <a:p>
                      <a:r>
                        <a:rPr lang="en-US" sz="2400" dirty="0"/>
                        <a:t>100</a:t>
                      </a:r>
                    </a:p>
                  </a:txBody>
                  <a:tcPr/>
                </a:tc>
                <a:tc>
                  <a:txBody>
                    <a:bodyPr/>
                    <a:lstStyle/>
                    <a:p>
                      <a:r>
                        <a:rPr lang="en-US" sz="2400" dirty="0"/>
                        <a:t>09/14/2019 – 05/23/2020</a:t>
                      </a:r>
                    </a:p>
                  </a:txBody>
                  <a:tcPr/>
                </a:tc>
                <a:tc>
                  <a:txBody>
                    <a:bodyPr/>
                    <a:lstStyle/>
                    <a:p>
                      <a:r>
                        <a:rPr lang="en-US" sz="2400" dirty="0"/>
                        <a:t>20</a:t>
                      </a:r>
                    </a:p>
                  </a:txBody>
                  <a:tcPr/>
                </a:tc>
                <a:tc>
                  <a:txBody>
                    <a:bodyPr/>
                    <a:lstStyle/>
                    <a:p>
                      <a:r>
                        <a:rPr lang="en-US" sz="2400" dirty="0"/>
                        <a:t>300</a:t>
                      </a:r>
                    </a:p>
                  </a:txBody>
                  <a:tcPr/>
                </a:tc>
                <a:tc>
                  <a:txBody>
                    <a:bodyPr/>
                    <a:lstStyle/>
                    <a:p>
                      <a:r>
                        <a:rPr lang="en-US" sz="2400" dirty="0"/>
                        <a:t>6,000</a:t>
                      </a:r>
                    </a:p>
                  </a:txBody>
                  <a:tcPr/>
                </a:tc>
                <a:extLst>
                  <a:ext uri="{0D108BD9-81ED-4DB2-BD59-A6C34878D82A}">
                    <a16:rowId xmlns:a16="http://schemas.microsoft.com/office/drawing/2014/main" val="700696175"/>
                  </a:ext>
                </a:extLst>
              </a:tr>
            </a:tbl>
          </a:graphicData>
        </a:graphic>
      </p:graphicFrame>
      <p:sp>
        <p:nvSpPr>
          <p:cNvPr id="7" name="Slide Number Placeholder 6"/>
          <p:cNvSpPr>
            <a:spLocks noGrp="1"/>
          </p:cNvSpPr>
          <p:nvPr>
            <p:ph type="sldNum" sz="quarter" idx="12"/>
          </p:nvPr>
        </p:nvSpPr>
        <p:spPr/>
        <p:txBody>
          <a:bodyPr/>
          <a:lstStyle/>
          <a:p>
            <a:pPr>
              <a:defRPr/>
            </a:pPr>
            <a:fld id="{D6029DA4-09B0-4A2D-AA4B-CC45A202471A}" type="slidenum">
              <a:rPr lang="en-US" altLang="en-US" smtClean="0"/>
              <a:pPr>
                <a:defRPr/>
              </a:pPr>
              <a:t>13</a:t>
            </a:fld>
            <a:endParaRPr lang="en-US" altLang="en-US" dirty="0"/>
          </a:p>
        </p:txBody>
      </p:sp>
    </p:spTree>
    <p:extLst>
      <p:ext uri="{BB962C8B-B14F-4D97-AF65-F5344CB8AC3E}">
        <p14:creationId xmlns:p14="http://schemas.microsoft.com/office/powerpoint/2010/main" val="29305371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0"/>
            <a:ext cx="9144000" cy="762000"/>
          </a:xfrm>
        </p:spPr>
        <p:txBody>
          <a:bodyPr/>
          <a:lstStyle/>
          <a:p>
            <a:r>
              <a:rPr lang="en-US" sz="4000" dirty="0"/>
              <a:t>Strategy 2.0: Example (3)</a:t>
            </a:r>
            <a:endParaRPr lang="en-US" sz="4000" dirty="0">
              <a:cs typeface="Arial"/>
            </a:endParaRPr>
          </a:p>
        </p:txBody>
      </p:sp>
      <p:sp>
        <p:nvSpPr>
          <p:cNvPr id="4" name="Content Placeholder 3">
            <a:extLst>
              <a:ext uri="{FF2B5EF4-FFF2-40B4-BE49-F238E27FC236}">
                <a16:creationId xmlns:a16="http://schemas.microsoft.com/office/drawing/2014/main" id="{779A1E45-8AA2-42AD-8BDC-91783F2A3619}"/>
              </a:ext>
            </a:extLst>
          </p:cNvPr>
          <p:cNvSpPr>
            <a:spLocks noGrp="1"/>
          </p:cNvSpPr>
          <p:nvPr>
            <p:ph idx="1"/>
          </p:nvPr>
        </p:nvSpPr>
        <p:spPr>
          <a:xfrm>
            <a:off x="2279561" y="762000"/>
            <a:ext cx="9775063" cy="5334000"/>
          </a:xfrm>
        </p:spPr>
        <p:txBody>
          <a:bodyPr/>
          <a:lstStyle/>
          <a:p>
            <a:pPr marL="0" lvl="0" indent="0">
              <a:spcBef>
                <a:spcPct val="0"/>
              </a:spcBef>
              <a:buNone/>
            </a:pPr>
            <a:r>
              <a:rPr lang="en-US" sz="2700" dirty="0">
                <a:solidFill>
                  <a:srgbClr val="000000"/>
                </a:solidFill>
                <a:cs typeface="Segoe UI"/>
              </a:rPr>
              <a:t>In Fluency: The focus will be reading with fluency and accuracy to support comprehension, different types of text will be utilized, such as informational and literary. </a:t>
            </a:r>
          </a:p>
          <a:p>
            <a:pPr marL="0" lvl="0" indent="0">
              <a:spcBef>
                <a:spcPct val="0"/>
              </a:spcBef>
              <a:buNone/>
            </a:pPr>
            <a:endParaRPr lang="en-US" sz="2700" dirty="0">
              <a:solidFill>
                <a:srgbClr val="000000"/>
              </a:solidFill>
              <a:cs typeface="Segoe UI"/>
            </a:endParaRPr>
          </a:p>
          <a:p>
            <a:pPr marL="0" lvl="0" indent="0">
              <a:spcBef>
                <a:spcPct val="0"/>
              </a:spcBef>
              <a:buNone/>
            </a:pPr>
            <a:r>
              <a:rPr lang="en-US" sz="2700" dirty="0">
                <a:solidFill>
                  <a:srgbClr val="000000"/>
                </a:solidFill>
                <a:cs typeface="Segoe UI"/>
              </a:rPr>
              <a:t>In Speaking: Teachers will use sentence frames to increase/improve the students’ academic vocabulary. Students will report on their writing assignments.  </a:t>
            </a:r>
          </a:p>
          <a:p>
            <a:pPr marL="0" lvl="0" indent="0">
              <a:spcBef>
                <a:spcPct val="0"/>
              </a:spcBef>
              <a:buNone/>
            </a:pPr>
            <a:endParaRPr lang="en-US" sz="2700" dirty="0">
              <a:solidFill>
                <a:srgbClr val="000000"/>
              </a:solidFill>
              <a:cs typeface="Segoe UI"/>
            </a:endParaRPr>
          </a:p>
          <a:p>
            <a:pPr marL="0" lvl="0" indent="0">
              <a:spcBef>
                <a:spcPct val="0"/>
              </a:spcBef>
              <a:buNone/>
            </a:pPr>
            <a:r>
              <a:rPr lang="en-US" sz="2700" dirty="0">
                <a:solidFill>
                  <a:srgbClr val="000000"/>
                </a:solidFill>
                <a:cs typeface="Segoe UI"/>
              </a:rPr>
              <a:t>In Writing: The focus will be placed on the specific writing genres according to their grade level. Elementary students (Grades TK-6), will concentrate on Opinion/Argument and Informational/Explanatory writing. The 7</a:t>
            </a:r>
            <a:r>
              <a:rPr lang="en-US" sz="2700" baseline="30000" dirty="0">
                <a:solidFill>
                  <a:srgbClr val="000000"/>
                </a:solidFill>
                <a:cs typeface="Segoe UI"/>
              </a:rPr>
              <a:t>th</a:t>
            </a:r>
            <a:r>
              <a:rPr lang="en-US" sz="2700" dirty="0">
                <a:solidFill>
                  <a:srgbClr val="000000"/>
                </a:solidFill>
                <a:cs typeface="Segoe UI"/>
              </a:rPr>
              <a:t> and 8</a:t>
            </a:r>
            <a:r>
              <a:rPr lang="en-US" sz="2700" baseline="30000" dirty="0">
                <a:solidFill>
                  <a:srgbClr val="000000"/>
                </a:solidFill>
                <a:cs typeface="Segoe UI"/>
              </a:rPr>
              <a:t>th</a:t>
            </a:r>
            <a:r>
              <a:rPr lang="en-US" sz="2700" dirty="0">
                <a:solidFill>
                  <a:srgbClr val="000000"/>
                </a:solidFill>
                <a:cs typeface="Segoe UI"/>
              </a:rPr>
              <a:t> grade students will be concentrating on Narrative and Explanatory. Writing will be taught using the adopted rubrics.  </a:t>
            </a:r>
          </a:p>
          <a:p>
            <a:endParaRPr lang="en-US" dirty="0"/>
          </a:p>
        </p:txBody>
      </p:sp>
      <p:sp>
        <p:nvSpPr>
          <p:cNvPr id="7" name="Slide Number Placeholder 6"/>
          <p:cNvSpPr>
            <a:spLocks noGrp="1"/>
          </p:cNvSpPr>
          <p:nvPr>
            <p:ph type="sldNum" sz="quarter" idx="12"/>
          </p:nvPr>
        </p:nvSpPr>
        <p:spPr/>
        <p:txBody>
          <a:bodyPr/>
          <a:lstStyle/>
          <a:p>
            <a:pPr>
              <a:defRPr/>
            </a:pPr>
            <a:fld id="{D6029DA4-09B0-4A2D-AA4B-CC45A202471A}" type="slidenum">
              <a:rPr lang="en-US" altLang="en-US" smtClean="0"/>
              <a:pPr>
                <a:defRPr/>
              </a:pPr>
              <a:t>14</a:t>
            </a:fld>
            <a:endParaRPr lang="en-US" altLang="en-US" dirty="0"/>
          </a:p>
        </p:txBody>
      </p:sp>
    </p:spTree>
    <p:extLst>
      <p:ext uri="{BB962C8B-B14F-4D97-AF65-F5344CB8AC3E}">
        <p14:creationId xmlns:p14="http://schemas.microsoft.com/office/powerpoint/2010/main" val="39162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42102"/>
            <a:ext cx="9144000" cy="713601"/>
          </a:xfrm>
        </p:spPr>
        <p:txBody>
          <a:bodyPr/>
          <a:lstStyle/>
          <a:p>
            <a:r>
              <a:rPr lang="en-US" sz="4000" dirty="0"/>
              <a:t>Strategy 2.0: Example (4)</a:t>
            </a:r>
            <a:endParaRPr lang="en-US" sz="4000" dirty="0">
              <a:cs typeface="Arial"/>
            </a:endParaRPr>
          </a:p>
        </p:txBody>
      </p:sp>
      <p:sp>
        <p:nvSpPr>
          <p:cNvPr id="4" name="Content Placeholder 3">
            <a:extLst>
              <a:ext uri="{FF2B5EF4-FFF2-40B4-BE49-F238E27FC236}">
                <a16:creationId xmlns:a16="http://schemas.microsoft.com/office/drawing/2014/main" id="{82D4C745-33B1-43B5-BEB7-D667C5C7720F}"/>
              </a:ext>
            </a:extLst>
          </p:cNvPr>
          <p:cNvSpPr>
            <a:spLocks noGrp="1"/>
          </p:cNvSpPr>
          <p:nvPr>
            <p:ph idx="1"/>
          </p:nvPr>
        </p:nvSpPr>
        <p:spPr>
          <a:xfrm>
            <a:off x="2292439" y="755703"/>
            <a:ext cx="9898301" cy="5340297"/>
          </a:xfrm>
        </p:spPr>
        <p:txBody>
          <a:bodyPr/>
          <a:lstStyle/>
          <a:p>
            <a:pPr marL="0" lvl="0" indent="0">
              <a:spcBef>
                <a:spcPct val="0"/>
              </a:spcBef>
              <a:buNone/>
            </a:pPr>
            <a:r>
              <a:rPr lang="en-US" sz="2700" dirty="0">
                <a:solidFill>
                  <a:srgbClr val="000000"/>
                </a:solidFill>
                <a:cs typeface="Segoe UI"/>
              </a:rPr>
              <a:t>In Mathematics: The teachers will use the 8 standards for mathematical practice provided by the Common Core Standards. Students will use all the steps when solving any math problem.  </a:t>
            </a:r>
          </a:p>
          <a:p>
            <a:pPr marL="0" lvl="0" indent="0">
              <a:spcBef>
                <a:spcPct val="0"/>
              </a:spcBef>
              <a:buNone/>
            </a:pPr>
            <a:endParaRPr lang="en-US" sz="2700" dirty="0">
              <a:solidFill>
                <a:srgbClr val="000000"/>
              </a:solidFill>
              <a:cs typeface="Segoe UI"/>
            </a:endParaRPr>
          </a:p>
          <a:p>
            <a:pPr marL="0" lvl="0" indent="0">
              <a:spcBef>
                <a:spcPct val="0"/>
              </a:spcBef>
              <a:buNone/>
            </a:pPr>
            <a:r>
              <a:rPr lang="en-US" sz="2700" dirty="0">
                <a:solidFill>
                  <a:srgbClr val="000000"/>
                </a:solidFill>
                <a:cs typeface="Segoe UI"/>
              </a:rPr>
              <a:t>1.) Make sense of problems and persevere in solving them.  </a:t>
            </a:r>
          </a:p>
          <a:p>
            <a:pPr marL="0" lvl="0" indent="0">
              <a:spcBef>
                <a:spcPct val="0"/>
              </a:spcBef>
              <a:buNone/>
            </a:pPr>
            <a:r>
              <a:rPr lang="en-US" sz="2700" dirty="0">
                <a:solidFill>
                  <a:srgbClr val="000000"/>
                </a:solidFill>
                <a:cs typeface="Segoe UI"/>
              </a:rPr>
              <a:t>2.) Reason abstractly and quantitatively.  </a:t>
            </a:r>
          </a:p>
          <a:p>
            <a:pPr marL="0" lvl="0" indent="0">
              <a:spcBef>
                <a:spcPct val="0"/>
              </a:spcBef>
              <a:buNone/>
            </a:pPr>
            <a:r>
              <a:rPr lang="en-US" sz="2700" dirty="0">
                <a:solidFill>
                  <a:srgbClr val="000000"/>
                </a:solidFill>
                <a:cs typeface="Segoe UI"/>
              </a:rPr>
              <a:t>3.) Construct viable arguments and critique the reasoning of others.  </a:t>
            </a:r>
          </a:p>
          <a:p>
            <a:pPr marL="0" lvl="0" indent="0">
              <a:spcBef>
                <a:spcPct val="0"/>
              </a:spcBef>
              <a:buNone/>
            </a:pPr>
            <a:r>
              <a:rPr lang="en-US" sz="2700" dirty="0">
                <a:solidFill>
                  <a:srgbClr val="000000"/>
                </a:solidFill>
                <a:cs typeface="Segoe UI"/>
              </a:rPr>
              <a:t>4.) Model with mathematics.  </a:t>
            </a:r>
          </a:p>
          <a:p>
            <a:pPr marL="0" lvl="0" indent="0">
              <a:spcBef>
                <a:spcPct val="0"/>
              </a:spcBef>
              <a:buNone/>
            </a:pPr>
            <a:r>
              <a:rPr lang="en-US" sz="2700" dirty="0">
                <a:solidFill>
                  <a:srgbClr val="000000"/>
                </a:solidFill>
                <a:cs typeface="Segoe UI"/>
              </a:rPr>
              <a:t>5.) Use appropriate tools strategically.  </a:t>
            </a:r>
          </a:p>
          <a:p>
            <a:pPr marL="0" lvl="0" indent="0">
              <a:spcBef>
                <a:spcPct val="0"/>
              </a:spcBef>
              <a:buNone/>
            </a:pPr>
            <a:r>
              <a:rPr lang="en-US" sz="2700" dirty="0">
                <a:solidFill>
                  <a:srgbClr val="000000"/>
                </a:solidFill>
                <a:cs typeface="Segoe UI"/>
              </a:rPr>
              <a:t>6.) Attend to precision.  </a:t>
            </a:r>
          </a:p>
          <a:p>
            <a:pPr marL="0" lvl="0" indent="0">
              <a:spcBef>
                <a:spcPct val="0"/>
              </a:spcBef>
              <a:buNone/>
            </a:pPr>
            <a:r>
              <a:rPr lang="en-US" sz="2700" dirty="0">
                <a:solidFill>
                  <a:srgbClr val="000000"/>
                </a:solidFill>
                <a:cs typeface="Segoe UI"/>
              </a:rPr>
              <a:t>7.) Look for and make use of structure.  </a:t>
            </a:r>
          </a:p>
          <a:p>
            <a:pPr marL="0" lvl="0" indent="0">
              <a:spcBef>
                <a:spcPct val="0"/>
              </a:spcBef>
              <a:buNone/>
            </a:pPr>
            <a:r>
              <a:rPr lang="en-US" sz="2700" dirty="0">
                <a:solidFill>
                  <a:srgbClr val="000000"/>
                </a:solidFill>
                <a:cs typeface="Segoe UI"/>
              </a:rPr>
              <a:t>8.) Look for and express regularity in repeated reasoning. </a:t>
            </a:r>
            <a:r>
              <a:rPr lang="en-US" sz="1200" dirty="0">
                <a:solidFill>
                  <a:srgbClr val="000000"/>
                </a:solidFill>
                <a:cs typeface="Segoe UI"/>
              </a:rPr>
              <a:t> </a:t>
            </a:r>
            <a:endParaRPr lang="en-US" dirty="0"/>
          </a:p>
        </p:txBody>
      </p:sp>
      <p:sp>
        <p:nvSpPr>
          <p:cNvPr id="7" name="Slide Number Placeholder 6"/>
          <p:cNvSpPr>
            <a:spLocks noGrp="1"/>
          </p:cNvSpPr>
          <p:nvPr>
            <p:ph type="sldNum" sz="quarter" idx="12"/>
          </p:nvPr>
        </p:nvSpPr>
        <p:spPr/>
        <p:txBody>
          <a:bodyPr/>
          <a:lstStyle/>
          <a:p>
            <a:pPr>
              <a:defRPr/>
            </a:pPr>
            <a:fld id="{D6029DA4-09B0-4A2D-AA4B-CC45A202471A}" type="slidenum">
              <a:rPr lang="en-US" altLang="en-US" smtClean="0"/>
              <a:pPr>
                <a:defRPr/>
              </a:pPr>
              <a:t>15</a:t>
            </a:fld>
            <a:endParaRPr lang="en-US" altLang="en-US" dirty="0"/>
          </a:p>
        </p:txBody>
      </p:sp>
    </p:spTree>
    <p:extLst>
      <p:ext uri="{BB962C8B-B14F-4D97-AF65-F5344CB8AC3E}">
        <p14:creationId xmlns:p14="http://schemas.microsoft.com/office/powerpoint/2010/main" val="4022671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90500"/>
            <a:ext cx="9144000" cy="1143000"/>
          </a:xfrm>
        </p:spPr>
        <p:txBody>
          <a:bodyPr/>
          <a:lstStyle/>
          <a:p>
            <a:r>
              <a:rPr lang="en-US" dirty="0"/>
              <a:t>Practice</a:t>
            </a:r>
          </a:p>
        </p:txBody>
      </p:sp>
      <p:sp>
        <p:nvSpPr>
          <p:cNvPr id="3" name="Content Placeholder 2"/>
          <p:cNvSpPr>
            <a:spLocks noGrp="1"/>
          </p:cNvSpPr>
          <p:nvPr>
            <p:ph idx="1"/>
          </p:nvPr>
        </p:nvSpPr>
        <p:spPr>
          <a:xfrm>
            <a:off x="2546350" y="1690058"/>
            <a:ext cx="9144000" cy="4114800"/>
          </a:xfrm>
        </p:spPr>
        <p:txBody>
          <a:bodyPr/>
          <a:lstStyle/>
          <a:p>
            <a:pPr marL="0" indent="0">
              <a:buNone/>
            </a:pPr>
            <a:r>
              <a:rPr lang="en-US" dirty="0"/>
              <a:t>Please use the Chat Feature to respond to the following question based on the example shown:</a:t>
            </a:r>
          </a:p>
          <a:p>
            <a:pPr marL="0" indent="0">
              <a:buNone/>
            </a:pPr>
            <a:endParaRPr lang="en-US" dirty="0"/>
          </a:p>
          <a:p>
            <a:pPr marL="514350" indent="-514350">
              <a:spcBef>
                <a:spcPts val="0"/>
              </a:spcBef>
              <a:spcAft>
                <a:spcPts val="2400"/>
              </a:spcAft>
              <a:buAutoNum type="arabicPeriod"/>
            </a:pPr>
            <a:r>
              <a:rPr lang="en-US" dirty="0"/>
              <a:t>Does this service on its own meet Math Strategy 2.0? Why or why not?</a:t>
            </a:r>
          </a:p>
          <a:p>
            <a:pPr marL="514350" indent="-514350">
              <a:buAutoNum type="arabicPeriod"/>
            </a:pPr>
            <a:r>
              <a:rPr lang="en-US" dirty="0"/>
              <a:t>If it doesn’t, how could you revise it to align with Strategy 2.0?</a:t>
            </a: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16</a:t>
            </a:fld>
            <a:endParaRPr lang="en-US" altLang="en-US" dirty="0"/>
          </a:p>
        </p:txBody>
      </p:sp>
    </p:spTree>
    <p:extLst>
      <p:ext uri="{BB962C8B-B14F-4D97-AF65-F5344CB8AC3E}">
        <p14:creationId xmlns:p14="http://schemas.microsoft.com/office/powerpoint/2010/main" val="1110274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Strategy 2.0: Another Example (1)</a:t>
            </a:r>
            <a:endParaRPr lang="en-US" sz="4000" dirty="0">
              <a:cs typeface="Arial"/>
            </a:endParaRPr>
          </a:p>
        </p:txBody>
      </p:sp>
      <p:sp>
        <p:nvSpPr>
          <p:cNvPr id="5" name="Content Placeholder 4">
            <a:extLst>
              <a:ext uri="{FF2B5EF4-FFF2-40B4-BE49-F238E27FC236}">
                <a16:creationId xmlns:a16="http://schemas.microsoft.com/office/drawing/2014/main" id="{6F9F4649-2B31-4A33-A44B-474ACC9F11E6}"/>
              </a:ext>
            </a:extLst>
          </p:cNvPr>
          <p:cNvSpPr>
            <a:spLocks noGrp="1"/>
          </p:cNvSpPr>
          <p:nvPr>
            <p:ph idx="1"/>
          </p:nvPr>
        </p:nvSpPr>
        <p:spPr/>
        <p:txBody>
          <a:bodyPr/>
          <a:lstStyle/>
          <a:p>
            <a:pPr marL="0" lvl="0" indent="0">
              <a:spcBef>
                <a:spcPct val="0"/>
              </a:spcBef>
              <a:buNone/>
            </a:pPr>
            <a:r>
              <a:rPr lang="en-US" sz="2700" dirty="0">
                <a:solidFill>
                  <a:srgbClr val="000000"/>
                </a:solidFill>
                <a:cs typeface="Segoe UI"/>
              </a:rPr>
              <a:t>4.) After-School Program</a:t>
            </a:r>
            <a:endParaRPr lang="en-US" sz="1800" dirty="0">
              <a:solidFill>
                <a:srgbClr val="000000"/>
              </a:solidFill>
              <a:latin typeface="Arial" panose="020B0604020202020204" pitchFamily="34" charset="0"/>
              <a:cs typeface="Arial" panose="020B0604020202020204" pitchFamily="34" charset="0"/>
            </a:endParaRPr>
          </a:p>
          <a:p>
            <a:pPr marL="0" lvl="0" indent="0">
              <a:spcBef>
                <a:spcPct val="0"/>
              </a:spcBef>
              <a:buNone/>
            </a:pPr>
            <a:r>
              <a:rPr lang="en-US" sz="2700" dirty="0">
                <a:solidFill>
                  <a:srgbClr val="000000"/>
                </a:solidFill>
                <a:cs typeface="Segoe UI"/>
              </a:rPr>
              <a:t>  </a:t>
            </a:r>
            <a:endParaRPr lang="en-US" sz="1800" dirty="0">
              <a:solidFill>
                <a:srgbClr val="000000"/>
              </a:solidFill>
              <a:latin typeface="Arial" panose="020B0604020202020204" pitchFamily="34" charset="0"/>
              <a:cs typeface="Arial" panose="020B0604020202020204" pitchFamily="34" charset="0"/>
            </a:endParaRPr>
          </a:p>
          <a:p>
            <a:pPr marL="457200" lvl="1" indent="0">
              <a:spcBef>
                <a:spcPct val="0"/>
              </a:spcBef>
              <a:buNone/>
            </a:pPr>
            <a:r>
              <a:rPr lang="en-US" sz="2700" dirty="0">
                <a:solidFill>
                  <a:srgbClr val="000000"/>
                </a:solidFill>
                <a:cs typeface="Segoe UI"/>
              </a:rPr>
              <a:t>Description of your service/allowable activity.</a:t>
            </a:r>
          </a:p>
          <a:p>
            <a:pPr marL="457200" lvl="1" indent="0">
              <a:spcBef>
                <a:spcPct val="0"/>
              </a:spcBef>
              <a:buNone/>
            </a:pPr>
            <a:endParaRPr lang="en-US" sz="1800" dirty="0">
              <a:solidFill>
                <a:srgbClr val="000000"/>
              </a:solidFill>
              <a:latin typeface="Arial" panose="020B0604020202020204" pitchFamily="34" charset="0"/>
            </a:endParaRPr>
          </a:p>
          <a:p>
            <a:pPr marL="457200" lvl="1" indent="0">
              <a:spcBef>
                <a:spcPct val="0"/>
              </a:spcBef>
              <a:buNone/>
            </a:pPr>
            <a:r>
              <a:rPr lang="en-US" sz="2700" dirty="0">
                <a:solidFill>
                  <a:srgbClr val="000000"/>
                </a:solidFill>
                <a:cs typeface="Segoe UI"/>
              </a:rPr>
              <a:t>Plan: Students in middle school and high school will be provided an after-school program designed to offer tutoring, instruction, and guidance in the completion of homework and/or school work in general.  </a:t>
            </a:r>
          </a:p>
          <a:p>
            <a:endParaRPr lang="en-US" dirty="0"/>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17</a:t>
            </a:fld>
            <a:endParaRPr lang="en-US" altLang="en-US" dirty="0"/>
          </a:p>
        </p:txBody>
      </p:sp>
    </p:spTree>
    <p:extLst>
      <p:ext uri="{BB962C8B-B14F-4D97-AF65-F5344CB8AC3E}">
        <p14:creationId xmlns:p14="http://schemas.microsoft.com/office/powerpoint/2010/main" val="2742428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Strategy 2.0: Another Example (2)</a:t>
            </a:r>
            <a:endParaRPr lang="en-US" sz="4000" dirty="0">
              <a:cs typeface="Arial"/>
            </a:endParaRPr>
          </a:p>
        </p:txBody>
      </p:sp>
      <p:graphicFrame>
        <p:nvGraphicFramePr>
          <p:cNvPr id="6" name="Content Placeholder 5">
            <a:extLst>
              <a:ext uri="{FF2B5EF4-FFF2-40B4-BE49-F238E27FC236}">
                <a16:creationId xmlns:a16="http://schemas.microsoft.com/office/drawing/2014/main" id="{A7CC1C02-16D8-42C4-BBD5-E5EEE48F518F}"/>
              </a:ext>
            </a:extLst>
          </p:cNvPr>
          <p:cNvGraphicFramePr>
            <a:graphicFrameLocks noGrp="1"/>
          </p:cNvGraphicFramePr>
          <p:nvPr>
            <p:ph idx="1"/>
            <p:extLst>
              <p:ext uri="{D42A27DB-BD31-4B8C-83A1-F6EECF244321}">
                <p14:modId xmlns:p14="http://schemas.microsoft.com/office/powerpoint/2010/main" val="1824498133"/>
              </p:ext>
            </p:extLst>
          </p:nvPr>
        </p:nvGraphicFramePr>
        <p:xfrm>
          <a:off x="2539999" y="1981200"/>
          <a:ext cx="9524183" cy="2011680"/>
        </p:xfrm>
        <a:graphic>
          <a:graphicData uri="http://schemas.openxmlformats.org/drawingml/2006/table">
            <a:tbl>
              <a:tblPr firstRow="1" bandRow="1">
                <a:tableStyleId>{7DF18680-E054-41AD-8BC1-D1AEF772440D}</a:tableStyleId>
              </a:tblPr>
              <a:tblGrid>
                <a:gridCol w="1594191">
                  <a:extLst>
                    <a:ext uri="{9D8B030D-6E8A-4147-A177-3AD203B41FA5}">
                      <a16:colId xmlns:a16="http://schemas.microsoft.com/office/drawing/2014/main" val="1832257821"/>
                    </a:ext>
                  </a:extLst>
                </a:gridCol>
                <a:gridCol w="1489862">
                  <a:extLst>
                    <a:ext uri="{9D8B030D-6E8A-4147-A177-3AD203B41FA5}">
                      <a16:colId xmlns:a16="http://schemas.microsoft.com/office/drawing/2014/main" val="633115066"/>
                    </a:ext>
                  </a:extLst>
                </a:gridCol>
                <a:gridCol w="1779638">
                  <a:extLst>
                    <a:ext uri="{9D8B030D-6E8A-4147-A177-3AD203B41FA5}">
                      <a16:colId xmlns:a16="http://schemas.microsoft.com/office/drawing/2014/main" val="1918880061"/>
                    </a:ext>
                  </a:extLst>
                </a:gridCol>
                <a:gridCol w="1553497">
                  <a:extLst>
                    <a:ext uri="{9D8B030D-6E8A-4147-A177-3AD203B41FA5}">
                      <a16:colId xmlns:a16="http://schemas.microsoft.com/office/drawing/2014/main" val="2192816546"/>
                    </a:ext>
                  </a:extLst>
                </a:gridCol>
                <a:gridCol w="1519631">
                  <a:extLst>
                    <a:ext uri="{9D8B030D-6E8A-4147-A177-3AD203B41FA5}">
                      <a16:colId xmlns:a16="http://schemas.microsoft.com/office/drawing/2014/main" val="1788752965"/>
                    </a:ext>
                  </a:extLst>
                </a:gridCol>
                <a:gridCol w="1587364">
                  <a:extLst>
                    <a:ext uri="{9D8B030D-6E8A-4147-A177-3AD203B41FA5}">
                      <a16:colId xmlns:a16="http://schemas.microsoft.com/office/drawing/2014/main" val="2040331266"/>
                    </a:ext>
                  </a:extLst>
                </a:gridCol>
              </a:tblGrid>
              <a:tr h="370840">
                <a:tc>
                  <a:txBody>
                    <a:bodyPr/>
                    <a:lstStyle/>
                    <a:p>
                      <a:r>
                        <a:rPr lang="en-US" sz="2400" dirty="0">
                          <a:solidFill>
                            <a:schemeClr val="tx1"/>
                          </a:solidFill>
                        </a:rPr>
                        <a:t>Grade Levels</a:t>
                      </a:r>
                    </a:p>
                  </a:txBody>
                  <a:tcPr/>
                </a:tc>
                <a:tc>
                  <a:txBody>
                    <a:bodyPr/>
                    <a:lstStyle/>
                    <a:p>
                      <a:r>
                        <a:rPr lang="en-US" sz="2400" dirty="0">
                          <a:solidFill>
                            <a:schemeClr val="tx1"/>
                          </a:solidFill>
                        </a:rPr>
                        <a:t>Students Served</a:t>
                      </a:r>
                    </a:p>
                  </a:txBody>
                  <a:tcPr/>
                </a:tc>
                <a:tc>
                  <a:txBody>
                    <a:bodyPr/>
                    <a:lstStyle/>
                    <a:p>
                      <a:r>
                        <a:rPr lang="en-US" sz="2400" dirty="0">
                          <a:solidFill>
                            <a:schemeClr val="tx1"/>
                          </a:solidFill>
                        </a:rPr>
                        <a:t>Activity  Dates</a:t>
                      </a:r>
                    </a:p>
                  </a:txBody>
                  <a:tcPr/>
                </a:tc>
                <a:tc>
                  <a:txBody>
                    <a:bodyPr/>
                    <a:lstStyle/>
                    <a:p>
                      <a:r>
                        <a:rPr lang="en-US" sz="2400" dirty="0">
                          <a:solidFill>
                            <a:schemeClr val="tx1"/>
                          </a:solidFill>
                        </a:rPr>
                        <a:t>Sessions</a:t>
                      </a:r>
                    </a:p>
                  </a:txBody>
                  <a:tcPr/>
                </a:tc>
                <a:tc>
                  <a:txBody>
                    <a:bodyPr/>
                    <a:lstStyle/>
                    <a:p>
                      <a:r>
                        <a:rPr lang="en-US" sz="2400" dirty="0">
                          <a:solidFill>
                            <a:schemeClr val="tx1"/>
                          </a:solidFill>
                        </a:rPr>
                        <a:t>Minutes/</a:t>
                      </a:r>
                      <a:br>
                        <a:rPr lang="en-US" sz="2400" dirty="0">
                          <a:solidFill>
                            <a:schemeClr val="tx1"/>
                          </a:solidFill>
                        </a:rPr>
                      </a:br>
                      <a:r>
                        <a:rPr lang="en-US" sz="2400" dirty="0">
                          <a:solidFill>
                            <a:schemeClr val="tx1"/>
                          </a:solidFill>
                        </a:rPr>
                        <a:t>Session</a:t>
                      </a:r>
                    </a:p>
                  </a:txBody>
                  <a:tcPr/>
                </a:tc>
                <a:tc>
                  <a:txBody>
                    <a:bodyPr/>
                    <a:lstStyle/>
                    <a:p>
                      <a:r>
                        <a:rPr lang="en-US" sz="2400" dirty="0">
                          <a:solidFill>
                            <a:schemeClr val="tx1"/>
                          </a:solidFill>
                        </a:rPr>
                        <a:t>Total Minutes</a:t>
                      </a:r>
                    </a:p>
                  </a:txBody>
                  <a:tcPr/>
                </a:tc>
                <a:extLst>
                  <a:ext uri="{0D108BD9-81ED-4DB2-BD59-A6C34878D82A}">
                    <a16:rowId xmlns:a16="http://schemas.microsoft.com/office/drawing/2014/main" val="1320100191"/>
                  </a:ext>
                </a:extLst>
              </a:tr>
              <a:tr h="370840">
                <a:tc>
                  <a:txBody>
                    <a:bodyPr/>
                    <a:lstStyle/>
                    <a:p>
                      <a:r>
                        <a:rPr lang="en-US" sz="2400" dirty="0"/>
                        <a:t>6 – Ungraded</a:t>
                      </a:r>
                    </a:p>
                  </a:txBody>
                  <a:tcPr/>
                </a:tc>
                <a:tc>
                  <a:txBody>
                    <a:bodyPr/>
                    <a:lstStyle/>
                    <a:p>
                      <a:r>
                        <a:rPr lang="en-US" sz="2400" dirty="0"/>
                        <a:t>750</a:t>
                      </a:r>
                    </a:p>
                  </a:txBody>
                  <a:tcPr/>
                </a:tc>
                <a:tc>
                  <a:txBody>
                    <a:bodyPr/>
                    <a:lstStyle/>
                    <a:p>
                      <a:r>
                        <a:rPr lang="en-US" sz="2400" dirty="0"/>
                        <a:t>09/02/2019 – 05/29/2020</a:t>
                      </a:r>
                    </a:p>
                  </a:txBody>
                  <a:tcPr/>
                </a:tc>
                <a:tc>
                  <a:txBody>
                    <a:bodyPr/>
                    <a:lstStyle/>
                    <a:p>
                      <a:r>
                        <a:rPr lang="en-US" sz="2400" dirty="0"/>
                        <a:t>50</a:t>
                      </a:r>
                    </a:p>
                  </a:txBody>
                  <a:tcPr/>
                </a:tc>
                <a:tc>
                  <a:txBody>
                    <a:bodyPr/>
                    <a:lstStyle/>
                    <a:p>
                      <a:r>
                        <a:rPr lang="en-US" sz="2400" dirty="0"/>
                        <a:t>120</a:t>
                      </a:r>
                    </a:p>
                  </a:txBody>
                  <a:tcPr/>
                </a:tc>
                <a:tc>
                  <a:txBody>
                    <a:bodyPr/>
                    <a:lstStyle/>
                    <a:p>
                      <a:r>
                        <a:rPr lang="en-US" sz="2400" dirty="0"/>
                        <a:t>6,000</a:t>
                      </a:r>
                    </a:p>
                  </a:txBody>
                  <a:tcPr/>
                </a:tc>
                <a:extLst>
                  <a:ext uri="{0D108BD9-81ED-4DB2-BD59-A6C34878D82A}">
                    <a16:rowId xmlns:a16="http://schemas.microsoft.com/office/drawing/2014/main" val="3225793160"/>
                  </a:ext>
                </a:extLst>
              </a:tr>
            </a:tbl>
          </a:graphicData>
        </a:graphic>
      </p:graphicFrame>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18</a:t>
            </a:fld>
            <a:endParaRPr lang="en-US" altLang="en-US" dirty="0"/>
          </a:p>
        </p:txBody>
      </p:sp>
    </p:spTree>
    <p:extLst>
      <p:ext uri="{BB962C8B-B14F-4D97-AF65-F5344CB8AC3E}">
        <p14:creationId xmlns:p14="http://schemas.microsoft.com/office/powerpoint/2010/main" val="17005943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52400"/>
            <a:ext cx="9144000" cy="716924"/>
          </a:xfrm>
        </p:spPr>
        <p:txBody>
          <a:bodyPr/>
          <a:lstStyle/>
          <a:p>
            <a:r>
              <a:rPr lang="en-US" sz="4000" dirty="0"/>
              <a:t>Strategy 2.0: Another Example (3)</a:t>
            </a:r>
            <a:endParaRPr lang="en-US" sz="4000" dirty="0">
              <a:cs typeface="Arial"/>
            </a:endParaRPr>
          </a:p>
        </p:txBody>
      </p:sp>
      <p:sp>
        <p:nvSpPr>
          <p:cNvPr id="5" name="Content Placeholder 4">
            <a:extLst>
              <a:ext uri="{FF2B5EF4-FFF2-40B4-BE49-F238E27FC236}">
                <a16:creationId xmlns:a16="http://schemas.microsoft.com/office/drawing/2014/main" id="{AF86FA5D-5ECB-4866-949E-01E68E3FDD8B}"/>
              </a:ext>
            </a:extLst>
          </p:cNvPr>
          <p:cNvSpPr>
            <a:spLocks noGrp="1"/>
          </p:cNvSpPr>
          <p:nvPr>
            <p:ph idx="1"/>
          </p:nvPr>
        </p:nvSpPr>
        <p:spPr>
          <a:xfrm>
            <a:off x="2540000" y="869324"/>
            <a:ext cx="9144000" cy="5226676"/>
          </a:xfrm>
        </p:spPr>
        <p:txBody>
          <a:bodyPr/>
          <a:lstStyle/>
          <a:p>
            <a:pPr marL="0" lvl="0" indent="0">
              <a:spcBef>
                <a:spcPct val="0"/>
              </a:spcBef>
              <a:buNone/>
            </a:pPr>
            <a:r>
              <a:rPr lang="en-US" sz="2700" dirty="0">
                <a:solidFill>
                  <a:srgbClr val="000000"/>
                </a:solidFill>
                <a:cs typeface="Segoe UI"/>
              </a:rPr>
              <a:t>Describe the plan for this service/allowable activity </a:t>
            </a:r>
          </a:p>
          <a:p>
            <a:pPr marL="0" lvl="0" indent="0">
              <a:spcBef>
                <a:spcPct val="0"/>
              </a:spcBef>
              <a:buNone/>
            </a:pPr>
            <a:endParaRPr lang="en-US" sz="2700" dirty="0">
              <a:solidFill>
                <a:srgbClr val="000000"/>
              </a:solidFill>
              <a:cs typeface="Segoe UI"/>
            </a:endParaRPr>
          </a:p>
          <a:p>
            <a:pPr marL="0" lvl="0" indent="0">
              <a:spcBef>
                <a:spcPct val="0"/>
              </a:spcBef>
              <a:buNone/>
            </a:pPr>
            <a:r>
              <a:rPr lang="en-US" sz="2700" dirty="0">
                <a:solidFill>
                  <a:srgbClr val="000000"/>
                </a:solidFill>
                <a:cs typeface="Segoe UI"/>
              </a:rPr>
              <a:t>Key skills to be learned:  </a:t>
            </a:r>
          </a:p>
          <a:p>
            <a:pPr marL="0" lvl="0" indent="0">
              <a:spcBef>
                <a:spcPct val="0"/>
              </a:spcBef>
              <a:buNone/>
            </a:pPr>
            <a:endParaRPr lang="en-US" sz="2700" dirty="0">
              <a:solidFill>
                <a:srgbClr val="000000"/>
              </a:solidFill>
              <a:cs typeface="Segoe UI"/>
            </a:endParaRPr>
          </a:p>
          <a:p>
            <a:pPr marL="0" lvl="0" indent="0">
              <a:spcBef>
                <a:spcPct val="0"/>
              </a:spcBef>
              <a:buNone/>
            </a:pPr>
            <a:r>
              <a:rPr lang="en-US" sz="2700" dirty="0">
                <a:solidFill>
                  <a:srgbClr val="000000"/>
                </a:solidFill>
                <a:cs typeface="Segoe UI"/>
              </a:rPr>
              <a:t>Students will be encouraged to attend the after-school programs as an opportunity to receive extra help in their studies. The staff will be bilingual and able to provide both tutoring and if necessary instruction in those areas of most need for each student. Students will receive individual assistance rather than group. It is the intend of this program to provide for the individual needs of the student rather than compete in a group as is often the case in their classrooms.  </a:t>
            </a:r>
          </a:p>
          <a:p>
            <a:endParaRPr lang="en-US" dirty="0"/>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19</a:t>
            </a:fld>
            <a:endParaRPr lang="en-US" altLang="en-US" dirty="0"/>
          </a:p>
        </p:txBody>
      </p:sp>
    </p:spTree>
    <p:extLst>
      <p:ext uri="{BB962C8B-B14F-4D97-AF65-F5344CB8AC3E}">
        <p14:creationId xmlns:p14="http://schemas.microsoft.com/office/powerpoint/2010/main" val="199816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38100"/>
            <a:ext cx="9144000" cy="1143000"/>
          </a:xfrm>
        </p:spPr>
        <p:txBody>
          <a:bodyPr/>
          <a:lstStyle/>
          <a:p>
            <a:r>
              <a:rPr lang="en-US" sz="4000" dirty="0"/>
              <a:t>Housekeeping Items</a:t>
            </a:r>
            <a:endParaRPr lang="en-US" sz="4000" dirty="0">
              <a:cs typeface="Arial"/>
            </a:endParaRPr>
          </a:p>
        </p:txBody>
      </p:sp>
      <p:sp>
        <p:nvSpPr>
          <p:cNvPr id="3" name="Content Placeholder 2"/>
          <p:cNvSpPr>
            <a:spLocks noGrp="1"/>
          </p:cNvSpPr>
          <p:nvPr>
            <p:ph idx="1"/>
          </p:nvPr>
        </p:nvSpPr>
        <p:spPr>
          <a:xfrm>
            <a:off x="2266950" y="1333500"/>
            <a:ext cx="9925050" cy="4762500"/>
          </a:xfrm>
        </p:spPr>
        <p:txBody>
          <a:bodyPr/>
          <a:lstStyle/>
          <a:p>
            <a:pPr>
              <a:spcBef>
                <a:spcPts val="0"/>
              </a:spcBef>
              <a:spcAft>
                <a:spcPts val="2400"/>
              </a:spcAft>
            </a:pPr>
            <a:r>
              <a:rPr lang="en-US" sz="2800" dirty="0">
                <a:latin typeface="Arial"/>
                <a:cs typeface="Arial"/>
              </a:rPr>
              <a:t>Roll Call: Please type in your name, title, and region or direct-funded district.</a:t>
            </a:r>
            <a:endParaRPr lang="en-US" sz="2800">
              <a:latin typeface="Arial"/>
              <a:cs typeface="Arial"/>
            </a:endParaRPr>
          </a:p>
          <a:p>
            <a:pPr>
              <a:spcBef>
                <a:spcPts val="0"/>
              </a:spcBef>
              <a:spcAft>
                <a:spcPts val="2400"/>
              </a:spcAft>
            </a:pPr>
            <a:r>
              <a:rPr lang="en-US" sz="2800" dirty="0">
                <a:latin typeface="Arial"/>
                <a:cs typeface="Arial"/>
              </a:rPr>
              <a:t>Sound: We will mute all speakers during the presentation, but please mute your phone/computer speakers as well.</a:t>
            </a:r>
          </a:p>
          <a:p>
            <a:pPr>
              <a:spcBef>
                <a:spcPts val="0"/>
              </a:spcBef>
              <a:spcAft>
                <a:spcPts val="2400"/>
              </a:spcAft>
            </a:pPr>
            <a:r>
              <a:rPr lang="en-US" sz="2800" dirty="0">
                <a:latin typeface="Arial"/>
                <a:cs typeface="Arial"/>
              </a:rPr>
              <a:t>Let’s do a quick sound check! Can you hear me now?</a:t>
            </a:r>
          </a:p>
          <a:p>
            <a:pPr>
              <a:spcBef>
                <a:spcPts val="0"/>
              </a:spcBef>
              <a:spcAft>
                <a:spcPts val="2400"/>
              </a:spcAft>
            </a:pPr>
            <a:r>
              <a:rPr lang="en-US" sz="2800" dirty="0">
                <a:latin typeface="Arial"/>
                <a:cs typeface="Arial"/>
              </a:rPr>
              <a:t>Q&amp;A: Please type in your questions in the Q&amp;A feature. We will pause for questions a few times during the presentation.</a:t>
            </a:r>
          </a:p>
          <a:p>
            <a:endParaRPr lang="en-US" dirty="0"/>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2</a:t>
            </a:fld>
            <a:endParaRPr lang="en-US" altLang="en-US" dirty="0"/>
          </a:p>
        </p:txBody>
      </p:sp>
    </p:spTree>
    <p:extLst>
      <p:ext uri="{BB962C8B-B14F-4D97-AF65-F5344CB8AC3E}">
        <p14:creationId xmlns:p14="http://schemas.microsoft.com/office/powerpoint/2010/main" val="33418817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90500"/>
            <a:ext cx="9144000" cy="1143000"/>
          </a:xfrm>
        </p:spPr>
        <p:txBody>
          <a:bodyPr/>
          <a:lstStyle/>
          <a:p>
            <a:r>
              <a:rPr lang="en-US" sz="4000" dirty="0"/>
              <a:t>Practice (2)</a:t>
            </a:r>
            <a:endParaRPr lang="en-US" sz="4000" dirty="0">
              <a:cs typeface="Arial"/>
            </a:endParaRPr>
          </a:p>
        </p:txBody>
      </p:sp>
      <p:sp>
        <p:nvSpPr>
          <p:cNvPr id="3" name="Content Placeholder 2"/>
          <p:cNvSpPr>
            <a:spLocks noGrp="1"/>
          </p:cNvSpPr>
          <p:nvPr>
            <p:ph idx="1"/>
          </p:nvPr>
        </p:nvSpPr>
        <p:spPr>
          <a:xfrm>
            <a:off x="2540000" y="1733550"/>
            <a:ext cx="9144000" cy="4114800"/>
          </a:xfrm>
        </p:spPr>
        <p:txBody>
          <a:bodyPr/>
          <a:lstStyle/>
          <a:p>
            <a:pPr marL="0" indent="0">
              <a:buNone/>
            </a:pPr>
            <a:r>
              <a:rPr lang="en-US" sz="2700" dirty="0"/>
              <a:t>Please use the Chat Feature to respond to the following questions/statements:</a:t>
            </a:r>
            <a:endParaRPr lang="en-US" sz="2700" dirty="0">
              <a:cs typeface="Arial"/>
            </a:endParaRPr>
          </a:p>
          <a:p>
            <a:pPr marL="0" indent="0">
              <a:buNone/>
            </a:pPr>
            <a:endParaRPr lang="en-US" sz="2700" dirty="0">
              <a:cs typeface="Arial"/>
            </a:endParaRPr>
          </a:p>
          <a:p>
            <a:pPr marL="514350" indent="-514350">
              <a:spcBef>
                <a:spcPts val="0"/>
              </a:spcBef>
              <a:spcAft>
                <a:spcPts val="2400"/>
              </a:spcAft>
              <a:buFont typeface="+mj-lt"/>
              <a:buAutoNum type="arabicPeriod"/>
            </a:pPr>
            <a:r>
              <a:rPr lang="en-US" sz="2700" dirty="0"/>
              <a:t>Does this sample meet the requirements for SSDP Strategy 2.0? Why or why not?</a:t>
            </a:r>
            <a:endParaRPr lang="en-US" sz="2700" dirty="0">
              <a:cs typeface="Arial"/>
            </a:endParaRPr>
          </a:p>
          <a:p>
            <a:pPr marL="514350" indent="-514350">
              <a:spcBef>
                <a:spcPts val="0"/>
              </a:spcBef>
              <a:spcAft>
                <a:spcPts val="2400"/>
              </a:spcAft>
              <a:buFont typeface="+mj-lt"/>
              <a:buAutoNum type="arabicPeriod"/>
            </a:pPr>
            <a:r>
              <a:rPr lang="en-US" sz="2700" dirty="0"/>
              <a:t>If the service does not meet the requirement, how could the service be revised to meet the requirements?</a:t>
            </a:r>
            <a:endParaRPr lang="en-US" sz="2700" dirty="0">
              <a:cs typeface="Arial"/>
            </a:endParaRP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20</a:t>
            </a:fld>
            <a:endParaRPr lang="en-US" altLang="en-US" dirty="0"/>
          </a:p>
        </p:txBody>
      </p:sp>
    </p:spTree>
    <p:extLst>
      <p:ext uri="{BB962C8B-B14F-4D97-AF65-F5344CB8AC3E}">
        <p14:creationId xmlns:p14="http://schemas.microsoft.com/office/powerpoint/2010/main" val="3433453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38100"/>
            <a:ext cx="9144000" cy="1143000"/>
          </a:xfrm>
        </p:spPr>
        <p:txBody>
          <a:bodyPr/>
          <a:lstStyle/>
          <a:p>
            <a:r>
              <a:rPr lang="en-US" sz="4000" dirty="0"/>
              <a:t>Strategies 2.0 and 13.0 (1)</a:t>
            </a:r>
            <a:endParaRPr lang="en-US" sz="4000" dirty="0">
              <a:cs typeface="Arial"/>
            </a:endParaRPr>
          </a:p>
        </p:txBody>
      </p:sp>
      <p:sp>
        <p:nvSpPr>
          <p:cNvPr id="4" name="Content Placeholder 3"/>
          <p:cNvSpPr>
            <a:spLocks noGrp="1"/>
          </p:cNvSpPr>
          <p:nvPr>
            <p:ph idx="1"/>
          </p:nvPr>
        </p:nvSpPr>
        <p:spPr>
          <a:xfrm>
            <a:off x="2275558" y="1150576"/>
            <a:ext cx="9968973" cy="5099713"/>
          </a:xfrm>
        </p:spPr>
        <p:txBody>
          <a:bodyPr/>
          <a:lstStyle/>
          <a:p>
            <a:pPr>
              <a:spcBef>
                <a:spcPts val="0"/>
              </a:spcBef>
              <a:spcAft>
                <a:spcPts val="2400"/>
              </a:spcAft>
            </a:pPr>
            <a:r>
              <a:rPr lang="en-US" sz="2700" dirty="0"/>
              <a:t>Teachers must empower urban and diverse students to construct a strong “mathematical identity” and to deconstruct the belief that they are incapable of learning mathematics. </a:t>
            </a:r>
            <a:endParaRPr lang="en-US" sz="2700" dirty="0">
              <a:cs typeface="Arial"/>
            </a:endParaRPr>
          </a:p>
          <a:p>
            <a:pPr>
              <a:spcBef>
                <a:spcPts val="0"/>
              </a:spcBef>
              <a:spcAft>
                <a:spcPts val="2400"/>
              </a:spcAft>
            </a:pPr>
            <a:r>
              <a:rPr lang="en-US" sz="2700" dirty="0"/>
              <a:t>Use culturally responsive classroom management techniques.</a:t>
            </a:r>
            <a:endParaRPr lang="en-US" sz="2700" dirty="0">
              <a:cs typeface="Arial"/>
            </a:endParaRPr>
          </a:p>
          <a:p>
            <a:pPr lvl="1">
              <a:spcBef>
                <a:spcPts val="0"/>
              </a:spcBef>
              <a:spcAft>
                <a:spcPts val="0"/>
              </a:spcAft>
            </a:pPr>
            <a:r>
              <a:rPr lang="en-US" sz="2700" dirty="0"/>
              <a:t>Build rapport, relationships, and respect</a:t>
            </a:r>
            <a:endParaRPr lang="en-US" sz="2700" dirty="0">
              <a:cs typeface="Arial"/>
            </a:endParaRPr>
          </a:p>
          <a:p>
            <a:pPr lvl="1">
              <a:spcBef>
                <a:spcPts val="0"/>
              </a:spcBef>
              <a:spcAft>
                <a:spcPts val="0"/>
              </a:spcAft>
            </a:pPr>
            <a:r>
              <a:rPr lang="en-US" sz="2700" dirty="0"/>
              <a:t>Your approach should be positive, proactive, and preventative</a:t>
            </a:r>
            <a:endParaRPr lang="en-US" sz="2700" dirty="0">
              <a:cs typeface="Arial"/>
            </a:endParaRPr>
          </a:p>
          <a:p>
            <a:pPr lvl="1">
              <a:spcBef>
                <a:spcPts val="0"/>
              </a:spcBef>
              <a:spcAft>
                <a:spcPts val="0"/>
              </a:spcAft>
            </a:pPr>
            <a:r>
              <a:rPr lang="en-US" sz="2700" dirty="0"/>
              <a:t>Separating cultural behaviors from wrong behaviors.</a:t>
            </a:r>
            <a:endParaRPr lang="en-US" sz="2700" dirty="0">
              <a:cs typeface="Arial"/>
            </a:endParaRPr>
          </a:p>
          <a:p>
            <a:pPr lvl="1">
              <a:spcBef>
                <a:spcPts val="0"/>
              </a:spcBef>
              <a:spcAft>
                <a:spcPts val="0"/>
              </a:spcAft>
            </a:pPr>
            <a:r>
              <a:rPr lang="en-US" sz="2700" dirty="0"/>
              <a:t>Use effective attention signals</a:t>
            </a:r>
            <a:endParaRPr lang="en-US" sz="2700" dirty="0">
              <a:cs typeface="Arial"/>
            </a:endParaRPr>
          </a:p>
          <a:p>
            <a:pPr lvl="1">
              <a:spcBef>
                <a:spcPts val="0"/>
              </a:spcBef>
              <a:spcAft>
                <a:spcPts val="0"/>
              </a:spcAft>
            </a:pPr>
            <a:endParaRPr lang="en-US" sz="2400" dirty="0"/>
          </a:p>
          <a:p>
            <a:pPr marL="0" lvl="1" indent="0">
              <a:spcBef>
                <a:spcPts val="0"/>
              </a:spcBef>
              <a:spcAft>
                <a:spcPts val="2400"/>
              </a:spcAft>
              <a:buNone/>
            </a:pPr>
            <a:r>
              <a:rPr lang="en-US" sz="2400" dirty="0"/>
              <a:t>Resource: </a:t>
            </a:r>
            <a:r>
              <a:rPr lang="en-US" sz="2400" i="1" dirty="0"/>
              <a:t>Culturally and Linguistically Responsive Teaching and Learning: Classroom Practices for Student Success</a:t>
            </a:r>
            <a:r>
              <a:rPr lang="en-US" sz="2400" dirty="0"/>
              <a:t> by Sharroky Hollie</a:t>
            </a:r>
            <a:endParaRPr lang="en-US" sz="2400" dirty="0">
              <a:cs typeface="Arial"/>
            </a:endParaRPr>
          </a:p>
          <a:p>
            <a:endParaRPr lang="en-US" dirty="0"/>
          </a:p>
        </p:txBody>
      </p:sp>
      <p:sp>
        <p:nvSpPr>
          <p:cNvPr id="6" name="Slide Number Placeholder 5"/>
          <p:cNvSpPr>
            <a:spLocks noGrp="1"/>
          </p:cNvSpPr>
          <p:nvPr>
            <p:ph type="sldNum" sz="quarter" idx="12"/>
          </p:nvPr>
        </p:nvSpPr>
        <p:spPr/>
        <p:txBody>
          <a:bodyPr/>
          <a:lstStyle/>
          <a:p>
            <a:pPr>
              <a:defRPr/>
            </a:pPr>
            <a:fld id="{D6029DA4-09B0-4A2D-AA4B-CC45A202471A}" type="slidenum">
              <a:rPr lang="en-US" altLang="en-US" smtClean="0"/>
              <a:pPr>
                <a:defRPr/>
              </a:pPr>
              <a:t>21</a:t>
            </a:fld>
            <a:endParaRPr lang="en-US" altLang="en-US" dirty="0"/>
          </a:p>
        </p:txBody>
      </p:sp>
    </p:spTree>
    <p:extLst>
      <p:ext uri="{BB962C8B-B14F-4D97-AF65-F5344CB8AC3E}">
        <p14:creationId xmlns:p14="http://schemas.microsoft.com/office/powerpoint/2010/main" val="18649188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832"/>
            <a:ext cx="9144000" cy="1143000"/>
          </a:xfrm>
        </p:spPr>
        <p:txBody>
          <a:bodyPr/>
          <a:lstStyle/>
          <a:p>
            <a:r>
              <a:rPr lang="en-US" sz="4000" dirty="0"/>
              <a:t>Strategies 2.0 and 13.0 (2)</a:t>
            </a:r>
            <a:endParaRPr lang="en-US" sz="4000" dirty="0">
              <a:cs typeface="Arial"/>
            </a:endParaRPr>
          </a:p>
        </p:txBody>
      </p:sp>
      <p:sp>
        <p:nvSpPr>
          <p:cNvPr id="3" name="Content Placeholder 2"/>
          <p:cNvSpPr>
            <a:spLocks noGrp="1"/>
          </p:cNvSpPr>
          <p:nvPr>
            <p:ph idx="1"/>
          </p:nvPr>
        </p:nvSpPr>
        <p:spPr>
          <a:xfrm>
            <a:off x="2262910" y="1008919"/>
            <a:ext cx="9887106" cy="4935940"/>
          </a:xfrm>
        </p:spPr>
        <p:txBody>
          <a:bodyPr/>
          <a:lstStyle/>
          <a:p>
            <a:pPr marL="0" indent="0">
              <a:spcBef>
                <a:spcPts val="0"/>
              </a:spcBef>
              <a:spcAft>
                <a:spcPts val="2400"/>
              </a:spcAft>
              <a:buNone/>
            </a:pPr>
            <a:r>
              <a:rPr lang="en-US" sz="2400" dirty="0"/>
              <a:t>Culturally Response Teaching Student Engagement Activities</a:t>
            </a:r>
            <a:endParaRPr lang="en-US" sz="2400"/>
          </a:p>
          <a:p>
            <a:pPr>
              <a:spcBef>
                <a:spcPts val="0"/>
              </a:spcBef>
              <a:spcAft>
                <a:spcPts val="2400"/>
              </a:spcAft>
            </a:pPr>
            <a:r>
              <a:rPr lang="en-US" sz="2400" dirty="0"/>
              <a:t>Let Me Hear You – students respond concurrently, orally, and/or with movement to a pre-taught call such as “Got it?/Yes”.</a:t>
            </a:r>
            <a:endParaRPr lang="en-US" sz="2400" dirty="0">
              <a:cs typeface="Arial"/>
            </a:endParaRPr>
          </a:p>
          <a:p>
            <a:pPr>
              <a:spcBef>
                <a:spcPts val="0"/>
              </a:spcBef>
              <a:spcAft>
                <a:spcPts val="2400"/>
              </a:spcAft>
            </a:pPr>
            <a:r>
              <a:rPr lang="en-US" sz="2400" dirty="0"/>
              <a:t>Give a Shout Out – students softly shout out responses at the same time (choral response).</a:t>
            </a:r>
            <a:endParaRPr lang="en-US" sz="2400" dirty="0">
              <a:cs typeface="Arial"/>
            </a:endParaRPr>
          </a:p>
          <a:p>
            <a:pPr>
              <a:spcBef>
                <a:spcPts val="0"/>
              </a:spcBef>
              <a:spcAft>
                <a:spcPts val="2400"/>
              </a:spcAft>
            </a:pPr>
            <a:r>
              <a:rPr lang="en-US" sz="2400" dirty="0"/>
              <a:t>Merry-Go-Round – in groups of three or four take turns sharing a thought or reaction to the teacher’s question. Responses are 1-5 words, keeping the rotation quick and thoughts concise.</a:t>
            </a:r>
            <a:endParaRPr lang="en-US" sz="2400" dirty="0">
              <a:cs typeface="Arial"/>
            </a:endParaRPr>
          </a:p>
          <a:p>
            <a:pPr>
              <a:spcBef>
                <a:spcPts val="0"/>
              </a:spcBef>
              <a:spcAft>
                <a:spcPts val="2400"/>
              </a:spcAft>
            </a:pPr>
            <a:r>
              <a:rPr lang="en-US" sz="2400" dirty="0"/>
              <a:t>Musical Shares – Teacher poses a question and turns on music. Students move/dance around until the music is turned off. Students discuss the question until the music starts again and the process is repeated.</a:t>
            </a:r>
            <a:endParaRPr lang="en-US" sz="2400" dirty="0">
              <a:cs typeface="Arial"/>
            </a:endParaRPr>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22</a:t>
            </a:fld>
            <a:endParaRPr lang="en-US" altLang="en-US" dirty="0"/>
          </a:p>
        </p:txBody>
      </p:sp>
    </p:spTree>
    <p:extLst>
      <p:ext uri="{BB962C8B-B14F-4D97-AF65-F5344CB8AC3E}">
        <p14:creationId xmlns:p14="http://schemas.microsoft.com/office/powerpoint/2010/main" val="2194041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832"/>
            <a:ext cx="9144000" cy="1143000"/>
          </a:xfrm>
        </p:spPr>
        <p:txBody>
          <a:bodyPr/>
          <a:lstStyle/>
          <a:p>
            <a:r>
              <a:rPr lang="en-US" sz="4000" dirty="0"/>
              <a:t>Strategies 2.0 and 13.0 (3)</a:t>
            </a:r>
            <a:endParaRPr lang="en-US" sz="4000" dirty="0">
              <a:cs typeface="Arial"/>
            </a:endParaRPr>
          </a:p>
        </p:txBody>
      </p:sp>
      <p:sp>
        <p:nvSpPr>
          <p:cNvPr id="3" name="Content Placeholder 2"/>
          <p:cNvSpPr>
            <a:spLocks noGrp="1"/>
          </p:cNvSpPr>
          <p:nvPr>
            <p:ph idx="1"/>
          </p:nvPr>
        </p:nvSpPr>
        <p:spPr>
          <a:xfrm>
            <a:off x="2262910" y="1008919"/>
            <a:ext cx="9887106" cy="4935940"/>
          </a:xfrm>
        </p:spPr>
        <p:txBody>
          <a:bodyPr/>
          <a:lstStyle/>
          <a:p>
            <a:pPr marL="0" indent="0">
              <a:spcBef>
                <a:spcPts val="0"/>
              </a:spcBef>
              <a:spcAft>
                <a:spcPts val="2400"/>
              </a:spcAft>
              <a:buNone/>
            </a:pPr>
            <a:r>
              <a:rPr lang="en-US" sz="2400" dirty="0"/>
              <a:t>Culturally Response Teaching Student Engagement Activities</a:t>
            </a:r>
            <a:endParaRPr lang="en-US" sz="2400"/>
          </a:p>
          <a:p>
            <a:pPr>
              <a:spcBef>
                <a:spcPts val="0"/>
              </a:spcBef>
              <a:spcAft>
                <a:spcPts val="2400"/>
              </a:spcAft>
            </a:pPr>
            <a:r>
              <a:rPr lang="en-US" sz="2400" dirty="0"/>
              <a:t>Let Me Hear You – students respond concurrently, orally, and/or with movement to a pre-taught call such as “Got it?/Yes”.</a:t>
            </a:r>
            <a:endParaRPr lang="en-US" sz="2400" dirty="0">
              <a:cs typeface="Arial"/>
            </a:endParaRPr>
          </a:p>
          <a:p>
            <a:pPr>
              <a:spcBef>
                <a:spcPts val="0"/>
              </a:spcBef>
              <a:spcAft>
                <a:spcPts val="2400"/>
              </a:spcAft>
            </a:pPr>
            <a:r>
              <a:rPr lang="en-US" sz="2400" dirty="0"/>
              <a:t>Give a Shout Out – students softly shout out responses at the same time (choral response).</a:t>
            </a:r>
            <a:endParaRPr lang="en-US" sz="2400" dirty="0">
              <a:cs typeface="Arial"/>
            </a:endParaRPr>
          </a:p>
          <a:p>
            <a:pPr>
              <a:spcBef>
                <a:spcPts val="0"/>
              </a:spcBef>
              <a:spcAft>
                <a:spcPts val="2400"/>
              </a:spcAft>
            </a:pPr>
            <a:r>
              <a:rPr lang="en-US" sz="2400" dirty="0"/>
              <a:t>Merry-Go-Round – in groups of three or four take turns sharing a thought or reaction to the teacher’s question. Responses are 1-5 words, keeping the rotation quick and thoughts concise.</a:t>
            </a:r>
            <a:endParaRPr lang="en-US" sz="2400" dirty="0">
              <a:cs typeface="Arial"/>
            </a:endParaRPr>
          </a:p>
          <a:p>
            <a:pPr>
              <a:spcBef>
                <a:spcPts val="0"/>
              </a:spcBef>
              <a:spcAft>
                <a:spcPts val="2400"/>
              </a:spcAft>
            </a:pPr>
            <a:r>
              <a:rPr lang="en-US" sz="2400" dirty="0"/>
              <a:t>Musical Shares – Teacher poses a question and turns on music. Students move/dance around until the music is turned off. Students discuss the question until the music starts again and the process is repeated.</a:t>
            </a:r>
            <a:endParaRPr lang="en-US" sz="2400" dirty="0">
              <a:cs typeface="Arial"/>
            </a:endParaRPr>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23</a:t>
            </a:fld>
            <a:endParaRPr lang="en-US" altLang="en-US" dirty="0"/>
          </a:p>
        </p:txBody>
      </p:sp>
    </p:spTree>
    <p:extLst>
      <p:ext uri="{BB962C8B-B14F-4D97-AF65-F5344CB8AC3E}">
        <p14:creationId xmlns:p14="http://schemas.microsoft.com/office/powerpoint/2010/main" val="13559785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97766"/>
            <a:ext cx="9144000" cy="1143000"/>
          </a:xfrm>
        </p:spPr>
        <p:txBody>
          <a:bodyPr/>
          <a:lstStyle/>
          <a:p>
            <a:r>
              <a:rPr lang="en-US" sz="4000" dirty="0"/>
              <a:t>Strategy 2.0 and 13.0 (4)</a:t>
            </a:r>
            <a:endParaRPr lang="en-US" sz="4000" dirty="0">
              <a:cs typeface="Arial"/>
            </a:endParaRPr>
          </a:p>
        </p:txBody>
      </p:sp>
      <p:sp>
        <p:nvSpPr>
          <p:cNvPr id="3" name="Content Placeholder 2"/>
          <p:cNvSpPr>
            <a:spLocks noGrp="1"/>
          </p:cNvSpPr>
          <p:nvPr>
            <p:ph idx="1"/>
          </p:nvPr>
        </p:nvSpPr>
        <p:spPr>
          <a:xfrm>
            <a:off x="2223015" y="1177791"/>
            <a:ext cx="9904025" cy="4762500"/>
          </a:xfrm>
        </p:spPr>
        <p:txBody>
          <a:bodyPr/>
          <a:lstStyle/>
          <a:p>
            <a:pPr marL="0" indent="0">
              <a:buNone/>
            </a:pPr>
            <a:r>
              <a:rPr lang="en-US" sz="2700" dirty="0"/>
              <a:t>“Participants identified specific ways to integrate multicultural or culturally relevant content…[such as]...using word problems that are culturally familiar; integrating social issues relevant to the students’ community; and evaluating instructional materials and resources for hidden curriculum and bias. </a:t>
            </a:r>
            <a:endParaRPr lang="en-US" sz="2700" dirty="0">
              <a:cs typeface="Arial"/>
            </a:endParaRPr>
          </a:p>
          <a:p>
            <a:r>
              <a:rPr lang="en-US" sz="2700" dirty="0"/>
              <a:t>In teaching algebraic equations, I begin by using my students’ interests. For example, when I make up a math problem l do not just start it out by writing the problem on the board. Instead, l take the students through series of familiar experiences: l ask the class to shout out their favorite music hip-hop CDs, the artists and their cultural background and then ask them how much the CDs cost, the amount of money the artists earn if they sold X number.</a:t>
            </a:r>
            <a:r>
              <a:rPr lang="en-US" sz="2400" dirty="0"/>
              <a:t> </a:t>
            </a:r>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24</a:t>
            </a:fld>
            <a:endParaRPr lang="en-US" altLang="en-US" dirty="0"/>
          </a:p>
        </p:txBody>
      </p:sp>
    </p:spTree>
    <p:extLst>
      <p:ext uri="{BB962C8B-B14F-4D97-AF65-F5344CB8AC3E}">
        <p14:creationId xmlns:p14="http://schemas.microsoft.com/office/powerpoint/2010/main" val="29248355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97766"/>
            <a:ext cx="9144000" cy="1143000"/>
          </a:xfrm>
        </p:spPr>
        <p:txBody>
          <a:bodyPr/>
          <a:lstStyle/>
          <a:p>
            <a:r>
              <a:rPr lang="en-US" sz="4000" dirty="0"/>
              <a:t>Strategy 2.0 and 13.0 (5)</a:t>
            </a:r>
            <a:endParaRPr lang="en-US" sz="4000" dirty="0">
              <a:cs typeface="Arial"/>
            </a:endParaRPr>
          </a:p>
        </p:txBody>
      </p:sp>
      <p:sp>
        <p:nvSpPr>
          <p:cNvPr id="3" name="Content Placeholder 2"/>
          <p:cNvSpPr>
            <a:spLocks noGrp="1"/>
          </p:cNvSpPr>
          <p:nvPr>
            <p:ph idx="1"/>
          </p:nvPr>
        </p:nvSpPr>
        <p:spPr>
          <a:xfrm>
            <a:off x="2273395" y="1240766"/>
            <a:ext cx="9689910" cy="4762500"/>
          </a:xfrm>
        </p:spPr>
        <p:txBody>
          <a:bodyPr/>
          <a:lstStyle/>
          <a:p>
            <a:pPr>
              <a:spcBef>
                <a:spcPts val="0"/>
              </a:spcBef>
              <a:spcAft>
                <a:spcPts val="10200"/>
              </a:spcAft>
            </a:pPr>
            <a:r>
              <a:rPr lang="en-US" sz="2700" dirty="0"/>
              <a:t>I also ask them to research the number of artists of their favorite CDs. Then we work together to turn it into some type of algebra problem. Somehow this seems to get more kids engaged in the math than if I would have just put up numbers on the board that don’t relate to the kids’ interest.”</a:t>
            </a:r>
            <a:endParaRPr lang="en-US" sz="2700" dirty="0">
              <a:cs typeface="Arial"/>
            </a:endParaRPr>
          </a:p>
          <a:p>
            <a:pPr marL="0" indent="0">
              <a:spcBef>
                <a:spcPts val="0"/>
              </a:spcBef>
              <a:spcAft>
                <a:spcPts val="10200"/>
              </a:spcAft>
              <a:buNone/>
            </a:pPr>
            <a:r>
              <a:rPr lang="en-US" sz="2700" dirty="0"/>
              <a:t>Source: How Do I Teach Mathematics in a Culturally Responsive Way? Identifying Empowering Teaching Practices by </a:t>
            </a:r>
            <a:r>
              <a:rPr lang="en-US" sz="2700" dirty="0" err="1"/>
              <a:t>Omiunota</a:t>
            </a:r>
            <a:r>
              <a:rPr lang="en-US" sz="2700" dirty="0"/>
              <a:t> N. </a:t>
            </a:r>
            <a:r>
              <a:rPr lang="en-US" sz="2700" dirty="0" err="1"/>
              <a:t>Ukpokodu</a:t>
            </a:r>
            <a:r>
              <a:rPr lang="en-US" sz="2700" dirty="0"/>
              <a:t> which can be found at: </a:t>
            </a:r>
            <a:r>
              <a:rPr lang="en-US" sz="2700" dirty="0">
                <a:hlinkClick r:id="rId3" tooltip="PDF of the research How Do I Teach Mathematics in a Culturally Responsive Way?"/>
              </a:rPr>
              <a:t>https://files.eric.ed.gov/fulltext/EJ955945.pdf</a:t>
            </a:r>
            <a:r>
              <a:rPr lang="en-US" sz="2700" dirty="0"/>
              <a:t> </a:t>
            </a:r>
            <a:endParaRPr lang="en-US" sz="2700" dirty="0">
              <a:cs typeface="Arial"/>
            </a:endParaRPr>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25</a:t>
            </a:fld>
            <a:endParaRPr lang="en-US" altLang="en-US" dirty="0"/>
          </a:p>
        </p:txBody>
      </p:sp>
    </p:spTree>
    <p:extLst>
      <p:ext uri="{BB962C8B-B14F-4D97-AF65-F5344CB8AC3E}">
        <p14:creationId xmlns:p14="http://schemas.microsoft.com/office/powerpoint/2010/main" val="11145658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945"/>
            <a:ext cx="9144000" cy="1143000"/>
          </a:xfrm>
        </p:spPr>
        <p:txBody>
          <a:bodyPr/>
          <a:lstStyle/>
          <a:p>
            <a:r>
              <a:rPr lang="en-US" sz="4000" dirty="0"/>
              <a:t>Strategy 2.0 and 13.0 (6)</a:t>
            </a:r>
            <a:endParaRPr lang="en-US" sz="4000" dirty="0">
              <a:cs typeface="Arial"/>
            </a:endParaRPr>
          </a:p>
        </p:txBody>
      </p:sp>
      <p:sp>
        <p:nvSpPr>
          <p:cNvPr id="3" name="Content Placeholder 2"/>
          <p:cNvSpPr>
            <a:spLocks noGrp="1"/>
          </p:cNvSpPr>
          <p:nvPr>
            <p:ph idx="1"/>
          </p:nvPr>
        </p:nvSpPr>
        <p:spPr>
          <a:xfrm>
            <a:off x="2238252" y="914400"/>
            <a:ext cx="9956492" cy="4898212"/>
          </a:xfrm>
        </p:spPr>
        <p:txBody>
          <a:bodyPr/>
          <a:lstStyle/>
          <a:p>
            <a:pPr marL="0" indent="0">
              <a:buNone/>
            </a:pPr>
            <a:r>
              <a:rPr lang="en-US" sz="2700" dirty="0"/>
              <a:t>“Mathematics presents a great opportunity to teach and help students learn about issues of social, political, and economic justice, especially as an analytical tool for examining and understanding community and societal issues and inequities in an unjust world. Examples of using data about disparities between racial groups and women were identified as powerful ways to help students understand social stratification, inequality, exploitation, and oppression. For example, they suggested that, for urban students, data related to job opportunities, leadership positions, school graduation, sports, and businesses in their community will be motivating for mathematics learning.” </a:t>
            </a:r>
            <a:endParaRPr lang="en-US" sz="2400" dirty="0"/>
          </a:p>
          <a:p>
            <a:pPr marL="0" indent="0">
              <a:buNone/>
            </a:pPr>
            <a:r>
              <a:rPr lang="en-US" sz="2400" dirty="0"/>
              <a:t>Source: How Do I Teach Mathematics in a Culturally Responsive Way? Identifying Empowering Teaching Practices by </a:t>
            </a:r>
            <a:r>
              <a:rPr lang="en-US" sz="2400" dirty="0" err="1"/>
              <a:t>Omiunota</a:t>
            </a:r>
            <a:r>
              <a:rPr lang="en-US" sz="2400" dirty="0"/>
              <a:t> N. </a:t>
            </a:r>
            <a:r>
              <a:rPr lang="en-US" sz="2400" dirty="0" err="1"/>
              <a:t>Ukpokodu</a:t>
            </a:r>
            <a:endParaRPr lang="en-US" sz="2400" dirty="0">
              <a:cs typeface="Arial"/>
            </a:endParaRPr>
          </a:p>
          <a:p>
            <a:pPr marL="0" indent="0">
              <a:buNone/>
            </a:pPr>
            <a:r>
              <a:rPr lang="en-US" sz="2400" dirty="0">
                <a:hlinkClick r:id="rId3" tooltip="PDF of the research How Do I Teach Mathematics in a Culturally Responsive Way?"/>
              </a:rPr>
              <a:t>https://files.eric.ed.gov/fulltext/EJ955945.pdf</a:t>
            </a:r>
            <a:r>
              <a:rPr lang="en-US" sz="2400" dirty="0"/>
              <a:t> </a:t>
            </a:r>
          </a:p>
        </p:txBody>
      </p:sp>
      <p:sp>
        <p:nvSpPr>
          <p:cNvPr id="4" name="Slide Number Placeholder 3"/>
          <p:cNvSpPr>
            <a:spLocks noGrp="1"/>
          </p:cNvSpPr>
          <p:nvPr>
            <p:ph type="sldNum" sz="quarter" idx="12"/>
          </p:nvPr>
        </p:nvSpPr>
        <p:spPr>
          <a:xfrm>
            <a:off x="9606290" y="6399540"/>
            <a:ext cx="2235200" cy="457200"/>
          </a:xfrm>
        </p:spPr>
        <p:txBody>
          <a:bodyPr/>
          <a:lstStyle/>
          <a:p>
            <a:pPr>
              <a:defRPr/>
            </a:pPr>
            <a:fld id="{D6029DA4-09B0-4A2D-AA4B-CC45A202471A}" type="slidenum">
              <a:rPr lang="en-US" altLang="en-US" smtClean="0"/>
              <a:pPr>
                <a:defRPr/>
              </a:pPr>
              <a:t>26</a:t>
            </a:fld>
            <a:endParaRPr lang="en-US" altLang="en-US" dirty="0"/>
          </a:p>
        </p:txBody>
      </p:sp>
    </p:spTree>
    <p:extLst>
      <p:ext uri="{BB962C8B-B14F-4D97-AF65-F5344CB8AC3E}">
        <p14:creationId xmlns:p14="http://schemas.microsoft.com/office/powerpoint/2010/main" val="16829010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73819"/>
            <a:ext cx="9144000" cy="1143000"/>
          </a:xfrm>
        </p:spPr>
        <p:txBody>
          <a:bodyPr/>
          <a:lstStyle/>
          <a:p>
            <a:r>
              <a:rPr lang="en-US" sz="4000" dirty="0"/>
              <a:t>Questions?</a:t>
            </a:r>
            <a:endParaRPr lang="en-US" sz="4000" dirty="0">
              <a:cs typeface="Arial"/>
            </a:endParaRPr>
          </a:p>
        </p:txBody>
      </p:sp>
      <p:sp>
        <p:nvSpPr>
          <p:cNvPr id="5" name="Content Placeholder 4"/>
          <p:cNvSpPr>
            <a:spLocks noGrp="1"/>
          </p:cNvSpPr>
          <p:nvPr>
            <p:ph idx="1"/>
          </p:nvPr>
        </p:nvSpPr>
        <p:spPr>
          <a:xfrm>
            <a:off x="2540000" y="1599009"/>
            <a:ext cx="9144000" cy="1790700"/>
          </a:xfrm>
        </p:spPr>
        <p:txBody>
          <a:bodyPr/>
          <a:lstStyle/>
          <a:p>
            <a:r>
              <a:rPr lang="en-US" sz="2700" dirty="0"/>
              <a:t>Please use the Chat Feature to ask any questions that arose from the first section of the presentation.</a:t>
            </a:r>
            <a:endParaRPr lang="en-US" sz="2700" dirty="0">
              <a:cs typeface="Arial"/>
            </a:endParaRPr>
          </a:p>
        </p:txBody>
      </p:sp>
      <p:sp>
        <p:nvSpPr>
          <p:cNvPr id="4" name="Slide Number Placeholder 3"/>
          <p:cNvSpPr>
            <a:spLocks noGrp="1"/>
          </p:cNvSpPr>
          <p:nvPr>
            <p:ph type="sldNum" sz="quarter" idx="12"/>
          </p:nvPr>
        </p:nvSpPr>
        <p:spPr>
          <a:xfrm>
            <a:off x="9448800" y="6443663"/>
            <a:ext cx="2235200" cy="457200"/>
          </a:xfrm>
        </p:spPr>
        <p:txBody>
          <a:bodyPr/>
          <a:lstStyle/>
          <a:p>
            <a:pPr>
              <a:defRPr/>
            </a:pPr>
            <a:fld id="{D6029DA4-09B0-4A2D-AA4B-CC45A202471A}" type="slidenum">
              <a:rPr lang="en-US" altLang="en-US" smtClean="0"/>
              <a:pPr>
                <a:defRPr/>
              </a:pPr>
              <a:t>27</a:t>
            </a:fld>
            <a:endParaRPr lang="en-US" altLang="en-US" dirty="0"/>
          </a:p>
        </p:txBody>
      </p:sp>
    </p:spTree>
    <p:extLst>
      <p:ext uri="{BB962C8B-B14F-4D97-AF65-F5344CB8AC3E}">
        <p14:creationId xmlns:p14="http://schemas.microsoft.com/office/powerpoint/2010/main" val="33534160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90500"/>
            <a:ext cx="9144000" cy="1143000"/>
          </a:xfrm>
        </p:spPr>
        <p:txBody>
          <a:bodyPr/>
          <a:lstStyle/>
          <a:p>
            <a:r>
              <a:rPr lang="en-US" sz="4000" dirty="0"/>
              <a:t>Strategy 2.1</a:t>
            </a:r>
            <a:endParaRPr lang="en-US" sz="4000" dirty="0">
              <a:cs typeface="Arial"/>
            </a:endParaRPr>
          </a:p>
        </p:txBody>
      </p:sp>
      <p:sp>
        <p:nvSpPr>
          <p:cNvPr id="3" name="Content Placeholder 2"/>
          <p:cNvSpPr>
            <a:spLocks noGrp="1"/>
          </p:cNvSpPr>
          <p:nvPr>
            <p:ph idx="1"/>
          </p:nvPr>
        </p:nvSpPr>
        <p:spPr>
          <a:xfrm>
            <a:off x="2363670" y="1361997"/>
            <a:ext cx="9641503" cy="4133692"/>
          </a:xfrm>
        </p:spPr>
        <p:txBody>
          <a:bodyPr/>
          <a:lstStyle/>
          <a:p>
            <a:pPr>
              <a:spcBef>
                <a:spcPts val="0"/>
              </a:spcBef>
              <a:spcAft>
                <a:spcPts val="2400"/>
              </a:spcAft>
            </a:pPr>
            <a:r>
              <a:rPr lang="en-US" sz="2700" b="1" dirty="0"/>
              <a:t>Strategy 2.1 </a:t>
            </a:r>
            <a:r>
              <a:rPr lang="en-US" sz="2700" dirty="0"/>
              <a:t>- Offer Math Literacy Family Nights, targeting priority for service and migratory students scoring Below Standard, focused on math common core state standards and learning strategies to use at home.</a:t>
            </a:r>
            <a:endParaRPr lang="en-US" sz="2700" dirty="0">
              <a:cs typeface="Arial"/>
            </a:endParaRPr>
          </a:p>
          <a:p>
            <a:pPr>
              <a:spcBef>
                <a:spcPts val="0"/>
              </a:spcBef>
              <a:spcAft>
                <a:spcPts val="2400"/>
              </a:spcAft>
            </a:pPr>
            <a:r>
              <a:rPr lang="en-US" sz="2700" b="1" dirty="0"/>
              <a:t>MPO 2.1 </a:t>
            </a:r>
            <a:r>
              <a:rPr lang="en-US" sz="2700" dirty="0"/>
              <a:t>- During the regular school year, local Migrant Education Programs (MEPs) will offer at least two Math Family Literacy Nights as a part of their Parent Involvement Plan.</a:t>
            </a:r>
            <a:endParaRPr lang="en-US" sz="2700" dirty="0">
              <a:cs typeface="Arial"/>
            </a:endParaRP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28</a:t>
            </a:fld>
            <a:endParaRPr lang="en-US" altLang="en-US" dirty="0"/>
          </a:p>
        </p:txBody>
      </p:sp>
    </p:spTree>
    <p:extLst>
      <p:ext uri="{BB962C8B-B14F-4D97-AF65-F5344CB8AC3E}">
        <p14:creationId xmlns:p14="http://schemas.microsoft.com/office/powerpoint/2010/main" val="21661123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29474"/>
            <a:ext cx="9144000" cy="1143000"/>
          </a:xfrm>
        </p:spPr>
        <p:txBody>
          <a:bodyPr/>
          <a:lstStyle/>
          <a:p>
            <a:r>
              <a:rPr lang="en-US" sz="4000" dirty="0"/>
              <a:t>Strategy 2.1: What It Is</a:t>
            </a:r>
            <a:endParaRPr lang="en-US" sz="4000" dirty="0">
              <a:cs typeface="Arial"/>
            </a:endParaRPr>
          </a:p>
        </p:txBody>
      </p:sp>
      <p:sp>
        <p:nvSpPr>
          <p:cNvPr id="3" name="Content Placeholder 2"/>
          <p:cNvSpPr>
            <a:spLocks noGrp="1"/>
          </p:cNvSpPr>
          <p:nvPr>
            <p:ph idx="1"/>
          </p:nvPr>
        </p:nvSpPr>
        <p:spPr>
          <a:xfrm>
            <a:off x="2244070" y="1293962"/>
            <a:ext cx="9943783" cy="4154338"/>
          </a:xfrm>
        </p:spPr>
        <p:txBody>
          <a:bodyPr/>
          <a:lstStyle/>
          <a:p>
            <a:pPr>
              <a:spcBef>
                <a:spcPts val="0"/>
              </a:spcBef>
              <a:spcAft>
                <a:spcPts val="2400"/>
              </a:spcAft>
            </a:pPr>
            <a:r>
              <a:rPr lang="en-US" sz="2700" dirty="0"/>
              <a:t>Target priority for service students and students below standard as well as their parents.</a:t>
            </a:r>
            <a:endParaRPr lang="en-US" sz="2700" dirty="0">
              <a:cs typeface="Arial"/>
            </a:endParaRPr>
          </a:p>
          <a:p>
            <a:pPr>
              <a:spcBef>
                <a:spcPts val="0"/>
              </a:spcBef>
              <a:spcAft>
                <a:spcPts val="2400"/>
              </a:spcAft>
            </a:pPr>
            <a:r>
              <a:rPr lang="en-US" sz="2700" dirty="0"/>
              <a:t>Key concepts and skills (e.g., multiplication and division) that contribute to the achievement gap should be addressed.</a:t>
            </a:r>
            <a:endParaRPr lang="en-US" sz="2700" dirty="0">
              <a:cs typeface="Arial"/>
            </a:endParaRPr>
          </a:p>
          <a:p>
            <a:pPr>
              <a:spcBef>
                <a:spcPts val="0"/>
              </a:spcBef>
              <a:spcAft>
                <a:spcPts val="2400"/>
              </a:spcAft>
            </a:pPr>
            <a:r>
              <a:rPr lang="en-US" sz="2700" dirty="0"/>
              <a:t>Students and parents learn how to practice key concepts and skills at home through various exercises and games.</a:t>
            </a:r>
            <a:endParaRPr lang="en-US" sz="2700" dirty="0">
              <a:cs typeface="Arial"/>
            </a:endParaRPr>
          </a:p>
          <a:p>
            <a:pPr>
              <a:spcBef>
                <a:spcPts val="0"/>
              </a:spcBef>
              <a:spcAft>
                <a:spcPts val="2400"/>
              </a:spcAft>
            </a:pPr>
            <a:r>
              <a:rPr lang="en-US" sz="2700" dirty="0"/>
              <a:t>Parents learn how to support student math achievement at home (e.g., providing a structured environment for homework, playing math games with their child, reviewing homework when possible).</a:t>
            </a:r>
            <a:endParaRPr lang="en-US" sz="2700" dirty="0">
              <a:cs typeface="Arial"/>
            </a:endParaRPr>
          </a:p>
          <a:p>
            <a:pPr>
              <a:spcBef>
                <a:spcPts val="0"/>
              </a:spcBef>
              <a:spcAft>
                <a:spcPts val="2400"/>
              </a:spcAft>
            </a:pPr>
            <a:endParaRPr lang="en-US" sz="2600" dirty="0"/>
          </a:p>
          <a:p>
            <a:pPr>
              <a:spcBef>
                <a:spcPts val="0"/>
              </a:spcBef>
              <a:spcAft>
                <a:spcPts val="2400"/>
              </a:spcAft>
            </a:pPr>
            <a:endParaRPr lang="en-US" sz="2600" dirty="0"/>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29</a:t>
            </a:fld>
            <a:endParaRPr lang="en-US" altLang="en-US" dirty="0"/>
          </a:p>
        </p:txBody>
      </p:sp>
    </p:spTree>
    <p:extLst>
      <p:ext uri="{BB962C8B-B14F-4D97-AF65-F5344CB8AC3E}">
        <p14:creationId xmlns:p14="http://schemas.microsoft.com/office/powerpoint/2010/main" val="4173498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90500"/>
            <a:ext cx="9144000" cy="1143000"/>
          </a:xfrm>
        </p:spPr>
        <p:txBody>
          <a:bodyPr/>
          <a:lstStyle/>
          <a:p>
            <a:r>
              <a:rPr lang="en-US" sz="4000" dirty="0"/>
              <a:t>Webinar Series Purpose</a:t>
            </a:r>
            <a:endParaRPr lang="en-US" sz="4000" dirty="0">
              <a:cs typeface="Arial"/>
            </a:endParaRPr>
          </a:p>
        </p:txBody>
      </p:sp>
      <p:sp>
        <p:nvSpPr>
          <p:cNvPr id="3" name="Content Placeholder 2"/>
          <p:cNvSpPr>
            <a:spLocks noGrp="1"/>
          </p:cNvSpPr>
          <p:nvPr>
            <p:ph idx="1"/>
          </p:nvPr>
        </p:nvSpPr>
        <p:spPr>
          <a:xfrm>
            <a:off x="2345531" y="2071688"/>
            <a:ext cx="9532938" cy="3509962"/>
          </a:xfrm>
        </p:spPr>
        <p:txBody>
          <a:bodyPr/>
          <a:lstStyle/>
          <a:p>
            <a:pPr marL="0" indent="0">
              <a:spcBef>
                <a:spcPts val="0"/>
              </a:spcBef>
              <a:spcAft>
                <a:spcPts val="2400"/>
              </a:spcAft>
              <a:buNone/>
            </a:pPr>
            <a:r>
              <a:rPr lang="en-US" sz="2800" dirty="0"/>
              <a:t>To provide additional information to help subgrantees implement the State Service Delivery Plan (SSDP) focus area strategies through the regional and district applications as well as the district service agreements and memorandums of understanding.</a:t>
            </a:r>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3</a:t>
            </a:fld>
            <a:endParaRPr lang="en-US" altLang="en-US" dirty="0"/>
          </a:p>
        </p:txBody>
      </p:sp>
    </p:spTree>
    <p:extLst>
      <p:ext uri="{BB962C8B-B14F-4D97-AF65-F5344CB8AC3E}">
        <p14:creationId xmlns:p14="http://schemas.microsoft.com/office/powerpoint/2010/main" val="2919406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90500"/>
            <a:ext cx="9144000" cy="1143000"/>
          </a:xfrm>
        </p:spPr>
        <p:txBody>
          <a:bodyPr/>
          <a:lstStyle/>
          <a:p>
            <a:r>
              <a:rPr lang="en-US" sz="4000" dirty="0"/>
              <a:t>Strategy 2.1: What It Is Not</a:t>
            </a:r>
            <a:endParaRPr lang="en-US" sz="4000" dirty="0">
              <a:cs typeface="Arial"/>
            </a:endParaRPr>
          </a:p>
        </p:txBody>
      </p:sp>
      <p:sp>
        <p:nvSpPr>
          <p:cNvPr id="3" name="Content Placeholder 2"/>
          <p:cNvSpPr>
            <a:spLocks noGrp="1"/>
          </p:cNvSpPr>
          <p:nvPr>
            <p:ph idx="1"/>
          </p:nvPr>
        </p:nvSpPr>
        <p:spPr>
          <a:xfrm>
            <a:off x="2540000" y="1733550"/>
            <a:ext cx="9144000" cy="4114800"/>
          </a:xfrm>
        </p:spPr>
        <p:txBody>
          <a:bodyPr/>
          <a:lstStyle/>
          <a:p>
            <a:pPr>
              <a:spcBef>
                <a:spcPts val="0"/>
              </a:spcBef>
              <a:spcAft>
                <a:spcPts val="2400"/>
              </a:spcAft>
            </a:pPr>
            <a:r>
              <a:rPr lang="en-US" sz="2700" dirty="0"/>
              <a:t>STEM or STEAM Family Night</a:t>
            </a:r>
            <a:endParaRPr lang="en-US" sz="2700" dirty="0">
              <a:cs typeface="Arial"/>
            </a:endParaRPr>
          </a:p>
          <a:p>
            <a:pPr>
              <a:spcBef>
                <a:spcPts val="0"/>
              </a:spcBef>
              <a:spcAft>
                <a:spcPts val="2400"/>
              </a:spcAft>
            </a:pPr>
            <a:r>
              <a:rPr lang="en-US" sz="2700" dirty="0"/>
              <a:t>Computer Literacy Family Night</a:t>
            </a:r>
            <a:endParaRPr lang="en-US" sz="2700" dirty="0">
              <a:cs typeface="Arial"/>
            </a:endParaRPr>
          </a:p>
          <a:p>
            <a:pPr>
              <a:spcBef>
                <a:spcPts val="0"/>
              </a:spcBef>
              <a:spcAft>
                <a:spcPts val="2400"/>
              </a:spcAft>
            </a:pPr>
            <a:r>
              <a:rPr lang="en-US" sz="2700" dirty="0"/>
              <a:t>Robotics Family Night</a:t>
            </a:r>
            <a:endParaRPr lang="en-US" sz="2700" dirty="0">
              <a:cs typeface="Arial"/>
            </a:endParaRPr>
          </a:p>
          <a:p>
            <a:pPr>
              <a:spcBef>
                <a:spcPts val="0"/>
              </a:spcBef>
              <a:spcAft>
                <a:spcPts val="2400"/>
              </a:spcAft>
            </a:pPr>
            <a:r>
              <a:rPr lang="en-US" sz="2700" dirty="0"/>
              <a:t>A student-only service</a:t>
            </a:r>
            <a:endParaRPr lang="en-US" sz="2700" dirty="0">
              <a:cs typeface="Arial"/>
            </a:endParaRPr>
          </a:p>
          <a:p>
            <a:pPr>
              <a:spcBef>
                <a:spcPts val="0"/>
              </a:spcBef>
              <a:spcAft>
                <a:spcPts val="2400"/>
              </a:spcAft>
            </a:pPr>
            <a:r>
              <a:rPr lang="en-US" sz="2700" dirty="0"/>
              <a:t>A parent-only service</a:t>
            </a:r>
            <a:endParaRPr lang="en-US" sz="2700" dirty="0">
              <a:cs typeface="Arial"/>
            </a:endParaRP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30</a:t>
            </a:fld>
            <a:endParaRPr lang="en-US" altLang="en-US" dirty="0"/>
          </a:p>
        </p:txBody>
      </p:sp>
    </p:spTree>
    <p:extLst>
      <p:ext uri="{BB962C8B-B14F-4D97-AF65-F5344CB8AC3E}">
        <p14:creationId xmlns:p14="http://schemas.microsoft.com/office/powerpoint/2010/main" val="4560381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0"/>
            <a:ext cx="9144000" cy="837127"/>
          </a:xfrm>
        </p:spPr>
        <p:txBody>
          <a:bodyPr/>
          <a:lstStyle/>
          <a:p>
            <a:r>
              <a:rPr lang="en-US" sz="4000" dirty="0"/>
              <a:t>Strategies 2.1 and 13.1</a:t>
            </a:r>
            <a:endParaRPr lang="en-US" sz="4000" dirty="0">
              <a:cs typeface="Arial"/>
            </a:endParaRPr>
          </a:p>
        </p:txBody>
      </p:sp>
      <p:sp>
        <p:nvSpPr>
          <p:cNvPr id="4" name="Content Placeholder 3"/>
          <p:cNvSpPr>
            <a:spLocks noGrp="1"/>
          </p:cNvSpPr>
          <p:nvPr>
            <p:ph idx="1"/>
          </p:nvPr>
        </p:nvSpPr>
        <p:spPr>
          <a:xfrm>
            <a:off x="2256612" y="837127"/>
            <a:ext cx="9937486" cy="4800381"/>
          </a:xfrm>
        </p:spPr>
        <p:txBody>
          <a:bodyPr/>
          <a:lstStyle/>
          <a:p>
            <a:pPr marL="0" indent="0">
              <a:buNone/>
            </a:pPr>
            <a:r>
              <a:rPr lang="en-US" sz="2500" dirty="0"/>
              <a:t>“They learn that stressors like homework, doing poorly on an exam, losing something, being bullied, or losing a friend or loved one also cause the body and mind stress (6.1.1.M, Essential Concepts). Students learn to identify their stress triggers, their signs and symptoms of stress, and learn healthy stress coping skills. Students identify healthy stress management strategies by creating a </a:t>
            </a:r>
            <a:r>
              <a:rPr lang="en-US" sz="2500" dirty="0" err="1"/>
              <a:t>Wordle</a:t>
            </a:r>
            <a:r>
              <a:rPr lang="en-US" sz="2500" dirty="0"/>
              <a:t> or word cloud (electronic word collage or picture collage) using a technology program. Examples of healthy stress management include physical activity, journaling, finding quiet time, meditation, taking a walk, exercising, deep breathing, doing yoga, hanging out with friends, crying, and talking to their parent, guardian, or caretaker.”</a:t>
            </a:r>
            <a:endParaRPr lang="en-US" sz="2500" dirty="0">
              <a:cs typeface="Arial"/>
            </a:endParaRPr>
          </a:p>
          <a:p>
            <a:pPr marL="0" indent="0">
              <a:buNone/>
            </a:pPr>
            <a:r>
              <a:rPr lang="en-US" sz="2400" dirty="0"/>
              <a:t>Source: Health Framework – Chapter 4: Grades Four Through Six</a:t>
            </a:r>
            <a:endParaRPr lang="en-US" sz="2400" dirty="0">
              <a:cs typeface="Arial"/>
            </a:endParaRPr>
          </a:p>
        </p:txBody>
      </p:sp>
      <p:sp>
        <p:nvSpPr>
          <p:cNvPr id="6" name="Slide Number Placeholder 5"/>
          <p:cNvSpPr>
            <a:spLocks noGrp="1"/>
          </p:cNvSpPr>
          <p:nvPr>
            <p:ph type="sldNum" sz="quarter" idx="12"/>
          </p:nvPr>
        </p:nvSpPr>
        <p:spPr/>
        <p:txBody>
          <a:bodyPr/>
          <a:lstStyle/>
          <a:p>
            <a:pPr>
              <a:defRPr/>
            </a:pPr>
            <a:fld id="{D6029DA4-09B0-4A2D-AA4B-CC45A202471A}" type="slidenum">
              <a:rPr lang="en-US" altLang="en-US" smtClean="0"/>
              <a:pPr>
                <a:defRPr/>
              </a:pPr>
              <a:t>31</a:t>
            </a:fld>
            <a:endParaRPr lang="en-US" altLang="en-US" dirty="0"/>
          </a:p>
        </p:txBody>
      </p:sp>
    </p:spTree>
    <p:extLst>
      <p:ext uri="{BB962C8B-B14F-4D97-AF65-F5344CB8AC3E}">
        <p14:creationId xmlns:p14="http://schemas.microsoft.com/office/powerpoint/2010/main" val="38823446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90500"/>
            <a:ext cx="9144000" cy="1143000"/>
          </a:xfrm>
        </p:spPr>
        <p:txBody>
          <a:bodyPr/>
          <a:lstStyle/>
          <a:p>
            <a:r>
              <a:rPr lang="en-US" sz="4000" dirty="0"/>
              <a:t>Practice (3)</a:t>
            </a:r>
            <a:endParaRPr lang="en-US" sz="4000" dirty="0">
              <a:cs typeface="Arial"/>
            </a:endParaRPr>
          </a:p>
        </p:txBody>
      </p:sp>
      <p:sp>
        <p:nvSpPr>
          <p:cNvPr id="3" name="Content Placeholder 2"/>
          <p:cNvSpPr>
            <a:spLocks noGrp="1"/>
          </p:cNvSpPr>
          <p:nvPr>
            <p:ph idx="1"/>
          </p:nvPr>
        </p:nvSpPr>
        <p:spPr>
          <a:xfrm>
            <a:off x="2540000" y="1733550"/>
            <a:ext cx="9144000" cy="4114800"/>
          </a:xfrm>
        </p:spPr>
        <p:txBody>
          <a:bodyPr/>
          <a:lstStyle/>
          <a:p>
            <a:pPr marL="0" indent="0">
              <a:buNone/>
            </a:pPr>
            <a:r>
              <a:rPr lang="en-US" sz="2700" dirty="0"/>
              <a:t>Please use the Chat Feature to respond to the following question:</a:t>
            </a:r>
            <a:endParaRPr lang="en-US" sz="2700" dirty="0">
              <a:cs typeface="Arial"/>
            </a:endParaRPr>
          </a:p>
          <a:p>
            <a:pPr marL="0" indent="0">
              <a:buNone/>
            </a:pPr>
            <a:endParaRPr lang="en-US" sz="2700" dirty="0">
              <a:cs typeface="Arial"/>
            </a:endParaRPr>
          </a:p>
          <a:p>
            <a:pPr marL="514350" indent="-514350">
              <a:buFont typeface="+mj-lt"/>
              <a:buAutoNum type="arabicPeriod"/>
            </a:pPr>
            <a:r>
              <a:rPr lang="en-US" sz="2700" dirty="0"/>
              <a:t>What ideas do you have to include either Strategy 13.0 (building cultural pride) or Strategy 13.1 (building self-pride) during the Math Family Night service?</a:t>
            </a:r>
            <a:endParaRPr lang="en-US" sz="2700" dirty="0">
              <a:cs typeface="Arial"/>
            </a:endParaRP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32</a:t>
            </a:fld>
            <a:endParaRPr lang="en-US" altLang="en-US" dirty="0"/>
          </a:p>
        </p:txBody>
      </p:sp>
    </p:spTree>
    <p:extLst>
      <p:ext uri="{BB962C8B-B14F-4D97-AF65-F5344CB8AC3E}">
        <p14:creationId xmlns:p14="http://schemas.microsoft.com/office/powerpoint/2010/main" val="39480610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74579"/>
            <a:ext cx="9144000" cy="1143000"/>
          </a:xfrm>
        </p:spPr>
        <p:txBody>
          <a:bodyPr/>
          <a:lstStyle/>
          <a:p>
            <a:r>
              <a:rPr lang="en-US" sz="4000" dirty="0"/>
              <a:t>Any Questions?</a:t>
            </a:r>
            <a:endParaRPr lang="en-US" sz="4000" dirty="0">
              <a:cs typeface="Arial"/>
            </a:endParaRPr>
          </a:p>
        </p:txBody>
      </p:sp>
      <p:sp>
        <p:nvSpPr>
          <p:cNvPr id="5" name="Content Placeholder 4"/>
          <p:cNvSpPr>
            <a:spLocks noGrp="1"/>
          </p:cNvSpPr>
          <p:nvPr>
            <p:ph idx="1"/>
          </p:nvPr>
        </p:nvSpPr>
        <p:spPr>
          <a:xfrm>
            <a:off x="2540000" y="1826281"/>
            <a:ext cx="9144000" cy="1790700"/>
          </a:xfrm>
        </p:spPr>
        <p:txBody>
          <a:bodyPr/>
          <a:lstStyle/>
          <a:p>
            <a:r>
              <a:rPr lang="en-US" sz="2800" dirty="0"/>
              <a:t>Please use the Chat Feature to ask any questions that arose from the first section of the presentation.</a:t>
            </a:r>
            <a:endParaRPr lang="en-US" sz="2800" dirty="0">
              <a:cs typeface="Arial"/>
            </a:endParaRPr>
          </a:p>
        </p:txBody>
      </p:sp>
      <p:sp>
        <p:nvSpPr>
          <p:cNvPr id="4" name="Slide Number Placeholder 3"/>
          <p:cNvSpPr>
            <a:spLocks noGrp="1"/>
          </p:cNvSpPr>
          <p:nvPr>
            <p:ph type="sldNum" sz="quarter" idx="12"/>
          </p:nvPr>
        </p:nvSpPr>
        <p:spPr>
          <a:xfrm>
            <a:off x="9448800" y="6443663"/>
            <a:ext cx="2235200" cy="457200"/>
          </a:xfrm>
        </p:spPr>
        <p:txBody>
          <a:bodyPr/>
          <a:lstStyle/>
          <a:p>
            <a:pPr>
              <a:defRPr/>
            </a:pPr>
            <a:fld id="{D6029DA4-09B0-4A2D-AA4B-CC45A202471A}" type="slidenum">
              <a:rPr lang="en-US" altLang="en-US" smtClean="0"/>
              <a:pPr>
                <a:defRPr/>
              </a:pPr>
              <a:t>33</a:t>
            </a:fld>
            <a:endParaRPr lang="en-US" altLang="en-US" dirty="0"/>
          </a:p>
        </p:txBody>
      </p:sp>
    </p:spTree>
    <p:extLst>
      <p:ext uri="{BB962C8B-B14F-4D97-AF65-F5344CB8AC3E}">
        <p14:creationId xmlns:p14="http://schemas.microsoft.com/office/powerpoint/2010/main" val="37301587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152400"/>
            <a:ext cx="9144000" cy="1143000"/>
          </a:xfrm>
        </p:spPr>
        <p:txBody>
          <a:bodyPr/>
          <a:lstStyle/>
          <a:p>
            <a:r>
              <a:rPr lang="en-US" sz="4000" dirty="0"/>
              <a:t>Strategy: 2.2</a:t>
            </a:r>
            <a:endParaRPr lang="en-US" sz="4000" dirty="0">
              <a:cs typeface="Arial"/>
            </a:endParaRPr>
          </a:p>
        </p:txBody>
      </p:sp>
      <p:sp>
        <p:nvSpPr>
          <p:cNvPr id="3" name="Content Placeholder 2"/>
          <p:cNvSpPr>
            <a:spLocks noGrp="1"/>
          </p:cNvSpPr>
          <p:nvPr>
            <p:ph idx="1"/>
          </p:nvPr>
        </p:nvSpPr>
        <p:spPr>
          <a:xfrm>
            <a:off x="2281855" y="1368136"/>
            <a:ext cx="9761156" cy="4114800"/>
          </a:xfrm>
        </p:spPr>
        <p:txBody>
          <a:bodyPr/>
          <a:lstStyle/>
          <a:p>
            <a:pPr>
              <a:spcBef>
                <a:spcPts val="0"/>
              </a:spcBef>
              <a:spcAft>
                <a:spcPts val="2400"/>
              </a:spcAft>
            </a:pPr>
            <a:r>
              <a:rPr lang="en-US" sz="2700" b="1" dirty="0"/>
              <a:t>Strategy 2.2</a:t>
            </a:r>
            <a:r>
              <a:rPr lang="en-US" sz="2700" dirty="0"/>
              <a:t>: Provide professional development (PD) opportunities for MEP staff to understand student math achievement data, increase their knowledge and skill set for teaching concepts and procedures and problem solving and data modeling in mathematics. PD should also include strategies for communicating and reasoning in mathematics as this piece should be integrated in learning for both mathematical claims identified in this strategy.</a:t>
            </a:r>
            <a:endParaRPr lang="en-US" sz="2700" dirty="0">
              <a:cs typeface="Arial"/>
            </a:endParaRPr>
          </a:p>
          <a:p>
            <a:pPr>
              <a:spcBef>
                <a:spcPts val="0"/>
              </a:spcBef>
              <a:spcAft>
                <a:spcPts val="2400"/>
              </a:spcAft>
            </a:pPr>
            <a:r>
              <a:rPr lang="en-US" sz="2700" b="1" dirty="0"/>
              <a:t>MPO 2.2 </a:t>
            </a:r>
            <a:r>
              <a:rPr lang="en-US" sz="2700" dirty="0"/>
              <a:t>- Subgrantees will provide one professional development focused on Claims 1, 2, or other claims with the highest student achievement gap locally.</a:t>
            </a:r>
            <a:endParaRPr lang="en-US" sz="2700" dirty="0">
              <a:cs typeface="Arial"/>
            </a:endParaRP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34</a:t>
            </a:fld>
            <a:endParaRPr lang="en-US" altLang="en-US" dirty="0"/>
          </a:p>
        </p:txBody>
      </p:sp>
    </p:spTree>
    <p:extLst>
      <p:ext uri="{BB962C8B-B14F-4D97-AF65-F5344CB8AC3E}">
        <p14:creationId xmlns:p14="http://schemas.microsoft.com/office/powerpoint/2010/main" val="37244012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7125" y="0"/>
            <a:ext cx="9144000" cy="1143000"/>
          </a:xfrm>
        </p:spPr>
        <p:txBody>
          <a:bodyPr/>
          <a:lstStyle/>
          <a:p>
            <a:r>
              <a:rPr lang="en-US" sz="4000" dirty="0"/>
              <a:t>Strategy 2.2: What It Is</a:t>
            </a:r>
            <a:endParaRPr lang="en-US" sz="4000" dirty="0">
              <a:cs typeface="Arial"/>
            </a:endParaRPr>
          </a:p>
        </p:txBody>
      </p:sp>
      <p:sp>
        <p:nvSpPr>
          <p:cNvPr id="3" name="Content Placeholder 2"/>
          <p:cNvSpPr>
            <a:spLocks noGrp="1"/>
          </p:cNvSpPr>
          <p:nvPr>
            <p:ph idx="1"/>
          </p:nvPr>
        </p:nvSpPr>
        <p:spPr>
          <a:xfrm>
            <a:off x="2243138" y="1029166"/>
            <a:ext cx="9948862" cy="4581525"/>
          </a:xfrm>
        </p:spPr>
        <p:txBody>
          <a:bodyPr/>
          <a:lstStyle/>
          <a:p>
            <a:pPr marL="457200" indent="-457200">
              <a:spcBef>
                <a:spcPts val="0"/>
              </a:spcBef>
              <a:spcAft>
                <a:spcPts val="1800"/>
              </a:spcAft>
              <a:buFont typeface="+mj-lt"/>
              <a:buAutoNum type="arabicPeriod"/>
            </a:pPr>
            <a:r>
              <a:rPr lang="en-US" sz="2500" b="1" dirty="0"/>
              <a:t>Data Quality </a:t>
            </a:r>
            <a:r>
              <a:rPr lang="en-US" sz="2500" dirty="0"/>
              <a:t>professional learning uses varied sources and kinds of information to guide priorities, design, and assessments. </a:t>
            </a:r>
            <a:endParaRPr lang="en-US" sz="2500">
              <a:cs typeface="Arial"/>
            </a:endParaRPr>
          </a:p>
          <a:p>
            <a:pPr marL="457200" indent="-457200">
              <a:spcBef>
                <a:spcPts val="0"/>
              </a:spcBef>
              <a:spcAft>
                <a:spcPts val="1800"/>
              </a:spcAft>
              <a:buFont typeface="+mj-lt"/>
              <a:buAutoNum type="arabicPeriod"/>
            </a:pPr>
            <a:r>
              <a:rPr lang="en-US" sz="2500" b="1" dirty="0"/>
              <a:t>Content and Pedagogy Quality </a:t>
            </a:r>
            <a:r>
              <a:rPr lang="en-US" sz="2500" dirty="0"/>
              <a:t>professional learning enhances educators’ expertise to increase students’ capacity to learn and thrive. </a:t>
            </a:r>
            <a:endParaRPr lang="en-US" sz="2500">
              <a:cs typeface="Arial"/>
            </a:endParaRPr>
          </a:p>
          <a:p>
            <a:pPr marL="457200" lvl="0" indent="-457200">
              <a:spcBef>
                <a:spcPts val="0"/>
              </a:spcBef>
              <a:spcAft>
                <a:spcPts val="1800"/>
              </a:spcAft>
              <a:buFont typeface="+mj-lt"/>
              <a:buAutoNum type="arabicPeriod"/>
            </a:pPr>
            <a:r>
              <a:rPr lang="en-US" sz="2500" b="1" dirty="0"/>
              <a:t>Equity Quality </a:t>
            </a:r>
            <a:r>
              <a:rPr lang="en-US" sz="2500" dirty="0"/>
              <a:t>professional learning focuses on equitable access, opportunities, and outcomes for all students, with an emphasis on addressing achievement and opportunity disparities between student groups.</a:t>
            </a:r>
            <a:endParaRPr lang="en-US" sz="2500">
              <a:cs typeface="Arial"/>
            </a:endParaRPr>
          </a:p>
          <a:p>
            <a:pPr marL="457200" lvl="0" indent="-457200">
              <a:spcBef>
                <a:spcPts val="0"/>
              </a:spcBef>
              <a:spcAft>
                <a:spcPts val="1800"/>
              </a:spcAft>
              <a:buFont typeface="+mj-lt"/>
              <a:buAutoNum type="arabicPeriod"/>
            </a:pPr>
            <a:r>
              <a:rPr lang="en-US" sz="2500" b="1" dirty="0"/>
              <a:t>Design and Structure Quality </a:t>
            </a:r>
            <a:r>
              <a:rPr lang="en-US" sz="2500" dirty="0"/>
              <a:t>professional learning reflects evidence-based approaches, recognizing that focused, sustained learning enables educators to acquire, implement, and assess improved practices.</a:t>
            </a:r>
            <a:endParaRPr lang="en-US" sz="2500">
              <a:cs typeface="Arial"/>
            </a:endParaRP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35</a:t>
            </a:fld>
            <a:endParaRPr lang="en-US" altLang="en-US" dirty="0"/>
          </a:p>
        </p:txBody>
      </p:sp>
    </p:spTree>
    <p:extLst>
      <p:ext uri="{BB962C8B-B14F-4D97-AF65-F5344CB8AC3E}">
        <p14:creationId xmlns:p14="http://schemas.microsoft.com/office/powerpoint/2010/main" val="26579274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7125" y="66675"/>
            <a:ext cx="9144000" cy="1143000"/>
          </a:xfrm>
        </p:spPr>
        <p:txBody>
          <a:bodyPr/>
          <a:lstStyle/>
          <a:p>
            <a:r>
              <a:rPr lang="en-US" sz="4000" dirty="0"/>
              <a:t>Strategy 2.2: What It Is (cont.)</a:t>
            </a:r>
            <a:endParaRPr lang="en-US" sz="4000">
              <a:cs typeface="Arial"/>
            </a:endParaRPr>
          </a:p>
        </p:txBody>
      </p:sp>
      <p:sp>
        <p:nvSpPr>
          <p:cNvPr id="3" name="Content Placeholder 2"/>
          <p:cNvSpPr>
            <a:spLocks noGrp="1"/>
          </p:cNvSpPr>
          <p:nvPr>
            <p:ph idx="1"/>
          </p:nvPr>
        </p:nvSpPr>
        <p:spPr>
          <a:xfrm>
            <a:off x="2243138" y="1094704"/>
            <a:ext cx="9948862" cy="4830633"/>
          </a:xfrm>
        </p:spPr>
        <p:txBody>
          <a:bodyPr/>
          <a:lstStyle/>
          <a:p>
            <a:pPr marL="457200" lvl="0" indent="-457200">
              <a:spcBef>
                <a:spcPts val="0"/>
              </a:spcBef>
              <a:spcAft>
                <a:spcPts val="2400"/>
              </a:spcAft>
              <a:buFont typeface="+mj-lt"/>
              <a:buAutoNum type="arabicPeriod" startAt="5"/>
            </a:pPr>
            <a:r>
              <a:rPr lang="en-US" sz="2500" b="1" dirty="0"/>
              <a:t>Collaboration and Shared Accountability Quality</a:t>
            </a:r>
            <a:r>
              <a:rPr lang="en-US" sz="2500" dirty="0"/>
              <a:t> professional learning facilitates the development of a shared purpose for student learning and collective responsibility for achieving it.</a:t>
            </a:r>
            <a:endParaRPr lang="en-US" sz="2500" dirty="0">
              <a:cs typeface="Arial"/>
            </a:endParaRPr>
          </a:p>
          <a:p>
            <a:pPr marL="457200" indent="-457200">
              <a:spcBef>
                <a:spcPts val="0"/>
              </a:spcBef>
              <a:spcAft>
                <a:spcPts val="2400"/>
              </a:spcAft>
              <a:buFont typeface="+mj-lt"/>
              <a:buAutoNum type="arabicPeriod" startAt="5"/>
            </a:pPr>
            <a:r>
              <a:rPr lang="en-US" sz="2500" b="1" dirty="0"/>
              <a:t>Resources Quality </a:t>
            </a:r>
            <a:r>
              <a:rPr lang="en-US" sz="2500" dirty="0"/>
              <a:t>professional learning dedicates resources that are adequate, accessible, and allocated appropriately toward established priorities and outcomes. </a:t>
            </a:r>
            <a:endParaRPr lang="en-US" sz="2500" dirty="0">
              <a:cs typeface="Arial"/>
            </a:endParaRPr>
          </a:p>
          <a:p>
            <a:pPr marL="457200" indent="-457200">
              <a:spcBef>
                <a:spcPts val="0"/>
              </a:spcBef>
              <a:spcAft>
                <a:spcPts val="2400"/>
              </a:spcAft>
              <a:buFont typeface="+mj-lt"/>
              <a:buAutoNum type="arabicPeriod" startAt="5"/>
            </a:pPr>
            <a:r>
              <a:rPr lang="en-US" sz="2500" b="1" dirty="0"/>
              <a:t>Alignment and Coherence Quality</a:t>
            </a:r>
            <a:r>
              <a:rPr lang="en-US" sz="2500" dirty="0"/>
              <a:t> professional learning contributes to a coherent system of educator learning and support that connects district and school priorities and needs with state and federal requirements and resources.</a:t>
            </a:r>
            <a:endParaRPr lang="en-US" sz="2500" dirty="0">
              <a:cs typeface="Arial"/>
            </a:endParaRPr>
          </a:p>
          <a:p>
            <a:pPr marL="0" indent="0">
              <a:spcBef>
                <a:spcPts val="0"/>
              </a:spcBef>
              <a:spcAft>
                <a:spcPts val="2400"/>
              </a:spcAft>
              <a:buNone/>
            </a:pPr>
            <a:r>
              <a:rPr lang="en-US" sz="2400" dirty="0"/>
              <a:t>Resource: Professional Learning Standards can be found here: </a:t>
            </a:r>
            <a:r>
              <a:rPr lang="en-US" sz="2400" dirty="0">
                <a:hlinkClick r:id="rId3" tooltip="Quality Professional Learning Standards web page"/>
              </a:rPr>
              <a:t>https://www.cde.ca.gov/pd/ps/qpls.asp</a:t>
            </a:r>
            <a:r>
              <a:rPr lang="en-US" sz="2400" dirty="0"/>
              <a:t> </a:t>
            </a:r>
          </a:p>
          <a:p>
            <a:pPr marL="0" indent="0">
              <a:spcBef>
                <a:spcPts val="0"/>
              </a:spcBef>
              <a:spcAft>
                <a:spcPts val="2400"/>
              </a:spcAft>
              <a:buNone/>
            </a:pPr>
            <a:endParaRPr lang="en-US" sz="2400" dirty="0"/>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36</a:t>
            </a:fld>
            <a:endParaRPr lang="en-US" altLang="en-US" dirty="0"/>
          </a:p>
        </p:txBody>
      </p:sp>
    </p:spTree>
    <p:extLst>
      <p:ext uri="{BB962C8B-B14F-4D97-AF65-F5344CB8AC3E}">
        <p14:creationId xmlns:p14="http://schemas.microsoft.com/office/powerpoint/2010/main" val="20518499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0"/>
            <a:ext cx="9144000" cy="1143000"/>
          </a:xfrm>
        </p:spPr>
        <p:txBody>
          <a:bodyPr/>
          <a:lstStyle/>
          <a:p>
            <a:r>
              <a:rPr lang="en-US" sz="4000" dirty="0"/>
              <a:t>Strategy 2.2: What It Is Not</a:t>
            </a:r>
            <a:endParaRPr lang="en-US" sz="4000" dirty="0">
              <a:cs typeface="Arial"/>
            </a:endParaRPr>
          </a:p>
        </p:txBody>
      </p:sp>
      <p:sp>
        <p:nvSpPr>
          <p:cNvPr id="3" name="Content Placeholder 2"/>
          <p:cNvSpPr>
            <a:spLocks noGrp="1"/>
          </p:cNvSpPr>
          <p:nvPr>
            <p:ph idx="1"/>
          </p:nvPr>
        </p:nvSpPr>
        <p:spPr>
          <a:xfrm>
            <a:off x="2540000" y="1638300"/>
            <a:ext cx="9144000" cy="4114800"/>
          </a:xfrm>
        </p:spPr>
        <p:txBody>
          <a:bodyPr/>
          <a:lstStyle/>
          <a:p>
            <a:pPr lvl="0">
              <a:spcBef>
                <a:spcPts val="0"/>
              </a:spcBef>
              <a:spcAft>
                <a:spcPts val="2400"/>
              </a:spcAft>
            </a:pPr>
            <a:r>
              <a:rPr lang="en-US" sz="2700" dirty="0"/>
              <a:t>Reviewing the SSDP strategies</a:t>
            </a:r>
            <a:endParaRPr lang="en-US" sz="2700" dirty="0">
              <a:cs typeface="Arial"/>
            </a:endParaRPr>
          </a:p>
          <a:p>
            <a:pPr lvl="0">
              <a:spcBef>
                <a:spcPts val="0"/>
              </a:spcBef>
              <a:spcAft>
                <a:spcPts val="2400"/>
              </a:spcAft>
            </a:pPr>
            <a:r>
              <a:rPr lang="en-US" sz="2700" dirty="0"/>
              <a:t>Surface level review of the claims</a:t>
            </a:r>
            <a:endParaRPr lang="en-US" sz="2700" dirty="0">
              <a:cs typeface="Arial"/>
            </a:endParaRPr>
          </a:p>
          <a:p>
            <a:pPr lvl="0">
              <a:spcBef>
                <a:spcPts val="0"/>
              </a:spcBef>
              <a:spcAft>
                <a:spcPts val="2400"/>
              </a:spcAft>
            </a:pPr>
            <a:r>
              <a:rPr lang="en-US" sz="2700" dirty="0"/>
              <a:t>A lecture style review</a:t>
            </a:r>
            <a:endParaRPr lang="en-US" sz="2700" dirty="0">
              <a:cs typeface="Arial"/>
            </a:endParaRPr>
          </a:p>
          <a:p>
            <a:pPr lvl="0">
              <a:spcBef>
                <a:spcPts val="0"/>
              </a:spcBef>
              <a:spcAft>
                <a:spcPts val="2400"/>
              </a:spcAft>
            </a:pPr>
            <a:r>
              <a:rPr lang="en-US" sz="2700" dirty="0"/>
              <a:t>STEM or STEAM professional development</a:t>
            </a:r>
            <a:endParaRPr lang="en-US" sz="2700" dirty="0">
              <a:cs typeface="Arial"/>
            </a:endParaRPr>
          </a:p>
          <a:p>
            <a:pPr lvl="0">
              <a:spcBef>
                <a:spcPts val="0"/>
              </a:spcBef>
              <a:spcAft>
                <a:spcPts val="2400"/>
              </a:spcAft>
            </a:pPr>
            <a:r>
              <a:rPr lang="en-US" sz="2700" dirty="0"/>
              <a:t>One hour PD that orients teacher to math concepts or the current MEP service in place</a:t>
            </a:r>
            <a:endParaRPr lang="en-US" sz="2700" dirty="0">
              <a:cs typeface="Arial"/>
            </a:endParaRPr>
          </a:p>
          <a:p>
            <a:endParaRPr lang="en-US" sz="2000" dirty="0"/>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37</a:t>
            </a:fld>
            <a:endParaRPr lang="en-US" altLang="en-US" dirty="0"/>
          </a:p>
        </p:txBody>
      </p:sp>
    </p:spTree>
    <p:extLst>
      <p:ext uri="{BB962C8B-B14F-4D97-AF65-F5344CB8AC3E}">
        <p14:creationId xmlns:p14="http://schemas.microsoft.com/office/powerpoint/2010/main" val="8781689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152400"/>
            <a:ext cx="9144000" cy="1143000"/>
          </a:xfrm>
        </p:spPr>
        <p:txBody>
          <a:bodyPr/>
          <a:lstStyle/>
          <a:p>
            <a:r>
              <a:rPr lang="en-US" dirty="0"/>
              <a:t>Professional Learning Resources</a:t>
            </a:r>
          </a:p>
        </p:txBody>
      </p:sp>
      <p:sp>
        <p:nvSpPr>
          <p:cNvPr id="3" name="Content Placeholder 2"/>
          <p:cNvSpPr>
            <a:spLocks noGrp="1"/>
          </p:cNvSpPr>
          <p:nvPr>
            <p:ph idx="1"/>
          </p:nvPr>
        </p:nvSpPr>
        <p:spPr>
          <a:xfrm>
            <a:off x="2546350" y="1714500"/>
            <a:ext cx="9144000" cy="4114800"/>
          </a:xfrm>
        </p:spPr>
        <p:txBody>
          <a:bodyPr/>
          <a:lstStyle/>
          <a:p>
            <a:pPr>
              <a:spcBef>
                <a:spcPts val="0"/>
              </a:spcBef>
              <a:spcAft>
                <a:spcPts val="2400"/>
              </a:spcAft>
            </a:pPr>
            <a:r>
              <a:rPr lang="en-US" sz="2600" dirty="0"/>
              <a:t>CDE Professional Learning Standards web page at </a:t>
            </a:r>
            <a:r>
              <a:rPr lang="en-US" sz="2600" dirty="0">
                <a:hlinkClick r:id="rId3" tooltip="Quality Professional Learning Standards web page"/>
              </a:rPr>
              <a:t>https://www.cde.ca.gov/pd/ps/qpls.asp</a:t>
            </a:r>
            <a:r>
              <a:rPr lang="en-US" sz="2600" dirty="0"/>
              <a:t>.</a:t>
            </a:r>
          </a:p>
          <a:p>
            <a:pPr>
              <a:spcBef>
                <a:spcPts val="0"/>
              </a:spcBef>
              <a:spcAft>
                <a:spcPts val="2400"/>
              </a:spcAft>
            </a:pPr>
            <a:r>
              <a:rPr lang="en-US" sz="2600" dirty="0"/>
              <a:t>CDE Smarter Balanced Tools for Teachers web page at </a:t>
            </a:r>
            <a:r>
              <a:rPr lang="en-US" sz="2600" dirty="0">
                <a:hlinkClick r:id="rId4" tooltip="Smarter Balanced Tools for Teachers web page"/>
              </a:rPr>
              <a:t>https://www.cde.ca.gov/ta/tg/sa/tools-for-teachers.asp</a:t>
            </a:r>
            <a:r>
              <a:rPr lang="en-US" sz="2600" dirty="0"/>
              <a:t>.</a:t>
            </a:r>
          </a:p>
          <a:p>
            <a:pPr>
              <a:spcBef>
                <a:spcPts val="0"/>
              </a:spcBef>
              <a:spcAft>
                <a:spcPts val="2400"/>
              </a:spcAft>
            </a:pPr>
            <a:endParaRPr lang="en-US" dirty="0"/>
          </a:p>
          <a:p>
            <a:endParaRPr lang="en-US" dirty="0"/>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38</a:t>
            </a:fld>
            <a:endParaRPr lang="en-US" altLang="en-US" dirty="0"/>
          </a:p>
        </p:txBody>
      </p:sp>
    </p:spTree>
    <p:extLst>
      <p:ext uri="{BB962C8B-B14F-4D97-AF65-F5344CB8AC3E}">
        <p14:creationId xmlns:p14="http://schemas.microsoft.com/office/powerpoint/2010/main" val="21127403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5700" y="73819"/>
            <a:ext cx="9144000" cy="1143000"/>
          </a:xfrm>
        </p:spPr>
        <p:txBody>
          <a:bodyPr/>
          <a:lstStyle/>
          <a:p>
            <a:r>
              <a:rPr lang="en-US" sz="4000" dirty="0"/>
              <a:t>Additional Questions?</a:t>
            </a:r>
            <a:endParaRPr lang="en-US" sz="4000" dirty="0">
              <a:cs typeface="Arial"/>
            </a:endParaRPr>
          </a:p>
        </p:txBody>
      </p:sp>
      <p:sp>
        <p:nvSpPr>
          <p:cNvPr id="5" name="Content Placeholder 4"/>
          <p:cNvSpPr>
            <a:spLocks noGrp="1"/>
          </p:cNvSpPr>
          <p:nvPr>
            <p:ph idx="1"/>
          </p:nvPr>
        </p:nvSpPr>
        <p:spPr>
          <a:xfrm>
            <a:off x="2540000" y="1370970"/>
            <a:ext cx="9144000" cy="1362469"/>
          </a:xfrm>
        </p:spPr>
        <p:txBody>
          <a:bodyPr/>
          <a:lstStyle/>
          <a:p>
            <a:r>
              <a:rPr lang="en-US" sz="2700" dirty="0"/>
              <a:t>Please use the Chat Feature to ask any questions that arose from the first section of the presentation.</a:t>
            </a:r>
            <a:endParaRPr lang="en-US" sz="2700" dirty="0">
              <a:cs typeface="Arial"/>
            </a:endParaRPr>
          </a:p>
        </p:txBody>
      </p:sp>
      <p:sp>
        <p:nvSpPr>
          <p:cNvPr id="4" name="Slide Number Placeholder 3"/>
          <p:cNvSpPr>
            <a:spLocks noGrp="1"/>
          </p:cNvSpPr>
          <p:nvPr>
            <p:ph type="sldNum" sz="quarter" idx="12"/>
          </p:nvPr>
        </p:nvSpPr>
        <p:spPr>
          <a:xfrm>
            <a:off x="9448800" y="6443663"/>
            <a:ext cx="2235200" cy="457200"/>
          </a:xfrm>
        </p:spPr>
        <p:txBody>
          <a:bodyPr/>
          <a:lstStyle/>
          <a:p>
            <a:pPr>
              <a:defRPr/>
            </a:pPr>
            <a:fld id="{D6029DA4-09B0-4A2D-AA4B-CC45A202471A}" type="slidenum">
              <a:rPr lang="en-US" altLang="en-US" smtClean="0"/>
              <a:pPr>
                <a:defRPr/>
              </a:pPr>
              <a:t>39</a:t>
            </a:fld>
            <a:endParaRPr lang="en-US" altLang="en-US" dirty="0"/>
          </a:p>
        </p:txBody>
      </p:sp>
    </p:spTree>
    <p:extLst>
      <p:ext uri="{BB962C8B-B14F-4D97-AF65-F5344CB8AC3E}">
        <p14:creationId xmlns:p14="http://schemas.microsoft.com/office/powerpoint/2010/main" val="600939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Session Purpose</a:t>
            </a:r>
            <a:endParaRPr lang="en-US" sz="4000" dirty="0">
              <a:cs typeface="Arial"/>
            </a:endParaRPr>
          </a:p>
        </p:txBody>
      </p:sp>
      <p:sp>
        <p:nvSpPr>
          <p:cNvPr id="3" name="Content Placeholder 2"/>
          <p:cNvSpPr>
            <a:spLocks noGrp="1"/>
          </p:cNvSpPr>
          <p:nvPr>
            <p:ph idx="1"/>
          </p:nvPr>
        </p:nvSpPr>
        <p:spPr/>
        <p:txBody>
          <a:bodyPr/>
          <a:lstStyle/>
          <a:p>
            <a:pPr marL="0" indent="0">
              <a:buNone/>
            </a:pPr>
            <a:r>
              <a:rPr lang="en-US" sz="2800" dirty="0"/>
              <a:t>Provide training on the SSDP focus area for Mathematics to support development of a common understanding of what is required for each strategy under each focus area.</a:t>
            </a:r>
            <a:endParaRPr lang="en-US" sz="2800" dirty="0">
              <a:cs typeface="Arial"/>
            </a:endParaRP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4</a:t>
            </a:fld>
            <a:endParaRPr lang="en-US" altLang="en-US" dirty="0"/>
          </a:p>
        </p:txBody>
      </p:sp>
    </p:spTree>
    <p:extLst>
      <p:ext uri="{BB962C8B-B14F-4D97-AF65-F5344CB8AC3E}">
        <p14:creationId xmlns:p14="http://schemas.microsoft.com/office/powerpoint/2010/main" val="12690094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0"/>
            <a:ext cx="9144000" cy="1143000"/>
          </a:xfrm>
        </p:spPr>
        <p:txBody>
          <a:bodyPr/>
          <a:lstStyle/>
          <a:p>
            <a:r>
              <a:rPr lang="en-US" sz="4000" dirty="0"/>
              <a:t>Next Steps	</a:t>
            </a:r>
            <a:endParaRPr lang="en-US" sz="4000" dirty="0">
              <a:cs typeface="Arial"/>
            </a:endParaRPr>
          </a:p>
        </p:txBody>
      </p:sp>
      <p:sp>
        <p:nvSpPr>
          <p:cNvPr id="3" name="Content Placeholder 2"/>
          <p:cNvSpPr>
            <a:spLocks noGrp="1"/>
          </p:cNvSpPr>
          <p:nvPr>
            <p:ph idx="1"/>
          </p:nvPr>
        </p:nvSpPr>
        <p:spPr>
          <a:xfrm>
            <a:off x="2540000" y="1412081"/>
            <a:ext cx="9144000" cy="4567237"/>
          </a:xfrm>
        </p:spPr>
        <p:txBody>
          <a:bodyPr/>
          <a:lstStyle/>
          <a:p>
            <a:pPr>
              <a:spcBef>
                <a:spcPts val="0"/>
              </a:spcBef>
              <a:spcAft>
                <a:spcPts val="2400"/>
              </a:spcAft>
            </a:pPr>
            <a:r>
              <a:rPr lang="en-US" sz="2700" dirty="0"/>
              <a:t>Please review this information with staff at the regional or district level.</a:t>
            </a:r>
            <a:endParaRPr lang="en-US" sz="2700" dirty="0">
              <a:cs typeface="Arial"/>
            </a:endParaRPr>
          </a:p>
          <a:p>
            <a:pPr>
              <a:spcBef>
                <a:spcPts val="0"/>
              </a:spcBef>
              <a:spcAft>
                <a:spcPts val="2400"/>
              </a:spcAft>
            </a:pPr>
            <a:r>
              <a:rPr lang="en-US" sz="2700" dirty="0"/>
              <a:t>Start to take a look at the district service agreements and memorandums of understanding in your region. </a:t>
            </a:r>
            <a:endParaRPr lang="en-US" sz="2700" dirty="0">
              <a:cs typeface="Arial"/>
            </a:endParaRPr>
          </a:p>
          <a:p>
            <a:pPr lvl="1">
              <a:spcBef>
                <a:spcPts val="0"/>
              </a:spcBef>
              <a:spcAft>
                <a:spcPts val="2400"/>
              </a:spcAft>
            </a:pPr>
            <a:r>
              <a:rPr lang="en-US" sz="2700" dirty="0"/>
              <a:t>Make sure reimbursable districts have properly selected SSDP strategies for services. If not, provide technical assistance so that data is entered correctly.</a:t>
            </a:r>
            <a:endParaRPr lang="en-US" sz="2700" dirty="0">
              <a:cs typeface="Arial"/>
            </a:endParaRP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40</a:t>
            </a:fld>
            <a:endParaRPr lang="en-US" altLang="en-US" dirty="0"/>
          </a:p>
        </p:txBody>
      </p:sp>
    </p:spTree>
    <p:extLst>
      <p:ext uri="{BB962C8B-B14F-4D97-AF65-F5344CB8AC3E}">
        <p14:creationId xmlns:p14="http://schemas.microsoft.com/office/powerpoint/2010/main" val="20110493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90500"/>
            <a:ext cx="9144000" cy="1143000"/>
          </a:xfrm>
        </p:spPr>
        <p:txBody>
          <a:bodyPr/>
          <a:lstStyle/>
          <a:p>
            <a:r>
              <a:rPr lang="en-US" sz="4000" dirty="0"/>
              <a:t>Thank you!</a:t>
            </a:r>
            <a:endParaRPr lang="en-US" sz="4000" dirty="0">
              <a:cs typeface="Arial"/>
            </a:endParaRPr>
          </a:p>
        </p:txBody>
      </p:sp>
      <p:sp>
        <p:nvSpPr>
          <p:cNvPr id="3" name="Content Placeholder 2"/>
          <p:cNvSpPr>
            <a:spLocks noGrp="1"/>
          </p:cNvSpPr>
          <p:nvPr>
            <p:ph idx="1"/>
          </p:nvPr>
        </p:nvSpPr>
        <p:spPr>
          <a:xfrm>
            <a:off x="2540000" y="1733550"/>
            <a:ext cx="9144000" cy="4114800"/>
          </a:xfrm>
        </p:spPr>
        <p:txBody>
          <a:bodyPr/>
          <a:lstStyle/>
          <a:p>
            <a:pPr marL="0" indent="0">
              <a:buNone/>
            </a:pPr>
            <a:r>
              <a:rPr lang="en-US" sz="2700" dirty="0"/>
              <a:t>If you have questions about your services and SSDP alignment, please contact your CDE consultant.</a:t>
            </a:r>
            <a:endParaRPr lang="en-US" sz="2700" dirty="0">
              <a:cs typeface="Arial"/>
            </a:endParaRPr>
          </a:p>
          <a:p>
            <a:pPr marL="0" indent="0" algn="ctr">
              <a:buNone/>
            </a:pPr>
            <a:r>
              <a:rPr lang="en-US" sz="2700" dirty="0"/>
              <a:t>Melissa Mallory</a:t>
            </a:r>
            <a:endParaRPr lang="en-US" sz="2700" dirty="0">
              <a:cs typeface="Arial"/>
            </a:endParaRPr>
          </a:p>
          <a:p>
            <a:pPr marL="0" indent="0" algn="ctr">
              <a:buNone/>
            </a:pPr>
            <a:r>
              <a:rPr lang="en-US" sz="2700" dirty="0"/>
              <a:t>Education Programs Consultant</a:t>
            </a:r>
            <a:endParaRPr lang="en-US" sz="2700" dirty="0">
              <a:cs typeface="Arial"/>
            </a:endParaRPr>
          </a:p>
          <a:p>
            <a:pPr marL="0" indent="0" algn="ctr">
              <a:buNone/>
            </a:pPr>
            <a:r>
              <a:rPr lang="en-US" sz="2700" dirty="0"/>
              <a:t>Migrant Education Office</a:t>
            </a:r>
            <a:endParaRPr lang="en-US" sz="2700" dirty="0">
              <a:cs typeface="Arial"/>
            </a:endParaRPr>
          </a:p>
          <a:p>
            <a:pPr marL="0" indent="0" algn="ctr">
              <a:buNone/>
            </a:pPr>
            <a:r>
              <a:rPr lang="en-US" sz="2700" dirty="0">
                <a:hlinkClick r:id="rId3"/>
              </a:rPr>
              <a:t>mmallory@cde.ca.gov</a:t>
            </a:r>
            <a:r>
              <a:rPr lang="en-US" sz="2700" dirty="0"/>
              <a:t> </a:t>
            </a:r>
            <a:endParaRPr lang="en-US" sz="2700" dirty="0">
              <a:cs typeface="Arial"/>
            </a:endParaRPr>
          </a:p>
          <a:p>
            <a:pPr marL="0" indent="0" algn="ctr">
              <a:buNone/>
            </a:pPr>
            <a:r>
              <a:rPr lang="en-US" sz="2700" dirty="0"/>
              <a:t>916-319-0730</a:t>
            </a:r>
            <a:endParaRPr lang="en-US" sz="2700" dirty="0">
              <a:cs typeface="Arial"/>
            </a:endParaRP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41</a:t>
            </a:fld>
            <a:endParaRPr lang="en-US" altLang="en-US" dirty="0"/>
          </a:p>
        </p:txBody>
      </p:sp>
    </p:spTree>
    <p:extLst>
      <p:ext uri="{BB962C8B-B14F-4D97-AF65-F5344CB8AC3E}">
        <p14:creationId xmlns:p14="http://schemas.microsoft.com/office/powerpoint/2010/main" val="2031769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p:txBody>
          <a:bodyPr/>
          <a:lstStyle/>
          <a:p>
            <a:r>
              <a:rPr lang="en-US" altLang="en-US" sz="4000" dirty="0"/>
              <a:t>Webinar Objectives</a:t>
            </a:r>
            <a:endParaRPr lang="en-US" altLang="en-US" sz="4000" dirty="0">
              <a:cs typeface="Arial"/>
            </a:endParaRPr>
          </a:p>
        </p:txBody>
      </p:sp>
      <p:sp>
        <p:nvSpPr>
          <p:cNvPr id="9219" name="Content Placeholder 4"/>
          <p:cNvSpPr>
            <a:spLocks noGrp="1"/>
          </p:cNvSpPr>
          <p:nvPr>
            <p:ph idx="1"/>
          </p:nvPr>
        </p:nvSpPr>
        <p:spPr/>
        <p:txBody>
          <a:bodyPr/>
          <a:lstStyle/>
          <a:p>
            <a:pPr>
              <a:spcAft>
                <a:spcPts val="2400"/>
              </a:spcAft>
            </a:pPr>
            <a:r>
              <a:rPr lang="en-US" altLang="en-US" sz="2800" dirty="0"/>
              <a:t>Review the SSDP strategies for the Math focus area.</a:t>
            </a:r>
            <a:endParaRPr lang="en-US" altLang="en-US" sz="2800" dirty="0">
              <a:cs typeface="Arial"/>
            </a:endParaRPr>
          </a:p>
          <a:p>
            <a:r>
              <a:rPr lang="en-US" altLang="en-US" sz="2800" dirty="0"/>
              <a:t>Identify what needs to be included in services for each strategy.</a:t>
            </a:r>
            <a:endParaRPr lang="en-US" altLang="en-US" sz="2800" dirty="0">
              <a:cs typeface="Arial"/>
            </a:endParaRPr>
          </a:p>
        </p:txBody>
      </p:sp>
      <p:sp>
        <p:nvSpPr>
          <p:cNvPr id="3" name="Slide Number Placeholder 2"/>
          <p:cNvSpPr>
            <a:spLocks noGrp="1"/>
          </p:cNvSpPr>
          <p:nvPr>
            <p:ph type="sldNum" sz="quarter" idx="12"/>
          </p:nvPr>
        </p:nvSpPr>
        <p:spPr/>
        <p:txBody>
          <a:bodyPr/>
          <a:lstStyle/>
          <a:p>
            <a:pPr>
              <a:defRPr/>
            </a:pPr>
            <a:fld id="{D6029DA4-09B0-4A2D-AA4B-CC45A202471A}" type="slidenum">
              <a:rPr lang="en-US" altLang="en-US" smtClean="0"/>
              <a:pPr>
                <a:defRPr/>
              </a:pPr>
              <a:t>5</a:t>
            </a:fld>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Comprehensive Needs Assessment</a:t>
            </a:r>
            <a:endParaRPr lang="en-US" sz="4000" dirty="0">
              <a:cs typeface="Arial"/>
            </a:endParaRPr>
          </a:p>
        </p:txBody>
      </p:sp>
      <p:sp>
        <p:nvSpPr>
          <p:cNvPr id="3" name="Content Placeholder 2"/>
          <p:cNvSpPr>
            <a:spLocks noGrp="1"/>
          </p:cNvSpPr>
          <p:nvPr>
            <p:ph idx="1"/>
          </p:nvPr>
        </p:nvSpPr>
        <p:spPr/>
        <p:txBody>
          <a:bodyPr/>
          <a:lstStyle/>
          <a:p>
            <a:r>
              <a:rPr lang="en-US" sz="2800" b="1" dirty="0"/>
              <a:t>All the local comprehensive needs assessments </a:t>
            </a:r>
            <a:r>
              <a:rPr lang="en-US" sz="2800" dirty="0"/>
              <a:t>illustrated needs within math. </a:t>
            </a:r>
            <a:endParaRPr lang="en-US" sz="2800" dirty="0">
              <a:cs typeface="Arial"/>
            </a:endParaRPr>
          </a:p>
          <a:p>
            <a:r>
              <a:rPr lang="en-US" sz="2800" dirty="0"/>
              <a:t>After reviewing data on the Smarter Balanced Math Assessment, interested parties identified multiple student needs for math achievement.</a:t>
            </a:r>
            <a:endParaRPr lang="en-US" sz="2800" dirty="0">
              <a:cs typeface="Arial"/>
            </a:endParaRPr>
          </a:p>
          <a:p>
            <a:r>
              <a:rPr lang="en-US" sz="2800" dirty="0"/>
              <a:t>Collaborators reviewed best practices and selected initial strategies. </a:t>
            </a:r>
            <a:endParaRPr lang="en-US" sz="2800" dirty="0">
              <a:cs typeface="Arial"/>
            </a:endParaRPr>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6</a:t>
            </a:fld>
            <a:endParaRPr lang="en-US" altLang="en-US" dirty="0"/>
          </a:p>
        </p:txBody>
      </p:sp>
    </p:spTree>
    <p:extLst>
      <p:ext uri="{BB962C8B-B14F-4D97-AF65-F5344CB8AC3E}">
        <p14:creationId xmlns:p14="http://schemas.microsoft.com/office/powerpoint/2010/main" val="879569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39045"/>
            <a:ext cx="9144000" cy="1143000"/>
          </a:xfrm>
        </p:spPr>
        <p:txBody>
          <a:bodyPr/>
          <a:lstStyle/>
          <a:p>
            <a:r>
              <a:rPr lang="en-US" sz="4000" dirty="0"/>
              <a:t>Focus Area: Mathematics</a:t>
            </a:r>
            <a:endParaRPr lang="en-US" sz="4000" dirty="0">
              <a:cs typeface="Arial"/>
            </a:endParaRPr>
          </a:p>
        </p:txBody>
      </p:sp>
      <p:sp>
        <p:nvSpPr>
          <p:cNvPr id="12" name="Content Placeholder 11"/>
          <p:cNvSpPr>
            <a:spLocks noGrp="1"/>
          </p:cNvSpPr>
          <p:nvPr>
            <p:ph idx="1"/>
          </p:nvPr>
        </p:nvSpPr>
        <p:spPr>
          <a:xfrm>
            <a:off x="2218879" y="891540"/>
            <a:ext cx="9798942" cy="5074920"/>
          </a:xfrm>
        </p:spPr>
        <p:txBody>
          <a:bodyPr/>
          <a:lstStyle/>
          <a:p>
            <a:pPr>
              <a:spcBef>
                <a:spcPts val="0"/>
              </a:spcBef>
              <a:spcAft>
                <a:spcPts val="2400"/>
              </a:spcAft>
            </a:pPr>
            <a:r>
              <a:rPr lang="en-US" sz="2600" b="1" dirty="0"/>
              <a:t>Strategy 2.0 </a:t>
            </a:r>
            <a:r>
              <a:rPr lang="en-US" sz="2600" dirty="0"/>
              <a:t>- Offer supplemental math instruction services focused on teaching concepts and procedures as well as problem solving and modeling data for migratory students scoring Below Standard on either Claim 1 or Claim 2.</a:t>
            </a:r>
            <a:endParaRPr lang="en-US" sz="2600" dirty="0">
              <a:cs typeface="Arial"/>
            </a:endParaRPr>
          </a:p>
          <a:p>
            <a:pPr>
              <a:spcBef>
                <a:spcPts val="0"/>
              </a:spcBef>
              <a:spcAft>
                <a:spcPts val="2400"/>
              </a:spcAft>
            </a:pPr>
            <a:r>
              <a:rPr lang="en-US" sz="2600" b="1" dirty="0"/>
              <a:t>Measurable Program Objective (MPO) 2.0 </a:t>
            </a:r>
            <a:r>
              <a:rPr lang="en-US" sz="2600" dirty="0"/>
              <a:t>- Each year, 80 percent of K-10 migratory students who are not proficient in math achievement will participate in at least 30 hours (1800 minutes) of supplemental math instruction during the regular school year (RSY) and at least 20 hours (1200 minutes) of summer school (SS) instruction if present.</a:t>
            </a:r>
            <a:endParaRPr lang="en-US" sz="2600" dirty="0">
              <a:cs typeface="Arial"/>
            </a:endParaRPr>
          </a:p>
          <a:p>
            <a:pPr marL="0" indent="0">
              <a:spcBef>
                <a:spcPts val="0"/>
              </a:spcBef>
              <a:spcAft>
                <a:spcPts val="2400"/>
              </a:spcAft>
              <a:buNone/>
            </a:pPr>
            <a:r>
              <a:rPr lang="en-US" sz="2400" dirty="0"/>
              <a:t>*For students in Grades K–2, the English Language Proficiency Assessment for California will be used to place students into math services aligning to SSDP Strategy 2.0. </a:t>
            </a:r>
            <a:r>
              <a:rPr lang="en-US" sz="2600" dirty="0"/>
              <a:t> </a:t>
            </a:r>
            <a:endParaRPr lang="en-US" sz="2600" dirty="0">
              <a:cs typeface="Arial"/>
            </a:endParaRPr>
          </a:p>
        </p:txBody>
      </p:sp>
      <p:sp>
        <p:nvSpPr>
          <p:cNvPr id="18" name="Slide Number Placeholder 17"/>
          <p:cNvSpPr>
            <a:spLocks noGrp="1"/>
          </p:cNvSpPr>
          <p:nvPr>
            <p:ph type="sldNum" sz="quarter" idx="12"/>
          </p:nvPr>
        </p:nvSpPr>
        <p:spPr/>
        <p:txBody>
          <a:bodyPr/>
          <a:lstStyle/>
          <a:p>
            <a:pPr>
              <a:defRPr/>
            </a:pPr>
            <a:fld id="{D6029DA4-09B0-4A2D-AA4B-CC45A202471A}" type="slidenum">
              <a:rPr lang="en-US" altLang="en-US" smtClean="0"/>
              <a:pPr>
                <a:defRPr/>
              </a:pPr>
              <a:t>7</a:t>
            </a:fld>
            <a:endParaRPr lang="en-US" altLang="en-US" dirty="0"/>
          </a:p>
        </p:txBody>
      </p:sp>
    </p:spTree>
    <p:extLst>
      <p:ext uri="{BB962C8B-B14F-4D97-AF65-F5344CB8AC3E}">
        <p14:creationId xmlns:p14="http://schemas.microsoft.com/office/powerpoint/2010/main" val="1077281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297" y="210180"/>
            <a:ext cx="9144000" cy="1143000"/>
          </a:xfrm>
        </p:spPr>
        <p:txBody>
          <a:bodyPr/>
          <a:lstStyle/>
          <a:p>
            <a:r>
              <a:rPr lang="en-US" sz="4000" dirty="0"/>
              <a:t>Strategy 2.0: What It Is</a:t>
            </a:r>
            <a:endParaRPr lang="en-US" sz="4000" dirty="0">
              <a:cs typeface="Arial"/>
            </a:endParaRPr>
          </a:p>
        </p:txBody>
      </p:sp>
      <p:sp>
        <p:nvSpPr>
          <p:cNvPr id="3" name="Content Placeholder 2"/>
          <p:cNvSpPr>
            <a:spLocks noGrp="1"/>
          </p:cNvSpPr>
          <p:nvPr>
            <p:ph idx="1"/>
          </p:nvPr>
        </p:nvSpPr>
        <p:spPr>
          <a:xfrm>
            <a:off x="2244018" y="1423240"/>
            <a:ext cx="9950081" cy="4114800"/>
          </a:xfrm>
        </p:spPr>
        <p:txBody>
          <a:bodyPr/>
          <a:lstStyle/>
          <a:p>
            <a:pPr>
              <a:spcBef>
                <a:spcPts val="0"/>
              </a:spcBef>
              <a:spcAft>
                <a:spcPts val="1200"/>
              </a:spcAft>
            </a:pPr>
            <a:r>
              <a:rPr lang="en-US" sz="2700" dirty="0"/>
              <a:t>Targeted math intervention provided by a credentialed teacher via direct instruction to reteach (or pre-teach) necessary skills to meet grade-specific Common Core State Standards. </a:t>
            </a:r>
            <a:endParaRPr lang="en-US" sz="2700" dirty="0">
              <a:cs typeface="Arial"/>
            </a:endParaRPr>
          </a:p>
          <a:p>
            <a:pPr>
              <a:spcBef>
                <a:spcPts val="0"/>
              </a:spcBef>
              <a:spcAft>
                <a:spcPts val="1200"/>
              </a:spcAft>
            </a:pPr>
            <a:r>
              <a:rPr lang="en-US" sz="2700" dirty="0"/>
              <a:t>These lessons mirror high-quality lessons during core instruction for math: includes integrated English language development (ELD), project-based learning, differentiated instruction, instructional strategies that truly engage students. </a:t>
            </a:r>
            <a:endParaRPr lang="en-US" sz="2700" dirty="0">
              <a:cs typeface="Arial"/>
            </a:endParaRPr>
          </a:p>
          <a:p>
            <a:pPr>
              <a:spcBef>
                <a:spcPts val="0"/>
              </a:spcBef>
              <a:spcAft>
                <a:spcPts val="1200"/>
              </a:spcAft>
            </a:pPr>
            <a:r>
              <a:rPr lang="en-US" sz="2700" dirty="0"/>
              <a:t>Direct instruction should focus on Claims 1 and 2. </a:t>
            </a:r>
            <a:endParaRPr lang="en-US" sz="2700" dirty="0">
              <a:cs typeface="Arial"/>
            </a:endParaRPr>
          </a:p>
          <a:p>
            <a:pPr>
              <a:spcBef>
                <a:spcPts val="0"/>
              </a:spcBef>
              <a:spcAft>
                <a:spcPts val="1200"/>
              </a:spcAft>
            </a:pPr>
            <a:r>
              <a:rPr lang="en-US" sz="2700" dirty="0"/>
              <a:t>These services target K-10 academically at-risk students and must meet the time requirements for RSY (1800 min.) and SS (1200 min).</a:t>
            </a:r>
            <a:endParaRPr lang="en-US" sz="2700" dirty="0">
              <a:cs typeface="Arial"/>
            </a:endParaRP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8</a:t>
            </a:fld>
            <a:endParaRPr lang="en-US" altLang="en-US" dirty="0"/>
          </a:p>
        </p:txBody>
      </p:sp>
    </p:spTree>
    <p:extLst>
      <p:ext uri="{BB962C8B-B14F-4D97-AF65-F5344CB8AC3E}">
        <p14:creationId xmlns:p14="http://schemas.microsoft.com/office/powerpoint/2010/main" val="27923438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30480"/>
            <a:ext cx="9144000" cy="1143000"/>
          </a:xfrm>
        </p:spPr>
        <p:txBody>
          <a:bodyPr/>
          <a:lstStyle/>
          <a:p>
            <a:r>
              <a:rPr lang="en-US" sz="4000" dirty="0"/>
              <a:t>Reminder</a:t>
            </a:r>
            <a:endParaRPr lang="en-US" sz="4000" dirty="0">
              <a:cs typeface="Arial"/>
            </a:endParaRPr>
          </a:p>
        </p:txBody>
      </p:sp>
      <p:sp>
        <p:nvSpPr>
          <p:cNvPr id="3" name="Content Placeholder 2"/>
          <p:cNvSpPr>
            <a:spLocks noGrp="1"/>
          </p:cNvSpPr>
          <p:nvPr>
            <p:ph idx="1"/>
          </p:nvPr>
        </p:nvSpPr>
        <p:spPr>
          <a:xfrm>
            <a:off x="2540000" y="1228725"/>
            <a:ext cx="9461500" cy="4867275"/>
          </a:xfrm>
        </p:spPr>
        <p:txBody>
          <a:bodyPr/>
          <a:lstStyle/>
          <a:p>
            <a:pPr marL="0" indent="0">
              <a:buNone/>
            </a:pPr>
            <a:r>
              <a:rPr lang="en-US" sz="2700" dirty="0"/>
              <a:t>Math 2.0 services must include: </a:t>
            </a:r>
            <a:endParaRPr lang="en-US" sz="2700" dirty="0">
              <a:cs typeface="Arial"/>
            </a:endParaRPr>
          </a:p>
          <a:p>
            <a:pPr>
              <a:buFont typeface="Wingdings" panose="05000000000000000000" pitchFamily="2" charset="2"/>
              <a:buChar char="ü"/>
            </a:pPr>
            <a:r>
              <a:rPr lang="en-US" sz="2700" dirty="0"/>
              <a:t> A credentialed teacher. Please be sure to select teachers who’s area of expertise or grade level reflect what is being offered in the service</a:t>
            </a:r>
            <a:endParaRPr lang="en-US" sz="2700" dirty="0">
              <a:cs typeface="Arial"/>
            </a:endParaRPr>
          </a:p>
          <a:p>
            <a:pPr>
              <a:buFont typeface="Wingdings" panose="05000000000000000000" pitchFamily="2" charset="2"/>
              <a:buChar char="ü"/>
            </a:pPr>
            <a:r>
              <a:rPr lang="en-US" sz="2700" dirty="0"/>
              <a:t>Pre-test on the first day</a:t>
            </a:r>
            <a:endParaRPr lang="en-US" sz="2700" dirty="0">
              <a:cs typeface="Arial"/>
            </a:endParaRPr>
          </a:p>
          <a:p>
            <a:pPr>
              <a:buFont typeface="Wingdings" panose="05000000000000000000" pitchFamily="2" charset="2"/>
              <a:buChar char="ü"/>
            </a:pPr>
            <a:r>
              <a:rPr lang="en-US" sz="2700" dirty="0"/>
              <a:t>Differentiated groups</a:t>
            </a:r>
            <a:endParaRPr lang="en-US" sz="2700" dirty="0">
              <a:cs typeface="Arial"/>
            </a:endParaRPr>
          </a:p>
          <a:p>
            <a:pPr>
              <a:buFont typeface="Wingdings" panose="05000000000000000000" pitchFamily="2" charset="2"/>
              <a:buChar char="ü"/>
            </a:pPr>
            <a:r>
              <a:rPr lang="en-US" sz="2700" dirty="0"/>
              <a:t>Formative and informal assessments/checking for understanding</a:t>
            </a:r>
            <a:endParaRPr lang="en-US" sz="2700" dirty="0">
              <a:cs typeface="Arial"/>
            </a:endParaRPr>
          </a:p>
          <a:p>
            <a:pPr>
              <a:buFont typeface="Wingdings" panose="05000000000000000000" pitchFamily="2" charset="2"/>
              <a:buChar char="ü"/>
            </a:pPr>
            <a:r>
              <a:rPr lang="en-US" sz="2700" dirty="0"/>
              <a:t>Curricula is aligned to Common Core</a:t>
            </a:r>
            <a:endParaRPr lang="en-US" sz="2700" dirty="0">
              <a:cs typeface="Arial"/>
            </a:endParaRPr>
          </a:p>
          <a:p>
            <a:pPr>
              <a:buFont typeface="Wingdings" panose="05000000000000000000" pitchFamily="2" charset="2"/>
              <a:buChar char="ü"/>
            </a:pPr>
            <a:r>
              <a:rPr lang="en-US" sz="2700" dirty="0"/>
              <a:t>Lesson objectives are visible</a:t>
            </a:r>
            <a:endParaRPr lang="en-US" sz="2700" dirty="0">
              <a:cs typeface="Arial"/>
            </a:endParaRPr>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9</a:t>
            </a:fld>
            <a:endParaRPr lang="en-US" altLang="en-US" dirty="0"/>
          </a:p>
        </p:txBody>
      </p:sp>
    </p:spTree>
    <p:extLst>
      <p:ext uri="{BB962C8B-B14F-4D97-AF65-F5344CB8AC3E}">
        <p14:creationId xmlns:p14="http://schemas.microsoft.com/office/powerpoint/2010/main" val="3847428946"/>
      </p:ext>
    </p:extLst>
  </p:cSld>
  <p:clrMapOvr>
    <a:masterClrMapping/>
  </p:clrMapOvr>
</p:sld>
</file>

<file path=ppt/theme/theme1.xml><?xml version="1.0" encoding="utf-8"?>
<a:theme xmlns:a="http://schemas.openxmlformats.org/drawingml/2006/main" name="Blank Presentation">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3333CC"/>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9194</Words>
  <Application>Microsoft Office PowerPoint</Application>
  <PresentationFormat>Widescreen</PresentationFormat>
  <Paragraphs>478</Paragraphs>
  <Slides>41</Slides>
  <Notes>41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Arial</vt:lpstr>
      <vt:lpstr>Calibri</vt:lpstr>
      <vt:lpstr>Segoe UI</vt:lpstr>
      <vt:lpstr>Times</vt:lpstr>
      <vt:lpstr>Wingdings</vt:lpstr>
      <vt:lpstr>Blank Presentation</vt:lpstr>
      <vt:lpstr>State Service Delivery Plan:  Mathematics</vt:lpstr>
      <vt:lpstr>Housekeeping Items</vt:lpstr>
      <vt:lpstr>Webinar Series Purpose</vt:lpstr>
      <vt:lpstr>Session Purpose</vt:lpstr>
      <vt:lpstr>Webinar Objectives</vt:lpstr>
      <vt:lpstr>Comprehensive Needs Assessment</vt:lpstr>
      <vt:lpstr>Focus Area: Mathematics</vt:lpstr>
      <vt:lpstr>Strategy 2.0: What It Is</vt:lpstr>
      <vt:lpstr>Reminder</vt:lpstr>
      <vt:lpstr>Resources</vt:lpstr>
      <vt:lpstr>Strategy 2.0: What It Is Not</vt:lpstr>
      <vt:lpstr>Strategy 2.0: Example (1)</vt:lpstr>
      <vt:lpstr>Strategy 2.0: Example (2)</vt:lpstr>
      <vt:lpstr>Strategy 2.0: Example (3)</vt:lpstr>
      <vt:lpstr>Strategy 2.0: Example (4)</vt:lpstr>
      <vt:lpstr>Practice</vt:lpstr>
      <vt:lpstr>Strategy 2.0: Another Example (1)</vt:lpstr>
      <vt:lpstr>Strategy 2.0: Another Example (2)</vt:lpstr>
      <vt:lpstr>Strategy 2.0: Another Example (3)</vt:lpstr>
      <vt:lpstr>Practice (2)</vt:lpstr>
      <vt:lpstr>Strategies 2.0 and 13.0 (1)</vt:lpstr>
      <vt:lpstr>Strategies 2.0 and 13.0 (2)</vt:lpstr>
      <vt:lpstr>Strategies 2.0 and 13.0 (3)</vt:lpstr>
      <vt:lpstr>Strategy 2.0 and 13.0 (4)</vt:lpstr>
      <vt:lpstr>Strategy 2.0 and 13.0 (5)</vt:lpstr>
      <vt:lpstr>Strategy 2.0 and 13.0 (6)</vt:lpstr>
      <vt:lpstr>Questions?</vt:lpstr>
      <vt:lpstr>Strategy 2.1</vt:lpstr>
      <vt:lpstr>Strategy 2.1: What It Is</vt:lpstr>
      <vt:lpstr>Strategy 2.1: What It Is Not</vt:lpstr>
      <vt:lpstr>Strategies 2.1 and 13.1</vt:lpstr>
      <vt:lpstr>Practice (3)</vt:lpstr>
      <vt:lpstr>Any Questions?</vt:lpstr>
      <vt:lpstr>Strategy: 2.2</vt:lpstr>
      <vt:lpstr>Strategy 2.2: What It Is</vt:lpstr>
      <vt:lpstr>Strategy 2.2: What It Is (cont.)</vt:lpstr>
      <vt:lpstr>Strategy 2.2: What It Is Not</vt:lpstr>
      <vt:lpstr>Professional Learning Resources</vt:lpstr>
      <vt:lpstr>Additional Questions?</vt:lpstr>
      <vt:lpstr>Next Steps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 SSDP Webinar - Migrant (CA Dept of Education)</dc:title>
  <dc:subject>Math State Service Delivery Plan (SSDP) Focus Area Presentation.</dc:subject>
  <dc:creator/>
  <cp:lastModifiedBy/>
  <cp:revision>1</cp:revision>
  <dcterms:created xsi:type="dcterms:W3CDTF">2024-11-05T18:09:07Z</dcterms:created>
  <dcterms:modified xsi:type="dcterms:W3CDTF">2024-11-05T18:09:46Z</dcterms:modified>
</cp:coreProperties>
</file>