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30"/>
  </p:notesMasterIdLst>
  <p:handoutMasterIdLst>
    <p:handoutMasterId r:id="rId31"/>
  </p:handoutMasterIdLst>
  <p:sldIdLst>
    <p:sldId id="256" r:id="rId2"/>
    <p:sldId id="312" r:id="rId3"/>
    <p:sldId id="313" r:id="rId4"/>
    <p:sldId id="264" r:id="rId5"/>
    <p:sldId id="257" r:id="rId6"/>
    <p:sldId id="274" r:id="rId7"/>
    <p:sldId id="303" r:id="rId8"/>
    <p:sldId id="307" r:id="rId9"/>
    <p:sldId id="269" r:id="rId10"/>
    <p:sldId id="270" r:id="rId11"/>
    <p:sldId id="273" r:id="rId12"/>
    <p:sldId id="277" r:id="rId13"/>
    <p:sldId id="304" r:id="rId14"/>
    <p:sldId id="311" r:id="rId15"/>
    <p:sldId id="271" r:id="rId16"/>
    <p:sldId id="272" r:id="rId17"/>
    <p:sldId id="275" r:id="rId18"/>
    <p:sldId id="276" r:id="rId19"/>
    <p:sldId id="305" r:id="rId20"/>
    <p:sldId id="283" r:id="rId21"/>
    <p:sldId id="278" r:id="rId22"/>
    <p:sldId id="279" r:id="rId23"/>
    <p:sldId id="280" r:id="rId24"/>
    <p:sldId id="306" r:id="rId25"/>
    <p:sldId id="314" r:id="rId26"/>
    <p:sldId id="308" r:id="rId27"/>
    <p:sldId id="309" r:id="rId28"/>
    <p:sldId id="310" r:id="rId29"/>
  </p:sldIdLst>
  <p:sldSz cx="12192000" cy="6858000"/>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86436" autoAdjust="0"/>
  </p:normalViewPr>
  <p:slideViewPr>
    <p:cSldViewPr snapToGrid="0">
      <p:cViewPr varScale="1">
        <p:scale>
          <a:sx n="89" d="100"/>
          <a:sy n="89" d="100"/>
        </p:scale>
        <p:origin x="762" y="84"/>
      </p:cViewPr>
      <p:guideLst/>
    </p:cSldViewPr>
  </p:slideViewPr>
  <p:notesTextViewPr>
    <p:cViewPr>
      <p:scale>
        <a:sx n="1" d="1"/>
        <a:sy n="1" d="1"/>
      </p:scale>
      <p:origin x="0" y="0"/>
    </p:cViewPr>
  </p:notesTextViewPr>
  <p:notesViewPr>
    <p:cSldViewPr snapToGrid="0">
      <p:cViewPr varScale="1">
        <p:scale>
          <a:sx n="83" d="100"/>
          <a:sy n="83" d="100"/>
        </p:scale>
        <p:origin x="313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7" tIns="46584" rIns="93167" bIns="46584" rtlCol="0"/>
          <a:lstStyle>
            <a:lvl1pPr algn="l">
              <a:defRPr sz="1200"/>
            </a:lvl1pPr>
          </a:lstStyle>
          <a:p>
            <a:endParaRPr lang="en-US" dirty="0"/>
          </a:p>
        </p:txBody>
      </p:sp>
      <p:sp>
        <p:nvSpPr>
          <p:cNvPr id="3" name="Date Placeholder 2"/>
          <p:cNvSpPr>
            <a:spLocks noGrp="1"/>
          </p:cNvSpPr>
          <p:nvPr>
            <p:ph type="dt" sz="quarter" idx="1"/>
          </p:nvPr>
        </p:nvSpPr>
        <p:spPr>
          <a:xfrm>
            <a:off x="3970939" y="1"/>
            <a:ext cx="3037840" cy="466434"/>
          </a:xfrm>
          <a:prstGeom prst="rect">
            <a:avLst/>
          </a:prstGeom>
        </p:spPr>
        <p:txBody>
          <a:bodyPr vert="horz" lIns="93167" tIns="46584" rIns="93167" bIns="46584" rtlCol="0"/>
          <a:lstStyle>
            <a:lvl1pPr algn="r">
              <a:defRPr sz="1200"/>
            </a:lvl1pPr>
          </a:lstStyle>
          <a:p>
            <a:fld id="{FF507C42-0CE7-481B-97FF-389B6C6212E5}" type="datetimeFigureOut">
              <a:rPr lang="en-US" smtClean="0"/>
              <a:t>8/19/2022</a:t>
            </a:fld>
            <a:endParaRPr lang="en-US" dirty="0"/>
          </a:p>
        </p:txBody>
      </p:sp>
      <p:sp>
        <p:nvSpPr>
          <p:cNvPr id="4" name="Footer Placeholder 3"/>
          <p:cNvSpPr>
            <a:spLocks noGrp="1"/>
          </p:cNvSpPr>
          <p:nvPr>
            <p:ph type="ftr" sz="quarter" idx="2"/>
          </p:nvPr>
        </p:nvSpPr>
        <p:spPr>
          <a:xfrm>
            <a:off x="0" y="8829968"/>
            <a:ext cx="3037840" cy="466433"/>
          </a:xfrm>
          <a:prstGeom prst="rect">
            <a:avLst/>
          </a:prstGeom>
        </p:spPr>
        <p:txBody>
          <a:bodyPr vert="horz" lIns="93167" tIns="46584" rIns="93167" bIns="465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9" y="8829968"/>
            <a:ext cx="3037840" cy="466433"/>
          </a:xfrm>
          <a:prstGeom prst="rect">
            <a:avLst/>
          </a:prstGeom>
        </p:spPr>
        <p:txBody>
          <a:bodyPr vert="horz" lIns="93167" tIns="46584" rIns="93167" bIns="46584" rtlCol="0" anchor="b"/>
          <a:lstStyle>
            <a:lvl1pPr algn="r">
              <a:defRPr sz="1200"/>
            </a:lvl1pPr>
          </a:lstStyle>
          <a:p>
            <a:fld id="{8259C771-63F6-4E50-B34A-B38A5F773FCD}" type="slidenum">
              <a:rPr lang="en-US" smtClean="0"/>
              <a:t>‹#›</a:t>
            </a:fld>
            <a:endParaRPr lang="en-US" dirty="0"/>
          </a:p>
        </p:txBody>
      </p:sp>
    </p:spTree>
    <p:extLst>
      <p:ext uri="{BB962C8B-B14F-4D97-AF65-F5344CB8AC3E}">
        <p14:creationId xmlns:p14="http://schemas.microsoft.com/office/powerpoint/2010/main" val="16554594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7" tIns="46584" rIns="93167" bIns="46584" rtlCol="0"/>
          <a:lstStyle>
            <a:lvl1pPr algn="l">
              <a:defRPr sz="1200"/>
            </a:lvl1pPr>
          </a:lstStyle>
          <a:p>
            <a:endParaRPr lang="en-US" dirty="0"/>
          </a:p>
        </p:txBody>
      </p:sp>
      <p:sp>
        <p:nvSpPr>
          <p:cNvPr id="3" name="Date Placeholder 2"/>
          <p:cNvSpPr>
            <a:spLocks noGrp="1"/>
          </p:cNvSpPr>
          <p:nvPr>
            <p:ph type="dt" idx="1"/>
          </p:nvPr>
        </p:nvSpPr>
        <p:spPr>
          <a:xfrm>
            <a:off x="3970939" y="1"/>
            <a:ext cx="3037840" cy="466434"/>
          </a:xfrm>
          <a:prstGeom prst="rect">
            <a:avLst/>
          </a:prstGeom>
        </p:spPr>
        <p:txBody>
          <a:bodyPr vert="horz" lIns="93167" tIns="46584" rIns="93167" bIns="46584" rtlCol="0"/>
          <a:lstStyle>
            <a:lvl1pPr algn="r">
              <a:defRPr sz="1200"/>
            </a:lvl1pPr>
          </a:lstStyle>
          <a:p>
            <a:fld id="{A7C3327F-3830-4D3F-9662-A1D41AAA2CDE}" type="datetimeFigureOut">
              <a:rPr lang="en-US" smtClean="0"/>
              <a:t>8/19/2022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7" tIns="46584" rIns="93167" bIns="46584"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7" tIns="46584" rIns="93167" bIns="465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7" tIns="46584" rIns="93167" bIns="465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3"/>
          </a:xfrm>
          <a:prstGeom prst="rect">
            <a:avLst/>
          </a:prstGeom>
        </p:spPr>
        <p:txBody>
          <a:bodyPr vert="horz" lIns="93167" tIns="46584" rIns="93167" bIns="46584" rtlCol="0" anchor="b"/>
          <a:lstStyle>
            <a:lvl1pPr algn="r">
              <a:defRPr sz="1200"/>
            </a:lvl1pPr>
          </a:lstStyle>
          <a:p>
            <a:fld id="{C41F825B-35D9-48D0-B118-C9DF9909E1FC}" type="slidenum">
              <a:rPr lang="en-US" smtClean="0"/>
              <a:t>‹#›</a:t>
            </a:fld>
            <a:endParaRPr lang="en-US" dirty="0"/>
          </a:p>
        </p:txBody>
      </p:sp>
    </p:spTree>
    <p:extLst>
      <p:ext uri="{BB962C8B-B14F-4D97-AF65-F5344CB8AC3E}">
        <p14:creationId xmlns:p14="http://schemas.microsoft.com/office/powerpoint/2010/main" val="295336084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Happy Friday! Good</a:t>
            </a:r>
            <a:r>
              <a:rPr lang="en-US" baseline="0" dirty="0">
                <a:latin typeface="Arial" panose="020B0604020202020204" pitchFamily="34" charset="0"/>
                <a:cs typeface="Arial" panose="020B0604020202020204" pitchFamily="34" charset="0"/>
              </a:rPr>
              <a:t> morning and thank you for joining us for our webinar on the State Service Delivery Plan Focus Area for Student Engagement.</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a:t>
            </a:fld>
            <a:endParaRPr lang="en-US" dirty="0"/>
          </a:p>
        </p:txBody>
      </p:sp>
    </p:spTree>
    <p:extLst>
      <p:ext uri="{BB962C8B-B14F-4D97-AF65-F5344CB8AC3E}">
        <p14:creationId xmlns:p14="http://schemas.microsoft.com/office/powerpoint/2010/main" val="3311273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As</a:t>
            </a:r>
            <a:r>
              <a:rPr lang="en-US" baseline="0" dirty="0">
                <a:latin typeface="Arial" panose="020B0604020202020204" pitchFamily="34" charset="0"/>
                <a:cs typeface="Arial" panose="020B0604020202020204" pitchFamily="34" charset="0"/>
              </a:rPr>
              <a:t> you may remember from our last MEP Director Mtg during the Student Engagement Activity.</a:t>
            </a:r>
          </a:p>
          <a:p>
            <a:endParaRPr lang="en-US" baseline="0" dirty="0">
              <a:latin typeface="Arial" panose="020B0604020202020204" pitchFamily="34" charset="0"/>
              <a:cs typeface="Arial" panose="020B0604020202020204" pitchFamily="34" charset="0"/>
            </a:endParaRPr>
          </a:p>
          <a:p>
            <a:pPr>
              <a:spcBef>
                <a:spcPts val="0"/>
              </a:spcBef>
              <a:spcAft>
                <a:spcPts val="2400"/>
              </a:spcAft>
            </a:pPr>
            <a:r>
              <a:rPr lang="en-US" dirty="0">
                <a:latin typeface="Arial" panose="020B0604020202020204" pitchFamily="34" charset="0"/>
                <a:cs typeface="Arial" panose="020B0604020202020204" pitchFamily="34" charset="0"/>
              </a:rPr>
              <a:t>Intentional, direct instruction on developing a sense of pride in one’s culture. This can be through what is known as “surface culture” which is observable and concrete (e.g., dress, food, music, holidays, arts, literature). </a:t>
            </a:r>
          </a:p>
          <a:p>
            <a:pPr>
              <a:spcBef>
                <a:spcPts val="0"/>
              </a:spcBef>
              <a:spcAft>
                <a:spcPts val="2400"/>
              </a:spcAft>
            </a:pPr>
            <a:endParaRPr lang="en-US" dirty="0">
              <a:latin typeface="Arial" panose="020B0604020202020204" pitchFamily="34" charset="0"/>
              <a:cs typeface="Arial" panose="020B0604020202020204" pitchFamily="34" charset="0"/>
            </a:endParaRPr>
          </a:p>
          <a:p>
            <a:pPr>
              <a:spcBef>
                <a:spcPts val="0"/>
              </a:spcBef>
              <a:spcAft>
                <a:spcPts val="2400"/>
              </a:spcAft>
            </a:pPr>
            <a:r>
              <a:rPr lang="en-US" dirty="0">
                <a:latin typeface="Arial" panose="020B0604020202020204" pitchFamily="34" charset="0"/>
                <a:cs typeface="Arial" panose="020B0604020202020204" pitchFamily="34" charset="0"/>
              </a:rPr>
              <a:t>This may also include culturally responsive teaching. </a:t>
            </a:r>
          </a:p>
          <a:p>
            <a:pPr>
              <a:spcBef>
                <a:spcPts val="0"/>
              </a:spcBef>
              <a:spcAft>
                <a:spcPts val="2400"/>
              </a:spcAft>
            </a:pPr>
            <a:endParaRPr lang="en-US" dirty="0">
              <a:latin typeface="Arial" panose="020B0604020202020204" pitchFamily="34" charset="0"/>
              <a:cs typeface="Arial" panose="020B0604020202020204" pitchFamily="34" charset="0"/>
            </a:endParaRPr>
          </a:p>
          <a:p>
            <a:pPr>
              <a:spcBef>
                <a:spcPts val="0"/>
              </a:spcBef>
              <a:spcAft>
                <a:spcPts val="2400"/>
              </a:spcAft>
            </a:pPr>
            <a:r>
              <a:rPr lang="en-US" dirty="0">
                <a:latin typeface="Arial" panose="020B0604020202020204" pitchFamily="34" charset="0"/>
                <a:cs typeface="Arial" panose="020B0604020202020204" pitchFamily="34" charset="0"/>
              </a:rPr>
              <a:t>The cultural component needs to be explicitly included in lesson plans.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10</a:t>
            </a:fld>
            <a:endParaRPr lang="en-US" dirty="0"/>
          </a:p>
        </p:txBody>
      </p:sp>
    </p:spTree>
    <p:extLst>
      <p:ext uri="{BB962C8B-B14F-4D97-AF65-F5344CB8AC3E}">
        <p14:creationId xmlns:p14="http://schemas.microsoft.com/office/powerpoint/2010/main" val="3679223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The following activities would not align</a:t>
            </a:r>
            <a:r>
              <a:rPr lang="en-US" baseline="0" dirty="0">
                <a:latin typeface="Arial" panose="020B0604020202020204" pitchFamily="34" charset="0"/>
                <a:cs typeface="Arial" panose="020B0604020202020204" pitchFamily="34" charset="0"/>
              </a:rPr>
              <a:t> with Strategy 13.0 and should not be included in a service that selected this strategy.</a:t>
            </a:r>
          </a:p>
          <a:p>
            <a:endParaRPr lang="en-US" baseline="0" dirty="0">
              <a:latin typeface="Arial" panose="020B0604020202020204" pitchFamily="34" charset="0"/>
              <a:cs typeface="Arial" panose="020B0604020202020204" pitchFamily="34" charset="0"/>
            </a:endParaRPr>
          </a:p>
          <a:p>
            <a:pPr lvl="0">
              <a:spcBef>
                <a:spcPts val="0"/>
              </a:spcBef>
              <a:spcAft>
                <a:spcPts val="2400"/>
              </a:spcAft>
            </a:pPr>
            <a:r>
              <a:rPr lang="en-US" dirty="0">
                <a:latin typeface="Arial" panose="020B0604020202020204" pitchFamily="34" charset="0"/>
                <a:cs typeface="Arial" panose="020B0604020202020204" pitchFamily="34" charset="0"/>
              </a:rPr>
              <a:t>Students participate in holiday celebration without direct instruction.</a:t>
            </a:r>
          </a:p>
          <a:p>
            <a:pPr>
              <a:spcBef>
                <a:spcPts val="0"/>
              </a:spcBef>
              <a:spcAft>
                <a:spcPts val="2400"/>
              </a:spcAft>
            </a:pPr>
            <a:endParaRPr lang="en-US" dirty="0">
              <a:latin typeface="Arial" panose="020B0604020202020204" pitchFamily="34" charset="0"/>
              <a:cs typeface="Arial" panose="020B0604020202020204" pitchFamily="34" charset="0"/>
            </a:endParaRPr>
          </a:p>
          <a:p>
            <a:pPr>
              <a:spcBef>
                <a:spcPts val="0"/>
              </a:spcBef>
              <a:spcAft>
                <a:spcPts val="2400"/>
              </a:spcAft>
            </a:pPr>
            <a:r>
              <a:rPr lang="en-US" dirty="0">
                <a:latin typeface="Arial" panose="020B0604020202020204" pitchFamily="34" charset="0"/>
                <a:cs typeface="Arial" panose="020B0604020202020204" pitchFamily="34" charset="0"/>
              </a:rPr>
              <a:t>Students read a culturally specific text without direct instruction.</a:t>
            </a:r>
          </a:p>
          <a:p>
            <a:pPr>
              <a:spcBef>
                <a:spcPts val="0"/>
              </a:spcBef>
              <a:spcAft>
                <a:spcPts val="2400"/>
              </a:spcAft>
            </a:pPr>
            <a:endParaRPr lang="en-US" dirty="0">
              <a:latin typeface="Arial" panose="020B0604020202020204" pitchFamily="34" charset="0"/>
              <a:cs typeface="Arial" panose="020B0604020202020204" pitchFamily="34" charset="0"/>
            </a:endParaRPr>
          </a:p>
          <a:p>
            <a:pPr>
              <a:spcBef>
                <a:spcPts val="0"/>
              </a:spcBef>
              <a:spcAft>
                <a:spcPts val="2400"/>
              </a:spcAft>
            </a:pPr>
            <a:r>
              <a:rPr lang="en-US" dirty="0">
                <a:latin typeface="Arial" panose="020B0604020202020204" pitchFamily="34" charset="0"/>
                <a:cs typeface="Arial" panose="020B0604020202020204" pitchFamily="34" charset="0"/>
              </a:rPr>
              <a:t>Reading instruction for a culturally specific text, review of art, participation in a cultural holiday without discussion of building cultural pride.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Just a note: A culturally specific</a:t>
            </a:r>
            <a:r>
              <a:rPr lang="en-US" baseline="0" dirty="0">
                <a:latin typeface="Arial" panose="020B0604020202020204" pitchFamily="34" charset="0"/>
                <a:cs typeface="Arial" panose="020B0604020202020204" pitchFamily="34" charset="0"/>
              </a:rPr>
              <a:t> text is one that authentically shows the experience of the group culturally. The text realistically taps into the norms, traditions, customs, and beliefs of the culture in focus. There may be a stress on the history of racial discrimination and strife, the struggle for freedom, and an emphasis on racial or cultural pride.</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11</a:t>
            </a:fld>
            <a:endParaRPr lang="en-US" dirty="0"/>
          </a:p>
        </p:txBody>
      </p:sp>
    </p:spTree>
    <p:extLst>
      <p:ext uri="{BB962C8B-B14F-4D97-AF65-F5344CB8AC3E}">
        <p14:creationId xmlns:p14="http://schemas.microsoft.com/office/powerpoint/2010/main" val="3538869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76"/>
            <a:r>
              <a:rPr lang="en-US" dirty="0"/>
              <a:t>Does the following scenario meet Strategy 13.0? Please respond in the Chat Feature and identify why it does or does not meet the strategy. I’ll give you a few minutes to read the prompt and respond. </a:t>
            </a:r>
          </a:p>
          <a:p>
            <a:endParaRPr lang="en-US" dirty="0"/>
          </a:p>
          <a:p>
            <a:r>
              <a:rPr lang="en-US" dirty="0"/>
              <a:t>Answer: This scenario meets the intent behind Strategy 13.0 because there is intentional teaching</a:t>
            </a:r>
            <a:r>
              <a:rPr lang="en-US" baseline="0" dirty="0"/>
              <a:t> on building cultural pride. The teacher asks students to define “tradition”, she models how to share about her favorite cultural tradition, and then students participate in activities discussing why they enjoy specific Mexican traditions.</a:t>
            </a:r>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12</a:t>
            </a:fld>
            <a:endParaRPr lang="en-US" dirty="0"/>
          </a:p>
        </p:txBody>
      </p:sp>
    </p:spTree>
    <p:extLst>
      <p:ext uri="{BB962C8B-B14F-4D97-AF65-F5344CB8AC3E}">
        <p14:creationId xmlns:p14="http://schemas.microsoft.com/office/powerpoint/2010/main" val="32667542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a:p>
            <a:endParaRPr lang="en-US" dirty="0"/>
          </a:p>
          <a:p>
            <a:r>
              <a:rPr lang="en-US" dirty="0"/>
              <a:t>Answer:</a:t>
            </a:r>
            <a:r>
              <a:rPr lang="en-US" baseline="0" dirty="0"/>
              <a:t> This example does not meet the strategy. The cultural piece is not explicitly taught to the students and the instruction is not included in lesson plans.</a:t>
            </a:r>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13</a:t>
            </a:fld>
            <a:endParaRPr lang="en-US" dirty="0"/>
          </a:p>
        </p:txBody>
      </p:sp>
    </p:spTree>
    <p:extLst>
      <p:ext uri="{BB962C8B-B14F-4D97-AF65-F5344CB8AC3E}">
        <p14:creationId xmlns:p14="http://schemas.microsoft.com/office/powerpoint/2010/main" val="36068522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illustrates how the</a:t>
            </a:r>
            <a:r>
              <a:rPr lang="en-US" baseline="0" dirty="0"/>
              <a:t> lesson can be modified to meet Strategy 13.0. </a:t>
            </a:r>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14</a:t>
            </a:fld>
            <a:endParaRPr lang="en-US" dirty="0"/>
          </a:p>
        </p:txBody>
      </p:sp>
    </p:spTree>
    <p:extLst>
      <p:ext uri="{BB962C8B-B14F-4D97-AF65-F5344CB8AC3E}">
        <p14:creationId xmlns:p14="http://schemas.microsoft.com/office/powerpoint/2010/main" val="21763426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Strategy 13.1 is about building students’ self-pride…read slide.</a:t>
            </a:r>
          </a:p>
        </p:txBody>
      </p:sp>
      <p:sp>
        <p:nvSpPr>
          <p:cNvPr id="4" name="Slide Number Placeholder 3"/>
          <p:cNvSpPr>
            <a:spLocks noGrp="1"/>
          </p:cNvSpPr>
          <p:nvPr>
            <p:ph type="sldNum" sz="quarter" idx="10"/>
          </p:nvPr>
        </p:nvSpPr>
        <p:spPr/>
        <p:txBody>
          <a:bodyPr/>
          <a:lstStyle/>
          <a:p>
            <a:fld id="{C41F825B-35D9-48D0-B118-C9DF9909E1FC}" type="slidenum">
              <a:rPr lang="en-US" smtClean="0"/>
              <a:t>15</a:t>
            </a:fld>
            <a:endParaRPr lang="en-US" dirty="0"/>
          </a:p>
        </p:txBody>
      </p:sp>
    </p:spTree>
    <p:extLst>
      <p:ext uri="{BB962C8B-B14F-4D97-AF65-F5344CB8AC3E}">
        <p14:creationId xmlns:p14="http://schemas.microsoft.com/office/powerpoint/2010/main" val="35721040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Self-pride is a feeling of self-respect and personal worth. There are many areas on which teachers can focus instruction: self-respect (stay true to morals, ethics, and convictions; they set appropriate boundaries), self-esteem (feel good about one’s self/happy in one’s skin, comfortable with change, overcome changes), confidence (focus on their strengths; interaction with others), etc. </a:t>
            </a:r>
          </a:p>
          <a:p>
            <a:endParaRPr lang="en-US" dirty="0"/>
          </a:p>
          <a:p>
            <a:r>
              <a:rPr lang="en-US" dirty="0"/>
              <a:t>The expectation of this strategy is that we would see something similar to the example from Strategy 13.0, but dealing with building self-pride. For example, after direct instruction on what will be taught during the lesson, teachers should lead class discussions on the topic at hand. Many activities can be incorporated into these lessons (e.g., a writing exercise, roll play, character analysis from a literary text).</a:t>
            </a:r>
          </a:p>
        </p:txBody>
      </p:sp>
      <p:sp>
        <p:nvSpPr>
          <p:cNvPr id="4" name="Slide Number Placeholder 3"/>
          <p:cNvSpPr>
            <a:spLocks noGrp="1"/>
          </p:cNvSpPr>
          <p:nvPr>
            <p:ph type="sldNum" sz="quarter" idx="10"/>
          </p:nvPr>
        </p:nvSpPr>
        <p:spPr/>
        <p:txBody>
          <a:bodyPr/>
          <a:lstStyle/>
          <a:p>
            <a:fld id="{C41F825B-35D9-48D0-B118-C9DF9909E1FC}" type="slidenum">
              <a:rPr lang="en-US" smtClean="0"/>
              <a:t>16</a:t>
            </a:fld>
            <a:endParaRPr lang="en-US" dirty="0"/>
          </a:p>
        </p:txBody>
      </p:sp>
    </p:spTree>
    <p:extLst>
      <p:ext uri="{BB962C8B-B14F-4D97-AF65-F5344CB8AC3E}">
        <p14:creationId xmlns:p14="http://schemas.microsoft.com/office/powerpoint/2010/main" val="4336518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strategy would not be included in any services where there is not direct instruction.</a:t>
            </a:r>
            <a:r>
              <a:rPr lang="en-US" baseline="0" dirty="0"/>
              <a:t> For example…read slide.</a:t>
            </a:r>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17</a:t>
            </a:fld>
            <a:endParaRPr lang="en-US" dirty="0"/>
          </a:p>
        </p:txBody>
      </p:sp>
    </p:spTree>
    <p:extLst>
      <p:ext uri="{BB962C8B-B14F-4D97-AF65-F5344CB8AC3E}">
        <p14:creationId xmlns:p14="http://schemas.microsoft.com/office/powerpoint/2010/main" val="1445183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76"/>
            <a:r>
              <a:rPr lang="en-US" dirty="0"/>
              <a:t>Does the following scenario meet Strategy 13.1? Please respond in the Chat Feature and identify why it does or does not meet the strategy. I’ll give you a few minutes to read the prompt and respond.</a:t>
            </a:r>
          </a:p>
          <a:p>
            <a:pPr defTabSz="931676"/>
            <a:endParaRPr lang="en-US" dirty="0"/>
          </a:p>
          <a:p>
            <a:pPr defTabSz="931676"/>
            <a:r>
              <a:rPr lang="en-US" dirty="0"/>
              <a:t>Answer: Nora is almost there with this lesson. First, she needs to add direct instruction on why self-pride is important and the character traits of someone with self-pride. The focus of the activity could be restructured with a question, “does the character have self-pride?” Students could then identify and support attributes that reflect whether or not the character has self-pride. To conclude the lesson, students might participate in the same activity, but identify their own characteristics that show self-pride.</a:t>
            </a:r>
          </a:p>
          <a:p>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18</a:t>
            </a:fld>
            <a:endParaRPr lang="en-US" dirty="0"/>
          </a:p>
        </p:txBody>
      </p:sp>
    </p:spTree>
    <p:extLst>
      <p:ext uri="{BB962C8B-B14F-4D97-AF65-F5344CB8AC3E}">
        <p14:creationId xmlns:p14="http://schemas.microsoft.com/office/powerpoint/2010/main" val="25341686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76"/>
            <a:r>
              <a:rPr lang="en-US" dirty="0"/>
              <a:t>Because</a:t>
            </a:r>
            <a:r>
              <a:rPr lang="en-US" baseline="0" dirty="0"/>
              <a:t> of it’s length, I had to shorten the lesson plan for this example. Please know that the lesson plan was thorough and included each step of a lesson plan including direct instruction and teacher modeling. </a:t>
            </a:r>
          </a:p>
          <a:p>
            <a:pPr defTabSz="931676"/>
            <a:endParaRPr lang="en-US" baseline="0" dirty="0"/>
          </a:p>
          <a:p>
            <a:pPr defTabSz="931676"/>
            <a:r>
              <a:rPr lang="en-US" dirty="0"/>
              <a:t>Does the following abridged</a:t>
            </a:r>
            <a:r>
              <a:rPr lang="en-US" baseline="0" dirty="0"/>
              <a:t> lesson plan</a:t>
            </a:r>
            <a:r>
              <a:rPr lang="en-US" dirty="0"/>
              <a:t> meet Strategy 13.1? Please respond in the Chat Feature and identify why it does or does not meet the strategy. I’ll give you a few minutes to read the prompt and respond.</a:t>
            </a:r>
          </a:p>
          <a:p>
            <a:pPr defTabSz="931676"/>
            <a:endParaRPr lang="en-US" dirty="0"/>
          </a:p>
          <a:p>
            <a:pPr defTabSz="931676"/>
            <a:r>
              <a:rPr lang="en-US" dirty="0"/>
              <a:t>Answer: Yes, this example meets the strategy.</a:t>
            </a:r>
          </a:p>
          <a:p>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19</a:t>
            </a:fld>
            <a:endParaRPr lang="en-US" dirty="0"/>
          </a:p>
        </p:txBody>
      </p:sp>
    </p:spTree>
    <p:extLst>
      <p:ext uri="{BB962C8B-B14F-4D97-AF65-F5344CB8AC3E}">
        <p14:creationId xmlns:p14="http://schemas.microsoft.com/office/powerpoint/2010/main" val="815525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Before we get started, I’d like to review a few housekeeping items…read slide.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This webinar will be recorded and posted to My Digital</a:t>
            </a:r>
            <a:r>
              <a:rPr lang="en-US" baseline="0" dirty="0">
                <a:latin typeface="Arial" panose="020B0604020202020204" pitchFamily="34" charset="0"/>
                <a:cs typeface="Arial" panose="020B0604020202020204" pitchFamily="34" charset="0"/>
              </a:rPr>
              <a:t> Chalkboard in the Migrant Education Program group. If you do not currently have an account, you may want to sign up for one to access the resources we’ve provided including training materials.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2</a:t>
            </a:fld>
            <a:endParaRPr lang="en-US" dirty="0"/>
          </a:p>
        </p:txBody>
      </p:sp>
    </p:spTree>
    <p:extLst>
      <p:ext uri="{BB962C8B-B14F-4D97-AF65-F5344CB8AC3E}">
        <p14:creationId xmlns:p14="http://schemas.microsoft.com/office/powerpoint/2010/main" val="41721229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pause for several</a:t>
            </a:r>
            <a:r>
              <a:rPr lang="en-US" baseline="0" dirty="0"/>
              <a:t> minutes to respond to any questions listed in the Chat Feature.</a:t>
            </a:r>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20</a:t>
            </a:fld>
            <a:endParaRPr lang="en-US" dirty="0"/>
          </a:p>
        </p:txBody>
      </p:sp>
    </p:spTree>
    <p:extLst>
      <p:ext uri="{BB962C8B-B14F-4D97-AF65-F5344CB8AC3E}">
        <p14:creationId xmlns:p14="http://schemas.microsoft.com/office/powerpoint/2010/main" val="6427764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Strategy 13.2 is about building cultural proficiency in local MEP staff…</a:t>
            </a:r>
          </a:p>
          <a:p>
            <a:endParaRPr lang="en-US" dirty="0"/>
          </a:p>
          <a:p>
            <a:pPr defTabSz="931676"/>
            <a:r>
              <a:rPr lang="en-US" dirty="0"/>
              <a:t>Remember, culture is a collective set of norms, attitudes,</a:t>
            </a:r>
            <a:r>
              <a:rPr lang="en-US" baseline="0" dirty="0"/>
              <a:t> </a:t>
            </a:r>
            <a:r>
              <a:rPr lang="en-US" dirty="0"/>
              <a:t>beliefs, customs, arts, institutions, etc.</a:t>
            </a:r>
            <a:r>
              <a:rPr lang="en-US" baseline="0" dirty="0"/>
              <a:t> for a particular group of people…</a:t>
            </a:r>
            <a:r>
              <a:rPr lang="en-US" dirty="0"/>
              <a:t>read slide.</a:t>
            </a:r>
          </a:p>
        </p:txBody>
      </p:sp>
      <p:sp>
        <p:nvSpPr>
          <p:cNvPr id="4" name="Slide Number Placeholder 3"/>
          <p:cNvSpPr>
            <a:spLocks noGrp="1"/>
          </p:cNvSpPr>
          <p:nvPr>
            <p:ph type="sldNum" sz="quarter" idx="10"/>
          </p:nvPr>
        </p:nvSpPr>
        <p:spPr/>
        <p:txBody>
          <a:bodyPr/>
          <a:lstStyle/>
          <a:p>
            <a:fld id="{C41F825B-35D9-48D0-B118-C9DF9909E1FC}" type="slidenum">
              <a:rPr lang="en-US" smtClean="0"/>
              <a:t>21</a:t>
            </a:fld>
            <a:endParaRPr lang="en-US" dirty="0"/>
          </a:p>
        </p:txBody>
      </p:sp>
    </p:spTree>
    <p:extLst>
      <p:ext uri="{BB962C8B-B14F-4D97-AF65-F5344CB8AC3E}">
        <p14:creationId xmlns:p14="http://schemas.microsoft.com/office/powerpoint/2010/main" val="22981373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slide…time</a:t>
            </a:r>
            <a:r>
              <a:rPr lang="en-US" baseline="0" dirty="0"/>
              <a:t> for staff to engage with this information and material to take ideas back to the classroom is also important.</a:t>
            </a:r>
            <a:endParaRPr lang="en-US" dirty="0"/>
          </a:p>
          <a:p>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22</a:t>
            </a:fld>
            <a:endParaRPr lang="en-US" dirty="0"/>
          </a:p>
        </p:txBody>
      </p:sp>
    </p:spTree>
    <p:extLst>
      <p:ext uri="{BB962C8B-B14F-4D97-AF65-F5344CB8AC3E}">
        <p14:creationId xmlns:p14="http://schemas.microsoft.com/office/powerpoint/2010/main" val="4053201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PD should be thorough and assist</a:t>
            </a:r>
            <a:r>
              <a:rPr lang="en-US" baseline="0" dirty="0"/>
              <a:t> staff in correct implementation of strategies 13.0 and 13.1…read slide.</a:t>
            </a:r>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23</a:t>
            </a:fld>
            <a:endParaRPr lang="en-US" dirty="0"/>
          </a:p>
        </p:txBody>
      </p:sp>
    </p:spTree>
    <p:extLst>
      <p:ext uri="{BB962C8B-B14F-4D97-AF65-F5344CB8AC3E}">
        <p14:creationId xmlns:p14="http://schemas.microsoft.com/office/powerpoint/2010/main" val="24334830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you’ll find references that will help you with building cultural and self-pride (bold font).</a:t>
            </a:r>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24</a:t>
            </a:fld>
            <a:endParaRPr lang="en-US" dirty="0"/>
          </a:p>
        </p:txBody>
      </p:sp>
    </p:spTree>
    <p:extLst>
      <p:ext uri="{BB962C8B-B14F-4D97-AF65-F5344CB8AC3E}">
        <p14:creationId xmlns:p14="http://schemas.microsoft.com/office/powerpoint/2010/main" val="9939549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a:t>
            </a:r>
            <a:r>
              <a:rPr lang="en-US" baseline="0" dirty="0"/>
              <a:t> you’ll find references that will help you with building cultural and self-pride (bold font).</a:t>
            </a:r>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25</a:t>
            </a:fld>
            <a:endParaRPr lang="en-US" dirty="0"/>
          </a:p>
        </p:txBody>
      </p:sp>
    </p:spTree>
    <p:extLst>
      <p:ext uri="{BB962C8B-B14F-4D97-AF65-F5344CB8AC3E}">
        <p14:creationId xmlns:p14="http://schemas.microsoft.com/office/powerpoint/2010/main" val="39171044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any additional questions, please type</a:t>
            </a:r>
            <a:r>
              <a:rPr lang="en-US" baseline="0" dirty="0"/>
              <a:t> them into the Chat Feature. I’ll pause for a few minutes and respond to questions as they come in.</a:t>
            </a:r>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26</a:t>
            </a:fld>
            <a:endParaRPr lang="en-US" dirty="0"/>
          </a:p>
        </p:txBody>
      </p:sp>
    </p:spTree>
    <p:extLst>
      <p:ext uri="{BB962C8B-B14F-4D97-AF65-F5344CB8AC3E}">
        <p14:creationId xmlns:p14="http://schemas.microsoft.com/office/powerpoint/2010/main" val="5467924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a:t>
            </a:r>
          </a:p>
        </p:txBody>
      </p:sp>
      <p:sp>
        <p:nvSpPr>
          <p:cNvPr id="4" name="Slide Number Placeholder 3"/>
          <p:cNvSpPr>
            <a:spLocks noGrp="1"/>
          </p:cNvSpPr>
          <p:nvPr>
            <p:ph type="sldNum" sz="quarter" idx="10"/>
          </p:nvPr>
        </p:nvSpPr>
        <p:spPr/>
        <p:txBody>
          <a:bodyPr/>
          <a:lstStyle/>
          <a:p>
            <a:fld id="{C41F825B-35D9-48D0-B118-C9DF9909E1FC}" type="slidenum">
              <a:rPr lang="en-US" smtClean="0"/>
              <a:t>27</a:t>
            </a:fld>
            <a:endParaRPr lang="en-US" dirty="0"/>
          </a:p>
        </p:txBody>
      </p:sp>
    </p:spTree>
    <p:extLst>
      <p:ext uri="{BB962C8B-B14F-4D97-AF65-F5344CB8AC3E}">
        <p14:creationId xmlns:p14="http://schemas.microsoft.com/office/powerpoint/2010/main" val="8955733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1F825B-35D9-48D0-B118-C9DF9909E1FC}" type="slidenum">
              <a:rPr lang="en-US" smtClean="0"/>
              <a:t>28</a:t>
            </a:fld>
            <a:endParaRPr lang="en-US" dirty="0"/>
          </a:p>
        </p:txBody>
      </p:sp>
    </p:spTree>
    <p:extLst>
      <p:ext uri="{BB962C8B-B14F-4D97-AF65-F5344CB8AC3E}">
        <p14:creationId xmlns:p14="http://schemas.microsoft.com/office/powerpoint/2010/main" val="3917727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Through</a:t>
            </a:r>
            <a:r>
              <a:rPr lang="en-US" baseline="0" dirty="0">
                <a:latin typeface="Arial" panose="020B0604020202020204" pitchFamily="34" charset="0"/>
                <a:cs typeface="Arial" panose="020B0604020202020204" pitchFamily="34" charset="0"/>
              </a:rPr>
              <a:t> review of regional applications, direct service agreements, and site visits it became clear that in order for the CDE to support subgrantees’ implementation of the SSDP strategies additional training is needed. Through the review we found that:</a:t>
            </a:r>
          </a:p>
          <a:p>
            <a:endParaRPr lang="en-US" baseline="0" dirty="0">
              <a:latin typeface="Arial" panose="020B0604020202020204" pitchFamily="34" charset="0"/>
              <a:cs typeface="Arial" panose="020B0604020202020204" pitchFamily="34" charset="0"/>
            </a:endParaRPr>
          </a:p>
          <a:p>
            <a:pPr marL="171450" indent="-171450">
              <a:spcBef>
                <a:spcPts val="0"/>
              </a:spcBef>
              <a:spcAft>
                <a:spcPts val="2400"/>
              </a:spcAft>
              <a:buFont typeface="Arial" panose="020B0604020202020204" pitchFamily="34" charset="0"/>
              <a:buChar char="•"/>
            </a:pPr>
            <a:r>
              <a:rPr lang="en-US" dirty="0">
                <a:latin typeface="Arial" panose="020B0604020202020204" pitchFamily="34" charset="0"/>
                <a:cs typeface="Arial" panose="020B0604020202020204" pitchFamily="34" charset="0"/>
              </a:rPr>
              <a:t>Many applications did not incorporate strategies correctly.</a:t>
            </a:r>
          </a:p>
          <a:p>
            <a:pPr marL="171450" indent="-171450">
              <a:spcBef>
                <a:spcPts val="0"/>
              </a:spcBef>
              <a:spcAft>
                <a:spcPts val="2400"/>
              </a:spcAft>
              <a:buFont typeface="Arial" panose="020B0604020202020204" pitchFamily="34" charset="0"/>
              <a:buChar char="•"/>
            </a:pPr>
            <a:r>
              <a:rPr lang="en-US" dirty="0">
                <a:latin typeface="Arial" panose="020B0604020202020204" pitchFamily="34" charset="0"/>
                <a:cs typeface="Arial" panose="020B0604020202020204" pitchFamily="34" charset="0"/>
              </a:rPr>
              <a:t>District staff indicated that they did not receive training on the State Service Delivery Plan (SSDP) from regions.</a:t>
            </a:r>
          </a:p>
          <a:p>
            <a:pPr marL="171450" indent="-171450">
              <a:spcBef>
                <a:spcPts val="0"/>
              </a:spcBef>
              <a:spcAft>
                <a:spcPts val="2400"/>
              </a:spcAft>
              <a:buFont typeface="Arial" panose="020B0604020202020204" pitchFamily="34" charset="0"/>
              <a:buChar char="•"/>
            </a:pPr>
            <a:r>
              <a:rPr lang="en-US" dirty="0">
                <a:latin typeface="Arial" panose="020B0604020202020204" pitchFamily="34" charset="0"/>
                <a:cs typeface="Arial" panose="020B0604020202020204" pitchFamily="34" charset="0"/>
              </a:rPr>
              <a:t>All regional staff approving district service agreements (DSAs) and memorandums of understanding (MOUs) need more training as evidence by approved DSAs and MOUs.</a:t>
            </a:r>
          </a:p>
          <a:p>
            <a:endParaRPr lang="en-US" baseline="0" dirty="0">
              <a:latin typeface="Arial" panose="020B0604020202020204" pitchFamily="34" charset="0"/>
              <a:cs typeface="Arial" panose="020B0604020202020204" pitchFamily="34" charset="0"/>
            </a:endParaRPr>
          </a:p>
          <a:p>
            <a:endParaRPr lang="en-US" baseline="0" dirty="0">
              <a:latin typeface="Arial" panose="020B0604020202020204" pitchFamily="34" charset="0"/>
              <a:cs typeface="Arial" panose="020B0604020202020204" pitchFamily="34" charset="0"/>
            </a:endParaRPr>
          </a:p>
          <a:p>
            <a:r>
              <a:rPr lang="en-US" baseline="0" dirty="0">
                <a:latin typeface="Arial" panose="020B0604020202020204" pitchFamily="34" charset="0"/>
                <a:cs typeface="Arial" panose="020B0604020202020204" pitchFamily="34" charset="0"/>
              </a:rPr>
              <a:t>It is important that all staff know what is expected from each SSDP strategy and that strategies are correctly aligned to the applications. MSIN service data will be verified and if data for SSDP aligned services is incorrect, staff will have to re-enter data and will have a higher chance of not meeting measurable program objectives if services are not aligned. We hope this webinar series provides additional insight and clarity into the intent behind each strategy.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3</a:t>
            </a:fld>
            <a:endParaRPr lang="en-US" dirty="0"/>
          </a:p>
        </p:txBody>
      </p:sp>
    </p:spTree>
    <p:extLst>
      <p:ext uri="{BB962C8B-B14F-4D97-AF65-F5344CB8AC3E}">
        <p14:creationId xmlns:p14="http://schemas.microsoft.com/office/powerpoint/2010/main" val="4193424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The purpose of this webinar is to provide training on the SSDP focus area for Student Engagement to support development of a common understanding of what is required for each strategy under each focus area.</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4</a:t>
            </a:fld>
            <a:endParaRPr lang="en-US" dirty="0"/>
          </a:p>
        </p:txBody>
      </p:sp>
    </p:spTree>
    <p:extLst>
      <p:ext uri="{BB962C8B-B14F-4D97-AF65-F5344CB8AC3E}">
        <p14:creationId xmlns:p14="http://schemas.microsoft.com/office/powerpoint/2010/main" val="2254779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For today’s webinar</a:t>
            </a:r>
            <a:r>
              <a:rPr lang="en-US" baseline="0" dirty="0">
                <a:latin typeface="Arial" panose="020B0604020202020204" pitchFamily="34" charset="0"/>
                <a:cs typeface="Arial" panose="020B0604020202020204" pitchFamily="34" charset="0"/>
              </a:rPr>
              <a:t> we will:</a:t>
            </a:r>
          </a:p>
          <a:p>
            <a:pPr>
              <a:spcAft>
                <a:spcPts val="2400"/>
              </a:spcAft>
            </a:pPr>
            <a:r>
              <a:rPr lang="en-US" altLang="en-US" dirty="0">
                <a:latin typeface="Arial" panose="020B0604020202020204" pitchFamily="34" charset="0"/>
                <a:cs typeface="Arial" panose="020B0604020202020204" pitchFamily="34" charset="0"/>
              </a:rPr>
              <a:t>Review the SSDP strategies for the Student Engagement focus area.</a:t>
            </a:r>
          </a:p>
          <a:p>
            <a:r>
              <a:rPr lang="en-US" altLang="en-US" dirty="0">
                <a:latin typeface="Arial" panose="020B0604020202020204" pitchFamily="34" charset="0"/>
                <a:cs typeface="Arial" panose="020B0604020202020204" pitchFamily="34" charset="0"/>
              </a:rPr>
              <a:t>Identify what needs to be included in services for each strategy.</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5</a:t>
            </a:fld>
            <a:endParaRPr lang="en-US" dirty="0"/>
          </a:p>
        </p:txBody>
      </p:sp>
    </p:spTree>
    <p:extLst>
      <p:ext uri="{BB962C8B-B14F-4D97-AF65-F5344CB8AC3E}">
        <p14:creationId xmlns:p14="http://schemas.microsoft.com/office/powerpoint/2010/main" val="2879223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76"/>
            <a:r>
              <a:rPr lang="en-US" dirty="0">
                <a:latin typeface="Arial" panose="020B0604020202020204" pitchFamily="34" charset="0"/>
                <a:cs typeface="Arial" panose="020B0604020202020204" pitchFamily="34" charset="0"/>
              </a:rPr>
              <a:t>We will review the Student Engagement focus area strategies</a:t>
            </a:r>
            <a:r>
              <a:rPr lang="en-US" baseline="0"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how</a:t>
            </a:r>
            <a:r>
              <a:rPr lang="en-US" baseline="0" dirty="0">
                <a:latin typeface="Arial" panose="020B0604020202020204" pitchFamily="34" charset="0"/>
                <a:cs typeface="Arial" panose="020B0604020202020204" pitchFamily="34" charset="0"/>
              </a:rPr>
              <a:t> they fits into </a:t>
            </a:r>
            <a:r>
              <a:rPr lang="en-US" dirty="0">
                <a:latin typeface="Arial" panose="020B0604020202020204" pitchFamily="34" charset="0"/>
                <a:cs typeface="Arial" panose="020B0604020202020204" pitchFamily="34" charset="0"/>
              </a:rPr>
              <a:t>English Language Arts. Through</a:t>
            </a:r>
            <a:r>
              <a:rPr lang="en-US" baseline="0" dirty="0">
                <a:latin typeface="Arial" panose="020B0604020202020204" pitchFamily="34" charset="0"/>
                <a:cs typeface="Arial" panose="020B0604020202020204" pitchFamily="34" charset="0"/>
              </a:rPr>
              <a:t>out our webinar series we will show you how to incorporate these strategies into various instructional services aligning to different focus areas.</a:t>
            </a:r>
            <a:endParaRPr lang="en-US" dirty="0">
              <a:latin typeface="Arial" panose="020B0604020202020204" pitchFamily="34" charset="0"/>
              <a:cs typeface="Arial" panose="020B0604020202020204" pitchFamily="34" charset="0"/>
            </a:endParaRPr>
          </a:p>
          <a:p>
            <a:pPr defTabSz="931676"/>
            <a:endParaRPr lang="en-US" baseline="0" dirty="0">
              <a:latin typeface="Arial" panose="020B0604020202020204" pitchFamily="34" charset="0"/>
              <a:cs typeface="Arial" panose="020B0604020202020204" pitchFamily="34" charset="0"/>
            </a:endParaRPr>
          </a:p>
          <a:p>
            <a:pPr defTabSz="931676"/>
            <a:r>
              <a:rPr lang="en-US" baseline="0" dirty="0">
                <a:latin typeface="Arial" panose="020B0604020202020204" pitchFamily="34" charset="0"/>
                <a:cs typeface="Arial" panose="020B0604020202020204" pitchFamily="34" charset="0"/>
              </a:rPr>
              <a:t>For each strategy covered in this webinar, I will describe the intent of the strategy (or what it is) and implementation activities that do not align to the strategy (what it is not).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6</a:t>
            </a:fld>
            <a:endParaRPr lang="en-US" dirty="0"/>
          </a:p>
        </p:txBody>
      </p:sp>
    </p:spTree>
    <p:extLst>
      <p:ext uri="{BB962C8B-B14F-4D97-AF65-F5344CB8AC3E}">
        <p14:creationId xmlns:p14="http://schemas.microsoft.com/office/powerpoint/2010/main" val="9572265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Before we jump in,</a:t>
            </a:r>
            <a:r>
              <a:rPr lang="en-US" baseline="0" dirty="0">
                <a:latin typeface="Arial" panose="020B0604020202020204" pitchFamily="34" charset="0"/>
                <a:cs typeface="Arial" panose="020B0604020202020204" pitchFamily="34" charset="0"/>
              </a:rPr>
              <a:t> I’d like to remind folks how we came to select the focus areas and strategies.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Although we have some great services at</a:t>
            </a:r>
            <a:r>
              <a:rPr lang="en-US" baseline="0" dirty="0">
                <a:latin typeface="Arial" panose="020B0604020202020204" pitchFamily="34" charset="0"/>
                <a:cs typeface="Arial" panose="020B0604020202020204" pitchFamily="34" charset="0"/>
              </a:rPr>
              <a:t> the local level, we needed to reassess student needs and revamp services because students still are not proficient in key content areas, are not college or career ready. Therefore, strategies need to be implemented in the way they were intended. </a:t>
            </a:r>
          </a:p>
          <a:p>
            <a:endParaRPr lang="en-US" baseline="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All the local comprehensive needs assessments </a:t>
            </a:r>
            <a:r>
              <a:rPr lang="en-US" dirty="0">
                <a:latin typeface="Arial" panose="020B0604020202020204" pitchFamily="34" charset="0"/>
                <a:cs typeface="Arial" panose="020B0604020202020204" pitchFamily="34" charset="0"/>
              </a:rPr>
              <a:t>illustrated needs within ELA and Student Engagement. </a:t>
            </a:r>
          </a:p>
          <a:p>
            <a:r>
              <a:rPr lang="en-US" dirty="0">
                <a:latin typeface="Arial" panose="020B0604020202020204" pitchFamily="34" charset="0"/>
                <a:cs typeface="Arial" panose="020B0604020202020204" pitchFamily="34" charset="0"/>
              </a:rPr>
              <a:t>Stakeholders identified specific needs for both focus areas.</a:t>
            </a:r>
          </a:p>
          <a:p>
            <a:r>
              <a:rPr lang="en-US" dirty="0">
                <a:latin typeface="Arial" panose="020B0604020202020204" pitchFamily="34" charset="0"/>
                <a:cs typeface="Arial" panose="020B0604020202020204" pitchFamily="34" charset="0"/>
              </a:rPr>
              <a:t>Stakeholders reviewed best practices and selected initial strategies.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7</a:t>
            </a:fld>
            <a:endParaRPr lang="en-US" dirty="0"/>
          </a:p>
        </p:txBody>
      </p:sp>
    </p:spTree>
    <p:extLst>
      <p:ext uri="{BB962C8B-B14F-4D97-AF65-F5344CB8AC3E}">
        <p14:creationId xmlns:p14="http://schemas.microsoft.com/office/powerpoint/2010/main" val="313055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Here</a:t>
            </a:r>
            <a:r>
              <a:rPr lang="en-US" baseline="0" dirty="0">
                <a:latin typeface="Arial" panose="020B0604020202020204" pitchFamily="34" charset="0"/>
                <a:cs typeface="Arial" panose="020B0604020202020204" pitchFamily="34" charset="0"/>
              </a:rPr>
              <a:t> are the selected concern statements developed by the Stakeholder Committee for cultural and self-pride.</a:t>
            </a:r>
          </a:p>
          <a:p>
            <a:endParaRPr lang="en-US" baseline="0" dirty="0">
              <a:latin typeface="Arial" panose="020B0604020202020204" pitchFamily="34" charset="0"/>
              <a:cs typeface="Arial" panose="020B0604020202020204" pitchFamily="34" charset="0"/>
            </a:endParaRPr>
          </a:p>
          <a:p>
            <a:pPr>
              <a:spcBef>
                <a:spcPts val="0"/>
              </a:spcBef>
              <a:spcAft>
                <a:spcPts val="2400"/>
              </a:spcAft>
            </a:pPr>
            <a:r>
              <a:rPr lang="en-US" sz="1200" dirty="0">
                <a:latin typeface="Arial" panose="020B0604020202020204" pitchFamily="34" charset="0"/>
                <a:cs typeface="Arial" panose="020B0604020202020204" pitchFamily="34" charset="0"/>
              </a:rPr>
              <a:t>We are concerned that limited emphasis has been given to supporting students and parents in </a:t>
            </a:r>
            <a:r>
              <a:rPr lang="en-US" sz="1200" b="1" dirty="0">
                <a:latin typeface="Arial" panose="020B0604020202020204" pitchFamily="34" charset="0"/>
                <a:cs typeface="Arial" panose="020B0604020202020204" pitchFamily="34" charset="0"/>
              </a:rPr>
              <a:t>developing self-confidence and cultural pride</a:t>
            </a:r>
            <a:r>
              <a:rPr lang="en-US" sz="1200" dirty="0">
                <a:latin typeface="Arial" panose="020B0604020202020204" pitchFamily="34" charset="0"/>
                <a:cs typeface="Arial" panose="020B0604020202020204" pitchFamily="34" charset="0"/>
              </a:rPr>
              <a:t>, starting at the elementary years, in order to empower the migrant families.</a:t>
            </a:r>
          </a:p>
          <a:p>
            <a:pPr>
              <a:spcBef>
                <a:spcPts val="0"/>
              </a:spcBef>
              <a:spcAft>
                <a:spcPts val="2400"/>
              </a:spcAft>
            </a:pPr>
            <a:endParaRPr lang="en-US" sz="1200" dirty="0">
              <a:latin typeface="Arial" panose="020B0604020202020204" pitchFamily="34" charset="0"/>
              <a:cs typeface="Arial" panose="020B0604020202020204" pitchFamily="34" charset="0"/>
            </a:endParaRPr>
          </a:p>
          <a:p>
            <a:pPr>
              <a:spcBef>
                <a:spcPts val="0"/>
              </a:spcBef>
              <a:spcAft>
                <a:spcPts val="2400"/>
              </a:spcAft>
            </a:pPr>
            <a:r>
              <a:rPr lang="en-US" sz="1200" dirty="0">
                <a:latin typeface="Arial" panose="020B0604020202020204" pitchFamily="34" charset="0"/>
                <a:cs typeface="Arial" panose="020B0604020202020204" pitchFamily="34" charset="0"/>
              </a:rPr>
              <a:t>We are concerned that migratory students are not sufficiently college and career ready with the appropriate </a:t>
            </a:r>
            <a:r>
              <a:rPr lang="en-US" sz="1200" b="1" dirty="0">
                <a:latin typeface="Arial" panose="020B0604020202020204" pitchFamily="34" charset="0"/>
                <a:cs typeface="Arial" panose="020B0604020202020204" pitchFamily="34" charset="0"/>
              </a:rPr>
              <a:t>social-emotional </a:t>
            </a:r>
            <a:r>
              <a:rPr lang="en-US" sz="1200" dirty="0">
                <a:latin typeface="Arial" panose="020B0604020202020204" pitchFamily="34" charset="0"/>
                <a:cs typeface="Arial" panose="020B0604020202020204" pitchFamily="34" charset="0"/>
              </a:rPr>
              <a:t>and academic skills.</a:t>
            </a:r>
          </a:p>
          <a:p>
            <a:pPr>
              <a:spcBef>
                <a:spcPts val="0"/>
              </a:spcBef>
              <a:spcAft>
                <a:spcPts val="2400"/>
              </a:spcAft>
            </a:pPr>
            <a:endParaRPr lang="en-US" sz="1200" dirty="0">
              <a:latin typeface="Arial" panose="020B0604020202020204" pitchFamily="34" charset="0"/>
              <a:cs typeface="Arial" panose="020B0604020202020204" pitchFamily="34" charset="0"/>
            </a:endParaRPr>
          </a:p>
          <a:p>
            <a:pPr>
              <a:spcBef>
                <a:spcPts val="0"/>
              </a:spcBef>
              <a:spcAft>
                <a:spcPts val="2400"/>
              </a:spcAft>
            </a:pPr>
            <a:r>
              <a:rPr lang="en-US" sz="1200" dirty="0">
                <a:latin typeface="Arial" panose="020B0604020202020204" pitchFamily="34" charset="0"/>
                <a:cs typeface="Arial" panose="020B0604020202020204" pitchFamily="34" charset="0"/>
              </a:rPr>
              <a:t>While graduation rate is high, MEP students do not have sufficient exposure to high-quality academic content, targeted/individualized instruction, </a:t>
            </a:r>
            <a:r>
              <a:rPr lang="en-US" sz="1200" b="1" dirty="0">
                <a:latin typeface="Arial" panose="020B0604020202020204" pitchFamily="34" charset="0"/>
                <a:cs typeface="Arial" panose="020B0604020202020204" pitchFamily="34" charset="0"/>
              </a:rPr>
              <a:t>multicultural competent teachers and administrators</a:t>
            </a:r>
            <a:r>
              <a:rPr lang="en-US" sz="1200" dirty="0">
                <a:latin typeface="Arial" panose="020B0604020202020204" pitchFamily="34" charset="0"/>
                <a:cs typeface="Arial" panose="020B0604020202020204" pitchFamily="34" charset="0"/>
              </a:rPr>
              <a:t>.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8</a:t>
            </a:fld>
            <a:endParaRPr lang="en-US" dirty="0"/>
          </a:p>
        </p:txBody>
      </p:sp>
    </p:spTree>
    <p:extLst>
      <p:ext uri="{BB962C8B-B14F-4D97-AF65-F5344CB8AC3E}">
        <p14:creationId xmlns:p14="http://schemas.microsoft.com/office/powerpoint/2010/main" val="3234399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panose="020B0604020202020204" pitchFamily="34" charset="0"/>
                <a:cs typeface="Arial" panose="020B0604020202020204" pitchFamily="34" charset="0"/>
              </a:rPr>
              <a:t>To ensure that we all have a common understanding of the strategies</a:t>
            </a:r>
            <a:r>
              <a:rPr lang="en-US" baseline="0" dirty="0">
                <a:latin typeface="Arial" panose="020B0604020202020204" pitchFamily="34" charset="0"/>
                <a:cs typeface="Arial" panose="020B0604020202020204" pitchFamily="34" charset="0"/>
              </a:rPr>
              <a:t> and MPOs</a:t>
            </a:r>
            <a:r>
              <a:rPr lang="en-US" dirty="0">
                <a:latin typeface="Arial" panose="020B0604020202020204" pitchFamily="34" charset="0"/>
                <a:cs typeface="Arial" panose="020B0604020202020204" pitchFamily="34" charset="0"/>
              </a:rPr>
              <a:t>,</a:t>
            </a:r>
            <a:r>
              <a:rPr lang="en-US" baseline="0" dirty="0">
                <a:latin typeface="Arial" panose="020B0604020202020204" pitchFamily="34" charset="0"/>
                <a:cs typeface="Arial" panose="020B0604020202020204" pitchFamily="34" charset="0"/>
              </a:rPr>
              <a:t> I will review each of the strategies and their corresponding MPOs. </a:t>
            </a:r>
          </a:p>
          <a:p>
            <a:endParaRPr lang="en-US" baseline="0" dirty="0">
              <a:latin typeface="Arial" panose="020B0604020202020204" pitchFamily="34" charset="0"/>
              <a:cs typeface="Arial" panose="020B0604020202020204" pitchFamily="34" charset="0"/>
            </a:endParaRPr>
          </a:p>
          <a:p>
            <a:pPr>
              <a:spcBef>
                <a:spcPts val="0"/>
              </a:spcBef>
              <a:spcAft>
                <a:spcPts val="2400"/>
              </a:spcAft>
            </a:pPr>
            <a:r>
              <a:rPr lang="en-US" b="1" dirty="0">
                <a:latin typeface="Arial" panose="020B0604020202020204" pitchFamily="34" charset="0"/>
                <a:cs typeface="Arial" panose="020B0604020202020204" pitchFamily="34" charset="0"/>
              </a:rPr>
              <a:t>Strategy 13.0 </a:t>
            </a:r>
            <a:r>
              <a:rPr lang="en-US" dirty="0">
                <a:latin typeface="Arial" panose="020B0604020202020204" pitchFamily="34" charset="0"/>
                <a:cs typeface="Arial" panose="020B0604020202020204" pitchFamily="34" charset="0"/>
              </a:rPr>
              <a:t>- Services offered to migratory students need to have a cultural component.</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Measurable Program Objective (MPO) 13.0 </a:t>
            </a:r>
            <a:r>
              <a:rPr lang="en-US" dirty="0">
                <a:latin typeface="Arial" panose="020B0604020202020204" pitchFamily="34" charset="0"/>
                <a:cs typeface="Arial" panose="020B0604020202020204" pitchFamily="34" charset="0"/>
              </a:rPr>
              <a:t>- Each year, 50 percent of MEP instructional services will offer a cultural component whether it be through ELA services or workshops (e.g., use examples of students’ cultural history, literature, art, culturally responsive teaching, etc.).</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C41F825B-35D9-48D0-B118-C9DF9909E1FC}" type="slidenum">
              <a:rPr lang="en-US" smtClean="0"/>
              <a:t>9</a:t>
            </a:fld>
            <a:endParaRPr lang="en-US" dirty="0"/>
          </a:p>
        </p:txBody>
      </p:sp>
    </p:spTree>
    <p:extLst>
      <p:ext uri="{BB962C8B-B14F-4D97-AF65-F5344CB8AC3E}">
        <p14:creationId xmlns:p14="http://schemas.microsoft.com/office/powerpoint/2010/main" val="34161652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dirty="0">
                <a:solidFill>
                  <a:srgbClr val="000000"/>
                </a:solidFill>
              </a:endParaRPr>
            </a:p>
          </p:txBody>
        </p:sp>
        <p:sp>
          <p:nvSpPr>
            <p:cNvPr id="5" name="Rectangle 14"/>
            <p:cNvSpPr>
              <a:spLocks noChangeArrowheads="1"/>
            </p:cNvSpPr>
            <p:nvPr/>
          </p:nvSpPr>
          <p:spPr bwMode="auto">
            <a:xfrm>
              <a:off x="1248" y="1392"/>
              <a:ext cx="4512" cy="96"/>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sp>
          <p:nvSpPr>
            <p:cNvPr id="6" name="Rectangle 15"/>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spcBef>
                <a:spcPts val="800"/>
              </a:spcBef>
              <a:defRPr/>
            </a:pPr>
            <a:r>
              <a:rPr lang="en-US" altLang="en-US" sz="1100" b="1" dirty="0">
                <a:solidFill>
                  <a:srgbClr val="070C51"/>
                </a:solidFill>
                <a:latin typeface="Arial" panose="020B0604020202020204" pitchFamily="34" charset="0"/>
              </a:rPr>
              <a:t>CALIFORNIA DEPARTMENT OF EDUCATION</a:t>
            </a:r>
            <a:br>
              <a:rPr lang="en-US" altLang="en-US" sz="1100" b="1" dirty="0">
                <a:solidFill>
                  <a:srgbClr val="070C51"/>
                </a:solidFill>
                <a:latin typeface="Arial" panose="020B0604020202020204" pitchFamily="34" charset="0"/>
              </a:rPr>
            </a:br>
            <a:r>
              <a:rPr lang="en-US" altLang="en-US" sz="1100" dirty="0">
                <a:solidFill>
                  <a:srgbClr val="070C51"/>
                </a:solidFill>
                <a:latin typeface="Arial" panose="020B0604020202020204" pitchFamily="34" charset="0"/>
              </a:rPr>
              <a:t>Tony Thurmond, State Superintendent of Public Instruction</a:t>
            </a:r>
            <a:endParaRPr lang="en-US" altLang="en-US" sz="1200" b="1" dirty="0">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8150"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spTree>
    <p:extLst>
      <p:ext uri="{BB962C8B-B14F-4D97-AF65-F5344CB8AC3E}">
        <p14:creationId xmlns:p14="http://schemas.microsoft.com/office/powerpoint/2010/main" val="39669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dirty="0"/>
          </a:p>
        </p:txBody>
      </p:sp>
    </p:spTree>
    <p:extLst>
      <p:ext uri="{BB962C8B-B14F-4D97-AF65-F5344CB8AC3E}">
        <p14:creationId xmlns:p14="http://schemas.microsoft.com/office/powerpoint/2010/main" val="1151940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dirty="0"/>
          </a:p>
        </p:txBody>
      </p:sp>
    </p:spTree>
    <p:extLst>
      <p:ext uri="{BB962C8B-B14F-4D97-AF65-F5344CB8AC3E}">
        <p14:creationId xmlns:p14="http://schemas.microsoft.com/office/powerpoint/2010/main" val="127785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dirty="0"/>
          </a:p>
        </p:txBody>
      </p:sp>
    </p:spTree>
    <p:extLst>
      <p:ext uri="{BB962C8B-B14F-4D97-AF65-F5344CB8AC3E}">
        <p14:creationId xmlns:p14="http://schemas.microsoft.com/office/powerpoint/2010/main" val="3180018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endParaRPr lang="en-US" dirty="0"/>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dirty="0"/>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pPr>
                <a:defRPr/>
              </a:pPr>
              <a:t>‹#›</a:t>
            </a:fld>
            <a:endParaRPr lang="en-US" dirty="0"/>
          </a:p>
        </p:txBody>
      </p:sp>
    </p:spTree>
    <p:extLst>
      <p:ext uri="{BB962C8B-B14F-4D97-AF65-F5344CB8AC3E}">
        <p14:creationId xmlns:p14="http://schemas.microsoft.com/office/powerpoint/2010/main" val="349560932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dirty="0"/>
            </a:p>
          </p:txBody>
        </p:sp>
        <p:sp>
          <p:nvSpPr>
            <p:cNvPr id="1034" name="Rectangle 9"/>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en-US" altLang="en-US" dirty="0"/>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en-US" altLang="en-US" dirty="0"/>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a:defRPr/>
            </a:pPr>
            <a:fld id="{845CA088-98AF-4DF2-8493-E1610DC2B74C}" type="slidenum">
              <a:rPr lang="en-US" altLang="en-US"/>
              <a:pPr>
                <a:defRPr/>
              </a:pPr>
              <a:t>‹#›</a:t>
            </a:fld>
            <a:endParaRPr lang="en-US" altLang="en-US" dirty="0"/>
          </a:p>
        </p:txBody>
      </p:sp>
      <p:pic>
        <p:nvPicPr>
          <p:cNvPr id="1032" name="Picture 11" descr="Official Seal of the California Department of Education"/>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41325" y="527050"/>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317500" y="2066925"/>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4" r:id="rId5"/>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teachaway.com/blog/assessing-your-cultural-competence-checklist-culturally-responsive-teachers"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s://www.hanoverresearch.com/wp-content/uploads/2017/06/Equity-in-Education_Research-Brief_FINAL.pdf" TargetMode="External"/><Relationship Id="rId4" Type="http://schemas.openxmlformats.org/officeDocument/2006/relationships/hyperlink" Target="https://nccc.georgetown.edu/documents/ChecklistEIEC.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cde.ca.gov/ci/he/c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mailto:mmallory@cde.ca.gov"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p:cNvSpPr>
            <a:spLocks noGrp="1"/>
          </p:cNvSpPr>
          <p:nvPr>
            <p:ph type="title"/>
          </p:nvPr>
        </p:nvSpPr>
        <p:spPr/>
        <p:txBody>
          <a:bodyPr/>
          <a:lstStyle/>
          <a:p>
            <a:r>
              <a:rPr lang="en-US" altLang="en-US" dirty="0"/>
              <a:t>State Service Delivery Plan: </a:t>
            </a:r>
            <a:br>
              <a:rPr lang="en-US" altLang="en-US" dirty="0"/>
            </a:br>
            <a:r>
              <a:rPr lang="en-US" altLang="en-US" dirty="0"/>
              <a:t>Student Engagement</a:t>
            </a:r>
          </a:p>
        </p:txBody>
      </p:sp>
      <p:sp>
        <p:nvSpPr>
          <p:cNvPr id="3" name="Content Placeholder 2">
            <a:extLst>
              <a:ext uri="{FF2B5EF4-FFF2-40B4-BE49-F238E27FC236}">
                <a16:creationId xmlns:a16="http://schemas.microsoft.com/office/drawing/2014/main" id="{593D8F94-4063-49DF-9E7B-DD808B8D6310}"/>
              </a:ext>
            </a:extLst>
          </p:cNvPr>
          <p:cNvSpPr>
            <a:spLocks noGrp="1"/>
          </p:cNvSpPr>
          <p:nvPr>
            <p:ph idx="1"/>
          </p:nvPr>
        </p:nvSpPr>
        <p:spPr>
          <a:xfrm>
            <a:off x="2540000" y="2148114"/>
            <a:ext cx="9144000" cy="4114800"/>
          </a:xfrm>
        </p:spPr>
        <p:txBody>
          <a:bodyPr/>
          <a:lstStyle/>
          <a:p>
            <a:pPr marL="0" indent="0" algn="ctr">
              <a:buNone/>
            </a:pPr>
            <a:r>
              <a:rPr lang="en-US" dirty="0"/>
              <a:t>August 23, 2019</a:t>
            </a:r>
          </a:p>
          <a:p>
            <a:pPr marL="0" indent="0" algn="ctr">
              <a:buNone/>
            </a:pPr>
            <a:endParaRPr lang="en-US" dirty="0"/>
          </a:p>
          <a:p>
            <a:pPr marL="0" indent="0" algn="ctr">
              <a:buNone/>
            </a:pPr>
            <a:r>
              <a:rPr lang="en-US" dirty="0"/>
              <a:t>Melissa Mallory, Education Programs Consultant</a:t>
            </a:r>
          </a:p>
          <a:p>
            <a:pPr marL="0" indent="0" algn="ctr">
              <a:buNone/>
            </a:pPr>
            <a:r>
              <a:rPr lang="en-US" dirty="0"/>
              <a:t>Migrant Education Office</a:t>
            </a:r>
          </a:p>
          <a:p>
            <a:pPr marL="0" indent="0" algn="ctr">
              <a:buNone/>
            </a:pPr>
            <a:r>
              <a:rPr lang="en-US" dirty="0"/>
              <a:t>California Department of Education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3335"/>
            <a:ext cx="9144000" cy="1143000"/>
          </a:xfrm>
        </p:spPr>
        <p:txBody>
          <a:bodyPr/>
          <a:lstStyle/>
          <a:p>
            <a:r>
              <a:rPr lang="en-US" dirty="0"/>
              <a:t>Strategy 13.0: What It Is</a:t>
            </a:r>
          </a:p>
        </p:txBody>
      </p:sp>
      <p:sp>
        <p:nvSpPr>
          <p:cNvPr id="3" name="Content Placeholder 2"/>
          <p:cNvSpPr>
            <a:spLocks noGrp="1"/>
          </p:cNvSpPr>
          <p:nvPr>
            <p:ph idx="1"/>
          </p:nvPr>
        </p:nvSpPr>
        <p:spPr>
          <a:xfrm>
            <a:off x="2540000" y="1371600"/>
            <a:ext cx="9144000" cy="4114800"/>
          </a:xfrm>
        </p:spPr>
        <p:txBody>
          <a:bodyPr/>
          <a:lstStyle/>
          <a:p>
            <a:pPr>
              <a:spcBef>
                <a:spcPts val="0"/>
              </a:spcBef>
              <a:spcAft>
                <a:spcPts val="2400"/>
              </a:spcAft>
            </a:pPr>
            <a:r>
              <a:rPr lang="en-US" dirty="0"/>
              <a:t>Intentional, direct instruction on developing a sense of pride in one’s culture. This can be through what is known as “surface culture” which is observable and concrete (e.g., dress, food, music, holidays, arts, literature). </a:t>
            </a:r>
          </a:p>
          <a:p>
            <a:pPr>
              <a:spcBef>
                <a:spcPts val="0"/>
              </a:spcBef>
              <a:spcAft>
                <a:spcPts val="2400"/>
              </a:spcAft>
            </a:pPr>
            <a:r>
              <a:rPr lang="en-US" dirty="0"/>
              <a:t>This may also include culturally responsive teaching. </a:t>
            </a:r>
          </a:p>
          <a:p>
            <a:pPr>
              <a:spcBef>
                <a:spcPts val="0"/>
              </a:spcBef>
              <a:spcAft>
                <a:spcPts val="2400"/>
              </a:spcAft>
            </a:pPr>
            <a:r>
              <a:rPr lang="en-US" dirty="0"/>
              <a:t>The cultural component needs to be explicitly included in lesson plans.</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10</a:t>
            </a:fld>
            <a:endParaRPr lang="en-US" altLang="en-US" dirty="0"/>
          </a:p>
        </p:txBody>
      </p:sp>
    </p:spTree>
    <p:extLst>
      <p:ext uri="{BB962C8B-B14F-4D97-AF65-F5344CB8AC3E}">
        <p14:creationId xmlns:p14="http://schemas.microsoft.com/office/powerpoint/2010/main" val="12070366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152400"/>
            <a:ext cx="9144000" cy="1143000"/>
          </a:xfrm>
        </p:spPr>
        <p:txBody>
          <a:bodyPr/>
          <a:lstStyle/>
          <a:p>
            <a:r>
              <a:rPr lang="en-US" dirty="0"/>
              <a:t>Strategy 13.0 – What It Is Not</a:t>
            </a:r>
          </a:p>
        </p:txBody>
      </p:sp>
      <p:sp>
        <p:nvSpPr>
          <p:cNvPr id="3" name="Content Placeholder 2"/>
          <p:cNvSpPr>
            <a:spLocks noGrp="1"/>
          </p:cNvSpPr>
          <p:nvPr>
            <p:ph idx="1"/>
          </p:nvPr>
        </p:nvSpPr>
        <p:spPr>
          <a:xfrm>
            <a:off x="2546350" y="1714500"/>
            <a:ext cx="9144000" cy="4114800"/>
          </a:xfrm>
        </p:spPr>
        <p:txBody>
          <a:bodyPr/>
          <a:lstStyle/>
          <a:p>
            <a:pPr lvl="0">
              <a:spcBef>
                <a:spcPts val="0"/>
              </a:spcBef>
              <a:spcAft>
                <a:spcPts val="2400"/>
              </a:spcAft>
            </a:pPr>
            <a:r>
              <a:rPr lang="en-US" dirty="0"/>
              <a:t>Students participate in holiday celebration without direct instruction.</a:t>
            </a:r>
          </a:p>
          <a:p>
            <a:pPr>
              <a:spcBef>
                <a:spcPts val="0"/>
              </a:spcBef>
              <a:spcAft>
                <a:spcPts val="2400"/>
              </a:spcAft>
            </a:pPr>
            <a:r>
              <a:rPr lang="en-US" dirty="0"/>
              <a:t>Students read a culturally specific text without direct instruction.</a:t>
            </a:r>
          </a:p>
          <a:p>
            <a:pPr>
              <a:spcBef>
                <a:spcPts val="0"/>
              </a:spcBef>
              <a:spcAft>
                <a:spcPts val="2400"/>
              </a:spcAft>
            </a:pPr>
            <a:r>
              <a:rPr lang="en-US" dirty="0"/>
              <a:t>Reading instruction for a culturally specific text, review of art, participation in a cultural holiday without discussion of building cultural pride.</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11</a:t>
            </a:fld>
            <a:endParaRPr lang="en-US" altLang="en-US" dirty="0"/>
          </a:p>
        </p:txBody>
      </p:sp>
    </p:spTree>
    <p:extLst>
      <p:ext uri="{BB962C8B-B14F-4D97-AF65-F5344CB8AC3E}">
        <p14:creationId xmlns:p14="http://schemas.microsoft.com/office/powerpoint/2010/main" val="1594584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0"/>
            <a:ext cx="9144000" cy="1143000"/>
          </a:xfrm>
        </p:spPr>
        <p:txBody>
          <a:bodyPr/>
          <a:lstStyle/>
          <a:p>
            <a:r>
              <a:rPr lang="en-US" dirty="0"/>
              <a:t>Practice (1) </a:t>
            </a:r>
          </a:p>
        </p:txBody>
      </p:sp>
      <p:sp>
        <p:nvSpPr>
          <p:cNvPr id="3" name="Content Placeholder 2"/>
          <p:cNvSpPr>
            <a:spLocks noGrp="1"/>
          </p:cNvSpPr>
          <p:nvPr>
            <p:ph idx="1"/>
          </p:nvPr>
        </p:nvSpPr>
        <p:spPr>
          <a:xfrm>
            <a:off x="2304256" y="1143000"/>
            <a:ext cx="9765824" cy="4114800"/>
          </a:xfrm>
        </p:spPr>
        <p:txBody>
          <a:bodyPr/>
          <a:lstStyle/>
          <a:p>
            <a:pPr marL="0" indent="0">
              <a:buNone/>
            </a:pPr>
            <a:r>
              <a:rPr lang="en-US" sz="2400" b="1" dirty="0"/>
              <a:t>Does the following scenario meet Strategy 13.0? Please respond in the Chat Feature and identify why it does or does not meet the strategy.</a:t>
            </a:r>
          </a:p>
          <a:p>
            <a:pPr marL="0" indent="0">
              <a:spcBef>
                <a:spcPts val="0"/>
              </a:spcBef>
              <a:buNone/>
            </a:pPr>
            <a:endParaRPr lang="en-US" sz="1600" dirty="0"/>
          </a:p>
          <a:p>
            <a:pPr marL="0" indent="0">
              <a:spcBef>
                <a:spcPts val="0"/>
              </a:spcBef>
              <a:buNone/>
            </a:pPr>
            <a:r>
              <a:rPr lang="en-US" sz="2400" dirty="0"/>
              <a:t>A teacher, Nora, begins the lesson asking students, “what is a tradition?” After charting responses, she defines the term. She tells students they will talk about traditions. Referring to her lesson plan, she describes one Mexican tradition. Nora shares her favorite tradition with the class and asks students to think about their favorite tradition during a Think-Pair-Share. On chart paper, Nora wrote names of several Mexican traditions. She allows children to select the tradition they like most up to groups of five. Students then discuss the tradition and take notes on the chart paper. When all the groups are done, each group describes the tradition and why it is special to them and their culture.</a:t>
            </a:r>
          </a:p>
        </p:txBody>
      </p:sp>
      <p:sp>
        <p:nvSpPr>
          <p:cNvPr id="5" name="Slide Number Placeholder 4"/>
          <p:cNvSpPr>
            <a:spLocks noGrp="1"/>
          </p:cNvSpPr>
          <p:nvPr>
            <p:ph type="sldNum" sz="quarter" idx="12"/>
          </p:nvPr>
        </p:nvSpPr>
        <p:spPr>
          <a:xfrm>
            <a:off x="9448800" y="6400800"/>
            <a:ext cx="2235200" cy="457200"/>
          </a:xfrm>
        </p:spPr>
        <p:txBody>
          <a:bodyPr/>
          <a:lstStyle/>
          <a:p>
            <a:pPr>
              <a:defRPr/>
            </a:pPr>
            <a:fld id="{D6029DA4-09B0-4A2D-AA4B-CC45A202471A}" type="slidenum">
              <a:rPr lang="en-US" altLang="en-US" smtClean="0"/>
              <a:pPr>
                <a:defRPr/>
              </a:pPr>
              <a:t>12</a:t>
            </a:fld>
            <a:endParaRPr lang="en-US" altLang="en-US" dirty="0"/>
          </a:p>
        </p:txBody>
      </p:sp>
    </p:spTree>
    <p:extLst>
      <p:ext uri="{BB962C8B-B14F-4D97-AF65-F5344CB8AC3E}">
        <p14:creationId xmlns:p14="http://schemas.microsoft.com/office/powerpoint/2010/main" val="262559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45720"/>
            <a:ext cx="9144000" cy="1143000"/>
          </a:xfrm>
        </p:spPr>
        <p:txBody>
          <a:bodyPr/>
          <a:lstStyle/>
          <a:p>
            <a:r>
              <a:rPr lang="en-US" dirty="0"/>
              <a:t>Practice (2)</a:t>
            </a:r>
          </a:p>
        </p:txBody>
      </p:sp>
      <p:sp>
        <p:nvSpPr>
          <p:cNvPr id="3" name="Content Placeholder 2"/>
          <p:cNvSpPr>
            <a:spLocks noGrp="1"/>
          </p:cNvSpPr>
          <p:nvPr>
            <p:ph idx="1"/>
          </p:nvPr>
        </p:nvSpPr>
        <p:spPr>
          <a:xfrm>
            <a:off x="2540000" y="1333500"/>
            <a:ext cx="9144000" cy="4762500"/>
          </a:xfrm>
        </p:spPr>
        <p:txBody>
          <a:bodyPr/>
          <a:lstStyle/>
          <a:p>
            <a:pPr marL="0" indent="0">
              <a:buNone/>
            </a:pPr>
            <a:r>
              <a:rPr lang="en-US" sz="2600" b="1" dirty="0"/>
              <a:t>Does the following scenario meet Strategy 13.0? Please respond in the Chat Feature and identify why it does or does not meet the strategy.  </a:t>
            </a:r>
          </a:p>
          <a:p>
            <a:pPr marL="0" indent="0">
              <a:buNone/>
            </a:pPr>
            <a:endParaRPr lang="en-US" sz="2600" b="1" u="sng" dirty="0"/>
          </a:p>
          <a:p>
            <a:pPr marL="0" indent="0">
              <a:buNone/>
            </a:pPr>
            <a:r>
              <a:rPr lang="en-US" sz="2600" dirty="0"/>
              <a:t>Maria, a certified preschool teacher, teaches a dual language service for preschool children. She understands that there needs to be a cultural component included into her service based on training provided by the region, so she selects a few culturally specific books for parents to read to their children at home.</a:t>
            </a: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13</a:t>
            </a:fld>
            <a:endParaRPr lang="en-US" altLang="en-US" dirty="0"/>
          </a:p>
        </p:txBody>
      </p:sp>
    </p:spTree>
    <p:extLst>
      <p:ext uri="{BB962C8B-B14F-4D97-AF65-F5344CB8AC3E}">
        <p14:creationId xmlns:p14="http://schemas.microsoft.com/office/powerpoint/2010/main" val="2279320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8885" y="22860"/>
            <a:ext cx="9144000" cy="1036320"/>
          </a:xfrm>
        </p:spPr>
        <p:txBody>
          <a:bodyPr/>
          <a:lstStyle/>
          <a:p>
            <a:r>
              <a:rPr lang="en-US" sz="4000" dirty="0"/>
              <a:t>Practice (2) Response</a:t>
            </a:r>
          </a:p>
        </p:txBody>
      </p:sp>
      <p:sp>
        <p:nvSpPr>
          <p:cNvPr id="3" name="Content Placeholder 2"/>
          <p:cNvSpPr>
            <a:spLocks noGrp="1"/>
          </p:cNvSpPr>
          <p:nvPr>
            <p:ph idx="1"/>
          </p:nvPr>
        </p:nvSpPr>
        <p:spPr>
          <a:xfrm>
            <a:off x="2335528" y="1059180"/>
            <a:ext cx="9744075" cy="4762500"/>
          </a:xfrm>
        </p:spPr>
        <p:txBody>
          <a:bodyPr/>
          <a:lstStyle/>
          <a:p>
            <a:pPr marL="0" indent="0">
              <a:spcBef>
                <a:spcPts val="0"/>
              </a:spcBef>
              <a:spcAft>
                <a:spcPts val="2400"/>
              </a:spcAft>
              <a:buNone/>
            </a:pPr>
            <a:r>
              <a:rPr lang="en-US" sz="2400" dirty="0"/>
              <a:t>Maria, a certified preschool teacher, teaches a dual language service for preschool children. She selected </a:t>
            </a:r>
            <a:r>
              <a:rPr lang="en-US" sz="2400" i="1" dirty="0"/>
              <a:t>Hairs/Pelitos</a:t>
            </a:r>
            <a:r>
              <a:rPr lang="en-US" sz="2400" dirty="0"/>
              <a:t> by Sandra Cisneros.</a:t>
            </a:r>
          </a:p>
          <a:p>
            <a:pPr marL="0" indent="0">
              <a:spcBef>
                <a:spcPts val="0"/>
              </a:spcBef>
              <a:spcAft>
                <a:spcPts val="2400"/>
              </a:spcAft>
              <a:buNone/>
            </a:pPr>
            <a:r>
              <a:rPr lang="en-US" sz="2400" dirty="0"/>
              <a:t>Maria takes a white egg and a brown egg and shows it to the class. Students take turns describing the similarities and differences about how the eggs look. Maria tells the students that although the eggs look different, they are the same…they are both eggs! Then she breaks the eggs and shows that the yolks are the same. Maria tells the class that our world is made up of many different groups of people who look different, but that we are still the same and each group of people have many special things in their cultures. Taking the students on a picture walk through </a:t>
            </a:r>
            <a:r>
              <a:rPr lang="en-US" sz="2400" i="1" dirty="0"/>
              <a:t>Hairs/Pelitos, </a:t>
            </a:r>
            <a:r>
              <a:rPr lang="en-US" sz="2400" dirty="0"/>
              <a:t>Maria tells students that there are many types of hair in the Mexican culture and that they are all beautiful. She asks students to describe the hair in each picture and tell their partners why they like each person’s hair. </a:t>
            </a:r>
            <a:endParaRPr lang="en-US" sz="2400" i="1" dirty="0"/>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14</a:t>
            </a:fld>
            <a:endParaRPr lang="en-US" altLang="en-US" dirty="0"/>
          </a:p>
        </p:txBody>
      </p:sp>
    </p:spTree>
    <p:extLst>
      <p:ext uri="{BB962C8B-B14F-4D97-AF65-F5344CB8AC3E}">
        <p14:creationId xmlns:p14="http://schemas.microsoft.com/office/powerpoint/2010/main" val="1928418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133350"/>
            <a:ext cx="9144000" cy="1143000"/>
          </a:xfrm>
        </p:spPr>
        <p:txBody>
          <a:bodyPr/>
          <a:lstStyle/>
          <a:p>
            <a:r>
              <a:rPr lang="en-US" dirty="0"/>
              <a:t>Strategy 13.1</a:t>
            </a:r>
          </a:p>
        </p:txBody>
      </p:sp>
      <p:sp>
        <p:nvSpPr>
          <p:cNvPr id="3" name="Content Placeholder 2"/>
          <p:cNvSpPr>
            <a:spLocks noGrp="1"/>
          </p:cNvSpPr>
          <p:nvPr>
            <p:ph idx="1"/>
          </p:nvPr>
        </p:nvSpPr>
        <p:spPr>
          <a:xfrm>
            <a:off x="2546350" y="1704975"/>
            <a:ext cx="9144000" cy="4114800"/>
          </a:xfrm>
        </p:spPr>
        <p:txBody>
          <a:bodyPr/>
          <a:lstStyle/>
          <a:p>
            <a:pPr>
              <a:spcBef>
                <a:spcPts val="0"/>
              </a:spcBef>
              <a:spcAft>
                <a:spcPts val="2400"/>
              </a:spcAft>
            </a:pPr>
            <a:r>
              <a:rPr lang="en-US" b="1" dirty="0"/>
              <a:t>Strategy 13.1 </a:t>
            </a:r>
            <a:r>
              <a:rPr lang="en-US" dirty="0"/>
              <a:t>-  Increase student engagement by incorporating activities into services that build migratory students’ self-pride (e.g., confidence, self-worth, etc.).</a:t>
            </a:r>
          </a:p>
          <a:p>
            <a:r>
              <a:rPr lang="en-US" b="1" dirty="0"/>
              <a:t>MPO 13.1 </a:t>
            </a:r>
            <a:r>
              <a:rPr lang="en-US" dirty="0"/>
              <a:t>- Each year, 25 percent of MEP instructional services will include time dedicated to building student self-pride.</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15</a:t>
            </a:fld>
            <a:endParaRPr lang="en-US" altLang="en-US" dirty="0"/>
          </a:p>
        </p:txBody>
      </p:sp>
    </p:spTree>
    <p:extLst>
      <p:ext uri="{BB962C8B-B14F-4D97-AF65-F5344CB8AC3E}">
        <p14:creationId xmlns:p14="http://schemas.microsoft.com/office/powerpoint/2010/main" val="256196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52400"/>
            <a:ext cx="9144000" cy="1143000"/>
          </a:xfrm>
        </p:spPr>
        <p:txBody>
          <a:bodyPr/>
          <a:lstStyle/>
          <a:p>
            <a:r>
              <a:rPr lang="en-US" dirty="0"/>
              <a:t>Strategy 13.1 – What It Is</a:t>
            </a:r>
          </a:p>
        </p:txBody>
      </p:sp>
      <p:sp>
        <p:nvSpPr>
          <p:cNvPr id="3" name="Content Placeholder 2"/>
          <p:cNvSpPr>
            <a:spLocks noGrp="1"/>
          </p:cNvSpPr>
          <p:nvPr>
            <p:ph idx="1"/>
          </p:nvPr>
        </p:nvSpPr>
        <p:spPr>
          <a:xfrm>
            <a:off x="2546350" y="1714500"/>
            <a:ext cx="9144000" cy="4114800"/>
          </a:xfrm>
        </p:spPr>
        <p:txBody>
          <a:bodyPr/>
          <a:lstStyle/>
          <a:p>
            <a:pPr>
              <a:spcBef>
                <a:spcPts val="0"/>
              </a:spcBef>
              <a:spcAft>
                <a:spcPts val="2400"/>
              </a:spcAft>
            </a:pPr>
            <a:r>
              <a:rPr lang="en-US" dirty="0"/>
              <a:t>Intentional, direct instruction on developing a sense of pride in one’s self.</a:t>
            </a:r>
          </a:p>
          <a:p>
            <a:pPr>
              <a:spcBef>
                <a:spcPts val="0"/>
              </a:spcBef>
              <a:spcAft>
                <a:spcPts val="2400"/>
              </a:spcAft>
            </a:pPr>
            <a:r>
              <a:rPr lang="en-US" dirty="0"/>
              <a:t>This can include direct instruction on self-respect (staying true to morals, ethics, and convictions; setting appropriate boundaries), self-esteem (feeling good about one’s self, comfortable with change), confidence (focus on their strengths; interactions with others).</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16</a:t>
            </a:fld>
            <a:endParaRPr lang="en-US" altLang="en-US" dirty="0"/>
          </a:p>
        </p:txBody>
      </p:sp>
    </p:spTree>
    <p:extLst>
      <p:ext uri="{BB962C8B-B14F-4D97-AF65-F5344CB8AC3E}">
        <p14:creationId xmlns:p14="http://schemas.microsoft.com/office/powerpoint/2010/main" val="3856258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76200"/>
            <a:ext cx="9144000" cy="1143000"/>
          </a:xfrm>
        </p:spPr>
        <p:txBody>
          <a:bodyPr/>
          <a:lstStyle/>
          <a:p>
            <a:r>
              <a:rPr lang="en-US" dirty="0"/>
              <a:t>Strategy 13.1 – What It Is Not</a:t>
            </a:r>
          </a:p>
        </p:txBody>
      </p:sp>
      <p:sp>
        <p:nvSpPr>
          <p:cNvPr id="3" name="Content Placeholder 2"/>
          <p:cNvSpPr>
            <a:spLocks noGrp="1"/>
          </p:cNvSpPr>
          <p:nvPr>
            <p:ph idx="1"/>
          </p:nvPr>
        </p:nvSpPr>
        <p:spPr>
          <a:xfrm>
            <a:off x="2546350" y="1676400"/>
            <a:ext cx="9144000" cy="4114800"/>
          </a:xfrm>
        </p:spPr>
        <p:txBody>
          <a:bodyPr/>
          <a:lstStyle/>
          <a:p>
            <a:pPr>
              <a:spcBef>
                <a:spcPts val="0"/>
              </a:spcBef>
              <a:spcAft>
                <a:spcPts val="2400"/>
              </a:spcAft>
            </a:pPr>
            <a:r>
              <a:rPr lang="en-US" dirty="0"/>
              <a:t>A service, like Speech and Debate, where students may naturally feel a sense of accomplishment or gain confidence.</a:t>
            </a:r>
          </a:p>
          <a:p>
            <a:pPr lvl="1">
              <a:spcBef>
                <a:spcPts val="0"/>
              </a:spcBef>
              <a:spcAft>
                <a:spcPts val="2400"/>
              </a:spcAft>
            </a:pPr>
            <a:r>
              <a:rPr lang="en-US" dirty="0"/>
              <a:t>If there is intentional instruction on supporting students in building self-pride, you would be able to include this strategy in Speech and Debate.</a:t>
            </a:r>
          </a:p>
          <a:p>
            <a:pPr>
              <a:spcBef>
                <a:spcPts val="0"/>
              </a:spcBef>
              <a:spcAft>
                <a:spcPts val="2400"/>
              </a:spcAft>
            </a:pPr>
            <a:r>
              <a:rPr lang="en-US" dirty="0"/>
              <a:t>A lesson that includes an activity focused on building self-pride without any direct instruction.</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17</a:t>
            </a:fld>
            <a:endParaRPr lang="en-US" altLang="en-US" dirty="0"/>
          </a:p>
        </p:txBody>
      </p:sp>
    </p:spTree>
    <p:extLst>
      <p:ext uri="{BB962C8B-B14F-4D97-AF65-F5344CB8AC3E}">
        <p14:creationId xmlns:p14="http://schemas.microsoft.com/office/powerpoint/2010/main" val="2012337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9525"/>
            <a:ext cx="9144000" cy="1143000"/>
          </a:xfrm>
        </p:spPr>
        <p:txBody>
          <a:bodyPr/>
          <a:lstStyle/>
          <a:p>
            <a:r>
              <a:rPr lang="en-US" dirty="0"/>
              <a:t>Practice (3)</a:t>
            </a:r>
          </a:p>
        </p:txBody>
      </p:sp>
      <p:sp>
        <p:nvSpPr>
          <p:cNvPr id="3" name="Content Placeholder 2"/>
          <p:cNvSpPr>
            <a:spLocks noGrp="1"/>
          </p:cNvSpPr>
          <p:nvPr>
            <p:ph idx="1"/>
          </p:nvPr>
        </p:nvSpPr>
        <p:spPr>
          <a:xfrm>
            <a:off x="2540000" y="1152525"/>
            <a:ext cx="9144000" cy="4114800"/>
          </a:xfrm>
        </p:spPr>
        <p:txBody>
          <a:bodyPr/>
          <a:lstStyle/>
          <a:p>
            <a:pPr marL="0" indent="0">
              <a:buNone/>
            </a:pPr>
            <a:r>
              <a:rPr lang="en-US" sz="2400" b="1" dirty="0"/>
              <a:t>Does the following scenario meet Strategy 13.1? Please respond in the Chat Feature and identify why it does or does not meet the strategy.</a:t>
            </a:r>
          </a:p>
          <a:p>
            <a:pPr marL="0" indent="0">
              <a:spcBef>
                <a:spcPts val="0"/>
              </a:spcBef>
              <a:buNone/>
            </a:pPr>
            <a:endParaRPr lang="en-US" sz="2400" dirty="0"/>
          </a:p>
          <a:p>
            <a:pPr marL="0" indent="0">
              <a:spcBef>
                <a:spcPts val="0"/>
              </a:spcBef>
              <a:buNone/>
            </a:pPr>
            <a:r>
              <a:rPr lang="en-US" sz="2400" dirty="0"/>
              <a:t>Nora tells students they are going to reread the story from the last class and write a character analysis whole class. Nora explains what a character analysis is and models aloud her thinking as she analyzes a character the whole class is familiar with from a previously read story. She states characteristics (e.g., kind, but has low self-esteem and confidence) for the character and two reasons to support her selection of each attribute. After modeling attribute selection and support for each attribute, the class choral reads the story and then works in groups to identify characteristics and support for each characteristic using chart paper for note taking.</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18</a:t>
            </a:fld>
            <a:endParaRPr lang="en-US" altLang="en-US" dirty="0"/>
          </a:p>
        </p:txBody>
      </p:sp>
    </p:spTree>
    <p:extLst>
      <p:ext uri="{BB962C8B-B14F-4D97-AF65-F5344CB8AC3E}">
        <p14:creationId xmlns:p14="http://schemas.microsoft.com/office/powerpoint/2010/main" val="2790266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15240"/>
            <a:ext cx="9144000" cy="944880"/>
          </a:xfrm>
        </p:spPr>
        <p:txBody>
          <a:bodyPr/>
          <a:lstStyle/>
          <a:p>
            <a:r>
              <a:rPr lang="en-US" dirty="0"/>
              <a:t>Practice (4)</a:t>
            </a:r>
          </a:p>
        </p:txBody>
      </p:sp>
      <p:sp>
        <p:nvSpPr>
          <p:cNvPr id="3" name="Content Placeholder 2"/>
          <p:cNvSpPr>
            <a:spLocks noGrp="1"/>
          </p:cNvSpPr>
          <p:nvPr>
            <p:ph idx="1"/>
          </p:nvPr>
        </p:nvSpPr>
        <p:spPr>
          <a:xfrm>
            <a:off x="2314575" y="1071563"/>
            <a:ext cx="9672638" cy="4195762"/>
          </a:xfrm>
        </p:spPr>
        <p:txBody>
          <a:bodyPr/>
          <a:lstStyle/>
          <a:p>
            <a:pPr marL="0" indent="0">
              <a:buNone/>
            </a:pPr>
            <a:r>
              <a:rPr lang="en-US" sz="2400" b="1" dirty="0"/>
              <a:t>Does the following lesson plan meet Strategy 13.1? Please respond in the Chat Feature and identify why it does or does not meet the strategy.</a:t>
            </a:r>
          </a:p>
          <a:p>
            <a:pPr marL="0" indent="0">
              <a:spcBef>
                <a:spcPts val="0"/>
              </a:spcBef>
              <a:buNone/>
            </a:pPr>
            <a:endParaRPr lang="en-US" sz="2400" dirty="0"/>
          </a:p>
          <a:p>
            <a:pPr marL="0" indent="0">
              <a:spcBef>
                <a:spcPts val="0"/>
              </a:spcBef>
              <a:spcAft>
                <a:spcPts val="600"/>
              </a:spcAft>
              <a:buNone/>
            </a:pPr>
            <a:r>
              <a:rPr lang="en-US" sz="2400" b="1" dirty="0"/>
              <a:t>Lesson Title: </a:t>
            </a:r>
            <a:r>
              <a:rPr lang="en-US" sz="2400" dirty="0"/>
              <a:t>You Matter</a:t>
            </a:r>
          </a:p>
          <a:p>
            <a:pPr marL="0" indent="0">
              <a:spcBef>
                <a:spcPts val="0"/>
              </a:spcBef>
              <a:spcAft>
                <a:spcPts val="0"/>
              </a:spcAft>
              <a:buNone/>
            </a:pPr>
            <a:r>
              <a:rPr lang="en-US" sz="2400" b="1" dirty="0"/>
              <a:t>Objectives:</a:t>
            </a:r>
          </a:p>
          <a:p>
            <a:pPr>
              <a:spcBef>
                <a:spcPts val="0"/>
              </a:spcBef>
              <a:spcAft>
                <a:spcPts val="0"/>
              </a:spcAft>
            </a:pPr>
            <a:r>
              <a:rPr lang="en-US" sz="2400" dirty="0"/>
              <a:t>Discover your self-worth</a:t>
            </a:r>
          </a:p>
          <a:p>
            <a:pPr>
              <a:spcBef>
                <a:spcPts val="0"/>
              </a:spcBef>
              <a:spcAft>
                <a:spcPts val="0"/>
              </a:spcAft>
            </a:pPr>
            <a:r>
              <a:rPr lang="en-US" sz="2400" dirty="0"/>
              <a:t>Recognize the value in your history</a:t>
            </a:r>
          </a:p>
          <a:p>
            <a:pPr>
              <a:spcBef>
                <a:spcPts val="0"/>
              </a:spcBef>
              <a:spcAft>
                <a:spcPts val="600"/>
              </a:spcAft>
            </a:pPr>
            <a:r>
              <a:rPr lang="en-US" sz="2400" dirty="0"/>
              <a:t>Identify collective beliefs, norms of your culture</a:t>
            </a:r>
          </a:p>
          <a:p>
            <a:pPr marL="0" indent="0">
              <a:spcBef>
                <a:spcPts val="0"/>
              </a:spcBef>
              <a:spcAft>
                <a:spcPts val="600"/>
              </a:spcAft>
              <a:buNone/>
            </a:pPr>
            <a:r>
              <a:rPr lang="en-US" sz="2400" b="1" dirty="0"/>
              <a:t>Review the Word Wall: </a:t>
            </a:r>
            <a:r>
              <a:rPr lang="en-US" sz="2400" dirty="0"/>
              <a:t>self-worth, value, cultural diversity, purpose, accepted, family history, confidence, knowledge, wisdom</a:t>
            </a:r>
          </a:p>
          <a:p>
            <a:pPr marL="0" indent="0">
              <a:spcBef>
                <a:spcPts val="0"/>
              </a:spcBef>
              <a:spcAft>
                <a:spcPts val="600"/>
              </a:spcAft>
              <a:buNone/>
            </a:pPr>
            <a:r>
              <a:rPr lang="en-US" sz="2400" b="1" dirty="0"/>
              <a:t>A Clever Lesson on Self-Worth and Your Value: </a:t>
            </a:r>
            <a:r>
              <a:rPr lang="en-US" sz="2400" dirty="0"/>
              <a:t>2 video links</a:t>
            </a:r>
          </a:p>
          <a:p>
            <a:pPr marL="0" indent="0">
              <a:spcBef>
                <a:spcPts val="0"/>
              </a:spcBef>
              <a:spcAft>
                <a:spcPts val="600"/>
              </a:spcAft>
              <a:buNone/>
            </a:pPr>
            <a:r>
              <a:rPr lang="en-US" sz="2400" b="1" dirty="0"/>
              <a:t>Class Discussion: </a:t>
            </a:r>
            <a:r>
              <a:rPr lang="en-US" sz="2400" dirty="0"/>
              <a:t>Ask specific questions after each video</a:t>
            </a:r>
          </a:p>
          <a:p>
            <a:pPr marL="0" indent="0">
              <a:spcBef>
                <a:spcPts val="0"/>
              </a:spcBef>
              <a:spcAft>
                <a:spcPts val="600"/>
              </a:spcAft>
              <a:buNone/>
            </a:pPr>
            <a:r>
              <a:rPr lang="en-US" sz="2400" b="1" dirty="0"/>
              <a:t>Valuing Yourself Activity: </a:t>
            </a:r>
            <a:r>
              <a:rPr lang="en-US" sz="2400" dirty="0"/>
              <a:t>Self reflection journal and sharing</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19</a:t>
            </a:fld>
            <a:endParaRPr lang="en-US" altLang="en-US" dirty="0"/>
          </a:p>
        </p:txBody>
      </p:sp>
    </p:spTree>
    <p:extLst>
      <p:ext uri="{BB962C8B-B14F-4D97-AF65-F5344CB8AC3E}">
        <p14:creationId xmlns:p14="http://schemas.microsoft.com/office/powerpoint/2010/main" val="1527526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152400"/>
            <a:ext cx="9144000" cy="1143000"/>
          </a:xfrm>
        </p:spPr>
        <p:txBody>
          <a:bodyPr/>
          <a:lstStyle/>
          <a:p>
            <a:r>
              <a:rPr lang="en-US" dirty="0"/>
              <a:t>Housekeeping Items</a:t>
            </a:r>
          </a:p>
        </p:txBody>
      </p:sp>
      <p:sp>
        <p:nvSpPr>
          <p:cNvPr id="3" name="Content Placeholder 2"/>
          <p:cNvSpPr>
            <a:spLocks noGrp="1"/>
          </p:cNvSpPr>
          <p:nvPr>
            <p:ph idx="1"/>
          </p:nvPr>
        </p:nvSpPr>
        <p:spPr>
          <a:xfrm>
            <a:off x="2546350" y="1508760"/>
            <a:ext cx="9144000" cy="4130040"/>
          </a:xfrm>
        </p:spPr>
        <p:txBody>
          <a:bodyPr/>
          <a:lstStyle/>
          <a:p>
            <a:pPr>
              <a:spcBef>
                <a:spcPts val="0"/>
              </a:spcBef>
              <a:spcAft>
                <a:spcPts val="2400"/>
              </a:spcAft>
            </a:pPr>
            <a:r>
              <a:rPr lang="en-US" dirty="0">
                <a:latin typeface="Arial" panose="020B0604020202020204" pitchFamily="34" charset="0"/>
              </a:rPr>
              <a:t>Please type in your name, title, and region or direct-funded district.</a:t>
            </a:r>
          </a:p>
          <a:p>
            <a:pPr>
              <a:spcBef>
                <a:spcPts val="0"/>
              </a:spcBef>
              <a:spcAft>
                <a:spcPts val="2400"/>
              </a:spcAft>
            </a:pPr>
            <a:r>
              <a:rPr lang="en-US" dirty="0">
                <a:latin typeface="Arial" panose="020B0604020202020204" pitchFamily="34" charset="0"/>
              </a:rPr>
              <a:t>We will mute all speakers during the presentation.</a:t>
            </a:r>
          </a:p>
          <a:p>
            <a:pPr>
              <a:spcBef>
                <a:spcPts val="0"/>
              </a:spcBef>
              <a:spcAft>
                <a:spcPts val="2400"/>
              </a:spcAft>
            </a:pPr>
            <a:r>
              <a:rPr lang="en-US" dirty="0">
                <a:latin typeface="Arial" panose="020B0604020202020204" pitchFamily="34" charset="0"/>
              </a:rPr>
              <a:t>There are multiple opportunities to ask questions throughout the presentation via the Q&amp;A feature. Please type in your questions in the Q&amp;A feature. </a:t>
            </a:r>
          </a:p>
          <a:p>
            <a:endParaRPr lang="en-US" dirty="0"/>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a:t>
            </a:fld>
            <a:endParaRPr lang="en-US" altLang="en-US" dirty="0"/>
          </a:p>
        </p:txBody>
      </p:sp>
    </p:spTree>
    <p:extLst>
      <p:ext uri="{BB962C8B-B14F-4D97-AF65-F5344CB8AC3E}">
        <p14:creationId xmlns:p14="http://schemas.microsoft.com/office/powerpoint/2010/main" val="3054455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5" name="Content Placeholder 4"/>
          <p:cNvSpPr>
            <a:spLocks noGrp="1"/>
          </p:cNvSpPr>
          <p:nvPr>
            <p:ph sz="half" idx="1"/>
          </p:nvPr>
        </p:nvSpPr>
        <p:spPr>
          <a:xfrm>
            <a:off x="2540000" y="1981200"/>
            <a:ext cx="9362698" cy="4114800"/>
          </a:xfrm>
        </p:spPr>
        <p:txBody>
          <a:bodyPr/>
          <a:lstStyle/>
          <a:p>
            <a:r>
              <a:rPr lang="en-US" dirty="0"/>
              <a:t>Please use the Chat Feature to ask any questions that arose from the first section of the presentation.</a:t>
            </a:r>
          </a:p>
        </p:txBody>
      </p:sp>
      <p:sp>
        <p:nvSpPr>
          <p:cNvPr id="9" name="Slide Number Placeholder 8"/>
          <p:cNvSpPr>
            <a:spLocks noGrp="1"/>
          </p:cNvSpPr>
          <p:nvPr>
            <p:ph type="sldNum" sz="quarter" idx="12"/>
          </p:nvPr>
        </p:nvSpPr>
        <p:spPr/>
        <p:txBody>
          <a:bodyPr/>
          <a:lstStyle/>
          <a:p>
            <a:pPr>
              <a:defRPr/>
            </a:pPr>
            <a:fld id="{D6029DA4-09B0-4A2D-AA4B-CC45A202471A}" type="slidenum">
              <a:rPr lang="en-US" altLang="en-US" smtClean="0"/>
              <a:pPr>
                <a:defRPr/>
              </a:pPr>
              <a:t>20</a:t>
            </a:fld>
            <a:endParaRPr lang="en-US" altLang="en-US" dirty="0"/>
          </a:p>
        </p:txBody>
      </p:sp>
    </p:spTree>
    <p:extLst>
      <p:ext uri="{BB962C8B-B14F-4D97-AF65-F5344CB8AC3E}">
        <p14:creationId xmlns:p14="http://schemas.microsoft.com/office/powerpoint/2010/main" val="1356873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76200"/>
            <a:ext cx="9144000" cy="1143000"/>
          </a:xfrm>
        </p:spPr>
        <p:txBody>
          <a:bodyPr/>
          <a:lstStyle/>
          <a:p>
            <a:r>
              <a:rPr lang="en-US" dirty="0"/>
              <a:t>Strategy 13.2</a:t>
            </a:r>
          </a:p>
        </p:txBody>
      </p:sp>
      <p:sp>
        <p:nvSpPr>
          <p:cNvPr id="3" name="Content Placeholder 2"/>
          <p:cNvSpPr>
            <a:spLocks noGrp="1"/>
          </p:cNvSpPr>
          <p:nvPr>
            <p:ph idx="1"/>
          </p:nvPr>
        </p:nvSpPr>
        <p:spPr>
          <a:xfrm>
            <a:off x="2540000" y="1676400"/>
            <a:ext cx="9144000" cy="4114800"/>
          </a:xfrm>
        </p:spPr>
        <p:txBody>
          <a:bodyPr/>
          <a:lstStyle/>
          <a:p>
            <a:pPr>
              <a:spcBef>
                <a:spcPts val="0"/>
              </a:spcBef>
              <a:spcAft>
                <a:spcPts val="2400"/>
              </a:spcAft>
            </a:pPr>
            <a:r>
              <a:rPr lang="en-US" b="1" dirty="0"/>
              <a:t>Strategy 13.2 </a:t>
            </a:r>
            <a:r>
              <a:rPr lang="en-US" dirty="0"/>
              <a:t>-  Provide professional development (PD) to staff on cultural competency.</a:t>
            </a:r>
          </a:p>
          <a:p>
            <a:r>
              <a:rPr lang="en-US" b="1" dirty="0"/>
              <a:t>MPO 13.2 </a:t>
            </a:r>
            <a:r>
              <a:rPr lang="en-US" dirty="0"/>
              <a:t>- Each year, MEPs will offer two cultural competency trainings including culturally responsive teaching. Staff attendance lists from the cultural competency PD will be collected by the California Department of Education.</a:t>
            </a:r>
          </a:p>
          <a:p>
            <a:pPr marL="0" indent="0">
              <a:buNone/>
            </a:pPr>
            <a:endParaRPr lang="en-US" dirty="0"/>
          </a:p>
        </p:txBody>
      </p:sp>
      <p:sp>
        <p:nvSpPr>
          <p:cNvPr id="6" name="Slide Number Placeholder 5"/>
          <p:cNvSpPr>
            <a:spLocks noGrp="1"/>
          </p:cNvSpPr>
          <p:nvPr>
            <p:ph type="sldNum" sz="quarter" idx="12"/>
          </p:nvPr>
        </p:nvSpPr>
        <p:spPr/>
        <p:txBody>
          <a:bodyPr/>
          <a:lstStyle/>
          <a:p>
            <a:pPr>
              <a:defRPr/>
            </a:pPr>
            <a:fld id="{D6029DA4-09B0-4A2D-AA4B-CC45A202471A}" type="slidenum">
              <a:rPr lang="en-US" altLang="en-US" smtClean="0"/>
              <a:pPr>
                <a:defRPr/>
              </a:pPr>
              <a:t>21</a:t>
            </a:fld>
            <a:endParaRPr lang="en-US" altLang="en-US" dirty="0"/>
          </a:p>
        </p:txBody>
      </p:sp>
    </p:spTree>
    <p:extLst>
      <p:ext uri="{BB962C8B-B14F-4D97-AF65-F5344CB8AC3E}">
        <p14:creationId xmlns:p14="http://schemas.microsoft.com/office/powerpoint/2010/main" val="338374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52400"/>
            <a:ext cx="9144000" cy="1143000"/>
          </a:xfrm>
        </p:spPr>
        <p:txBody>
          <a:bodyPr/>
          <a:lstStyle/>
          <a:p>
            <a:r>
              <a:rPr lang="en-US" dirty="0"/>
              <a:t>Strategy 13.2: What It Is</a:t>
            </a:r>
          </a:p>
        </p:txBody>
      </p:sp>
      <p:sp>
        <p:nvSpPr>
          <p:cNvPr id="4" name="Content Placeholder 3"/>
          <p:cNvSpPr>
            <a:spLocks noGrp="1"/>
          </p:cNvSpPr>
          <p:nvPr>
            <p:ph sz="half" idx="1"/>
          </p:nvPr>
        </p:nvSpPr>
        <p:spPr>
          <a:xfrm>
            <a:off x="2311400" y="1554480"/>
            <a:ext cx="9601200" cy="4114800"/>
          </a:xfrm>
        </p:spPr>
        <p:txBody>
          <a:bodyPr/>
          <a:lstStyle/>
          <a:p>
            <a:pPr marL="0" indent="0">
              <a:buNone/>
            </a:pPr>
            <a:r>
              <a:rPr lang="en-US" dirty="0"/>
              <a:t>PD provides:</a:t>
            </a:r>
          </a:p>
          <a:p>
            <a:pPr>
              <a:spcBef>
                <a:spcPts val="0"/>
              </a:spcBef>
              <a:spcAft>
                <a:spcPts val="2400"/>
              </a:spcAft>
            </a:pPr>
            <a:r>
              <a:rPr lang="en-US" dirty="0"/>
              <a:t>Discussion of family cultures found in area.</a:t>
            </a:r>
          </a:p>
          <a:p>
            <a:pPr>
              <a:spcBef>
                <a:spcPts val="0"/>
              </a:spcBef>
              <a:spcAft>
                <a:spcPts val="2400"/>
              </a:spcAft>
            </a:pPr>
            <a:r>
              <a:rPr lang="en-US" dirty="0"/>
              <a:t>Understanding of how different cultures prefer to learn.</a:t>
            </a:r>
          </a:p>
          <a:p>
            <a:pPr>
              <a:spcBef>
                <a:spcPts val="0"/>
              </a:spcBef>
              <a:spcAft>
                <a:spcPts val="2400"/>
              </a:spcAft>
            </a:pPr>
            <a:r>
              <a:rPr lang="en-US" dirty="0"/>
              <a:t>Understanding what culturally responsive teaching entails.</a:t>
            </a:r>
          </a:p>
          <a:p>
            <a:pPr>
              <a:spcBef>
                <a:spcPts val="0"/>
              </a:spcBef>
              <a:spcAft>
                <a:spcPts val="2400"/>
              </a:spcAft>
            </a:pPr>
            <a:r>
              <a:rPr lang="en-US" dirty="0"/>
              <a:t>Identify ways to intentionally include a cultural component in 50 percent of services.</a:t>
            </a:r>
          </a:p>
          <a:p>
            <a:endParaRPr lang="en-US" dirty="0"/>
          </a:p>
        </p:txBody>
      </p:sp>
      <p:sp>
        <p:nvSpPr>
          <p:cNvPr id="7" name="Slide Number Placeholder 6"/>
          <p:cNvSpPr>
            <a:spLocks noGrp="1"/>
          </p:cNvSpPr>
          <p:nvPr>
            <p:ph type="sldNum" sz="quarter" idx="12"/>
          </p:nvPr>
        </p:nvSpPr>
        <p:spPr/>
        <p:txBody>
          <a:bodyPr/>
          <a:lstStyle/>
          <a:p>
            <a:pPr>
              <a:defRPr/>
            </a:pPr>
            <a:fld id="{F4240488-8288-431D-9FBC-061E1C8939AC}" type="slidenum">
              <a:rPr lang="en-US" altLang="en-US" smtClean="0"/>
              <a:pPr>
                <a:defRPr/>
              </a:pPr>
              <a:t>22</a:t>
            </a:fld>
            <a:endParaRPr lang="en-US" altLang="en-US" dirty="0"/>
          </a:p>
        </p:txBody>
      </p:sp>
    </p:spTree>
    <p:extLst>
      <p:ext uri="{BB962C8B-B14F-4D97-AF65-F5344CB8AC3E}">
        <p14:creationId xmlns:p14="http://schemas.microsoft.com/office/powerpoint/2010/main" val="35703258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40000" y="152400"/>
            <a:ext cx="9144000" cy="1143000"/>
          </a:xfrm>
        </p:spPr>
        <p:txBody>
          <a:bodyPr/>
          <a:lstStyle/>
          <a:p>
            <a:r>
              <a:rPr lang="en-US" dirty="0"/>
              <a:t>Strategy 13.2: What It Is Not</a:t>
            </a:r>
          </a:p>
        </p:txBody>
      </p:sp>
      <p:sp>
        <p:nvSpPr>
          <p:cNvPr id="6" name="Content Placeholder 5"/>
          <p:cNvSpPr>
            <a:spLocks noGrp="1"/>
          </p:cNvSpPr>
          <p:nvPr>
            <p:ph idx="1"/>
          </p:nvPr>
        </p:nvSpPr>
        <p:spPr>
          <a:xfrm>
            <a:off x="2540000" y="1714500"/>
            <a:ext cx="9144000" cy="4114800"/>
          </a:xfrm>
        </p:spPr>
        <p:txBody>
          <a:bodyPr/>
          <a:lstStyle/>
          <a:p>
            <a:pPr>
              <a:spcBef>
                <a:spcPts val="0"/>
              </a:spcBef>
              <a:spcAft>
                <a:spcPts val="2400"/>
              </a:spcAft>
            </a:pPr>
            <a:r>
              <a:rPr lang="en-US" dirty="0"/>
              <a:t>PD provides limited information to understand the family cultures in the program area.</a:t>
            </a:r>
          </a:p>
          <a:p>
            <a:r>
              <a:rPr lang="en-US" dirty="0"/>
              <a:t>PD only focuses on surface culture (e.g., holidays, traditions, food, music).</a:t>
            </a:r>
          </a:p>
          <a:p>
            <a:endParaRPr lang="en-US" dirty="0"/>
          </a:p>
        </p:txBody>
      </p:sp>
      <p:sp>
        <p:nvSpPr>
          <p:cNvPr id="8" name="Slide Number Placeholder 7"/>
          <p:cNvSpPr>
            <a:spLocks noGrp="1"/>
          </p:cNvSpPr>
          <p:nvPr>
            <p:ph type="sldNum" sz="quarter" idx="12"/>
          </p:nvPr>
        </p:nvSpPr>
        <p:spPr/>
        <p:txBody>
          <a:bodyPr/>
          <a:lstStyle/>
          <a:p>
            <a:pPr>
              <a:defRPr/>
            </a:pPr>
            <a:fld id="{D6029DA4-09B0-4A2D-AA4B-CC45A202471A}" type="slidenum">
              <a:rPr lang="en-US" altLang="en-US" smtClean="0"/>
              <a:pPr>
                <a:defRPr/>
              </a:pPr>
              <a:t>23</a:t>
            </a:fld>
            <a:endParaRPr lang="en-US" altLang="en-US" dirty="0"/>
          </a:p>
        </p:txBody>
      </p:sp>
    </p:spTree>
    <p:extLst>
      <p:ext uri="{BB962C8B-B14F-4D97-AF65-F5344CB8AC3E}">
        <p14:creationId xmlns:p14="http://schemas.microsoft.com/office/powerpoint/2010/main" val="3884446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3650" y="42863"/>
            <a:ext cx="9144000" cy="591838"/>
          </a:xfrm>
        </p:spPr>
        <p:txBody>
          <a:bodyPr/>
          <a:lstStyle/>
          <a:p>
            <a:r>
              <a:rPr lang="en-US" dirty="0"/>
              <a:t>References (1)</a:t>
            </a:r>
          </a:p>
        </p:txBody>
      </p:sp>
      <p:sp>
        <p:nvSpPr>
          <p:cNvPr id="3" name="Content Placeholder 2"/>
          <p:cNvSpPr>
            <a:spLocks noGrp="1"/>
          </p:cNvSpPr>
          <p:nvPr>
            <p:ph idx="1"/>
          </p:nvPr>
        </p:nvSpPr>
        <p:spPr>
          <a:xfrm>
            <a:off x="2334409" y="634701"/>
            <a:ext cx="9857591" cy="5866111"/>
          </a:xfrm>
        </p:spPr>
        <p:txBody>
          <a:bodyPr/>
          <a:lstStyle/>
          <a:p>
            <a:pPr>
              <a:spcBef>
                <a:spcPts val="0"/>
              </a:spcBef>
              <a:spcAft>
                <a:spcPts val="1200"/>
              </a:spcAft>
            </a:pPr>
            <a:r>
              <a:rPr lang="en-US" sz="2400" i="1" dirty="0"/>
              <a:t>Culturally Responsive Teaching and the Brain: Promoting Authentic Engagement and Rigor Among Culturally and Linguistically Diverse Students </a:t>
            </a:r>
            <a:r>
              <a:rPr lang="en-US" sz="2400" dirty="0"/>
              <a:t>by Zaretta L. Hammond</a:t>
            </a:r>
          </a:p>
          <a:p>
            <a:pPr>
              <a:spcBef>
                <a:spcPts val="0"/>
              </a:spcBef>
              <a:spcAft>
                <a:spcPts val="1200"/>
              </a:spcAft>
            </a:pPr>
            <a:r>
              <a:rPr lang="en-US" sz="2400" i="1" dirty="0"/>
              <a:t>Culturally and Linguistically Responsive Teaching and Learning: Classroom Practices for Student Success</a:t>
            </a:r>
            <a:r>
              <a:rPr lang="en-US" sz="2400" dirty="0"/>
              <a:t> by Sharroky Hollie</a:t>
            </a:r>
          </a:p>
          <a:p>
            <a:pPr>
              <a:spcBef>
                <a:spcPts val="0"/>
              </a:spcBef>
              <a:spcAft>
                <a:spcPts val="0"/>
              </a:spcAft>
            </a:pPr>
            <a:r>
              <a:rPr lang="en-US" sz="2400" dirty="0"/>
              <a:t>Cultural competency checklists for teachers: </a:t>
            </a:r>
          </a:p>
          <a:p>
            <a:pPr lvl="1">
              <a:spcBef>
                <a:spcPts val="0"/>
              </a:spcBef>
              <a:spcAft>
                <a:spcPts val="0"/>
              </a:spcAft>
            </a:pPr>
            <a:r>
              <a:rPr lang="en-US" sz="2400" dirty="0"/>
              <a:t>Assessing your cultural competence </a:t>
            </a:r>
            <a:r>
              <a:rPr lang="en-US" sz="2400" dirty="0">
                <a:hlinkClick r:id="rId3" tooltip="Teachaway web page on Assessing your cultural competence"/>
              </a:rPr>
              <a:t>https://www.teachaway.com/blog/assessing-your-cultural-competence-checklist-culturally-responsive-teachers</a:t>
            </a:r>
            <a:r>
              <a:rPr lang="en-US" sz="2400" dirty="0">
                <a:hlinkClick r:id="rId3" tooltip="Teachaway web page on Assessing your cultural competence"/>
              </a:rPr>
              <a:t> </a:t>
            </a:r>
            <a:r>
              <a:rPr lang="en-US" sz="2400" dirty="0"/>
              <a:t> </a:t>
            </a:r>
          </a:p>
          <a:p>
            <a:pPr lvl="1">
              <a:spcBef>
                <a:spcPts val="0"/>
              </a:spcBef>
              <a:spcAft>
                <a:spcPts val="0"/>
              </a:spcAft>
            </a:pPr>
            <a:r>
              <a:rPr lang="en-US" sz="2400" dirty="0"/>
              <a:t>Early Childhood Education Checklist </a:t>
            </a:r>
            <a:r>
              <a:rPr lang="en-US" sz="2400" dirty="0">
                <a:hlinkClick r:id="rId4" tooltip="Promoting Cultural &amp; Linguistic Competency"/>
              </a:rPr>
              <a:t>https://nccc.georgetown.edu/documents/ChecklistEIEC.pdf</a:t>
            </a:r>
            <a:endParaRPr lang="en-US" sz="2400" dirty="0"/>
          </a:p>
          <a:p>
            <a:pPr lvl="1">
              <a:spcBef>
                <a:spcPts val="0"/>
              </a:spcBef>
              <a:spcAft>
                <a:spcPts val="2400"/>
              </a:spcAft>
            </a:pPr>
            <a:r>
              <a:rPr lang="en-US" sz="2400" dirty="0"/>
              <a:t>Equity in Education Checklist </a:t>
            </a:r>
            <a:r>
              <a:rPr lang="en-US" sz="2400" dirty="0">
                <a:hlinkClick r:id="rId5" tooltip="Creating Equity in the Classroom"/>
              </a:rPr>
              <a:t>https://www.hanoverresearch.com/wp-content/uploads/2017/06/Equity-in-Education_Research-Brief_FINAL.pdf</a:t>
            </a:r>
            <a:endParaRPr lang="en-US" sz="2400" dirty="0"/>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24</a:t>
            </a:fld>
            <a:endParaRPr lang="en-US" altLang="en-US" dirty="0"/>
          </a:p>
        </p:txBody>
      </p:sp>
    </p:spTree>
    <p:extLst>
      <p:ext uri="{BB962C8B-B14F-4D97-AF65-F5344CB8AC3E}">
        <p14:creationId xmlns:p14="http://schemas.microsoft.com/office/powerpoint/2010/main" val="33108285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3650" y="42863"/>
            <a:ext cx="9144000" cy="1143000"/>
          </a:xfrm>
        </p:spPr>
        <p:txBody>
          <a:bodyPr/>
          <a:lstStyle/>
          <a:p>
            <a:r>
              <a:rPr lang="en-US" dirty="0"/>
              <a:t>References (2)</a:t>
            </a:r>
          </a:p>
        </p:txBody>
      </p:sp>
      <p:sp>
        <p:nvSpPr>
          <p:cNvPr id="3" name="Content Placeholder 2"/>
          <p:cNvSpPr>
            <a:spLocks noGrp="1"/>
          </p:cNvSpPr>
          <p:nvPr>
            <p:ph idx="1"/>
          </p:nvPr>
        </p:nvSpPr>
        <p:spPr>
          <a:xfrm>
            <a:off x="2540000" y="1185863"/>
            <a:ext cx="9423400" cy="5314949"/>
          </a:xfrm>
        </p:spPr>
        <p:txBody>
          <a:bodyPr/>
          <a:lstStyle/>
          <a:p>
            <a:pPr marL="400050" lvl="1" indent="-342900">
              <a:spcBef>
                <a:spcPts val="0"/>
              </a:spcBef>
              <a:spcAft>
                <a:spcPts val="0"/>
              </a:spcAft>
              <a:buFont typeface="Arial" panose="020B0604020202020204" pitchFamily="34" charset="0"/>
              <a:buChar char="•"/>
            </a:pPr>
            <a:r>
              <a:rPr lang="en-US" sz="2400" dirty="0"/>
              <a:t>California Department of Education Health Education Framework web page </a:t>
            </a:r>
            <a:r>
              <a:rPr lang="en-US" sz="2400" dirty="0">
                <a:hlinkClick r:id="rId3" tooltip="CDE Health Education Framework web page"/>
              </a:rPr>
              <a:t>https://www.cde.ca.gov/ci/he/cf/</a:t>
            </a:r>
            <a:endParaRPr lang="en-US" sz="2400" dirty="0"/>
          </a:p>
          <a:p>
            <a:pPr lvl="1">
              <a:spcBef>
                <a:spcPts val="0"/>
              </a:spcBef>
            </a:pPr>
            <a:r>
              <a:rPr lang="en-US" sz="2400" dirty="0"/>
              <a:t>Growth and Development</a:t>
            </a:r>
          </a:p>
          <a:p>
            <a:pPr lvl="1">
              <a:spcBef>
                <a:spcPts val="0"/>
              </a:spcBef>
            </a:pPr>
            <a:r>
              <a:rPr lang="en-US" sz="2400" dirty="0"/>
              <a:t>Injury Prevention and Safety</a:t>
            </a:r>
          </a:p>
          <a:p>
            <a:pPr lvl="1">
              <a:spcBef>
                <a:spcPts val="0"/>
              </a:spcBef>
            </a:pPr>
            <a:r>
              <a:rPr lang="en-US" sz="2400" b="1" dirty="0"/>
              <a:t>Mental, Emotional , and Social Health</a:t>
            </a: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25</a:t>
            </a:fld>
            <a:endParaRPr lang="en-US" altLang="en-US" dirty="0"/>
          </a:p>
        </p:txBody>
      </p:sp>
    </p:spTree>
    <p:extLst>
      <p:ext uri="{BB962C8B-B14F-4D97-AF65-F5344CB8AC3E}">
        <p14:creationId xmlns:p14="http://schemas.microsoft.com/office/powerpoint/2010/main" val="1470105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Questions?</a:t>
            </a:r>
          </a:p>
        </p:txBody>
      </p:sp>
      <p:sp>
        <p:nvSpPr>
          <p:cNvPr id="5" name="Content Placeholder 4"/>
          <p:cNvSpPr>
            <a:spLocks noGrp="1"/>
          </p:cNvSpPr>
          <p:nvPr>
            <p:ph sz="half" idx="1"/>
          </p:nvPr>
        </p:nvSpPr>
        <p:spPr>
          <a:xfrm>
            <a:off x="2540000" y="1981200"/>
            <a:ext cx="9347200" cy="2032861"/>
          </a:xfrm>
        </p:spPr>
        <p:txBody>
          <a:bodyPr/>
          <a:lstStyle/>
          <a:p>
            <a:r>
              <a:rPr lang="en-US" dirty="0"/>
              <a:t>Please use the Chat Feature to ask any questions that arose from the first section of the presentation.</a:t>
            </a: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26</a:t>
            </a:fld>
            <a:endParaRPr lang="en-US" altLang="en-US" dirty="0"/>
          </a:p>
        </p:txBody>
      </p:sp>
    </p:spTree>
    <p:extLst>
      <p:ext uri="{BB962C8B-B14F-4D97-AF65-F5344CB8AC3E}">
        <p14:creationId xmlns:p14="http://schemas.microsoft.com/office/powerpoint/2010/main" val="41849509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52400"/>
            <a:ext cx="9144000" cy="1143000"/>
          </a:xfrm>
        </p:spPr>
        <p:txBody>
          <a:bodyPr/>
          <a:lstStyle/>
          <a:p>
            <a:r>
              <a:rPr lang="en-US" dirty="0"/>
              <a:t>Next Steps	</a:t>
            </a:r>
          </a:p>
        </p:txBody>
      </p:sp>
      <p:sp>
        <p:nvSpPr>
          <p:cNvPr id="3" name="Content Placeholder 2"/>
          <p:cNvSpPr>
            <a:spLocks noGrp="1"/>
          </p:cNvSpPr>
          <p:nvPr>
            <p:ph idx="1"/>
          </p:nvPr>
        </p:nvSpPr>
        <p:spPr>
          <a:xfrm>
            <a:off x="2546350" y="1714500"/>
            <a:ext cx="9144000" cy="4114800"/>
          </a:xfrm>
        </p:spPr>
        <p:txBody>
          <a:bodyPr/>
          <a:lstStyle/>
          <a:p>
            <a:r>
              <a:rPr lang="en-US" dirty="0"/>
              <a:t>Please review this information with staff at the regional or district level.</a:t>
            </a:r>
          </a:p>
          <a:p>
            <a:r>
              <a:rPr lang="en-US" dirty="0"/>
              <a:t>Start to take a look at the district service agreements and memorandums of understanding in your region. </a:t>
            </a:r>
          </a:p>
          <a:p>
            <a:pPr lvl="1"/>
            <a:r>
              <a:rPr lang="en-US" dirty="0"/>
              <a:t>Make sure reimbursable districts have properly selected SSDP strategies for services. If they haven’t, provide technical assistance so they do not enter their data incorrectly.</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27</a:t>
            </a:fld>
            <a:endParaRPr lang="en-US" altLang="en-US" dirty="0"/>
          </a:p>
        </p:txBody>
      </p:sp>
    </p:spTree>
    <p:extLst>
      <p:ext uri="{BB962C8B-B14F-4D97-AF65-F5344CB8AC3E}">
        <p14:creationId xmlns:p14="http://schemas.microsoft.com/office/powerpoint/2010/main" val="15526340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190500"/>
            <a:ext cx="9144000" cy="1143000"/>
          </a:xfrm>
        </p:spPr>
        <p:txBody>
          <a:bodyPr/>
          <a:lstStyle/>
          <a:p>
            <a:r>
              <a:rPr lang="en-US" dirty="0"/>
              <a:t>Thank you!</a:t>
            </a:r>
          </a:p>
        </p:txBody>
      </p:sp>
      <p:sp>
        <p:nvSpPr>
          <p:cNvPr id="3" name="Content Placeholder 2"/>
          <p:cNvSpPr>
            <a:spLocks noGrp="1"/>
          </p:cNvSpPr>
          <p:nvPr>
            <p:ph idx="1"/>
          </p:nvPr>
        </p:nvSpPr>
        <p:spPr>
          <a:xfrm>
            <a:off x="2546350" y="1733550"/>
            <a:ext cx="9144000" cy="4114800"/>
          </a:xfrm>
        </p:spPr>
        <p:txBody>
          <a:bodyPr/>
          <a:lstStyle/>
          <a:p>
            <a:pPr marL="0" indent="0">
              <a:buNone/>
            </a:pPr>
            <a:r>
              <a:rPr lang="en-US" dirty="0"/>
              <a:t>If you have questions about your services and SSDP alignment, please contact your consultant.</a:t>
            </a:r>
          </a:p>
          <a:p>
            <a:pPr marL="0" indent="0">
              <a:buNone/>
            </a:pPr>
            <a:endParaRPr lang="en-US" dirty="0"/>
          </a:p>
          <a:p>
            <a:pPr marL="0" indent="0" algn="ctr">
              <a:buNone/>
            </a:pPr>
            <a:r>
              <a:rPr lang="en-US" dirty="0"/>
              <a:t>Melissa Mallory</a:t>
            </a:r>
          </a:p>
          <a:p>
            <a:pPr marL="0" indent="0" algn="ctr">
              <a:buNone/>
            </a:pPr>
            <a:r>
              <a:rPr lang="en-US" dirty="0"/>
              <a:t>Education Programs Consultant</a:t>
            </a:r>
          </a:p>
          <a:p>
            <a:pPr marL="0" indent="0" algn="ctr">
              <a:buNone/>
            </a:pPr>
            <a:r>
              <a:rPr lang="en-US" dirty="0"/>
              <a:t>Migrant Education Office</a:t>
            </a:r>
          </a:p>
          <a:p>
            <a:pPr marL="0" indent="0" algn="ctr">
              <a:buNone/>
            </a:pPr>
            <a:r>
              <a:rPr lang="en-US" dirty="0">
                <a:hlinkClick r:id="rId3"/>
              </a:rPr>
              <a:t>mmallory@cde.ca.gov</a:t>
            </a:r>
            <a:r>
              <a:rPr lang="en-US" dirty="0"/>
              <a:t> </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28</a:t>
            </a:fld>
            <a:endParaRPr lang="en-US" altLang="en-US" dirty="0"/>
          </a:p>
        </p:txBody>
      </p:sp>
    </p:spTree>
    <p:extLst>
      <p:ext uri="{BB962C8B-B14F-4D97-AF65-F5344CB8AC3E}">
        <p14:creationId xmlns:p14="http://schemas.microsoft.com/office/powerpoint/2010/main" val="165535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90500"/>
            <a:ext cx="9144000" cy="1143000"/>
          </a:xfrm>
        </p:spPr>
        <p:txBody>
          <a:bodyPr/>
          <a:lstStyle/>
          <a:p>
            <a:r>
              <a:rPr lang="en-US" dirty="0"/>
              <a:t>Webinar Series Purpose</a:t>
            </a:r>
          </a:p>
        </p:txBody>
      </p:sp>
      <p:sp>
        <p:nvSpPr>
          <p:cNvPr id="3" name="Content Placeholder 2"/>
          <p:cNvSpPr>
            <a:spLocks noGrp="1"/>
          </p:cNvSpPr>
          <p:nvPr>
            <p:ph idx="1"/>
          </p:nvPr>
        </p:nvSpPr>
        <p:spPr>
          <a:xfrm>
            <a:off x="2345530" y="1674019"/>
            <a:ext cx="9678829" cy="3509962"/>
          </a:xfrm>
        </p:spPr>
        <p:txBody>
          <a:bodyPr/>
          <a:lstStyle/>
          <a:p>
            <a:pPr marL="0" indent="0">
              <a:spcBef>
                <a:spcPts val="0"/>
              </a:spcBef>
              <a:spcAft>
                <a:spcPts val="2400"/>
              </a:spcAft>
              <a:buNone/>
            </a:pPr>
            <a:r>
              <a:rPr lang="en-US" dirty="0"/>
              <a:t>To provide additional information to help subgrantees implement the State Service Delivery Plan (SSDP) focus area strategies through the regional and district applications as well as the district service agreements and memorandums of understanding.</a:t>
            </a: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3</a:t>
            </a:fld>
            <a:endParaRPr lang="en-US" altLang="en-US" dirty="0"/>
          </a:p>
        </p:txBody>
      </p:sp>
    </p:spTree>
    <p:extLst>
      <p:ext uri="{BB962C8B-B14F-4D97-AF65-F5344CB8AC3E}">
        <p14:creationId xmlns:p14="http://schemas.microsoft.com/office/powerpoint/2010/main" val="550733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0000" y="190500"/>
            <a:ext cx="9144000" cy="1143000"/>
          </a:xfrm>
        </p:spPr>
        <p:txBody>
          <a:bodyPr/>
          <a:lstStyle/>
          <a:p>
            <a:r>
              <a:rPr lang="en-US" dirty="0"/>
              <a:t>Session Purpose</a:t>
            </a:r>
          </a:p>
        </p:txBody>
      </p:sp>
      <p:sp>
        <p:nvSpPr>
          <p:cNvPr id="3" name="Content Placeholder 2"/>
          <p:cNvSpPr>
            <a:spLocks noGrp="1"/>
          </p:cNvSpPr>
          <p:nvPr>
            <p:ph idx="1"/>
          </p:nvPr>
        </p:nvSpPr>
        <p:spPr>
          <a:xfrm>
            <a:off x="2540000" y="1733550"/>
            <a:ext cx="9144000" cy="4114800"/>
          </a:xfrm>
        </p:spPr>
        <p:txBody>
          <a:bodyPr/>
          <a:lstStyle/>
          <a:p>
            <a:pPr marL="0" indent="0">
              <a:buNone/>
            </a:pPr>
            <a:r>
              <a:rPr lang="en-US" dirty="0"/>
              <a:t>Provide training on the SSDP focus area for Student Engagement to support development of a common understanding of what is required for each strategy under each focus area.</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4</a:t>
            </a:fld>
            <a:endParaRPr lang="en-US" altLang="en-US" dirty="0"/>
          </a:p>
        </p:txBody>
      </p:sp>
    </p:spTree>
    <p:extLst>
      <p:ext uri="{BB962C8B-B14F-4D97-AF65-F5344CB8AC3E}">
        <p14:creationId xmlns:p14="http://schemas.microsoft.com/office/powerpoint/2010/main" val="1269009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a:xfrm>
            <a:off x="2540000" y="190500"/>
            <a:ext cx="9144000" cy="1143000"/>
          </a:xfrm>
        </p:spPr>
        <p:txBody>
          <a:bodyPr/>
          <a:lstStyle/>
          <a:p>
            <a:r>
              <a:rPr lang="en-US" altLang="en-US" dirty="0"/>
              <a:t>Webinar Objectives</a:t>
            </a:r>
          </a:p>
        </p:txBody>
      </p:sp>
      <p:sp>
        <p:nvSpPr>
          <p:cNvPr id="9219" name="Content Placeholder 4"/>
          <p:cNvSpPr>
            <a:spLocks noGrp="1"/>
          </p:cNvSpPr>
          <p:nvPr>
            <p:ph idx="1"/>
          </p:nvPr>
        </p:nvSpPr>
        <p:spPr>
          <a:xfrm>
            <a:off x="2540000" y="1733550"/>
            <a:ext cx="9144000" cy="4114800"/>
          </a:xfrm>
        </p:spPr>
        <p:txBody>
          <a:bodyPr/>
          <a:lstStyle/>
          <a:p>
            <a:pPr>
              <a:spcAft>
                <a:spcPts val="2400"/>
              </a:spcAft>
            </a:pPr>
            <a:r>
              <a:rPr lang="en-US" altLang="en-US" dirty="0"/>
              <a:t>Review the SSDP strategies for the Student Engagement focus area.</a:t>
            </a:r>
          </a:p>
          <a:p>
            <a:r>
              <a:rPr lang="en-US" altLang="en-US" dirty="0"/>
              <a:t>Identify what needs to be included in services for each strategy.</a:t>
            </a:r>
          </a:p>
        </p:txBody>
      </p:sp>
      <p:sp>
        <p:nvSpPr>
          <p:cNvPr id="3" name="Slide Number Placeholder 2"/>
          <p:cNvSpPr>
            <a:spLocks noGrp="1"/>
          </p:cNvSpPr>
          <p:nvPr>
            <p:ph type="sldNum" sz="quarter" idx="12"/>
          </p:nvPr>
        </p:nvSpPr>
        <p:spPr/>
        <p:txBody>
          <a:bodyPr/>
          <a:lstStyle/>
          <a:p>
            <a:pPr>
              <a:defRPr/>
            </a:pPr>
            <a:fld id="{D6029DA4-09B0-4A2D-AA4B-CC45A202471A}" type="slidenum">
              <a:rPr lang="en-US" altLang="en-US" smtClean="0"/>
              <a:pPr>
                <a:defRPr/>
              </a:pPr>
              <a:t>5</a:t>
            </a:fld>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152400"/>
            <a:ext cx="9144000" cy="1143000"/>
          </a:xfrm>
        </p:spPr>
        <p:txBody>
          <a:bodyPr/>
          <a:lstStyle/>
          <a:p>
            <a:r>
              <a:rPr lang="en-US" dirty="0"/>
              <a:t>Focus Area</a:t>
            </a:r>
          </a:p>
        </p:txBody>
      </p:sp>
      <p:sp>
        <p:nvSpPr>
          <p:cNvPr id="3" name="Content Placeholder 2"/>
          <p:cNvSpPr>
            <a:spLocks noGrp="1"/>
          </p:cNvSpPr>
          <p:nvPr>
            <p:ph idx="1"/>
          </p:nvPr>
        </p:nvSpPr>
        <p:spPr>
          <a:xfrm>
            <a:off x="2546350" y="2116931"/>
            <a:ext cx="9144000" cy="3309937"/>
          </a:xfrm>
        </p:spPr>
        <p:txBody>
          <a:bodyPr/>
          <a:lstStyle/>
          <a:p>
            <a:pPr marL="0" indent="0" algn="ctr">
              <a:buNone/>
            </a:pPr>
            <a:r>
              <a:rPr lang="en-US" sz="4000" dirty="0"/>
              <a:t>Student Engagement</a:t>
            </a:r>
          </a:p>
          <a:p>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6</a:t>
            </a:fld>
            <a:endParaRPr lang="en-US" altLang="en-US" dirty="0"/>
          </a:p>
        </p:txBody>
      </p:sp>
    </p:spTree>
    <p:extLst>
      <p:ext uri="{BB962C8B-B14F-4D97-AF65-F5344CB8AC3E}">
        <p14:creationId xmlns:p14="http://schemas.microsoft.com/office/powerpoint/2010/main" val="337640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152400"/>
            <a:ext cx="9144000" cy="1143000"/>
          </a:xfrm>
        </p:spPr>
        <p:txBody>
          <a:bodyPr/>
          <a:lstStyle/>
          <a:p>
            <a:r>
              <a:rPr lang="en-US" dirty="0"/>
              <a:t>Comprehensive Needs Assessment</a:t>
            </a:r>
          </a:p>
        </p:txBody>
      </p:sp>
      <p:sp>
        <p:nvSpPr>
          <p:cNvPr id="3" name="Content Placeholder 2"/>
          <p:cNvSpPr>
            <a:spLocks noGrp="1"/>
          </p:cNvSpPr>
          <p:nvPr>
            <p:ph idx="1"/>
          </p:nvPr>
        </p:nvSpPr>
        <p:spPr>
          <a:xfrm>
            <a:off x="2546350" y="1714500"/>
            <a:ext cx="9144000" cy="4114800"/>
          </a:xfrm>
        </p:spPr>
        <p:txBody>
          <a:bodyPr/>
          <a:lstStyle/>
          <a:p>
            <a:r>
              <a:rPr lang="en-US" b="1" dirty="0"/>
              <a:t>All the local comprehensive needs assessments </a:t>
            </a:r>
            <a:r>
              <a:rPr lang="en-US" dirty="0"/>
              <a:t>illustrated needs within English language arts (ELA) and Student Engagement. </a:t>
            </a:r>
          </a:p>
          <a:p>
            <a:r>
              <a:rPr lang="en-US" dirty="0"/>
              <a:t>Interested parties identified specific needs for both focus areas.</a:t>
            </a:r>
          </a:p>
          <a:p>
            <a:r>
              <a:rPr lang="en-US" dirty="0"/>
              <a:t>Interested parties reviewed best practices and selected initial strategies. </a:t>
            </a: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7</a:t>
            </a:fld>
            <a:endParaRPr lang="en-US" altLang="en-US" dirty="0"/>
          </a:p>
        </p:txBody>
      </p:sp>
    </p:spTree>
    <p:extLst>
      <p:ext uri="{BB962C8B-B14F-4D97-AF65-F5344CB8AC3E}">
        <p14:creationId xmlns:p14="http://schemas.microsoft.com/office/powerpoint/2010/main" val="879569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36195"/>
            <a:ext cx="9144000" cy="1143000"/>
          </a:xfrm>
        </p:spPr>
        <p:txBody>
          <a:bodyPr/>
          <a:lstStyle/>
          <a:p>
            <a:r>
              <a:rPr lang="en-US" dirty="0"/>
              <a:t>Stakeholder Feedback</a:t>
            </a:r>
          </a:p>
        </p:txBody>
      </p:sp>
      <p:sp>
        <p:nvSpPr>
          <p:cNvPr id="5" name="Content Placeholder 4"/>
          <p:cNvSpPr>
            <a:spLocks noGrp="1"/>
          </p:cNvSpPr>
          <p:nvPr>
            <p:ph idx="1"/>
          </p:nvPr>
        </p:nvSpPr>
        <p:spPr>
          <a:xfrm>
            <a:off x="2367756" y="1106804"/>
            <a:ext cx="9501187" cy="5598795"/>
          </a:xfrm>
        </p:spPr>
        <p:txBody>
          <a:bodyPr/>
          <a:lstStyle/>
          <a:p>
            <a:pPr>
              <a:spcBef>
                <a:spcPts val="0"/>
              </a:spcBef>
              <a:spcAft>
                <a:spcPts val="2400"/>
              </a:spcAft>
            </a:pPr>
            <a:r>
              <a:rPr lang="en-US" sz="2600" dirty="0"/>
              <a:t>We are concerned that limited emphasis has been given to supporting students and parents in </a:t>
            </a:r>
            <a:r>
              <a:rPr lang="en-US" sz="2600" b="1" dirty="0"/>
              <a:t>developing self-confidence and cultural pride</a:t>
            </a:r>
            <a:r>
              <a:rPr lang="en-US" sz="2600" dirty="0"/>
              <a:t>, starting at the elementary years, in order to empower the migrant families.</a:t>
            </a:r>
          </a:p>
          <a:p>
            <a:pPr>
              <a:spcBef>
                <a:spcPts val="0"/>
              </a:spcBef>
              <a:spcAft>
                <a:spcPts val="2400"/>
              </a:spcAft>
            </a:pPr>
            <a:r>
              <a:rPr lang="en-US" sz="2600" dirty="0"/>
              <a:t>We are concerned that migratory students are not sufficiently college and career ready with the appropriate </a:t>
            </a:r>
            <a:r>
              <a:rPr lang="en-US" sz="2600" b="1" dirty="0"/>
              <a:t>social-emotional </a:t>
            </a:r>
            <a:r>
              <a:rPr lang="en-US" sz="2600" dirty="0"/>
              <a:t>and academic skills.</a:t>
            </a:r>
          </a:p>
          <a:p>
            <a:pPr>
              <a:spcBef>
                <a:spcPts val="0"/>
              </a:spcBef>
              <a:spcAft>
                <a:spcPts val="2400"/>
              </a:spcAft>
            </a:pPr>
            <a:r>
              <a:rPr lang="en-US" sz="2600" dirty="0"/>
              <a:t>While graduation rate is high, Migrant Education Programs (MEP) students do not have sufficient exposure to high-quality academic content, targeted/individualized instruction, </a:t>
            </a:r>
            <a:r>
              <a:rPr lang="en-US" sz="2600" b="1" dirty="0"/>
              <a:t>multicultural competent teachers and administrators</a:t>
            </a:r>
            <a:r>
              <a:rPr lang="en-US" sz="2600" dirty="0"/>
              <a:t>.	</a:t>
            </a:r>
          </a:p>
        </p:txBody>
      </p:sp>
      <p:sp>
        <p:nvSpPr>
          <p:cNvPr id="4" name="Slide Number Placeholder 3"/>
          <p:cNvSpPr>
            <a:spLocks noGrp="1"/>
          </p:cNvSpPr>
          <p:nvPr>
            <p:ph type="sldNum" sz="quarter" idx="12"/>
          </p:nvPr>
        </p:nvSpPr>
        <p:spPr/>
        <p:txBody>
          <a:bodyPr/>
          <a:lstStyle/>
          <a:p>
            <a:pPr>
              <a:defRPr/>
            </a:pPr>
            <a:fld id="{D6029DA4-09B0-4A2D-AA4B-CC45A202471A}" type="slidenum">
              <a:rPr lang="en-US" altLang="en-US" smtClean="0"/>
              <a:pPr>
                <a:defRPr/>
              </a:pPr>
              <a:t>8</a:t>
            </a:fld>
            <a:endParaRPr lang="en-US" altLang="en-US" dirty="0"/>
          </a:p>
        </p:txBody>
      </p:sp>
    </p:spTree>
    <p:extLst>
      <p:ext uri="{BB962C8B-B14F-4D97-AF65-F5344CB8AC3E}">
        <p14:creationId xmlns:p14="http://schemas.microsoft.com/office/powerpoint/2010/main" val="3570191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350" y="76200"/>
            <a:ext cx="9144000" cy="1143000"/>
          </a:xfrm>
        </p:spPr>
        <p:txBody>
          <a:bodyPr/>
          <a:lstStyle/>
          <a:p>
            <a:r>
              <a:rPr lang="en-US" dirty="0"/>
              <a:t>Focus Area: Student Engagement</a:t>
            </a:r>
          </a:p>
        </p:txBody>
      </p:sp>
      <p:sp>
        <p:nvSpPr>
          <p:cNvPr id="3" name="Content Placeholder 2"/>
          <p:cNvSpPr>
            <a:spLocks noGrp="1"/>
          </p:cNvSpPr>
          <p:nvPr>
            <p:ph idx="1"/>
          </p:nvPr>
        </p:nvSpPr>
        <p:spPr>
          <a:xfrm>
            <a:off x="2546350" y="1371600"/>
            <a:ext cx="9144000" cy="4114800"/>
          </a:xfrm>
        </p:spPr>
        <p:txBody>
          <a:bodyPr/>
          <a:lstStyle/>
          <a:p>
            <a:pPr>
              <a:spcBef>
                <a:spcPts val="0"/>
              </a:spcBef>
              <a:spcAft>
                <a:spcPts val="2400"/>
              </a:spcAft>
            </a:pPr>
            <a:r>
              <a:rPr lang="en-US" b="1" dirty="0"/>
              <a:t>Strategy 13.0 </a:t>
            </a:r>
            <a:r>
              <a:rPr lang="en-US" dirty="0"/>
              <a:t>- Services offered to migratory students need to have a cultural component.</a:t>
            </a:r>
          </a:p>
          <a:p>
            <a:r>
              <a:rPr lang="en-US" b="1" dirty="0"/>
              <a:t>Measurable Program Objective (MPO) 13.0 </a:t>
            </a:r>
            <a:r>
              <a:rPr lang="en-US" dirty="0"/>
              <a:t>- Each year, 50 percent of MEP instructional services will offer a cultural component whether it be through ELA services or workshops (e.g., use examples of students’ cultural history, literature, art, culturally responsive teaching, etc.).</a:t>
            </a:r>
          </a:p>
        </p:txBody>
      </p:sp>
      <p:sp>
        <p:nvSpPr>
          <p:cNvPr id="5" name="Slide Number Placeholder 4"/>
          <p:cNvSpPr>
            <a:spLocks noGrp="1"/>
          </p:cNvSpPr>
          <p:nvPr>
            <p:ph type="sldNum" sz="quarter" idx="12"/>
          </p:nvPr>
        </p:nvSpPr>
        <p:spPr/>
        <p:txBody>
          <a:bodyPr/>
          <a:lstStyle/>
          <a:p>
            <a:pPr>
              <a:defRPr/>
            </a:pPr>
            <a:fld id="{D6029DA4-09B0-4A2D-AA4B-CC45A202471A}" type="slidenum">
              <a:rPr lang="en-US" altLang="en-US" smtClean="0"/>
              <a:pPr>
                <a:defRPr/>
              </a:pPr>
              <a:t>9</a:t>
            </a:fld>
            <a:endParaRPr lang="en-US" altLang="en-US" dirty="0"/>
          </a:p>
        </p:txBody>
      </p:sp>
    </p:spTree>
    <p:extLst>
      <p:ext uri="{BB962C8B-B14F-4D97-AF65-F5344CB8AC3E}">
        <p14:creationId xmlns:p14="http://schemas.microsoft.com/office/powerpoint/2010/main" val="528979751"/>
      </p:ext>
    </p:extLst>
  </p:cSld>
  <p:clrMapOvr>
    <a:masterClrMapping/>
  </p:clrMapOvr>
</p:sld>
</file>

<file path=ppt/theme/theme1.xml><?xml version="1.0" encoding="utf-8"?>
<a:theme xmlns:a="http://schemas.openxmlformats.org/drawingml/2006/main" name="Blank Presentatio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6390</TotalTime>
  <Words>3517</Words>
  <Application>Microsoft Office PowerPoint</Application>
  <PresentationFormat>Widescreen</PresentationFormat>
  <Paragraphs>253</Paragraphs>
  <Slides>28</Slides>
  <Notes>28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Times</vt:lpstr>
      <vt:lpstr>Blank Presentation</vt:lpstr>
      <vt:lpstr>State Service Delivery Plan:  Student Engagement</vt:lpstr>
      <vt:lpstr>Housekeeping Items</vt:lpstr>
      <vt:lpstr>Webinar Series Purpose</vt:lpstr>
      <vt:lpstr>Session Purpose</vt:lpstr>
      <vt:lpstr>Webinar Objectives</vt:lpstr>
      <vt:lpstr>Focus Area</vt:lpstr>
      <vt:lpstr>Comprehensive Needs Assessment</vt:lpstr>
      <vt:lpstr>Stakeholder Feedback</vt:lpstr>
      <vt:lpstr>Focus Area: Student Engagement</vt:lpstr>
      <vt:lpstr>Strategy 13.0: What It Is</vt:lpstr>
      <vt:lpstr>Strategy 13.0 – What It Is Not</vt:lpstr>
      <vt:lpstr>Practice (1) </vt:lpstr>
      <vt:lpstr>Practice (2)</vt:lpstr>
      <vt:lpstr>Practice (2) Response</vt:lpstr>
      <vt:lpstr>Strategy 13.1</vt:lpstr>
      <vt:lpstr>Strategy 13.1 – What It Is</vt:lpstr>
      <vt:lpstr>Strategy 13.1 – What It Is Not</vt:lpstr>
      <vt:lpstr>Practice (3)</vt:lpstr>
      <vt:lpstr>Practice (4)</vt:lpstr>
      <vt:lpstr>Questions?</vt:lpstr>
      <vt:lpstr>Strategy 13.2</vt:lpstr>
      <vt:lpstr>Strategy 13.2: What It Is</vt:lpstr>
      <vt:lpstr>Strategy 13.2: What It Is Not</vt:lpstr>
      <vt:lpstr>References (1)</vt:lpstr>
      <vt:lpstr>References (2)</vt:lpstr>
      <vt:lpstr>Additional Questions?</vt:lpstr>
      <vt:lpstr>Next Steps </vt:lpstr>
      <vt:lpstr>Thank you!</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Engagement Webinar - Migrant (CA Dept of Education)</dc:title>
  <dc:subject>State Service Delivery Plan Webinar Series: Student Engagement Focus Area.</dc:subject>
  <dc:creator>Debbie Carriker</dc:creator>
  <cp:lastModifiedBy>Jennifer Cordova</cp:lastModifiedBy>
  <cp:revision>106</cp:revision>
  <cp:lastPrinted>2019-08-23T16:19:07Z</cp:lastPrinted>
  <dcterms:created xsi:type="dcterms:W3CDTF">2016-12-13T00:20:38Z</dcterms:created>
  <dcterms:modified xsi:type="dcterms:W3CDTF">2022-08-19T18:03:47Z</dcterms:modified>
</cp:coreProperties>
</file>