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6" r:id="rId1"/>
    <p:sldMasterId id="2147483739" r:id="rId2"/>
    <p:sldMasterId id="2147483782" r:id="rId3"/>
    <p:sldMasterId id="2147483661" r:id="rId4"/>
  </p:sldMasterIdLst>
  <p:notesMasterIdLst>
    <p:notesMasterId r:id="rId12"/>
  </p:notesMasterIdLst>
  <p:sldIdLst>
    <p:sldId id="258" r:id="rId5"/>
    <p:sldId id="317" r:id="rId6"/>
    <p:sldId id="544" r:id="rId7"/>
    <p:sldId id="545" r:id="rId8"/>
    <p:sldId id="344" r:id="rId9"/>
    <p:sldId id="286" r:id="rId10"/>
    <p:sldId id="29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35A368-12B1-4334-83EE-9D20810D302F}" v="2" dt="2026-08-07T17:47:16.430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1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386CB-D6FB-4F19-952D-356EEBF1E98B}" type="datetimeFigureOut"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6E7D6-2E86-402D-9F32-6E72606BE3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53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2AC79-A108-4FDF-A0BE-96CEB0D6FF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8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07C9-772A-4D25-88AD-22A5243F64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46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D97C5-AA86-22AC-6549-3452CC8FA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EF0FA-8563-B2BD-7515-567901489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35868-1D2B-C27A-1E21-0C62596D4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00BBB-9937-430B-C949-5302E8B13D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07C9-772A-4D25-88AD-22A5243F64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21FBD-1296-5078-5EFB-9FC5D16C6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D1ED5E-7EBF-BFBA-7671-CF336B5C7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F1A1C-B6C7-CDB3-8CD3-622DCE6FD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B68FC-6C60-3268-393B-0B0C03794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07C9-772A-4D25-88AD-22A5243F64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29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07C9-772A-4D25-88AD-22A5243F6433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77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F6E7D6-2E86-402D-9F32-6E72606BE3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43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52AC79-A108-4FDF-A0BE-96CEB0D6FF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1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rgbClr val="99FF9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‒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Wingdings" panose="05000000000000000000" pitchFamily="2" charset="2"/>
              <a:buChar char="§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30BA-4F69-484D-94CF-A12CFCB3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32449"/>
            <a:ext cx="11887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The official seal of the California Department of Education">
            <a:extLst>
              <a:ext uri="{FF2B5EF4-FFF2-40B4-BE49-F238E27FC236}">
                <a16:creationId xmlns:a16="http://schemas.microsoft.com/office/drawing/2014/main" id="{9327F4AD-5BBF-43C4-AF18-70C77C961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18081" y="2448361"/>
            <a:ext cx="2355839" cy="23803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6C063-05E6-4B81-9F11-8D88327370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29107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2F62-2E1A-415E-8588-0D10ECAD5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B0444-9EC7-4457-9BF5-9298D13FA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78384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-1" y="5298"/>
            <a:ext cx="12191999" cy="6852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35A081-3005-4A0A-8613-6F350DD754D9}"/>
              </a:ext>
            </a:extLst>
          </p:cNvPr>
          <p:cNvGrpSpPr/>
          <p:nvPr userDrawn="1"/>
        </p:nvGrpSpPr>
        <p:grpSpPr>
          <a:xfrm>
            <a:off x="0" y="990600"/>
            <a:ext cx="12192000" cy="4645492"/>
            <a:chOff x="0" y="990600"/>
            <a:chExt cx="12192000" cy="464549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4EA3A2-1F8E-4D59-8CCD-ADE780EA398C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990600"/>
              <a:ext cx="12191999" cy="4462612"/>
            </a:xfrm>
            <a:prstGeom prst="rect">
              <a:avLst/>
            </a:prstGeom>
            <a:solidFill>
              <a:srgbClr val="0C4A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58AE10-268E-471E-AD35-10FC854F29EF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5453212"/>
              <a:ext cx="12191999" cy="182880"/>
            </a:xfrm>
            <a:prstGeom prst="rect">
              <a:avLst/>
            </a:prstGeom>
            <a:solidFill>
              <a:srgbClr val="ED8B6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ACA4FE-73B4-4E69-9F95-2126EED44CD0}"/>
              </a:ext>
            </a:extLst>
          </p:cNvPr>
          <p:cNvGrpSpPr/>
          <p:nvPr userDrawn="1"/>
        </p:nvGrpSpPr>
        <p:grpSpPr>
          <a:xfrm>
            <a:off x="152397" y="161925"/>
            <a:ext cx="11887200" cy="6462519"/>
            <a:chOff x="152397" y="161925"/>
            <a:chExt cx="11887200" cy="6462519"/>
          </a:xfrm>
        </p:grpSpPr>
        <p:pic>
          <p:nvPicPr>
            <p:cNvPr id="12" name="Picture 11" descr="The official seal of the California Department of Education">
              <a:extLst>
                <a:ext uri="{FF2B5EF4-FFF2-40B4-BE49-F238E27FC236}">
                  <a16:creationId xmlns:a16="http://schemas.microsoft.com/office/drawing/2014/main" id="{229AE4EE-F2AE-45EA-8EDB-B364C7286B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276651" y="161925"/>
              <a:ext cx="1638692" cy="165576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B3E5DD-A548-4B13-B011-AD7381826A90}"/>
                </a:ext>
              </a:extLst>
            </p:cNvPr>
            <p:cNvSpPr txBox="1"/>
            <p:nvPr userDrawn="1"/>
          </p:nvSpPr>
          <p:spPr>
            <a:xfrm>
              <a:off x="152397" y="5793447"/>
              <a:ext cx="11887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CALIFORNIA DEPARTMENT OF EDUCATION</a:t>
              </a:r>
            </a:p>
            <a:p>
              <a:pPr algn="ctr"/>
              <a:r>
                <a:rPr lang="en-US" sz="2400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Tony Thurmond, State Superintendent of Public Instruction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514600"/>
            <a:ext cx="9144000" cy="18288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149D05-DD72-47E2-AC34-B09AF83C2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C4A6D"/>
                </a:solidFill>
              </a:defRPr>
            </a:lvl1pPr>
          </a:lstStyle>
          <a:p>
            <a:fld id="{434DB716-4346-4392-B904-40164E6AF3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860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rgbClr val="99FF9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‒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Wingdings" panose="05000000000000000000" pitchFamily="2" charset="2"/>
              <a:buChar char="§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7157-E2D8-4A79-B927-A9CF00A4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35E358-2197-48B2-9A26-4B6D1F40DA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9400" y="18399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0157CF-C48E-48AD-8925-20983337A9A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24350" y="1839913"/>
            <a:ext cx="284003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5AE4EE2-60BD-4146-90ED-AD7B882E4F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9912" y="19923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760ECB-197D-4597-B97F-D5D29B013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D07944D-C9BC-4802-887A-2451CC2083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9094" y="3830881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764562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3323-0A4B-4291-A37F-4135FE20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34D7B9-365F-4C6A-B80F-15C87BBCF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07E85D-F070-4B7F-9FE4-CDAEB177FCD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7919" y="1714500"/>
            <a:ext cx="5003311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35A39-33A5-4793-8D4D-18E01C3254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02350" y="1749425"/>
            <a:ext cx="5476875" cy="24622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7DBBE6-0E4C-4A49-A93B-C4312111E2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9375" y="4343400"/>
            <a:ext cx="6076950" cy="1952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27544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30BA-4F69-484D-94CF-A12CFCB3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32449"/>
            <a:ext cx="11887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The official seal of the California Department of Education">
            <a:extLst>
              <a:ext uri="{FF2B5EF4-FFF2-40B4-BE49-F238E27FC236}">
                <a16:creationId xmlns:a16="http://schemas.microsoft.com/office/drawing/2014/main" id="{9327F4AD-5BBF-43C4-AF18-70C77C961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18081" y="2448361"/>
            <a:ext cx="2355839" cy="23803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6C063-05E6-4B81-9F11-8D88327370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29107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2F62-2E1A-415E-8588-0D10ECAD5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B0444-9EC7-4457-9BF5-9298D13FA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78384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-1" y="5298"/>
            <a:ext cx="12191999" cy="6852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35A081-3005-4A0A-8613-6F350DD754D9}"/>
              </a:ext>
            </a:extLst>
          </p:cNvPr>
          <p:cNvGrpSpPr/>
          <p:nvPr userDrawn="1"/>
        </p:nvGrpSpPr>
        <p:grpSpPr>
          <a:xfrm>
            <a:off x="0" y="990600"/>
            <a:ext cx="12192000" cy="4645492"/>
            <a:chOff x="0" y="990600"/>
            <a:chExt cx="12192000" cy="464549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4EA3A2-1F8E-4D59-8CCD-ADE780EA398C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990600"/>
              <a:ext cx="12191999" cy="4462612"/>
            </a:xfrm>
            <a:prstGeom prst="rect">
              <a:avLst/>
            </a:prstGeom>
            <a:solidFill>
              <a:srgbClr val="0C4A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58AE10-268E-471E-AD35-10FC854F29EF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5453212"/>
              <a:ext cx="12191999" cy="182880"/>
            </a:xfrm>
            <a:prstGeom prst="rect">
              <a:avLst/>
            </a:prstGeom>
            <a:solidFill>
              <a:srgbClr val="ED8B6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ACA4FE-73B4-4E69-9F95-2126EED44CD0}"/>
              </a:ext>
            </a:extLst>
          </p:cNvPr>
          <p:cNvGrpSpPr/>
          <p:nvPr userDrawn="1"/>
        </p:nvGrpSpPr>
        <p:grpSpPr>
          <a:xfrm>
            <a:off x="152397" y="161925"/>
            <a:ext cx="11887200" cy="6462519"/>
            <a:chOff x="152397" y="161925"/>
            <a:chExt cx="11887200" cy="6462519"/>
          </a:xfrm>
        </p:grpSpPr>
        <p:pic>
          <p:nvPicPr>
            <p:cNvPr id="12" name="Picture 11" descr="The official seal of the California Department of Education">
              <a:extLst>
                <a:ext uri="{FF2B5EF4-FFF2-40B4-BE49-F238E27FC236}">
                  <a16:creationId xmlns:a16="http://schemas.microsoft.com/office/drawing/2014/main" id="{229AE4EE-F2AE-45EA-8EDB-B364C7286B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276651" y="161925"/>
              <a:ext cx="1638692" cy="165576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B3E5DD-A548-4B13-B011-AD7381826A90}"/>
                </a:ext>
              </a:extLst>
            </p:cNvPr>
            <p:cNvSpPr txBox="1"/>
            <p:nvPr userDrawn="1"/>
          </p:nvSpPr>
          <p:spPr>
            <a:xfrm>
              <a:off x="152397" y="5793447"/>
              <a:ext cx="11887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CALIFORNIA DEPARTMENT OF EDUCATION</a:t>
              </a:r>
            </a:p>
            <a:p>
              <a:pPr algn="ctr"/>
              <a:r>
                <a:rPr lang="en-US" sz="2400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Tony Thurmond, State Superintendent of Public Instruction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514600"/>
            <a:ext cx="9144000" cy="18288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149D05-DD72-47E2-AC34-B09AF83C2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C4A6D"/>
                </a:solidFill>
              </a:defRPr>
            </a:lvl1pPr>
          </a:lstStyle>
          <a:p>
            <a:fld id="{434DB716-4346-4392-B904-40164E6AF3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8607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E7C28D-135E-4B02-B4F1-7CDE15AF0DB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0822" y="1795550"/>
            <a:ext cx="11851178" cy="4289366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2189E-7392-48F0-B5D7-BE45364960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64206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30BA-4F69-484D-94CF-A12CFCB3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32449"/>
            <a:ext cx="11887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The official seal of the California Department of Education">
            <a:extLst>
              <a:ext uri="{FF2B5EF4-FFF2-40B4-BE49-F238E27FC236}">
                <a16:creationId xmlns:a16="http://schemas.microsoft.com/office/drawing/2014/main" id="{9327F4AD-5BBF-43C4-AF18-70C77C961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18081" y="2448361"/>
            <a:ext cx="2355839" cy="23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9156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5015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299"/>
            <a:ext cx="5852160" cy="5015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96593856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5015901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9079648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867816" y="1390650"/>
            <a:ext cx="9153525" cy="3347821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048436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rgbClr val="99FF9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‒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Wingdings" panose="05000000000000000000" pitchFamily="2" charset="2"/>
              <a:buChar char="§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1" y="2649"/>
            <a:ext cx="12191999" cy="6852702"/>
          </a:xfrm>
          <a:prstGeom prst="rect">
            <a:avLst/>
          </a:prstGeom>
          <a:solidFill>
            <a:srgbClr val="0C4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4EA3A2-1F8E-4D59-8CCD-ADE780EA398C}"/>
              </a:ext>
            </a:extLst>
          </p:cNvPr>
          <p:cNvSpPr>
            <a:spLocks/>
          </p:cNvSpPr>
          <p:nvPr userDrawn="1"/>
        </p:nvSpPr>
        <p:spPr>
          <a:xfrm>
            <a:off x="1514475" y="5057774"/>
            <a:ext cx="10677525" cy="4095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he official seal of the California Department of Education">
            <a:extLst>
              <a:ext uri="{FF2B5EF4-FFF2-40B4-BE49-F238E27FC236}">
                <a16:creationId xmlns:a16="http://schemas.microsoft.com/office/drawing/2014/main" id="{229AE4EE-F2AE-45EA-8EDB-B364C7286B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319" y="3900876"/>
            <a:ext cx="2355839" cy="23803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3E5DD-A548-4B13-B011-AD7381826A90}"/>
              </a:ext>
            </a:extLst>
          </p:cNvPr>
          <p:cNvSpPr txBox="1"/>
          <p:nvPr userDrawn="1"/>
        </p:nvSpPr>
        <p:spPr>
          <a:xfrm>
            <a:off x="3500437" y="5705051"/>
            <a:ext cx="8477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 DEPARTMENT OF EDUCATION</a:t>
            </a:r>
          </a:p>
          <a:p>
            <a:pPr algn="r"/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Tony Thurmond, State Superintendent of Public Instruction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41319" y="61041"/>
            <a:ext cx="11636368" cy="132961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539649-5F7A-4C9D-B668-07F1C88F2D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00" y="1566863"/>
            <a:ext cx="10123488" cy="3171825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3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26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010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7157-E2D8-4A79-B927-A9CF00A4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35E358-2197-48B2-9A26-4B6D1F40DA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9400" y="18399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0157CF-C48E-48AD-8925-20983337A9A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24350" y="1839913"/>
            <a:ext cx="284003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5AE4EE2-60BD-4146-90ED-AD7B882E4F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9912" y="19923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760ECB-197D-4597-B97F-D5D29B013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D07944D-C9BC-4802-887A-2451CC2083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9094" y="3830881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76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3323-0A4B-4291-A37F-4135FE20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34D7B9-365F-4C6A-B80F-15C87BBCF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07E85D-F070-4B7F-9FE4-CDAEB177FCD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7919" y="1714500"/>
            <a:ext cx="5003311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35A39-33A5-4793-8D4D-18E01C3254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02350" y="1749425"/>
            <a:ext cx="5476875" cy="24622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7DBBE6-0E4C-4A49-A93B-C4312111E2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9375" y="4343400"/>
            <a:ext cx="6076950" cy="1952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275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30BA-4F69-484D-94CF-A12CFCB3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32449"/>
            <a:ext cx="11887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The official seal of the California Department of Education">
            <a:extLst>
              <a:ext uri="{FF2B5EF4-FFF2-40B4-BE49-F238E27FC236}">
                <a16:creationId xmlns:a16="http://schemas.microsoft.com/office/drawing/2014/main" id="{9327F4AD-5BBF-43C4-AF18-70C77C961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18081" y="2448361"/>
            <a:ext cx="2355839" cy="238037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6C063-05E6-4B81-9F11-8D88327370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291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2F62-2E1A-415E-8588-0D10ECAD5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B0444-9EC7-4457-9BF5-9298D13FA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783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460932-8CB6-4C8F-B4AD-397CBB756A85}"/>
              </a:ext>
            </a:extLst>
          </p:cNvPr>
          <p:cNvSpPr/>
          <p:nvPr userDrawn="1"/>
        </p:nvSpPr>
        <p:spPr>
          <a:xfrm>
            <a:off x="-1" y="5298"/>
            <a:ext cx="12191999" cy="6852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35A081-3005-4A0A-8613-6F350DD754D9}"/>
              </a:ext>
            </a:extLst>
          </p:cNvPr>
          <p:cNvGrpSpPr/>
          <p:nvPr userDrawn="1"/>
        </p:nvGrpSpPr>
        <p:grpSpPr>
          <a:xfrm>
            <a:off x="0" y="990600"/>
            <a:ext cx="12192000" cy="4645492"/>
            <a:chOff x="0" y="990600"/>
            <a:chExt cx="12192000" cy="464549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4EA3A2-1F8E-4D59-8CCD-ADE780EA398C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990600"/>
              <a:ext cx="12191999" cy="4462612"/>
            </a:xfrm>
            <a:prstGeom prst="rect">
              <a:avLst/>
            </a:prstGeom>
            <a:solidFill>
              <a:srgbClr val="0C4A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58AE10-268E-471E-AD35-10FC854F29EF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5453212"/>
              <a:ext cx="12191999" cy="182880"/>
            </a:xfrm>
            <a:prstGeom prst="rect">
              <a:avLst/>
            </a:prstGeom>
            <a:solidFill>
              <a:srgbClr val="ED8B6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ACA4FE-73B4-4E69-9F95-2126EED44CD0}"/>
              </a:ext>
            </a:extLst>
          </p:cNvPr>
          <p:cNvGrpSpPr/>
          <p:nvPr userDrawn="1"/>
        </p:nvGrpSpPr>
        <p:grpSpPr>
          <a:xfrm>
            <a:off x="152397" y="161925"/>
            <a:ext cx="11887200" cy="6462519"/>
            <a:chOff x="152397" y="161925"/>
            <a:chExt cx="11887200" cy="6462519"/>
          </a:xfrm>
        </p:grpSpPr>
        <p:pic>
          <p:nvPicPr>
            <p:cNvPr id="12" name="Picture 11" descr="The official seal of the California Department of Education">
              <a:extLst>
                <a:ext uri="{FF2B5EF4-FFF2-40B4-BE49-F238E27FC236}">
                  <a16:creationId xmlns:a16="http://schemas.microsoft.com/office/drawing/2014/main" id="{229AE4EE-F2AE-45EA-8EDB-B364C7286B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276651" y="161925"/>
              <a:ext cx="1638692" cy="165576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B3E5DD-A548-4B13-B011-AD7381826A90}"/>
                </a:ext>
              </a:extLst>
            </p:cNvPr>
            <p:cNvSpPr txBox="1"/>
            <p:nvPr userDrawn="1"/>
          </p:nvSpPr>
          <p:spPr>
            <a:xfrm>
              <a:off x="152397" y="5793447"/>
              <a:ext cx="11887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CALIFORNIA DEPARTMENT OF EDUCATION</a:t>
              </a:r>
            </a:p>
            <a:p>
              <a:pPr algn="ctr"/>
              <a:r>
                <a:rPr lang="en-US" sz="2400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Tony Thurmond, State Superintendent of Public Instruction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514600"/>
            <a:ext cx="9144000" cy="18288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149D05-DD72-47E2-AC34-B09AF83C2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C4A6D"/>
                </a:solidFill>
              </a:defRPr>
            </a:lvl1pPr>
          </a:lstStyle>
          <a:p>
            <a:fld id="{434DB716-4346-4392-B904-40164E6AF3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86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CC35A081-3005-4A0A-8613-6F350DD754D9}"/>
              </a:ext>
            </a:extLst>
          </p:cNvPr>
          <p:cNvGrpSpPr/>
          <p:nvPr userDrawn="1"/>
        </p:nvGrpSpPr>
        <p:grpSpPr>
          <a:xfrm>
            <a:off x="0" y="990600"/>
            <a:ext cx="12192000" cy="4645492"/>
            <a:chOff x="0" y="990600"/>
            <a:chExt cx="12192000" cy="464549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4EA3A2-1F8E-4D59-8CCD-ADE780EA398C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990600"/>
              <a:ext cx="12191999" cy="4462612"/>
            </a:xfrm>
            <a:prstGeom prst="rect">
              <a:avLst/>
            </a:prstGeom>
            <a:solidFill>
              <a:srgbClr val="0C4A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58AE10-268E-471E-AD35-10FC854F29EF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5453212"/>
              <a:ext cx="12191999" cy="182880"/>
            </a:xfrm>
            <a:prstGeom prst="rect">
              <a:avLst/>
            </a:prstGeom>
            <a:solidFill>
              <a:srgbClr val="ED8B6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ACA4FE-73B4-4E69-9F95-2126EED44CD0}"/>
              </a:ext>
            </a:extLst>
          </p:cNvPr>
          <p:cNvGrpSpPr/>
          <p:nvPr userDrawn="1"/>
        </p:nvGrpSpPr>
        <p:grpSpPr>
          <a:xfrm>
            <a:off x="152397" y="161925"/>
            <a:ext cx="11887200" cy="6462519"/>
            <a:chOff x="152397" y="161925"/>
            <a:chExt cx="11887200" cy="6462519"/>
          </a:xfrm>
        </p:grpSpPr>
        <p:pic>
          <p:nvPicPr>
            <p:cNvPr id="12" name="Picture 11" descr="The official seal of the California Department of Education">
              <a:extLst>
                <a:ext uri="{FF2B5EF4-FFF2-40B4-BE49-F238E27FC236}">
                  <a16:creationId xmlns:a16="http://schemas.microsoft.com/office/drawing/2014/main" id="{229AE4EE-F2AE-45EA-8EDB-B364C7286B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276651" y="161925"/>
              <a:ext cx="1638692" cy="165576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B3E5DD-A548-4B13-B011-AD7381826A90}"/>
                </a:ext>
              </a:extLst>
            </p:cNvPr>
            <p:cNvSpPr txBox="1"/>
            <p:nvPr userDrawn="1"/>
          </p:nvSpPr>
          <p:spPr>
            <a:xfrm>
              <a:off x="152397" y="5793447"/>
              <a:ext cx="11887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CALIFORNIA DEPARTMENT OF EDUCATION</a:t>
              </a:r>
            </a:p>
            <a:p>
              <a:pPr algn="ctr"/>
              <a:r>
                <a:rPr lang="en-US" sz="2400">
                  <a:solidFill>
                    <a:srgbClr val="0C4A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Tony Thurmond, State Superintendent of Public Instruction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043B94-67A5-43F0-8312-3B3546AB596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514600"/>
            <a:ext cx="9144000" cy="18288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52224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5015901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310198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5015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299"/>
            <a:ext cx="5852160" cy="5015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70049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30BA-4F69-484D-94CF-A12CFCB3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99124"/>
            <a:ext cx="11887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The official seal of the California Department of Education">
            <a:extLst>
              <a:ext uri="{FF2B5EF4-FFF2-40B4-BE49-F238E27FC236}">
                <a16:creationId xmlns:a16="http://schemas.microsoft.com/office/drawing/2014/main" id="{27B09E01-EEB8-43B2-9841-EDF288266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8152" y="2810668"/>
            <a:ext cx="2095696" cy="211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1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F7E8-8715-44C7-AB4D-6A1CD54B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A0CB1-6378-482F-9628-FBE17C2FB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8300"/>
            <a:ext cx="11887200" cy="4422866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11-F6B9-42B5-8EA5-81EA7F24E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14931"/>
      </p:ext>
    </p:extLst>
  </p:cSld>
  <p:clrMapOvr>
    <a:masterClrMapping/>
  </p:clrMapOvr>
  <p:hf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800"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800"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7184D-C61D-4B79-BF46-66BFE5DB1C1D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87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38300"/>
            <a:ext cx="5852160" cy="4409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44098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1241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7157-E2D8-4A79-B927-A9CF00A4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35E358-2197-48B2-9A26-4B6D1F40DA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9400" y="18399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0157CF-C48E-48AD-8925-20983337A9A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24350" y="1839913"/>
            <a:ext cx="284003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5AE4EE2-60BD-4146-90ED-AD7B882E4F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9912" y="1992313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760ECB-197D-4597-B97F-D5D29B013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D07944D-C9BC-4802-887A-2451CC20832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9094" y="3830881"/>
            <a:ext cx="3722688" cy="20002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764562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73323-0A4B-4291-A37F-4135FE20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34D7B9-365F-4C6A-B80F-15C87BBCFB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07E85D-F070-4B7F-9FE4-CDAEB177FCD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7919" y="1714500"/>
            <a:ext cx="5003311" cy="228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35A39-33A5-4793-8D4D-18E01C3254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02350" y="1749425"/>
            <a:ext cx="5476875" cy="24622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7DBBE6-0E4C-4A49-A93B-C4312111E2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9375" y="4343400"/>
            <a:ext cx="6076950" cy="1952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27544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1089-B6D6-44BE-A8B4-ABB4F1EF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FFB99-5C60-4A25-9C78-8858D869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658900"/>
            <a:ext cx="5852160" cy="2403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DD4EF-EAC0-4560-B942-D9517E5CA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638300"/>
            <a:ext cx="5852160" cy="2424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8698E-D1CF-4C8D-AE08-B481224FF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BDE543-094E-40E0-BF3B-8C1FBBCF32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400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AC9E9C-0CC5-42F6-926A-496D9EA65C5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88075" y="4259263"/>
            <a:ext cx="5851525" cy="18018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75568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C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28EC11-7AAC-4049-9A83-CF2265C43055}"/>
              </a:ext>
            </a:extLst>
          </p:cNvPr>
          <p:cNvSpPr/>
          <p:nvPr userDrawn="1"/>
        </p:nvSpPr>
        <p:spPr>
          <a:xfrm rot="5400000">
            <a:off x="5730240" y="396240"/>
            <a:ext cx="731520" cy="121919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4F9F5-9568-4EE1-80A6-57C3752A9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3799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752BC-2660-4A7B-8B2C-4206F3E2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38301"/>
            <a:ext cx="11887200" cy="4488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294452-BD1E-480D-83DF-78B1FFBA8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6400" y="63096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4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2" r:id="rId5"/>
    <p:sldLayoutId id="2147483773" r:id="rId6"/>
    <p:sldLayoutId id="2147483774" r:id="rId7"/>
    <p:sldLayoutId id="2147483779" r:id="rId8"/>
    <p:sldLayoutId id="2147483766" r:id="rId9"/>
    <p:sldLayoutId id="2147483780" r:id="rId10"/>
    <p:sldLayoutId id="2147483767" r:id="rId11"/>
    <p:sldLayoutId id="2147483771" r:id="rId12"/>
    <p:sldLayoutId id="2147483781" r:id="rId13"/>
    <p:sldLayoutId id="2147483753" r:id="rId14"/>
    <p:sldLayoutId id="2147483687" r:id="rId15"/>
    <p:sldLayoutId id="2147483752" r:id="rId16"/>
    <p:sldLayoutId id="2147483688" r:id="rId17"/>
    <p:sldLayoutId id="2147483689" r:id="rId18"/>
    <p:sldLayoutId id="2147483745" r:id="rId19"/>
    <p:sldLayoutId id="2147483746" r:id="rId20"/>
    <p:sldLayoutId id="2147483751" r:id="rId21"/>
    <p:sldLayoutId id="2147483703" r:id="rId22"/>
    <p:sldLayoutId id="2147483690" r:id="rId23"/>
    <p:sldLayoutId id="2147483736" r:id="rId24"/>
    <p:sldLayoutId id="2147483691" r:id="rId25"/>
    <p:sldLayoutId id="2147483744" r:id="rId26"/>
    <p:sldLayoutId id="2147483692" r:id="rId27"/>
    <p:sldLayoutId id="2147483796" r:id="rId2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rgbClr val="99FF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C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28EC11-7AAC-4049-9A83-CF2265C43055}"/>
              </a:ext>
            </a:extLst>
          </p:cNvPr>
          <p:cNvSpPr/>
          <p:nvPr userDrawn="1"/>
        </p:nvSpPr>
        <p:spPr>
          <a:xfrm rot="5400000">
            <a:off x="5730240" y="396240"/>
            <a:ext cx="731520" cy="121919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4F9F5-9568-4EE1-80A6-57C3752A9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3799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752BC-2660-4A7B-8B2C-4206F3E2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38300"/>
            <a:ext cx="11887200" cy="501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7388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1" r:id="rId3"/>
    <p:sldLayoutId id="2147483740" r:id="rId4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C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28EC11-7AAC-4049-9A83-CF2265C43055}"/>
              </a:ext>
            </a:extLst>
          </p:cNvPr>
          <p:cNvSpPr/>
          <p:nvPr userDrawn="1"/>
        </p:nvSpPr>
        <p:spPr>
          <a:xfrm rot="5400000">
            <a:off x="5730240" y="396240"/>
            <a:ext cx="731520" cy="121919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4F9F5-9568-4EE1-80A6-57C3752A9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3799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752BC-2660-4A7B-8B2C-4206F3E2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38301"/>
            <a:ext cx="11887200" cy="4488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294452-BD1E-480D-83DF-78B1FFBA8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6400" y="63096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ED76D-8188-4B28-B316-CD85396F47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4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rgbClr val="99FF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20AFA68-59B4-4AB7-9DF5-F06BCC09554C}"/>
              </a:ext>
            </a:extLst>
          </p:cNvPr>
          <p:cNvSpPr/>
          <p:nvPr userDrawn="1"/>
        </p:nvSpPr>
        <p:spPr>
          <a:xfrm>
            <a:off x="152400" y="203800"/>
            <a:ext cx="11887200" cy="6450401"/>
          </a:xfrm>
          <a:prstGeom prst="rect">
            <a:avLst/>
          </a:prstGeom>
          <a:noFill/>
          <a:ln w="25400" cmpd="sng">
            <a:solidFill>
              <a:srgbClr val="ED8B6F"/>
            </a:solidFill>
            <a:miter lim="800000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4F9F5-9568-4EE1-80A6-57C3752A9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3799"/>
            <a:ext cx="11887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752BC-2660-4A7B-8B2C-4206F3E2A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38300"/>
            <a:ext cx="11887200" cy="501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25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C4A6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0C4A6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0C4A6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e.ca.gov/sp/cd/ci/capsdacsupportlanding.as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de.ca.gov/sp/cd/ci/capsdacchanges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F3EB5-52DB-3A87-4E5A-8BF18FC65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3835" y="778465"/>
            <a:ext cx="12415835" cy="132961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>
                <a:solidFill>
                  <a:schemeClr val="bg1"/>
                </a:solidFill>
                <a:ea typeface="+mj-lt"/>
                <a:cs typeface="+mj-lt"/>
              </a:rPr>
              <a:t> California Preschool Data Collection</a:t>
            </a:r>
            <a:r>
              <a:rPr lang="en-US" sz="4000">
                <a:solidFill>
                  <a:schemeClr val="bg1"/>
                </a:solidFill>
                <a:ea typeface="+mj-lt"/>
                <a:cs typeface="+mj-lt"/>
              </a:rPr>
              <a:t> </a:t>
            </a:r>
            <a:r>
              <a:rPr lang="en-US" sz="3600">
                <a:solidFill>
                  <a:schemeClr val="bg1"/>
                </a:solidFill>
                <a:ea typeface="+mj-lt"/>
                <a:cs typeface="+mj-lt"/>
              </a:rPr>
              <a:t>(CAPSDAC 2.0)</a:t>
            </a:r>
            <a:br>
              <a:rPr lang="en-US" sz="3600">
                <a:solidFill>
                  <a:schemeClr val="bg1"/>
                </a:solidFill>
                <a:ea typeface="+mj-lt"/>
                <a:cs typeface="+mj-lt"/>
              </a:rPr>
            </a:br>
            <a:r>
              <a:rPr lang="en-US" sz="3600">
                <a:solidFill>
                  <a:schemeClr val="bg1"/>
                </a:solidFill>
                <a:ea typeface="+mj-lt"/>
                <a:cs typeface="+mj-lt"/>
              </a:rPr>
              <a:t>Technical Assistance: Office Hours</a:t>
            </a:r>
            <a:endParaRPr lang="en-US" sz="360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EDB00-97B2-E5B2-FB4A-CF57994B5B1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6891" y="2108075"/>
            <a:ext cx="10838218" cy="31718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2900" b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sz="2900" b="1">
                <a:ea typeface="+mn-lt"/>
                <a:cs typeface="+mn-lt"/>
              </a:rPr>
              <a:t>Applied Data Research and Evaluation Office (ADRE)</a:t>
            </a:r>
            <a:endParaRPr lang="en-US"/>
          </a:p>
          <a:p>
            <a:pPr marL="0" indent="0" algn="ctr">
              <a:buNone/>
            </a:pPr>
            <a:r>
              <a:rPr lang="en-US" sz="2900" b="1">
                <a:ea typeface="+mn-lt"/>
                <a:cs typeface="+mn-lt"/>
              </a:rPr>
              <a:t>California Department of Education (CDE)</a:t>
            </a:r>
            <a:endParaRPr lang="en-US" sz="2900">
              <a:cs typeface="Arial"/>
            </a:endParaRPr>
          </a:p>
          <a:p>
            <a:pPr marL="0" indent="0" algn="ctr">
              <a:buNone/>
            </a:pPr>
            <a:endParaRPr lang="en-US" b="1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b="1">
                <a:ea typeface="+mn-lt"/>
                <a:cs typeface="+mn-lt"/>
              </a:rPr>
              <a:t>Date: July 14, 2026</a:t>
            </a:r>
            <a:endParaRPr lang="en-US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b="1">
                <a:ea typeface="+mn-lt"/>
                <a:cs typeface="+mn-lt"/>
              </a:rPr>
              <a:t>Time: 10:00 a.m. – 11:30 a.m.</a:t>
            </a:r>
            <a:endParaRPr lang="en-US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4023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65940-1203-B0AA-04BA-5248D96DC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rgbClr val="FFFFFF"/>
                </a:solidFill>
                <a:cs typeface="Arial" panose="020B0604020202020204"/>
              </a:rPr>
              <a:t>Welcome and Introductions</a:t>
            </a:r>
            <a:endParaRPr lang="en-US" sz="3600">
              <a:cs typeface="Arial" panose="020B060402020202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1183F-FECA-E643-706D-E049D0A12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693A2A2-98D0-DD09-C65A-36A50BDC4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8760" y="1709207"/>
            <a:ext cx="5079422" cy="378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45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20975-8322-DA8C-AB14-E3B6A17F2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1A81-1DBA-CD82-FD85-6C800D1F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cs typeface="Arial"/>
              </a:rPr>
              <a:t>Upcoming In-Person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AEE5-1BB3-B1BB-D79E-47C4BD8E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28467"/>
            <a:ext cx="11887200" cy="44228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In-person at Sacramento</a:t>
            </a:r>
          </a:p>
          <a:p>
            <a:pPr lvl="1"/>
            <a:r>
              <a:rPr lang="en-US" dirty="0">
                <a:cs typeface="Arial"/>
              </a:rPr>
              <a:t>Thursday, July 23, 2026 , from 9:00 a.m. – 12:00 p.m.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CF70E-9317-F908-B0DA-E6422D50B5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7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B0AF-B3E6-9913-BAAA-5D85F383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B950-C447-8F8B-DAA6-A63F1298C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cs typeface="Arial"/>
              </a:rPr>
              <a:t>Upcoming Webinars/Office Hours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4C210-2141-4538-7C9D-DBDA21E63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August 11, 2026 10 a.m. to 11:30 a.m.</a:t>
            </a:r>
            <a:endParaRPr lang="en-US" dirty="0"/>
          </a:p>
          <a:p>
            <a:r>
              <a:rPr lang="en-US" dirty="0">
                <a:cs typeface="Arial"/>
              </a:rPr>
              <a:t>September 8, 2026 10 a.m. to 11:30 a.m.</a:t>
            </a:r>
          </a:p>
          <a:p>
            <a:r>
              <a:rPr lang="en-US" dirty="0">
                <a:cs typeface="Arial"/>
              </a:rPr>
              <a:t>October 20, 2026 10 a.m. to 11:30 a.m.</a:t>
            </a:r>
          </a:p>
          <a:p>
            <a:r>
              <a:rPr lang="en-US" dirty="0">
                <a:cs typeface="Arial"/>
              </a:rPr>
              <a:t>November 10, 2026 10 a.m. to 11:30 a.m.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0C53F-683A-FAAD-F00B-9C29519742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3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9DA9-4B29-F016-A78F-E902E8F3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Resources and Documentation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4FC8A-69CE-7929-9CF5-2039B7D24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58809"/>
            <a:ext cx="11887200" cy="54991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dirty="0">
                <a:cs typeface="Arial"/>
              </a:rPr>
              <a:t>CAPSDAC Support Webpage: </a:t>
            </a:r>
          </a:p>
          <a:p>
            <a:pPr marL="0" indent="0">
              <a:buNone/>
            </a:pPr>
            <a:r>
              <a:rPr lang="en-US" sz="2600" dirty="0">
                <a:cs typeface="Arial"/>
                <a:hlinkClick r:id="rId3" tooltip="CAPSDAC Support Webpage"/>
              </a:rPr>
              <a:t>https://www.cde.ca.gov/sp/cd/ci/capsdacsupportlanding.asp</a:t>
            </a:r>
            <a:r>
              <a:rPr lang="en-US" sz="2600" b="1" dirty="0">
                <a:cs typeface="Arial"/>
              </a:rPr>
              <a:t> </a:t>
            </a:r>
            <a:endParaRPr lang="en-US" sz="2600" dirty="0">
              <a:cs typeface="Arial"/>
            </a:endParaRPr>
          </a:p>
          <a:p>
            <a:r>
              <a:rPr lang="en-US" sz="2600" dirty="0">
                <a:cs typeface="Arial"/>
              </a:rPr>
              <a:t>CAPSDAC Planning Resources for Upcoming Release:</a:t>
            </a:r>
            <a:endParaRPr lang="en-US" sz="2600" dirty="0"/>
          </a:p>
          <a:p>
            <a:pPr marL="0" indent="0">
              <a:buNone/>
            </a:pPr>
            <a:r>
              <a:rPr lang="en-US" sz="2600" dirty="0">
                <a:cs typeface="Arial"/>
                <a:hlinkClick r:id="rId4" tooltip="CAPSDAC Planning Resources for Upcoming Release"/>
              </a:rPr>
              <a:t>https://www.cde.ca.gov/sp/cd/ci/capsdacchanges.asp</a:t>
            </a:r>
            <a:endParaRPr lang="en-US" sz="2600" dirty="0">
              <a:cs typeface="Arial"/>
            </a:endParaRP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600" dirty="0">
                <a:cs typeface="Arial"/>
              </a:rPr>
              <a:t>CAPSDAC 2.0 User Manual Appendix A: Data Definitions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600" dirty="0">
                <a:cs typeface="Arial"/>
              </a:rPr>
              <a:t>CAPSDAC 2.0 User Manual Appendix B: Data Domains and Fields</a:t>
            </a:r>
            <a:endParaRPr lang="en-US" dirty="0"/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600" dirty="0">
                <a:cs typeface="Arial"/>
              </a:rPr>
              <a:t>CAPSDAC 2.0 User Manual Appendix C: Code Sets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600" dirty="0">
                <a:cs typeface="Arial"/>
              </a:rPr>
              <a:t>CAPSDAC 2.0 User Manual Appendix D1: File Upload Template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en-US" sz="2600" dirty="0">
                <a:cs typeface="Arial"/>
              </a:rPr>
              <a:t>CAPSDAC 2.0 User Manual Appendix D2: File Upload Template with Field Options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F96B7-8DCE-3B9A-E0FE-1744F11C67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4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2AC6-F2EA-9FB4-FADF-82E53A3D9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621" y="2180408"/>
            <a:ext cx="4515979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cs typeface="Arial"/>
              </a:rPr>
              <a:t>Questions and Answers</a:t>
            </a:r>
            <a:endParaRPr lang="en-US"/>
          </a:p>
        </p:txBody>
      </p:sp>
      <p:pic>
        <p:nvPicPr>
          <p:cNvPr id="7" name="Content Placeholder 6" descr="A young child playing with bubbles.">
            <a:extLst>
              <a:ext uri="{FF2B5EF4-FFF2-40B4-BE49-F238E27FC236}">
                <a16:creationId xmlns:a16="http://schemas.microsoft.com/office/drawing/2014/main" id="{4A948A06-C8AA-2E05-CD8D-FC6D1C43E6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3" y="548324"/>
            <a:ext cx="6891027" cy="4589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97999-4ADD-739D-F556-9BEA885AD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400" y="5285330"/>
            <a:ext cx="5738950" cy="1024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ea typeface="+mn-lt"/>
                <a:cs typeface="+mn-lt"/>
              </a:rPr>
              <a:t>Photo Credit: </a:t>
            </a:r>
            <a:r>
              <a:rPr lang="en-US" sz="2400" err="1">
                <a:ea typeface="+mn-lt"/>
                <a:cs typeface="+mn-lt"/>
              </a:rPr>
              <a:t>Kidango</a:t>
            </a:r>
            <a:r>
              <a:rPr lang="en-US" sz="240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Decoto</a:t>
            </a:r>
            <a:r>
              <a:rPr lang="en-US" sz="2400">
                <a:ea typeface="+mn-lt"/>
                <a:cs typeface="+mn-lt"/>
              </a:rPr>
              <a:t> Center; Union City, CA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A76D5C-8186-369C-AF48-5C8CCC4187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ED76D-8188-4B28-B316-CD85396F47B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2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07F6-86D8-49A7-A2B3-B68534219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  <a:cs typeface="Arial"/>
              </a:rPr>
              <a:t>Thank you!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31242"/>
      </p:ext>
    </p:extLst>
  </p:cSld>
  <p:clrMapOvr>
    <a:masterClrMapping/>
  </p:clrMapOvr>
</p:sld>
</file>

<file path=ppt/theme/theme1.xml><?xml version="1.0" encoding="utf-8"?>
<a:theme xmlns:a="http://schemas.openxmlformats.org/drawingml/2006/main" name="CDE Set 1">
  <a:themeElements>
    <a:clrScheme name="Custom 20">
      <a:dk1>
        <a:srgbClr val="FFFFF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66"/>
      </a:hlink>
      <a:folHlink>
        <a:srgbClr val="FFC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DE Set 1">
  <a:themeElements>
    <a:clrScheme name="CDE Se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E Set 1">
  <a:themeElements>
    <a:clrScheme name="Custom 20">
      <a:dk1>
        <a:srgbClr val="FFFFF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66"/>
      </a:hlink>
      <a:folHlink>
        <a:srgbClr val="FFC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DE Set 2">
  <a:themeElements>
    <a:clrScheme name="CDE Set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C4A6D"/>
      </a:hlink>
      <a:folHlink>
        <a:srgbClr val="0C4A6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276</Words>
  <Application>Microsoft Office PowerPoint</Application>
  <PresentationFormat>Widescreen</PresentationFormat>
  <Paragraphs>41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CDE Set 1</vt:lpstr>
      <vt:lpstr>CDE Set 1</vt:lpstr>
      <vt:lpstr>CDE Set 1</vt:lpstr>
      <vt:lpstr>2_CDE Set 2</vt:lpstr>
      <vt:lpstr> California Preschool Data Collection (CAPSDAC 2.0) Technical Assistance: Office Hours</vt:lpstr>
      <vt:lpstr>Welcome and Introductions</vt:lpstr>
      <vt:lpstr>Upcoming In-Person Trainings</vt:lpstr>
      <vt:lpstr>Upcoming Webinars/Office Hours</vt:lpstr>
      <vt:lpstr>Resources and Documentation</vt:lpstr>
      <vt:lpstr>Questions and Answers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CAPSDAC TA Training Webinar - Contractor Information (CA Dept of Education)</dc:title>
  <dc:subject>California Preschool Data Collection (CAPSDAC) Technical Assistance (TA) Training Webinar for contractors.</dc:subject>
  <dc:creator/>
  <cp:lastModifiedBy/>
  <cp:revision>1</cp:revision>
  <dcterms:created xsi:type="dcterms:W3CDTF">2026-08-07T17:45:02Z</dcterms:created>
  <dcterms:modified xsi:type="dcterms:W3CDTF">2026-08-07T17:47:16Z</dcterms:modified>
</cp:coreProperties>
</file>