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739" r:id="rId2"/>
    <p:sldMasterId id="2147483782" r:id="rId3"/>
  </p:sldMasterIdLst>
  <p:notesMasterIdLst>
    <p:notesMasterId r:id="rId46"/>
  </p:notesMasterIdLst>
  <p:sldIdLst>
    <p:sldId id="258" r:id="rId4"/>
    <p:sldId id="282" r:id="rId5"/>
    <p:sldId id="259" r:id="rId6"/>
    <p:sldId id="438" r:id="rId7"/>
    <p:sldId id="288" r:id="rId8"/>
    <p:sldId id="468" r:id="rId9"/>
    <p:sldId id="279" r:id="rId10"/>
    <p:sldId id="442" r:id="rId11"/>
    <p:sldId id="277" r:id="rId12"/>
    <p:sldId id="450" r:id="rId13"/>
    <p:sldId id="462" r:id="rId14"/>
    <p:sldId id="463" r:id="rId15"/>
    <p:sldId id="293" r:id="rId16"/>
    <p:sldId id="451" r:id="rId17"/>
    <p:sldId id="291" r:id="rId18"/>
    <p:sldId id="446" r:id="rId19"/>
    <p:sldId id="452" r:id="rId20"/>
    <p:sldId id="465" r:id="rId21"/>
    <p:sldId id="292" r:id="rId22"/>
    <p:sldId id="447" r:id="rId23"/>
    <p:sldId id="467" r:id="rId24"/>
    <p:sldId id="453" r:id="rId25"/>
    <p:sldId id="466" r:id="rId26"/>
    <p:sldId id="469" r:id="rId27"/>
    <p:sldId id="470" r:id="rId28"/>
    <p:sldId id="439" r:id="rId29"/>
    <p:sldId id="443" r:id="rId30"/>
    <p:sldId id="445" r:id="rId31"/>
    <p:sldId id="448" r:id="rId32"/>
    <p:sldId id="456" r:id="rId33"/>
    <p:sldId id="294" r:id="rId34"/>
    <p:sldId id="440" r:id="rId35"/>
    <p:sldId id="441" r:id="rId36"/>
    <p:sldId id="455" r:id="rId37"/>
    <p:sldId id="458" r:id="rId38"/>
    <p:sldId id="457" r:id="rId39"/>
    <p:sldId id="459" r:id="rId40"/>
    <p:sldId id="460" r:id="rId41"/>
    <p:sldId id="290" r:id="rId42"/>
    <p:sldId id="437" r:id="rId43"/>
    <p:sldId id="286" r:id="rId44"/>
    <p:sldId id="29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92085" autoAdjust="0"/>
  </p:normalViewPr>
  <p:slideViewPr>
    <p:cSldViewPr snapToGrid="0">
      <p:cViewPr varScale="1">
        <p:scale>
          <a:sx n="103" d="100"/>
          <a:sy n="10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386CB-D6FB-4F19-952D-356EEBF1E98B}" type="datetimeFigureOut">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6E7D6-2E86-402D-9F32-6E72606BE399}" type="slidenum">
              <a:t>‹#›</a:t>
            </a:fld>
            <a:endParaRPr lang="en-US"/>
          </a:p>
        </p:txBody>
      </p:sp>
    </p:spTree>
    <p:extLst>
      <p:ext uri="{BB962C8B-B14F-4D97-AF65-F5344CB8AC3E}">
        <p14:creationId xmlns:p14="http://schemas.microsoft.com/office/powerpoint/2010/main" val="355675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85841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8077A-4686-2BEF-02C4-F49FBF818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29C3E-C5AC-BA63-825A-13D071C90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CC9C3-4BE1-6321-E4D6-3A60A62BF0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EAD909-690E-93C0-0021-134B54BEBF07}"/>
              </a:ext>
            </a:extLst>
          </p:cNvPr>
          <p:cNvSpPr>
            <a:spLocks noGrp="1"/>
          </p:cNvSpPr>
          <p:nvPr>
            <p:ph type="sldNum" sz="quarter" idx="5"/>
          </p:nvPr>
        </p:nvSpPr>
        <p:spPr/>
        <p:txBody>
          <a:bodyPr/>
          <a:lstStyle/>
          <a:p>
            <a:fld id="{2AF6E7D6-2E86-402D-9F32-6E72606BE399}" type="slidenum">
              <a:rPr lang="en-US" smtClean="0"/>
              <a:t>10</a:t>
            </a:fld>
            <a:endParaRPr lang="en-US"/>
          </a:p>
        </p:txBody>
      </p:sp>
    </p:spTree>
    <p:extLst>
      <p:ext uri="{BB962C8B-B14F-4D97-AF65-F5344CB8AC3E}">
        <p14:creationId xmlns:p14="http://schemas.microsoft.com/office/powerpoint/2010/main" val="2388341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8077A-4686-2BEF-02C4-F49FBF818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29C3E-C5AC-BA63-825A-13D071C90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CC9C3-4BE1-6321-E4D6-3A60A62BF0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EAD909-690E-93C0-0021-134B54BEBF07}"/>
              </a:ext>
            </a:extLst>
          </p:cNvPr>
          <p:cNvSpPr>
            <a:spLocks noGrp="1"/>
          </p:cNvSpPr>
          <p:nvPr>
            <p:ph type="sldNum" sz="quarter" idx="5"/>
          </p:nvPr>
        </p:nvSpPr>
        <p:spPr/>
        <p:txBody>
          <a:bodyPr/>
          <a:lstStyle/>
          <a:p>
            <a:fld id="{2AF6E7D6-2E86-402D-9F32-6E72606BE399}" type="slidenum">
              <a:rPr lang="en-US" smtClean="0"/>
              <a:t>11</a:t>
            </a:fld>
            <a:endParaRPr lang="en-US"/>
          </a:p>
        </p:txBody>
      </p:sp>
    </p:spTree>
    <p:extLst>
      <p:ext uri="{BB962C8B-B14F-4D97-AF65-F5344CB8AC3E}">
        <p14:creationId xmlns:p14="http://schemas.microsoft.com/office/powerpoint/2010/main" val="213991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8077A-4686-2BEF-02C4-F49FBF818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29C3E-C5AC-BA63-825A-13D071C90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CC9C3-4BE1-6321-E4D6-3A60A62BF0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EAD909-690E-93C0-0021-134B54BEBF07}"/>
              </a:ext>
            </a:extLst>
          </p:cNvPr>
          <p:cNvSpPr>
            <a:spLocks noGrp="1"/>
          </p:cNvSpPr>
          <p:nvPr>
            <p:ph type="sldNum" sz="quarter" idx="5"/>
          </p:nvPr>
        </p:nvSpPr>
        <p:spPr/>
        <p:txBody>
          <a:bodyPr/>
          <a:lstStyle/>
          <a:p>
            <a:fld id="{2AF6E7D6-2E86-402D-9F32-6E72606BE399}" type="slidenum">
              <a:rPr lang="en-US" smtClean="0"/>
              <a:t>12</a:t>
            </a:fld>
            <a:endParaRPr lang="en-US"/>
          </a:p>
        </p:txBody>
      </p:sp>
    </p:spTree>
    <p:extLst>
      <p:ext uri="{BB962C8B-B14F-4D97-AF65-F5344CB8AC3E}">
        <p14:creationId xmlns:p14="http://schemas.microsoft.com/office/powerpoint/2010/main" val="1165713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6E7D6-2E86-402D-9F32-6E72606BE399}" type="slidenum">
              <a:rPr lang="en-US" smtClean="0"/>
              <a:t>13</a:t>
            </a:fld>
            <a:endParaRPr lang="en-US"/>
          </a:p>
        </p:txBody>
      </p:sp>
    </p:spTree>
    <p:extLst>
      <p:ext uri="{BB962C8B-B14F-4D97-AF65-F5344CB8AC3E}">
        <p14:creationId xmlns:p14="http://schemas.microsoft.com/office/powerpoint/2010/main" val="2624272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7AC57-6732-77F8-4FFD-24D0B2EC8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A98A3-DCB7-2EA5-FC91-1F5CE68C0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78477-EC00-D456-19C7-66E74910E5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B6FAEE-0EDD-8CEE-B4A1-02282490BE16}"/>
              </a:ext>
            </a:extLst>
          </p:cNvPr>
          <p:cNvSpPr>
            <a:spLocks noGrp="1"/>
          </p:cNvSpPr>
          <p:nvPr>
            <p:ph type="sldNum" sz="quarter" idx="5"/>
          </p:nvPr>
        </p:nvSpPr>
        <p:spPr/>
        <p:txBody>
          <a:bodyPr/>
          <a:lstStyle/>
          <a:p>
            <a:fld id="{2AF6E7D6-2E86-402D-9F32-6E72606BE399}" type="slidenum">
              <a:rPr lang="en-US" smtClean="0"/>
              <a:t>14</a:t>
            </a:fld>
            <a:endParaRPr lang="en-US"/>
          </a:p>
        </p:txBody>
      </p:sp>
    </p:spTree>
    <p:extLst>
      <p:ext uri="{BB962C8B-B14F-4D97-AF65-F5344CB8AC3E}">
        <p14:creationId xmlns:p14="http://schemas.microsoft.com/office/powerpoint/2010/main" val="3482877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15</a:t>
            </a:fld>
            <a:endParaRPr lang="en-US"/>
          </a:p>
        </p:txBody>
      </p:sp>
    </p:spTree>
    <p:extLst>
      <p:ext uri="{BB962C8B-B14F-4D97-AF65-F5344CB8AC3E}">
        <p14:creationId xmlns:p14="http://schemas.microsoft.com/office/powerpoint/2010/main" val="50657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A0BFC-2C6B-C428-5691-FB4101E19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3750B-950B-BC95-9BD5-57B6E84E3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C3489-8B6B-60B6-9224-D7E5915801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84FCB9-C314-8493-0C03-3C24F3558C5A}"/>
              </a:ext>
            </a:extLst>
          </p:cNvPr>
          <p:cNvSpPr>
            <a:spLocks noGrp="1"/>
          </p:cNvSpPr>
          <p:nvPr>
            <p:ph type="sldNum" sz="quarter" idx="5"/>
          </p:nvPr>
        </p:nvSpPr>
        <p:spPr/>
        <p:txBody>
          <a:bodyPr/>
          <a:lstStyle/>
          <a:p>
            <a:fld id="{2AF6E7D6-2E86-402D-9F32-6E72606BE399}" type="slidenum">
              <a:rPr lang="en-US" smtClean="0"/>
              <a:t>16</a:t>
            </a:fld>
            <a:endParaRPr lang="en-US"/>
          </a:p>
        </p:txBody>
      </p:sp>
    </p:spTree>
    <p:extLst>
      <p:ext uri="{BB962C8B-B14F-4D97-AF65-F5344CB8AC3E}">
        <p14:creationId xmlns:p14="http://schemas.microsoft.com/office/powerpoint/2010/main" val="1674129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4A29E-BDCE-08E8-A851-55ADE78CC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63797-CAD4-4EDE-3D46-995A3C696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2EFC2F-30E1-73BA-DEF1-0D8B4E442C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811984-8AEA-725B-C48E-1072E78B1B93}"/>
              </a:ext>
            </a:extLst>
          </p:cNvPr>
          <p:cNvSpPr>
            <a:spLocks noGrp="1"/>
          </p:cNvSpPr>
          <p:nvPr>
            <p:ph type="sldNum" sz="quarter" idx="5"/>
          </p:nvPr>
        </p:nvSpPr>
        <p:spPr/>
        <p:txBody>
          <a:bodyPr/>
          <a:lstStyle/>
          <a:p>
            <a:fld id="{2AF6E7D6-2E86-402D-9F32-6E72606BE399}" type="slidenum">
              <a:rPr lang="en-US" smtClean="0"/>
              <a:t>17</a:t>
            </a:fld>
            <a:endParaRPr lang="en-US"/>
          </a:p>
        </p:txBody>
      </p:sp>
    </p:spTree>
    <p:extLst>
      <p:ext uri="{BB962C8B-B14F-4D97-AF65-F5344CB8AC3E}">
        <p14:creationId xmlns:p14="http://schemas.microsoft.com/office/powerpoint/2010/main" val="4195565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39D1A-8A5C-1853-3C64-A61C7A112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C3C19-9FCF-B3A8-BD59-A5FED04EE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B8143-7540-AF36-BCDB-AB3637438E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731FFA-B0E2-2658-3E4E-E0E290B28A1F}"/>
              </a:ext>
            </a:extLst>
          </p:cNvPr>
          <p:cNvSpPr>
            <a:spLocks noGrp="1"/>
          </p:cNvSpPr>
          <p:nvPr>
            <p:ph type="sldNum" sz="quarter" idx="5"/>
          </p:nvPr>
        </p:nvSpPr>
        <p:spPr/>
        <p:txBody>
          <a:bodyPr/>
          <a:lstStyle/>
          <a:p>
            <a:fld id="{2AF6E7D6-2E86-402D-9F32-6E72606BE399}" type="slidenum">
              <a:rPr lang="en-US" smtClean="0"/>
              <a:t>18</a:t>
            </a:fld>
            <a:endParaRPr lang="en-US"/>
          </a:p>
        </p:txBody>
      </p:sp>
    </p:spTree>
    <p:extLst>
      <p:ext uri="{BB962C8B-B14F-4D97-AF65-F5344CB8AC3E}">
        <p14:creationId xmlns:p14="http://schemas.microsoft.com/office/powerpoint/2010/main" val="1893642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19</a:t>
            </a:fld>
            <a:endParaRPr lang="en-US"/>
          </a:p>
        </p:txBody>
      </p:sp>
    </p:spTree>
    <p:extLst>
      <p:ext uri="{BB962C8B-B14F-4D97-AF65-F5344CB8AC3E}">
        <p14:creationId xmlns:p14="http://schemas.microsoft.com/office/powerpoint/2010/main" val="219929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6E7D6-2E86-402D-9F32-6E72606BE399}" type="slidenum">
              <a:rPr lang="en-US"/>
              <a:t>2</a:t>
            </a:fld>
            <a:endParaRPr lang="en-US"/>
          </a:p>
        </p:txBody>
      </p:sp>
    </p:spTree>
    <p:extLst>
      <p:ext uri="{BB962C8B-B14F-4D97-AF65-F5344CB8AC3E}">
        <p14:creationId xmlns:p14="http://schemas.microsoft.com/office/powerpoint/2010/main" val="451110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79FAD-B182-353F-CAAE-30B6A5167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9923C-C9EF-A12A-157C-3C47026F2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F5A18-B7C5-2E4E-5052-60EB00F065EF}"/>
              </a:ext>
            </a:extLst>
          </p:cNvPr>
          <p:cNvSpPr>
            <a:spLocks noGrp="1"/>
          </p:cNvSpPr>
          <p:nvPr>
            <p:ph type="body" idx="1"/>
          </p:nvPr>
        </p:nvSpPr>
        <p:spPr/>
        <p:txBody>
          <a:bodyPr/>
          <a:lstStyle/>
          <a:p>
            <a:pPr marL="171450" indent="-171450">
              <a:buFont typeface="Arial,Sans-Serif"/>
              <a:buChar char="•"/>
            </a:pPr>
            <a:endParaRPr lang="en-US"/>
          </a:p>
        </p:txBody>
      </p:sp>
      <p:sp>
        <p:nvSpPr>
          <p:cNvPr id="4" name="Slide Number Placeholder 3">
            <a:extLst>
              <a:ext uri="{FF2B5EF4-FFF2-40B4-BE49-F238E27FC236}">
                <a16:creationId xmlns:a16="http://schemas.microsoft.com/office/drawing/2014/main" id="{751D9BDF-EA80-525C-86CB-D22332108D1E}"/>
              </a:ext>
            </a:extLst>
          </p:cNvPr>
          <p:cNvSpPr>
            <a:spLocks noGrp="1"/>
          </p:cNvSpPr>
          <p:nvPr>
            <p:ph type="sldNum" sz="quarter" idx="5"/>
          </p:nvPr>
        </p:nvSpPr>
        <p:spPr/>
        <p:txBody>
          <a:bodyPr/>
          <a:lstStyle/>
          <a:p>
            <a:fld id="{2AF6E7D6-2E86-402D-9F32-6E72606BE399}" type="slidenum">
              <a:rPr lang="en-US" smtClean="0"/>
              <a:t>20</a:t>
            </a:fld>
            <a:endParaRPr lang="en-US"/>
          </a:p>
        </p:txBody>
      </p:sp>
    </p:spTree>
    <p:extLst>
      <p:ext uri="{BB962C8B-B14F-4D97-AF65-F5344CB8AC3E}">
        <p14:creationId xmlns:p14="http://schemas.microsoft.com/office/powerpoint/2010/main" val="2919180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FB9C4-5CE0-79A5-AC44-C775B1E74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BF1AC-0D41-6AB1-A94F-88C43DC6F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991EC-4221-8720-4B8B-C5BECF7AAC8D}"/>
              </a:ext>
            </a:extLst>
          </p:cNvPr>
          <p:cNvSpPr>
            <a:spLocks noGrp="1"/>
          </p:cNvSpPr>
          <p:nvPr>
            <p:ph type="body" idx="1"/>
          </p:nvPr>
        </p:nvSpPr>
        <p:spPr/>
        <p:txBody>
          <a:bodyPr/>
          <a:lstStyle/>
          <a:p>
            <a:pPr marL="171450" indent="-171450">
              <a:buFont typeface="Arial,Sans-Serif"/>
              <a:buChar char="•"/>
            </a:pPr>
            <a:endParaRPr lang="en-US"/>
          </a:p>
        </p:txBody>
      </p:sp>
      <p:sp>
        <p:nvSpPr>
          <p:cNvPr id="4" name="Slide Number Placeholder 3">
            <a:extLst>
              <a:ext uri="{FF2B5EF4-FFF2-40B4-BE49-F238E27FC236}">
                <a16:creationId xmlns:a16="http://schemas.microsoft.com/office/drawing/2014/main" id="{551C6301-D49A-ADAF-31F2-D398468D8311}"/>
              </a:ext>
            </a:extLst>
          </p:cNvPr>
          <p:cNvSpPr>
            <a:spLocks noGrp="1"/>
          </p:cNvSpPr>
          <p:nvPr>
            <p:ph type="sldNum" sz="quarter" idx="5"/>
          </p:nvPr>
        </p:nvSpPr>
        <p:spPr/>
        <p:txBody>
          <a:bodyPr/>
          <a:lstStyle/>
          <a:p>
            <a:fld id="{2AF6E7D6-2E86-402D-9F32-6E72606BE399}" type="slidenum">
              <a:rPr lang="en-US" smtClean="0"/>
              <a:t>21</a:t>
            </a:fld>
            <a:endParaRPr lang="en-US"/>
          </a:p>
        </p:txBody>
      </p:sp>
    </p:spTree>
    <p:extLst>
      <p:ext uri="{BB962C8B-B14F-4D97-AF65-F5344CB8AC3E}">
        <p14:creationId xmlns:p14="http://schemas.microsoft.com/office/powerpoint/2010/main" val="677157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C97D-0069-8C1F-E863-8E577E825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D9954-5180-4A50-7ED9-9713BFDE0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9E21D-D61E-5275-F3C5-7832BEFAEA8F}"/>
              </a:ext>
            </a:extLst>
          </p:cNvPr>
          <p:cNvSpPr>
            <a:spLocks noGrp="1"/>
          </p:cNvSpPr>
          <p:nvPr>
            <p:ph type="body" idx="1"/>
          </p:nvPr>
        </p:nvSpPr>
        <p:spPr/>
        <p:txBody>
          <a:bodyPr/>
          <a:lstStyle/>
          <a:p>
            <a:pPr marL="171450" indent="-171450">
              <a:buFont typeface="Arial,Sans-Serif"/>
              <a:buChar char="•"/>
            </a:pPr>
            <a:endParaRPr lang="en-US"/>
          </a:p>
        </p:txBody>
      </p:sp>
      <p:sp>
        <p:nvSpPr>
          <p:cNvPr id="4" name="Slide Number Placeholder 3">
            <a:extLst>
              <a:ext uri="{FF2B5EF4-FFF2-40B4-BE49-F238E27FC236}">
                <a16:creationId xmlns:a16="http://schemas.microsoft.com/office/drawing/2014/main" id="{47FD11F0-EA22-0B3F-4939-7B88FF78A817}"/>
              </a:ext>
            </a:extLst>
          </p:cNvPr>
          <p:cNvSpPr>
            <a:spLocks noGrp="1"/>
          </p:cNvSpPr>
          <p:nvPr>
            <p:ph type="sldNum" sz="quarter" idx="5"/>
          </p:nvPr>
        </p:nvSpPr>
        <p:spPr/>
        <p:txBody>
          <a:bodyPr/>
          <a:lstStyle/>
          <a:p>
            <a:fld id="{2AF6E7D6-2E86-402D-9F32-6E72606BE399}" type="slidenum">
              <a:rPr lang="en-US" smtClean="0"/>
              <a:t>22</a:t>
            </a:fld>
            <a:endParaRPr lang="en-US"/>
          </a:p>
        </p:txBody>
      </p:sp>
    </p:spTree>
    <p:extLst>
      <p:ext uri="{BB962C8B-B14F-4D97-AF65-F5344CB8AC3E}">
        <p14:creationId xmlns:p14="http://schemas.microsoft.com/office/powerpoint/2010/main" val="3220969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9D078-7F88-C039-A2DC-63A77C64EB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5277F-2A65-58FE-E89D-DBE8DE394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14BB2-E8DB-76F1-B277-497862EAA692}"/>
              </a:ext>
            </a:extLst>
          </p:cNvPr>
          <p:cNvSpPr>
            <a:spLocks noGrp="1"/>
          </p:cNvSpPr>
          <p:nvPr>
            <p:ph type="body" idx="1"/>
          </p:nvPr>
        </p:nvSpPr>
        <p:spPr/>
        <p:txBody>
          <a:bodyPr/>
          <a:lstStyle/>
          <a:p>
            <a:pPr marL="171450" indent="-171450">
              <a:buFont typeface="Arial,Sans-Serif"/>
              <a:buChar char="•"/>
            </a:pPr>
            <a:endParaRPr lang="en-US"/>
          </a:p>
        </p:txBody>
      </p:sp>
      <p:sp>
        <p:nvSpPr>
          <p:cNvPr id="4" name="Slide Number Placeholder 3">
            <a:extLst>
              <a:ext uri="{FF2B5EF4-FFF2-40B4-BE49-F238E27FC236}">
                <a16:creationId xmlns:a16="http://schemas.microsoft.com/office/drawing/2014/main" id="{A2AFEBDF-3990-0217-BD22-7814E6BA3A19}"/>
              </a:ext>
            </a:extLst>
          </p:cNvPr>
          <p:cNvSpPr>
            <a:spLocks noGrp="1"/>
          </p:cNvSpPr>
          <p:nvPr>
            <p:ph type="sldNum" sz="quarter" idx="5"/>
          </p:nvPr>
        </p:nvSpPr>
        <p:spPr/>
        <p:txBody>
          <a:bodyPr/>
          <a:lstStyle/>
          <a:p>
            <a:fld id="{2AF6E7D6-2E86-402D-9F32-6E72606BE399}" type="slidenum">
              <a:rPr lang="en-US" smtClean="0"/>
              <a:t>23</a:t>
            </a:fld>
            <a:endParaRPr lang="en-US"/>
          </a:p>
        </p:txBody>
      </p:sp>
    </p:spTree>
    <p:extLst>
      <p:ext uri="{BB962C8B-B14F-4D97-AF65-F5344CB8AC3E}">
        <p14:creationId xmlns:p14="http://schemas.microsoft.com/office/powerpoint/2010/main" val="1142084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24</a:t>
            </a:fld>
            <a:endParaRPr lang="en-US"/>
          </a:p>
        </p:txBody>
      </p:sp>
    </p:spTree>
    <p:extLst>
      <p:ext uri="{BB962C8B-B14F-4D97-AF65-F5344CB8AC3E}">
        <p14:creationId xmlns:p14="http://schemas.microsoft.com/office/powerpoint/2010/main" val="2344971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25</a:t>
            </a:fld>
            <a:endParaRPr lang="en-US"/>
          </a:p>
        </p:txBody>
      </p:sp>
    </p:spTree>
    <p:extLst>
      <p:ext uri="{BB962C8B-B14F-4D97-AF65-F5344CB8AC3E}">
        <p14:creationId xmlns:p14="http://schemas.microsoft.com/office/powerpoint/2010/main" val="634955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26</a:t>
            </a:fld>
            <a:endParaRPr lang="en-US"/>
          </a:p>
        </p:txBody>
      </p:sp>
    </p:spTree>
    <p:extLst>
      <p:ext uri="{BB962C8B-B14F-4D97-AF65-F5344CB8AC3E}">
        <p14:creationId xmlns:p14="http://schemas.microsoft.com/office/powerpoint/2010/main" val="117074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9BA9D-44C2-2940-03E0-2A9C5C94C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D668F-6764-D796-C7F9-3186A6D4D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FA905-84E9-1E2A-5428-24DB53CE32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DC434A-66D7-690A-625F-5CEAFE321F58}"/>
              </a:ext>
            </a:extLst>
          </p:cNvPr>
          <p:cNvSpPr>
            <a:spLocks noGrp="1"/>
          </p:cNvSpPr>
          <p:nvPr>
            <p:ph type="sldNum" sz="quarter" idx="5"/>
          </p:nvPr>
        </p:nvSpPr>
        <p:spPr/>
        <p:txBody>
          <a:bodyPr/>
          <a:lstStyle/>
          <a:p>
            <a:fld id="{2AF6E7D6-2E86-402D-9F32-6E72606BE399}" type="slidenum">
              <a:rPr lang="en-US"/>
              <a:t>27</a:t>
            </a:fld>
            <a:endParaRPr lang="en-US"/>
          </a:p>
        </p:txBody>
      </p:sp>
    </p:spTree>
    <p:extLst>
      <p:ext uri="{BB962C8B-B14F-4D97-AF65-F5344CB8AC3E}">
        <p14:creationId xmlns:p14="http://schemas.microsoft.com/office/powerpoint/2010/main" val="2069413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BDB74-6BD4-8B83-5E4F-DFC3C1B48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8F24B0-CDFA-F641-C785-5E2843BEEB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13B50-8B35-CB89-FCB7-33EE13BCA4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C21AF0-36A0-5632-9CC0-374FDBBDCA71}"/>
              </a:ext>
            </a:extLst>
          </p:cNvPr>
          <p:cNvSpPr>
            <a:spLocks noGrp="1"/>
          </p:cNvSpPr>
          <p:nvPr>
            <p:ph type="sldNum" sz="quarter" idx="5"/>
          </p:nvPr>
        </p:nvSpPr>
        <p:spPr/>
        <p:txBody>
          <a:bodyPr/>
          <a:lstStyle/>
          <a:p>
            <a:fld id="{2AF6E7D6-2E86-402D-9F32-6E72606BE399}" type="slidenum">
              <a:rPr lang="en-US"/>
              <a:t>28</a:t>
            </a:fld>
            <a:endParaRPr lang="en-US"/>
          </a:p>
        </p:txBody>
      </p:sp>
    </p:spTree>
    <p:extLst>
      <p:ext uri="{BB962C8B-B14F-4D97-AF65-F5344CB8AC3E}">
        <p14:creationId xmlns:p14="http://schemas.microsoft.com/office/powerpoint/2010/main" val="1617346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29</a:t>
            </a:fld>
            <a:endParaRPr lang="en-US"/>
          </a:p>
        </p:txBody>
      </p:sp>
    </p:spTree>
    <p:extLst>
      <p:ext uri="{BB962C8B-B14F-4D97-AF65-F5344CB8AC3E}">
        <p14:creationId xmlns:p14="http://schemas.microsoft.com/office/powerpoint/2010/main" val="63506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1007148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A42E6-B23A-CE31-0B7C-7054CA477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B7A9C-7641-C945-BD40-FB5222EA71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8B0C3-0F26-56F6-BDE4-B226C1A217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9B64E3-B94A-A5C9-AE7D-86297D854EC0}"/>
              </a:ext>
            </a:extLst>
          </p:cNvPr>
          <p:cNvSpPr>
            <a:spLocks noGrp="1"/>
          </p:cNvSpPr>
          <p:nvPr>
            <p:ph type="sldNum" sz="quarter" idx="5"/>
          </p:nvPr>
        </p:nvSpPr>
        <p:spPr/>
        <p:txBody>
          <a:bodyPr/>
          <a:lstStyle/>
          <a:p>
            <a:fld id="{2AF6E7D6-2E86-402D-9F32-6E72606BE399}" type="slidenum">
              <a:rPr lang="en-US" smtClean="0"/>
              <a:t>30</a:t>
            </a:fld>
            <a:endParaRPr lang="en-US"/>
          </a:p>
        </p:txBody>
      </p:sp>
    </p:spTree>
    <p:extLst>
      <p:ext uri="{BB962C8B-B14F-4D97-AF65-F5344CB8AC3E}">
        <p14:creationId xmlns:p14="http://schemas.microsoft.com/office/powerpoint/2010/main" val="3757242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31</a:t>
            </a:fld>
            <a:endParaRPr lang="en-US"/>
          </a:p>
        </p:txBody>
      </p:sp>
    </p:spTree>
    <p:extLst>
      <p:ext uri="{BB962C8B-B14F-4D97-AF65-F5344CB8AC3E}">
        <p14:creationId xmlns:p14="http://schemas.microsoft.com/office/powerpoint/2010/main" val="73263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D99E0-EBD4-7381-AC2F-0A446D3354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7A139-64AC-8960-B355-2F1A2C40D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79C4A5-8EAB-62BE-AB1A-F6625AFDA1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0458CA-9773-891D-A266-29B19C79B466}"/>
              </a:ext>
            </a:extLst>
          </p:cNvPr>
          <p:cNvSpPr>
            <a:spLocks noGrp="1"/>
          </p:cNvSpPr>
          <p:nvPr>
            <p:ph type="sldNum" sz="quarter" idx="5"/>
          </p:nvPr>
        </p:nvSpPr>
        <p:spPr/>
        <p:txBody>
          <a:bodyPr/>
          <a:lstStyle/>
          <a:p>
            <a:fld id="{2AF6E7D6-2E86-402D-9F32-6E72606BE399}" type="slidenum">
              <a:rPr lang="en-US" smtClean="0"/>
              <a:t>32</a:t>
            </a:fld>
            <a:endParaRPr lang="en-US"/>
          </a:p>
        </p:txBody>
      </p:sp>
    </p:spTree>
    <p:extLst>
      <p:ext uri="{BB962C8B-B14F-4D97-AF65-F5344CB8AC3E}">
        <p14:creationId xmlns:p14="http://schemas.microsoft.com/office/powerpoint/2010/main" val="4201755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20AFF-A05F-242C-7D72-D8F96028E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B0498-297B-B5C6-5469-3685F72625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95A28F-1BA7-A9A0-7C2E-2FD3C98F2B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70DFAA-2A03-A2DA-DFB8-10D56268AC4E}"/>
              </a:ext>
            </a:extLst>
          </p:cNvPr>
          <p:cNvSpPr>
            <a:spLocks noGrp="1"/>
          </p:cNvSpPr>
          <p:nvPr>
            <p:ph type="sldNum" sz="quarter" idx="5"/>
          </p:nvPr>
        </p:nvSpPr>
        <p:spPr/>
        <p:txBody>
          <a:bodyPr/>
          <a:lstStyle/>
          <a:p>
            <a:fld id="{2AF6E7D6-2E86-402D-9F32-6E72606BE399}" type="slidenum">
              <a:rPr lang="en-US" smtClean="0"/>
              <a:t>33</a:t>
            </a:fld>
            <a:endParaRPr lang="en-US"/>
          </a:p>
        </p:txBody>
      </p:sp>
    </p:spTree>
    <p:extLst>
      <p:ext uri="{BB962C8B-B14F-4D97-AF65-F5344CB8AC3E}">
        <p14:creationId xmlns:p14="http://schemas.microsoft.com/office/powerpoint/2010/main" val="1195945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4C928-1583-8593-3DE1-4A54BCDCD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11B138-5AF9-24B9-C83C-FA49688AD3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B95B1-5F3B-D25E-407B-37CD5E75D5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79900E-6744-1437-7054-9698770C332F}"/>
              </a:ext>
            </a:extLst>
          </p:cNvPr>
          <p:cNvSpPr>
            <a:spLocks noGrp="1"/>
          </p:cNvSpPr>
          <p:nvPr>
            <p:ph type="sldNum" sz="quarter" idx="5"/>
          </p:nvPr>
        </p:nvSpPr>
        <p:spPr/>
        <p:txBody>
          <a:bodyPr/>
          <a:lstStyle/>
          <a:p>
            <a:fld id="{2AF6E7D6-2E86-402D-9F32-6E72606BE399}" type="slidenum">
              <a:rPr lang="en-US" smtClean="0"/>
              <a:t>34</a:t>
            </a:fld>
            <a:endParaRPr lang="en-US"/>
          </a:p>
        </p:txBody>
      </p:sp>
    </p:spTree>
    <p:extLst>
      <p:ext uri="{BB962C8B-B14F-4D97-AF65-F5344CB8AC3E}">
        <p14:creationId xmlns:p14="http://schemas.microsoft.com/office/powerpoint/2010/main" val="3109768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49BA7-03D2-8D7A-150E-A038471657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E7714-91D0-175B-97AB-DCC127E1B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AD533-14AA-07DD-1CF9-E1C581E62B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527DAC-DEE5-E65B-7E23-9A3EBBA7150B}"/>
              </a:ext>
            </a:extLst>
          </p:cNvPr>
          <p:cNvSpPr>
            <a:spLocks noGrp="1"/>
          </p:cNvSpPr>
          <p:nvPr>
            <p:ph type="sldNum" sz="quarter" idx="5"/>
          </p:nvPr>
        </p:nvSpPr>
        <p:spPr/>
        <p:txBody>
          <a:bodyPr/>
          <a:lstStyle/>
          <a:p>
            <a:fld id="{2AF6E7D6-2E86-402D-9F32-6E72606BE399}" type="slidenum">
              <a:rPr lang="en-US" smtClean="0"/>
              <a:t>35</a:t>
            </a:fld>
            <a:endParaRPr lang="en-US"/>
          </a:p>
        </p:txBody>
      </p:sp>
    </p:spTree>
    <p:extLst>
      <p:ext uri="{BB962C8B-B14F-4D97-AF65-F5344CB8AC3E}">
        <p14:creationId xmlns:p14="http://schemas.microsoft.com/office/powerpoint/2010/main" val="2291863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05A83-F30A-30BE-00C9-AE8EAEB0D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66852-A67B-01BE-CC59-E7C1C20C9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7A421-DCD1-5F91-4231-B8F64E8A42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BD13AB-99A2-5982-8F2C-A37745C28497}"/>
              </a:ext>
            </a:extLst>
          </p:cNvPr>
          <p:cNvSpPr>
            <a:spLocks noGrp="1"/>
          </p:cNvSpPr>
          <p:nvPr>
            <p:ph type="sldNum" sz="quarter" idx="5"/>
          </p:nvPr>
        </p:nvSpPr>
        <p:spPr/>
        <p:txBody>
          <a:bodyPr/>
          <a:lstStyle/>
          <a:p>
            <a:fld id="{2AF6E7D6-2E86-402D-9F32-6E72606BE399}" type="slidenum">
              <a:rPr lang="en-US" smtClean="0"/>
              <a:t>36</a:t>
            </a:fld>
            <a:endParaRPr lang="en-US"/>
          </a:p>
        </p:txBody>
      </p:sp>
    </p:spTree>
    <p:extLst>
      <p:ext uri="{BB962C8B-B14F-4D97-AF65-F5344CB8AC3E}">
        <p14:creationId xmlns:p14="http://schemas.microsoft.com/office/powerpoint/2010/main" val="2908732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4770D-70AE-5DDC-A608-B7A249AB8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569C9-2BFE-860C-BB2E-91BF09BBB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8C5CAB-32E7-7508-B0DA-F37334D20B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264E39-AC0C-886C-112A-A2E396076715}"/>
              </a:ext>
            </a:extLst>
          </p:cNvPr>
          <p:cNvSpPr>
            <a:spLocks noGrp="1"/>
          </p:cNvSpPr>
          <p:nvPr>
            <p:ph type="sldNum" sz="quarter" idx="5"/>
          </p:nvPr>
        </p:nvSpPr>
        <p:spPr/>
        <p:txBody>
          <a:bodyPr/>
          <a:lstStyle/>
          <a:p>
            <a:fld id="{2AF6E7D6-2E86-402D-9F32-6E72606BE399}" type="slidenum">
              <a:rPr lang="en-US" smtClean="0"/>
              <a:t>37</a:t>
            </a:fld>
            <a:endParaRPr lang="en-US"/>
          </a:p>
        </p:txBody>
      </p:sp>
    </p:spTree>
    <p:extLst>
      <p:ext uri="{BB962C8B-B14F-4D97-AF65-F5344CB8AC3E}">
        <p14:creationId xmlns:p14="http://schemas.microsoft.com/office/powerpoint/2010/main" val="2593805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E44B4-BA3C-D5CC-6126-400DB7480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EAC3EF-6383-B757-7F83-B8C952CB9A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DE6579-E222-85D5-5831-6291AC3D24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89F6CE-AF1A-4C18-ADE9-01E1BEFD1643}"/>
              </a:ext>
            </a:extLst>
          </p:cNvPr>
          <p:cNvSpPr>
            <a:spLocks noGrp="1"/>
          </p:cNvSpPr>
          <p:nvPr>
            <p:ph type="sldNum" sz="quarter" idx="5"/>
          </p:nvPr>
        </p:nvSpPr>
        <p:spPr/>
        <p:txBody>
          <a:bodyPr/>
          <a:lstStyle/>
          <a:p>
            <a:fld id="{2AF6E7D6-2E86-402D-9F32-6E72606BE399}" type="slidenum">
              <a:rPr lang="en-US" smtClean="0"/>
              <a:t>38</a:t>
            </a:fld>
            <a:endParaRPr lang="en-US"/>
          </a:p>
        </p:txBody>
      </p:sp>
    </p:spTree>
    <p:extLst>
      <p:ext uri="{BB962C8B-B14F-4D97-AF65-F5344CB8AC3E}">
        <p14:creationId xmlns:p14="http://schemas.microsoft.com/office/powerpoint/2010/main" val="3398223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239347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6E7D6-2E86-402D-9F32-6E72606BE399}" type="slidenum">
              <a:rPr lang="en-US" smtClean="0"/>
              <a:t>4</a:t>
            </a:fld>
            <a:endParaRPr lang="en-US"/>
          </a:p>
        </p:txBody>
      </p:sp>
    </p:spTree>
    <p:extLst>
      <p:ext uri="{BB962C8B-B14F-4D97-AF65-F5344CB8AC3E}">
        <p14:creationId xmlns:p14="http://schemas.microsoft.com/office/powerpoint/2010/main" val="898090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10714806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41</a:t>
            </a:fld>
            <a:endParaRPr lang="en-US"/>
          </a:p>
        </p:txBody>
      </p:sp>
    </p:spTree>
    <p:extLst>
      <p:ext uri="{BB962C8B-B14F-4D97-AF65-F5344CB8AC3E}">
        <p14:creationId xmlns:p14="http://schemas.microsoft.com/office/powerpoint/2010/main" val="8699437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57661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5</a:t>
            </a:fld>
            <a:endParaRPr lang="en-US"/>
          </a:p>
        </p:txBody>
      </p:sp>
    </p:spTree>
    <p:extLst>
      <p:ext uri="{BB962C8B-B14F-4D97-AF65-F5344CB8AC3E}">
        <p14:creationId xmlns:p14="http://schemas.microsoft.com/office/powerpoint/2010/main" val="2899688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6</a:t>
            </a:fld>
            <a:endParaRPr lang="en-US"/>
          </a:p>
        </p:txBody>
      </p:sp>
    </p:spTree>
    <p:extLst>
      <p:ext uri="{BB962C8B-B14F-4D97-AF65-F5344CB8AC3E}">
        <p14:creationId xmlns:p14="http://schemas.microsoft.com/office/powerpoint/2010/main" val="305107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6E7D6-2E86-402D-9F32-6E72606BE399}" type="slidenum">
              <a:rPr lang="en-US" smtClean="0"/>
              <a:t>7</a:t>
            </a:fld>
            <a:endParaRPr lang="en-US"/>
          </a:p>
        </p:txBody>
      </p:sp>
    </p:spTree>
    <p:extLst>
      <p:ext uri="{BB962C8B-B14F-4D97-AF65-F5344CB8AC3E}">
        <p14:creationId xmlns:p14="http://schemas.microsoft.com/office/powerpoint/2010/main" val="1582846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6E7D6-2E86-402D-9F32-6E72606BE399}" type="slidenum">
              <a:rPr lang="en-US" smtClean="0"/>
              <a:t>8</a:t>
            </a:fld>
            <a:endParaRPr lang="en-US"/>
          </a:p>
        </p:txBody>
      </p:sp>
    </p:spTree>
    <p:extLst>
      <p:ext uri="{BB962C8B-B14F-4D97-AF65-F5344CB8AC3E}">
        <p14:creationId xmlns:p14="http://schemas.microsoft.com/office/powerpoint/2010/main" val="12459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6E7D6-2E86-402D-9F32-6E72606BE399}" type="slidenum">
              <a:rPr lang="en-US" smtClean="0"/>
              <a:t>9</a:t>
            </a:fld>
            <a:endParaRPr lang="en-US"/>
          </a:p>
        </p:txBody>
      </p:sp>
    </p:spTree>
    <p:extLst>
      <p:ext uri="{BB962C8B-B14F-4D97-AF65-F5344CB8AC3E}">
        <p14:creationId xmlns:p14="http://schemas.microsoft.com/office/powerpoint/2010/main" val="2969961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a:lvl1pPr>
          </a:lstStyle>
          <a:p>
            <a:r>
              <a:rPr lang="en-US"/>
              <a:t>Click to edit Master title style</a:t>
            </a:r>
          </a:p>
        </p:txBody>
      </p:sp>
      <p:sp>
        <p:nvSpPr>
          <p:cNvPr id="5" name="Content Placeholder 4">
            <a:extLst>
              <a:ext uri="{FF2B5EF4-FFF2-40B4-BE49-F238E27FC236}">
                <a16:creationId xmlns:a16="http://schemas.microsoft.com/office/drawing/2014/main" id="{B1E7C28D-135E-4B02-B4F1-7CDE15AF0DB7}"/>
              </a:ext>
            </a:extLst>
          </p:cNvPr>
          <p:cNvSpPr>
            <a:spLocks noGrp="1"/>
          </p:cNvSpPr>
          <p:nvPr>
            <p:ph sz="quarter" idx="10"/>
          </p:nvPr>
        </p:nvSpPr>
        <p:spPr>
          <a:xfrm>
            <a:off x="340822" y="1795550"/>
            <a:ext cx="11851178" cy="4289366"/>
          </a:xfrm>
        </p:spPr>
        <p:txBody>
          <a:bodyPr/>
          <a:lstStyle>
            <a:lvl1pPr>
              <a:defRPr sz="3800"/>
            </a:lvl1pPr>
            <a:lvl2pPr>
              <a:defRPr sz="3200"/>
            </a:lvl2pPr>
            <a:lvl3pPr>
              <a:defRPr sz="2800">
                <a:solidFill>
                  <a:schemeClr val="bg1"/>
                </a:solidFill>
              </a:defRPr>
            </a:lvl3pPr>
            <a:lvl4pPr>
              <a:defRPr sz="2400">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C542189E-7392-48F0-B5D7-BE45364960B9}"/>
              </a:ext>
            </a:extLst>
          </p:cNvPr>
          <p:cNvSpPr>
            <a:spLocks noGrp="1"/>
          </p:cNvSpPr>
          <p:nvPr>
            <p:ph type="sldNum" sz="quarter" idx="11"/>
          </p:nvPr>
        </p:nvSpPr>
        <p:spPr/>
        <p:txBody>
          <a:bodyPr/>
          <a:lstStyle/>
          <a:p>
            <a:r>
              <a:rPr lang="en-US"/>
              <a:t>1</a:t>
            </a:r>
          </a:p>
        </p:txBody>
      </p:sp>
    </p:spTree>
    <p:extLst>
      <p:ext uri="{BB962C8B-B14F-4D97-AF65-F5344CB8AC3E}">
        <p14:creationId xmlns:p14="http://schemas.microsoft.com/office/powerpoint/2010/main" val="78788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2.xml"/><Relationship Id="rId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2" r:id="rId5"/>
    <p:sldLayoutId id="2147483773" r:id="rId6"/>
    <p:sldLayoutId id="2147483774" r:id="rId7"/>
    <p:sldLayoutId id="2147483779" r:id="rId8"/>
    <p:sldLayoutId id="2147483766" r:id="rId9"/>
    <p:sldLayoutId id="2147483780" r:id="rId10"/>
    <p:sldLayoutId id="2147483767" r:id="rId11"/>
    <p:sldLayoutId id="2147483771" r:id="rId12"/>
    <p:sldLayoutId id="2147483781" r:id="rId13"/>
    <p:sldLayoutId id="2147483753" r:id="rId14"/>
    <p:sldLayoutId id="2147483687" r:id="rId15"/>
    <p:sldLayoutId id="2147483752" r:id="rId16"/>
    <p:sldLayoutId id="2147483688" r:id="rId17"/>
    <p:sldLayoutId id="2147483689" r:id="rId18"/>
    <p:sldLayoutId id="2147483745" r:id="rId19"/>
    <p:sldLayoutId id="2147483746" r:id="rId20"/>
    <p:sldLayoutId id="2147483751" r:id="rId21"/>
    <p:sldLayoutId id="2147483703" r:id="rId22"/>
    <p:sldLayoutId id="2147483690" r:id="rId23"/>
    <p:sldLayoutId id="2147483736" r:id="rId24"/>
    <p:sldLayoutId id="2147483691" r:id="rId25"/>
    <p:sldLayoutId id="2147483744" r:id="rId26"/>
    <p:sldLayoutId id="2147483692" r:id="rId27"/>
  </p:sldLayoutIdLst>
  <p:hf hd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43" r:id="rId1"/>
    <p:sldLayoutId id="2147483742" r:id="rId2"/>
    <p:sldLayoutId id="2147483741" r:id="rId3"/>
    <p:sldLayoutId id="2147483740"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CDMIS@cde.ca.gov"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22"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e.ca.gov/sp/cd/ci/cdmisupdate31.asp" TargetMode="External"/><Relationship Id="rId2" Type="http://schemas.openxmlformats.org/officeDocument/2006/relationships/notesSlide" Target="../notesSlides/notesSlide39.xml"/><Relationship Id="rId1" Type="http://schemas.openxmlformats.org/officeDocument/2006/relationships/slideLayout" Target="../slideLayouts/slideLayout34.xml"/><Relationship Id="rId4" Type="http://schemas.openxmlformats.org/officeDocument/2006/relationships/hyperlink" Target="https://www.cde.ca.gov/fg/aa/cd/beginningyrlttr23.a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CDMIS@cde.ca.gov" TargetMode="External"/><Relationship Id="rId2" Type="http://schemas.openxmlformats.org/officeDocument/2006/relationships/notesSlide" Target="../notesSlides/notesSlide40.xml"/><Relationship Id="rId1" Type="http://schemas.openxmlformats.org/officeDocument/2006/relationships/slideLayout" Target="../slideLayouts/slideLayout45.xml"/><Relationship Id="rId6" Type="http://schemas.openxmlformats.org/officeDocument/2006/relationships/hyperlink" Target="https://www4.cde.ca.gov/cdmis" TargetMode="External"/><Relationship Id="rId5" Type="http://schemas.openxmlformats.org/officeDocument/2006/relationships/hyperlink" Target="https://www.cde.ca.gov/sp/cd/ci/main.asp" TargetMode="External"/><Relationship Id="rId4" Type="http://schemas.openxmlformats.org/officeDocument/2006/relationships/hyperlink" Target="mailto:CDMIS@dss.ca.go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3EB5-52DB-3A87-4E5A-8BF18FC65EE5}"/>
              </a:ext>
            </a:extLst>
          </p:cNvPr>
          <p:cNvSpPr>
            <a:spLocks noGrp="1"/>
          </p:cNvSpPr>
          <p:nvPr>
            <p:ph type="ctrTitle"/>
          </p:nvPr>
        </p:nvSpPr>
        <p:spPr>
          <a:xfrm>
            <a:off x="185740" y="353294"/>
            <a:ext cx="11482799" cy="1329610"/>
          </a:xfrm>
        </p:spPr>
        <p:txBody>
          <a:bodyPr vert="horz" lIns="91440" tIns="45720" rIns="91440" bIns="45720" rtlCol="0" anchor="ctr">
            <a:noAutofit/>
          </a:bodyPr>
          <a:lstStyle/>
          <a:p>
            <a:r>
              <a:rPr lang="en-US" sz="4100" dirty="0">
                <a:solidFill>
                  <a:schemeClr val="bg1"/>
                </a:solidFill>
                <a:ea typeface="+mj-lt"/>
                <a:cs typeface="+mj-lt"/>
              </a:rPr>
              <a:t> Child Development Management Information System (CDMIS) Updates &amp; Introduction to Assembly Bill 22</a:t>
            </a:r>
            <a:endParaRPr lang="en-US" sz="4100" dirty="0">
              <a:solidFill>
                <a:schemeClr val="bg1"/>
              </a:solidFill>
              <a:cs typeface="Arial"/>
            </a:endParaRPr>
          </a:p>
        </p:txBody>
      </p:sp>
      <p:sp>
        <p:nvSpPr>
          <p:cNvPr id="3" name="Content Placeholder 2">
            <a:extLst>
              <a:ext uri="{FF2B5EF4-FFF2-40B4-BE49-F238E27FC236}">
                <a16:creationId xmlns:a16="http://schemas.microsoft.com/office/drawing/2014/main" id="{3D3EDB00-97B2-E5B2-FB4A-CF57994B5B1A}"/>
              </a:ext>
            </a:extLst>
          </p:cNvPr>
          <p:cNvSpPr>
            <a:spLocks noGrp="1"/>
          </p:cNvSpPr>
          <p:nvPr>
            <p:ph sz="quarter" idx="10"/>
          </p:nvPr>
        </p:nvSpPr>
        <p:spPr>
          <a:xfrm>
            <a:off x="676891" y="2028463"/>
            <a:ext cx="10838218" cy="3171825"/>
          </a:xfrm>
        </p:spPr>
        <p:txBody>
          <a:bodyPr vert="horz" lIns="91440" tIns="45720" rIns="91440" bIns="45720" rtlCol="0" anchor="t">
            <a:normAutofit lnSpcReduction="10000"/>
          </a:bodyPr>
          <a:lstStyle/>
          <a:p>
            <a:pPr marL="0" indent="0" algn="ctr">
              <a:buNone/>
            </a:pPr>
            <a:r>
              <a:rPr lang="en-US" b="1" dirty="0">
                <a:ea typeface="+mn-lt"/>
                <a:cs typeface="+mn-lt"/>
              </a:rPr>
              <a:t>Applied Data Research and Evaluation Office (ADRE)</a:t>
            </a:r>
          </a:p>
          <a:p>
            <a:pPr marL="0" indent="0" algn="ctr">
              <a:buNone/>
            </a:pPr>
            <a:r>
              <a:rPr lang="en-US" b="1" dirty="0">
                <a:ea typeface="+mn-lt"/>
                <a:cs typeface="+mn-lt"/>
              </a:rPr>
              <a:t>Early Education and Nutrition Fiscal Services (EENFS)</a:t>
            </a:r>
          </a:p>
          <a:p>
            <a:pPr marL="0" indent="0" algn="ctr">
              <a:buNone/>
            </a:pPr>
            <a:r>
              <a:rPr lang="en-US" b="1" dirty="0">
                <a:ea typeface="+mn-lt"/>
                <a:cs typeface="+mn-lt"/>
              </a:rPr>
              <a:t>California Department of Education (CDE)</a:t>
            </a:r>
            <a:endParaRPr lang="en-US" sz="2800" dirty="0"/>
          </a:p>
          <a:p>
            <a:pPr marL="0" indent="0" algn="ctr">
              <a:buNone/>
            </a:pPr>
            <a:endParaRPr lang="en-US" b="1" dirty="0">
              <a:ea typeface="+mn-lt"/>
              <a:cs typeface="+mn-lt"/>
            </a:endParaRPr>
          </a:p>
          <a:p>
            <a:pPr marL="0" indent="0" algn="ctr">
              <a:buNone/>
            </a:pPr>
            <a:r>
              <a:rPr lang="en-US" b="1" dirty="0">
                <a:ea typeface="+mn-lt"/>
                <a:cs typeface="+mn-lt"/>
              </a:rPr>
              <a:t>Date: February 13, 2024</a:t>
            </a:r>
            <a:endParaRPr lang="en-US" dirty="0">
              <a:ea typeface="+mn-lt"/>
              <a:cs typeface="+mn-lt"/>
            </a:endParaRPr>
          </a:p>
          <a:p>
            <a:pPr marL="0" indent="0" algn="ctr">
              <a:buNone/>
            </a:pPr>
            <a:r>
              <a:rPr lang="en-US" b="1" dirty="0">
                <a:ea typeface="+mn-lt"/>
                <a:cs typeface="+mn-lt"/>
              </a:rPr>
              <a:t>Time: 10 a.m. - 11:30 a.m.</a:t>
            </a:r>
            <a:endParaRPr lang="en-US" dirty="0">
              <a:cs typeface="Arial" panose="020B0604020202020204"/>
            </a:endParaRPr>
          </a:p>
        </p:txBody>
      </p:sp>
    </p:spTree>
    <p:extLst>
      <p:ext uri="{BB962C8B-B14F-4D97-AF65-F5344CB8AC3E}">
        <p14:creationId xmlns:p14="http://schemas.microsoft.com/office/powerpoint/2010/main" val="2140234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11C22-A6B8-70CB-055C-1CBD99C4A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0AABF-8A82-3D51-3D0B-35CC34C450A5}"/>
              </a:ext>
            </a:extLst>
          </p:cNvPr>
          <p:cNvSpPr>
            <a:spLocks noGrp="1"/>
          </p:cNvSpPr>
          <p:nvPr>
            <p:ph type="title"/>
          </p:nvPr>
        </p:nvSpPr>
        <p:spPr>
          <a:xfrm>
            <a:off x="152399" y="-4545"/>
            <a:ext cx="11710087" cy="1325563"/>
          </a:xfrm>
        </p:spPr>
        <p:txBody>
          <a:bodyPr>
            <a:normAutofit/>
          </a:bodyPr>
          <a:lstStyle/>
          <a:p>
            <a:r>
              <a:rPr lang="en-US" sz="4000">
                <a:solidFill>
                  <a:schemeClr val="bg1"/>
                </a:solidFill>
              </a:rPr>
              <a:t>Transition to Enrollment Reporting FAQs (1)</a:t>
            </a:r>
          </a:p>
        </p:txBody>
      </p:sp>
      <p:sp>
        <p:nvSpPr>
          <p:cNvPr id="3" name="Content Placeholder 2">
            <a:extLst>
              <a:ext uri="{FF2B5EF4-FFF2-40B4-BE49-F238E27FC236}">
                <a16:creationId xmlns:a16="http://schemas.microsoft.com/office/drawing/2014/main" id="{256F9444-91D8-F448-7A6E-C9A9C400066B}"/>
              </a:ext>
            </a:extLst>
          </p:cNvPr>
          <p:cNvSpPr>
            <a:spLocks noGrp="1"/>
          </p:cNvSpPr>
          <p:nvPr>
            <p:ph idx="1"/>
          </p:nvPr>
        </p:nvSpPr>
        <p:spPr>
          <a:xfrm>
            <a:off x="152399" y="1321018"/>
            <a:ext cx="11887200" cy="4836714"/>
          </a:xfrm>
        </p:spPr>
        <p:txBody>
          <a:bodyPr vert="horz" lIns="91440" tIns="45720" rIns="91440" bIns="45720" rtlCol="0" anchor="t">
            <a:normAutofit/>
          </a:bodyPr>
          <a:lstStyle/>
          <a:p>
            <a:pPr marL="0" indent="0">
              <a:spcAft>
                <a:spcPts val="1000"/>
              </a:spcAft>
              <a:buNone/>
            </a:pPr>
            <a:r>
              <a:rPr lang="en-US" b="1">
                <a:cs typeface="Arial"/>
              </a:rPr>
              <a:t>If a child has an enrollment appointment in April 2024, but the "First Date of Subsidized Service" is scheduled for August 2024, should they be included in the April 2024 or August 2024 CDD-801A report?</a:t>
            </a:r>
          </a:p>
          <a:p>
            <a:pPr lvl="1">
              <a:buFont typeface="Arial" panose="020B0604020202020204" pitchFamily="34" charset="0"/>
              <a:buChar char="•"/>
            </a:pPr>
            <a:r>
              <a:rPr lang="en-US" sz="3200">
                <a:cs typeface="Arial"/>
              </a:rPr>
              <a:t>The child should be included in the CDD-801A report for the month of their First Date of Subsidized Service, which is August 2024 in this case. Even though the enrollment appointment is in April, the reporting should align with the actual start date of subsidized services.</a:t>
            </a:r>
          </a:p>
        </p:txBody>
      </p:sp>
      <p:sp>
        <p:nvSpPr>
          <p:cNvPr id="4" name="Slide Number Placeholder 3">
            <a:extLst>
              <a:ext uri="{FF2B5EF4-FFF2-40B4-BE49-F238E27FC236}">
                <a16:creationId xmlns:a16="http://schemas.microsoft.com/office/drawing/2014/main" id="{F69C38BC-172F-9019-0A4D-DC45D8BC97A2}"/>
              </a:ext>
            </a:extLst>
          </p:cNvPr>
          <p:cNvSpPr>
            <a:spLocks noGrp="1"/>
          </p:cNvSpPr>
          <p:nvPr>
            <p:ph type="sldNum" sz="quarter" idx="10"/>
          </p:nvPr>
        </p:nvSpPr>
        <p:spPr/>
        <p:txBody>
          <a:bodyPr/>
          <a:lstStyle/>
          <a:p>
            <a:fld id="{432ED76D-8188-4B28-B316-CD85396F47B0}" type="slidenum">
              <a:rPr lang="en-US" smtClean="0"/>
              <a:pPr/>
              <a:t>10</a:t>
            </a:fld>
            <a:endParaRPr lang="en-US"/>
          </a:p>
        </p:txBody>
      </p:sp>
    </p:spTree>
    <p:extLst>
      <p:ext uri="{BB962C8B-B14F-4D97-AF65-F5344CB8AC3E}">
        <p14:creationId xmlns:p14="http://schemas.microsoft.com/office/powerpoint/2010/main" val="316279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11C22-A6B8-70CB-055C-1CBD99C4A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0AABF-8A82-3D51-3D0B-35CC34C450A5}"/>
              </a:ext>
            </a:extLst>
          </p:cNvPr>
          <p:cNvSpPr>
            <a:spLocks noGrp="1"/>
          </p:cNvSpPr>
          <p:nvPr>
            <p:ph type="title"/>
          </p:nvPr>
        </p:nvSpPr>
        <p:spPr>
          <a:xfrm>
            <a:off x="152397" y="-209413"/>
            <a:ext cx="11710087" cy="1325563"/>
          </a:xfrm>
        </p:spPr>
        <p:txBody>
          <a:bodyPr>
            <a:normAutofit/>
          </a:bodyPr>
          <a:lstStyle/>
          <a:p>
            <a:r>
              <a:rPr lang="en-US" sz="4000">
                <a:solidFill>
                  <a:schemeClr val="bg1"/>
                </a:solidFill>
              </a:rPr>
              <a:t>Transition to Enrollment Reporting FAQs (2)</a:t>
            </a:r>
          </a:p>
        </p:txBody>
      </p:sp>
      <p:sp>
        <p:nvSpPr>
          <p:cNvPr id="3" name="Content Placeholder 2">
            <a:extLst>
              <a:ext uri="{FF2B5EF4-FFF2-40B4-BE49-F238E27FC236}">
                <a16:creationId xmlns:a16="http://schemas.microsoft.com/office/drawing/2014/main" id="{256F9444-91D8-F448-7A6E-C9A9C400066B}"/>
              </a:ext>
            </a:extLst>
          </p:cNvPr>
          <p:cNvSpPr>
            <a:spLocks noGrp="1"/>
          </p:cNvSpPr>
          <p:nvPr>
            <p:ph idx="1"/>
          </p:nvPr>
        </p:nvSpPr>
        <p:spPr>
          <a:xfrm>
            <a:off x="152397" y="916859"/>
            <a:ext cx="11887200" cy="4836714"/>
          </a:xfrm>
        </p:spPr>
        <p:txBody>
          <a:bodyPr vert="horz" lIns="91440" tIns="45720" rIns="91440" bIns="45720" rtlCol="0" anchor="t">
            <a:noAutofit/>
          </a:bodyPr>
          <a:lstStyle/>
          <a:p>
            <a:pPr marL="0" indent="0">
              <a:buNone/>
            </a:pPr>
            <a:r>
              <a:rPr lang="en-US" b="1" dirty="0">
                <a:cs typeface="Arial"/>
              </a:rPr>
              <a:t>Should we include children and families in the CDD-801A report for months when the program is no longer operating? (i.e. July, August, etc.)</a:t>
            </a:r>
          </a:p>
          <a:p>
            <a:pPr lvl="1">
              <a:buFont typeface="Arial" panose="020B0604020202020204" pitchFamily="34" charset="0"/>
              <a:buChar char="•"/>
            </a:pPr>
            <a:r>
              <a:rPr lang="en-US" sz="3200" dirty="0">
                <a:cs typeface="Arial"/>
              </a:rPr>
              <a:t>No. If your agency's program is on break, then you should report "No Services" in the CDMIS's "Sub-Agency/No Services" section.</a:t>
            </a:r>
          </a:p>
          <a:p>
            <a:pPr marL="0" indent="0">
              <a:buNone/>
            </a:pPr>
            <a:r>
              <a:rPr lang="en-US" b="1" dirty="0">
                <a:cs typeface="Arial"/>
              </a:rPr>
              <a:t>Should children be included in the CDD-801A report if they have not attended for a single day in the reporting period?</a:t>
            </a:r>
          </a:p>
          <a:p>
            <a:pPr lvl="1">
              <a:buFont typeface="Arial" panose="020B0604020202020204" pitchFamily="34" charset="0"/>
              <a:buChar char="•"/>
            </a:pPr>
            <a:r>
              <a:rPr lang="en-US" sz="3200" dirty="0">
                <a:cs typeface="Arial"/>
              </a:rPr>
              <a:t>Yes. Agencies are obligated to include all children who were enrolled in the program, irrespective of whether the child attended or not during the reporting period.</a:t>
            </a:r>
          </a:p>
        </p:txBody>
      </p:sp>
      <p:sp>
        <p:nvSpPr>
          <p:cNvPr id="4" name="Slide Number Placeholder 3">
            <a:extLst>
              <a:ext uri="{FF2B5EF4-FFF2-40B4-BE49-F238E27FC236}">
                <a16:creationId xmlns:a16="http://schemas.microsoft.com/office/drawing/2014/main" id="{F69C38BC-172F-9019-0A4D-DC45D8BC97A2}"/>
              </a:ext>
            </a:extLst>
          </p:cNvPr>
          <p:cNvSpPr>
            <a:spLocks noGrp="1"/>
          </p:cNvSpPr>
          <p:nvPr>
            <p:ph type="sldNum" sz="quarter" idx="10"/>
          </p:nvPr>
        </p:nvSpPr>
        <p:spPr/>
        <p:txBody>
          <a:bodyPr/>
          <a:lstStyle/>
          <a:p>
            <a:fld id="{432ED76D-8188-4B28-B316-CD85396F47B0}" type="slidenum">
              <a:rPr lang="en-US" smtClean="0"/>
              <a:pPr/>
              <a:t>11</a:t>
            </a:fld>
            <a:endParaRPr lang="en-US"/>
          </a:p>
        </p:txBody>
      </p:sp>
    </p:spTree>
    <p:extLst>
      <p:ext uri="{BB962C8B-B14F-4D97-AF65-F5344CB8AC3E}">
        <p14:creationId xmlns:p14="http://schemas.microsoft.com/office/powerpoint/2010/main" val="3713657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11C22-A6B8-70CB-055C-1CBD99C4A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0AABF-8A82-3D51-3D0B-35CC34C450A5}"/>
              </a:ext>
            </a:extLst>
          </p:cNvPr>
          <p:cNvSpPr>
            <a:spLocks noGrp="1"/>
          </p:cNvSpPr>
          <p:nvPr>
            <p:ph type="title"/>
          </p:nvPr>
        </p:nvSpPr>
        <p:spPr>
          <a:xfrm>
            <a:off x="0" y="63948"/>
            <a:ext cx="11710087" cy="1325563"/>
          </a:xfrm>
        </p:spPr>
        <p:txBody>
          <a:bodyPr>
            <a:normAutofit/>
          </a:bodyPr>
          <a:lstStyle/>
          <a:p>
            <a:r>
              <a:rPr lang="en-US" sz="4000">
                <a:solidFill>
                  <a:schemeClr val="bg1"/>
                </a:solidFill>
              </a:rPr>
              <a:t>Transition to Enrollment Reporting FAQs (3)</a:t>
            </a:r>
          </a:p>
        </p:txBody>
      </p:sp>
      <p:sp>
        <p:nvSpPr>
          <p:cNvPr id="3" name="Content Placeholder 2">
            <a:extLst>
              <a:ext uri="{FF2B5EF4-FFF2-40B4-BE49-F238E27FC236}">
                <a16:creationId xmlns:a16="http://schemas.microsoft.com/office/drawing/2014/main" id="{256F9444-91D8-F448-7A6E-C9A9C400066B}"/>
              </a:ext>
            </a:extLst>
          </p:cNvPr>
          <p:cNvSpPr>
            <a:spLocks noGrp="1"/>
          </p:cNvSpPr>
          <p:nvPr>
            <p:ph idx="1"/>
          </p:nvPr>
        </p:nvSpPr>
        <p:spPr>
          <a:xfrm>
            <a:off x="152400" y="1389511"/>
            <a:ext cx="11887200" cy="4836714"/>
          </a:xfrm>
        </p:spPr>
        <p:txBody>
          <a:bodyPr vert="horz" lIns="91440" tIns="45720" rIns="91440" bIns="45720" rtlCol="0" anchor="t">
            <a:noAutofit/>
          </a:bodyPr>
          <a:lstStyle/>
          <a:p>
            <a:pPr marL="0" indent="0">
              <a:buNone/>
            </a:pPr>
            <a:r>
              <a:rPr lang="en-US" b="1" dirty="0">
                <a:cs typeface="Arial"/>
              </a:rPr>
              <a:t>Where can I find the "First Date of Subsidized Service" field on the CDE Form 9600</a:t>
            </a:r>
            <a:r>
              <a:rPr lang="en-US" dirty="0">
                <a:cs typeface="Arial"/>
              </a:rPr>
              <a:t>?</a:t>
            </a:r>
          </a:p>
          <a:p>
            <a:pPr lvl="1">
              <a:buFont typeface="Arial" panose="020B0604020202020204" pitchFamily="34" charset="0"/>
              <a:buChar char="•"/>
            </a:pPr>
            <a:r>
              <a:rPr lang="en-US" sz="3200" dirty="0">
                <a:cs typeface="Arial"/>
              </a:rPr>
              <a:t>On the CDE Form 9600, look at the item "First Date of Subsidized Service" in section VII.</a:t>
            </a:r>
          </a:p>
          <a:p>
            <a:pPr marL="457200" lvl="1" indent="0">
              <a:buNone/>
            </a:pPr>
            <a:endParaRPr lang="en-US" sz="3200" dirty="0">
              <a:cs typeface="Arial"/>
            </a:endParaRPr>
          </a:p>
          <a:p>
            <a:pPr marL="0" indent="0">
              <a:buNone/>
            </a:pPr>
            <a:r>
              <a:rPr lang="en-US" b="1" dirty="0">
                <a:cs typeface="Arial"/>
              </a:rPr>
              <a:t>Where can I find the CDE Form 9600 or CDSS CCD 26 Form?</a:t>
            </a:r>
          </a:p>
          <a:p>
            <a:pPr lvl="1">
              <a:buFont typeface="Arial" panose="020B0604020202020204" pitchFamily="34" charset="0"/>
              <a:buChar char="•"/>
            </a:pPr>
            <a:r>
              <a:rPr lang="en-US" sz="3200" dirty="0">
                <a:cs typeface="Arial"/>
              </a:rPr>
              <a:t>The CDE Form 9600 or CCD 26 Form was completed as part of the Certification for Eligibility and is typically stored in the family file.</a:t>
            </a:r>
          </a:p>
        </p:txBody>
      </p:sp>
      <p:sp>
        <p:nvSpPr>
          <p:cNvPr id="4" name="Slide Number Placeholder 3">
            <a:extLst>
              <a:ext uri="{FF2B5EF4-FFF2-40B4-BE49-F238E27FC236}">
                <a16:creationId xmlns:a16="http://schemas.microsoft.com/office/drawing/2014/main" id="{F69C38BC-172F-9019-0A4D-DC45D8BC97A2}"/>
              </a:ext>
            </a:extLst>
          </p:cNvPr>
          <p:cNvSpPr>
            <a:spLocks noGrp="1"/>
          </p:cNvSpPr>
          <p:nvPr>
            <p:ph type="sldNum" sz="quarter" idx="10"/>
          </p:nvPr>
        </p:nvSpPr>
        <p:spPr/>
        <p:txBody>
          <a:bodyPr/>
          <a:lstStyle/>
          <a:p>
            <a:fld id="{432ED76D-8188-4B28-B316-CD85396F47B0}" type="slidenum">
              <a:rPr lang="en-US" smtClean="0"/>
              <a:pPr/>
              <a:t>12</a:t>
            </a:fld>
            <a:endParaRPr lang="en-US"/>
          </a:p>
        </p:txBody>
      </p:sp>
    </p:spTree>
    <p:extLst>
      <p:ext uri="{BB962C8B-B14F-4D97-AF65-F5344CB8AC3E}">
        <p14:creationId xmlns:p14="http://schemas.microsoft.com/office/powerpoint/2010/main" val="110746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44A0-8A08-1CC5-14AC-CCB7FEBE981F}"/>
              </a:ext>
            </a:extLst>
          </p:cNvPr>
          <p:cNvSpPr>
            <a:spLocks noGrp="1"/>
          </p:cNvSpPr>
          <p:nvPr>
            <p:ph type="title"/>
          </p:nvPr>
        </p:nvSpPr>
        <p:spPr>
          <a:xfrm>
            <a:off x="152399" y="-4545"/>
            <a:ext cx="11710087" cy="1325563"/>
          </a:xfrm>
        </p:spPr>
        <p:txBody>
          <a:bodyPr>
            <a:normAutofit/>
          </a:bodyPr>
          <a:lstStyle/>
          <a:p>
            <a:r>
              <a:rPr lang="en-US" sz="4000">
                <a:solidFill>
                  <a:schemeClr val="bg1"/>
                </a:solidFill>
              </a:rPr>
              <a:t>Updates to the Part-Day Field</a:t>
            </a:r>
          </a:p>
        </p:txBody>
      </p:sp>
      <p:sp>
        <p:nvSpPr>
          <p:cNvPr id="3" name="Content Placeholder 2">
            <a:extLst>
              <a:ext uri="{FF2B5EF4-FFF2-40B4-BE49-F238E27FC236}">
                <a16:creationId xmlns:a16="http://schemas.microsoft.com/office/drawing/2014/main" id="{52674428-3500-4CD6-0280-74BA27B80784}"/>
              </a:ext>
            </a:extLst>
          </p:cNvPr>
          <p:cNvSpPr>
            <a:spLocks noGrp="1"/>
          </p:cNvSpPr>
          <p:nvPr>
            <p:ph idx="1"/>
          </p:nvPr>
        </p:nvSpPr>
        <p:spPr>
          <a:xfrm>
            <a:off x="152400" y="1135823"/>
            <a:ext cx="11887200" cy="4836714"/>
          </a:xfrm>
        </p:spPr>
        <p:txBody>
          <a:bodyPr vert="horz" lIns="91440" tIns="45720" rIns="91440" bIns="45720" rtlCol="0" anchor="t">
            <a:normAutofit/>
          </a:bodyPr>
          <a:lstStyle/>
          <a:p>
            <a:pPr marL="0" indent="0" algn="l">
              <a:buNone/>
            </a:pPr>
            <a:r>
              <a:rPr lang="en-US" sz="2800" b="1">
                <a:cs typeface="Arial"/>
              </a:rPr>
              <a:t>New Field Name</a:t>
            </a:r>
            <a:r>
              <a:rPr lang="en-US" sz="2800">
                <a:cs typeface="Arial"/>
              </a:rPr>
              <a:t>: Service Type and Length</a:t>
            </a:r>
          </a:p>
          <a:p>
            <a:r>
              <a:rPr lang="en-US" sz="2800">
                <a:cs typeface="Arial"/>
              </a:rPr>
              <a:t>The CDD-801A report will no longer ask if the child receives part-day services and will now ask the user to select an option that captures both the “Length of Care” and “Service Type.”</a:t>
            </a:r>
          </a:p>
          <a:p>
            <a:r>
              <a:rPr lang="en-US" sz="2800">
                <a:cs typeface="Arial"/>
              </a:rPr>
              <a:t>The Services Type and Length field will allow users to input one of the following four options;</a:t>
            </a:r>
          </a:p>
          <a:p>
            <a:pPr lvl="1">
              <a:buFont typeface="Arial" panose="020B0604020202020204" pitchFamily="34" charset="0"/>
              <a:buChar char="•"/>
            </a:pPr>
            <a:r>
              <a:rPr lang="en-US" sz="2400">
                <a:cs typeface="Arial"/>
              </a:rPr>
              <a:t>A - Direct Services Full-Day </a:t>
            </a:r>
            <a:endParaRPr lang="en-US" sz="2400">
              <a:ea typeface="+mn-lt"/>
              <a:cs typeface="+mn-lt"/>
            </a:endParaRPr>
          </a:p>
          <a:p>
            <a:pPr lvl="1">
              <a:buFont typeface="Arial" panose="020B0604020202020204" pitchFamily="34" charset="0"/>
              <a:buChar char="•"/>
            </a:pPr>
            <a:r>
              <a:rPr lang="en-US" sz="2400">
                <a:cs typeface="Arial"/>
              </a:rPr>
              <a:t>B - Direct Services Part-Day</a:t>
            </a:r>
          </a:p>
          <a:p>
            <a:pPr lvl="1">
              <a:buFont typeface="Arial" panose="020B0604020202020204" pitchFamily="34" charset="0"/>
              <a:buChar char="•"/>
            </a:pPr>
            <a:r>
              <a:rPr lang="en-US" sz="2400">
                <a:cs typeface="Arial"/>
              </a:rPr>
              <a:t>C - Subcontracted Services Full-Day</a:t>
            </a:r>
          </a:p>
          <a:p>
            <a:pPr lvl="1">
              <a:buFont typeface="Arial" panose="020B0604020202020204" pitchFamily="34" charset="0"/>
              <a:buChar char="•"/>
            </a:pPr>
            <a:r>
              <a:rPr lang="en-US" sz="2400">
                <a:cs typeface="Arial"/>
              </a:rPr>
              <a:t>D - Subcontracted Services Part-Day</a:t>
            </a:r>
          </a:p>
        </p:txBody>
      </p:sp>
      <p:sp>
        <p:nvSpPr>
          <p:cNvPr id="4" name="Slide Number Placeholder 3">
            <a:extLst>
              <a:ext uri="{FF2B5EF4-FFF2-40B4-BE49-F238E27FC236}">
                <a16:creationId xmlns:a16="http://schemas.microsoft.com/office/drawing/2014/main" id="{31F5E88E-6311-EF4A-E3BC-774E9032A19B}"/>
              </a:ext>
            </a:extLst>
          </p:cNvPr>
          <p:cNvSpPr>
            <a:spLocks noGrp="1"/>
          </p:cNvSpPr>
          <p:nvPr>
            <p:ph type="sldNum" sz="quarter" idx="10"/>
          </p:nvPr>
        </p:nvSpPr>
        <p:spPr/>
        <p:txBody>
          <a:bodyPr/>
          <a:lstStyle/>
          <a:p>
            <a:fld id="{432ED76D-8188-4B28-B316-CD85396F47B0}" type="slidenum">
              <a:rPr lang="en-US" smtClean="0"/>
              <a:pPr/>
              <a:t>13</a:t>
            </a:fld>
            <a:endParaRPr lang="en-US"/>
          </a:p>
        </p:txBody>
      </p:sp>
    </p:spTree>
    <p:extLst>
      <p:ext uri="{BB962C8B-B14F-4D97-AF65-F5344CB8AC3E}">
        <p14:creationId xmlns:p14="http://schemas.microsoft.com/office/powerpoint/2010/main" val="3677239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97EDC-74A9-8E41-5F06-EA23C87F2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28E960-9363-E607-5CF0-0BA6535E5910}"/>
              </a:ext>
            </a:extLst>
          </p:cNvPr>
          <p:cNvSpPr>
            <a:spLocks noGrp="1"/>
          </p:cNvSpPr>
          <p:nvPr>
            <p:ph type="title"/>
          </p:nvPr>
        </p:nvSpPr>
        <p:spPr>
          <a:xfrm>
            <a:off x="152399" y="-4545"/>
            <a:ext cx="11710087" cy="1325563"/>
          </a:xfrm>
        </p:spPr>
        <p:txBody>
          <a:bodyPr>
            <a:normAutofit/>
          </a:bodyPr>
          <a:lstStyle/>
          <a:p>
            <a:r>
              <a:rPr lang="en-US" sz="4000">
                <a:solidFill>
                  <a:schemeClr val="bg1"/>
                </a:solidFill>
              </a:rPr>
              <a:t>Updates to the Part-Day Field FAQs</a:t>
            </a:r>
            <a:endParaRPr lang="en-US" sz="4000">
              <a:solidFill>
                <a:schemeClr val="bg1"/>
              </a:solidFill>
              <a:cs typeface="Arial"/>
            </a:endParaRPr>
          </a:p>
        </p:txBody>
      </p:sp>
      <p:sp>
        <p:nvSpPr>
          <p:cNvPr id="3" name="Content Placeholder 2">
            <a:extLst>
              <a:ext uri="{FF2B5EF4-FFF2-40B4-BE49-F238E27FC236}">
                <a16:creationId xmlns:a16="http://schemas.microsoft.com/office/drawing/2014/main" id="{37BA3FC5-6484-E5FD-3479-752BC583516F}"/>
              </a:ext>
            </a:extLst>
          </p:cNvPr>
          <p:cNvSpPr>
            <a:spLocks noGrp="1"/>
          </p:cNvSpPr>
          <p:nvPr>
            <p:ph idx="1"/>
          </p:nvPr>
        </p:nvSpPr>
        <p:spPr>
          <a:xfrm>
            <a:off x="152400" y="1010719"/>
            <a:ext cx="11887200" cy="4836714"/>
          </a:xfrm>
        </p:spPr>
        <p:txBody>
          <a:bodyPr vert="horz" lIns="91440" tIns="45720" rIns="91440" bIns="45720" rtlCol="0" anchor="t">
            <a:noAutofit/>
          </a:bodyPr>
          <a:lstStyle/>
          <a:p>
            <a:pPr marL="0" indent="0">
              <a:buNone/>
            </a:pPr>
            <a:r>
              <a:rPr lang="en-US" sz="2600" dirty="0">
                <a:ea typeface="+mn-lt"/>
                <a:cs typeface="+mn-lt"/>
              </a:rPr>
              <a:t> For the updated "Part-Day" field, should we review older CDD-801A reports  and adjust the information accordingly?</a:t>
            </a:r>
            <a:endParaRPr lang="en-US" sz="2600" dirty="0">
              <a:cs typeface="Arial" panose="020B0604020202020204"/>
            </a:endParaRPr>
          </a:p>
          <a:p>
            <a:pPr lvl="1"/>
            <a:r>
              <a:rPr lang="en-US" sz="2600" dirty="0">
                <a:ea typeface="+mn-lt"/>
                <a:cs typeface="+mn-lt"/>
              </a:rPr>
              <a:t> No. Contractors are not responsible for editing/resubmitting their 801A reports from December 2023 and prior. </a:t>
            </a:r>
          </a:p>
          <a:p>
            <a:pPr marL="0" indent="0">
              <a:buNone/>
            </a:pPr>
            <a:r>
              <a:rPr lang="en-US" sz="2600" dirty="0">
                <a:ea typeface="+mn-lt"/>
                <a:cs typeface="+mn-lt"/>
              </a:rPr>
              <a:t> Will we be able to copy forward from December 2023 to January 2024</a:t>
            </a:r>
          </a:p>
          <a:p>
            <a:pPr marL="800100" lvl="1" indent="-342900"/>
            <a:r>
              <a:rPr lang="en-US" sz="2600" dirty="0">
                <a:cs typeface="Arial"/>
              </a:rPr>
              <a:t> Unfortunately, you will not be able to copy forward from December to January due to the data field change. However, you will be able to use copy forward from January to February and thereafter.</a:t>
            </a:r>
          </a:p>
          <a:p>
            <a:pPr marL="457200" lvl="1" indent="0">
              <a:buNone/>
            </a:pPr>
            <a:r>
              <a:rPr lang="en-US" sz="2600" dirty="0">
                <a:latin typeface="Arial"/>
                <a:cs typeface="Arial"/>
              </a:rPr>
              <a:t>Should children who are enrolled in a Family Child Care Home (FCCH) setting type be designated to "Direct Services" or "Subcontracted Services."</a:t>
            </a:r>
            <a:endParaRPr lang="en-US" dirty="0">
              <a:latin typeface="Arial"/>
              <a:cs typeface="Arial"/>
            </a:endParaRPr>
          </a:p>
          <a:p>
            <a:pPr marL="914400" lvl="1" indent="-457200"/>
            <a:r>
              <a:rPr lang="en-US" sz="2600" dirty="0">
                <a:latin typeface="Arial"/>
                <a:cs typeface="Arial"/>
              </a:rPr>
              <a:t>If the child is enrolled in a FCCH setting type, then they must select either C: Subcontracted Services Full-Day or D: Subcontracted Services Part-Day.</a:t>
            </a:r>
            <a:endParaRPr lang="en-US" dirty="0">
              <a:cs typeface="Arial" panose="020B0604020202020204"/>
            </a:endParaRPr>
          </a:p>
        </p:txBody>
      </p:sp>
      <p:sp>
        <p:nvSpPr>
          <p:cNvPr id="4" name="Slide Number Placeholder 3">
            <a:extLst>
              <a:ext uri="{FF2B5EF4-FFF2-40B4-BE49-F238E27FC236}">
                <a16:creationId xmlns:a16="http://schemas.microsoft.com/office/drawing/2014/main" id="{8FA7B0A0-8982-3376-B86B-D8D7783DAB60}"/>
              </a:ext>
            </a:extLst>
          </p:cNvPr>
          <p:cNvSpPr>
            <a:spLocks noGrp="1"/>
          </p:cNvSpPr>
          <p:nvPr>
            <p:ph type="sldNum" sz="quarter" idx="10"/>
          </p:nvPr>
        </p:nvSpPr>
        <p:spPr/>
        <p:txBody>
          <a:bodyPr/>
          <a:lstStyle/>
          <a:p>
            <a:fld id="{432ED76D-8188-4B28-B316-CD85396F47B0}" type="slidenum">
              <a:rPr lang="en-US" smtClean="0"/>
              <a:pPr/>
              <a:t>14</a:t>
            </a:fld>
            <a:endParaRPr lang="en-US"/>
          </a:p>
        </p:txBody>
      </p:sp>
    </p:spTree>
    <p:extLst>
      <p:ext uri="{BB962C8B-B14F-4D97-AF65-F5344CB8AC3E}">
        <p14:creationId xmlns:p14="http://schemas.microsoft.com/office/powerpoint/2010/main" val="341371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44A0-8A08-1CC5-14AC-CCB7FEBE981F}"/>
              </a:ext>
            </a:extLst>
          </p:cNvPr>
          <p:cNvSpPr>
            <a:spLocks noGrp="1"/>
          </p:cNvSpPr>
          <p:nvPr>
            <p:ph type="title"/>
          </p:nvPr>
        </p:nvSpPr>
        <p:spPr>
          <a:xfrm>
            <a:off x="152399" y="-4545"/>
            <a:ext cx="11710087" cy="1325563"/>
          </a:xfrm>
        </p:spPr>
        <p:txBody>
          <a:bodyPr>
            <a:normAutofit/>
          </a:bodyPr>
          <a:lstStyle/>
          <a:p>
            <a:r>
              <a:rPr lang="en-US" sz="4000">
                <a:solidFill>
                  <a:schemeClr val="bg1"/>
                </a:solidFill>
              </a:rPr>
              <a:t>New Reason Code: U - CSPP Early Enrollment (1)</a:t>
            </a:r>
            <a:endParaRPr lang="en-US" sz="4000">
              <a:solidFill>
                <a:schemeClr val="bg1"/>
              </a:solidFill>
              <a:cs typeface="Arial"/>
            </a:endParaRPr>
          </a:p>
        </p:txBody>
      </p:sp>
      <p:sp>
        <p:nvSpPr>
          <p:cNvPr id="3" name="Content Placeholder 2">
            <a:extLst>
              <a:ext uri="{FF2B5EF4-FFF2-40B4-BE49-F238E27FC236}">
                <a16:creationId xmlns:a16="http://schemas.microsoft.com/office/drawing/2014/main" id="{52674428-3500-4CD6-0280-74BA27B80784}"/>
              </a:ext>
            </a:extLst>
          </p:cNvPr>
          <p:cNvSpPr>
            <a:spLocks noGrp="1"/>
          </p:cNvSpPr>
          <p:nvPr>
            <p:ph idx="1"/>
          </p:nvPr>
        </p:nvSpPr>
        <p:spPr>
          <a:xfrm>
            <a:off x="152400" y="1397405"/>
            <a:ext cx="11887200" cy="4836714"/>
          </a:xfrm>
        </p:spPr>
        <p:txBody>
          <a:bodyPr vert="horz" lIns="91440" tIns="45720" rIns="91440" bIns="45720" rtlCol="0" anchor="t">
            <a:normAutofit/>
          </a:bodyPr>
          <a:lstStyle/>
          <a:p>
            <a:r>
              <a:rPr lang="en-US" sz="2800">
                <a:solidFill>
                  <a:srgbClr val="FFFFFF"/>
                </a:solidFill>
                <a:ea typeface="+mn-lt"/>
                <a:cs typeface="+mn-lt"/>
              </a:rPr>
              <a:t>The Reason for Receiving Child Care Services information field indicates the primary reason that subsidized childcare services through an agency’s contract with the EED are needed by the family. </a:t>
            </a:r>
          </a:p>
          <a:p>
            <a:r>
              <a:rPr lang="en-US" sz="2800">
                <a:solidFill>
                  <a:srgbClr val="FFFFFF"/>
                </a:solidFill>
                <a:cs typeface="Arial"/>
              </a:rPr>
              <a:t>Where to find the Reason for Receiving Child Care Services </a:t>
            </a:r>
          </a:p>
          <a:p>
            <a:pPr lvl="1">
              <a:buFont typeface="Arial" panose="020B0604020202020204" pitchFamily="34" charset="0"/>
              <a:buChar char="•"/>
            </a:pPr>
            <a:r>
              <a:rPr lang="en-US" sz="2400">
                <a:solidFill>
                  <a:srgbClr val="FFFFFF"/>
                </a:solidFill>
                <a:cs typeface="Arial"/>
              </a:rPr>
              <a:t>9600 Form</a:t>
            </a:r>
          </a:p>
          <a:p>
            <a:pPr lvl="1">
              <a:buFont typeface="Arial" panose="020B0604020202020204" pitchFamily="34" charset="0"/>
              <a:buChar char="•"/>
            </a:pPr>
            <a:r>
              <a:rPr lang="en-US" sz="2400">
                <a:solidFill>
                  <a:srgbClr val="FFFFFF"/>
                </a:solidFill>
                <a:cs typeface="Arial"/>
              </a:rPr>
              <a:t>CDE Notice of Action (</a:t>
            </a:r>
            <a:r>
              <a:rPr lang="en-US" sz="2400">
                <a:solidFill>
                  <a:srgbClr val="FFFFFF"/>
                </a:solidFill>
                <a:ea typeface="+mn-lt"/>
                <a:cs typeface="+mn-lt"/>
              </a:rPr>
              <a:t>Child Development CD-7617 form)</a:t>
            </a:r>
          </a:p>
          <a:p>
            <a:r>
              <a:rPr lang="en-US" sz="2800">
                <a:solidFill>
                  <a:srgbClr val="FFFFFF"/>
                </a:solidFill>
                <a:cs typeface="Arial"/>
              </a:rPr>
              <a:t>Who Should be Using Reason Code U – CSPP Early Enrollment:</a:t>
            </a:r>
          </a:p>
          <a:p>
            <a:pPr lvl="1">
              <a:buFont typeface="Arial" panose="020B0604020202020204" pitchFamily="34" charset="0"/>
              <a:buChar char="•"/>
            </a:pPr>
            <a:r>
              <a:rPr lang="en-US" sz="2400">
                <a:solidFill>
                  <a:srgbClr val="FFFFFF"/>
                </a:solidFill>
                <a:cs typeface="Arial"/>
              </a:rPr>
              <a:t>California State Preschool Program (CSPP) children and families who are over the allowable income threshold but are eligible for subsidized childcare services through Early Enrollment under the provisions of </a:t>
            </a:r>
            <a:r>
              <a:rPr lang="en-US" sz="2400" i="1">
                <a:solidFill>
                  <a:srgbClr val="FFFFFF"/>
                </a:solidFill>
                <a:cs typeface="Arial"/>
              </a:rPr>
              <a:t>Education Code (EC) </a:t>
            </a:r>
            <a:r>
              <a:rPr lang="en-US" sz="2400">
                <a:solidFill>
                  <a:srgbClr val="FFFFFF"/>
                </a:solidFill>
                <a:cs typeface="Arial"/>
              </a:rPr>
              <a:t>48000.15 (c) (1).</a:t>
            </a:r>
            <a:endParaRPr lang="en-US" sz="2400">
              <a:cs typeface="Arial"/>
            </a:endParaRPr>
          </a:p>
        </p:txBody>
      </p:sp>
      <p:sp>
        <p:nvSpPr>
          <p:cNvPr id="4" name="Slide Number Placeholder 3">
            <a:extLst>
              <a:ext uri="{FF2B5EF4-FFF2-40B4-BE49-F238E27FC236}">
                <a16:creationId xmlns:a16="http://schemas.microsoft.com/office/drawing/2014/main" id="{31F5E88E-6311-EF4A-E3BC-774E9032A19B}"/>
              </a:ext>
            </a:extLst>
          </p:cNvPr>
          <p:cNvSpPr>
            <a:spLocks noGrp="1"/>
          </p:cNvSpPr>
          <p:nvPr>
            <p:ph type="sldNum" sz="quarter" idx="10"/>
          </p:nvPr>
        </p:nvSpPr>
        <p:spPr/>
        <p:txBody>
          <a:bodyPr/>
          <a:lstStyle/>
          <a:p>
            <a:fld id="{432ED76D-8188-4B28-B316-CD85396F47B0}" type="slidenum">
              <a:rPr lang="en-US" smtClean="0"/>
              <a:pPr/>
              <a:t>15</a:t>
            </a:fld>
            <a:endParaRPr lang="en-US"/>
          </a:p>
        </p:txBody>
      </p:sp>
    </p:spTree>
    <p:extLst>
      <p:ext uri="{BB962C8B-B14F-4D97-AF65-F5344CB8AC3E}">
        <p14:creationId xmlns:p14="http://schemas.microsoft.com/office/powerpoint/2010/main" val="493102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77B5D-D1E1-8DB3-2294-D356B51C4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FBDCA9-C799-4F57-4F67-7F8851495369}"/>
              </a:ext>
            </a:extLst>
          </p:cNvPr>
          <p:cNvSpPr>
            <a:spLocks noGrp="1"/>
          </p:cNvSpPr>
          <p:nvPr>
            <p:ph type="title"/>
          </p:nvPr>
        </p:nvSpPr>
        <p:spPr>
          <a:xfrm>
            <a:off x="152399" y="-4545"/>
            <a:ext cx="11710087" cy="1325563"/>
          </a:xfrm>
        </p:spPr>
        <p:txBody>
          <a:bodyPr>
            <a:normAutofit/>
          </a:bodyPr>
          <a:lstStyle/>
          <a:p>
            <a:r>
              <a:rPr lang="en-US" sz="4000">
                <a:solidFill>
                  <a:schemeClr val="bg1"/>
                </a:solidFill>
              </a:rPr>
              <a:t>New Reason Code: U - CSPP Early Enrollment (2)</a:t>
            </a:r>
            <a:endParaRPr lang="en-US" sz="4000">
              <a:solidFill>
                <a:schemeClr val="bg1"/>
              </a:solidFill>
              <a:cs typeface="Arial"/>
            </a:endParaRPr>
          </a:p>
        </p:txBody>
      </p:sp>
      <p:sp>
        <p:nvSpPr>
          <p:cNvPr id="3" name="Content Placeholder 2">
            <a:extLst>
              <a:ext uri="{FF2B5EF4-FFF2-40B4-BE49-F238E27FC236}">
                <a16:creationId xmlns:a16="http://schemas.microsoft.com/office/drawing/2014/main" id="{E58A0A08-9EAD-59BD-6972-2E8A8FF6FDDE}"/>
              </a:ext>
            </a:extLst>
          </p:cNvPr>
          <p:cNvSpPr>
            <a:spLocks noGrp="1"/>
          </p:cNvSpPr>
          <p:nvPr>
            <p:ph idx="1"/>
          </p:nvPr>
        </p:nvSpPr>
        <p:spPr>
          <a:xfrm>
            <a:off x="152400" y="1386032"/>
            <a:ext cx="11887200" cy="4836714"/>
          </a:xfrm>
        </p:spPr>
        <p:txBody>
          <a:bodyPr vert="horz" lIns="91440" tIns="45720" rIns="91440" bIns="45720" rtlCol="0" anchor="t">
            <a:normAutofit/>
          </a:bodyPr>
          <a:lstStyle/>
          <a:p>
            <a:r>
              <a:rPr lang="en-US" sz="2800" dirty="0">
                <a:latin typeface="Arial"/>
                <a:cs typeface="Arial"/>
              </a:rPr>
              <a:t>Restrictions:</a:t>
            </a:r>
            <a:endParaRPr lang="en-US" dirty="0"/>
          </a:p>
          <a:p>
            <a:pPr lvl="1">
              <a:buFont typeface="Arial" panose="020B0604020202020204" pitchFamily="34" charset="0"/>
              <a:buChar char="•"/>
            </a:pPr>
            <a:r>
              <a:rPr lang="en-US" sz="2400" dirty="0">
                <a:latin typeface="Arial"/>
                <a:cs typeface="Arial"/>
              </a:rPr>
              <a:t>This code can only be used when all of the children in the family are receiving services in CSPP.</a:t>
            </a:r>
          </a:p>
          <a:p>
            <a:pPr lvl="1">
              <a:buFont typeface="Arial" panose="020B0604020202020204" pitchFamily="34" charset="0"/>
              <a:buChar char="•"/>
            </a:pPr>
            <a:r>
              <a:rPr lang="en-US" sz="2400" dirty="0">
                <a:latin typeface="Arial"/>
                <a:cs typeface="Arial"/>
              </a:rPr>
              <a:t>This code can be used when all of the children received Full-Day Services, Part-Day Services, or a mix of both length of care types.</a:t>
            </a:r>
            <a:endParaRPr lang="en-US" dirty="0">
              <a:cs typeface="Arial"/>
            </a:endParaRPr>
          </a:p>
          <a:p>
            <a:pPr lvl="1">
              <a:buFont typeface="Arial" panose="020B0604020202020204" pitchFamily="34" charset="0"/>
              <a:buChar char="•"/>
            </a:pPr>
            <a:r>
              <a:rPr lang="en-US" sz="2400" dirty="0">
                <a:latin typeface="Arial"/>
                <a:cs typeface="Arial"/>
              </a:rPr>
              <a:t>This code can only be used when all of the children in the family have dates of birth between June 3, 2019 to September 1, 2019.</a:t>
            </a:r>
            <a:endParaRPr lang="en-US" dirty="0">
              <a:cs typeface="Arial"/>
            </a:endParaRPr>
          </a:p>
          <a:p>
            <a:pPr lvl="1">
              <a:buFont typeface="Arial" panose="020B0604020202020204" pitchFamily="34" charset="0"/>
              <a:buChar char="•"/>
            </a:pPr>
            <a:r>
              <a:rPr lang="en-US" sz="2400" dirty="0">
                <a:latin typeface="Arial"/>
                <a:cs typeface="Arial"/>
              </a:rPr>
              <a:t>This code has no income limits and the family can exceed the 100% x 1.15 State Median Income Threshold limits. </a:t>
            </a:r>
            <a:endParaRPr lang="en-US" dirty="0">
              <a:cs typeface="Arial"/>
            </a:endParaRPr>
          </a:p>
          <a:p>
            <a:pPr lvl="1">
              <a:buFont typeface="Arial" panose="020B0604020202020204" pitchFamily="34" charset="0"/>
              <a:buChar char="•"/>
            </a:pPr>
            <a:r>
              <a:rPr lang="en-US" sz="2400" dirty="0">
                <a:latin typeface="Arial"/>
                <a:cs typeface="Arial"/>
              </a:rPr>
              <a:t>This code can only be used during the following report periods: July 2023 to June 2025.</a:t>
            </a:r>
            <a:endParaRPr lang="en-US" dirty="0">
              <a:cs typeface="Arial"/>
            </a:endParaRPr>
          </a:p>
        </p:txBody>
      </p:sp>
      <p:sp>
        <p:nvSpPr>
          <p:cNvPr id="4" name="Slide Number Placeholder 3">
            <a:extLst>
              <a:ext uri="{FF2B5EF4-FFF2-40B4-BE49-F238E27FC236}">
                <a16:creationId xmlns:a16="http://schemas.microsoft.com/office/drawing/2014/main" id="{ECD25B69-69C5-2025-32D9-298219456152}"/>
              </a:ext>
            </a:extLst>
          </p:cNvPr>
          <p:cNvSpPr>
            <a:spLocks noGrp="1"/>
          </p:cNvSpPr>
          <p:nvPr>
            <p:ph type="sldNum" sz="quarter" idx="10"/>
          </p:nvPr>
        </p:nvSpPr>
        <p:spPr/>
        <p:txBody>
          <a:bodyPr/>
          <a:lstStyle/>
          <a:p>
            <a:fld id="{432ED76D-8188-4B28-B316-CD85396F47B0}" type="slidenum">
              <a:rPr lang="en-US" smtClean="0"/>
              <a:pPr/>
              <a:t>16</a:t>
            </a:fld>
            <a:endParaRPr lang="en-US"/>
          </a:p>
        </p:txBody>
      </p:sp>
    </p:spTree>
    <p:extLst>
      <p:ext uri="{BB962C8B-B14F-4D97-AF65-F5344CB8AC3E}">
        <p14:creationId xmlns:p14="http://schemas.microsoft.com/office/powerpoint/2010/main" val="219998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09F5D-FBFF-B439-F2AE-96586F835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18193-AC2F-6F28-3513-51D1F67F6BFB}"/>
              </a:ext>
            </a:extLst>
          </p:cNvPr>
          <p:cNvSpPr>
            <a:spLocks noGrp="1"/>
          </p:cNvSpPr>
          <p:nvPr>
            <p:ph type="title"/>
          </p:nvPr>
        </p:nvSpPr>
        <p:spPr>
          <a:xfrm>
            <a:off x="152399" y="-4545"/>
            <a:ext cx="11710087" cy="1325563"/>
          </a:xfrm>
        </p:spPr>
        <p:txBody>
          <a:bodyPr>
            <a:normAutofit/>
          </a:bodyPr>
          <a:lstStyle/>
          <a:p>
            <a:r>
              <a:rPr lang="en-US" sz="4000">
                <a:solidFill>
                  <a:schemeClr val="bg1"/>
                </a:solidFill>
              </a:rPr>
              <a:t>New Reason Code: U - CSPP Early Enrollment FAQs (1)</a:t>
            </a:r>
            <a:endParaRPr lang="en-US" sz="4000">
              <a:solidFill>
                <a:schemeClr val="bg1"/>
              </a:solidFill>
              <a:cs typeface="Arial"/>
            </a:endParaRPr>
          </a:p>
        </p:txBody>
      </p:sp>
      <p:sp>
        <p:nvSpPr>
          <p:cNvPr id="3" name="Content Placeholder 2">
            <a:extLst>
              <a:ext uri="{FF2B5EF4-FFF2-40B4-BE49-F238E27FC236}">
                <a16:creationId xmlns:a16="http://schemas.microsoft.com/office/drawing/2014/main" id="{60112DED-5B27-C548-F4B5-3565AE974CEB}"/>
              </a:ext>
            </a:extLst>
          </p:cNvPr>
          <p:cNvSpPr>
            <a:spLocks noGrp="1"/>
          </p:cNvSpPr>
          <p:nvPr>
            <p:ph idx="1"/>
          </p:nvPr>
        </p:nvSpPr>
        <p:spPr>
          <a:xfrm>
            <a:off x="152399" y="1257302"/>
            <a:ext cx="11915956" cy="5052374"/>
          </a:xfrm>
        </p:spPr>
        <p:txBody>
          <a:bodyPr vert="horz" lIns="91440" tIns="45720" rIns="91440" bIns="45720" rtlCol="0" anchor="ctr">
            <a:noAutofit/>
          </a:bodyPr>
          <a:lstStyle/>
          <a:p>
            <a:pPr marL="0" indent="0">
              <a:buNone/>
            </a:pPr>
            <a:r>
              <a:rPr lang="en-US" sz="2800" b="1" dirty="0">
                <a:latin typeface="Arial"/>
                <a:cs typeface="Arial"/>
              </a:rPr>
              <a:t>What is Early Enrollment?</a:t>
            </a:r>
            <a:endParaRPr lang="en-US" sz="2800" dirty="0">
              <a:cs typeface="Arial" panose="020B0604020202020204"/>
            </a:endParaRPr>
          </a:p>
          <a:p>
            <a:pPr marL="742950" lvl="1" indent="-342900">
              <a:buFont typeface="Arial" panose="020B0604020202020204" pitchFamily="34" charset="0"/>
              <a:buChar char="•"/>
            </a:pPr>
            <a:r>
              <a:rPr lang="en-US" sz="2600" dirty="0">
                <a:latin typeface="Arial"/>
                <a:cs typeface="Helvetica"/>
              </a:rPr>
              <a:t>The </a:t>
            </a:r>
            <a:r>
              <a:rPr lang="en-US" sz="2600" i="1" dirty="0">
                <a:latin typeface="Arial"/>
                <a:cs typeface="Helvetica"/>
              </a:rPr>
              <a:t>EC</a:t>
            </a:r>
            <a:r>
              <a:rPr lang="en-US" sz="2600" dirty="0">
                <a:latin typeface="Arial"/>
                <a:cs typeface="Helvetica"/>
              </a:rPr>
              <a:t> Section 48000.15(b)(4) defines an early enrollment child as a child whose fourth birthday falls between June 3rd and September 1st, inclusive, preceding the school year during which they are enrolled in a Transitional Kindergarten (TK) classroom. </a:t>
            </a:r>
            <a:endParaRPr lang="en-US" sz="2600" b="1" dirty="0">
              <a:latin typeface="Arial"/>
              <a:cs typeface="Arial"/>
            </a:endParaRPr>
          </a:p>
          <a:p>
            <a:pPr lvl="1" indent="-285750">
              <a:buFont typeface="Arial" panose="020B0604020202020204" pitchFamily="34" charset="0"/>
              <a:buChar char="•"/>
            </a:pPr>
            <a:r>
              <a:rPr lang="en-US" sz="2600" dirty="0">
                <a:latin typeface="Arial"/>
                <a:cs typeface="Helvetica"/>
              </a:rPr>
              <a:t>School districts and charter schools offering early enrollment TK must concurrently offer enrollment in a CSPP operated by the school district or charter school if the district or  school operates one, and it is not full.</a:t>
            </a:r>
          </a:p>
          <a:p>
            <a:pPr marL="0" indent="0">
              <a:buNone/>
            </a:pPr>
            <a:r>
              <a:rPr lang="en-US" sz="2800" b="1" dirty="0">
                <a:latin typeface="Arial"/>
                <a:cs typeface="Arial"/>
              </a:rPr>
              <a:t>What are the age cutoffs for early enrollment this Fiscal Year (FY) 2023-24?</a:t>
            </a:r>
          </a:p>
          <a:p>
            <a:pPr marL="800100" indent="-342900">
              <a:spcBef>
                <a:spcPts val="500"/>
              </a:spcBef>
            </a:pPr>
            <a:r>
              <a:rPr lang="en-US" sz="2600" dirty="0">
                <a:latin typeface="Arial"/>
                <a:cs typeface="Arial"/>
              </a:rPr>
              <a:t>Birthdates of eligible children must be between June 3, 2019 and September 1, 2019</a:t>
            </a:r>
          </a:p>
        </p:txBody>
      </p:sp>
      <p:sp>
        <p:nvSpPr>
          <p:cNvPr id="4" name="Slide Number Placeholder 3">
            <a:extLst>
              <a:ext uri="{FF2B5EF4-FFF2-40B4-BE49-F238E27FC236}">
                <a16:creationId xmlns:a16="http://schemas.microsoft.com/office/drawing/2014/main" id="{A66E15AD-4391-6D43-E3CF-4D324EFC9F39}"/>
              </a:ext>
            </a:extLst>
          </p:cNvPr>
          <p:cNvSpPr>
            <a:spLocks noGrp="1"/>
          </p:cNvSpPr>
          <p:nvPr>
            <p:ph type="sldNum" sz="quarter" idx="10"/>
          </p:nvPr>
        </p:nvSpPr>
        <p:spPr/>
        <p:txBody>
          <a:bodyPr/>
          <a:lstStyle/>
          <a:p>
            <a:fld id="{432ED76D-8188-4B28-B316-CD85396F47B0}" type="slidenum">
              <a:rPr lang="en-US" smtClean="0"/>
              <a:pPr/>
              <a:t>17</a:t>
            </a:fld>
            <a:endParaRPr lang="en-US"/>
          </a:p>
        </p:txBody>
      </p:sp>
    </p:spTree>
    <p:extLst>
      <p:ext uri="{BB962C8B-B14F-4D97-AF65-F5344CB8AC3E}">
        <p14:creationId xmlns:p14="http://schemas.microsoft.com/office/powerpoint/2010/main" val="93784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FD60F-8076-7AFD-1012-B2481A534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F1F0F-F7CD-1B38-B8E0-3D437822FEFD}"/>
              </a:ext>
            </a:extLst>
          </p:cNvPr>
          <p:cNvSpPr>
            <a:spLocks noGrp="1"/>
          </p:cNvSpPr>
          <p:nvPr>
            <p:ph type="title"/>
          </p:nvPr>
        </p:nvSpPr>
        <p:spPr>
          <a:xfrm>
            <a:off x="152399" y="-4545"/>
            <a:ext cx="11710087" cy="1325563"/>
          </a:xfrm>
        </p:spPr>
        <p:txBody>
          <a:bodyPr>
            <a:normAutofit/>
          </a:bodyPr>
          <a:lstStyle/>
          <a:p>
            <a:r>
              <a:rPr lang="en-US" sz="4000">
                <a:solidFill>
                  <a:schemeClr val="bg1"/>
                </a:solidFill>
              </a:rPr>
              <a:t>New Reason Code: U - CSPP Early Enrollment FAQs (2)</a:t>
            </a:r>
            <a:endParaRPr lang="en-US" sz="4000">
              <a:solidFill>
                <a:schemeClr val="bg1"/>
              </a:solidFill>
              <a:cs typeface="Arial"/>
            </a:endParaRPr>
          </a:p>
        </p:txBody>
      </p:sp>
      <p:sp>
        <p:nvSpPr>
          <p:cNvPr id="3" name="Content Placeholder 2">
            <a:extLst>
              <a:ext uri="{FF2B5EF4-FFF2-40B4-BE49-F238E27FC236}">
                <a16:creationId xmlns:a16="http://schemas.microsoft.com/office/drawing/2014/main" id="{93CCD606-F59A-509C-5F2A-D0425E0CA641}"/>
              </a:ext>
            </a:extLst>
          </p:cNvPr>
          <p:cNvSpPr>
            <a:spLocks noGrp="1"/>
          </p:cNvSpPr>
          <p:nvPr>
            <p:ph idx="1"/>
          </p:nvPr>
        </p:nvSpPr>
        <p:spPr>
          <a:xfrm>
            <a:off x="80513" y="1322729"/>
            <a:ext cx="11959087" cy="4836714"/>
          </a:xfrm>
        </p:spPr>
        <p:txBody>
          <a:bodyPr vert="horz" lIns="91440" tIns="45720" rIns="91440" bIns="45720" rtlCol="0" anchor="t">
            <a:normAutofit/>
          </a:bodyPr>
          <a:lstStyle/>
          <a:p>
            <a:pPr marL="0" indent="0">
              <a:buNone/>
            </a:pPr>
            <a:r>
              <a:rPr lang="en-US" b="1">
                <a:cs typeface="Arial"/>
              </a:rPr>
              <a:t>When can I start using this reason code?</a:t>
            </a:r>
            <a:endParaRPr lang="en-US">
              <a:cs typeface="Arial"/>
            </a:endParaRPr>
          </a:p>
          <a:p>
            <a:pPr marL="971550" lvl="1" indent="-285750">
              <a:buFont typeface="Arial,Sans-Serif"/>
              <a:buChar char="•"/>
            </a:pPr>
            <a:r>
              <a:rPr lang="en-US">
                <a:cs typeface="Arial"/>
              </a:rPr>
              <a:t>Reason Code: U – CSPP Early Enrollment will be available for use February 1, 2024, commencing with the January 2024 801A Report</a:t>
            </a:r>
          </a:p>
          <a:p>
            <a:pPr lvl="1" indent="0">
              <a:buNone/>
            </a:pPr>
            <a:endParaRPr lang="en-US">
              <a:cs typeface="Arial"/>
            </a:endParaRPr>
          </a:p>
          <a:p>
            <a:pPr marL="0" indent="0">
              <a:buFont typeface="Arial"/>
              <a:buNone/>
            </a:pPr>
            <a:r>
              <a:rPr lang="en-US" b="1">
                <a:cs typeface="Arial"/>
              </a:rPr>
              <a:t>Where can I find more information on early enrollment?</a:t>
            </a:r>
            <a:endParaRPr lang="en-US">
              <a:cs typeface="Arial"/>
            </a:endParaRPr>
          </a:p>
          <a:p>
            <a:pPr lvl="1" indent="-342900">
              <a:buFont typeface="Arial"/>
              <a:buChar char="•"/>
            </a:pPr>
            <a:r>
              <a:rPr lang="en-US">
                <a:cs typeface="Arial"/>
              </a:rPr>
              <a:t>Additional information can be found on the Transitional Kindergarten FAQs web page or by reaching your Program Quality Implementation regional consultant</a:t>
            </a:r>
          </a:p>
        </p:txBody>
      </p:sp>
      <p:sp>
        <p:nvSpPr>
          <p:cNvPr id="4" name="Slide Number Placeholder 3">
            <a:extLst>
              <a:ext uri="{FF2B5EF4-FFF2-40B4-BE49-F238E27FC236}">
                <a16:creationId xmlns:a16="http://schemas.microsoft.com/office/drawing/2014/main" id="{01F1C0D7-3DEB-3846-FAFA-83D9CB194B69}"/>
              </a:ext>
            </a:extLst>
          </p:cNvPr>
          <p:cNvSpPr>
            <a:spLocks noGrp="1"/>
          </p:cNvSpPr>
          <p:nvPr>
            <p:ph type="sldNum" sz="quarter" idx="10"/>
          </p:nvPr>
        </p:nvSpPr>
        <p:spPr/>
        <p:txBody>
          <a:bodyPr/>
          <a:lstStyle/>
          <a:p>
            <a:fld id="{432ED76D-8188-4B28-B316-CD85396F47B0}" type="slidenum">
              <a:rPr lang="en-US" smtClean="0"/>
              <a:pPr/>
              <a:t>18</a:t>
            </a:fld>
            <a:endParaRPr lang="en-US"/>
          </a:p>
        </p:txBody>
      </p:sp>
    </p:spTree>
    <p:extLst>
      <p:ext uri="{BB962C8B-B14F-4D97-AF65-F5344CB8AC3E}">
        <p14:creationId xmlns:p14="http://schemas.microsoft.com/office/powerpoint/2010/main" val="3638049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44A0-8A08-1CC5-14AC-CCB7FEBE981F}"/>
              </a:ext>
            </a:extLst>
          </p:cNvPr>
          <p:cNvSpPr>
            <a:spLocks noGrp="1"/>
          </p:cNvSpPr>
          <p:nvPr>
            <p:ph type="title"/>
          </p:nvPr>
        </p:nvSpPr>
        <p:spPr>
          <a:xfrm>
            <a:off x="1332470" y="183199"/>
            <a:ext cx="9527060" cy="1325563"/>
          </a:xfrm>
        </p:spPr>
        <p:txBody>
          <a:bodyPr>
            <a:normAutofit fontScale="90000"/>
          </a:bodyPr>
          <a:lstStyle/>
          <a:p>
            <a:r>
              <a:rPr lang="en-US" sz="4000">
                <a:solidFill>
                  <a:schemeClr val="bg1"/>
                </a:solidFill>
              </a:rPr>
              <a:t>New Reason Code: V - Means-Tested Government Program (1)</a:t>
            </a:r>
            <a:br>
              <a:rPr lang="en-US" sz="4000"/>
            </a:br>
            <a:endParaRPr lang="en-US" sz="4000">
              <a:solidFill>
                <a:schemeClr val="bg1"/>
              </a:solidFill>
            </a:endParaRPr>
          </a:p>
        </p:txBody>
      </p:sp>
      <p:sp>
        <p:nvSpPr>
          <p:cNvPr id="3" name="Content Placeholder 2">
            <a:extLst>
              <a:ext uri="{FF2B5EF4-FFF2-40B4-BE49-F238E27FC236}">
                <a16:creationId xmlns:a16="http://schemas.microsoft.com/office/drawing/2014/main" id="{52674428-3500-4CD6-0280-74BA27B80784}"/>
              </a:ext>
            </a:extLst>
          </p:cNvPr>
          <p:cNvSpPr>
            <a:spLocks noGrp="1"/>
          </p:cNvSpPr>
          <p:nvPr>
            <p:ph idx="1"/>
          </p:nvPr>
        </p:nvSpPr>
        <p:spPr>
          <a:xfrm>
            <a:off x="152400" y="1135823"/>
            <a:ext cx="11887200" cy="4836714"/>
          </a:xfrm>
        </p:spPr>
        <p:txBody>
          <a:bodyPr vert="horz" lIns="91440" tIns="45720" rIns="91440" bIns="45720" rtlCol="0" anchor="t">
            <a:normAutofit/>
          </a:bodyPr>
          <a:lstStyle/>
          <a:p>
            <a:r>
              <a:rPr lang="en-US" sz="2800" dirty="0">
                <a:cs typeface="Arial"/>
              </a:rPr>
              <a:t>Who Should be Using </a:t>
            </a:r>
            <a:r>
              <a:rPr lang="en-US" sz="2800" dirty="0">
                <a:solidFill>
                  <a:srgbClr val="FFFFFF"/>
                </a:solidFill>
                <a:latin typeface="Arial"/>
                <a:cs typeface="Arial"/>
              </a:rPr>
              <a:t>Reason Code V – Means-Tested Government Program</a:t>
            </a:r>
            <a:r>
              <a:rPr lang="en-US" sz="2800" dirty="0">
                <a:cs typeface="Arial"/>
              </a:rPr>
              <a:t>:</a:t>
            </a:r>
            <a:endParaRPr lang="en-US" dirty="0">
              <a:cs typeface="Arial" panose="020B0604020202020204"/>
            </a:endParaRPr>
          </a:p>
          <a:p>
            <a:pPr lvl="1">
              <a:buFont typeface="Arial" panose="020B0604020202020204" pitchFamily="34" charset="0"/>
              <a:buChar char="•"/>
            </a:pPr>
            <a:r>
              <a:rPr lang="en-US" sz="2400" dirty="0">
                <a:solidFill>
                  <a:srgbClr val="FFFFFF"/>
                </a:solidFill>
                <a:latin typeface="Arial"/>
                <a:cs typeface="Arial"/>
              </a:rPr>
              <a:t>Children and families who are over the allowable income threshold but are eligible for subsidized services through Means-Tested Government Programs under the provisions of </a:t>
            </a:r>
            <a:r>
              <a:rPr lang="en-US" sz="2400" i="1" dirty="0">
                <a:solidFill>
                  <a:srgbClr val="FFFFFF"/>
                </a:solidFill>
                <a:latin typeface="Arial"/>
                <a:cs typeface="Arial"/>
              </a:rPr>
              <a:t>EC </a:t>
            </a:r>
            <a:r>
              <a:rPr lang="en-US" sz="2400" dirty="0">
                <a:solidFill>
                  <a:srgbClr val="FFFFFF"/>
                </a:solidFill>
                <a:latin typeface="Arial"/>
                <a:cs typeface="Arial"/>
              </a:rPr>
              <a:t>8213.5 (a) – (c).</a:t>
            </a:r>
          </a:p>
          <a:p>
            <a:r>
              <a:rPr lang="en-US" sz="2800" dirty="0">
                <a:cs typeface="Arial"/>
              </a:rPr>
              <a:t>Restrictions:</a:t>
            </a:r>
          </a:p>
          <a:p>
            <a:pPr lvl="1">
              <a:buFont typeface="Arial" panose="020B0604020202020204" pitchFamily="34" charset="0"/>
              <a:buChar char="•"/>
            </a:pPr>
            <a:r>
              <a:rPr lang="en-US" sz="2400" dirty="0">
                <a:cs typeface="Arial" panose="020B0604020202020204"/>
              </a:rPr>
              <a:t>This code can be used when any of the children in the family are receiving services in California State Preschool Program (CSPP), General Child Care and Development Programs (CCTR), Migrant Child Care and Development Programs (CMIG), California Family Child Care Home Education Networks (CFCC), California Alternative Payment Programs (CAPP), CalWORKs Stage 2 (C2AP), CalWORKs Stage 3 (C3AP), and Migrant Child Care Alternative Payment Programs (CMAP).</a:t>
            </a:r>
          </a:p>
        </p:txBody>
      </p:sp>
      <p:sp>
        <p:nvSpPr>
          <p:cNvPr id="4" name="Slide Number Placeholder 3">
            <a:extLst>
              <a:ext uri="{FF2B5EF4-FFF2-40B4-BE49-F238E27FC236}">
                <a16:creationId xmlns:a16="http://schemas.microsoft.com/office/drawing/2014/main" id="{31F5E88E-6311-EF4A-E3BC-774E9032A19B}"/>
              </a:ext>
            </a:extLst>
          </p:cNvPr>
          <p:cNvSpPr>
            <a:spLocks noGrp="1"/>
          </p:cNvSpPr>
          <p:nvPr>
            <p:ph type="sldNum" sz="quarter" idx="10"/>
          </p:nvPr>
        </p:nvSpPr>
        <p:spPr/>
        <p:txBody>
          <a:bodyPr/>
          <a:lstStyle/>
          <a:p>
            <a:fld id="{432ED76D-8188-4B28-B316-CD85396F47B0}" type="slidenum">
              <a:rPr lang="en-US" smtClean="0"/>
              <a:pPr/>
              <a:t>19</a:t>
            </a:fld>
            <a:endParaRPr lang="en-US"/>
          </a:p>
        </p:txBody>
      </p:sp>
    </p:spTree>
    <p:extLst>
      <p:ext uri="{BB962C8B-B14F-4D97-AF65-F5344CB8AC3E}">
        <p14:creationId xmlns:p14="http://schemas.microsoft.com/office/powerpoint/2010/main" val="184877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9F66-8B15-A737-333F-5F69CEACEB82}"/>
              </a:ext>
            </a:extLst>
          </p:cNvPr>
          <p:cNvSpPr>
            <a:spLocks noGrp="1"/>
          </p:cNvSpPr>
          <p:nvPr>
            <p:ph type="title"/>
          </p:nvPr>
        </p:nvSpPr>
        <p:spPr>
          <a:xfrm>
            <a:off x="152400" y="-114458"/>
            <a:ext cx="11887200" cy="1325563"/>
          </a:xfrm>
        </p:spPr>
        <p:txBody>
          <a:bodyPr/>
          <a:lstStyle/>
          <a:p>
            <a:r>
              <a:rPr lang="en-US">
                <a:solidFill>
                  <a:schemeClr val="bg1"/>
                </a:solidFill>
                <a:cs typeface="Arial"/>
              </a:rPr>
              <a:t>Agenda</a:t>
            </a:r>
          </a:p>
        </p:txBody>
      </p:sp>
      <p:sp>
        <p:nvSpPr>
          <p:cNvPr id="3" name="Content Placeholder 2">
            <a:extLst>
              <a:ext uri="{FF2B5EF4-FFF2-40B4-BE49-F238E27FC236}">
                <a16:creationId xmlns:a16="http://schemas.microsoft.com/office/drawing/2014/main" id="{6B7EDEC5-6A77-31EB-B0F1-B8DD632007B5}"/>
              </a:ext>
            </a:extLst>
          </p:cNvPr>
          <p:cNvSpPr>
            <a:spLocks noGrp="1"/>
          </p:cNvSpPr>
          <p:nvPr>
            <p:ph idx="1"/>
          </p:nvPr>
        </p:nvSpPr>
        <p:spPr>
          <a:xfrm>
            <a:off x="152400" y="935918"/>
            <a:ext cx="10618381" cy="4986527"/>
          </a:xfrm>
        </p:spPr>
        <p:txBody>
          <a:bodyPr vert="horz" lIns="91440" tIns="45720" rIns="91440" bIns="45720" rtlCol="0" anchor="t">
            <a:normAutofit fontScale="77500" lnSpcReduction="20000"/>
          </a:bodyPr>
          <a:lstStyle/>
          <a:p>
            <a:pPr>
              <a:lnSpc>
                <a:spcPct val="100000"/>
              </a:lnSpc>
            </a:pPr>
            <a:r>
              <a:rPr lang="en-US" sz="2800" dirty="0">
                <a:cs typeface="Arial"/>
              </a:rPr>
              <a:t>High Level Overview of the CDMIS &amp; CDD-801A Report</a:t>
            </a:r>
          </a:p>
          <a:p>
            <a:pPr>
              <a:lnSpc>
                <a:spcPct val="100000"/>
              </a:lnSpc>
            </a:pPr>
            <a:r>
              <a:rPr lang="en-US" sz="2800" dirty="0">
                <a:cs typeface="Arial"/>
              </a:rPr>
              <a:t>Enrollment-Based Allocations, Importance of Report Accuracy, &amp; Data Review</a:t>
            </a:r>
          </a:p>
          <a:p>
            <a:pPr>
              <a:lnSpc>
                <a:spcPct val="100000"/>
              </a:lnSpc>
            </a:pPr>
            <a:r>
              <a:rPr lang="en-US" sz="2800" dirty="0">
                <a:cs typeface="Arial"/>
              </a:rPr>
              <a:t>Transition to Enrollment Reporting</a:t>
            </a:r>
          </a:p>
          <a:p>
            <a:pPr>
              <a:lnSpc>
                <a:spcPct val="100000"/>
              </a:lnSpc>
            </a:pPr>
            <a:r>
              <a:rPr lang="en-US" sz="2800" dirty="0">
                <a:cs typeface="Arial"/>
              </a:rPr>
              <a:t>Updates to the Child Receives Part-Day Field</a:t>
            </a:r>
          </a:p>
          <a:p>
            <a:pPr>
              <a:lnSpc>
                <a:spcPct val="100000"/>
              </a:lnSpc>
            </a:pPr>
            <a:r>
              <a:rPr lang="en-US" sz="2800" dirty="0">
                <a:cs typeface="Arial"/>
              </a:rPr>
              <a:t>New Reason Code: U - CSPP Early Enrollment</a:t>
            </a:r>
          </a:p>
          <a:p>
            <a:pPr>
              <a:lnSpc>
                <a:spcPct val="100000"/>
              </a:lnSpc>
            </a:pPr>
            <a:r>
              <a:rPr lang="en-US" sz="2800" dirty="0">
                <a:cs typeface="Arial"/>
              </a:rPr>
              <a:t>New Reason Code: V - Means-Tested Government Program</a:t>
            </a:r>
          </a:p>
          <a:p>
            <a:pPr>
              <a:lnSpc>
                <a:spcPct val="100000"/>
              </a:lnSpc>
            </a:pPr>
            <a:r>
              <a:rPr lang="en-US" sz="2800" dirty="0">
                <a:cs typeface="Arial"/>
              </a:rPr>
              <a:t>Exporting December 2023 reported data to upload </a:t>
            </a:r>
            <a:r>
              <a:rPr lang="en-US" sz="2800">
                <a:cs typeface="Arial"/>
              </a:rPr>
              <a:t>for January </a:t>
            </a:r>
            <a:r>
              <a:rPr lang="en-US" sz="2800" dirty="0">
                <a:cs typeface="Arial"/>
              </a:rPr>
              <a:t>2024</a:t>
            </a:r>
          </a:p>
          <a:p>
            <a:pPr>
              <a:lnSpc>
                <a:spcPct val="100000"/>
              </a:lnSpc>
            </a:pPr>
            <a:r>
              <a:rPr lang="en-US" sz="2800" dirty="0">
                <a:cs typeface="Arial"/>
              </a:rPr>
              <a:t>Updating Agency Information</a:t>
            </a:r>
          </a:p>
          <a:p>
            <a:pPr>
              <a:lnSpc>
                <a:spcPct val="100000"/>
              </a:lnSpc>
            </a:pPr>
            <a:r>
              <a:rPr lang="en-US" sz="2800" dirty="0">
                <a:cs typeface="Arial"/>
              </a:rPr>
              <a:t>Information on Assembly Bill 22 &amp; Introduction to the California Preschool Data Collection (CAPSDAC) System</a:t>
            </a:r>
          </a:p>
          <a:p>
            <a:pPr>
              <a:lnSpc>
                <a:spcPct val="100000"/>
              </a:lnSpc>
            </a:pPr>
            <a:r>
              <a:rPr lang="en-US" sz="2800" dirty="0">
                <a:cs typeface="Arial"/>
              </a:rPr>
              <a:t>Resources</a:t>
            </a:r>
          </a:p>
          <a:p>
            <a:pPr>
              <a:lnSpc>
                <a:spcPct val="100000"/>
              </a:lnSpc>
            </a:pPr>
            <a:r>
              <a:rPr lang="en-US" sz="2800" dirty="0">
                <a:cs typeface="Arial"/>
              </a:rPr>
              <a:t>Question and Answer</a:t>
            </a:r>
          </a:p>
        </p:txBody>
      </p:sp>
      <p:sp>
        <p:nvSpPr>
          <p:cNvPr id="4" name="Slide Number Placeholder 3">
            <a:extLst>
              <a:ext uri="{FF2B5EF4-FFF2-40B4-BE49-F238E27FC236}">
                <a16:creationId xmlns:a16="http://schemas.microsoft.com/office/drawing/2014/main" id="{25730CF4-A593-D84A-2AE9-3ECD97FEC6B5}"/>
              </a:ext>
            </a:extLst>
          </p:cNvPr>
          <p:cNvSpPr>
            <a:spLocks noGrp="1"/>
          </p:cNvSpPr>
          <p:nvPr>
            <p:ph type="sldNum" sz="quarter" idx="10"/>
          </p:nvPr>
        </p:nvSpPr>
        <p:spPr/>
        <p:txBody>
          <a:bodyPr/>
          <a:lstStyle/>
          <a:p>
            <a:fld id="{432ED76D-8188-4B28-B316-CD85396F47B0}" type="slidenum">
              <a:rPr lang="en-US" smtClean="0"/>
              <a:pPr/>
              <a:t>2</a:t>
            </a:fld>
            <a:endParaRPr lang="en-US"/>
          </a:p>
        </p:txBody>
      </p:sp>
    </p:spTree>
    <p:extLst>
      <p:ext uri="{BB962C8B-B14F-4D97-AF65-F5344CB8AC3E}">
        <p14:creationId xmlns:p14="http://schemas.microsoft.com/office/powerpoint/2010/main" val="2743700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F3132-40FF-E07A-E9F3-3C3828D0A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7C462-2135-0DE6-2168-B6C5F499A054}"/>
              </a:ext>
            </a:extLst>
          </p:cNvPr>
          <p:cNvSpPr>
            <a:spLocks noGrp="1"/>
          </p:cNvSpPr>
          <p:nvPr>
            <p:ph type="title"/>
          </p:nvPr>
        </p:nvSpPr>
        <p:spPr>
          <a:xfrm>
            <a:off x="1332470" y="183199"/>
            <a:ext cx="9527060" cy="1325563"/>
          </a:xfrm>
        </p:spPr>
        <p:txBody>
          <a:bodyPr>
            <a:normAutofit fontScale="90000"/>
          </a:bodyPr>
          <a:lstStyle/>
          <a:p>
            <a:r>
              <a:rPr lang="en-US" sz="4000">
                <a:solidFill>
                  <a:schemeClr val="bg1"/>
                </a:solidFill>
              </a:rPr>
              <a:t>New Reason Code: V - Means-Tested Government Program (2)</a:t>
            </a:r>
            <a:br>
              <a:rPr lang="en-US" sz="4000"/>
            </a:br>
            <a:endParaRPr lang="en-US" sz="4000">
              <a:solidFill>
                <a:schemeClr val="bg1"/>
              </a:solidFill>
            </a:endParaRPr>
          </a:p>
        </p:txBody>
      </p:sp>
      <p:sp>
        <p:nvSpPr>
          <p:cNvPr id="3" name="Content Placeholder 2">
            <a:extLst>
              <a:ext uri="{FF2B5EF4-FFF2-40B4-BE49-F238E27FC236}">
                <a16:creationId xmlns:a16="http://schemas.microsoft.com/office/drawing/2014/main" id="{38E0716F-1C03-38DD-3213-F2C515AA96CA}"/>
              </a:ext>
            </a:extLst>
          </p:cNvPr>
          <p:cNvSpPr>
            <a:spLocks noGrp="1"/>
          </p:cNvSpPr>
          <p:nvPr>
            <p:ph idx="1"/>
          </p:nvPr>
        </p:nvSpPr>
        <p:spPr>
          <a:xfrm>
            <a:off x="-5751" y="1408993"/>
            <a:ext cx="11887200" cy="4836714"/>
          </a:xfrm>
        </p:spPr>
        <p:txBody>
          <a:bodyPr vert="horz" lIns="91440" tIns="45720" rIns="91440" bIns="45720" rtlCol="0" anchor="t">
            <a:normAutofit/>
          </a:bodyPr>
          <a:lstStyle/>
          <a:p>
            <a:pPr lvl="1">
              <a:buFont typeface="Arial" panose="020B0604020202020204" pitchFamily="34" charset="0"/>
              <a:buChar char="•"/>
            </a:pPr>
            <a:r>
              <a:rPr lang="en-US" dirty="0">
                <a:cs typeface="Arial" panose="020B0604020202020204"/>
              </a:rPr>
              <a:t>This code can be used when all of the children received Full-Day Services, Part</a:t>
            </a:r>
            <a:r>
              <a:rPr lang="en-US" sz="2400" dirty="0">
                <a:cs typeface="Arial" panose="020B0604020202020204"/>
              </a:rPr>
              <a:t>-</a:t>
            </a:r>
            <a:r>
              <a:rPr lang="en-US" dirty="0">
                <a:cs typeface="Arial" panose="020B0604020202020204"/>
              </a:rPr>
              <a:t>Day Services, or a mix of both length of care types.</a:t>
            </a:r>
          </a:p>
          <a:p>
            <a:pPr lvl="1">
              <a:buFont typeface="Arial" panose="020B0604020202020204" pitchFamily="34" charset="0"/>
              <a:buChar char="•"/>
            </a:pPr>
            <a:r>
              <a:rPr lang="en-US" dirty="0">
                <a:cs typeface="Arial" panose="020B0604020202020204"/>
              </a:rPr>
              <a:t>This code can only be used when all of the children in the family are age eligible for their respective contract types.</a:t>
            </a:r>
          </a:p>
          <a:p>
            <a:pPr lvl="1">
              <a:buFont typeface="Arial" panose="020B0604020202020204" pitchFamily="34" charset="0"/>
              <a:buChar char="•"/>
            </a:pPr>
            <a:r>
              <a:rPr lang="en-US" dirty="0">
                <a:cs typeface="Arial" panose="020B0604020202020204"/>
              </a:rPr>
              <a:t>This code has no income limits and the family can exceed the 100% x 1.15 State Median Income Threshold limits. </a:t>
            </a:r>
          </a:p>
          <a:p>
            <a:pPr lvl="1">
              <a:buFont typeface="Arial" panose="020B0604020202020204" pitchFamily="34" charset="0"/>
              <a:buChar char="•"/>
            </a:pPr>
            <a:r>
              <a:rPr lang="en-US" dirty="0">
                <a:cs typeface="Arial" panose="020B0604020202020204"/>
              </a:rPr>
              <a:t>This code can only be used in the following report periods: July 2023 into perpetuity.</a:t>
            </a:r>
            <a:endParaRPr lang="en-US" sz="2000" dirty="0">
              <a:cs typeface="Arial" panose="020B0604020202020204"/>
            </a:endParaRPr>
          </a:p>
        </p:txBody>
      </p:sp>
      <p:sp>
        <p:nvSpPr>
          <p:cNvPr id="4" name="Slide Number Placeholder 3">
            <a:extLst>
              <a:ext uri="{FF2B5EF4-FFF2-40B4-BE49-F238E27FC236}">
                <a16:creationId xmlns:a16="http://schemas.microsoft.com/office/drawing/2014/main" id="{D4FB0E7A-7B1D-E862-1650-CE08FC782EC3}"/>
              </a:ext>
            </a:extLst>
          </p:cNvPr>
          <p:cNvSpPr>
            <a:spLocks noGrp="1"/>
          </p:cNvSpPr>
          <p:nvPr>
            <p:ph type="sldNum" sz="quarter" idx="10"/>
          </p:nvPr>
        </p:nvSpPr>
        <p:spPr/>
        <p:txBody>
          <a:bodyPr/>
          <a:lstStyle/>
          <a:p>
            <a:fld id="{432ED76D-8188-4B28-B316-CD85396F47B0}" type="slidenum">
              <a:rPr lang="en-US" smtClean="0"/>
              <a:pPr/>
              <a:t>20</a:t>
            </a:fld>
            <a:endParaRPr lang="en-US"/>
          </a:p>
        </p:txBody>
      </p:sp>
    </p:spTree>
    <p:extLst>
      <p:ext uri="{BB962C8B-B14F-4D97-AF65-F5344CB8AC3E}">
        <p14:creationId xmlns:p14="http://schemas.microsoft.com/office/powerpoint/2010/main" val="3695286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8EDEC-727D-F319-5DF1-AEC8AAD90D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4CBA3-D87C-956F-DAB0-F9C5D06D1A81}"/>
              </a:ext>
            </a:extLst>
          </p:cNvPr>
          <p:cNvSpPr>
            <a:spLocks noGrp="1"/>
          </p:cNvSpPr>
          <p:nvPr>
            <p:ph type="title"/>
          </p:nvPr>
        </p:nvSpPr>
        <p:spPr>
          <a:xfrm>
            <a:off x="1332470" y="183199"/>
            <a:ext cx="9527060" cy="1325563"/>
          </a:xfrm>
        </p:spPr>
        <p:txBody>
          <a:bodyPr>
            <a:normAutofit fontScale="90000"/>
          </a:bodyPr>
          <a:lstStyle/>
          <a:p>
            <a:r>
              <a:rPr lang="en-US" sz="4000">
                <a:solidFill>
                  <a:schemeClr val="bg1"/>
                </a:solidFill>
              </a:rPr>
              <a:t>New Reason Code: V - Means-Tested Government Program FAQs (1)</a:t>
            </a:r>
            <a:br>
              <a:rPr lang="en-US" sz="4000"/>
            </a:br>
            <a:endParaRPr lang="en-US" sz="4000">
              <a:solidFill>
                <a:schemeClr val="bg1"/>
              </a:solidFill>
            </a:endParaRPr>
          </a:p>
        </p:txBody>
      </p:sp>
      <p:sp>
        <p:nvSpPr>
          <p:cNvPr id="3" name="Content Placeholder 2">
            <a:extLst>
              <a:ext uri="{FF2B5EF4-FFF2-40B4-BE49-F238E27FC236}">
                <a16:creationId xmlns:a16="http://schemas.microsoft.com/office/drawing/2014/main" id="{46CD4C92-1337-25A0-5682-72A2FE060969}"/>
              </a:ext>
            </a:extLst>
          </p:cNvPr>
          <p:cNvSpPr>
            <a:spLocks noGrp="1"/>
          </p:cNvSpPr>
          <p:nvPr>
            <p:ph idx="1"/>
          </p:nvPr>
        </p:nvSpPr>
        <p:spPr>
          <a:xfrm>
            <a:off x="251927" y="1408993"/>
            <a:ext cx="11629522" cy="4836714"/>
          </a:xfrm>
        </p:spPr>
        <p:txBody>
          <a:bodyPr vert="horz" lIns="91440" tIns="45720" rIns="91440" bIns="45720" rtlCol="0" anchor="t">
            <a:normAutofit/>
          </a:bodyPr>
          <a:lstStyle/>
          <a:p>
            <a:r>
              <a:rPr lang="en-US" sz="3200" b="1" dirty="0">
                <a:cs typeface="Arial" panose="020B0604020202020204"/>
              </a:rPr>
              <a:t>What are examples of Means-Tested Government Programs?</a:t>
            </a:r>
          </a:p>
          <a:p>
            <a:pPr marL="800100" lvl="1" indent="-342900">
              <a:buFont typeface="Arial"/>
              <a:buChar char="•"/>
            </a:pPr>
            <a:r>
              <a:rPr lang="en-US" sz="2800" dirty="0">
                <a:solidFill>
                  <a:srgbClr val="FFFFFF"/>
                </a:solidFill>
                <a:latin typeface="Arial"/>
                <a:cs typeface="Arial"/>
              </a:rPr>
              <a:t>Medi-Cal, CalFresh, the California Food Assistance Program, the California Special Supplemental Nutrition Program for Women, Infants, and Children, the federal Food Distribution Program on Indian Reservations, Head Start, Early Head Start, CalWORKs</a:t>
            </a:r>
          </a:p>
          <a:p>
            <a:pPr marL="742950" lvl="1" indent="-285750">
              <a:buFont typeface="Arial"/>
              <a:buChar char="•"/>
            </a:pPr>
            <a:r>
              <a:rPr lang="en-US" sz="2800" dirty="0">
                <a:solidFill>
                  <a:srgbClr val="FFFFFF"/>
                </a:solidFill>
                <a:latin typeface="Arial"/>
                <a:cs typeface="Arial"/>
              </a:rPr>
              <a:t>Examples of Means-Tested Government Programs and more information on Means-Tested Government Program Eligibility can be found on the Management Bulletin 23-01 web page.</a:t>
            </a:r>
          </a:p>
        </p:txBody>
      </p:sp>
      <p:sp>
        <p:nvSpPr>
          <p:cNvPr id="4" name="Slide Number Placeholder 3">
            <a:extLst>
              <a:ext uri="{FF2B5EF4-FFF2-40B4-BE49-F238E27FC236}">
                <a16:creationId xmlns:a16="http://schemas.microsoft.com/office/drawing/2014/main" id="{3F7C9673-5DEC-6E9A-B243-7BB238977A9C}"/>
              </a:ext>
            </a:extLst>
          </p:cNvPr>
          <p:cNvSpPr>
            <a:spLocks noGrp="1"/>
          </p:cNvSpPr>
          <p:nvPr>
            <p:ph type="sldNum" sz="quarter" idx="10"/>
          </p:nvPr>
        </p:nvSpPr>
        <p:spPr/>
        <p:txBody>
          <a:bodyPr/>
          <a:lstStyle/>
          <a:p>
            <a:fld id="{432ED76D-8188-4B28-B316-CD85396F47B0}" type="slidenum">
              <a:rPr lang="en-US" smtClean="0"/>
              <a:pPr/>
              <a:t>21</a:t>
            </a:fld>
            <a:endParaRPr lang="en-US"/>
          </a:p>
        </p:txBody>
      </p:sp>
    </p:spTree>
    <p:extLst>
      <p:ext uri="{BB962C8B-B14F-4D97-AF65-F5344CB8AC3E}">
        <p14:creationId xmlns:p14="http://schemas.microsoft.com/office/powerpoint/2010/main" val="4137801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20B07-AAA7-0C07-36EA-165D25B17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6BC56-238C-A01B-14A2-0C957942604E}"/>
              </a:ext>
            </a:extLst>
          </p:cNvPr>
          <p:cNvSpPr>
            <a:spLocks noGrp="1"/>
          </p:cNvSpPr>
          <p:nvPr>
            <p:ph type="title"/>
          </p:nvPr>
        </p:nvSpPr>
        <p:spPr>
          <a:xfrm>
            <a:off x="1332470" y="183199"/>
            <a:ext cx="9527060" cy="1325563"/>
          </a:xfrm>
        </p:spPr>
        <p:txBody>
          <a:bodyPr>
            <a:normAutofit fontScale="90000"/>
          </a:bodyPr>
          <a:lstStyle/>
          <a:p>
            <a:r>
              <a:rPr lang="en-US" sz="4000">
                <a:solidFill>
                  <a:schemeClr val="bg1"/>
                </a:solidFill>
              </a:rPr>
              <a:t>New Reason Code: V - Means-Tested Government Program FAQs (2)</a:t>
            </a:r>
            <a:br>
              <a:rPr lang="en-US" sz="4000"/>
            </a:br>
            <a:endParaRPr lang="en-US" sz="4000">
              <a:solidFill>
                <a:schemeClr val="bg1"/>
              </a:solidFill>
            </a:endParaRPr>
          </a:p>
        </p:txBody>
      </p:sp>
      <p:sp>
        <p:nvSpPr>
          <p:cNvPr id="3" name="Content Placeholder 2">
            <a:extLst>
              <a:ext uri="{FF2B5EF4-FFF2-40B4-BE49-F238E27FC236}">
                <a16:creationId xmlns:a16="http://schemas.microsoft.com/office/drawing/2014/main" id="{6887EAAF-15AD-3155-8B46-E575CC0B3A8F}"/>
              </a:ext>
            </a:extLst>
          </p:cNvPr>
          <p:cNvSpPr>
            <a:spLocks noGrp="1"/>
          </p:cNvSpPr>
          <p:nvPr>
            <p:ph idx="1"/>
          </p:nvPr>
        </p:nvSpPr>
        <p:spPr>
          <a:xfrm>
            <a:off x="70021" y="1269688"/>
            <a:ext cx="11887200" cy="4836714"/>
          </a:xfrm>
        </p:spPr>
        <p:txBody>
          <a:bodyPr vert="horz" lIns="91440" tIns="45720" rIns="91440" bIns="45720" rtlCol="0" anchor="t">
            <a:normAutofit/>
          </a:bodyPr>
          <a:lstStyle/>
          <a:p>
            <a:pPr rtl="0"/>
            <a:r>
              <a:rPr lang="en-US" sz="2800" b="1" baseline="0">
                <a:solidFill>
                  <a:srgbClr val="FFFFFF"/>
                </a:solidFill>
                <a:latin typeface="Arial"/>
                <a:ea typeface="Segoe UI"/>
                <a:cs typeface="Segoe UI"/>
              </a:rPr>
              <a:t>Can this code be used even if families are under the allowable income threshold?</a:t>
            </a:r>
            <a:r>
              <a:rPr lang="en-US" sz="2800">
                <a:solidFill>
                  <a:srgbClr val="FFFFFF"/>
                </a:solidFill>
                <a:latin typeface="Arial"/>
                <a:ea typeface="Segoe UI"/>
                <a:cs typeface="Segoe UI"/>
              </a:rPr>
              <a:t>​</a:t>
            </a:r>
          </a:p>
          <a:p>
            <a:pPr marL="457200" lvl="0" indent="-457200" rtl="0">
              <a:buFont typeface="Arial,Sans-Serif"/>
              <a:buChar char="•"/>
            </a:pPr>
            <a:r>
              <a:rPr lang="en-US" sz="2400" b="1" baseline="0">
                <a:solidFill>
                  <a:srgbClr val="FFFFFF"/>
                </a:solidFill>
                <a:latin typeface="Arial"/>
                <a:ea typeface="Arial"/>
                <a:cs typeface="Arial"/>
              </a:rPr>
              <a:t>Yes</a:t>
            </a:r>
            <a:r>
              <a:rPr lang="en-US" sz="2400" baseline="0">
                <a:solidFill>
                  <a:srgbClr val="FFFFFF"/>
                </a:solidFill>
                <a:latin typeface="Arial"/>
                <a:ea typeface="Arial"/>
                <a:cs typeface="Arial"/>
              </a:rPr>
              <a:t>, however, families must provide the following:</a:t>
            </a:r>
            <a:r>
              <a:rPr lang="en-US" sz="2400">
                <a:solidFill>
                  <a:srgbClr val="FFFFFF"/>
                </a:solidFill>
                <a:latin typeface="Arial"/>
                <a:ea typeface="Arial"/>
                <a:cs typeface="Arial"/>
              </a:rPr>
              <a:t>​</a:t>
            </a:r>
          </a:p>
          <a:p>
            <a:pPr marL="1257300" lvl="1" indent="-342900" rtl="0">
              <a:buFont typeface="Arial,Sans-Serif"/>
              <a:buChar char="•"/>
            </a:pPr>
            <a:r>
              <a:rPr lang="en-US" sz="2400" baseline="0">
                <a:solidFill>
                  <a:srgbClr val="FFFFFF"/>
                </a:solidFill>
                <a:latin typeface="Arial"/>
                <a:ea typeface="Arial"/>
                <a:cs typeface="Arial"/>
              </a:rPr>
              <a:t>Documentation that demonstrates the family is certified for a governmental program</a:t>
            </a:r>
            <a:r>
              <a:rPr lang="en-US" sz="2400">
                <a:solidFill>
                  <a:srgbClr val="FFFFFF"/>
                </a:solidFill>
                <a:latin typeface="Arial"/>
                <a:ea typeface="Arial"/>
                <a:cs typeface="Arial"/>
              </a:rPr>
              <a:t>​</a:t>
            </a:r>
          </a:p>
          <a:p>
            <a:pPr marL="1257300" lvl="1" indent="-342900" rtl="0">
              <a:buFont typeface="Arial,Sans-Serif"/>
              <a:buChar char="•"/>
            </a:pPr>
            <a:r>
              <a:rPr lang="en-US" sz="2400" baseline="0">
                <a:solidFill>
                  <a:srgbClr val="FFFFFF"/>
                </a:solidFill>
                <a:latin typeface="Arial"/>
                <a:ea typeface="Arial"/>
                <a:cs typeface="Arial"/>
              </a:rPr>
              <a:t> Application for the government program with the family’s income</a:t>
            </a:r>
            <a:r>
              <a:rPr lang="en-US" sz="2400">
                <a:solidFill>
                  <a:srgbClr val="FFFFFF"/>
                </a:solidFill>
                <a:latin typeface="Arial"/>
                <a:ea typeface="Arial"/>
                <a:cs typeface="Arial"/>
              </a:rPr>
              <a:t>​</a:t>
            </a:r>
          </a:p>
          <a:p>
            <a:pPr marL="1257300" lvl="1" indent="-342900" rtl="0">
              <a:buFont typeface="Arial,Sans-Serif"/>
              <a:buChar char="•"/>
            </a:pPr>
            <a:r>
              <a:rPr lang="en-US" sz="2400" baseline="0">
                <a:solidFill>
                  <a:srgbClr val="FFFFFF"/>
                </a:solidFill>
                <a:latin typeface="Arial"/>
                <a:ea typeface="Arial"/>
                <a:cs typeface="Arial"/>
              </a:rPr>
              <a:t>Documentation of the income declared on the application for the means-tested government program </a:t>
            </a:r>
            <a:r>
              <a:rPr lang="en-US" sz="2400">
                <a:solidFill>
                  <a:srgbClr val="FFFFFF"/>
                </a:solidFill>
                <a:latin typeface="Arial"/>
                <a:ea typeface="Arial"/>
                <a:cs typeface="Arial"/>
              </a:rPr>
              <a:t>​</a:t>
            </a:r>
          </a:p>
          <a:p>
            <a:pPr marL="228600" lvl="1" indent="-228600" rtl="0">
              <a:buFont typeface="Arial,Sans-Serif"/>
              <a:buChar char="•"/>
            </a:pPr>
            <a:r>
              <a:rPr lang="en-US" sz="2400" baseline="0">
                <a:solidFill>
                  <a:srgbClr val="FFFFFF"/>
                </a:solidFill>
                <a:latin typeface="Arial"/>
                <a:ea typeface="Arial"/>
                <a:cs typeface="Arial"/>
              </a:rPr>
              <a:t>If the applications for means-tested government programs are not available, contractors shall have the family self-certify that they do not have access to the application, and to the best of their recollection, provide the income declared on the application for the means-tested government program.</a:t>
            </a:r>
            <a:endParaRPr lang="en-US" sz="2000">
              <a:cs typeface="Arial" panose="020B0604020202020204"/>
            </a:endParaRPr>
          </a:p>
        </p:txBody>
      </p:sp>
      <p:sp>
        <p:nvSpPr>
          <p:cNvPr id="4" name="Slide Number Placeholder 3">
            <a:extLst>
              <a:ext uri="{FF2B5EF4-FFF2-40B4-BE49-F238E27FC236}">
                <a16:creationId xmlns:a16="http://schemas.microsoft.com/office/drawing/2014/main" id="{ECE94C5D-2813-5FAE-933D-331FCB8BA49A}"/>
              </a:ext>
            </a:extLst>
          </p:cNvPr>
          <p:cNvSpPr>
            <a:spLocks noGrp="1"/>
          </p:cNvSpPr>
          <p:nvPr>
            <p:ph type="sldNum" sz="quarter" idx="10"/>
          </p:nvPr>
        </p:nvSpPr>
        <p:spPr/>
        <p:txBody>
          <a:bodyPr/>
          <a:lstStyle/>
          <a:p>
            <a:fld id="{432ED76D-8188-4B28-B316-CD85396F47B0}" type="slidenum">
              <a:rPr lang="en-US" smtClean="0"/>
              <a:pPr/>
              <a:t>22</a:t>
            </a:fld>
            <a:endParaRPr lang="en-US"/>
          </a:p>
        </p:txBody>
      </p:sp>
    </p:spTree>
    <p:extLst>
      <p:ext uri="{BB962C8B-B14F-4D97-AF65-F5344CB8AC3E}">
        <p14:creationId xmlns:p14="http://schemas.microsoft.com/office/powerpoint/2010/main" val="99783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66CB4-F500-625E-B58D-3965ECF41C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AC529-EB2D-CCE3-00BC-83C1DAC1122B}"/>
              </a:ext>
            </a:extLst>
          </p:cNvPr>
          <p:cNvSpPr>
            <a:spLocks noGrp="1"/>
          </p:cNvSpPr>
          <p:nvPr>
            <p:ph type="title"/>
          </p:nvPr>
        </p:nvSpPr>
        <p:spPr>
          <a:xfrm>
            <a:off x="1332470" y="183199"/>
            <a:ext cx="9527060" cy="1325563"/>
          </a:xfrm>
        </p:spPr>
        <p:txBody>
          <a:bodyPr>
            <a:normAutofit fontScale="90000"/>
          </a:bodyPr>
          <a:lstStyle/>
          <a:p>
            <a:r>
              <a:rPr lang="en-US" sz="4000">
                <a:solidFill>
                  <a:schemeClr val="bg1"/>
                </a:solidFill>
              </a:rPr>
              <a:t>New Reason Code: V - Means-Tested Government Program FAQs (3)</a:t>
            </a:r>
            <a:br>
              <a:rPr lang="en-US" sz="4000"/>
            </a:br>
            <a:endParaRPr lang="en-US" sz="4000">
              <a:solidFill>
                <a:schemeClr val="bg1"/>
              </a:solidFill>
            </a:endParaRPr>
          </a:p>
        </p:txBody>
      </p:sp>
      <p:sp>
        <p:nvSpPr>
          <p:cNvPr id="3" name="Content Placeholder 2">
            <a:extLst>
              <a:ext uri="{FF2B5EF4-FFF2-40B4-BE49-F238E27FC236}">
                <a16:creationId xmlns:a16="http://schemas.microsoft.com/office/drawing/2014/main" id="{71AC352F-0993-9C33-C75A-41894B4D8CE8}"/>
              </a:ext>
            </a:extLst>
          </p:cNvPr>
          <p:cNvSpPr>
            <a:spLocks noGrp="1"/>
          </p:cNvSpPr>
          <p:nvPr>
            <p:ph idx="1"/>
          </p:nvPr>
        </p:nvSpPr>
        <p:spPr>
          <a:xfrm>
            <a:off x="211777" y="1432705"/>
            <a:ext cx="11887200" cy="4658585"/>
          </a:xfrm>
        </p:spPr>
        <p:txBody>
          <a:bodyPr vert="horz" lIns="91440" tIns="45720" rIns="91440" bIns="45720" rtlCol="0" anchor="t">
            <a:normAutofit/>
          </a:bodyPr>
          <a:lstStyle/>
          <a:p>
            <a:pPr rtl="0"/>
            <a:r>
              <a:rPr lang="en-US" sz="3200" b="1" baseline="0">
                <a:solidFill>
                  <a:srgbClr val="FFFFFF"/>
                </a:solidFill>
                <a:latin typeface="Arial"/>
                <a:ea typeface="Segoe UI"/>
                <a:cs typeface="Segoe UI"/>
              </a:rPr>
              <a:t>When can I start using this reason code?</a:t>
            </a:r>
            <a:r>
              <a:rPr lang="en-US" sz="3200">
                <a:solidFill>
                  <a:srgbClr val="FFFFFF"/>
                </a:solidFill>
                <a:latin typeface="Arial"/>
                <a:ea typeface="Segoe UI"/>
                <a:cs typeface="Segoe UI"/>
              </a:rPr>
              <a:t>​</a:t>
            </a:r>
          </a:p>
          <a:p>
            <a:pPr marL="742950" lvl="1" indent="-285750" rtl="0">
              <a:buFont typeface="Arial,Sans-Serif"/>
              <a:buChar char="•"/>
            </a:pPr>
            <a:r>
              <a:rPr lang="en-US" sz="2800" baseline="0">
                <a:solidFill>
                  <a:srgbClr val="FFFFFF"/>
                </a:solidFill>
                <a:latin typeface="Arial"/>
                <a:ea typeface="Arial"/>
                <a:cs typeface="Arial"/>
              </a:rPr>
              <a:t>Reason Code: V – Means-Tested Government Program will be available for use February 1, 2024, commencing with the January 2024 801A Reporting Period</a:t>
            </a:r>
            <a:r>
              <a:rPr lang="en-US" sz="2800">
                <a:solidFill>
                  <a:srgbClr val="FFFFFF"/>
                </a:solidFill>
                <a:latin typeface="Arial"/>
                <a:ea typeface="Arial"/>
                <a:cs typeface="Arial"/>
              </a:rPr>
              <a:t>​</a:t>
            </a:r>
          </a:p>
          <a:p>
            <a:pPr rtl="0"/>
            <a:endParaRPr lang="en-US" sz="2800">
              <a:solidFill>
                <a:srgbClr val="FFFFFF"/>
              </a:solidFill>
              <a:latin typeface="Arial"/>
              <a:ea typeface="Segoe UI"/>
              <a:cs typeface="Segoe UI"/>
            </a:endParaRPr>
          </a:p>
          <a:p>
            <a:pPr rtl="0"/>
            <a:r>
              <a:rPr lang="en-US" sz="3200" b="1" baseline="0">
                <a:solidFill>
                  <a:srgbClr val="FFFFFF"/>
                </a:solidFill>
                <a:latin typeface="Arial"/>
                <a:ea typeface="Segoe UI"/>
                <a:cs typeface="Segoe UI"/>
              </a:rPr>
              <a:t>Where can I find more information on Means-Tested Government Programs?</a:t>
            </a:r>
            <a:r>
              <a:rPr lang="en-US" sz="3200">
                <a:solidFill>
                  <a:srgbClr val="FFFFFF"/>
                </a:solidFill>
                <a:latin typeface="Arial"/>
                <a:ea typeface="Segoe UI"/>
                <a:cs typeface="Segoe UI"/>
              </a:rPr>
              <a:t>​</a:t>
            </a:r>
          </a:p>
          <a:p>
            <a:pPr marL="742950" lvl="1" indent="-342900" rtl="0">
              <a:buFont typeface="Arial,Sans-Serif"/>
              <a:buChar char="•"/>
            </a:pPr>
            <a:r>
              <a:rPr lang="en-US" sz="2800" baseline="0">
                <a:solidFill>
                  <a:srgbClr val="FFFFFF"/>
                </a:solidFill>
                <a:latin typeface="Arial"/>
                <a:ea typeface="Arial"/>
                <a:cs typeface="Arial"/>
              </a:rPr>
              <a:t>Additional information can be found on the CDE Management Bulletin 23-01 web page.</a:t>
            </a:r>
            <a:endParaRPr lang="en-US" sz="2000">
              <a:cs typeface="Arial" panose="020B0604020202020204"/>
            </a:endParaRPr>
          </a:p>
        </p:txBody>
      </p:sp>
      <p:sp>
        <p:nvSpPr>
          <p:cNvPr id="4" name="Slide Number Placeholder 3">
            <a:extLst>
              <a:ext uri="{FF2B5EF4-FFF2-40B4-BE49-F238E27FC236}">
                <a16:creationId xmlns:a16="http://schemas.microsoft.com/office/drawing/2014/main" id="{2BFED0B1-FE52-01EC-54E8-709E68E2DED6}"/>
              </a:ext>
            </a:extLst>
          </p:cNvPr>
          <p:cNvSpPr>
            <a:spLocks noGrp="1"/>
          </p:cNvSpPr>
          <p:nvPr>
            <p:ph type="sldNum" sz="quarter" idx="10"/>
          </p:nvPr>
        </p:nvSpPr>
        <p:spPr/>
        <p:txBody>
          <a:bodyPr/>
          <a:lstStyle/>
          <a:p>
            <a:fld id="{432ED76D-8188-4B28-B316-CD85396F47B0}" type="slidenum">
              <a:rPr lang="en-US" smtClean="0"/>
              <a:pPr/>
              <a:t>23</a:t>
            </a:fld>
            <a:endParaRPr lang="en-US"/>
          </a:p>
        </p:txBody>
      </p:sp>
    </p:spTree>
    <p:extLst>
      <p:ext uri="{BB962C8B-B14F-4D97-AF65-F5344CB8AC3E}">
        <p14:creationId xmlns:p14="http://schemas.microsoft.com/office/powerpoint/2010/main" val="2210496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44F9-3C3B-508F-93EA-E7F8DEC90BE8}"/>
              </a:ext>
            </a:extLst>
          </p:cNvPr>
          <p:cNvSpPr>
            <a:spLocks noGrp="1"/>
          </p:cNvSpPr>
          <p:nvPr>
            <p:ph type="title"/>
          </p:nvPr>
        </p:nvSpPr>
        <p:spPr/>
        <p:txBody>
          <a:bodyPr/>
          <a:lstStyle/>
          <a:p>
            <a:r>
              <a:rPr lang="en-US" sz="3600">
                <a:solidFill>
                  <a:schemeClr val="bg1"/>
                </a:solidFill>
                <a:cs typeface="Arial"/>
              </a:rPr>
              <a:t>CDMIS Update #34 </a:t>
            </a:r>
            <a:br>
              <a:rPr lang="en-US" sz="3600">
                <a:solidFill>
                  <a:schemeClr val="bg1"/>
                </a:solidFill>
                <a:cs typeface="Arial"/>
              </a:rPr>
            </a:br>
            <a:r>
              <a:rPr lang="en-US" sz="3600">
                <a:solidFill>
                  <a:schemeClr val="bg1"/>
                </a:solidFill>
                <a:cs typeface="Arial"/>
              </a:rPr>
              <a:t>Exporting and Transferring CDD-801A Data </a:t>
            </a:r>
          </a:p>
        </p:txBody>
      </p:sp>
      <p:sp>
        <p:nvSpPr>
          <p:cNvPr id="3" name="Content Placeholder 2">
            <a:extLst>
              <a:ext uri="{FF2B5EF4-FFF2-40B4-BE49-F238E27FC236}">
                <a16:creationId xmlns:a16="http://schemas.microsoft.com/office/drawing/2014/main" id="{2967CF7E-519D-E441-BCF3-1048C425FDDC}"/>
              </a:ext>
            </a:extLst>
          </p:cNvPr>
          <p:cNvSpPr>
            <a:spLocks noGrp="1"/>
          </p:cNvSpPr>
          <p:nvPr>
            <p:ph idx="1"/>
          </p:nvPr>
        </p:nvSpPr>
        <p:spPr>
          <a:xfrm>
            <a:off x="152400" y="1500717"/>
            <a:ext cx="11887200" cy="4566639"/>
          </a:xfrm>
        </p:spPr>
        <p:txBody>
          <a:bodyPr vert="horz" lIns="91440" tIns="45720" rIns="91440" bIns="45720" rtlCol="0" anchor="t">
            <a:normAutofit/>
          </a:bodyPr>
          <a:lstStyle/>
          <a:p>
            <a:r>
              <a:rPr lang="en-US" dirty="0">
                <a:cs typeface="Arial"/>
              </a:rPr>
              <a:t>Retrieve previously submitted data using CDD-801A "Submission Export"</a:t>
            </a:r>
            <a:endParaRPr lang="en-US" dirty="0"/>
          </a:p>
          <a:p>
            <a:r>
              <a:rPr lang="en-US" dirty="0">
                <a:cs typeface="Arial"/>
              </a:rPr>
              <a:t>Copy data from the exported file to the "CDD-801A Microsoft Excel Template"</a:t>
            </a:r>
          </a:p>
          <a:p>
            <a:r>
              <a:rPr lang="en-US" dirty="0">
                <a:cs typeface="Arial"/>
              </a:rPr>
              <a:t>Verify the file meets the CDD-801A Electronic File Format Specifications</a:t>
            </a:r>
          </a:p>
          <a:p>
            <a:r>
              <a:rPr lang="en-US" dirty="0">
                <a:cs typeface="Arial"/>
              </a:rPr>
              <a:t>Save the file as Text (Tab delimited) (*.txt) and upload to CDMIS</a:t>
            </a:r>
          </a:p>
          <a:p>
            <a:r>
              <a:rPr lang="en-US" dirty="0">
                <a:cs typeface="Arial"/>
              </a:rPr>
              <a:t>Step-by-Step instructions can be located in CDMIS Update #34</a:t>
            </a:r>
            <a:endParaRPr lang="en-US" dirty="0"/>
          </a:p>
        </p:txBody>
      </p:sp>
      <p:sp>
        <p:nvSpPr>
          <p:cNvPr id="4" name="Slide Number Placeholder 3">
            <a:extLst>
              <a:ext uri="{FF2B5EF4-FFF2-40B4-BE49-F238E27FC236}">
                <a16:creationId xmlns:a16="http://schemas.microsoft.com/office/drawing/2014/main" id="{6B2520F2-604A-92A2-0553-2B2D1DF5056A}"/>
              </a:ext>
            </a:extLst>
          </p:cNvPr>
          <p:cNvSpPr>
            <a:spLocks noGrp="1"/>
          </p:cNvSpPr>
          <p:nvPr>
            <p:ph type="sldNum" sz="quarter" idx="10"/>
          </p:nvPr>
        </p:nvSpPr>
        <p:spPr/>
        <p:txBody>
          <a:bodyPr/>
          <a:lstStyle/>
          <a:p>
            <a:fld id="{432ED76D-8188-4B28-B316-CD85396F47B0}" type="slidenum">
              <a:rPr lang="en-US" smtClean="0"/>
              <a:pPr/>
              <a:t>24</a:t>
            </a:fld>
            <a:endParaRPr lang="en-US"/>
          </a:p>
        </p:txBody>
      </p:sp>
    </p:spTree>
    <p:extLst>
      <p:ext uri="{BB962C8B-B14F-4D97-AF65-F5344CB8AC3E}">
        <p14:creationId xmlns:p14="http://schemas.microsoft.com/office/powerpoint/2010/main" val="2119601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FC6C8-94B6-5AB1-329B-1E31EBDDB64B}"/>
              </a:ext>
            </a:extLst>
          </p:cNvPr>
          <p:cNvSpPr>
            <a:spLocks noGrp="1"/>
          </p:cNvSpPr>
          <p:nvPr>
            <p:ph type="title"/>
          </p:nvPr>
        </p:nvSpPr>
        <p:spPr/>
        <p:txBody>
          <a:bodyPr>
            <a:normAutofit/>
          </a:bodyPr>
          <a:lstStyle/>
          <a:p>
            <a:r>
              <a:rPr lang="en-US">
                <a:solidFill>
                  <a:schemeClr val="tx1"/>
                </a:solidFill>
                <a:cs typeface="Arial"/>
              </a:rPr>
              <a:t>Live Demo</a:t>
            </a:r>
          </a:p>
        </p:txBody>
      </p:sp>
      <p:sp>
        <p:nvSpPr>
          <p:cNvPr id="3" name="Content Placeholder 2">
            <a:extLst>
              <a:ext uri="{FF2B5EF4-FFF2-40B4-BE49-F238E27FC236}">
                <a16:creationId xmlns:a16="http://schemas.microsoft.com/office/drawing/2014/main" id="{0A82A213-7CAD-3092-091F-55C8166CAAD8}"/>
              </a:ext>
            </a:extLst>
          </p:cNvPr>
          <p:cNvSpPr>
            <a:spLocks noGrp="1"/>
          </p:cNvSpPr>
          <p:nvPr>
            <p:ph sz="half" idx="1"/>
          </p:nvPr>
        </p:nvSpPr>
        <p:spPr>
          <a:xfrm>
            <a:off x="152400" y="2007755"/>
            <a:ext cx="5852160" cy="4409803"/>
          </a:xfrm>
        </p:spPr>
        <p:txBody>
          <a:bodyPr vert="horz" lIns="91440" tIns="45720" rIns="91440" bIns="45720" rtlCol="0" anchor="t">
            <a:normAutofit/>
          </a:bodyPr>
          <a:lstStyle/>
          <a:p>
            <a:r>
              <a:rPr lang="en-US">
                <a:cs typeface="Arial"/>
              </a:rPr>
              <a:t>Demo of Exporting and Transferring CDD-801A Data </a:t>
            </a:r>
            <a:endParaRPr lang="en-US"/>
          </a:p>
        </p:txBody>
      </p:sp>
      <p:pic>
        <p:nvPicPr>
          <p:cNvPr id="6" name="Content Placeholder 5">
            <a:extLst>
              <a:ext uri="{FF2B5EF4-FFF2-40B4-BE49-F238E27FC236}">
                <a16:creationId xmlns:a16="http://schemas.microsoft.com/office/drawing/2014/main" id="{E79F6D6C-AC6B-E138-249E-BA84C6B4007A}"/>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6011379" y="2010423"/>
            <a:ext cx="5851525" cy="2329065"/>
          </a:xfrm>
        </p:spPr>
      </p:pic>
      <p:sp>
        <p:nvSpPr>
          <p:cNvPr id="4" name="Slide Number Placeholder 3">
            <a:extLst>
              <a:ext uri="{FF2B5EF4-FFF2-40B4-BE49-F238E27FC236}">
                <a16:creationId xmlns:a16="http://schemas.microsoft.com/office/drawing/2014/main" id="{4C305A28-B452-DED6-700A-E5E833D15207}"/>
              </a:ext>
            </a:extLst>
          </p:cNvPr>
          <p:cNvSpPr>
            <a:spLocks noGrp="1"/>
          </p:cNvSpPr>
          <p:nvPr>
            <p:ph type="sldNum" sz="quarter" idx="10"/>
          </p:nvPr>
        </p:nvSpPr>
        <p:spPr/>
        <p:txBody>
          <a:bodyPr/>
          <a:lstStyle/>
          <a:p>
            <a:fld id="{432ED76D-8188-4B28-B316-CD85396F47B0}" type="slidenum">
              <a:rPr lang="en-US" smtClean="0"/>
              <a:pPr/>
              <a:t>25</a:t>
            </a:fld>
            <a:endParaRPr lang="en-US"/>
          </a:p>
        </p:txBody>
      </p:sp>
    </p:spTree>
    <p:extLst>
      <p:ext uri="{BB962C8B-B14F-4D97-AF65-F5344CB8AC3E}">
        <p14:creationId xmlns:p14="http://schemas.microsoft.com/office/powerpoint/2010/main" val="300001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50CB-CECD-DE02-FDFE-5B22F173B772}"/>
              </a:ext>
            </a:extLst>
          </p:cNvPr>
          <p:cNvSpPr>
            <a:spLocks noGrp="1"/>
          </p:cNvSpPr>
          <p:nvPr>
            <p:ph type="title"/>
          </p:nvPr>
        </p:nvSpPr>
        <p:spPr/>
        <p:txBody>
          <a:bodyPr/>
          <a:lstStyle/>
          <a:p>
            <a:r>
              <a:rPr lang="en-US" sz="3600">
                <a:solidFill>
                  <a:schemeClr val="bg1"/>
                </a:solidFill>
              </a:rPr>
              <a:t>Agency Site and Office Information</a:t>
            </a:r>
            <a:endParaRPr lang="en-US">
              <a:solidFill>
                <a:schemeClr val="bg1"/>
              </a:solidFill>
            </a:endParaRPr>
          </a:p>
        </p:txBody>
      </p:sp>
      <p:sp>
        <p:nvSpPr>
          <p:cNvPr id="3" name="Content Placeholder 2">
            <a:extLst>
              <a:ext uri="{FF2B5EF4-FFF2-40B4-BE49-F238E27FC236}">
                <a16:creationId xmlns:a16="http://schemas.microsoft.com/office/drawing/2014/main" id="{8D0D03C7-D1E6-ACAF-9A54-85102619604E}"/>
              </a:ext>
            </a:extLst>
          </p:cNvPr>
          <p:cNvSpPr>
            <a:spLocks noGrp="1"/>
          </p:cNvSpPr>
          <p:nvPr>
            <p:ph idx="1"/>
          </p:nvPr>
        </p:nvSpPr>
        <p:spPr/>
        <p:txBody>
          <a:bodyPr vert="horz" lIns="91440" tIns="45720" rIns="91440" bIns="45720" rtlCol="0" anchor="t">
            <a:normAutofit/>
          </a:bodyPr>
          <a:lstStyle/>
          <a:p>
            <a:r>
              <a:rPr lang="en-US" dirty="0">
                <a:cs typeface="Arial"/>
              </a:rPr>
              <a:t>Site: The physical location where subsidized care is occurring</a:t>
            </a:r>
          </a:p>
          <a:p>
            <a:pPr lvl="1">
              <a:buFont typeface="Arial" panose="020B0604020202020204" pitchFamily="34" charset="0"/>
              <a:buChar char="•"/>
            </a:pPr>
            <a:r>
              <a:rPr lang="en-US" dirty="0">
                <a:cs typeface="Arial"/>
              </a:rPr>
              <a:t>Sites are typically used for CCTR, CHAN, CMIG and CSPP</a:t>
            </a:r>
          </a:p>
          <a:p>
            <a:r>
              <a:rPr lang="en-US" dirty="0">
                <a:cs typeface="Arial"/>
              </a:rPr>
              <a:t>Office: The administrative location where subsidized care is applied for</a:t>
            </a:r>
          </a:p>
          <a:p>
            <a:pPr lvl="1">
              <a:buFont typeface="Arial" panose="020B0604020202020204" pitchFamily="34" charset="0"/>
              <a:buChar char="•"/>
            </a:pPr>
            <a:r>
              <a:rPr lang="en-US" dirty="0">
                <a:cs typeface="Arial"/>
              </a:rPr>
              <a:t>Offices are typically used for C2AP, C3AP, CAPP, CFCC, CMAP, and CRRP. They would also be used for the other four contract types when the care is outside of the office location, such as in a family childcare home. </a:t>
            </a:r>
          </a:p>
        </p:txBody>
      </p:sp>
      <p:sp>
        <p:nvSpPr>
          <p:cNvPr id="4" name="Slide Number Placeholder 3">
            <a:extLst>
              <a:ext uri="{FF2B5EF4-FFF2-40B4-BE49-F238E27FC236}">
                <a16:creationId xmlns:a16="http://schemas.microsoft.com/office/drawing/2014/main" id="{4D70E992-B2A2-B70A-E6E9-E5FC2932686A}"/>
              </a:ext>
            </a:extLst>
          </p:cNvPr>
          <p:cNvSpPr>
            <a:spLocks noGrp="1"/>
          </p:cNvSpPr>
          <p:nvPr>
            <p:ph type="sldNum" sz="quarter" idx="10"/>
          </p:nvPr>
        </p:nvSpPr>
        <p:spPr/>
        <p:txBody>
          <a:bodyPr/>
          <a:lstStyle/>
          <a:p>
            <a:fld id="{432ED76D-8188-4B28-B316-CD85396F47B0}" type="slidenum">
              <a:rPr lang="en-US" smtClean="0"/>
              <a:pPr/>
              <a:t>26</a:t>
            </a:fld>
            <a:endParaRPr lang="en-US"/>
          </a:p>
        </p:txBody>
      </p:sp>
    </p:spTree>
    <p:extLst>
      <p:ext uri="{BB962C8B-B14F-4D97-AF65-F5344CB8AC3E}">
        <p14:creationId xmlns:p14="http://schemas.microsoft.com/office/powerpoint/2010/main" val="110821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A240-247D-CA48-F4F3-CD54AA0A0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8207B-57F1-8961-6A30-986903A46F81}"/>
              </a:ext>
            </a:extLst>
          </p:cNvPr>
          <p:cNvSpPr>
            <a:spLocks noGrp="1"/>
          </p:cNvSpPr>
          <p:nvPr>
            <p:ph type="title"/>
          </p:nvPr>
        </p:nvSpPr>
        <p:spPr/>
        <p:txBody>
          <a:bodyPr/>
          <a:lstStyle/>
          <a:p>
            <a:r>
              <a:rPr lang="en-US" sz="3600">
                <a:solidFill>
                  <a:schemeClr val="bg1"/>
                </a:solidFill>
              </a:rPr>
              <a:t>Updating Agency Site and Office Information</a:t>
            </a:r>
            <a:endParaRPr lang="en-US">
              <a:solidFill>
                <a:schemeClr val="bg1"/>
              </a:solidFill>
            </a:endParaRPr>
          </a:p>
        </p:txBody>
      </p:sp>
      <p:sp>
        <p:nvSpPr>
          <p:cNvPr id="3" name="Content Placeholder 2">
            <a:extLst>
              <a:ext uri="{FF2B5EF4-FFF2-40B4-BE49-F238E27FC236}">
                <a16:creationId xmlns:a16="http://schemas.microsoft.com/office/drawing/2014/main" id="{BE2FBC69-4C28-47DB-9907-AA82CC234BA8}"/>
              </a:ext>
            </a:extLst>
          </p:cNvPr>
          <p:cNvSpPr>
            <a:spLocks noGrp="1"/>
          </p:cNvSpPr>
          <p:nvPr>
            <p:ph idx="1"/>
          </p:nvPr>
        </p:nvSpPr>
        <p:spPr/>
        <p:txBody>
          <a:bodyPr vert="horz" lIns="91440" tIns="45720" rIns="91440" bIns="45720" rtlCol="0" anchor="t">
            <a:normAutofit/>
          </a:bodyPr>
          <a:lstStyle/>
          <a:p>
            <a:r>
              <a:rPr lang="en-US" dirty="0">
                <a:cs typeface="Arial"/>
              </a:rPr>
              <a:t>Each contract must be assigned to at least one Site and/or Office</a:t>
            </a:r>
          </a:p>
          <a:p>
            <a:pPr lvl="1">
              <a:buFont typeface="Arial" panose="020B0604020202020204" pitchFamily="34" charset="0"/>
              <a:buChar char="•"/>
            </a:pPr>
            <a:r>
              <a:rPr lang="en-US" dirty="0">
                <a:cs typeface="Arial"/>
              </a:rPr>
              <a:t>If a location is both a Site and an Office, it will be listed twice.</a:t>
            </a:r>
          </a:p>
          <a:p>
            <a:r>
              <a:rPr lang="en-US" dirty="0">
                <a:cs typeface="Arial"/>
              </a:rPr>
              <a:t>Examples:</a:t>
            </a:r>
          </a:p>
          <a:p>
            <a:pPr lvl="1">
              <a:buFont typeface="Arial" panose="020B0604020202020204" pitchFamily="34" charset="0"/>
              <a:buChar char="•"/>
            </a:pPr>
            <a:r>
              <a:rPr lang="en-US" dirty="0">
                <a:cs typeface="Arial"/>
              </a:rPr>
              <a:t>Agency A has a CCTR contract and cares for subsidized children at 123 Main Street and contracts with Family Child Care Home providers to also care for CCTR children.</a:t>
            </a:r>
          </a:p>
          <a:p>
            <a:pPr lvl="2">
              <a:buFont typeface="Wingdings" panose="020B0604020202020204" pitchFamily="34" charset="0"/>
              <a:buChar char="§"/>
            </a:pPr>
            <a:r>
              <a:rPr lang="en-US" dirty="0">
                <a:cs typeface="Arial"/>
              </a:rPr>
              <a:t>123 Main Street will be listed as a Site with the CCTR contract</a:t>
            </a:r>
          </a:p>
          <a:p>
            <a:pPr lvl="2">
              <a:buFont typeface="Wingdings" panose="020B0604020202020204" pitchFamily="34" charset="0"/>
              <a:buChar char="§"/>
            </a:pPr>
            <a:r>
              <a:rPr lang="en-US" dirty="0">
                <a:cs typeface="Arial"/>
              </a:rPr>
              <a:t>123 Main Street will be listed as an Office with the CCTR contract</a:t>
            </a:r>
          </a:p>
        </p:txBody>
      </p:sp>
      <p:sp>
        <p:nvSpPr>
          <p:cNvPr id="4" name="Slide Number Placeholder 3">
            <a:extLst>
              <a:ext uri="{FF2B5EF4-FFF2-40B4-BE49-F238E27FC236}">
                <a16:creationId xmlns:a16="http://schemas.microsoft.com/office/drawing/2014/main" id="{0CF92420-75E2-A3A8-8B43-C37F4D518B97}"/>
              </a:ext>
            </a:extLst>
          </p:cNvPr>
          <p:cNvSpPr>
            <a:spLocks noGrp="1"/>
          </p:cNvSpPr>
          <p:nvPr>
            <p:ph type="sldNum" sz="quarter" idx="10"/>
          </p:nvPr>
        </p:nvSpPr>
        <p:spPr/>
        <p:txBody>
          <a:bodyPr/>
          <a:lstStyle/>
          <a:p>
            <a:fld id="{432ED76D-8188-4B28-B316-CD85396F47B0}" type="slidenum">
              <a:rPr lang="en-US" smtClean="0"/>
              <a:pPr/>
              <a:t>27</a:t>
            </a:fld>
            <a:endParaRPr lang="en-US"/>
          </a:p>
        </p:txBody>
      </p:sp>
    </p:spTree>
    <p:extLst>
      <p:ext uri="{BB962C8B-B14F-4D97-AF65-F5344CB8AC3E}">
        <p14:creationId xmlns:p14="http://schemas.microsoft.com/office/powerpoint/2010/main" val="1971703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63952-80A0-F580-3359-78A232E95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A9A581-219D-8CEF-FA35-74C44A7CC069}"/>
              </a:ext>
            </a:extLst>
          </p:cNvPr>
          <p:cNvSpPr>
            <a:spLocks noGrp="1"/>
          </p:cNvSpPr>
          <p:nvPr>
            <p:ph type="title"/>
          </p:nvPr>
        </p:nvSpPr>
        <p:spPr/>
        <p:txBody>
          <a:bodyPr/>
          <a:lstStyle/>
          <a:p>
            <a:r>
              <a:rPr lang="en-US" sz="3600">
                <a:solidFill>
                  <a:schemeClr val="bg1"/>
                </a:solidFill>
              </a:rPr>
              <a:t>Site vs Office Example</a:t>
            </a:r>
            <a:endParaRPr lang="en-US">
              <a:solidFill>
                <a:schemeClr val="bg1"/>
              </a:solidFill>
            </a:endParaRPr>
          </a:p>
        </p:txBody>
      </p:sp>
      <p:sp>
        <p:nvSpPr>
          <p:cNvPr id="3" name="Content Placeholder 2">
            <a:extLst>
              <a:ext uri="{FF2B5EF4-FFF2-40B4-BE49-F238E27FC236}">
                <a16:creationId xmlns:a16="http://schemas.microsoft.com/office/drawing/2014/main" id="{E05937B8-F021-F358-02F5-905AA8BFD83E}"/>
              </a:ext>
            </a:extLst>
          </p:cNvPr>
          <p:cNvSpPr>
            <a:spLocks noGrp="1"/>
          </p:cNvSpPr>
          <p:nvPr>
            <p:ph idx="1"/>
          </p:nvPr>
        </p:nvSpPr>
        <p:spPr/>
        <p:txBody>
          <a:bodyPr vert="horz" lIns="91440" tIns="45720" rIns="91440" bIns="45720" rtlCol="0" anchor="t">
            <a:normAutofit/>
          </a:bodyPr>
          <a:lstStyle/>
          <a:p>
            <a:r>
              <a:rPr lang="en-US" dirty="0">
                <a:cs typeface="Arial"/>
              </a:rPr>
              <a:t>Another Example:</a:t>
            </a:r>
            <a:endParaRPr lang="en-US" dirty="0"/>
          </a:p>
          <a:p>
            <a:pPr lvl="1">
              <a:buChar char="•"/>
            </a:pPr>
            <a:r>
              <a:rPr lang="en-US" dirty="0">
                <a:cs typeface="Arial"/>
              </a:rPr>
              <a:t>Agency Z has three contract types: CCTR, CFCC and CSPP. </a:t>
            </a:r>
          </a:p>
          <a:p>
            <a:pPr lvl="2">
              <a:buFont typeface="Arial" panose="020B0604020202020204" pitchFamily="34" charset="0"/>
              <a:buChar char="•"/>
            </a:pPr>
            <a:r>
              <a:rPr lang="en-US" dirty="0">
                <a:cs typeface="Arial"/>
              </a:rPr>
              <a:t>CCTR and CSPP subsidized children receive care at 123 ABC Street. </a:t>
            </a:r>
          </a:p>
          <a:p>
            <a:pPr marL="800100" lvl="1" indent="-457200">
              <a:buChar char="•"/>
            </a:pPr>
            <a:r>
              <a:rPr lang="en-US" dirty="0">
                <a:cs typeface="Arial"/>
              </a:rPr>
              <a:t>Agency Z uses the same location for families to enroll in family childcare home services under both CFCC and CCTR contracts.</a:t>
            </a:r>
          </a:p>
          <a:p>
            <a:pPr lvl="2">
              <a:buFont typeface="Arial" panose="020B0604020202020204" pitchFamily="34" charset="0"/>
              <a:buChar char="•"/>
            </a:pPr>
            <a:r>
              <a:rPr lang="en-US" dirty="0">
                <a:cs typeface="Arial"/>
              </a:rPr>
              <a:t>123 ABC Street will be listed as a Site with the CCTR and CSPP contracts listed</a:t>
            </a:r>
          </a:p>
          <a:p>
            <a:pPr lvl="2">
              <a:buFont typeface="Arial" panose="020B0604020202020204" pitchFamily="34" charset="0"/>
              <a:buChar char="•"/>
            </a:pPr>
            <a:r>
              <a:rPr lang="en-US" dirty="0">
                <a:cs typeface="Arial"/>
              </a:rPr>
              <a:t>123 ABC Street will be listed as an Office with the CFCC and CCTR contracts listed</a:t>
            </a:r>
          </a:p>
        </p:txBody>
      </p:sp>
      <p:sp>
        <p:nvSpPr>
          <p:cNvPr id="4" name="Slide Number Placeholder 3">
            <a:extLst>
              <a:ext uri="{FF2B5EF4-FFF2-40B4-BE49-F238E27FC236}">
                <a16:creationId xmlns:a16="http://schemas.microsoft.com/office/drawing/2014/main" id="{FD4C1275-5AFE-2C85-BB4A-F71E0EA017BC}"/>
              </a:ext>
            </a:extLst>
          </p:cNvPr>
          <p:cNvSpPr>
            <a:spLocks noGrp="1"/>
          </p:cNvSpPr>
          <p:nvPr>
            <p:ph type="sldNum" sz="quarter" idx="10"/>
          </p:nvPr>
        </p:nvSpPr>
        <p:spPr/>
        <p:txBody>
          <a:bodyPr/>
          <a:lstStyle/>
          <a:p>
            <a:fld id="{432ED76D-8188-4B28-B316-CD85396F47B0}" type="slidenum">
              <a:rPr lang="en-US" smtClean="0"/>
              <a:pPr/>
              <a:t>28</a:t>
            </a:fld>
            <a:endParaRPr lang="en-US"/>
          </a:p>
        </p:txBody>
      </p:sp>
    </p:spTree>
    <p:extLst>
      <p:ext uri="{BB962C8B-B14F-4D97-AF65-F5344CB8AC3E}">
        <p14:creationId xmlns:p14="http://schemas.microsoft.com/office/powerpoint/2010/main" val="4167970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6F765-3687-ED4B-60E9-B45FA8631D73}"/>
              </a:ext>
            </a:extLst>
          </p:cNvPr>
          <p:cNvSpPr>
            <a:spLocks noGrp="1"/>
          </p:cNvSpPr>
          <p:nvPr>
            <p:ph type="title"/>
          </p:nvPr>
        </p:nvSpPr>
        <p:spPr/>
        <p:txBody>
          <a:bodyPr/>
          <a:lstStyle/>
          <a:p>
            <a:r>
              <a:rPr lang="en-US" sz="4000" dirty="0">
                <a:solidFill>
                  <a:schemeClr val="bg1"/>
                </a:solidFill>
              </a:rPr>
              <a:t>Updating Agency Site and Office Child Counts</a:t>
            </a:r>
            <a:endParaRPr lang="en-US" dirty="0"/>
          </a:p>
        </p:txBody>
      </p:sp>
      <p:sp>
        <p:nvSpPr>
          <p:cNvPr id="4" name="Content Placeholder 3">
            <a:extLst>
              <a:ext uri="{FF2B5EF4-FFF2-40B4-BE49-F238E27FC236}">
                <a16:creationId xmlns:a16="http://schemas.microsoft.com/office/drawing/2014/main" id="{2620A41A-F2AE-A9AC-46CC-98ACB8ED2F05}"/>
              </a:ext>
            </a:extLst>
          </p:cNvPr>
          <p:cNvSpPr>
            <a:spLocks noGrp="1"/>
          </p:cNvSpPr>
          <p:nvPr>
            <p:ph sz="quarter" idx="11"/>
          </p:nvPr>
        </p:nvSpPr>
        <p:spPr>
          <a:xfrm>
            <a:off x="619125" y="1419372"/>
            <a:ext cx="10686927" cy="2286000"/>
          </a:xfrm>
        </p:spPr>
        <p:txBody>
          <a:bodyPr/>
          <a:lstStyle/>
          <a:p>
            <a:r>
              <a:rPr lang="en-US" dirty="0">
                <a:cs typeface="Arial"/>
              </a:rPr>
              <a:t>"Number of Children Served in Each Contract" changing to capture Licensed Capacity</a:t>
            </a:r>
          </a:p>
          <a:p>
            <a:pPr lvl="1">
              <a:buFont typeface="Arial" panose="020B0604020202020204" pitchFamily="34" charset="0"/>
              <a:buChar char="•"/>
            </a:pPr>
            <a:r>
              <a:rPr lang="en-US" sz="2800" dirty="0"/>
              <a:t>FCCH child counts are not captured in this area. Those numbers are captured in the FCCH Information section</a:t>
            </a:r>
            <a:r>
              <a:rPr lang="en-US" dirty="0"/>
              <a:t>.</a:t>
            </a:r>
          </a:p>
          <a:p>
            <a:pPr marL="0" indent="0">
              <a:buNone/>
            </a:pPr>
            <a:endParaRPr lang="en-US" dirty="0"/>
          </a:p>
        </p:txBody>
      </p:sp>
      <p:sp>
        <p:nvSpPr>
          <p:cNvPr id="5" name="Content Placeholder 4">
            <a:extLst>
              <a:ext uri="{FF2B5EF4-FFF2-40B4-BE49-F238E27FC236}">
                <a16:creationId xmlns:a16="http://schemas.microsoft.com/office/drawing/2014/main" id="{6816C705-166B-A22F-C2FA-327802DFE006}"/>
              </a:ext>
            </a:extLst>
          </p:cNvPr>
          <p:cNvSpPr>
            <a:spLocks noGrp="1"/>
          </p:cNvSpPr>
          <p:nvPr>
            <p:ph sz="quarter" idx="12"/>
          </p:nvPr>
        </p:nvSpPr>
        <p:spPr>
          <a:xfrm>
            <a:off x="769597" y="3429000"/>
            <a:ext cx="4592856" cy="2462213"/>
          </a:xfrm>
        </p:spPr>
        <p:txBody>
          <a:bodyPr>
            <a:normAutofit fontScale="92500" lnSpcReduction="10000"/>
          </a:bodyPr>
          <a:lstStyle/>
          <a:p>
            <a:pPr marL="0" indent="0">
              <a:buNone/>
            </a:pPr>
            <a:r>
              <a:rPr lang="en-US" sz="3000" u="sng" dirty="0">
                <a:cs typeface="Arial"/>
              </a:rPr>
              <a:t>CSPP Example:</a:t>
            </a:r>
          </a:p>
          <a:p>
            <a:pPr marL="0" indent="0">
              <a:buNone/>
            </a:pPr>
            <a:r>
              <a:rPr lang="en-US" sz="3000" dirty="0">
                <a:cs typeface="Arial"/>
              </a:rPr>
              <a:t>Licensed Capacity is 28</a:t>
            </a:r>
          </a:p>
          <a:p>
            <a:pPr marL="0" indent="0">
              <a:buNone/>
            </a:pPr>
            <a:r>
              <a:rPr lang="en-US" sz="3000" dirty="0">
                <a:cs typeface="Arial"/>
              </a:rPr>
              <a:t>3 Year Olds: 14</a:t>
            </a:r>
          </a:p>
          <a:p>
            <a:pPr marL="0" indent="0">
              <a:buNone/>
            </a:pPr>
            <a:r>
              <a:rPr lang="en-US" sz="3000" dirty="0">
                <a:cs typeface="Arial"/>
              </a:rPr>
              <a:t>4 Year Olds: 14</a:t>
            </a:r>
          </a:p>
          <a:p>
            <a:pPr marL="0" indent="0">
              <a:buNone/>
            </a:pPr>
            <a:r>
              <a:rPr lang="en-US" sz="3000" dirty="0">
                <a:cs typeface="Arial"/>
              </a:rPr>
              <a:t>Other: 0</a:t>
            </a:r>
          </a:p>
        </p:txBody>
      </p:sp>
      <p:sp>
        <p:nvSpPr>
          <p:cNvPr id="6" name="Content Placeholder 5">
            <a:extLst>
              <a:ext uri="{FF2B5EF4-FFF2-40B4-BE49-F238E27FC236}">
                <a16:creationId xmlns:a16="http://schemas.microsoft.com/office/drawing/2014/main" id="{0C86BA26-E319-D158-C5BD-E7BA2F6CFC09}"/>
              </a:ext>
            </a:extLst>
          </p:cNvPr>
          <p:cNvSpPr>
            <a:spLocks noGrp="1"/>
          </p:cNvSpPr>
          <p:nvPr>
            <p:ph sz="quarter" idx="13"/>
          </p:nvPr>
        </p:nvSpPr>
        <p:spPr>
          <a:xfrm>
            <a:off x="5075258" y="3429000"/>
            <a:ext cx="4221142" cy="2602281"/>
          </a:xfrm>
        </p:spPr>
        <p:txBody>
          <a:bodyPr>
            <a:normAutofit fontScale="47500" lnSpcReduction="20000"/>
          </a:bodyPr>
          <a:lstStyle/>
          <a:p>
            <a:pPr marL="0" indent="0">
              <a:buNone/>
            </a:pPr>
            <a:r>
              <a:rPr lang="en-US" sz="5900" u="sng" dirty="0">
                <a:cs typeface="Arial"/>
              </a:rPr>
              <a:t>CCTR Example:</a:t>
            </a:r>
          </a:p>
          <a:p>
            <a:pPr marL="0" indent="0">
              <a:buNone/>
            </a:pPr>
            <a:r>
              <a:rPr lang="en-US" sz="5900" dirty="0">
                <a:cs typeface="Arial"/>
              </a:rPr>
              <a:t>Licensed Capacity is 28</a:t>
            </a:r>
          </a:p>
          <a:p>
            <a:pPr marL="0" indent="0">
              <a:buNone/>
            </a:pPr>
            <a:r>
              <a:rPr lang="en-US" sz="5900" dirty="0">
                <a:cs typeface="Arial"/>
              </a:rPr>
              <a:t>Infants: 4</a:t>
            </a:r>
          </a:p>
          <a:p>
            <a:pPr marL="0" indent="0">
              <a:buNone/>
            </a:pPr>
            <a:r>
              <a:rPr lang="en-US" sz="5900" dirty="0">
                <a:cs typeface="Arial"/>
              </a:rPr>
              <a:t>Toddlers: 4</a:t>
            </a:r>
          </a:p>
          <a:p>
            <a:pPr marL="0" indent="0">
              <a:buNone/>
            </a:pPr>
            <a:r>
              <a:rPr lang="en-US" sz="5900" dirty="0">
                <a:cs typeface="Arial"/>
              </a:rPr>
              <a:t>Pre School: 10</a:t>
            </a:r>
          </a:p>
          <a:p>
            <a:pPr marL="0" indent="0">
              <a:buNone/>
            </a:pPr>
            <a:r>
              <a:rPr lang="en-US" sz="5900" dirty="0">
                <a:cs typeface="Arial"/>
              </a:rPr>
              <a:t>School Age: 10</a:t>
            </a:r>
          </a:p>
        </p:txBody>
      </p:sp>
      <p:sp>
        <p:nvSpPr>
          <p:cNvPr id="3" name="Slide Number Placeholder 2">
            <a:extLst>
              <a:ext uri="{FF2B5EF4-FFF2-40B4-BE49-F238E27FC236}">
                <a16:creationId xmlns:a16="http://schemas.microsoft.com/office/drawing/2014/main" id="{F8FFF43F-A235-0C22-5A30-1602DE55CC01}"/>
              </a:ext>
            </a:extLst>
          </p:cNvPr>
          <p:cNvSpPr>
            <a:spLocks noGrp="1"/>
          </p:cNvSpPr>
          <p:nvPr>
            <p:ph type="sldNum" sz="quarter" idx="10"/>
          </p:nvPr>
        </p:nvSpPr>
        <p:spPr/>
        <p:txBody>
          <a:bodyPr/>
          <a:lstStyle/>
          <a:p>
            <a:fld id="{432ED76D-8188-4B28-B316-CD85396F47B0}" type="slidenum">
              <a:rPr lang="en-US" smtClean="0"/>
              <a:pPr/>
              <a:t>29</a:t>
            </a:fld>
            <a:endParaRPr lang="en-US"/>
          </a:p>
        </p:txBody>
      </p:sp>
    </p:spTree>
    <p:extLst>
      <p:ext uri="{BB962C8B-B14F-4D97-AF65-F5344CB8AC3E}">
        <p14:creationId xmlns:p14="http://schemas.microsoft.com/office/powerpoint/2010/main" val="147915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4B7C0-20F4-5F48-85C3-00D6553B69CC}"/>
              </a:ext>
            </a:extLst>
          </p:cNvPr>
          <p:cNvSpPr>
            <a:spLocks noGrp="1"/>
          </p:cNvSpPr>
          <p:nvPr>
            <p:ph type="title"/>
          </p:nvPr>
        </p:nvSpPr>
        <p:spPr>
          <a:xfrm>
            <a:off x="152400" y="0"/>
            <a:ext cx="11887200" cy="1325563"/>
          </a:xfrm>
        </p:spPr>
        <p:txBody>
          <a:bodyPr>
            <a:normAutofit/>
          </a:bodyPr>
          <a:lstStyle/>
          <a:p>
            <a:r>
              <a:rPr lang="en-US" sz="4000">
                <a:solidFill>
                  <a:schemeClr val="bg1"/>
                </a:solidFill>
                <a:cs typeface="Arial"/>
              </a:rPr>
              <a:t>Child Development Management Information System (CDMIS) Overview</a:t>
            </a:r>
            <a:endParaRPr lang="en-US" sz="4000">
              <a:solidFill>
                <a:schemeClr val="accent4">
                  <a:lumMod val="60000"/>
                  <a:lumOff val="40000"/>
                </a:schemeClr>
              </a:solidFill>
            </a:endParaRPr>
          </a:p>
        </p:txBody>
      </p:sp>
      <p:sp>
        <p:nvSpPr>
          <p:cNvPr id="3" name="Content Placeholder 2">
            <a:extLst>
              <a:ext uri="{FF2B5EF4-FFF2-40B4-BE49-F238E27FC236}">
                <a16:creationId xmlns:a16="http://schemas.microsoft.com/office/drawing/2014/main" id="{F409E6F3-B0A9-33A0-200C-21ECD9B1FEAB}"/>
              </a:ext>
            </a:extLst>
          </p:cNvPr>
          <p:cNvSpPr>
            <a:spLocks noGrp="1"/>
          </p:cNvSpPr>
          <p:nvPr>
            <p:ph idx="1"/>
          </p:nvPr>
        </p:nvSpPr>
        <p:spPr>
          <a:xfrm>
            <a:off x="152400" y="1388295"/>
            <a:ext cx="11887200" cy="4780314"/>
          </a:xfrm>
        </p:spPr>
        <p:txBody>
          <a:bodyPr vert="horz" lIns="91440" tIns="45720" rIns="91440" bIns="45720" rtlCol="0" anchor="t">
            <a:normAutofit fontScale="92500" lnSpcReduction="10000"/>
          </a:bodyPr>
          <a:lstStyle/>
          <a:p>
            <a:r>
              <a:rPr lang="en-US" sz="3000" b="1">
                <a:cs typeface="Arial"/>
              </a:rPr>
              <a:t>What is the CDMIS?</a:t>
            </a:r>
          </a:p>
          <a:p>
            <a:pPr lvl="1">
              <a:spcAft>
                <a:spcPts val="600"/>
              </a:spcAft>
            </a:pPr>
            <a:r>
              <a:rPr lang="en-US" sz="2700">
                <a:cs typeface="Arial"/>
              </a:rPr>
              <a:t>The CDMIS is a comprehensive data management platform that the Early Education Division (EED) at the California Department of Education (CDE) uses to collect information about families, children, and providers.</a:t>
            </a:r>
          </a:p>
          <a:p>
            <a:r>
              <a:rPr lang="en-US" sz="3000" b="1">
                <a:cs typeface="Arial"/>
              </a:rPr>
              <a:t>What is the purpose of the CDMIS?</a:t>
            </a:r>
          </a:p>
          <a:p>
            <a:pPr lvl="1"/>
            <a:r>
              <a:rPr lang="en-US">
                <a:cs typeface="Arial"/>
              </a:rPr>
              <a:t>The CDMIS captures high-quality preschool programs and preschool services by collecting accurate and valid data from CDE contracted agencies and providing actionable data to inform policy and guide continuous improvement. </a:t>
            </a:r>
          </a:p>
          <a:p>
            <a:pPr lvl="1"/>
            <a:r>
              <a:rPr lang="en-US">
                <a:cs typeface="Arial"/>
              </a:rPr>
              <a:t>The CDMIS also serves agencies who are contracted with the California Department of Social Services (CDSS) on reporting the federal mandated CDD-801 reports, while the CDSS is working on launching its own version of the CDMIS next year.</a:t>
            </a:r>
          </a:p>
          <a:p>
            <a:pPr lvl="1"/>
            <a:endParaRPr lang="en-US">
              <a:cs typeface="Arial"/>
            </a:endParaRPr>
          </a:p>
        </p:txBody>
      </p:sp>
      <p:sp>
        <p:nvSpPr>
          <p:cNvPr id="5" name="Slide Number Placeholder 4">
            <a:extLst>
              <a:ext uri="{FF2B5EF4-FFF2-40B4-BE49-F238E27FC236}">
                <a16:creationId xmlns:a16="http://schemas.microsoft.com/office/drawing/2014/main" id="{B4626FB8-8C5C-490B-DA67-57729AC378B1}"/>
              </a:ext>
            </a:extLst>
          </p:cNvPr>
          <p:cNvSpPr>
            <a:spLocks noGrp="1"/>
          </p:cNvSpPr>
          <p:nvPr>
            <p:ph type="sldNum" sz="quarter" idx="10"/>
          </p:nvPr>
        </p:nvSpPr>
        <p:spPr/>
        <p:txBody>
          <a:bodyPr/>
          <a:lstStyle/>
          <a:p>
            <a:fld id="{432ED76D-8188-4B28-B316-CD85396F47B0}" type="slidenum">
              <a:rPr lang="en-US" smtClean="0"/>
              <a:pPr/>
              <a:t>3</a:t>
            </a:fld>
            <a:endParaRPr lang="en-US"/>
          </a:p>
        </p:txBody>
      </p:sp>
    </p:spTree>
    <p:extLst>
      <p:ext uri="{BB962C8B-B14F-4D97-AF65-F5344CB8AC3E}">
        <p14:creationId xmlns:p14="http://schemas.microsoft.com/office/powerpoint/2010/main" val="2164915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5DD13-FC8C-E97E-A3AC-DF78732AB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1CF464-EB32-2443-0AB6-8D0F89CF1B0B}"/>
              </a:ext>
            </a:extLst>
          </p:cNvPr>
          <p:cNvSpPr>
            <a:spLocks noGrp="1"/>
          </p:cNvSpPr>
          <p:nvPr>
            <p:ph type="title"/>
          </p:nvPr>
        </p:nvSpPr>
        <p:spPr/>
        <p:txBody>
          <a:bodyPr/>
          <a:lstStyle/>
          <a:p>
            <a:r>
              <a:rPr lang="en-US" sz="4000">
                <a:solidFill>
                  <a:schemeClr val="bg1"/>
                </a:solidFill>
              </a:rPr>
              <a:t>FCCH and Type of Child Care</a:t>
            </a:r>
            <a:endParaRPr lang="en-US">
              <a:solidFill>
                <a:schemeClr val="bg1"/>
              </a:solidFill>
            </a:endParaRPr>
          </a:p>
        </p:txBody>
      </p:sp>
      <p:sp>
        <p:nvSpPr>
          <p:cNvPr id="4" name="Content Placeholder 3">
            <a:extLst>
              <a:ext uri="{FF2B5EF4-FFF2-40B4-BE49-F238E27FC236}">
                <a16:creationId xmlns:a16="http://schemas.microsoft.com/office/drawing/2014/main" id="{28A2053D-A805-3AB4-4468-284743C049E5}"/>
              </a:ext>
            </a:extLst>
          </p:cNvPr>
          <p:cNvSpPr>
            <a:spLocks noGrp="1"/>
          </p:cNvSpPr>
          <p:nvPr>
            <p:ph sz="quarter" idx="11"/>
          </p:nvPr>
        </p:nvSpPr>
        <p:spPr>
          <a:xfrm>
            <a:off x="252970" y="1409476"/>
            <a:ext cx="11666640" cy="4562103"/>
          </a:xfrm>
        </p:spPr>
        <p:txBody>
          <a:bodyPr vert="horz" lIns="91440" tIns="45720" rIns="91440" bIns="45720" rtlCol="0" anchor="t">
            <a:normAutofit lnSpcReduction="10000"/>
          </a:bodyPr>
          <a:lstStyle/>
          <a:p>
            <a:pPr marL="342900" indent="-342900">
              <a:lnSpc>
                <a:spcPct val="100000"/>
              </a:lnSpc>
              <a:spcBef>
                <a:spcPts val="0"/>
              </a:spcBef>
              <a:buFont typeface="Arial,Sans-Serif"/>
              <a:buChar char="•"/>
            </a:pPr>
            <a:r>
              <a:rPr lang="en-US" sz="2800" dirty="0">
                <a:cs typeface="Arial"/>
              </a:rPr>
              <a:t>Users should only be able to use a Family Child Care Home setting type if, the "Number of Homes" is greater than or equal to one and at least one Office or Site is listed. </a:t>
            </a:r>
            <a:endParaRPr lang="en-US" sz="2800" dirty="0">
              <a:solidFill>
                <a:srgbClr val="000000"/>
              </a:solidFill>
              <a:cs typeface="Arial"/>
            </a:endParaRPr>
          </a:p>
          <a:p>
            <a:pPr marL="342900" indent="0">
              <a:lnSpc>
                <a:spcPct val="100000"/>
              </a:lnSpc>
              <a:spcBef>
                <a:spcPts val="0"/>
              </a:spcBef>
              <a:buNone/>
            </a:pPr>
            <a:br>
              <a:rPr lang="en-US" sz="2200" dirty="0">
                <a:solidFill>
                  <a:srgbClr val="000000"/>
                </a:solidFill>
                <a:cs typeface="Arial"/>
              </a:rPr>
            </a:br>
            <a:r>
              <a:rPr lang="en-US" sz="2200" dirty="0">
                <a:cs typeface="Arial"/>
              </a:rPr>
              <a:t>CDD-801A Field: Type of Child Care</a:t>
            </a:r>
            <a:br>
              <a:rPr lang="en-US" sz="2200" dirty="0">
                <a:cs typeface="Arial"/>
              </a:rPr>
            </a:br>
            <a:r>
              <a:rPr lang="en-US" sz="2200" dirty="0">
                <a:cs typeface="Arial"/>
              </a:rPr>
              <a:t>02 – Licensed family child care home</a:t>
            </a:r>
            <a:br>
              <a:rPr lang="en-US" sz="2200" dirty="0">
                <a:cs typeface="Arial"/>
              </a:rPr>
            </a:br>
            <a:r>
              <a:rPr lang="en-US" sz="2200" dirty="0">
                <a:cs typeface="Arial"/>
              </a:rPr>
              <a:t>03 – Licensed large family child care home</a:t>
            </a:r>
            <a:endParaRPr lang="en-US" sz="2200" dirty="0">
              <a:solidFill>
                <a:srgbClr val="000000"/>
              </a:solidFill>
              <a:cs typeface="Arial"/>
            </a:endParaRPr>
          </a:p>
          <a:p>
            <a:pPr marL="342900" indent="0">
              <a:lnSpc>
                <a:spcPct val="100000"/>
              </a:lnSpc>
              <a:spcBef>
                <a:spcPts val="0"/>
              </a:spcBef>
              <a:buNone/>
            </a:pPr>
            <a:r>
              <a:rPr lang="en-US" sz="2200" dirty="0">
                <a:solidFill>
                  <a:srgbClr val="FFFFFF"/>
                </a:solidFill>
                <a:cs typeface="Arial"/>
              </a:rPr>
              <a:t>04 -  Licensed center-based care</a:t>
            </a:r>
            <a:br>
              <a:rPr lang="en-US" sz="2200" dirty="0">
                <a:solidFill>
                  <a:srgbClr val="FFFFFF"/>
                </a:solidFill>
                <a:cs typeface="Arial"/>
              </a:rPr>
            </a:br>
            <a:r>
              <a:rPr lang="en-US" sz="2200" dirty="0">
                <a:solidFill>
                  <a:srgbClr val="FFFFFF"/>
                </a:solidFill>
                <a:cs typeface="Arial"/>
              </a:rPr>
              <a:t>05 – License-exempt in child’s home by a relative</a:t>
            </a:r>
            <a:br>
              <a:rPr lang="en-US" sz="2200" dirty="0">
                <a:solidFill>
                  <a:srgbClr val="FFFFFF"/>
                </a:solidFill>
                <a:cs typeface="Arial"/>
              </a:rPr>
            </a:br>
            <a:r>
              <a:rPr lang="en-US" sz="2200" dirty="0">
                <a:solidFill>
                  <a:srgbClr val="FFFFFF"/>
                </a:solidFill>
                <a:cs typeface="Arial"/>
              </a:rPr>
              <a:t>06 – License-exempt in child’s home by a nonrelative</a:t>
            </a:r>
            <a:br>
              <a:rPr lang="en-US" sz="2200" dirty="0">
                <a:solidFill>
                  <a:srgbClr val="FFFFFF"/>
                </a:solidFill>
                <a:cs typeface="Arial"/>
              </a:rPr>
            </a:br>
            <a:r>
              <a:rPr lang="en-US" sz="2200" dirty="0">
                <a:solidFill>
                  <a:srgbClr val="FFFFFF"/>
                </a:solidFill>
                <a:cs typeface="Arial"/>
              </a:rPr>
              <a:t>07 – License-exempt outside the child’s home by a relative</a:t>
            </a:r>
            <a:br>
              <a:rPr lang="en-US" sz="2200" dirty="0">
                <a:solidFill>
                  <a:srgbClr val="FFFFFF"/>
                </a:solidFill>
                <a:cs typeface="Arial"/>
              </a:rPr>
            </a:br>
            <a:r>
              <a:rPr lang="en-US" sz="2200" dirty="0">
                <a:solidFill>
                  <a:srgbClr val="FFFFFF"/>
                </a:solidFill>
                <a:cs typeface="Arial"/>
              </a:rPr>
              <a:t>08 – License-exempt outside the child’s home by a nonrelative</a:t>
            </a:r>
            <a:endParaRPr lang="en-US" sz="2200" dirty="0">
              <a:solidFill>
                <a:srgbClr val="000000"/>
              </a:solidFill>
              <a:cs typeface="Arial"/>
            </a:endParaRPr>
          </a:p>
          <a:p>
            <a:pPr marL="342900" indent="0">
              <a:lnSpc>
                <a:spcPct val="100000"/>
              </a:lnSpc>
              <a:spcBef>
                <a:spcPts val="0"/>
              </a:spcBef>
              <a:buNone/>
            </a:pPr>
            <a:r>
              <a:rPr lang="en-US" sz="2200" dirty="0">
                <a:cs typeface="Arial"/>
              </a:rPr>
              <a:t>11 – License-exempt center-based care</a:t>
            </a:r>
            <a:endParaRPr lang="en-US" dirty="0">
              <a:cs typeface="Arial"/>
            </a:endParaRPr>
          </a:p>
        </p:txBody>
      </p:sp>
      <p:sp>
        <p:nvSpPr>
          <p:cNvPr id="3" name="Slide Number Placeholder 2">
            <a:extLst>
              <a:ext uri="{FF2B5EF4-FFF2-40B4-BE49-F238E27FC236}">
                <a16:creationId xmlns:a16="http://schemas.microsoft.com/office/drawing/2014/main" id="{0886B658-8339-DEA7-AD81-771BDE5F9571}"/>
              </a:ext>
            </a:extLst>
          </p:cNvPr>
          <p:cNvSpPr>
            <a:spLocks noGrp="1"/>
          </p:cNvSpPr>
          <p:nvPr>
            <p:ph type="sldNum" sz="quarter" idx="10"/>
          </p:nvPr>
        </p:nvSpPr>
        <p:spPr/>
        <p:txBody>
          <a:bodyPr/>
          <a:lstStyle/>
          <a:p>
            <a:fld id="{432ED76D-8188-4B28-B316-CD85396F47B0}" type="slidenum">
              <a:rPr lang="en-US" smtClean="0"/>
              <a:pPr/>
              <a:t>30</a:t>
            </a:fld>
            <a:endParaRPr lang="en-US"/>
          </a:p>
        </p:txBody>
      </p:sp>
    </p:spTree>
    <p:extLst>
      <p:ext uri="{BB962C8B-B14F-4D97-AF65-F5344CB8AC3E}">
        <p14:creationId xmlns:p14="http://schemas.microsoft.com/office/powerpoint/2010/main" val="1979720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44A0-8A08-1CC5-14AC-CCB7FEBE981F}"/>
              </a:ext>
            </a:extLst>
          </p:cNvPr>
          <p:cNvSpPr>
            <a:spLocks noGrp="1"/>
          </p:cNvSpPr>
          <p:nvPr>
            <p:ph type="title"/>
          </p:nvPr>
        </p:nvSpPr>
        <p:spPr>
          <a:xfrm>
            <a:off x="152399" y="-4545"/>
            <a:ext cx="11710087" cy="980507"/>
          </a:xfrm>
        </p:spPr>
        <p:txBody>
          <a:bodyPr>
            <a:normAutofit/>
          </a:bodyPr>
          <a:lstStyle/>
          <a:p>
            <a:r>
              <a:rPr lang="en-US" sz="3600">
                <a:solidFill>
                  <a:schemeClr val="bg1"/>
                </a:solidFill>
              </a:rPr>
              <a:t>Introduction to Assembly Bill 22 and CAPSDAC (1)</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52674428-3500-4CD6-0280-74BA27B80784}"/>
              </a:ext>
            </a:extLst>
          </p:cNvPr>
          <p:cNvSpPr>
            <a:spLocks noGrp="1"/>
          </p:cNvSpPr>
          <p:nvPr>
            <p:ph idx="1"/>
          </p:nvPr>
        </p:nvSpPr>
        <p:spPr>
          <a:xfrm>
            <a:off x="152400" y="820277"/>
            <a:ext cx="11887200" cy="4836714"/>
          </a:xfrm>
        </p:spPr>
        <p:txBody>
          <a:bodyPr vert="horz" lIns="91440" tIns="45720" rIns="91440" bIns="45720" rtlCol="0" anchor="t">
            <a:noAutofit/>
          </a:bodyPr>
          <a:lstStyle/>
          <a:p>
            <a:pPr marL="0" indent="0">
              <a:buNone/>
            </a:pPr>
            <a:r>
              <a:rPr lang="en-US" sz="2400" b="1">
                <a:cs typeface="Arial"/>
              </a:rPr>
              <a:t>Assembly Bill 22 </a:t>
            </a:r>
            <a:endParaRPr lang="en-US" sz="2400">
              <a:cs typeface="Arial"/>
            </a:endParaRPr>
          </a:p>
          <a:p>
            <a:pPr marL="457200" indent="-457200"/>
            <a:r>
              <a:rPr lang="en-US" sz="2400">
                <a:cs typeface="Arial"/>
              </a:rPr>
              <a:t>Requires the CDE, by July 1, 2024, to collect pupil data for each pupil enrolled in a California state preschool program operated by a local educational agency, including all applicable data elements that are collected for pupils in transitional kindergarten, as provided. As well as, to collect the same data for educators in a California state preschool program operated by a local educational agency that is collected for educators in the K–12 classroom setting, as provided.</a:t>
            </a:r>
          </a:p>
          <a:p>
            <a:pPr marL="457200" indent="-457200"/>
            <a:r>
              <a:rPr lang="en-US" sz="2400">
                <a:cs typeface="Arial"/>
              </a:rPr>
              <a:t>To meet these new requirements, the CDE is building the California Preschool Data Collection (CAPSDAC) system. </a:t>
            </a:r>
          </a:p>
          <a:p>
            <a:pPr marL="0" indent="0">
              <a:buNone/>
            </a:pPr>
            <a:r>
              <a:rPr lang="en-US" sz="2400" b="1">
                <a:cs typeface="Arial"/>
              </a:rPr>
              <a:t>CAPSDAC</a:t>
            </a:r>
            <a:endParaRPr lang="en-US" sz="2400">
              <a:cs typeface="Arial"/>
            </a:endParaRPr>
          </a:p>
          <a:p>
            <a:pPr marL="457200" indent="-457200"/>
            <a:r>
              <a:rPr lang="en-US" sz="2400">
                <a:cs typeface="Arial"/>
              </a:rPr>
              <a:t>Will be a web portal outside of the Child Development Management Information System (CDMIS) and Preschool Language Information System (PLIS).</a:t>
            </a:r>
          </a:p>
          <a:p>
            <a:pPr marL="457200" indent="-457200"/>
            <a:r>
              <a:rPr lang="en-US" sz="2400">
                <a:cs typeface="Arial"/>
              </a:rPr>
              <a:t>Intending external testing with existing CSPP agency CDMIS and PLIS users tentatively in March 2024. </a:t>
            </a:r>
            <a:endParaRPr lang="en-US" sz="2400"/>
          </a:p>
        </p:txBody>
      </p:sp>
      <p:sp>
        <p:nvSpPr>
          <p:cNvPr id="4" name="Slide Number Placeholder 3">
            <a:extLst>
              <a:ext uri="{FF2B5EF4-FFF2-40B4-BE49-F238E27FC236}">
                <a16:creationId xmlns:a16="http://schemas.microsoft.com/office/drawing/2014/main" id="{31F5E88E-6311-EF4A-E3BC-774E9032A19B}"/>
              </a:ext>
            </a:extLst>
          </p:cNvPr>
          <p:cNvSpPr>
            <a:spLocks noGrp="1"/>
          </p:cNvSpPr>
          <p:nvPr>
            <p:ph type="sldNum" sz="quarter" idx="10"/>
          </p:nvPr>
        </p:nvSpPr>
        <p:spPr/>
        <p:txBody>
          <a:bodyPr/>
          <a:lstStyle/>
          <a:p>
            <a:fld id="{432ED76D-8188-4B28-B316-CD85396F47B0}" type="slidenum">
              <a:rPr lang="en-US" smtClean="0"/>
              <a:pPr/>
              <a:t>31</a:t>
            </a:fld>
            <a:endParaRPr lang="en-US"/>
          </a:p>
        </p:txBody>
      </p:sp>
    </p:spTree>
    <p:extLst>
      <p:ext uri="{BB962C8B-B14F-4D97-AF65-F5344CB8AC3E}">
        <p14:creationId xmlns:p14="http://schemas.microsoft.com/office/powerpoint/2010/main" val="590713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8C7B4-CC93-218A-B4C7-9F0F6E1CA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D7B4B-7242-BAD5-3FD7-0A99FCCC858A}"/>
              </a:ext>
            </a:extLst>
          </p:cNvPr>
          <p:cNvSpPr>
            <a:spLocks noGrp="1"/>
          </p:cNvSpPr>
          <p:nvPr>
            <p:ph type="title"/>
          </p:nvPr>
        </p:nvSpPr>
        <p:spPr>
          <a:xfrm>
            <a:off x="152400" y="-114458"/>
            <a:ext cx="11710087" cy="1325563"/>
          </a:xfrm>
        </p:spPr>
        <p:txBody>
          <a:bodyPr>
            <a:normAutofit/>
          </a:bodyPr>
          <a:lstStyle/>
          <a:p>
            <a:r>
              <a:rPr lang="en-US" sz="3600">
                <a:solidFill>
                  <a:schemeClr val="bg1"/>
                </a:solidFill>
              </a:rPr>
              <a:t>Introduction to Assembly Bill 22 and CAPSDAC (2)</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2758CE39-C2AB-A564-582E-6CAB368A220B}"/>
              </a:ext>
            </a:extLst>
          </p:cNvPr>
          <p:cNvSpPr>
            <a:spLocks noGrp="1"/>
          </p:cNvSpPr>
          <p:nvPr>
            <p:ph idx="1"/>
          </p:nvPr>
        </p:nvSpPr>
        <p:spPr>
          <a:xfrm>
            <a:off x="152400" y="1010643"/>
            <a:ext cx="11887200" cy="4836714"/>
          </a:xfrm>
        </p:spPr>
        <p:txBody>
          <a:bodyPr vert="horz" lIns="91440" tIns="45720" rIns="91440" bIns="45720" rtlCol="0" anchor="t">
            <a:noAutofit/>
          </a:bodyPr>
          <a:lstStyle/>
          <a:p>
            <a:pPr marL="0" indent="0">
              <a:buNone/>
            </a:pPr>
            <a:r>
              <a:rPr lang="en-US" sz="2400" b="1">
                <a:cs typeface="Arial"/>
              </a:rPr>
              <a:t>LEA CSPP Contractors with CDE</a:t>
            </a:r>
          </a:p>
          <a:p>
            <a:pPr marL="457200" indent="-457200"/>
            <a:r>
              <a:rPr lang="en-US" sz="2400">
                <a:cs typeface="Arial"/>
              </a:rPr>
              <a:t>Will transition to submitting data containing pupil, educator, classroom, and enrollment elements through CAPSDAC on a monthly basis. Data submission will need to be certified by the LEA CSPP contractor by the end of the next month (July CAPSDAC data will need to be certified by August 31st). There is no remedial period to resolve data; once the data is certified, no further changes can be made.</a:t>
            </a:r>
          </a:p>
          <a:p>
            <a:pPr marL="457200" indent="-457200"/>
            <a:r>
              <a:rPr lang="en-US" sz="2400">
                <a:cs typeface="Arial"/>
              </a:rPr>
              <a:t>Will no longer be required to report the PLIS or the CDD-801A Report to the CDMIS and the PLIS Report to the PLIS. However, LEA CSPP contractors that provide CSPP services through an approved CSPP Family Childcare Home Education Network (FCCHEN) will still be required to submit the Subsidized Provider Report (SPR) to the CDMIS. </a:t>
            </a:r>
          </a:p>
          <a:p>
            <a:pPr marL="457200" indent="-457200"/>
            <a:r>
              <a:rPr lang="en-US" sz="2400">
                <a:cs typeface="Arial"/>
              </a:rPr>
              <a:t>LEA CSPP contractors will still be responsible for updating and maintaining their agency information via the CDMIS.</a:t>
            </a:r>
          </a:p>
        </p:txBody>
      </p:sp>
      <p:sp>
        <p:nvSpPr>
          <p:cNvPr id="4" name="Slide Number Placeholder 3">
            <a:extLst>
              <a:ext uri="{FF2B5EF4-FFF2-40B4-BE49-F238E27FC236}">
                <a16:creationId xmlns:a16="http://schemas.microsoft.com/office/drawing/2014/main" id="{A4BF7E72-198A-B468-606B-18C09C92E1CC}"/>
              </a:ext>
            </a:extLst>
          </p:cNvPr>
          <p:cNvSpPr>
            <a:spLocks noGrp="1"/>
          </p:cNvSpPr>
          <p:nvPr>
            <p:ph type="sldNum" sz="quarter" idx="10"/>
          </p:nvPr>
        </p:nvSpPr>
        <p:spPr/>
        <p:txBody>
          <a:bodyPr/>
          <a:lstStyle/>
          <a:p>
            <a:fld id="{432ED76D-8188-4B28-B316-CD85396F47B0}" type="slidenum">
              <a:rPr lang="en-US" smtClean="0"/>
              <a:pPr/>
              <a:t>32</a:t>
            </a:fld>
            <a:endParaRPr lang="en-US"/>
          </a:p>
        </p:txBody>
      </p:sp>
    </p:spTree>
    <p:extLst>
      <p:ext uri="{BB962C8B-B14F-4D97-AF65-F5344CB8AC3E}">
        <p14:creationId xmlns:p14="http://schemas.microsoft.com/office/powerpoint/2010/main" val="2150489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614DC-6C35-6A76-289A-23D5F9166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13E54-739A-424C-792B-130284DC8FC9}"/>
              </a:ext>
            </a:extLst>
          </p:cNvPr>
          <p:cNvSpPr>
            <a:spLocks noGrp="1"/>
          </p:cNvSpPr>
          <p:nvPr>
            <p:ph type="title"/>
          </p:nvPr>
        </p:nvSpPr>
        <p:spPr>
          <a:xfrm>
            <a:off x="152399" y="-4545"/>
            <a:ext cx="11710087" cy="1325563"/>
          </a:xfrm>
        </p:spPr>
        <p:txBody>
          <a:bodyPr>
            <a:normAutofit/>
          </a:bodyPr>
          <a:lstStyle/>
          <a:p>
            <a:r>
              <a:rPr lang="en-US" sz="3600">
                <a:solidFill>
                  <a:schemeClr val="bg1"/>
                </a:solidFill>
              </a:rPr>
              <a:t>Introduction to Assembly Bill 22 and CAPSDAC (3)</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F0447F8E-1BD6-778B-4C6E-BDA5ADEA11DB}"/>
              </a:ext>
            </a:extLst>
          </p:cNvPr>
          <p:cNvSpPr>
            <a:spLocks noGrp="1"/>
          </p:cNvSpPr>
          <p:nvPr>
            <p:ph idx="1"/>
          </p:nvPr>
        </p:nvSpPr>
        <p:spPr>
          <a:xfrm>
            <a:off x="152400" y="1028876"/>
            <a:ext cx="11887200" cy="4943661"/>
          </a:xfrm>
        </p:spPr>
        <p:txBody>
          <a:bodyPr vert="horz" lIns="91440" tIns="45720" rIns="91440" bIns="45720" rtlCol="0" anchor="t">
            <a:noAutofit/>
          </a:bodyPr>
          <a:lstStyle/>
          <a:p>
            <a:pPr marL="0" indent="0">
              <a:buNone/>
            </a:pPr>
            <a:r>
              <a:rPr lang="en-US" sz="2400" b="1" dirty="0">
                <a:cs typeface="Arial"/>
              </a:rPr>
              <a:t>Non-LEA CSPP Contractors with CDE</a:t>
            </a:r>
          </a:p>
          <a:p>
            <a:pPr marL="457200" indent="-457200"/>
            <a:r>
              <a:rPr lang="en-US" sz="2400" dirty="0">
                <a:cs typeface="Arial"/>
              </a:rPr>
              <a:t>Will continue to submit data in the PLIS and the CDMIS for the respective reports. </a:t>
            </a:r>
          </a:p>
          <a:p>
            <a:pPr marL="0" indent="0">
              <a:buNone/>
            </a:pPr>
            <a:r>
              <a:rPr lang="en-US" sz="2400" b="1" dirty="0">
                <a:cs typeface="Arial"/>
              </a:rPr>
              <a:t>LEA CSPP contractors with CDE and CDSS</a:t>
            </a:r>
          </a:p>
          <a:p>
            <a:pPr marL="457200" indent="-457200">
              <a:buFont typeface="Arial"/>
              <a:buChar char="•"/>
            </a:pPr>
            <a:r>
              <a:rPr lang="en-US" sz="2400" dirty="0">
                <a:cs typeface="Arial"/>
              </a:rPr>
              <a:t>Will submit pupil data to the CAPSDAC for children enrolled in CSPP and will also submit the CDD-801A Report to the CDMIS for their CDSS contracts until further notice.</a:t>
            </a:r>
          </a:p>
          <a:p>
            <a:pPr marL="0" indent="0">
              <a:buNone/>
            </a:pPr>
            <a:r>
              <a:rPr lang="en-US" sz="2400" b="1" dirty="0">
                <a:cs typeface="Arial"/>
              </a:rPr>
              <a:t>Further Information Forthcoming Regarding</a:t>
            </a:r>
            <a:endParaRPr lang="en-US" sz="2400" dirty="0">
              <a:cs typeface="Arial"/>
            </a:endParaRPr>
          </a:p>
          <a:p>
            <a:pPr marL="457200" indent="-457200">
              <a:buFont typeface="Arial,Sans-Serif"/>
              <a:buChar char="•"/>
            </a:pPr>
            <a:r>
              <a:rPr lang="en-US" sz="2400" dirty="0">
                <a:cs typeface="Arial"/>
              </a:rPr>
              <a:t>Participation in the external user acceptance testing development.</a:t>
            </a:r>
          </a:p>
          <a:p>
            <a:pPr marL="457200" indent="-457200">
              <a:buFont typeface="Arial,Sans-Serif"/>
            </a:pPr>
            <a:r>
              <a:rPr lang="en-US" sz="2400" dirty="0">
                <a:cs typeface="Arial"/>
              </a:rPr>
              <a:t>A Management Bulletin on CAPSDAC Data Submission that will provide instructions, timelines, and schedules. </a:t>
            </a:r>
          </a:p>
          <a:p>
            <a:pPr marL="457200" indent="-457200">
              <a:buFont typeface="Arial,Sans-Serif"/>
            </a:pPr>
            <a:r>
              <a:rPr lang="en-US" sz="2400" dirty="0">
                <a:cs typeface="Arial"/>
              </a:rPr>
              <a:t>Webinar based training on use of the CAPSDAC for data submission. </a:t>
            </a:r>
          </a:p>
          <a:p>
            <a:pPr marL="0" indent="0" algn="ctr">
              <a:buNone/>
            </a:pPr>
            <a:r>
              <a:rPr lang="en-US" sz="2400" dirty="0">
                <a:cs typeface="Arial"/>
              </a:rPr>
              <a:t>If you have questions, please contact the CDMIS team at</a:t>
            </a:r>
            <a:r>
              <a:rPr lang="en-US" sz="2400" dirty="0">
                <a:solidFill>
                  <a:srgbClr val="FFFF00"/>
                </a:solidFill>
                <a:cs typeface="Arial"/>
              </a:rPr>
              <a:t> </a:t>
            </a:r>
            <a:r>
              <a:rPr lang="en-US" sz="2400" b="1" dirty="0">
                <a:solidFill>
                  <a:srgbClr val="FFFF00"/>
                </a:solidFill>
                <a:cs typeface="Arial"/>
                <a:hlinkClick r:id="rId3">
                  <a:extLst>
                    <a:ext uri="{A12FA001-AC4F-418D-AE19-62706E023703}">
                      <ahyp:hlinkClr xmlns:ahyp="http://schemas.microsoft.com/office/drawing/2018/hyperlinkcolor" val="tx"/>
                    </a:ext>
                  </a:extLst>
                </a:hlinkClick>
              </a:rPr>
              <a:t>CDMIS@cde.ca.gov</a:t>
            </a:r>
            <a:endParaRPr lang="en-US" sz="2400" b="1" dirty="0">
              <a:solidFill>
                <a:srgbClr val="FFFF00"/>
              </a:solidFill>
              <a:cs typeface="Arial"/>
            </a:endParaRPr>
          </a:p>
        </p:txBody>
      </p:sp>
      <p:sp>
        <p:nvSpPr>
          <p:cNvPr id="4" name="Slide Number Placeholder 3">
            <a:extLst>
              <a:ext uri="{FF2B5EF4-FFF2-40B4-BE49-F238E27FC236}">
                <a16:creationId xmlns:a16="http://schemas.microsoft.com/office/drawing/2014/main" id="{563217E5-7ACC-6FF2-3C70-CBADFDE2CF32}"/>
              </a:ext>
            </a:extLst>
          </p:cNvPr>
          <p:cNvSpPr>
            <a:spLocks noGrp="1"/>
          </p:cNvSpPr>
          <p:nvPr>
            <p:ph type="sldNum" sz="quarter" idx="10"/>
          </p:nvPr>
        </p:nvSpPr>
        <p:spPr/>
        <p:txBody>
          <a:bodyPr/>
          <a:lstStyle/>
          <a:p>
            <a:fld id="{432ED76D-8188-4B28-B316-CD85396F47B0}" type="slidenum">
              <a:rPr lang="en-US" smtClean="0"/>
              <a:pPr/>
              <a:t>33</a:t>
            </a:fld>
            <a:endParaRPr lang="en-US"/>
          </a:p>
        </p:txBody>
      </p:sp>
    </p:spTree>
    <p:extLst>
      <p:ext uri="{BB962C8B-B14F-4D97-AF65-F5344CB8AC3E}">
        <p14:creationId xmlns:p14="http://schemas.microsoft.com/office/powerpoint/2010/main" val="2798971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60416-1328-C89B-BB3F-03C4424C5F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8D16B-A138-779D-59A3-CE310E8CD12A}"/>
              </a:ext>
            </a:extLst>
          </p:cNvPr>
          <p:cNvSpPr>
            <a:spLocks noGrp="1"/>
          </p:cNvSpPr>
          <p:nvPr>
            <p:ph type="title"/>
          </p:nvPr>
        </p:nvSpPr>
        <p:spPr>
          <a:xfrm>
            <a:off x="152399" y="-4545"/>
            <a:ext cx="11710087" cy="1325563"/>
          </a:xfrm>
        </p:spPr>
        <p:txBody>
          <a:bodyPr>
            <a:normAutofit/>
          </a:bodyPr>
          <a:lstStyle/>
          <a:p>
            <a:r>
              <a:rPr lang="en-US" sz="3600">
                <a:solidFill>
                  <a:schemeClr val="bg1"/>
                </a:solidFill>
              </a:rPr>
              <a:t>Introduction to Assembly Bill 22 and CAPSDAC FAQs (1)</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B7E402E8-B6E3-F24D-97E9-1FA1E7E54A7D}"/>
              </a:ext>
            </a:extLst>
          </p:cNvPr>
          <p:cNvSpPr>
            <a:spLocks noGrp="1"/>
          </p:cNvSpPr>
          <p:nvPr>
            <p:ph idx="1"/>
          </p:nvPr>
        </p:nvSpPr>
        <p:spPr>
          <a:xfrm>
            <a:off x="152400" y="1171751"/>
            <a:ext cx="11887200" cy="4943661"/>
          </a:xfrm>
        </p:spPr>
        <p:txBody>
          <a:bodyPr vert="horz" lIns="91440" tIns="45720" rIns="91440" bIns="45720" rtlCol="0" anchor="t">
            <a:noAutofit/>
          </a:bodyPr>
          <a:lstStyle/>
          <a:p>
            <a:pPr marL="0" indent="0">
              <a:buNone/>
            </a:pPr>
            <a:r>
              <a:rPr lang="en-US" sz="2400" b="1" dirty="0">
                <a:solidFill>
                  <a:srgbClr val="FFFFFF"/>
                </a:solidFill>
                <a:cs typeface="Arial"/>
              </a:rPr>
              <a:t>What is the CAPSDAC acronym for?</a:t>
            </a:r>
            <a:endParaRPr lang="en-US" sz="2400" dirty="0">
              <a:solidFill>
                <a:srgbClr val="FFFFFF"/>
              </a:solidFill>
              <a:cs typeface="Arial"/>
            </a:endParaRPr>
          </a:p>
          <a:p>
            <a:pPr marL="342900" indent="-342900"/>
            <a:r>
              <a:rPr lang="en-US" sz="2400" dirty="0">
                <a:solidFill>
                  <a:srgbClr val="FFFFFF"/>
                </a:solidFill>
                <a:cs typeface="Arial"/>
              </a:rPr>
              <a:t>California Preschool Data Collection (CAPSDAC).</a:t>
            </a:r>
            <a:endParaRPr lang="en-US" sz="2400" dirty="0">
              <a:cs typeface="Arial"/>
            </a:endParaRPr>
          </a:p>
          <a:p>
            <a:pPr marL="0" indent="0">
              <a:buNone/>
            </a:pPr>
            <a:r>
              <a:rPr lang="en-US" sz="2400" b="1" dirty="0">
                <a:solidFill>
                  <a:srgbClr val="FFFFFF"/>
                </a:solidFill>
                <a:cs typeface="Arial"/>
              </a:rPr>
              <a:t>How do we determine if we are a Local Educational Agency (LEA)?</a:t>
            </a:r>
            <a:endParaRPr lang="en-US" sz="2400" dirty="0">
              <a:solidFill>
                <a:srgbClr val="FFFFFF"/>
              </a:solidFill>
              <a:cs typeface="Arial"/>
            </a:endParaRPr>
          </a:p>
          <a:p>
            <a:pPr marL="342900" indent="-342900"/>
            <a:r>
              <a:rPr lang="en-US" sz="2400" dirty="0">
                <a:solidFill>
                  <a:srgbClr val="FFFFFF"/>
                </a:solidFill>
                <a:cs typeface="Arial"/>
              </a:rPr>
              <a:t>A Local Educational Agency (LEA) is defined in </a:t>
            </a:r>
            <a:r>
              <a:rPr lang="en-US" sz="2400" i="1" dirty="0">
                <a:solidFill>
                  <a:srgbClr val="FFFFFF"/>
                </a:solidFill>
                <a:cs typeface="Arial"/>
              </a:rPr>
              <a:t>Education Code (EC)</a:t>
            </a:r>
            <a:r>
              <a:rPr lang="en-US" sz="2400" dirty="0">
                <a:solidFill>
                  <a:srgbClr val="FFFFFF"/>
                </a:solidFill>
                <a:cs typeface="Arial"/>
              </a:rPr>
              <a:t> Section 8205 (ad) as a county office of education, school district, community college district, or a school district acting on behalf of one or more schools within the school district for the purpose of operating a CSPP.</a:t>
            </a:r>
            <a:endParaRPr lang="en-US" sz="2400" dirty="0">
              <a:cs typeface="Arial"/>
            </a:endParaRPr>
          </a:p>
          <a:p>
            <a:pPr marL="0" indent="0">
              <a:buNone/>
            </a:pPr>
            <a:r>
              <a:rPr lang="en-US" sz="2400" b="1" dirty="0">
                <a:solidFill>
                  <a:srgbClr val="FFFFFF"/>
                </a:solidFill>
                <a:cs typeface="Arial"/>
              </a:rPr>
              <a:t>We are a County Office of Education (COE) and have subcontracted agencies that are both Local Educational Agency and not. Will all sites be reported in the CAPSDAC? </a:t>
            </a:r>
            <a:endParaRPr lang="en-US" sz="2400" dirty="0">
              <a:solidFill>
                <a:srgbClr val="FFFFFF"/>
              </a:solidFill>
              <a:cs typeface="Arial"/>
            </a:endParaRPr>
          </a:p>
          <a:p>
            <a:pPr marL="342900" indent="-342900"/>
            <a:r>
              <a:rPr lang="en-US" sz="2400" dirty="0">
                <a:solidFill>
                  <a:srgbClr val="FFFFFF"/>
                </a:solidFill>
                <a:cs typeface="Arial"/>
              </a:rPr>
              <a:t>All subcontract sites under an LEA fall under the LEA and would need to be reported in CAPSDAC. </a:t>
            </a:r>
            <a:endParaRPr lang="en-US" sz="2400" dirty="0">
              <a:cs typeface="Arial"/>
            </a:endParaRPr>
          </a:p>
        </p:txBody>
      </p:sp>
      <p:sp>
        <p:nvSpPr>
          <p:cNvPr id="4" name="Slide Number Placeholder 3">
            <a:extLst>
              <a:ext uri="{FF2B5EF4-FFF2-40B4-BE49-F238E27FC236}">
                <a16:creationId xmlns:a16="http://schemas.microsoft.com/office/drawing/2014/main" id="{E19DCDB5-C262-ED1B-74BE-0D7D10C96FB5}"/>
              </a:ext>
            </a:extLst>
          </p:cNvPr>
          <p:cNvSpPr>
            <a:spLocks noGrp="1"/>
          </p:cNvSpPr>
          <p:nvPr>
            <p:ph type="sldNum" sz="quarter" idx="10"/>
          </p:nvPr>
        </p:nvSpPr>
        <p:spPr/>
        <p:txBody>
          <a:bodyPr/>
          <a:lstStyle/>
          <a:p>
            <a:fld id="{432ED76D-8188-4B28-B316-CD85396F47B0}" type="slidenum">
              <a:rPr lang="en-US" smtClean="0"/>
              <a:pPr/>
              <a:t>34</a:t>
            </a:fld>
            <a:endParaRPr lang="en-US"/>
          </a:p>
        </p:txBody>
      </p:sp>
    </p:spTree>
    <p:extLst>
      <p:ext uri="{BB962C8B-B14F-4D97-AF65-F5344CB8AC3E}">
        <p14:creationId xmlns:p14="http://schemas.microsoft.com/office/powerpoint/2010/main" val="2820925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1714E-3E8F-DE69-B22F-BD73FA179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0CE6A-37E0-C7FE-322E-EBAAB79033AA}"/>
              </a:ext>
            </a:extLst>
          </p:cNvPr>
          <p:cNvSpPr>
            <a:spLocks noGrp="1"/>
          </p:cNvSpPr>
          <p:nvPr>
            <p:ph type="title"/>
          </p:nvPr>
        </p:nvSpPr>
        <p:spPr>
          <a:xfrm>
            <a:off x="152399" y="-4545"/>
            <a:ext cx="11710087" cy="1325563"/>
          </a:xfrm>
        </p:spPr>
        <p:txBody>
          <a:bodyPr>
            <a:normAutofit/>
          </a:bodyPr>
          <a:lstStyle/>
          <a:p>
            <a:r>
              <a:rPr lang="en-US" sz="3600">
                <a:solidFill>
                  <a:schemeClr val="bg1"/>
                </a:solidFill>
              </a:rPr>
              <a:t>Introduction to Assembly Bill 22 and CAPSDAC FAQs (2)</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B9B27D3B-E7AF-6522-F243-D939B8575061}"/>
              </a:ext>
            </a:extLst>
          </p:cNvPr>
          <p:cNvSpPr>
            <a:spLocks noGrp="1"/>
          </p:cNvSpPr>
          <p:nvPr>
            <p:ph idx="1"/>
          </p:nvPr>
        </p:nvSpPr>
        <p:spPr>
          <a:xfrm>
            <a:off x="152400" y="1159845"/>
            <a:ext cx="11887200" cy="4943661"/>
          </a:xfrm>
        </p:spPr>
        <p:txBody>
          <a:bodyPr vert="horz" lIns="91440" tIns="45720" rIns="91440" bIns="45720" rtlCol="0" anchor="t">
            <a:noAutofit/>
          </a:bodyPr>
          <a:lstStyle/>
          <a:p>
            <a:pPr marL="0" indent="0">
              <a:buNone/>
            </a:pPr>
            <a:r>
              <a:rPr lang="en-US" sz="2400" b="1" dirty="0">
                <a:solidFill>
                  <a:srgbClr val="FFFFFF"/>
                </a:solidFill>
                <a:cs typeface="Arial"/>
              </a:rPr>
              <a:t>Who will be contacting us for credentials for CAPSDAC? Will you use the CDMIS user accounts?</a:t>
            </a:r>
            <a:endParaRPr lang="en-US" dirty="0">
              <a:cs typeface="Arial" panose="020B0604020202020204"/>
            </a:endParaRPr>
          </a:p>
          <a:p>
            <a:pPr marL="342900" indent="-342900"/>
            <a:r>
              <a:rPr lang="en-US" sz="2400" dirty="0">
                <a:solidFill>
                  <a:srgbClr val="FFFFFF"/>
                </a:solidFill>
                <a:cs typeface="Arial"/>
              </a:rPr>
              <a:t>This is still being determined. </a:t>
            </a:r>
            <a:endParaRPr lang="en-US" dirty="0">
              <a:cs typeface="Arial" panose="020B0604020202020204"/>
            </a:endParaRPr>
          </a:p>
          <a:p>
            <a:pPr marL="0" indent="0">
              <a:buNone/>
            </a:pPr>
            <a:r>
              <a:rPr lang="en-US" sz="2400" b="1" dirty="0">
                <a:solidFill>
                  <a:srgbClr val="FFFFFF"/>
                </a:solidFill>
                <a:cs typeface="Arial"/>
              </a:rPr>
              <a:t>Will programs that provide both CCTR and CSPP use CAPSDAC only and not CDMIS?</a:t>
            </a:r>
            <a:endParaRPr lang="en-US" dirty="0">
              <a:cs typeface="Arial" panose="020B0604020202020204"/>
            </a:endParaRPr>
          </a:p>
          <a:p>
            <a:pPr marL="342900" indent="-342900"/>
            <a:r>
              <a:rPr lang="en-US" sz="2400" dirty="0">
                <a:solidFill>
                  <a:srgbClr val="FFFFFF"/>
                </a:solidFill>
                <a:cs typeface="Arial"/>
              </a:rPr>
              <a:t>As long as the program provides CSPP they would report to CAPSDAC, but they would still need to report to CDMIS if they also provide CCTR. </a:t>
            </a:r>
            <a:endParaRPr lang="en-US" dirty="0">
              <a:cs typeface="Arial" panose="020B0604020202020204"/>
            </a:endParaRPr>
          </a:p>
          <a:p>
            <a:pPr marL="0" indent="0">
              <a:buNone/>
            </a:pPr>
            <a:r>
              <a:rPr lang="en-US" sz="2400" b="1" dirty="0">
                <a:solidFill>
                  <a:srgbClr val="FFFFFF"/>
                </a:solidFill>
                <a:cs typeface="Arial"/>
              </a:rPr>
              <a:t>For families with CSPP and CCTR, can we use the same FICN in CAPSDAC and CDD-801A?</a:t>
            </a:r>
            <a:endParaRPr lang="en-US" dirty="0">
              <a:cs typeface="Arial" panose="020B0604020202020204"/>
            </a:endParaRPr>
          </a:p>
          <a:p>
            <a:pPr marL="342900" indent="-342900"/>
            <a:r>
              <a:rPr lang="en-US" sz="2400" dirty="0">
                <a:solidFill>
                  <a:srgbClr val="FFFFFF"/>
                </a:solidFill>
                <a:cs typeface="Arial"/>
              </a:rPr>
              <a:t>Yes, the FICN are all the same for families in CAPSDAC and CDD-801A. </a:t>
            </a:r>
            <a:endParaRPr lang="en-US" dirty="0">
              <a:cs typeface="Arial" panose="020B0604020202020204"/>
            </a:endParaRPr>
          </a:p>
        </p:txBody>
      </p:sp>
      <p:sp>
        <p:nvSpPr>
          <p:cNvPr id="4" name="Slide Number Placeholder 3">
            <a:extLst>
              <a:ext uri="{FF2B5EF4-FFF2-40B4-BE49-F238E27FC236}">
                <a16:creationId xmlns:a16="http://schemas.microsoft.com/office/drawing/2014/main" id="{E79D2981-CCF8-5C85-D33B-3D772C4DEC8A}"/>
              </a:ext>
            </a:extLst>
          </p:cNvPr>
          <p:cNvSpPr>
            <a:spLocks noGrp="1"/>
          </p:cNvSpPr>
          <p:nvPr>
            <p:ph type="sldNum" sz="quarter" idx="10"/>
          </p:nvPr>
        </p:nvSpPr>
        <p:spPr/>
        <p:txBody>
          <a:bodyPr/>
          <a:lstStyle/>
          <a:p>
            <a:fld id="{432ED76D-8188-4B28-B316-CD85396F47B0}" type="slidenum">
              <a:rPr lang="en-US" smtClean="0"/>
              <a:pPr/>
              <a:t>35</a:t>
            </a:fld>
            <a:endParaRPr lang="en-US"/>
          </a:p>
        </p:txBody>
      </p:sp>
    </p:spTree>
    <p:extLst>
      <p:ext uri="{BB962C8B-B14F-4D97-AF65-F5344CB8AC3E}">
        <p14:creationId xmlns:p14="http://schemas.microsoft.com/office/powerpoint/2010/main" val="2668691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ABAE5-590F-AB59-BB5E-AA33C38227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C4155-148F-363F-CB07-DD357DF15C03}"/>
              </a:ext>
            </a:extLst>
          </p:cNvPr>
          <p:cNvSpPr>
            <a:spLocks noGrp="1"/>
          </p:cNvSpPr>
          <p:nvPr>
            <p:ph type="title"/>
          </p:nvPr>
        </p:nvSpPr>
        <p:spPr>
          <a:xfrm>
            <a:off x="152399" y="-4545"/>
            <a:ext cx="11710087" cy="1325563"/>
          </a:xfrm>
        </p:spPr>
        <p:txBody>
          <a:bodyPr>
            <a:normAutofit/>
          </a:bodyPr>
          <a:lstStyle/>
          <a:p>
            <a:r>
              <a:rPr lang="en-US" sz="3600">
                <a:solidFill>
                  <a:schemeClr val="bg1"/>
                </a:solidFill>
              </a:rPr>
              <a:t>Introduction to Assembly Bill 22 and CAPSDAC FAQs (3)</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6F34038D-DA7E-DBFC-538F-47BF26ED57C2}"/>
              </a:ext>
            </a:extLst>
          </p:cNvPr>
          <p:cNvSpPr>
            <a:spLocks noGrp="1"/>
          </p:cNvSpPr>
          <p:nvPr>
            <p:ph idx="1"/>
          </p:nvPr>
        </p:nvSpPr>
        <p:spPr>
          <a:xfrm>
            <a:off x="152400" y="1036683"/>
            <a:ext cx="11887200" cy="4943661"/>
          </a:xfrm>
        </p:spPr>
        <p:txBody>
          <a:bodyPr vert="horz" lIns="91440" tIns="45720" rIns="91440" bIns="45720" rtlCol="0" anchor="t">
            <a:noAutofit/>
          </a:bodyPr>
          <a:lstStyle/>
          <a:p>
            <a:pPr marL="0" indent="0">
              <a:buNone/>
            </a:pPr>
            <a:r>
              <a:rPr lang="en-US" sz="2400" b="1" dirty="0">
                <a:solidFill>
                  <a:srgbClr val="FFFFFF"/>
                </a:solidFill>
                <a:cs typeface="Arial"/>
              </a:rPr>
              <a:t>For CSPP, will we still need to document enrollment instead of attendance in 801A after July 2024 once the CAPSDAC is in place?</a:t>
            </a:r>
            <a:endParaRPr lang="en-US" dirty="0">
              <a:cs typeface="Arial" panose="020B0604020202020204"/>
            </a:endParaRPr>
          </a:p>
          <a:p>
            <a:pPr marL="342900" indent="-342900"/>
            <a:r>
              <a:rPr lang="en-US" sz="2400" dirty="0">
                <a:solidFill>
                  <a:srgbClr val="FFFFFF"/>
                </a:solidFill>
                <a:cs typeface="Arial"/>
              </a:rPr>
              <a:t>For Local Educational Agency (LEA) operated and subcontracted CSPPs, enrollment documentation will move to CAPSDAC after July 2024. For non-LEA operated or subcontracted CSPPs, enrollment documentation will continue on CDD-801A after July 2024. </a:t>
            </a:r>
            <a:endParaRPr lang="en-US" dirty="0">
              <a:cs typeface="Arial" panose="020B0604020202020204"/>
            </a:endParaRPr>
          </a:p>
          <a:p>
            <a:pPr marL="0" indent="0">
              <a:buNone/>
            </a:pPr>
            <a:r>
              <a:rPr lang="en-US" sz="2400" b="1" dirty="0">
                <a:solidFill>
                  <a:srgbClr val="FFFFFF"/>
                </a:solidFill>
                <a:cs typeface="Arial"/>
              </a:rPr>
              <a:t>Is the change of reporting to CAPSDAC happening July 1, 2024? Will we then, depending on being an LEA or not, report CDE CSPP children into CAPSDAC and into PLIS, and CDSS CCTR children in CDMIS?</a:t>
            </a:r>
            <a:endParaRPr lang="en-US" dirty="0">
              <a:cs typeface="Arial" panose="020B0604020202020204"/>
            </a:endParaRPr>
          </a:p>
          <a:p>
            <a:pPr marL="342900" indent="-342900"/>
            <a:r>
              <a:rPr lang="en-US" sz="2400" dirty="0">
                <a:solidFill>
                  <a:srgbClr val="FFFFFF"/>
                </a:solidFill>
                <a:cs typeface="Arial"/>
              </a:rPr>
              <a:t>LEA CSPP contractors will move to submitting data to CAPSDAC and will not need to submit data to PLIS or CDMIS CDD-801A. They will continue to report SPR, if applicable, and any site information changes on CDMIS. Non-LEA CSPPs will continue to report to PLIS and CDMIS. CCTR children will continue to be reported in CDMIS.</a:t>
            </a:r>
            <a:endParaRPr lang="en-US" dirty="0">
              <a:cs typeface="Arial" panose="020B0604020202020204"/>
            </a:endParaRPr>
          </a:p>
        </p:txBody>
      </p:sp>
      <p:sp>
        <p:nvSpPr>
          <p:cNvPr id="4" name="Slide Number Placeholder 3">
            <a:extLst>
              <a:ext uri="{FF2B5EF4-FFF2-40B4-BE49-F238E27FC236}">
                <a16:creationId xmlns:a16="http://schemas.microsoft.com/office/drawing/2014/main" id="{DB40D593-C9D2-0F29-9264-BD17693BA657}"/>
              </a:ext>
            </a:extLst>
          </p:cNvPr>
          <p:cNvSpPr>
            <a:spLocks noGrp="1"/>
          </p:cNvSpPr>
          <p:nvPr>
            <p:ph type="sldNum" sz="quarter" idx="10"/>
          </p:nvPr>
        </p:nvSpPr>
        <p:spPr/>
        <p:txBody>
          <a:bodyPr/>
          <a:lstStyle/>
          <a:p>
            <a:fld id="{432ED76D-8188-4B28-B316-CD85396F47B0}" type="slidenum">
              <a:rPr lang="en-US" smtClean="0"/>
              <a:pPr/>
              <a:t>36</a:t>
            </a:fld>
            <a:endParaRPr lang="en-US"/>
          </a:p>
        </p:txBody>
      </p:sp>
    </p:spTree>
    <p:extLst>
      <p:ext uri="{BB962C8B-B14F-4D97-AF65-F5344CB8AC3E}">
        <p14:creationId xmlns:p14="http://schemas.microsoft.com/office/powerpoint/2010/main" val="1892316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25006-B7ED-F482-F6D8-7197323BB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5C3B5-751E-D8D9-9B37-075DCAEE9872}"/>
              </a:ext>
            </a:extLst>
          </p:cNvPr>
          <p:cNvSpPr>
            <a:spLocks noGrp="1"/>
          </p:cNvSpPr>
          <p:nvPr>
            <p:ph type="title"/>
          </p:nvPr>
        </p:nvSpPr>
        <p:spPr>
          <a:xfrm>
            <a:off x="152399" y="-4545"/>
            <a:ext cx="11710087" cy="1325563"/>
          </a:xfrm>
        </p:spPr>
        <p:txBody>
          <a:bodyPr>
            <a:normAutofit/>
          </a:bodyPr>
          <a:lstStyle/>
          <a:p>
            <a:r>
              <a:rPr lang="en-US" sz="3600">
                <a:solidFill>
                  <a:schemeClr val="bg1"/>
                </a:solidFill>
              </a:rPr>
              <a:t>Introduction to Assembly Bill 22 and CAPSDAC FAQs (4)</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CEF8DB76-17D0-2C5C-3268-F7DC4A8F0054}"/>
              </a:ext>
            </a:extLst>
          </p:cNvPr>
          <p:cNvSpPr>
            <a:spLocks noGrp="1"/>
          </p:cNvSpPr>
          <p:nvPr>
            <p:ph idx="1"/>
          </p:nvPr>
        </p:nvSpPr>
        <p:spPr>
          <a:xfrm>
            <a:off x="152400" y="1171751"/>
            <a:ext cx="11887200" cy="4943661"/>
          </a:xfrm>
        </p:spPr>
        <p:txBody>
          <a:bodyPr vert="horz" lIns="91440" tIns="45720" rIns="91440" bIns="45720" rtlCol="0" anchor="t">
            <a:noAutofit/>
          </a:bodyPr>
          <a:lstStyle/>
          <a:p>
            <a:pPr marL="0" indent="0">
              <a:buNone/>
            </a:pPr>
            <a:r>
              <a:rPr lang="en-US" sz="2400" b="1" dirty="0">
                <a:solidFill>
                  <a:srgbClr val="FFFFFF"/>
                </a:solidFill>
                <a:cs typeface="Arial"/>
              </a:rPr>
              <a:t>In Assembly Bill 22, what does data mean? What kind of data is to be collected for students and educators?</a:t>
            </a:r>
            <a:endParaRPr lang="en-US" dirty="0">
              <a:cs typeface="Arial" panose="020B0604020202020204"/>
            </a:endParaRPr>
          </a:p>
          <a:p>
            <a:pPr marL="342900" indent="-342900"/>
            <a:r>
              <a:rPr lang="en-US" sz="2400" dirty="0">
                <a:solidFill>
                  <a:srgbClr val="FFFFFF"/>
                </a:solidFill>
                <a:cs typeface="Arial"/>
              </a:rPr>
              <a:t>The statute, Assembly Bill 22, requires the CDE to collect the applicable data elements for children enrolled in LEA operated CSPPs as they are collected for children enrolled in Transitional Kindergarten. The statute also requires CDE to collect the same data for CSPP educators as are collected for TK-12 educators. Here is the statute for reference: </a:t>
            </a:r>
            <a:r>
              <a:rPr lang="en-US" sz="2400" dirty="0">
                <a:solidFill>
                  <a:srgbClr val="FFFFFF"/>
                </a:solidFill>
                <a:ea typeface="+mn-lt"/>
                <a:cs typeface="+mn-lt"/>
                <a:hlinkClick r:id="rId3" tooltip="External Link to AB-22 Bill Text"/>
              </a:rPr>
              <a:t>Bill Text - AB-22 Preschool data: data collection. (ca.gov)</a:t>
            </a:r>
            <a:endParaRPr lang="en-US" sz="2400" b="1" dirty="0">
              <a:cs typeface="Arial"/>
            </a:endParaRPr>
          </a:p>
          <a:p>
            <a:pPr marL="0" indent="0">
              <a:buNone/>
            </a:pPr>
            <a:r>
              <a:rPr lang="en-US" sz="2400" b="1" dirty="0">
                <a:solidFill>
                  <a:srgbClr val="FFFFFF"/>
                </a:solidFill>
                <a:cs typeface="Arial"/>
              </a:rPr>
              <a:t>For LEA CSPP part-day, once the CAPSDAC is up and running (July 2024) will the 801A and PLIS no longer be required?</a:t>
            </a:r>
            <a:endParaRPr lang="en-US" dirty="0">
              <a:cs typeface="Arial" panose="020B0604020202020204"/>
            </a:endParaRPr>
          </a:p>
          <a:p>
            <a:pPr marL="342900" indent="-342900"/>
            <a:r>
              <a:rPr lang="en-US" sz="2400" dirty="0">
                <a:solidFill>
                  <a:srgbClr val="FFFFFF"/>
                </a:solidFill>
                <a:cs typeface="Arial"/>
              </a:rPr>
              <a:t>Whether part-day or full-day, all LEA CSPP data submissions to CDMIS 801A and PLIS will no longer be required, and only data submissions to CAPSDAC and CDMIS SPR (if applicable) would be required. </a:t>
            </a:r>
            <a:endParaRPr lang="en-US" dirty="0">
              <a:cs typeface="Arial" panose="020B0604020202020204"/>
            </a:endParaRPr>
          </a:p>
        </p:txBody>
      </p:sp>
      <p:sp>
        <p:nvSpPr>
          <p:cNvPr id="4" name="Slide Number Placeholder 3">
            <a:extLst>
              <a:ext uri="{FF2B5EF4-FFF2-40B4-BE49-F238E27FC236}">
                <a16:creationId xmlns:a16="http://schemas.microsoft.com/office/drawing/2014/main" id="{10084382-7BC7-FAAC-3AEC-3D6A229E5890}"/>
              </a:ext>
            </a:extLst>
          </p:cNvPr>
          <p:cNvSpPr>
            <a:spLocks noGrp="1"/>
          </p:cNvSpPr>
          <p:nvPr>
            <p:ph type="sldNum" sz="quarter" idx="10"/>
          </p:nvPr>
        </p:nvSpPr>
        <p:spPr/>
        <p:txBody>
          <a:bodyPr/>
          <a:lstStyle/>
          <a:p>
            <a:fld id="{432ED76D-8188-4B28-B316-CD85396F47B0}" type="slidenum">
              <a:rPr lang="en-US" smtClean="0"/>
              <a:pPr/>
              <a:t>37</a:t>
            </a:fld>
            <a:endParaRPr lang="en-US"/>
          </a:p>
        </p:txBody>
      </p:sp>
    </p:spTree>
    <p:extLst>
      <p:ext uri="{BB962C8B-B14F-4D97-AF65-F5344CB8AC3E}">
        <p14:creationId xmlns:p14="http://schemas.microsoft.com/office/powerpoint/2010/main" val="1934178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1C2A4-823A-7A94-175E-54CC477382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671A60-3760-CC07-D02C-DC33BC72DE0F}"/>
              </a:ext>
            </a:extLst>
          </p:cNvPr>
          <p:cNvSpPr>
            <a:spLocks noGrp="1"/>
          </p:cNvSpPr>
          <p:nvPr>
            <p:ph type="title"/>
          </p:nvPr>
        </p:nvSpPr>
        <p:spPr>
          <a:xfrm>
            <a:off x="152399" y="-4545"/>
            <a:ext cx="11710087" cy="1325563"/>
          </a:xfrm>
        </p:spPr>
        <p:txBody>
          <a:bodyPr>
            <a:normAutofit/>
          </a:bodyPr>
          <a:lstStyle/>
          <a:p>
            <a:r>
              <a:rPr lang="en-US" sz="3600">
                <a:solidFill>
                  <a:schemeClr val="bg1"/>
                </a:solidFill>
              </a:rPr>
              <a:t>Introduction to Assembly Bill 22 and CAPSDAC FAQs (5)</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D7B7D48D-AD24-C5F1-47B2-C11D6FDCFAFC}"/>
              </a:ext>
            </a:extLst>
          </p:cNvPr>
          <p:cNvSpPr>
            <a:spLocks noGrp="1"/>
          </p:cNvSpPr>
          <p:nvPr>
            <p:ph idx="1"/>
          </p:nvPr>
        </p:nvSpPr>
        <p:spPr>
          <a:xfrm>
            <a:off x="152400" y="1028876"/>
            <a:ext cx="11887200" cy="4943661"/>
          </a:xfrm>
        </p:spPr>
        <p:txBody>
          <a:bodyPr vert="horz" lIns="91440" tIns="45720" rIns="91440" bIns="45720" rtlCol="0" anchor="t">
            <a:noAutofit/>
          </a:bodyPr>
          <a:lstStyle/>
          <a:p>
            <a:pPr marL="0" indent="0">
              <a:buNone/>
            </a:pPr>
            <a:endParaRPr lang="en-US" sz="2400" b="1" dirty="0">
              <a:cs typeface="Arial"/>
            </a:endParaRPr>
          </a:p>
          <a:p>
            <a:pPr marL="0" indent="0">
              <a:buNone/>
            </a:pPr>
            <a:r>
              <a:rPr lang="en-US" sz="2400" b="1" dirty="0">
                <a:solidFill>
                  <a:srgbClr val="FFFFFF"/>
                </a:solidFill>
                <a:cs typeface="Arial"/>
              </a:rPr>
              <a:t>When will credentials in CDMIS end and when will we transition to the new credentials?</a:t>
            </a:r>
            <a:endParaRPr lang="en-US" dirty="0">
              <a:cs typeface="Arial" panose="020B0604020202020204"/>
            </a:endParaRPr>
          </a:p>
          <a:p>
            <a:pPr marL="342900" indent="-342900"/>
            <a:r>
              <a:rPr lang="en-US" sz="2400" dirty="0">
                <a:solidFill>
                  <a:srgbClr val="FFFFFF"/>
                </a:solidFill>
                <a:cs typeface="Arial"/>
              </a:rPr>
              <a:t>This is still being determined. </a:t>
            </a:r>
            <a:endParaRPr lang="en-US" dirty="0">
              <a:cs typeface="Arial" panose="020B0604020202020204"/>
            </a:endParaRPr>
          </a:p>
          <a:p>
            <a:pPr marL="0" indent="0">
              <a:buNone/>
            </a:pPr>
            <a:r>
              <a:rPr lang="en-US" sz="2400" b="1" dirty="0">
                <a:solidFill>
                  <a:srgbClr val="FFFFFF"/>
                </a:solidFill>
                <a:cs typeface="Arial"/>
              </a:rPr>
              <a:t>Are there still plans to combine all these different reports (CDMIS, PLIS and now CAPSDAC) so that contractors only need to input all the child’s information to one place?</a:t>
            </a:r>
            <a:endParaRPr lang="en-US" dirty="0">
              <a:cs typeface="Arial" panose="020B0604020202020204"/>
            </a:endParaRPr>
          </a:p>
          <a:p>
            <a:pPr marL="342900" indent="-342900"/>
            <a:r>
              <a:rPr lang="en-US" sz="2400" dirty="0">
                <a:solidFill>
                  <a:srgbClr val="FFFFFF"/>
                </a:solidFill>
                <a:cs typeface="Arial"/>
              </a:rPr>
              <a:t>Yes, the goal is to have one system and this transition to CAPSDAC is a part of the process. </a:t>
            </a:r>
            <a:endParaRPr lang="en-US" dirty="0">
              <a:cs typeface="Arial" panose="020B0604020202020204"/>
            </a:endParaRPr>
          </a:p>
        </p:txBody>
      </p:sp>
      <p:sp>
        <p:nvSpPr>
          <p:cNvPr id="4" name="Slide Number Placeholder 3">
            <a:extLst>
              <a:ext uri="{FF2B5EF4-FFF2-40B4-BE49-F238E27FC236}">
                <a16:creationId xmlns:a16="http://schemas.microsoft.com/office/drawing/2014/main" id="{6C1C7A75-F8E9-0D05-1D91-D830D927D16B}"/>
              </a:ext>
            </a:extLst>
          </p:cNvPr>
          <p:cNvSpPr>
            <a:spLocks noGrp="1"/>
          </p:cNvSpPr>
          <p:nvPr>
            <p:ph type="sldNum" sz="quarter" idx="10"/>
          </p:nvPr>
        </p:nvSpPr>
        <p:spPr/>
        <p:txBody>
          <a:bodyPr/>
          <a:lstStyle/>
          <a:p>
            <a:fld id="{432ED76D-8188-4B28-B316-CD85396F47B0}" type="slidenum">
              <a:rPr lang="en-US" smtClean="0"/>
              <a:pPr/>
              <a:t>38</a:t>
            </a:fld>
            <a:endParaRPr lang="en-US"/>
          </a:p>
        </p:txBody>
      </p:sp>
    </p:spTree>
    <p:extLst>
      <p:ext uri="{BB962C8B-B14F-4D97-AF65-F5344CB8AC3E}">
        <p14:creationId xmlns:p14="http://schemas.microsoft.com/office/powerpoint/2010/main" val="3977707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7B085-DFBA-A0F1-9813-0D60DDC8CD8D}"/>
              </a:ext>
            </a:extLst>
          </p:cNvPr>
          <p:cNvSpPr>
            <a:spLocks noGrp="1"/>
          </p:cNvSpPr>
          <p:nvPr>
            <p:ph type="title"/>
          </p:nvPr>
        </p:nvSpPr>
        <p:spPr>
          <a:xfrm>
            <a:off x="152400" y="183199"/>
            <a:ext cx="11887200" cy="1325563"/>
          </a:xfrm>
        </p:spPr>
        <p:txBody>
          <a:bodyPr>
            <a:normAutofit/>
          </a:bodyPr>
          <a:lstStyle/>
          <a:p>
            <a:r>
              <a:rPr lang="en-US" sz="4000" b="1">
                <a:solidFill>
                  <a:schemeClr val="bg1"/>
                </a:solidFill>
              </a:rPr>
              <a:t>Resources </a:t>
            </a:r>
            <a:r>
              <a:rPr lang="en-US" sz="4400" b="1">
                <a:solidFill>
                  <a:schemeClr val="bg1"/>
                </a:solidFill>
              </a:rPr>
              <a:t>and</a:t>
            </a:r>
            <a:r>
              <a:rPr lang="en-US" sz="4000" b="1">
                <a:solidFill>
                  <a:schemeClr val="bg1"/>
                </a:solidFill>
              </a:rPr>
              <a:t> Contact Information (1)</a:t>
            </a:r>
            <a:endParaRPr lang="en-US" sz="4000">
              <a:solidFill>
                <a:schemeClr val="bg1"/>
              </a:solidFill>
              <a:cs typeface="Arial"/>
            </a:endParaRPr>
          </a:p>
        </p:txBody>
      </p:sp>
      <p:sp>
        <p:nvSpPr>
          <p:cNvPr id="3" name="Content Placeholder 2">
            <a:extLst>
              <a:ext uri="{FF2B5EF4-FFF2-40B4-BE49-F238E27FC236}">
                <a16:creationId xmlns:a16="http://schemas.microsoft.com/office/drawing/2014/main" id="{76CABF54-6C30-8D55-AAFE-7218CA829BF8}"/>
              </a:ext>
            </a:extLst>
          </p:cNvPr>
          <p:cNvSpPr>
            <a:spLocks noGrp="1"/>
          </p:cNvSpPr>
          <p:nvPr>
            <p:ph idx="1"/>
          </p:nvPr>
        </p:nvSpPr>
        <p:spPr>
          <a:xfrm>
            <a:off x="152400" y="1508762"/>
            <a:ext cx="11887200" cy="5600268"/>
          </a:xfrm>
        </p:spPr>
        <p:txBody>
          <a:bodyPr vert="horz" lIns="91440" tIns="45720" rIns="91440" bIns="45720" rtlCol="0" anchor="t">
            <a:noAutofit/>
          </a:bodyPr>
          <a:lstStyle/>
          <a:p>
            <a:pPr>
              <a:spcAft>
                <a:spcPts val="1200"/>
              </a:spcAft>
            </a:pPr>
            <a:r>
              <a:rPr lang="en-US" b="1" dirty="0"/>
              <a:t>CDMIS Update #31:</a:t>
            </a:r>
          </a:p>
          <a:p>
            <a:pPr lvl="1">
              <a:spcAft>
                <a:spcPts val="1200"/>
              </a:spcAft>
              <a:buFont typeface="Wingdings" panose="05000000000000000000" pitchFamily="2" charset="2"/>
              <a:buChar char="Ø"/>
            </a:pPr>
            <a:r>
              <a:rPr lang="en-US" dirty="0">
                <a:solidFill>
                  <a:schemeClr val="accent4">
                    <a:lumMod val="40000"/>
                    <a:lumOff val="60000"/>
                  </a:schemeClr>
                </a:solidFill>
                <a:cs typeface="Arial"/>
                <a:hlinkClick r:id="rId3" tooltip="CDMIS Update #31">
                  <a:extLst>
                    <a:ext uri="{A12FA001-AC4F-418D-AE19-62706E023703}">
                      <ahyp:hlinkClr xmlns:ahyp="http://schemas.microsoft.com/office/drawing/2018/hyperlinkcolor" val="tx"/>
                    </a:ext>
                  </a:extLst>
                </a:hlinkClick>
              </a:rPr>
              <a:t>https://www.cde.ca.gov/sp/cd/ci/cdmisupdate31.asp</a:t>
            </a:r>
            <a:endParaRPr lang="en-US" dirty="0">
              <a:solidFill>
                <a:schemeClr val="accent4">
                  <a:lumMod val="40000"/>
                  <a:lumOff val="60000"/>
                </a:schemeClr>
              </a:solidFill>
              <a:cs typeface="Arial"/>
            </a:endParaRPr>
          </a:p>
          <a:p>
            <a:pPr>
              <a:spcAft>
                <a:spcPts val="1200"/>
              </a:spcAft>
            </a:pPr>
            <a:r>
              <a:rPr lang="en-US" b="1" dirty="0">
                <a:cs typeface="Arial"/>
              </a:rPr>
              <a:t>2023–24 California State Preschool Contract Changes</a:t>
            </a:r>
          </a:p>
          <a:p>
            <a:pPr lvl="1">
              <a:spcAft>
                <a:spcPts val="1200"/>
              </a:spcAft>
              <a:buFont typeface="Wingdings" panose="05000000000000000000" pitchFamily="2" charset="2"/>
              <a:buChar char="Ø"/>
            </a:pPr>
            <a:r>
              <a:rPr lang="en-US" dirty="0">
                <a:solidFill>
                  <a:schemeClr val="accent4">
                    <a:lumMod val="40000"/>
                    <a:lumOff val="60000"/>
                  </a:schemeClr>
                </a:solidFill>
                <a:cs typeface="Arial"/>
                <a:hlinkClick r:id="rId4" tooltip="2023-24 California State Preschool Contract Changes">
                  <a:extLst>
                    <a:ext uri="{A12FA001-AC4F-418D-AE19-62706E023703}">
                      <ahyp:hlinkClr xmlns:ahyp="http://schemas.microsoft.com/office/drawing/2018/hyperlinkcolor" val="tx"/>
                    </a:ext>
                  </a:extLst>
                </a:hlinkClick>
              </a:rPr>
              <a:t>https://www.cde.ca.gov/fg/aa/cd/beginningyrlttr23.asp</a:t>
            </a:r>
            <a:endParaRPr lang="en-US" dirty="0">
              <a:solidFill>
                <a:schemeClr val="accent4">
                  <a:lumMod val="40000"/>
                  <a:lumOff val="60000"/>
                </a:schemeClr>
              </a:solidFill>
              <a:cs typeface="Arial"/>
            </a:endParaRPr>
          </a:p>
        </p:txBody>
      </p:sp>
      <p:sp>
        <p:nvSpPr>
          <p:cNvPr id="4" name="Slide Number Placeholder 3">
            <a:extLst>
              <a:ext uri="{FF2B5EF4-FFF2-40B4-BE49-F238E27FC236}">
                <a16:creationId xmlns:a16="http://schemas.microsoft.com/office/drawing/2014/main" id="{48443D1A-8CA4-2FED-1298-217C5F9D0429}"/>
              </a:ext>
            </a:extLst>
          </p:cNvPr>
          <p:cNvSpPr>
            <a:spLocks noGrp="1"/>
          </p:cNvSpPr>
          <p:nvPr>
            <p:ph type="sldNum" sz="quarter" idx="10"/>
          </p:nvPr>
        </p:nvSpPr>
        <p:spPr/>
        <p:txBody>
          <a:bodyPr/>
          <a:lstStyle/>
          <a:p>
            <a:fld id="{432ED76D-8188-4B28-B316-CD85396F47B0}" type="slidenum">
              <a:rPr lang="en-US" smtClean="0"/>
              <a:pPr/>
              <a:t>39</a:t>
            </a:fld>
            <a:endParaRPr lang="en-US"/>
          </a:p>
        </p:txBody>
      </p:sp>
    </p:spTree>
    <p:extLst>
      <p:ext uri="{BB962C8B-B14F-4D97-AF65-F5344CB8AC3E}">
        <p14:creationId xmlns:p14="http://schemas.microsoft.com/office/powerpoint/2010/main" val="399049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3194-70E3-C6B9-EBD5-3C68E0C71E4D}"/>
              </a:ext>
            </a:extLst>
          </p:cNvPr>
          <p:cNvSpPr>
            <a:spLocks noGrp="1"/>
          </p:cNvSpPr>
          <p:nvPr>
            <p:ph type="title"/>
          </p:nvPr>
        </p:nvSpPr>
        <p:spPr>
          <a:xfrm>
            <a:off x="152400" y="133296"/>
            <a:ext cx="11887200" cy="830055"/>
          </a:xfrm>
        </p:spPr>
        <p:txBody>
          <a:bodyPr/>
          <a:lstStyle/>
          <a:p>
            <a:r>
              <a:rPr lang="en-US">
                <a:solidFill>
                  <a:schemeClr val="bg1"/>
                </a:solidFill>
              </a:rPr>
              <a:t>CDD-801A Overview</a:t>
            </a:r>
          </a:p>
        </p:txBody>
      </p:sp>
      <p:sp>
        <p:nvSpPr>
          <p:cNvPr id="3" name="Content Placeholder 2">
            <a:extLst>
              <a:ext uri="{FF2B5EF4-FFF2-40B4-BE49-F238E27FC236}">
                <a16:creationId xmlns:a16="http://schemas.microsoft.com/office/drawing/2014/main" id="{AE5B085F-D18E-CFAF-0A92-4D158EFB3BFA}"/>
              </a:ext>
            </a:extLst>
          </p:cNvPr>
          <p:cNvSpPr>
            <a:spLocks noGrp="1"/>
          </p:cNvSpPr>
          <p:nvPr>
            <p:ph idx="1"/>
          </p:nvPr>
        </p:nvSpPr>
        <p:spPr>
          <a:xfrm>
            <a:off x="152400" y="1576474"/>
            <a:ext cx="11887200" cy="5997014"/>
          </a:xfrm>
        </p:spPr>
        <p:txBody>
          <a:bodyPr vert="horz" lIns="91440" tIns="45720" rIns="91440" bIns="45720" rtlCol="0" anchor="t">
            <a:normAutofit/>
          </a:bodyPr>
          <a:lstStyle/>
          <a:p>
            <a:pPr>
              <a:spcAft>
                <a:spcPts val="600"/>
              </a:spcAft>
            </a:pPr>
            <a:r>
              <a:rPr lang="en-US" b="1" dirty="0">
                <a:ea typeface="+mn-lt"/>
                <a:cs typeface="+mn-lt"/>
              </a:rPr>
              <a:t>CDD-801A Report:</a:t>
            </a:r>
            <a:r>
              <a:rPr lang="en-US" dirty="0">
                <a:ea typeface="+mn-lt"/>
                <a:cs typeface="+mn-lt"/>
              </a:rPr>
              <a:t> Monthly data collection report in which agencies provide specific information about all families receiving childcare and development services provided by funding from a contract with the CDE, Early Education Division (EED) and/or CDSS, Child Care and Development Division (CCDD).</a:t>
            </a:r>
            <a:endParaRPr lang="en-US" dirty="0">
              <a:cs typeface="Arial"/>
            </a:endParaRPr>
          </a:p>
          <a:p>
            <a:pPr lvl="1">
              <a:spcAft>
                <a:spcPts val="600"/>
              </a:spcAft>
              <a:buFont typeface="Arial" panose="020B0604020202020204" pitchFamily="34" charset="0"/>
              <a:buChar char="•"/>
            </a:pPr>
            <a:r>
              <a:rPr lang="en-US" dirty="0">
                <a:ea typeface="+mn-lt"/>
                <a:cs typeface="+mn-lt"/>
              </a:rPr>
              <a:t>CDD-801A Due Date: 20th of the month following the end of the report period  </a:t>
            </a:r>
          </a:p>
          <a:p>
            <a:pPr lvl="2">
              <a:spcAft>
                <a:spcPts val="600"/>
              </a:spcAft>
              <a:buFont typeface="Arial" panose="020B0604020202020204" pitchFamily="34" charset="0"/>
              <a:buChar char="•"/>
            </a:pPr>
            <a:r>
              <a:rPr lang="en-US" sz="2400" dirty="0">
                <a:solidFill>
                  <a:schemeClr val="bg1"/>
                </a:solidFill>
                <a:ea typeface="+mn-lt"/>
                <a:cs typeface="+mn-lt"/>
              </a:rPr>
              <a:t>For example, the report for October 2023 is due by November 20, 2023</a:t>
            </a:r>
            <a:endParaRPr lang="en-US" sz="2400" dirty="0">
              <a:solidFill>
                <a:schemeClr val="bg1"/>
              </a:solidFill>
              <a:cs typeface="Arial"/>
            </a:endParaRPr>
          </a:p>
        </p:txBody>
      </p:sp>
      <p:sp>
        <p:nvSpPr>
          <p:cNvPr id="4" name="Slide Number Placeholder 3">
            <a:extLst>
              <a:ext uri="{FF2B5EF4-FFF2-40B4-BE49-F238E27FC236}">
                <a16:creationId xmlns:a16="http://schemas.microsoft.com/office/drawing/2014/main" id="{109C69DA-FBBE-8ADF-44FE-3DD089E63B96}"/>
              </a:ext>
            </a:extLst>
          </p:cNvPr>
          <p:cNvSpPr>
            <a:spLocks noGrp="1"/>
          </p:cNvSpPr>
          <p:nvPr>
            <p:ph type="sldNum" sz="quarter" idx="10"/>
          </p:nvPr>
        </p:nvSpPr>
        <p:spPr/>
        <p:txBody>
          <a:bodyPr/>
          <a:lstStyle/>
          <a:p>
            <a:fld id="{432ED76D-8188-4B28-B316-CD85396F47B0}" type="slidenum">
              <a:rPr lang="en-US" smtClean="0"/>
              <a:pPr/>
              <a:t>4</a:t>
            </a:fld>
            <a:endParaRPr lang="en-US"/>
          </a:p>
        </p:txBody>
      </p:sp>
    </p:spTree>
    <p:extLst>
      <p:ext uri="{BB962C8B-B14F-4D97-AF65-F5344CB8AC3E}">
        <p14:creationId xmlns:p14="http://schemas.microsoft.com/office/powerpoint/2010/main" val="3634009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B9D6-DF76-431C-9FB8-81E504A95478}"/>
              </a:ext>
            </a:extLst>
          </p:cNvPr>
          <p:cNvSpPr>
            <a:spLocks noGrp="1"/>
          </p:cNvSpPr>
          <p:nvPr>
            <p:ph type="title"/>
          </p:nvPr>
        </p:nvSpPr>
        <p:spPr/>
        <p:txBody>
          <a:bodyPr>
            <a:normAutofit/>
          </a:bodyPr>
          <a:lstStyle/>
          <a:p>
            <a:r>
              <a:rPr lang="en-US" sz="4000" b="1">
                <a:solidFill>
                  <a:schemeClr val="bg1"/>
                </a:solidFill>
              </a:rPr>
              <a:t>Resources and Contact Information (2)</a:t>
            </a:r>
          </a:p>
        </p:txBody>
      </p:sp>
      <p:sp>
        <p:nvSpPr>
          <p:cNvPr id="3" name="Content Placeholder 2">
            <a:extLst>
              <a:ext uri="{FF2B5EF4-FFF2-40B4-BE49-F238E27FC236}">
                <a16:creationId xmlns:a16="http://schemas.microsoft.com/office/drawing/2014/main" id="{61B0B254-0A91-4BA5-9365-C764BE3A5832}"/>
              </a:ext>
            </a:extLst>
          </p:cNvPr>
          <p:cNvSpPr>
            <a:spLocks noGrp="1"/>
          </p:cNvSpPr>
          <p:nvPr>
            <p:ph idx="4294967295"/>
          </p:nvPr>
        </p:nvSpPr>
        <p:spPr>
          <a:xfrm>
            <a:off x="152400" y="1082944"/>
            <a:ext cx="11887200" cy="4234912"/>
          </a:xfrm>
        </p:spPr>
        <p:txBody>
          <a:bodyPr vert="horz" lIns="91440" tIns="45720" rIns="91440" bIns="45720" rtlCol="0" anchor="t">
            <a:normAutofit lnSpcReduction="10000"/>
          </a:bodyPr>
          <a:lstStyle/>
          <a:p>
            <a:pPr marL="0" indent="0" algn="ctr">
              <a:buNone/>
            </a:pPr>
            <a:endParaRPr lang="en-US" dirty="0"/>
          </a:p>
          <a:p>
            <a:pPr>
              <a:spcAft>
                <a:spcPts val="1200"/>
              </a:spcAft>
            </a:pPr>
            <a:r>
              <a:rPr lang="en-US" dirty="0"/>
              <a:t>CDMIS technical assistance inbox:</a:t>
            </a:r>
            <a:endParaRPr lang="en-US" u="sng" dirty="0">
              <a:solidFill>
                <a:schemeClr val="accent4">
                  <a:lumMod val="40000"/>
                  <a:lumOff val="60000"/>
                </a:schemeClr>
              </a:solidFill>
            </a:endParaRPr>
          </a:p>
          <a:p>
            <a:pPr lvl="1">
              <a:spcAft>
                <a:spcPts val="1200"/>
              </a:spcAft>
              <a:buFont typeface="Wingdings" panose="05000000000000000000" pitchFamily="2" charset="2"/>
              <a:buChar char="Ø"/>
            </a:pPr>
            <a:r>
              <a:rPr lang="en-US" u="sng" dirty="0">
                <a:solidFill>
                  <a:schemeClr val="accent4">
                    <a:lumMod val="40000"/>
                    <a:lumOff val="60000"/>
                  </a:schemeClr>
                </a:solidFill>
                <a:hlinkClick r:id="rId3"/>
              </a:rPr>
              <a:t>CDMIS@cde.ca.gov</a:t>
            </a:r>
            <a:r>
              <a:rPr lang="en-US" dirty="0">
                <a:solidFill>
                  <a:schemeClr val="accent4">
                    <a:lumMod val="40000"/>
                    <a:lumOff val="60000"/>
                  </a:schemeClr>
                </a:solidFill>
                <a:hlinkClick r:id="rId3"/>
              </a:rPr>
              <a:t> </a:t>
            </a:r>
            <a:r>
              <a:rPr lang="en-US" dirty="0"/>
              <a:t>and </a:t>
            </a:r>
            <a:r>
              <a:rPr lang="en-US" dirty="0">
                <a:solidFill>
                  <a:schemeClr val="accent4">
                    <a:lumMod val="40000"/>
                    <a:lumOff val="60000"/>
                  </a:schemeClr>
                </a:solidFill>
                <a:hlinkClick r:id="rId4">
                  <a:extLst>
                    <a:ext uri="{A12FA001-AC4F-418D-AE19-62706E023703}">
                      <ahyp:hlinkClr xmlns:ahyp="http://schemas.microsoft.com/office/drawing/2018/hyperlinkcolor" val="tx"/>
                    </a:ext>
                  </a:extLst>
                </a:hlinkClick>
              </a:rPr>
              <a:t>CDMIS@dss.ca.gov</a:t>
            </a:r>
            <a:endParaRPr lang="en-US" u="sng" dirty="0">
              <a:solidFill>
                <a:schemeClr val="accent4">
                  <a:lumMod val="40000"/>
                  <a:lumOff val="60000"/>
                </a:schemeClr>
              </a:solidFill>
              <a:cs typeface="Arial"/>
            </a:endParaRPr>
          </a:p>
          <a:p>
            <a:pPr>
              <a:spcAft>
                <a:spcPts val="1200"/>
              </a:spcAft>
            </a:pPr>
            <a:r>
              <a:rPr lang="en-US" dirty="0"/>
              <a:t>CDMIS Resources Web page:</a:t>
            </a:r>
            <a:endParaRPr lang="en-US" dirty="0">
              <a:cs typeface="Arial"/>
            </a:endParaRPr>
          </a:p>
          <a:p>
            <a:pPr lvl="1">
              <a:spcAft>
                <a:spcPts val="1200"/>
              </a:spcAft>
              <a:buFont typeface="Wingdings" panose="05000000000000000000" pitchFamily="2" charset="2"/>
              <a:buChar char="Ø"/>
            </a:pPr>
            <a:r>
              <a:rPr lang="en-US" u="sng" dirty="0">
                <a:solidFill>
                  <a:schemeClr val="accent4">
                    <a:lumMod val="40000"/>
                    <a:lumOff val="60000"/>
                  </a:schemeClr>
                </a:solidFill>
                <a:ea typeface="+mn-lt"/>
                <a:cs typeface="+mn-lt"/>
                <a:hlinkClick r:id="rId5" tooltip="CDMIS Resource Web Page">
                  <a:extLst>
                    <a:ext uri="{A12FA001-AC4F-418D-AE19-62706E023703}">
                      <ahyp:hlinkClr xmlns:ahyp="http://schemas.microsoft.com/office/drawing/2018/hyperlinkcolor" val="tx"/>
                    </a:ext>
                  </a:extLst>
                </a:hlinkClick>
              </a:rPr>
              <a:t>https://www.cde.ca.gov/sp/cd/ci/main.asp</a:t>
            </a:r>
            <a:endParaRPr lang="en-US" dirty="0">
              <a:solidFill>
                <a:schemeClr val="accent4">
                  <a:lumMod val="40000"/>
                  <a:lumOff val="60000"/>
                </a:schemeClr>
              </a:solidFill>
              <a:cs typeface="Arial" panose="020B0604020202020204"/>
            </a:endParaRPr>
          </a:p>
          <a:p>
            <a:pPr>
              <a:spcAft>
                <a:spcPts val="1200"/>
              </a:spcAft>
            </a:pPr>
            <a:r>
              <a:rPr lang="en-US" dirty="0"/>
              <a:t>CDMIS Site:</a:t>
            </a:r>
          </a:p>
          <a:p>
            <a:pPr lvl="1">
              <a:spcAft>
                <a:spcPts val="1200"/>
              </a:spcAft>
              <a:buFont typeface="Wingdings" panose="05000000000000000000" pitchFamily="2" charset="2"/>
              <a:buChar char="Ø"/>
            </a:pPr>
            <a:r>
              <a:rPr lang="en-US" u="sng" dirty="0">
                <a:solidFill>
                  <a:schemeClr val="accent4">
                    <a:lumMod val="40000"/>
                    <a:lumOff val="60000"/>
                  </a:schemeClr>
                </a:solidFill>
                <a:hlinkClick r:id="rId6" tooltip="CDMIS Live Site Link">
                  <a:extLst>
                    <a:ext uri="{A12FA001-AC4F-418D-AE19-62706E023703}">
                      <ahyp:hlinkClr xmlns:ahyp="http://schemas.microsoft.com/office/drawing/2018/hyperlinkcolor" val="tx"/>
                    </a:ext>
                  </a:extLst>
                </a:hlinkClick>
              </a:rPr>
              <a:t>https://www4.cde.ca.gov/cdmis</a:t>
            </a:r>
            <a:endParaRPr lang="en-US" u="sng" dirty="0">
              <a:solidFill>
                <a:schemeClr val="accent4">
                  <a:lumMod val="40000"/>
                  <a:lumOff val="60000"/>
                </a:schemeClr>
              </a:solidFill>
            </a:endParaRPr>
          </a:p>
        </p:txBody>
      </p:sp>
      <p:sp>
        <p:nvSpPr>
          <p:cNvPr id="7" name="Slide Number Placeholder 6">
            <a:extLst>
              <a:ext uri="{FF2B5EF4-FFF2-40B4-BE49-F238E27FC236}">
                <a16:creationId xmlns:a16="http://schemas.microsoft.com/office/drawing/2014/main" id="{DD81176F-D8E6-B0EC-2CB4-884C0102053D}"/>
              </a:ext>
            </a:extLst>
          </p:cNvPr>
          <p:cNvSpPr>
            <a:spLocks noGrp="1"/>
          </p:cNvSpPr>
          <p:nvPr>
            <p:ph type="sldNum" sz="quarter" idx="11"/>
          </p:nvPr>
        </p:nvSpPr>
        <p:spPr/>
        <p:txBody>
          <a:bodyPr/>
          <a:lstStyle/>
          <a:p>
            <a:r>
              <a:rPr lang="en-US"/>
              <a:t>40</a:t>
            </a:r>
          </a:p>
        </p:txBody>
      </p:sp>
    </p:spTree>
    <p:extLst>
      <p:ext uri="{BB962C8B-B14F-4D97-AF65-F5344CB8AC3E}">
        <p14:creationId xmlns:p14="http://schemas.microsoft.com/office/powerpoint/2010/main" val="1377700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2AC6-F2EA-9FB4-FADF-82E53A3D932A}"/>
              </a:ext>
            </a:extLst>
          </p:cNvPr>
          <p:cNvSpPr>
            <a:spLocks noGrp="1"/>
          </p:cNvSpPr>
          <p:nvPr>
            <p:ph type="title"/>
          </p:nvPr>
        </p:nvSpPr>
        <p:spPr>
          <a:xfrm>
            <a:off x="7523621" y="2180408"/>
            <a:ext cx="4515979" cy="1325563"/>
          </a:xfrm>
        </p:spPr>
        <p:txBody>
          <a:bodyPr/>
          <a:lstStyle/>
          <a:p>
            <a:r>
              <a:rPr lang="en-US">
                <a:solidFill>
                  <a:schemeClr val="bg1"/>
                </a:solidFill>
                <a:cs typeface="Arial"/>
              </a:rPr>
              <a:t>Questions and Answers</a:t>
            </a:r>
            <a:endParaRPr lang="en-US"/>
          </a:p>
        </p:txBody>
      </p:sp>
      <p:pic>
        <p:nvPicPr>
          <p:cNvPr id="7" name="Content Placeholder 6" descr="A young child playing with bubbles.">
            <a:extLst>
              <a:ext uri="{FF2B5EF4-FFF2-40B4-BE49-F238E27FC236}">
                <a16:creationId xmlns:a16="http://schemas.microsoft.com/office/drawing/2014/main" id="{4A948A06-C8AA-2E05-CD8D-FC6D1C43E69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9833" y="548324"/>
            <a:ext cx="6891027" cy="4589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a:extLst>
              <a:ext uri="{FF2B5EF4-FFF2-40B4-BE49-F238E27FC236}">
                <a16:creationId xmlns:a16="http://schemas.microsoft.com/office/drawing/2014/main" id="{75097999-4ADD-739D-F556-9BEA885AD643}"/>
              </a:ext>
            </a:extLst>
          </p:cNvPr>
          <p:cNvSpPr>
            <a:spLocks noGrp="1"/>
          </p:cNvSpPr>
          <p:nvPr>
            <p:ph sz="half" idx="2"/>
          </p:nvPr>
        </p:nvSpPr>
        <p:spPr>
          <a:xfrm>
            <a:off x="152400" y="5285330"/>
            <a:ext cx="5738950" cy="1024346"/>
          </a:xfrm>
        </p:spPr>
        <p:txBody>
          <a:bodyPr>
            <a:normAutofit/>
          </a:bodyPr>
          <a:lstStyle/>
          <a:p>
            <a:pPr marL="0" indent="0">
              <a:buNone/>
            </a:pPr>
            <a:r>
              <a:rPr lang="en-US" sz="2400">
                <a:ea typeface="+mn-lt"/>
                <a:cs typeface="+mn-lt"/>
              </a:rPr>
              <a:t>Photo Credit: </a:t>
            </a:r>
            <a:r>
              <a:rPr lang="en-US" sz="2400" err="1">
                <a:ea typeface="+mn-lt"/>
                <a:cs typeface="+mn-lt"/>
              </a:rPr>
              <a:t>Kidango</a:t>
            </a:r>
            <a:r>
              <a:rPr lang="en-US" sz="2400">
                <a:ea typeface="+mn-lt"/>
                <a:cs typeface="+mn-lt"/>
              </a:rPr>
              <a:t> </a:t>
            </a:r>
            <a:r>
              <a:rPr lang="en-US" sz="2400" err="1">
                <a:ea typeface="+mn-lt"/>
                <a:cs typeface="+mn-lt"/>
              </a:rPr>
              <a:t>Decoto</a:t>
            </a:r>
            <a:r>
              <a:rPr lang="en-US" sz="2400">
                <a:ea typeface="+mn-lt"/>
                <a:cs typeface="+mn-lt"/>
              </a:rPr>
              <a:t> Center; Union City, CA </a:t>
            </a:r>
          </a:p>
        </p:txBody>
      </p:sp>
      <p:sp>
        <p:nvSpPr>
          <p:cNvPr id="5" name="Slide Number Placeholder 4">
            <a:extLst>
              <a:ext uri="{FF2B5EF4-FFF2-40B4-BE49-F238E27FC236}">
                <a16:creationId xmlns:a16="http://schemas.microsoft.com/office/drawing/2014/main" id="{0DA76D5C-8186-369C-AF48-5C8CCC418779}"/>
              </a:ext>
            </a:extLst>
          </p:cNvPr>
          <p:cNvSpPr>
            <a:spLocks noGrp="1"/>
          </p:cNvSpPr>
          <p:nvPr>
            <p:ph type="sldNum" sz="quarter" idx="10"/>
          </p:nvPr>
        </p:nvSpPr>
        <p:spPr/>
        <p:txBody>
          <a:bodyPr/>
          <a:lstStyle/>
          <a:p>
            <a:fld id="{432ED76D-8188-4B28-B316-CD85396F47B0}" type="slidenum">
              <a:rPr lang="en-US" smtClean="0"/>
              <a:pPr/>
              <a:t>41</a:t>
            </a:fld>
            <a:endParaRPr lang="en-US"/>
          </a:p>
        </p:txBody>
      </p:sp>
    </p:spTree>
    <p:extLst>
      <p:ext uri="{BB962C8B-B14F-4D97-AF65-F5344CB8AC3E}">
        <p14:creationId xmlns:p14="http://schemas.microsoft.com/office/powerpoint/2010/main" val="2542023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p:txBody>
          <a:bodyPr/>
          <a:lstStyle/>
          <a:p>
            <a:r>
              <a:rPr lang="en-US" b="1">
                <a:solidFill>
                  <a:schemeClr val="bg1"/>
                </a:solidFill>
                <a:cs typeface="Arial"/>
              </a:rPr>
              <a:t>Thank you!</a:t>
            </a:r>
            <a:endParaRPr lang="en-US">
              <a:solidFill>
                <a:schemeClr val="bg1"/>
              </a:solidFill>
            </a:endParaRPr>
          </a:p>
        </p:txBody>
      </p:sp>
    </p:spTree>
    <p:extLst>
      <p:ext uri="{BB962C8B-B14F-4D97-AF65-F5344CB8AC3E}">
        <p14:creationId xmlns:p14="http://schemas.microsoft.com/office/powerpoint/2010/main" val="267173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A9BD-21EC-1243-8B79-AAF6C050A220}"/>
              </a:ext>
            </a:extLst>
          </p:cNvPr>
          <p:cNvSpPr>
            <a:spLocks noGrp="1"/>
          </p:cNvSpPr>
          <p:nvPr>
            <p:ph type="title"/>
          </p:nvPr>
        </p:nvSpPr>
        <p:spPr>
          <a:xfrm>
            <a:off x="152400" y="137798"/>
            <a:ext cx="11887200" cy="1454959"/>
          </a:xfrm>
        </p:spPr>
        <p:txBody>
          <a:bodyPr>
            <a:normAutofit/>
          </a:bodyPr>
          <a:lstStyle/>
          <a:p>
            <a:r>
              <a:rPr lang="en-US" sz="4000">
                <a:solidFill>
                  <a:schemeClr val="bg1"/>
                </a:solidFill>
                <a:cs typeface="Arial"/>
              </a:rPr>
              <a:t>Enrollment-Based Allocations</a:t>
            </a:r>
          </a:p>
        </p:txBody>
      </p:sp>
      <p:sp>
        <p:nvSpPr>
          <p:cNvPr id="3" name="Content Placeholder 2">
            <a:extLst>
              <a:ext uri="{FF2B5EF4-FFF2-40B4-BE49-F238E27FC236}">
                <a16:creationId xmlns:a16="http://schemas.microsoft.com/office/drawing/2014/main" id="{040EB86F-336C-E100-41AF-8901AFF78BF0}"/>
              </a:ext>
            </a:extLst>
          </p:cNvPr>
          <p:cNvSpPr>
            <a:spLocks noGrp="1"/>
          </p:cNvSpPr>
          <p:nvPr>
            <p:ph idx="1"/>
          </p:nvPr>
        </p:nvSpPr>
        <p:spPr>
          <a:xfrm>
            <a:off x="152400" y="1298195"/>
            <a:ext cx="11887200" cy="4635245"/>
          </a:xfrm>
        </p:spPr>
        <p:txBody>
          <a:bodyPr vert="horz" lIns="91440" tIns="45720" rIns="91440" bIns="45720" rtlCol="0" anchor="t">
            <a:normAutofit lnSpcReduction="10000"/>
          </a:bodyPr>
          <a:lstStyle/>
          <a:p>
            <a:pPr marL="0" indent="0">
              <a:spcAft>
                <a:spcPts val="600"/>
              </a:spcAft>
              <a:buNone/>
            </a:pPr>
            <a:endParaRPr lang="en-US" b="1" dirty="0">
              <a:cs typeface="Arial"/>
            </a:endParaRPr>
          </a:p>
          <a:p>
            <a:pPr>
              <a:spcAft>
                <a:spcPts val="600"/>
              </a:spcAft>
            </a:pPr>
            <a:r>
              <a:rPr lang="en-US" dirty="0"/>
              <a:t>Pursuant to Senate Bill 140, beginning January 2024 through June 2025, California State Preschool Program (CSPP) contractors will be issued the Cost of Care Plus Rate allocations. The Cost of Care Plus Rate is a monthly payment based on the number of enrolled children and the region in which a provider or center is located.</a:t>
            </a:r>
            <a:endParaRPr lang="en-US" dirty="0">
              <a:cs typeface="Arial"/>
            </a:endParaRPr>
          </a:p>
          <a:p>
            <a:pPr>
              <a:spcAft>
                <a:spcPts val="600"/>
              </a:spcAft>
            </a:pPr>
            <a:r>
              <a:rPr lang="en-US" dirty="0"/>
              <a:t>The CDE is issuing these allocations as quarterly advances. Payment advances will be reconciled using CDD-801A report enrollment data.</a:t>
            </a:r>
            <a:endParaRPr lang="en-US" dirty="0">
              <a:cs typeface="Arial" panose="020B0604020202020204"/>
            </a:endParaRPr>
          </a:p>
        </p:txBody>
      </p:sp>
      <p:sp>
        <p:nvSpPr>
          <p:cNvPr id="4" name="Slide Number Placeholder 3">
            <a:extLst>
              <a:ext uri="{FF2B5EF4-FFF2-40B4-BE49-F238E27FC236}">
                <a16:creationId xmlns:a16="http://schemas.microsoft.com/office/drawing/2014/main" id="{EFC02A4B-583D-9B52-32AE-211B6B7A3C3E}"/>
              </a:ext>
            </a:extLst>
          </p:cNvPr>
          <p:cNvSpPr>
            <a:spLocks noGrp="1"/>
          </p:cNvSpPr>
          <p:nvPr>
            <p:ph type="sldNum" sz="quarter" idx="10"/>
          </p:nvPr>
        </p:nvSpPr>
        <p:spPr/>
        <p:txBody>
          <a:bodyPr/>
          <a:lstStyle/>
          <a:p>
            <a:r>
              <a:rPr lang="en-US">
                <a:cs typeface="Arial"/>
              </a:rPr>
              <a:t>5</a:t>
            </a:r>
          </a:p>
        </p:txBody>
      </p:sp>
    </p:spTree>
    <p:extLst>
      <p:ext uri="{BB962C8B-B14F-4D97-AF65-F5344CB8AC3E}">
        <p14:creationId xmlns:p14="http://schemas.microsoft.com/office/powerpoint/2010/main" val="101000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A9BD-21EC-1243-8B79-AAF6C050A220}"/>
              </a:ext>
            </a:extLst>
          </p:cNvPr>
          <p:cNvSpPr>
            <a:spLocks noGrp="1"/>
          </p:cNvSpPr>
          <p:nvPr>
            <p:ph type="title"/>
          </p:nvPr>
        </p:nvSpPr>
        <p:spPr>
          <a:xfrm>
            <a:off x="152400" y="137798"/>
            <a:ext cx="11887200" cy="1325563"/>
          </a:xfrm>
        </p:spPr>
        <p:txBody>
          <a:bodyPr>
            <a:normAutofit/>
          </a:bodyPr>
          <a:lstStyle/>
          <a:p>
            <a:r>
              <a:rPr lang="en-US" sz="4000">
                <a:solidFill>
                  <a:schemeClr val="bg1"/>
                </a:solidFill>
              </a:rPr>
              <a:t>Importance of Report Accuracy</a:t>
            </a:r>
          </a:p>
        </p:txBody>
      </p:sp>
      <p:sp>
        <p:nvSpPr>
          <p:cNvPr id="3" name="Content Placeholder 2">
            <a:extLst>
              <a:ext uri="{FF2B5EF4-FFF2-40B4-BE49-F238E27FC236}">
                <a16:creationId xmlns:a16="http://schemas.microsoft.com/office/drawing/2014/main" id="{040EB86F-336C-E100-41AF-8901AFF78BF0}"/>
              </a:ext>
            </a:extLst>
          </p:cNvPr>
          <p:cNvSpPr>
            <a:spLocks noGrp="1"/>
          </p:cNvSpPr>
          <p:nvPr>
            <p:ph idx="1"/>
          </p:nvPr>
        </p:nvSpPr>
        <p:spPr>
          <a:xfrm>
            <a:off x="152400" y="1298195"/>
            <a:ext cx="11887200" cy="4873711"/>
          </a:xfrm>
        </p:spPr>
        <p:txBody>
          <a:bodyPr vert="horz" lIns="91440" tIns="45720" rIns="91440" bIns="45720" rtlCol="0" anchor="t">
            <a:normAutofit/>
          </a:bodyPr>
          <a:lstStyle/>
          <a:p>
            <a:pPr marL="0" indent="0">
              <a:spcAft>
                <a:spcPts val="600"/>
              </a:spcAft>
              <a:buNone/>
            </a:pPr>
            <a:endParaRPr lang="en-US" b="1"/>
          </a:p>
          <a:p>
            <a:pPr>
              <a:spcAft>
                <a:spcPts val="600"/>
              </a:spcAft>
            </a:pPr>
            <a:r>
              <a:rPr lang="en-US"/>
              <a:t>The CDD-801A enrollment counts will play a pivotal role in determining the amount of funding your program will receive. Ensuring that your program's data is up-to-date and precise will support equitable funding distribution.</a:t>
            </a:r>
            <a:endParaRPr lang="en-US">
              <a:cs typeface="Arial" panose="020B0604020202020204"/>
            </a:endParaRPr>
          </a:p>
          <a:p>
            <a:pPr>
              <a:spcAft>
                <a:spcPts val="600"/>
              </a:spcAft>
            </a:pPr>
            <a:r>
              <a:rPr lang="en-US" sz="3000">
                <a:cs typeface="Arial" panose="020B0604020202020204"/>
              </a:rPr>
              <a:t>Enrollment-based reporting will be tied to the per-child allocation an agency receives. CDD-801A reports from December 2023 and thereafter should be reviewed to ensure all children enrolled for at least one day during are included in that month's report.</a:t>
            </a:r>
            <a:endParaRPr lang="en-US">
              <a:cs typeface="Arial" panose="020B0604020202020204"/>
            </a:endParaRPr>
          </a:p>
        </p:txBody>
      </p:sp>
      <p:sp>
        <p:nvSpPr>
          <p:cNvPr id="4" name="Slide Number Placeholder 3">
            <a:extLst>
              <a:ext uri="{FF2B5EF4-FFF2-40B4-BE49-F238E27FC236}">
                <a16:creationId xmlns:a16="http://schemas.microsoft.com/office/drawing/2014/main" id="{EFC02A4B-583D-9B52-32AE-211B6B7A3C3E}"/>
              </a:ext>
            </a:extLst>
          </p:cNvPr>
          <p:cNvSpPr>
            <a:spLocks noGrp="1"/>
          </p:cNvSpPr>
          <p:nvPr>
            <p:ph type="sldNum" sz="quarter" idx="10"/>
          </p:nvPr>
        </p:nvSpPr>
        <p:spPr/>
        <p:txBody>
          <a:bodyPr/>
          <a:lstStyle/>
          <a:p>
            <a:fld id="{432ED76D-8188-4B28-B316-CD85396F47B0}" type="slidenum">
              <a:rPr lang="en-US" smtClean="0"/>
              <a:pPr/>
              <a:t>6</a:t>
            </a:fld>
            <a:endParaRPr lang="en-US"/>
          </a:p>
        </p:txBody>
      </p:sp>
    </p:spTree>
    <p:extLst>
      <p:ext uri="{BB962C8B-B14F-4D97-AF65-F5344CB8AC3E}">
        <p14:creationId xmlns:p14="http://schemas.microsoft.com/office/powerpoint/2010/main" val="275148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0815-BDD4-4B8A-7B7A-74B1F234FBB1}"/>
              </a:ext>
            </a:extLst>
          </p:cNvPr>
          <p:cNvSpPr>
            <a:spLocks noGrp="1"/>
          </p:cNvSpPr>
          <p:nvPr>
            <p:ph type="title"/>
          </p:nvPr>
        </p:nvSpPr>
        <p:spPr>
          <a:xfrm>
            <a:off x="152400" y="24059"/>
            <a:ext cx="11887200" cy="1325563"/>
          </a:xfrm>
        </p:spPr>
        <p:txBody>
          <a:bodyPr>
            <a:normAutofit/>
          </a:bodyPr>
          <a:lstStyle/>
          <a:p>
            <a:r>
              <a:rPr lang="en-US" sz="4000">
                <a:solidFill>
                  <a:schemeClr val="bg1"/>
                </a:solidFill>
              </a:rPr>
              <a:t>Data Review: CDD-801A Management Reports </a:t>
            </a:r>
          </a:p>
        </p:txBody>
      </p:sp>
      <p:sp>
        <p:nvSpPr>
          <p:cNvPr id="3" name="Content Placeholder 2">
            <a:extLst>
              <a:ext uri="{FF2B5EF4-FFF2-40B4-BE49-F238E27FC236}">
                <a16:creationId xmlns:a16="http://schemas.microsoft.com/office/drawing/2014/main" id="{11C3A1A1-E9A0-AA38-9E27-5C55B9A16E10}"/>
              </a:ext>
            </a:extLst>
          </p:cNvPr>
          <p:cNvSpPr>
            <a:spLocks noGrp="1"/>
          </p:cNvSpPr>
          <p:nvPr>
            <p:ph idx="1"/>
          </p:nvPr>
        </p:nvSpPr>
        <p:spPr>
          <a:xfrm>
            <a:off x="152400" y="1275961"/>
            <a:ext cx="11887200" cy="5216277"/>
          </a:xfrm>
        </p:spPr>
        <p:txBody>
          <a:bodyPr vert="horz" lIns="91440" tIns="45720" rIns="91440" bIns="45720" rtlCol="0" anchor="t">
            <a:normAutofit fontScale="92500" lnSpcReduction="10000"/>
          </a:bodyPr>
          <a:lstStyle/>
          <a:p>
            <a:pPr marL="0" indent="0">
              <a:spcAft>
                <a:spcPts val="600"/>
              </a:spcAft>
              <a:buNone/>
            </a:pPr>
            <a:r>
              <a:rPr lang="en-US" b="1" dirty="0"/>
              <a:t>Data Review Made Easy</a:t>
            </a:r>
            <a:r>
              <a:rPr lang="en-US" dirty="0"/>
              <a:t>:</a:t>
            </a:r>
          </a:p>
          <a:p>
            <a:pPr>
              <a:spcAft>
                <a:spcPts val="600"/>
              </a:spcAft>
            </a:pPr>
            <a:r>
              <a:rPr lang="en-US" dirty="0"/>
              <a:t>The CDD-801A Management Reports offer a user-friendly interface to review key data points.</a:t>
            </a:r>
            <a:endParaRPr lang="en-US" dirty="0">
              <a:cs typeface="Arial"/>
            </a:endParaRPr>
          </a:p>
          <a:p>
            <a:pPr>
              <a:spcAft>
                <a:spcPts val="600"/>
              </a:spcAft>
            </a:pPr>
            <a:r>
              <a:rPr lang="en-US" dirty="0"/>
              <a:t>Administrators can cross-reference their reported data against these reports to identify any inconsistencies.</a:t>
            </a:r>
            <a:endParaRPr lang="en-US" dirty="0">
              <a:cs typeface="Arial"/>
            </a:endParaRPr>
          </a:p>
          <a:p>
            <a:pPr marL="0" indent="0" algn="l">
              <a:spcAft>
                <a:spcPts val="600"/>
              </a:spcAft>
              <a:buNone/>
            </a:pPr>
            <a:r>
              <a:rPr lang="en-US" b="1" i="0" dirty="0">
                <a:effectLst/>
              </a:rPr>
              <a:t>Empowering Administrators:</a:t>
            </a:r>
            <a:endParaRPr lang="en-US" b="0" i="0" dirty="0">
              <a:effectLst/>
            </a:endParaRPr>
          </a:p>
          <a:p>
            <a:pPr algn="l">
              <a:spcAft>
                <a:spcPts val="600"/>
              </a:spcAft>
              <a:buFont typeface="Arial" panose="020B0604020202020204" pitchFamily="34" charset="0"/>
              <a:buChar char="•"/>
            </a:pPr>
            <a:r>
              <a:rPr lang="en-US" b="0" i="0" dirty="0">
                <a:effectLst/>
              </a:rPr>
              <a:t>The availability of the CDD-801A Management Reports empowers Administrators to take ownership of their data quality.</a:t>
            </a:r>
            <a:endParaRPr lang="en-US" b="0" i="0" dirty="0">
              <a:effectLst/>
              <a:cs typeface="Arial"/>
            </a:endParaRPr>
          </a:p>
          <a:p>
            <a:pPr>
              <a:spcAft>
                <a:spcPts val="600"/>
              </a:spcAft>
            </a:pPr>
            <a:r>
              <a:rPr lang="en-US" b="0" i="0" dirty="0">
                <a:effectLst/>
              </a:rPr>
              <a:t>This ownership fosters a culture of accountability and </a:t>
            </a:r>
            <a:r>
              <a:rPr lang="en-US" dirty="0"/>
              <a:t>data integrity </a:t>
            </a:r>
            <a:r>
              <a:rPr lang="en-US" b="0" i="0" dirty="0">
                <a:effectLst/>
              </a:rPr>
              <a:t>within the reporting process.</a:t>
            </a:r>
            <a:endParaRPr lang="en-US" b="0" i="0" dirty="0">
              <a:effectLst/>
              <a:cs typeface="Arial"/>
            </a:endParaRPr>
          </a:p>
        </p:txBody>
      </p:sp>
      <p:sp>
        <p:nvSpPr>
          <p:cNvPr id="4" name="Slide Number Placeholder 3">
            <a:extLst>
              <a:ext uri="{FF2B5EF4-FFF2-40B4-BE49-F238E27FC236}">
                <a16:creationId xmlns:a16="http://schemas.microsoft.com/office/drawing/2014/main" id="{6F24DC1E-7665-790C-3666-3E102D621EF1}"/>
              </a:ext>
            </a:extLst>
          </p:cNvPr>
          <p:cNvSpPr>
            <a:spLocks noGrp="1"/>
          </p:cNvSpPr>
          <p:nvPr>
            <p:ph type="sldNum" sz="quarter" idx="10"/>
          </p:nvPr>
        </p:nvSpPr>
        <p:spPr/>
        <p:txBody>
          <a:bodyPr/>
          <a:lstStyle/>
          <a:p>
            <a:r>
              <a:rPr lang="en-US">
                <a:cs typeface="Arial"/>
              </a:rPr>
              <a:t>7</a:t>
            </a:r>
          </a:p>
        </p:txBody>
      </p:sp>
    </p:spTree>
    <p:extLst>
      <p:ext uri="{BB962C8B-B14F-4D97-AF65-F5344CB8AC3E}">
        <p14:creationId xmlns:p14="http://schemas.microsoft.com/office/powerpoint/2010/main" val="315867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8D7A0-D879-5B23-5069-C8D95951B451}"/>
              </a:ext>
            </a:extLst>
          </p:cNvPr>
          <p:cNvSpPr>
            <a:spLocks noGrp="1"/>
          </p:cNvSpPr>
          <p:nvPr>
            <p:ph type="title"/>
          </p:nvPr>
        </p:nvSpPr>
        <p:spPr>
          <a:xfrm>
            <a:off x="152400" y="0"/>
            <a:ext cx="11887200" cy="1325563"/>
          </a:xfrm>
        </p:spPr>
        <p:txBody>
          <a:bodyPr/>
          <a:lstStyle/>
          <a:p>
            <a:r>
              <a:rPr lang="en-US" sz="4000">
                <a:solidFill>
                  <a:schemeClr val="bg1"/>
                </a:solidFill>
                <a:cs typeface="Arial"/>
              </a:rPr>
              <a:t>CDD-801A Updates for January 2024</a:t>
            </a:r>
            <a:endParaRPr lang="en-US">
              <a:solidFill>
                <a:schemeClr val="bg1"/>
              </a:solidFill>
            </a:endParaRPr>
          </a:p>
        </p:txBody>
      </p:sp>
      <p:sp>
        <p:nvSpPr>
          <p:cNvPr id="3" name="Content Placeholder 2">
            <a:extLst>
              <a:ext uri="{FF2B5EF4-FFF2-40B4-BE49-F238E27FC236}">
                <a16:creationId xmlns:a16="http://schemas.microsoft.com/office/drawing/2014/main" id="{28994157-75FA-814A-CA99-4A8E2E860FC3}"/>
              </a:ext>
            </a:extLst>
          </p:cNvPr>
          <p:cNvSpPr>
            <a:spLocks noGrp="1"/>
          </p:cNvSpPr>
          <p:nvPr>
            <p:ph idx="1"/>
          </p:nvPr>
        </p:nvSpPr>
        <p:spPr>
          <a:xfrm>
            <a:off x="152400" y="1201238"/>
            <a:ext cx="11887200" cy="4946750"/>
          </a:xfrm>
        </p:spPr>
        <p:txBody>
          <a:bodyPr vert="horz" lIns="91440" tIns="45720" rIns="91440" bIns="45720" rtlCol="0" anchor="t">
            <a:normAutofit lnSpcReduction="10000"/>
          </a:bodyPr>
          <a:lstStyle/>
          <a:p>
            <a:pPr>
              <a:spcAft>
                <a:spcPts val="2400"/>
              </a:spcAft>
            </a:pPr>
            <a:r>
              <a:rPr lang="en-US" b="1">
                <a:cs typeface="Arial"/>
              </a:rPr>
              <a:t>What changes are being made to the CDD-801A report?</a:t>
            </a:r>
          </a:p>
          <a:p>
            <a:pPr lvl="1">
              <a:spcAft>
                <a:spcPts val="1200"/>
              </a:spcAft>
              <a:buFont typeface="Arial" panose="020B0604020202020204" pitchFamily="34" charset="0"/>
              <a:buChar char="•"/>
            </a:pPr>
            <a:r>
              <a:rPr lang="en-US" b="1">
                <a:cs typeface="Arial"/>
              </a:rPr>
              <a:t>Transition to Enrollment Based Reporting: </a:t>
            </a:r>
          </a:p>
          <a:p>
            <a:pPr marL="1543050" lvl="2" indent="-514350">
              <a:spcAft>
                <a:spcPts val="1200"/>
              </a:spcAft>
              <a:buFont typeface="Arial" panose="020B0604020202020204" pitchFamily="34" charset="0"/>
              <a:buChar char="•"/>
            </a:pPr>
            <a:r>
              <a:rPr lang="en-US" sz="2400">
                <a:cs typeface="Arial"/>
              </a:rPr>
              <a:t>Commencing with the </a:t>
            </a:r>
            <a:r>
              <a:rPr lang="en-US" sz="2400" b="1">
                <a:cs typeface="Arial"/>
              </a:rPr>
              <a:t>December 2023</a:t>
            </a:r>
            <a:r>
              <a:rPr lang="en-US" sz="2400">
                <a:cs typeface="Arial"/>
              </a:rPr>
              <a:t> CDD-801A Report, all California State Preschool Program (CSPP) contractors and Department of Social Services (DSS) contractors will transition to reporting all children enrolled for at least one day during the reporting month in their CDD-801A Report.</a:t>
            </a:r>
          </a:p>
          <a:p>
            <a:pPr lvl="1">
              <a:spcAft>
                <a:spcPts val="1200"/>
              </a:spcAft>
              <a:buFont typeface="Arial" panose="020B0604020202020204" pitchFamily="34" charset="0"/>
              <a:buChar char="•"/>
            </a:pPr>
            <a:r>
              <a:rPr lang="en-US" b="1">
                <a:cs typeface="Arial"/>
              </a:rPr>
              <a:t>Updates to the Part-Day Field:</a:t>
            </a:r>
          </a:p>
          <a:p>
            <a:pPr marL="1543050" lvl="2" indent="-514350">
              <a:spcAft>
                <a:spcPts val="1200"/>
              </a:spcAft>
              <a:buFont typeface="Arial" panose="020B0604020202020204" pitchFamily="34" charset="0"/>
              <a:buChar char="•"/>
            </a:pPr>
            <a:r>
              <a:rPr lang="en-US" sz="2400">
                <a:cs typeface="Arial"/>
              </a:rPr>
              <a:t>Commencing with the </a:t>
            </a:r>
            <a:r>
              <a:rPr lang="en-US" sz="2400" b="1">
                <a:cs typeface="Arial"/>
              </a:rPr>
              <a:t>January 2024 </a:t>
            </a:r>
            <a:r>
              <a:rPr lang="en-US" sz="2400">
                <a:cs typeface="Arial"/>
              </a:rPr>
              <a:t>CDD-801A Report, the Part-Day field in the CDD-801A report has been expanded to include new options, allowing for the collection of data on full-day and part-day direct or subcontracted services in addition to the previous distinction between part-day and full-day CSPP enrollment.</a:t>
            </a:r>
            <a:endParaRPr lang="en-US" sz="2400"/>
          </a:p>
        </p:txBody>
      </p:sp>
      <p:sp>
        <p:nvSpPr>
          <p:cNvPr id="4" name="Slide Number Placeholder 3">
            <a:extLst>
              <a:ext uri="{FF2B5EF4-FFF2-40B4-BE49-F238E27FC236}">
                <a16:creationId xmlns:a16="http://schemas.microsoft.com/office/drawing/2014/main" id="{88C0046A-34FC-F79F-AB52-E133CA8AFB83}"/>
              </a:ext>
            </a:extLst>
          </p:cNvPr>
          <p:cNvSpPr>
            <a:spLocks noGrp="1"/>
          </p:cNvSpPr>
          <p:nvPr>
            <p:ph type="sldNum" sz="quarter" idx="10"/>
          </p:nvPr>
        </p:nvSpPr>
        <p:spPr/>
        <p:txBody>
          <a:bodyPr/>
          <a:lstStyle/>
          <a:p>
            <a:r>
              <a:rPr lang="en-US">
                <a:cs typeface="Arial"/>
              </a:rPr>
              <a:t>8</a:t>
            </a:r>
          </a:p>
        </p:txBody>
      </p:sp>
    </p:spTree>
    <p:extLst>
      <p:ext uri="{BB962C8B-B14F-4D97-AF65-F5344CB8AC3E}">
        <p14:creationId xmlns:p14="http://schemas.microsoft.com/office/powerpoint/2010/main" val="113309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44A0-8A08-1CC5-14AC-CCB7FEBE981F}"/>
              </a:ext>
            </a:extLst>
          </p:cNvPr>
          <p:cNvSpPr>
            <a:spLocks noGrp="1"/>
          </p:cNvSpPr>
          <p:nvPr>
            <p:ph type="title"/>
          </p:nvPr>
        </p:nvSpPr>
        <p:spPr>
          <a:xfrm>
            <a:off x="152399" y="-4545"/>
            <a:ext cx="11710087" cy="1325563"/>
          </a:xfrm>
        </p:spPr>
        <p:txBody>
          <a:bodyPr>
            <a:normAutofit/>
          </a:bodyPr>
          <a:lstStyle/>
          <a:p>
            <a:r>
              <a:rPr lang="en-US" sz="4000">
                <a:solidFill>
                  <a:schemeClr val="bg1"/>
                </a:solidFill>
              </a:rPr>
              <a:t>Transition to Enrollment Based Reporting</a:t>
            </a:r>
          </a:p>
        </p:txBody>
      </p:sp>
      <p:sp>
        <p:nvSpPr>
          <p:cNvPr id="3" name="Content Placeholder 2">
            <a:extLst>
              <a:ext uri="{FF2B5EF4-FFF2-40B4-BE49-F238E27FC236}">
                <a16:creationId xmlns:a16="http://schemas.microsoft.com/office/drawing/2014/main" id="{52674428-3500-4CD6-0280-74BA27B80784}"/>
              </a:ext>
            </a:extLst>
          </p:cNvPr>
          <p:cNvSpPr>
            <a:spLocks noGrp="1"/>
          </p:cNvSpPr>
          <p:nvPr>
            <p:ph idx="1"/>
          </p:nvPr>
        </p:nvSpPr>
        <p:spPr>
          <a:xfrm>
            <a:off x="152400" y="1135823"/>
            <a:ext cx="11887200" cy="4836714"/>
          </a:xfrm>
        </p:spPr>
        <p:txBody>
          <a:bodyPr vert="horz" lIns="91440" tIns="45720" rIns="91440" bIns="45720" rtlCol="0" anchor="t">
            <a:normAutofit fontScale="92500" lnSpcReduction="10000"/>
          </a:bodyPr>
          <a:lstStyle/>
          <a:p>
            <a:pPr marL="0" indent="0" algn="l">
              <a:buNone/>
            </a:pPr>
            <a:r>
              <a:rPr lang="en-US" b="1" i="0">
                <a:effectLst/>
              </a:rPr>
              <a:t>Enrollment Data Focus:</a:t>
            </a:r>
            <a:endParaRPr lang="en-US" b="0" i="0">
              <a:effectLst/>
            </a:endParaRPr>
          </a:p>
          <a:p>
            <a:r>
              <a:rPr lang="en-US" sz="2800" b="0" i="0">
                <a:effectLst/>
              </a:rPr>
              <a:t>The CDD-801A report is designed to capture enrollment details of children in early education </a:t>
            </a:r>
            <a:r>
              <a:rPr lang="en-US" sz="2800"/>
              <a:t>and childcare and development programs</a:t>
            </a:r>
            <a:r>
              <a:rPr lang="en-US" sz="2800" b="0" i="0">
                <a:effectLst/>
              </a:rPr>
              <a:t>.</a:t>
            </a:r>
            <a:endParaRPr lang="en-US" sz="2800" b="0" i="0">
              <a:effectLst/>
              <a:cs typeface="Arial"/>
            </a:endParaRPr>
          </a:p>
          <a:p>
            <a:pPr algn="l">
              <a:buFont typeface="Arial" panose="020B0604020202020204" pitchFamily="34" charset="0"/>
              <a:buChar char="•"/>
            </a:pPr>
            <a:r>
              <a:rPr lang="en-US" sz="2800" b="0" i="0">
                <a:effectLst/>
              </a:rPr>
              <a:t>It aims to provide a snapshot of the number of children enrolled within specified report periods. (i.e.</a:t>
            </a:r>
            <a:r>
              <a:rPr lang="en-US" sz="2800"/>
              <a:t> October 2022)</a:t>
            </a:r>
            <a:endParaRPr lang="en-US" sz="2800" b="0" i="0">
              <a:effectLst/>
              <a:cs typeface="Arial"/>
            </a:endParaRPr>
          </a:p>
          <a:p>
            <a:pPr algn="l">
              <a:buFont typeface="Arial" panose="020B0604020202020204" pitchFamily="34" charset="0"/>
              <a:buChar char="•"/>
            </a:pPr>
            <a:r>
              <a:rPr lang="en-US" sz="2800" b="0" i="0">
                <a:effectLst/>
              </a:rPr>
              <a:t>Enrollment data helps in understanding program capacity, trends, and resource allocation.</a:t>
            </a:r>
            <a:endParaRPr lang="en-US" sz="2800" b="0" i="0">
              <a:effectLst/>
              <a:cs typeface="Arial"/>
            </a:endParaRPr>
          </a:p>
          <a:p>
            <a:pPr marL="0" indent="0">
              <a:buNone/>
            </a:pPr>
            <a:r>
              <a:rPr lang="en-US" b="1"/>
              <a:t>Reporting Guidance</a:t>
            </a:r>
            <a:r>
              <a:rPr lang="en-US"/>
              <a:t>: </a:t>
            </a:r>
            <a:endParaRPr lang="en-US">
              <a:cs typeface="Arial"/>
            </a:endParaRPr>
          </a:p>
          <a:p>
            <a:r>
              <a:rPr lang="en-US" sz="2800"/>
              <a:t>For all 801A reports through November 2023, please report children in your 801A the way your agency has reported historically.</a:t>
            </a:r>
            <a:endParaRPr lang="en-US" sz="2800">
              <a:cs typeface="Arial"/>
            </a:endParaRPr>
          </a:p>
          <a:p>
            <a:r>
              <a:rPr lang="en-US" sz="2800">
                <a:cs typeface="Arial"/>
              </a:rPr>
              <a:t>Commencing with the December 2023 CDD-801A Report, please begin reporting all children enrolled in your programs.</a:t>
            </a:r>
          </a:p>
        </p:txBody>
      </p:sp>
      <p:sp>
        <p:nvSpPr>
          <p:cNvPr id="4" name="Slide Number Placeholder 3">
            <a:extLst>
              <a:ext uri="{FF2B5EF4-FFF2-40B4-BE49-F238E27FC236}">
                <a16:creationId xmlns:a16="http://schemas.microsoft.com/office/drawing/2014/main" id="{31F5E88E-6311-EF4A-E3BC-774E9032A19B}"/>
              </a:ext>
            </a:extLst>
          </p:cNvPr>
          <p:cNvSpPr>
            <a:spLocks noGrp="1"/>
          </p:cNvSpPr>
          <p:nvPr>
            <p:ph type="sldNum" sz="quarter" idx="10"/>
          </p:nvPr>
        </p:nvSpPr>
        <p:spPr/>
        <p:txBody>
          <a:bodyPr/>
          <a:lstStyle/>
          <a:p>
            <a:fld id="{432ED76D-8188-4B28-B316-CD85396F47B0}" type="slidenum">
              <a:rPr lang="en-US" smtClean="0"/>
              <a:pPr/>
              <a:t>9</a:t>
            </a:fld>
            <a:endParaRPr lang="en-US"/>
          </a:p>
        </p:txBody>
      </p:sp>
    </p:spTree>
    <p:extLst>
      <p:ext uri="{BB962C8B-B14F-4D97-AF65-F5344CB8AC3E}">
        <p14:creationId xmlns:p14="http://schemas.microsoft.com/office/powerpoint/2010/main" val="1981869003"/>
      </p:ext>
    </p:extLst>
  </p:cSld>
  <p:clrMapOvr>
    <a:masterClrMapping/>
  </p:clrMapOvr>
</p:sld>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4304</Words>
  <Application>Microsoft Office PowerPoint</Application>
  <PresentationFormat>Widescreen</PresentationFormat>
  <Paragraphs>336</Paragraphs>
  <Slides>42</Slides>
  <Notes>42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Arial,Sans-Serif</vt:lpstr>
      <vt:lpstr>Calibri</vt:lpstr>
      <vt:lpstr>Courier New</vt:lpstr>
      <vt:lpstr>Wingdings</vt:lpstr>
      <vt:lpstr>CDE Set 1</vt:lpstr>
      <vt:lpstr>CDE Set 1</vt:lpstr>
      <vt:lpstr>CDE Set 1</vt:lpstr>
      <vt:lpstr> Child Development Management Information System (CDMIS) Updates &amp; Introduction to Assembly Bill 22</vt:lpstr>
      <vt:lpstr>Agenda</vt:lpstr>
      <vt:lpstr>Child Development Management Information System (CDMIS) Overview</vt:lpstr>
      <vt:lpstr>CDD-801A Overview</vt:lpstr>
      <vt:lpstr>Enrollment-Based Allocations</vt:lpstr>
      <vt:lpstr>Importance of Report Accuracy</vt:lpstr>
      <vt:lpstr>Data Review: CDD-801A Management Reports </vt:lpstr>
      <vt:lpstr>CDD-801A Updates for January 2024</vt:lpstr>
      <vt:lpstr>Transition to Enrollment Based Reporting</vt:lpstr>
      <vt:lpstr>Transition to Enrollment Reporting FAQs (1)</vt:lpstr>
      <vt:lpstr>Transition to Enrollment Reporting FAQs (2)</vt:lpstr>
      <vt:lpstr>Transition to Enrollment Reporting FAQs (3)</vt:lpstr>
      <vt:lpstr>Updates to the Part-Day Field</vt:lpstr>
      <vt:lpstr>Updates to the Part-Day Field FAQs</vt:lpstr>
      <vt:lpstr>New Reason Code: U - CSPP Early Enrollment (1)</vt:lpstr>
      <vt:lpstr>New Reason Code: U - CSPP Early Enrollment (2)</vt:lpstr>
      <vt:lpstr>New Reason Code: U - CSPP Early Enrollment FAQs (1)</vt:lpstr>
      <vt:lpstr>New Reason Code: U - CSPP Early Enrollment FAQs (2)</vt:lpstr>
      <vt:lpstr>New Reason Code: V - Means-Tested Government Program (1) </vt:lpstr>
      <vt:lpstr>New Reason Code: V - Means-Tested Government Program (2) </vt:lpstr>
      <vt:lpstr>New Reason Code: V - Means-Tested Government Program FAQs (1) </vt:lpstr>
      <vt:lpstr>New Reason Code: V - Means-Tested Government Program FAQs (2) </vt:lpstr>
      <vt:lpstr>New Reason Code: V - Means-Tested Government Program FAQs (3) </vt:lpstr>
      <vt:lpstr>CDMIS Update #34  Exporting and Transferring CDD-801A Data </vt:lpstr>
      <vt:lpstr>Live Demo</vt:lpstr>
      <vt:lpstr>Agency Site and Office Information</vt:lpstr>
      <vt:lpstr>Updating Agency Site and Office Information</vt:lpstr>
      <vt:lpstr>Site vs Office Example</vt:lpstr>
      <vt:lpstr>Updating Agency Site and Office Child Counts</vt:lpstr>
      <vt:lpstr>FCCH and Type of Child Care</vt:lpstr>
      <vt:lpstr>Introduction to Assembly Bill 22 and CAPSDAC (1)</vt:lpstr>
      <vt:lpstr>Introduction to Assembly Bill 22 and CAPSDAC (2)</vt:lpstr>
      <vt:lpstr>Introduction to Assembly Bill 22 and CAPSDAC (3)</vt:lpstr>
      <vt:lpstr>Introduction to Assembly Bill 22 and CAPSDAC FAQs (1)</vt:lpstr>
      <vt:lpstr>Introduction to Assembly Bill 22 and CAPSDAC FAQs (2)</vt:lpstr>
      <vt:lpstr>Introduction to Assembly Bill 22 and CAPSDAC FAQs (3)</vt:lpstr>
      <vt:lpstr>Introduction to Assembly Bill 22 and CAPSDAC FAQs (4)</vt:lpstr>
      <vt:lpstr>Introduction to Assembly Bill 22 and CAPSDAC FAQs (5)</vt:lpstr>
      <vt:lpstr>Resources and Contact Information (1)</vt:lpstr>
      <vt:lpstr>Resources and Contact Information (2)</vt:lpstr>
      <vt:lpstr>Questions and Answers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CDMIS TA Training Webinar - Child Development (CA Dept of Education)</dc:title>
  <dc:subject>CDMIS TA Training Webinar Training for contractors.</dc:subject>
  <dc:creator/>
  <cp:lastModifiedBy/>
  <cp:revision>1</cp:revision>
  <dcterms:created xsi:type="dcterms:W3CDTF">2024-02-12T19:58:08Z</dcterms:created>
  <dcterms:modified xsi:type="dcterms:W3CDTF">2025-02-03T19:56:33Z</dcterms:modified>
</cp:coreProperties>
</file>