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23"/>
  </p:notesMasterIdLst>
  <p:sldIdLst>
    <p:sldId id="258" r:id="rId5"/>
    <p:sldId id="282" r:id="rId6"/>
    <p:sldId id="520" r:id="rId7"/>
    <p:sldId id="490" r:id="rId8"/>
    <p:sldId id="508" r:id="rId9"/>
    <p:sldId id="507" r:id="rId10"/>
    <p:sldId id="509" r:id="rId11"/>
    <p:sldId id="512" r:id="rId12"/>
    <p:sldId id="517" r:id="rId13"/>
    <p:sldId id="511" r:id="rId14"/>
    <p:sldId id="515" r:id="rId15"/>
    <p:sldId id="513" r:id="rId16"/>
    <p:sldId id="521" r:id="rId17"/>
    <p:sldId id="510" r:id="rId18"/>
    <p:sldId id="516" r:id="rId19"/>
    <p:sldId id="437" r:id="rId20"/>
    <p:sldId id="286" r:id="rId21"/>
    <p:sldId id="29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67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6/24/2024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1011777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20503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12</a:t>
            </a:fld>
            <a:endParaRPr lang="en-US"/>
          </a:p>
        </p:txBody>
      </p:sp>
    </p:spTree>
    <p:extLst>
      <p:ext uri="{BB962C8B-B14F-4D97-AF65-F5344CB8AC3E}">
        <p14:creationId xmlns:p14="http://schemas.microsoft.com/office/powerpoint/2010/main" val="2370911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13</a:t>
            </a:fld>
            <a:endParaRPr lang="en-US"/>
          </a:p>
        </p:txBody>
      </p:sp>
    </p:spTree>
    <p:extLst>
      <p:ext uri="{BB962C8B-B14F-4D97-AF65-F5344CB8AC3E}">
        <p14:creationId xmlns:p14="http://schemas.microsoft.com/office/powerpoint/2010/main" val="4226633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14</a:t>
            </a:fld>
            <a:endParaRPr lang="en-US"/>
          </a:p>
        </p:txBody>
      </p:sp>
    </p:spTree>
    <p:extLst>
      <p:ext uri="{BB962C8B-B14F-4D97-AF65-F5344CB8AC3E}">
        <p14:creationId xmlns:p14="http://schemas.microsoft.com/office/powerpoint/2010/main" val="491952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20095982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a:p>
        </p:txBody>
      </p:sp>
    </p:spTree>
    <p:extLst>
      <p:ext uri="{BB962C8B-B14F-4D97-AF65-F5344CB8AC3E}">
        <p14:creationId xmlns:p14="http://schemas.microsoft.com/office/powerpoint/2010/main" val="1071480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3</a:t>
            </a:fld>
            <a:endParaRPr lang="en-US"/>
          </a:p>
        </p:txBody>
      </p:sp>
    </p:spTree>
    <p:extLst>
      <p:ext uri="{BB962C8B-B14F-4D97-AF65-F5344CB8AC3E}">
        <p14:creationId xmlns:p14="http://schemas.microsoft.com/office/powerpoint/2010/main" val="1547412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3012038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219125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302187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690734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90000"/>
              </a:lnSpc>
              <a:spcBef>
                <a:spcPts val="500"/>
              </a:spcBef>
              <a:buChar cha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a:t>8</a:t>
            </a:fld>
            <a:endParaRPr lang="en-US"/>
          </a:p>
        </p:txBody>
      </p:sp>
    </p:spTree>
    <p:extLst>
      <p:ext uri="{BB962C8B-B14F-4D97-AF65-F5344CB8AC3E}">
        <p14:creationId xmlns:p14="http://schemas.microsoft.com/office/powerpoint/2010/main" val="2575435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9</a:t>
            </a:fld>
            <a:endParaRPr lang="en-US"/>
          </a:p>
        </p:txBody>
      </p:sp>
    </p:spTree>
    <p:extLst>
      <p:ext uri="{BB962C8B-B14F-4D97-AF65-F5344CB8AC3E}">
        <p14:creationId xmlns:p14="http://schemas.microsoft.com/office/powerpoint/2010/main" val="896773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787883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3.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info@childcareprovidersunited.org"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CDMIS@DSS.CA.GOV"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CDMIS@cde.ca.gov" TargetMode="External"/><Relationship Id="rId7" Type="http://schemas.openxmlformats.org/officeDocument/2006/relationships/hyperlink" Target="https://www4.cSde.ca.gov/cdmis" TargetMode="External"/><Relationship Id="rId2" Type="http://schemas.openxmlformats.org/officeDocument/2006/relationships/notesSlide" Target="../notesSlides/notesSlide16.xml"/><Relationship Id="rId1" Type="http://schemas.openxmlformats.org/officeDocument/2006/relationships/slideLayout" Target="../slideLayouts/slideLayout45.xml"/><Relationship Id="rId6" Type="http://schemas.openxmlformats.org/officeDocument/2006/relationships/hyperlink" Target="https://www4.cde.ca.gov/cdmis/" TargetMode="External"/><Relationship Id="rId5" Type="http://schemas.openxmlformats.org/officeDocument/2006/relationships/hyperlink" Target="https://www.cde.ca.gov/sp/cd/ci/main.asp" TargetMode="External"/><Relationship Id="rId4" Type="http://schemas.openxmlformats.org/officeDocument/2006/relationships/hyperlink" Target="mailto:CDMIS@dss.ca.gov"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185740" y="453414"/>
            <a:ext cx="11820077" cy="1254660"/>
          </a:xfrm>
        </p:spPr>
        <p:txBody>
          <a:bodyPr vert="horz" lIns="91440" tIns="45720" rIns="91440" bIns="45720" rtlCol="0" anchor="ctr">
            <a:noAutofit/>
          </a:bodyPr>
          <a:lstStyle/>
          <a:p>
            <a:r>
              <a:rPr lang="en-US" sz="3600">
                <a:solidFill>
                  <a:schemeClr val="bg1"/>
                </a:solidFill>
                <a:ea typeface="+mj-lt"/>
                <a:cs typeface="+mj-lt"/>
              </a:rPr>
              <a:t> Child Development Management Information System (CDMIS) Updates</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(ADRE)</a:t>
            </a:r>
            <a:endParaRPr lang="en-US"/>
          </a:p>
          <a:p>
            <a:pPr marL="0" indent="0" algn="ctr">
              <a:buNone/>
            </a:pPr>
            <a:r>
              <a:rPr lang="en-US" sz="2900" b="1">
                <a:ea typeface="+mn-lt"/>
                <a:cs typeface="+mn-lt"/>
              </a:rPr>
              <a:t>California Department of Education (CDE)</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June 25, 2024</a:t>
            </a:r>
            <a:endParaRPr lang="en-US">
              <a:ea typeface="+mn-lt"/>
              <a:cs typeface="+mn-lt"/>
            </a:endParaRPr>
          </a:p>
          <a:p>
            <a:pPr marL="0" indent="0" algn="ctr">
              <a:buNone/>
            </a:pPr>
            <a:r>
              <a:rPr lang="en-US" b="1">
                <a:ea typeface="+mn-lt"/>
                <a:cs typeface="+mn-lt"/>
              </a:rPr>
              <a:t>Time: 10:00 a.m. - 11:00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384503" y="161737"/>
            <a:ext cx="11213453" cy="1300581"/>
          </a:xfrm>
        </p:spPr>
        <p:txBody>
          <a:bodyPr>
            <a:normAutofit/>
          </a:bodyPr>
          <a:lstStyle/>
          <a:p>
            <a:r>
              <a:rPr lang="en-US" sz="3600">
                <a:solidFill>
                  <a:schemeClr val="bg1"/>
                </a:solidFill>
              </a:rPr>
              <a:t>Subsidized Provider Report (SPR) </a:t>
            </a:r>
            <a:r>
              <a:rPr lang="en-US" sz="3600">
                <a:solidFill>
                  <a:schemeClr val="bg1"/>
                </a:solidFill>
                <a:cs typeface="Arial"/>
              </a:rPr>
              <a:t>Updates</a:t>
            </a:r>
            <a:endParaRPr lang="en-US" sz="3600">
              <a:solidFill>
                <a:schemeClr val="bg1"/>
              </a:solidFil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7358" y="1495353"/>
            <a:ext cx="6744899" cy="4276095"/>
          </a:xfrm>
        </p:spPr>
        <p:txBody>
          <a:bodyPr vert="horz" lIns="91440" tIns="45720" rIns="91440" bIns="45720" rtlCol="0" anchor="t">
            <a:noAutofit/>
          </a:bodyPr>
          <a:lstStyle/>
          <a:p>
            <a:pPr marL="228600" lvl="1" indent="0">
              <a:buNone/>
            </a:pPr>
            <a:r>
              <a:rPr lang="en-US" sz="2600">
                <a:cs typeface="Arial"/>
              </a:rPr>
              <a:t>Effective: August 1, 2024</a:t>
            </a:r>
            <a:endParaRPr lang="en-US"/>
          </a:p>
          <a:p>
            <a:pPr marL="228600" lvl="1" indent="0">
              <a:buNone/>
            </a:pPr>
            <a:r>
              <a:rPr lang="en-US" sz="2600">
                <a:cs typeface="Arial"/>
              </a:rPr>
              <a:t>Impacting the July 2024 Reporting Period</a:t>
            </a:r>
          </a:p>
          <a:p>
            <a:pPr marL="228600" lvl="1" indent="0">
              <a:buNone/>
            </a:pPr>
            <a:endParaRPr lang="en-US" sz="2600">
              <a:solidFill>
                <a:srgbClr val="FFFFFF"/>
              </a:solidFill>
              <a:cs typeface="Arial" panose="020B0604020202020204"/>
            </a:endParaRPr>
          </a:p>
          <a:p>
            <a:pPr marL="228600" lvl="1" indent="0">
              <a:buNone/>
            </a:pPr>
            <a:r>
              <a:rPr lang="en-US" sz="2600">
                <a:solidFill>
                  <a:srgbClr val="FFFFFF"/>
                </a:solidFill>
                <a:cs typeface="Arial" panose="020B0604020202020204"/>
              </a:rPr>
              <a:t>Changes:</a:t>
            </a:r>
          </a:p>
          <a:p>
            <a:pPr lvl="1" indent="-457200">
              <a:buChar char="•"/>
            </a:pPr>
            <a:r>
              <a:rPr lang="en-US" sz="2600" b="1">
                <a:solidFill>
                  <a:srgbClr val="FFFFFF"/>
                </a:solidFill>
                <a:cs typeface="Arial" panose="020B0604020202020204"/>
              </a:rPr>
              <a:t>Combined Contract Code</a:t>
            </a:r>
          </a:p>
          <a:p>
            <a:pPr lvl="2" indent="-457200">
              <a:buFont typeface="Wingdings" panose="020B0604020202020204" pitchFamily="34" charset="0"/>
              <a:buChar char="§"/>
            </a:pPr>
            <a:r>
              <a:rPr lang="en-US" sz="2600">
                <a:solidFill>
                  <a:srgbClr val="FFFFFF"/>
                </a:solidFill>
                <a:cs typeface="Arial" panose="020B0604020202020204"/>
              </a:rPr>
              <a:t>Increased from 9 digits to 10 digits</a:t>
            </a:r>
          </a:p>
          <a:p>
            <a:pPr lvl="1" indent="-457200">
              <a:buFont typeface="Arial" panose="020B0604020202020204" pitchFamily="34" charset="0"/>
              <a:buChar char="•"/>
            </a:pPr>
            <a:r>
              <a:rPr lang="en-US" sz="2600" b="1">
                <a:solidFill>
                  <a:srgbClr val="FFFFFF"/>
                </a:solidFill>
                <a:cs typeface="Arial" panose="020B0604020202020204"/>
              </a:rPr>
              <a:t>Subsidy Fee Payment Amount</a:t>
            </a:r>
            <a:endParaRPr lang="en-US" sz="2600" b="1">
              <a:cs typeface="Arial"/>
            </a:endParaRPr>
          </a:p>
          <a:p>
            <a:pPr lvl="2" indent="-457200">
              <a:buFont typeface="Wingdings" panose="020B0604020202020204" pitchFamily="34" charset="0"/>
              <a:buChar char="§"/>
            </a:pPr>
            <a:r>
              <a:rPr lang="en-US" sz="2600">
                <a:solidFill>
                  <a:srgbClr val="FFFFFF"/>
                </a:solidFill>
                <a:cs typeface="Arial" panose="020B0604020202020204"/>
              </a:rPr>
              <a:t>New requirement to meet </a:t>
            </a:r>
          </a:p>
          <a:p>
            <a:pPr marL="457200" lvl="1" indent="0">
              <a:buNone/>
            </a:pPr>
            <a:endParaRPr lang="en-US" sz="2400" b="1">
              <a:solidFill>
                <a:srgbClr val="FFFFFF"/>
              </a:solidFill>
              <a:cs typeface="Arial" panose="020B0604020202020204"/>
            </a:endParaRPr>
          </a:p>
          <a:p>
            <a:pPr marL="0" indent="0">
              <a:buNone/>
            </a:pPr>
            <a:endParaRPr lang="en-US" sz="2800" b="1">
              <a:solidFill>
                <a:srgbClr val="FFD966"/>
              </a:solidFill>
              <a:cs typeface="Arial" panose="020B0604020202020204"/>
            </a:endParaRPr>
          </a:p>
          <a:p>
            <a:pPr lvl="1"/>
            <a:endParaRPr lang="en-US" sz="2400">
              <a:solidFill>
                <a:srgbClr val="FFFFFF"/>
              </a:solidFill>
              <a:cs typeface="Arial" panose="020B0604020202020204"/>
            </a:endParaRPr>
          </a:p>
          <a:p>
            <a:endParaRPr lang="en-US" sz="2400">
              <a:cs typeface="Arial" panose="020B0604020202020204"/>
            </a:endParaRPr>
          </a:p>
          <a:p>
            <a:pPr marL="457200" lvl="1" indent="0">
              <a:buNone/>
            </a:pPr>
            <a:endParaRPr lang="en-US" sz="2400">
              <a:cs typeface="Arial" panose="020B0604020202020204"/>
            </a:endParaRPr>
          </a:p>
        </p:txBody>
      </p:sp>
      <p:sp>
        <p:nvSpPr>
          <p:cNvPr id="6" name="Content Placeholder 2">
            <a:extLst>
              <a:ext uri="{FF2B5EF4-FFF2-40B4-BE49-F238E27FC236}">
                <a16:creationId xmlns:a16="http://schemas.microsoft.com/office/drawing/2014/main" id="{DFBA5687-D06B-0661-5741-052AA66C7789}"/>
              </a:ext>
            </a:extLst>
          </p:cNvPr>
          <p:cNvSpPr txBox="1">
            <a:spLocks/>
          </p:cNvSpPr>
          <p:nvPr/>
        </p:nvSpPr>
        <p:spPr>
          <a:xfrm>
            <a:off x="6598231" y="1981127"/>
            <a:ext cx="4970867" cy="239490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indent="0">
              <a:buFont typeface="Arial" panose="020B0604020202020204" pitchFamily="34" charset="0"/>
              <a:buNone/>
            </a:pPr>
            <a:endParaRPr lang="en-US" sz="2600" dirty="0">
              <a:solidFill>
                <a:srgbClr val="FFFFFF"/>
              </a:solidFill>
              <a:cs typeface="Arial" panose="020B0604020202020204"/>
            </a:endParaRPr>
          </a:p>
          <a:p>
            <a:pPr marL="457200" lvl="1" indent="0">
              <a:buFont typeface="Arial" panose="020B0604020202020204" pitchFamily="34" charset="0"/>
              <a:buNone/>
            </a:pPr>
            <a:endParaRPr lang="en-US" sz="2400" b="1" dirty="0">
              <a:solidFill>
                <a:srgbClr val="FFFFFF"/>
              </a:solidFill>
              <a:cs typeface="Arial" panose="020B0604020202020204"/>
            </a:endParaRPr>
          </a:p>
          <a:p>
            <a:pPr marL="457200" lvl="1" indent="0">
              <a:buFont typeface="Arial" panose="020B0604020202020204" pitchFamily="34" charset="0"/>
              <a:buNone/>
            </a:pPr>
            <a:r>
              <a:rPr lang="en-US" sz="2400" b="1" dirty="0">
                <a:solidFill>
                  <a:srgbClr val="FFFFFF"/>
                </a:solidFill>
                <a:cs typeface="Arial" panose="020B0604020202020204"/>
              </a:rPr>
              <a:t>Reference:</a:t>
            </a:r>
          </a:p>
          <a:p>
            <a:pPr marL="457200" lvl="1" indent="0">
              <a:buFont typeface="Arial" panose="020B0604020202020204" pitchFamily="34" charset="0"/>
              <a:buNone/>
            </a:pPr>
            <a:r>
              <a:rPr lang="en-US" sz="2400" b="1" dirty="0">
                <a:solidFill>
                  <a:srgbClr val="FFFFFF"/>
                </a:solidFill>
                <a:cs typeface="Arial" panose="020B0604020202020204"/>
              </a:rPr>
              <a:t>CDSS Child Care Bulletin (CCB) No. 27-07</a:t>
            </a:r>
          </a:p>
          <a:p>
            <a:pPr marL="457200" lvl="1" indent="0">
              <a:buFont typeface="Arial" panose="020B0604020202020204" pitchFamily="34" charset="0"/>
              <a:buNone/>
            </a:pPr>
            <a:r>
              <a:rPr lang="en-US" sz="2400" b="1" dirty="0">
                <a:solidFill>
                  <a:srgbClr val="FFFFFF"/>
                </a:solidFill>
                <a:cs typeface="Arial" panose="020B0604020202020204"/>
              </a:rPr>
              <a:t>SPR Technical Manual</a:t>
            </a:r>
          </a:p>
          <a:p>
            <a:pPr marL="0" indent="0">
              <a:buFont typeface="Arial" panose="020B0604020202020204" pitchFamily="34" charset="0"/>
              <a:buNone/>
            </a:pPr>
            <a:endParaRPr lang="en-US" sz="2800" b="1" dirty="0">
              <a:solidFill>
                <a:srgbClr val="FFD966"/>
              </a:solidFill>
              <a:cs typeface="Arial" panose="020B0604020202020204"/>
            </a:endParaRPr>
          </a:p>
          <a:p>
            <a:pPr marL="457200" lvl="1" indent="0">
              <a:buNone/>
            </a:pPr>
            <a:endParaRPr lang="en-US" sz="2400" dirty="0">
              <a:cs typeface="Arial" panose="020B0604020202020204"/>
            </a:endParaRPr>
          </a:p>
          <a:p>
            <a:endParaRPr lang="en-US" sz="2400" dirty="0">
              <a:cs typeface="Arial" panose="020B0604020202020204"/>
            </a:endParaRPr>
          </a:p>
          <a:p>
            <a:pPr marL="457200" lvl="1" indent="0">
              <a:buFont typeface="Arial" panose="020B0604020202020204" pitchFamily="34" charset="0"/>
              <a:buNone/>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4010069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208962" y="167351"/>
            <a:ext cx="9455174" cy="672455"/>
          </a:xfrm>
        </p:spPr>
        <p:txBody>
          <a:bodyPr>
            <a:normAutofit/>
          </a:bodyPr>
          <a:lstStyle/>
          <a:p>
            <a:r>
              <a:rPr lang="en-US" sz="3600">
                <a:solidFill>
                  <a:schemeClr val="bg1"/>
                </a:solidFill>
              </a:rPr>
              <a:t>SPR Combined Contract Code Update</a:t>
            </a: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156920" y="945820"/>
            <a:ext cx="11873177" cy="4969401"/>
          </a:xfrm>
        </p:spPr>
        <p:txBody>
          <a:bodyPr vert="horz" lIns="91440" tIns="45720" rIns="91440" bIns="45720" rtlCol="0" anchor="t">
            <a:noAutofit/>
          </a:bodyPr>
          <a:lstStyle/>
          <a:p>
            <a:pPr marL="228600" lvl="1" indent="0">
              <a:buNone/>
            </a:pPr>
            <a:r>
              <a:rPr lang="en-US" sz="2400" b="1" u="sng" dirty="0">
                <a:cs typeface="Arial"/>
              </a:rPr>
              <a:t>What is changing?</a:t>
            </a:r>
            <a:endParaRPr lang="en-US" sz="2400" u="sng" dirty="0">
              <a:cs typeface="Arial"/>
            </a:endParaRPr>
          </a:p>
          <a:p>
            <a:pPr lvl="1" indent="-400050">
              <a:buNone/>
            </a:pPr>
            <a:r>
              <a:rPr lang="en-US" sz="2400" b="1" dirty="0">
                <a:cs typeface="Arial"/>
              </a:rPr>
              <a:t>Increasing 9 digits to 10 digits: </a:t>
            </a:r>
            <a:r>
              <a:rPr lang="en-US" sz="2400" dirty="0">
                <a:cs typeface="Arial"/>
              </a:rPr>
              <a:t>Providing Bridge their own designation in the code.</a:t>
            </a:r>
          </a:p>
          <a:p>
            <a:pPr lvl="1" indent="-400050">
              <a:buNone/>
            </a:pPr>
            <a:endParaRPr lang="en-US" sz="2400" dirty="0">
              <a:cs typeface="Arial"/>
            </a:endParaRPr>
          </a:p>
          <a:p>
            <a:pPr marL="0" lvl="1" indent="0">
              <a:buNone/>
            </a:pPr>
            <a:r>
              <a:rPr lang="en-US" sz="2400" dirty="0">
                <a:cs typeface="Arial"/>
              </a:rPr>
              <a:t>   BRIDGE / CCTR / CMIG / CMAP / CSPP / CFCC / CAPP / C1AP / C2AP / C3AP </a:t>
            </a:r>
          </a:p>
          <a:p>
            <a:pPr marL="228600" lvl="1" indent="0">
              <a:buNone/>
            </a:pPr>
            <a:r>
              <a:rPr lang="en-US" sz="2400" dirty="0">
                <a:cs typeface="Arial"/>
              </a:rPr>
              <a:t>Bridge Example: 1000000000     CCTR Example: 0100000000</a:t>
            </a:r>
          </a:p>
          <a:p>
            <a:pPr marL="228600" lvl="1" indent="0">
              <a:buNone/>
            </a:pPr>
            <a:endParaRPr lang="en-US" sz="2400" b="1" u="sng" dirty="0">
              <a:cs typeface="Arial"/>
            </a:endParaRPr>
          </a:p>
          <a:p>
            <a:pPr marL="228600" lvl="1" indent="0">
              <a:buNone/>
            </a:pPr>
            <a:r>
              <a:rPr lang="en-US" sz="2400" b="1" u="sng" dirty="0">
                <a:cs typeface="Arial"/>
              </a:rPr>
              <a:t>How does this impact the agency?</a:t>
            </a:r>
          </a:p>
          <a:p>
            <a:r>
              <a:rPr lang="en-US" sz="2400" dirty="0">
                <a:latin typeface="Arial"/>
                <a:cs typeface="Arial"/>
              </a:rPr>
              <a:t>Update Reporting Software</a:t>
            </a:r>
            <a:endParaRPr lang="en-US" sz="2400" dirty="0">
              <a:cs typeface="Arial"/>
            </a:endParaRPr>
          </a:p>
          <a:p>
            <a:r>
              <a:rPr lang="en-US" sz="2400" dirty="0">
                <a:cs typeface="Arial"/>
              </a:rPr>
              <a:t>No longer use all ones for Bridge</a:t>
            </a:r>
          </a:p>
          <a:p>
            <a:r>
              <a:rPr lang="en-US" sz="2400" dirty="0">
                <a:cs typeface="Arial"/>
              </a:rPr>
              <a:t>No longer enter Bridge in the Local Provider Identification field</a:t>
            </a:r>
          </a:p>
          <a:p>
            <a:r>
              <a:rPr lang="en-US" sz="2400" dirty="0">
                <a:cs typeface="Arial"/>
              </a:rPr>
              <a:t>Review the SPR Technical Manual!</a:t>
            </a:r>
          </a:p>
          <a:p>
            <a:pPr marL="457200" lvl="1" indent="0">
              <a:buNone/>
            </a:pPr>
            <a:endParaRPr lang="en-US" sz="2400" dirty="0">
              <a:solidFill>
                <a:srgbClr val="FFFFFF"/>
              </a:solidFill>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1179845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76D5C-6C3C-64D6-ED36-447D58ED82A1}"/>
              </a:ext>
            </a:extLst>
          </p:cNvPr>
          <p:cNvSpPr>
            <a:spLocks noGrp="1"/>
          </p:cNvSpPr>
          <p:nvPr>
            <p:ph type="title"/>
          </p:nvPr>
        </p:nvSpPr>
        <p:spPr>
          <a:xfrm>
            <a:off x="152400" y="526680"/>
            <a:ext cx="11887200" cy="1428885"/>
          </a:xfrm>
        </p:spPr>
        <p:txBody>
          <a:bodyPr/>
          <a:lstStyle/>
          <a:p>
            <a:r>
              <a:rPr lang="en-US" sz="3600">
                <a:solidFill>
                  <a:schemeClr val="bg1"/>
                </a:solidFill>
                <a:cs typeface="Arial"/>
              </a:rPr>
              <a:t>SPR Subsidy Fee Payment Amount (1)</a:t>
            </a:r>
            <a:br>
              <a:rPr lang="en-US" sz="3600">
                <a:cs typeface="Arial"/>
              </a:rPr>
            </a:br>
            <a:endParaRPr lang="en-US" sz="3600" b="0">
              <a:solidFill>
                <a:srgbClr val="000000"/>
              </a:solidFill>
              <a:cs typeface="Arial"/>
            </a:endParaRPr>
          </a:p>
          <a:p>
            <a:endParaRPr lang="en-US">
              <a:cs typeface="Arial"/>
            </a:endParaRPr>
          </a:p>
        </p:txBody>
      </p:sp>
      <p:sp>
        <p:nvSpPr>
          <p:cNvPr id="3" name="Content Placeholder 2">
            <a:extLst>
              <a:ext uri="{FF2B5EF4-FFF2-40B4-BE49-F238E27FC236}">
                <a16:creationId xmlns:a16="http://schemas.microsoft.com/office/drawing/2014/main" id="{9E3E695C-BA63-DF77-BF1C-DDD5604DD892}"/>
              </a:ext>
            </a:extLst>
          </p:cNvPr>
          <p:cNvSpPr>
            <a:spLocks noGrp="1"/>
          </p:cNvSpPr>
          <p:nvPr>
            <p:ph idx="1"/>
          </p:nvPr>
        </p:nvSpPr>
        <p:spPr>
          <a:xfrm>
            <a:off x="152400" y="1245128"/>
            <a:ext cx="11887200" cy="4824507"/>
          </a:xfrm>
        </p:spPr>
        <p:txBody>
          <a:bodyPr vert="horz" lIns="91440" tIns="45720" rIns="91440" bIns="45720" rtlCol="0" anchor="t">
            <a:normAutofit/>
          </a:bodyPr>
          <a:lstStyle/>
          <a:p>
            <a:pPr marL="0" indent="0">
              <a:buNone/>
            </a:pPr>
            <a:r>
              <a:rPr lang="en-US" sz="2500" dirty="0">
                <a:cs typeface="Arial"/>
              </a:rPr>
              <a:t>The Subsidy Fee Payment Amount information field indicates the amount of all subsidies paid to each provider in the report month. </a:t>
            </a:r>
            <a:endParaRPr lang="en-US" dirty="0">
              <a:cs typeface="Arial" panose="020B0604020202020204"/>
            </a:endParaRPr>
          </a:p>
          <a:p>
            <a:pPr marL="0" indent="0">
              <a:buNone/>
            </a:pPr>
            <a:endParaRPr lang="en-US" sz="2500" dirty="0">
              <a:cs typeface="Arial"/>
            </a:endParaRPr>
          </a:p>
          <a:p>
            <a:pPr marL="0" indent="0">
              <a:buNone/>
            </a:pPr>
            <a:r>
              <a:rPr lang="en-US" sz="2500" b="1" u="sng" dirty="0">
                <a:cs typeface="Arial"/>
              </a:rPr>
              <a:t>Rules and Guidelines</a:t>
            </a:r>
            <a:endParaRPr lang="en-US" dirty="0">
              <a:cs typeface="Arial" panose="020B0604020202020204"/>
            </a:endParaRPr>
          </a:p>
          <a:p>
            <a:r>
              <a:rPr lang="en-US" sz="2400" dirty="0">
                <a:cs typeface="Arial"/>
              </a:rPr>
              <a:t>Data entry in this field is optional.</a:t>
            </a:r>
          </a:p>
          <a:p>
            <a:r>
              <a:rPr lang="en-US" sz="2400" dirty="0">
                <a:cs typeface="Arial"/>
              </a:rPr>
              <a:t>This field should only be left blank if the information is not readily available AND the agency has created an implementation plan with the provider union.</a:t>
            </a:r>
            <a:endParaRPr lang="en-US" dirty="0">
              <a:cs typeface="Arial"/>
            </a:endParaRPr>
          </a:p>
          <a:p>
            <a:r>
              <a:rPr lang="en-US" sz="2400" dirty="0">
                <a:cs typeface="Arial"/>
              </a:rPr>
              <a:t>This field may contain up to eight (8) characters. This includes up to five (5) digits for dollar amounts, a decimal, and two digits for cents amounts. </a:t>
            </a:r>
            <a:endParaRPr lang="en-US" dirty="0">
              <a:cs typeface="Arial"/>
            </a:endParaRPr>
          </a:p>
          <a:p>
            <a:r>
              <a:rPr lang="en-US" sz="2400" dirty="0">
                <a:cs typeface="Arial"/>
              </a:rPr>
              <a:t>Enter decimal and numbers only. Hyphens and other special characters are not allowed. </a:t>
            </a:r>
            <a:endParaRPr lang="en-US" dirty="0">
              <a:cs typeface="Arial"/>
            </a:endParaRPr>
          </a:p>
          <a:p>
            <a:endParaRPr lang="en-US" dirty="0">
              <a:cs typeface="Arial"/>
            </a:endParaRPr>
          </a:p>
        </p:txBody>
      </p:sp>
      <p:sp>
        <p:nvSpPr>
          <p:cNvPr id="4" name="Slide Number Placeholder 3">
            <a:extLst>
              <a:ext uri="{FF2B5EF4-FFF2-40B4-BE49-F238E27FC236}">
                <a16:creationId xmlns:a16="http://schemas.microsoft.com/office/drawing/2014/main" id="{26154897-1159-FD16-BDA6-A20A7EBFFEBD}"/>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56335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34696-D692-6CB2-EFD9-FD7E53350FBA}"/>
              </a:ext>
            </a:extLst>
          </p:cNvPr>
          <p:cNvSpPr>
            <a:spLocks noGrp="1"/>
          </p:cNvSpPr>
          <p:nvPr>
            <p:ph type="title"/>
          </p:nvPr>
        </p:nvSpPr>
        <p:spPr/>
        <p:txBody>
          <a:bodyPr/>
          <a:lstStyle/>
          <a:p>
            <a:r>
              <a:rPr lang="en-US" sz="3600">
                <a:solidFill>
                  <a:schemeClr val="bg1"/>
                </a:solidFill>
                <a:cs typeface="Arial"/>
              </a:rPr>
              <a:t>SPR Subsidy Fee Payment Amount (2)</a:t>
            </a:r>
            <a:br>
              <a:rPr lang="en-US" sz="3600">
                <a:solidFill>
                  <a:schemeClr val="bg1"/>
                </a:solidFill>
                <a:cs typeface="Arial"/>
              </a:rPr>
            </a:b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4113C59-B400-150C-2778-EEDD2EBA6EDE}"/>
              </a:ext>
            </a:extLst>
          </p:cNvPr>
          <p:cNvSpPr>
            <a:spLocks noGrp="1"/>
          </p:cNvSpPr>
          <p:nvPr>
            <p:ph idx="1"/>
          </p:nvPr>
        </p:nvSpPr>
        <p:spPr>
          <a:xfrm>
            <a:off x="564629" y="1525873"/>
            <a:ext cx="11075234" cy="4347916"/>
          </a:xfrm>
        </p:spPr>
        <p:txBody>
          <a:bodyPr vert="horz" lIns="91440" tIns="45720" rIns="91440" bIns="45720" rtlCol="0" anchor="t">
            <a:normAutofit lnSpcReduction="10000"/>
          </a:bodyPr>
          <a:lstStyle/>
          <a:p>
            <a:pPr marL="0" indent="0">
              <a:buNone/>
            </a:pPr>
            <a:r>
              <a:rPr lang="en-US" dirty="0">
                <a:cs typeface="Arial"/>
              </a:rPr>
              <a:t>Effective July 1, 2024, Counties and Contractors unable to meet the timeframe to report the Subsidy Fee Payment amount shall:</a:t>
            </a:r>
            <a:endParaRPr lang="en-US" dirty="0"/>
          </a:p>
          <a:p>
            <a:pPr marL="457200" lvl="1" indent="0">
              <a:buNone/>
            </a:pPr>
            <a:endParaRPr lang="en-US" dirty="0">
              <a:cs typeface="Arial"/>
            </a:endParaRPr>
          </a:p>
          <a:p>
            <a:pPr lvl="1">
              <a:buChar char="•"/>
            </a:pPr>
            <a:r>
              <a:rPr lang="en-US" dirty="0">
                <a:cs typeface="Arial"/>
              </a:rPr>
              <a:t>Submit an implementation plan to Child Care Providers United (CCPU) at </a:t>
            </a:r>
            <a:r>
              <a:rPr lang="en-US" dirty="0">
                <a:cs typeface="Arial"/>
                <a:hlinkClick r:id="rId3" tooltip="Email Child Care Providers United"/>
              </a:rPr>
              <a:t>info@childcareprovidersunited.org </a:t>
            </a:r>
            <a:r>
              <a:rPr lang="en-US" dirty="0">
                <a:cs typeface="Arial"/>
              </a:rPr>
              <a:t>no later than July 1, 2024. </a:t>
            </a:r>
          </a:p>
          <a:p>
            <a:pPr marL="457200" lvl="1" indent="0">
              <a:buNone/>
            </a:pPr>
            <a:endParaRPr lang="en-US" dirty="0">
              <a:cs typeface="Arial"/>
            </a:endParaRPr>
          </a:p>
          <a:p>
            <a:pPr lvl="1">
              <a:buChar char="•"/>
            </a:pPr>
            <a:r>
              <a:rPr lang="en-US" dirty="0">
                <a:cs typeface="Arial"/>
              </a:rPr>
              <a:t>Notify the assigned Program Quality Implementation (PQI) Consultant of the implementation plan submitted to CCPU. </a:t>
            </a:r>
          </a:p>
        </p:txBody>
      </p:sp>
      <p:sp>
        <p:nvSpPr>
          <p:cNvPr id="4" name="Slide Number Placeholder 3">
            <a:extLst>
              <a:ext uri="{FF2B5EF4-FFF2-40B4-BE49-F238E27FC236}">
                <a16:creationId xmlns:a16="http://schemas.microsoft.com/office/drawing/2014/main" id="{BA7B5ECF-CB40-2DF7-CAF8-8D44C4B720CE}"/>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571180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128063"/>
            <a:ext cx="9527060" cy="1325563"/>
          </a:xfrm>
        </p:spPr>
        <p:txBody>
          <a:bodyPr>
            <a:normAutofit/>
          </a:bodyPr>
          <a:lstStyle/>
          <a:p>
            <a:r>
              <a:rPr lang="en-US" sz="3600">
                <a:solidFill>
                  <a:schemeClr val="bg1"/>
                </a:solidFill>
              </a:rPr>
              <a:t>CDSS Lift and Shift Notification</a:t>
            </a:r>
            <a:br>
              <a:rPr lang="en-US" sz="4000"/>
            </a:br>
            <a:endParaRPr lang="en-US" sz="4000">
              <a:solidFill>
                <a:schemeClr val="bg1"/>
              </a:solidFill>
              <a:cs typeface="Arial"/>
            </a:endParaRPr>
          </a:p>
        </p:txBody>
      </p:sp>
      <p:sp>
        <p:nvSpPr>
          <p:cNvPr id="6" name="Content Placeholder 2">
            <a:extLst>
              <a:ext uri="{FF2B5EF4-FFF2-40B4-BE49-F238E27FC236}">
                <a16:creationId xmlns:a16="http://schemas.microsoft.com/office/drawing/2014/main" id="{F6983471-D1F7-FBB4-AE88-5E9FFFE63452}"/>
              </a:ext>
            </a:extLst>
          </p:cNvPr>
          <p:cNvSpPr txBox="1">
            <a:spLocks/>
          </p:cNvSpPr>
          <p:nvPr/>
        </p:nvSpPr>
        <p:spPr>
          <a:xfrm>
            <a:off x="650794" y="1187461"/>
            <a:ext cx="10963006" cy="489401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dirty="0">
                <a:ea typeface="+mn-lt"/>
                <a:cs typeface="+mn-lt"/>
              </a:rPr>
              <a:t>CDSS - CDMIS Go-Live Date: October 9, 2024</a:t>
            </a:r>
            <a:r>
              <a:rPr lang="en-US" dirty="0">
                <a:cs typeface="Arial"/>
              </a:rPr>
              <a:t> </a:t>
            </a:r>
            <a:endParaRPr lang="en-US" dirty="0"/>
          </a:p>
          <a:p>
            <a:pPr>
              <a:spcBef>
                <a:spcPts val="2400"/>
              </a:spcBef>
              <a:buNone/>
            </a:pPr>
            <a:r>
              <a:rPr lang="en-US" sz="2800" b="1" dirty="0">
                <a:ea typeface="+mn-lt"/>
                <a:cs typeface="+mn-lt"/>
              </a:rPr>
              <a:t>What does this mean for the agency?</a:t>
            </a:r>
            <a:r>
              <a:rPr lang="en-US" sz="2800" b="1" dirty="0">
                <a:latin typeface="Arial"/>
                <a:cs typeface="Arial"/>
              </a:rPr>
              <a:t> </a:t>
            </a:r>
            <a:endParaRPr lang="en-US" sz="2800" b="1" dirty="0">
              <a:cs typeface="Arial"/>
            </a:endParaRPr>
          </a:p>
          <a:p>
            <a:pPr>
              <a:buFont typeface="Arial"/>
              <a:buChar char="•"/>
            </a:pPr>
            <a:r>
              <a:rPr lang="en-US" sz="2400" dirty="0">
                <a:ea typeface="+mn-lt"/>
                <a:cs typeface="+mn-lt"/>
              </a:rPr>
              <a:t>CDSS contracted agencies to report September 2024 data to new CDSS - CDMIS from October 9, 2024, onwards.</a:t>
            </a:r>
            <a:r>
              <a:rPr lang="en-US" sz="2400" dirty="0">
                <a:cs typeface="Arial"/>
              </a:rPr>
              <a:t> </a:t>
            </a:r>
          </a:p>
          <a:p>
            <a:pPr>
              <a:buFont typeface="Arial"/>
              <a:buChar char="•"/>
            </a:pPr>
            <a:r>
              <a:rPr lang="en-US" sz="2400" dirty="0">
                <a:ea typeface="+mn-lt"/>
                <a:cs typeface="+mn-lt"/>
              </a:rPr>
              <a:t> All historical data accessible via CDSS - CDMIS.</a:t>
            </a:r>
            <a:r>
              <a:rPr lang="en-US" sz="2400" dirty="0">
                <a:cs typeface="Arial"/>
              </a:rPr>
              <a:t> </a:t>
            </a:r>
            <a:endParaRPr lang="en-US" sz="2400" dirty="0"/>
          </a:p>
          <a:p>
            <a:pPr>
              <a:buFont typeface="Arial"/>
              <a:buChar char="•"/>
            </a:pPr>
            <a:r>
              <a:rPr lang="en-US" sz="2400" dirty="0">
                <a:ea typeface="+mn-lt"/>
                <a:cs typeface="+mn-lt"/>
              </a:rPr>
              <a:t>Streamlined SPR uploads, combining CSPP providers with other CDSS contract-paid providers.</a:t>
            </a:r>
            <a:r>
              <a:rPr lang="en-US" sz="2400" dirty="0">
                <a:cs typeface="Arial"/>
              </a:rPr>
              <a:t> </a:t>
            </a:r>
            <a:endParaRPr lang="en-US" sz="2400" dirty="0"/>
          </a:p>
          <a:p>
            <a:pPr>
              <a:buFont typeface="Arial"/>
              <a:buChar char="•"/>
            </a:pPr>
            <a:r>
              <a:rPr lang="en-US" sz="2400" dirty="0">
                <a:ea typeface="+mn-lt"/>
                <a:cs typeface="+mn-lt"/>
              </a:rPr>
              <a:t>CDSS - CDMIS for exclusive submission of CDD-801A data on CDSS-contracted services.</a:t>
            </a:r>
            <a:r>
              <a:rPr lang="en-US" sz="2400" dirty="0">
                <a:cs typeface="Arial"/>
              </a:rPr>
              <a:t> </a:t>
            </a:r>
            <a:endParaRPr lang="en-US" sz="2400" dirty="0"/>
          </a:p>
          <a:p>
            <a:pPr>
              <a:buFont typeface="Arial"/>
              <a:buChar char="•"/>
            </a:pPr>
            <a:r>
              <a:rPr lang="en-US" sz="2400" dirty="0">
                <a:ea typeface="+mn-lt"/>
                <a:cs typeface="+mn-lt"/>
              </a:rPr>
              <a:t> CDE contracted CSPP data reported to CDE's CDMIS, PLIS, or CAPSDAC.</a:t>
            </a:r>
          </a:p>
          <a:p>
            <a:pPr marL="0" indent="0">
              <a:buNone/>
            </a:pPr>
            <a:endParaRPr lang="en-US" sz="1600" dirty="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1506571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a:bodyPr>
          <a:lstStyle/>
          <a:p>
            <a:r>
              <a:rPr lang="en-US" sz="4000">
                <a:solidFill>
                  <a:schemeClr val="bg1"/>
                </a:solidFill>
              </a:rPr>
              <a:t>CDSS Lift and Shift Support</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1055835" y="1180915"/>
            <a:ext cx="10080327" cy="4863116"/>
          </a:xfrm>
        </p:spPr>
        <p:txBody>
          <a:bodyPr vert="horz" lIns="91440" tIns="45720" rIns="91440" bIns="45720" rtlCol="0" anchor="t">
            <a:normAutofit/>
          </a:bodyPr>
          <a:lstStyle/>
          <a:p>
            <a:pPr marL="0" indent="0">
              <a:buFont typeface="Arial" panose="020B0604020202020204" pitchFamily="34" charset="0"/>
              <a:buNone/>
            </a:pPr>
            <a:endParaRPr lang="en-US" sz="2800" b="1" dirty="0">
              <a:cs typeface="Arial" panose="020B0604020202020204"/>
            </a:endParaRPr>
          </a:p>
          <a:p>
            <a:pPr marL="0" indent="0">
              <a:buNone/>
            </a:pPr>
            <a:r>
              <a:rPr lang="en-US" sz="2800" b="1" dirty="0">
                <a:cs typeface="Arial" panose="020B0604020202020204"/>
              </a:rPr>
              <a:t>Watch for Communications and Support Offered!</a:t>
            </a:r>
            <a:endParaRPr lang="en-US" dirty="0">
              <a:cs typeface="Arial" panose="020B0604020202020204"/>
            </a:endParaRPr>
          </a:p>
          <a:p>
            <a:pPr lvl="1">
              <a:buChar char="•"/>
            </a:pPr>
            <a:endParaRPr lang="en-US" sz="2400" dirty="0">
              <a:cs typeface="Arial" panose="020B0604020202020204"/>
            </a:endParaRPr>
          </a:p>
          <a:p>
            <a:pPr marL="457200" lvl="1" indent="0">
              <a:buNone/>
            </a:pPr>
            <a:r>
              <a:rPr lang="en-US" sz="2600" dirty="0">
                <a:cs typeface="Arial" panose="020B0604020202020204"/>
              </a:rPr>
              <a:t>CDSS will be offering: </a:t>
            </a:r>
          </a:p>
          <a:p>
            <a:pPr marL="800100" lvl="1" indent="-342900">
              <a:buChar char="•"/>
            </a:pPr>
            <a:r>
              <a:rPr lang="en-US" sz="2600" dirty="0">
                <a:cs typeface="Arial" panose="020B0604020202020204"/>
              </a:rPr>
              <a:t>Webinars</a:t>
            </a:r>
          </a:p>
          <a:p>
            <a:pPr marL="800100" lvl="1" indent="-342900">
              <a:buChar char="•"/>
            </a:pPr>
            <a:r>
              <a:rPr lang="en-US" sz="2600" dirty="0">
                <a:cs typeface="Arial" panose="020B0604020202020204"/>
              </a:rPr>
              <a:t>Child Care Bulletins</a:t>
            </a:r>
          </a:p>
          <a:p>
            <a:pPr marL="800100" lvl="1" indent="-342900">
              <a:buFont typeface="Arial" panose="020B0604020202020204" pitchFamily="34" charset="0"/>
              <a:buChar char="•"/>
            </a:pPr>
            <a:r>
              <a:rPr lang="en-US" sz="2600" dirty="0">
                <a:cs typeface="Arial" panose="020B0604020202020204"/>
              </a:rPr>
              <a:t>Communications regarding Accessing the System</a:t>
            </a:r>
          </a:p>
          <a:p>
            <a:pPr marL="800100" lvl="1" indent="-342900">
              <a:buFont typeface="Arial" panose="020B0604020202020204" pitchFamily="34" charset="0"/>
              <a:buChar char="•"/>
            </a:pPr>
            <a:r>
              <a:rPr lang="en-US" sz="2600" dirty="0">
                <a:cs typeface="Arial" panose="020B0604020202020204"/>
              </a:rPr>
              <a:t>And more!</a:t>
            </a:r>
          </a:p>
          <a:p>
            <a:pPr marL="457200" lvl="1" indent="0">
              <a:buNone/>
            </a:pPr>
            <a:endParaRPr lang="en-US" sz="2400" dirty="0">
              <a:cs typeface="Arial" panose="020B0604020202020204"/>
            </a:endParaRPr>
          </a:p>
          <a:p>
            <a:pPr marL="457200" lvl="1" indent="0">
              <a:buNone/>
            </a:pPr>
            <a:r>
              <a:rPr lang="en-US" sz="2400" dirty="0">
                <a:cs typeface="Arial" panose="020B0604020202020204"/>
              </a:rPr>
              <a:t>As always, please reach out if you need to: </a:t>
            </a:r>
            <a:r>
              <a:rPr lang="en-US" sz="2400" dirty="0">
                <a:cs typeface="Arial" panose="020B0604020202020204"/>
                <a:hlinkClick r:id="rId3" tooltip="Email CDMIS at DSS"/>
              </a:rPr>
              <a:t>CDMIS@DSS.CA.GOV</a:t>
            </a:r>
            <a:endParaRPr lang="en-US" sz="2400" dirty="0">
              <a:cs typeface="Arial" panose="020B0604020202020204"/>
              <a:hlinkClick r:id="" action="ppaction://noaction"/>
            </a:endParaRPr>
          </a:p>
          <a:p>
            <a:pPr marL="914400" lvl="2" indent="0">
              <a:buNone/>
            </a:pPr>
            <a:endParaRPr lang="en-US" sz="2400" dirty="0">
              <a:cs typeface="Arial" panose="020B0604020202020204"/>
            </a:endParaRPr>
          </a:p>
          <a:p>
            <a:endParaRPr lang="en-US" sz="2400" dirty="0">
              <a:cs typeface="Arial" panose="020B0604020202020204"/>
            </a:endParaRPr>
          </a:p>
          <a:p>
            <a:pPr marL="457200" lvl="1" indent="0">
              <a:buNone/>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744828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p:txBody>
          <a:bodyPr>
            <a:normAutofit/>
          </a:bodyPr>
          <a:lstStyle/>
          <a:p>
            <a:r>
              <a:rPr lang="en-US" sz="4000" b="1" dirty="0">
                <a:solidFill>
                  <a:schemeClr val="bg1"/>
                </a:solidFill>
              </a:rPr>
              <a:t>Resources and Contact Information</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152400" y="1082944"/>
            <a:ext cx="11887200" cy="4576106"/>
          </a:xfrm>
        </p:spPr>
        <p:txBody>
          <a:bodyPr vert="horz" lIns="91440" tIns="45720" rIns="91440" bIns="45720" rtlCol="0" anchor="t">
            <a:normAutofit/>
          </a:bodyPr>
          <a:lstStyle/>
          <a:p>
            <a:pPr marL="0" indent="0" algn="ctr">
              <a:buNone/>
            </a:pPr>
            <a:endParaRPr lang="en-US" dirty="0"/>
          </a:p>
          <a:p>
            <a:pPr>
              <a:spcAft>
                <a:spcPts val="1200"/>
              </a:spcAft>
            </a:pPr>
            <a:r>
              <a:rPr lang="en-US" dirty="0"/>
              <a:t>CDMIS technical assistance inbox:</a:t>
            </a:r>
            <a:endParaRPr lang="en-US" u="sng" dirty="0">
              <a:solidFill>
                <a:schemeClr val="accent4">
                  <a:lumMod val="40000"/>
                  <a:lumOff val="60000"/>
                </a:schemeClr>
              </a:solidFil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3" tooltip=" Email CDMIS at CDE"/>
              </a:rPr>
              <a:t>CDMIS@cde.ca.gov</a:t>
            </a:r>
            <a:r>
              <a:rPr lang="en-US" dirty="0">
                <a:solidFill>
                  <a:schemeClr val="accent4">
                    <a:lumMod val="40000"/>
                    <a:lumOff val="60000"/>
                  </a:schemeClr>
                </a:solidFill>
                <a:hlinkClick r:id="rId3" tooltip=" Email CDMIS at CDE"/>
              </a:rPr>
              <a:t> </a:t>
            </a:r>
            <a:r>
              <a:rPr lang="en-US" dirty="0"/>
              <a:t>and </a:t>
            </a:r>
            <a:r>
              <a:rPr lang="en-US" dirty="0">
                <a:solidFill>
                  <a:schemeClr val="accent4">
                    <a:lumMod val="40000"/>
                    <a:lumOff val="60000"/>
                  </a:schemeClr>
                </a:solidFill>
                <a:hlinkClick r:id="rId4" tooltip="Email CDMIS at DSS">
                  <a:extLst>
                    <a:ext uri="{A12FA001-AC4F-418D-AE19-62706E023703}">
                      <ahyp:hlinkClr xmlns:ahyp="http://schemas.microsoft.com/office/drawing/2018/hyperlinkcolor" val="tx"/>
                    </a:ext>
                  </a:extLst>
                </a:hlinkClick>
              </a:rPr>
              <a:t>CDMIS@dss.ca.gov</a:t>
            </a:r>
            <a:endParaRPr lang="en-US" u="sng" dirty="0">
              <a:solidFill>
                <a:schemeClr val="accent4">
                  <a:lumMod val="40000"/>
                  <a:lumOff val="60000"/>
                </a:schemeClr>
              </a:solidFill>
              <a:cs typeface="Arial"/>
            </a:endParaRPr>
          </a:p>
          <a:p>
            <a:pPr>
              <a:spcAft>
                <a:spcPts val="1200"/>
              </a:spcAft>
            </a:pPr>
            <a:r>
              <a:rPr lang="en-US" dirty="0"/>
              <a:t>CDMIS Support Webpage: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ea typeface="+mn-lt"/>
                <a:cs typeface="+mn-lt"/>
                <a:hlinkClick r:id="rId5" tooltip="CDMIS Resource Web Page">
                  <a:extLst>
                    <a:ext uri="{A12FA001-AC4F-418D-AE19-62706E023703}">
                      <ahyp:hlinkClr xmlns:ahyp="http://schemas.microsoft.com/office/drawing/2018/hyperlinkcolor" val="tx"/>
                    </a:ext>
                  </a:extLst>
                </a:hlinkClick>
              </a:rPr>
              <a:t>https://www.cde.ca.gov/sp/cd/ci/main.asp</a:t>
            </a:r>
            <a:endParaRPr lang="en-US" dirty="0">
              <a:solidFill>
                <a:schemeClr val="accent4">
                  <a:lumMod val="40000"/>
                  <a:lumOff val="60000"/>
                </a:schemeClr>
              </a:solidFill>
              <a:cs typeface="Arial" panose="020B0604020202020204"/>
            </a:endParaRPr>
          </a:p>
          <a:p>
            <a:pPr>
              <a:spcAft>
                <a:spcPts val="1200"/>
              </a:spcAft>
            </a:pPr>
            <a:r>
              <a:rPr lang="en-US" dirty="0"/>
              <a:t>CDMIS Site: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6" tooltip="CDMIS Login Page"/>
              </a:rPr>
              <a:t>https://www4.cde.ca.gov/cdmis/</a:t>
            </a:r>
            <a:endParaRPr lang="en-US" u="sng" dirty="0">
              <a:solidFill>
                <a:schemeClr val="accent4">
                  <a:lumMod val="40000"/>
                  <a:lumOff val="60000"/>
                </a:schemeClr>
              </a:solidFill>
              <a:cs typeface="Arial"/>
              <a:hlinkClick r:id="rId7">
                <a:extLst>
                  <a:ext uri="{A12FA001-AC4F-418D-AE19-62706E023703}">
                    <ahyp:hlinkClr xmlns:ahyp="http://schemas.microsoft.com/office/drawing/2018/hyperlinkcolor" val="tx"/>
                  </a:ext>
                </a:extLst>
              </a:hlinkClick>
            </a:endParaRPr>
          </a:p>
          <a:p>
            <a:pPr>
              <a:spcAft>
                <a:spcPts val="1200"/>
              </a:spcAft>
              <a:buFont typeface="Arial" panose="05000000000000000000" pitchFamily="2" charset="2"/>
              <a:buChar char="•"/>
            </a:pPr>
            <a:endParaRPr lang="en-US" dirty="0">
              <a:solidFill>
                <a:srgbClr val="FFFFFF"/>
              </a:solidFill>
              <a:cs typeface="Aria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p:txBody>
          <a:bodyPr/>
          <a:lstStyle/>
          <a:p>
            <a:r>
              <a:rPr lang="en-US" dirty="0"/>
              <a:t>16</a:t>
            </a:r>
          </a:p>
        </p:txBody>
      </p:sp>
    </p:spTree>
    <p:extLst>
      <p:ext uri="{BB962C8B-B14F-4D97-AF65-F5344CB8AC3E}">
        <p14:creationId xmlns:p14="http://schemas.microsoft.com/office/powerpoint/2010/main" val="1377700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2542023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5751" y="-2639"/>
            <a:ext cx="11887200" cy="1325563"/>
          </a:xfrm>
        </p:spPr>
        <p:txBody>
          <a:bodyPr>
            <a:normAutofit/>
          </a:bodyPr>
          <a:lstStyle/>
          <a:p>
            <a:r>
              <a:rPr lang="en-US" sz="3600">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59613" y="1079392"/>
            <a:ext cx="11002562" cy="4960128"/>
          </a:xfrm>
        </p:spPr>
        <p:txBody>
          <a:bodyPr vert="horz" lIns="91440" tIns="45720" rIns="91440" bIns="45720" rtlCol="0" anchor="t">
            <a:normAutofit/>
          </a:bodyPr>
          <a:lstStyle/>
          <a:p>
            <a:pPr>
              <a:lnSpc>
                <a:spcPct val="100000"/>
              </a:lnSpc>
            </a:pPr>
            <a:r>
              <a:rPr lang="en-US" sz="2800" dirty="0">
                <a:cs typeface="Arial"/>
              </a:rPr>
              <a:t>New Attendance and Enrollment Data Field</a:t>
            </a:r>
          </a:p>
          <a:p>
            <a:pPr>
              <a:lnSpc>
                <a:spcPct val="100000"/>
              </a:lnSpc>
            </a:pPr>
            <a:r>
              <a:rPr lang="en-US" sz="2800" dirty="0">
                <a:cs typeface="Arial"/>
              </a:rPr>
              <a:t>Local Educational Agency (LEA) CDMIS User Updates</a:t>
            </a:r>
          </a:p>
          <a:p>
            <a:pPr>
              <a:lnSpc>
                <a:spcPct val="100000"/>
              </a:lnSpc>
            </a:pPr>
            <a:r>
              <a:rPr lang="en-US" sz="2800" dirty="0">
                <a:cs typeface="Arial"/>
              </a:rPr>
              <a:t>Primary Language</a:t>
            </a:r>
            <a:endParaRPr lang="en-US" dirty="0">
              <a:cs typeface="Arial"/>
            </a:endParaRPr>
          </a:p>
          <a:p>
            <a:pPr>
              <a:lnSpc>
                <a:spcPct val="100000"/>
              </a:lnSpc>
            </a:pPr>
            <a:r>
              <a:rPr lang="en-US" sz="2800" dirty="0">
                <a:cs typeface="Arial"/>
              </a:rPr>
              <a:t>Update #33 Reminder- Direct Services vs Subcontracted Services</a:t>
            </a:r>
          </a:p>
          <a:p>
            <a:pPr>
              <a:lnSpc>
                <a:spcPct val="100000"/>
              </a:lnSpc>
            </a:pPr>
            <a:r>
              <a:rPr lang="en-US" sz="2800" dirty="0">
                <a:cs typeface="Arial"/>
              </a:rPr>
              <a:t>Subsidized Provider Report (SPR) Changes</a:t>
            </a:r>
          </a:p>
          <a:p>
            <a:pPr>
              <a:lnSpc>
                <a:spcPct val="100000"/>
              </a:lnSpc>
            </a:pPr>
            <a:r>
              <a:rPr lang="en-US" sz="2800" dirty="0">
                <a:cs typeface="Arial"/>
              </a:rPr>
              <a:t>California Department of Social Services (CDSS) Lift and Shift Notification</a:t>
            </a:r>
          </a:p>
          <a:p>
            <a:pPr>
              <a:lnSpc>
                <a:spcPct val="100000"/>
              </a:lnSpc>
            </a:pPr>
            <a:r>
              <a:rPr lang="en-US" sz="2800" dirty="0">
                <a:cs typeface="Arial"/>
              </a:rPr>
              <a:t>Resources</a:t>
            </a:r>
          </a:p>
          <a:p>
            <a:pPr>
              <a:lnSpc>
                <a:spcPct val="100000"/>
              </a:lnSpc>
            </a:pPr>
            <a:r>
              <a:rPr lang="en-US" sz="2800" dirty="0">
                <a:cs typeface="Arial"/>
              </a:rPr>
              <a:t>Question and Answer</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77113" y="-14247"/>
            <a:ext cx="10805670" cy="1567904"/>
          </a:xfrm>
        </p:spPr>
        <p:txBody>
          <a:bodyPr>
            <a:normAutofit fontScale="90000"/>
          </a:bodyPr>
          <a:lstStyle/>
          <a:p>
            <a:r>
              <a:rPr lang="en-US" sz="4000" dirty="0">
                <a:solidFill>
                  <a:schemeClr val="bg1"/>
                </a:solidFill>
              </a:rPr>
              <a:t>New Attendance and Enrollment Data Field (1)</a:t>
            </a:r>
            <a:br>
              <a:rPr lang="en-US" sz="4000" dirty="0"/>
            </a:br>
            <a:endParaRPr lang="en-US" sz="4000" dirty="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472518" y="1284432"/>
            <a:ext cx="10592475" cy="4545314"/>
          </a:xfrm>
        </p:spPr>
        <p:txBody>
          <a:bodyPr vert="horz" lIns="91440" tIns="45720" rIns="91440" bIns="45720" rtlCol="0" anchor="t">
            <a:normAutofit/>
          </a:bodyPr>
          <a:lstStyle/>
          <a:p>
            <a:pPr marL="800100" lvl="1" indent="-342900">
              <a:buChar char="•"/>
            </a:pPr>
            <a:r>
              <a:rPr lang="en-US" sz="2400" b="1" dirty="0">
                <a:solidFill>
                  <a:srgbClr val="FFFFFF"/>
                </a:solidFill>
                <a:cs typeface="Arial" panose="020B0604020202020204"/>
              </a:rPr>
              <a:t>New CDD-801A Field: Attendance/Enrollment: </a:t>
            </a:r>
            <a:r>
              <a:rPr lang="en-US" sz="2400" dirty="0">
                <a:solidFill>
                  <a:srgbClr val="FFFFFF"/>
                </a:solidFill>
                <a:cs typeface="Arial" panose="020B0604020202020204"/>
              </a:rPr>
              <a:t>The 801A is implementing a new field regarding the attendance of enrolled children for each reporting month. </a:t>
            </a:r>
            <a:endParaRPr lang="en-US" dirty="0">
              <a:solidFill>
                <a:srgbClr val="FFFFFF"/>
              </a:solidFill>
              <a:cs typeface="Arial" panose="020B0604020202020204"/>
            </a:endParaRPr>
          </a:p>
          <a:p>
            <a:pPr marL="800100" lvl="1" indent="-342900">
              <a:buChar char="•"/>
            </a:pPr>
            <a:endParaRPr lang="en-US" sz="2400" dirty="0">
              <a:solidFill>
                <a:srgbClr val="FFFFFF"/>
              </a:solidFill>
              <a:cs typeface="Arial" panose="020B0604020202020204"/>
            </a:endParaRPr>
          </a:p>
          <a:p>
            <a:pPr marL="800100" lvl="1" indent="-342900">
              <a:buChar char="•"/>
            </a:pPr>
            <a:r>
              <a:rPr lang="en-US" sz="2400" dirty="0">
                <a:solidFill>
                  <a:srgbClr val="FFFFFF"/>
                </a:solidFill>
                <a:cs typeface="Arial" panose="020B0604020202020204"/>
              </a:rPr>
              <a:t>This will go into effect during the </a:t>
            </a:r>
            <a:r>
              <a:rPr lang="en-US" sz="2400" b="1" dirty="0">
                <a:solidFill>
                  <a:srgbClr val="FFFFFF"/>
                </a:solidFill>
                <a:cs typeface="Arial" panose="020B0604020202020204"/>
              </a:rPr>
              <a:t>July 2024</a:t>
            </a:r>
            <a:r>
              <a:rPr lang="en-US" sz="2400" dirty="0">
                <a:solidFill>
                  <a:srgbClr val="FFFFFF"/>
                </a:solidFill>
                <a:cs typeface="Arial" panose="020B0604020202020204"/>
              </a:rPr>
              <a:t> reporting period which opens on </a:t>
            </a:r>
            <a:r>
              <a:rPr lang="en-US" sz="2400" b="1" dirty="0">
                <a:solidFill>
                  <a:srgbClr val="FFFFFF"/>
                </a:solidFill>
                <a:cs typeface="Arial" panose="020B0604020202020204"/>
              </a:rPr>
              <a:t>August 1st, 2024</a:t>
            </a:r>
            <a:endParaRPr lang="en-US" b="1" dirty="0">
              <a:solidFill>
                <a:srgbClr val="FFFFFF"/>
              </a:solidFill>
              <a:cs typeface="Arial" panose="020B0604020202020204"/>
            </a:endParaRPr>
          </a:p>
          <a:p>
            <a:pPr marL="800100" lvl="1" indent="-342900">
              <a:buFont typeface="Arial" panose="020B0604020202020204" pitchFamily="34" charset="0"/>
              <a:buChar char="•"/>
            </a:pPr>
            <a:endParaRPr lang="en-US" sz="2400" b="1" dirty="0">
              <a:solidFill>
                <a:srgbClr val="FFFFFF"/>
              </a:solidFill>
              <a:cs typeface="Arial" panose="020B0604020202020204"/>
            </a:endParaRPr>
          </a:p>
          <a:p>
            <a:pPr marL="800100" lvl="1" indent="-342900">
              <a:buFont typeface="Arial" panose="020B0604020202020204" pitchFamily="34" charset="0"/>
              <a:buChar char="•"/>
            </a:pPr>
            <a:r>
              <a:rPr lang="en-US" sz="2400" dirty="0">
                <a:solidFill>
                  <a:srgbClr val="FFFFFF"/>
                </a:solidFill>
                <a:cs typeface="Arial" panose="020B0604020202020204"/>
              </a:rPr>
              <a:t>The development of a feature to allow agencies to copy forward their data from June to July 2024 to easily designate each child's attendance/enrollment in the "Copy Forward Results" screen of the CDMIS.</a:t>
            </a:r>
            <a:endParaRPr lang="en-US" sz="2400" dirty="0">
              <a:solidFill>
                <a:srgbClr val="000000"/>
              </a:solidFill>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195877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77113" y="-5194"/>
            <a:ext cx="10805670" cy="1567904"/>
          </a:xfrm>
        </p:spPr>
        <p:txBody>
          <a:bodyPr>
            <a:normAutofit fontScale="90000"/>
          </a:bodyPr>
          <a:lstStyle/>
          <a:p>
            <a:r>
              <a:rPr lang="en-US" sz="4000" dirty="0">
                <a:solidFill>
                  <a:schemeClr val="bg1"/>
                </a:solidFill>
              </a:rPr>
              <a:t>New Attendance and Enrollment Data Field (2)</a:t>
            </a:r>
            <a:br>
              <a:rPr lang="en-US" sz="4000" dirty="0"/>
            </a:br>
            <a:endParaRPr lang="en-US" sz="4000" dirty="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474563" y="1284432"/>
            <a:ext cx="10936794" cy="4780841"/>
          </a:xfrm>
        </p:spPr>
        <p:txBody>
          <a:bodyPr vert="horz" lIns="91440" tIns="45720" rIns="91440" bIns="45720" rtlCol="0" anchor="t">
            <a:normAutofit/>
          </a:bodyPr>
          <a:lstStyle/>
          <a:p>
            <a:pPr marL="800100" lvl="1" indent="-342900">
              <a:buFont typeface="Arial,Sans-Serif" panose="020B0604020202020204" pitchFamily="34" charset="0"/>
              <a:buChar char="•"/>
            </a:pPr>
            <a:r>
              <a:rPr lang="en-US" sz="2600" b="1">
                <a:solidFill>
                  <a:srgbClr val="FFFFFF"/>
                </a:solidFill>
                <a:cs typeface="Arial" panose="020B0604020202020204"/>
              </a:rPr>
              <a:t>Values that will be used in this field:</a:t>
            </a:r>
            <a:endParaRPr lang="en-US" sz="2600" b="1">
              <a:cs typeface="Arial"/>
            </a:endParaRPr>
          </a:p>
          <a:p>
            <a:pPr marL="1371600" lvl="2" indent="-342900">
              <a:buFont typeface="Wingdings,Sans-Serif" panose="020B0604020202020204" pitchFamily="34" charset="0"/>
              <a:buChar char="§"/>
            </a:pPr>
            <a:r>
              <a:rPr lang="en-US" sz="2600">
                <a:solidFill>
                  <a:srgbClr val="FFFFFF"/>
                </a:solidFill>
                <a:cs typeface="Arial" panose="020B0604020202020204"/>
              </a:rPr>
              <a:t>01 - Child enrolled but did not attend any day due to program closure</a:t>
            </a:r>
          </a:p>
          <a:p>
            <a:pPr marL="1371600" lvl="2" indent="-342900">
              <a:buFont typeface="Wingdings,Sans-Serif" panose="020B0604020202020204" pitchFamily="34" charset="0"/>
              <a:buChar char="§"/>
            </a:pPr>
            <a:r>
              <a:rPr lang="en-US" sz="2600">
                <a:solidFill>
                  <a:srgbClr val="FFFFFF"/>
                </a:solidFill>
                <a:cs typeface="Arial" panose="020B0604020202020204"/>
              </a:rPr>
              <a:t>02 - Child enrolled but did not attend any day; program is open and operating </a:t>
            </a:r>
          </a:p>
          <a:p>
            <a:pPr marL="1371600" lvl="2" indent="-342900">
              <a:buFont typeface="Wingdings,Sans-Serif" panose="020B0604020202020204" pitchFamily="34" charset="0"/>
              <a:buChar char="§"/>
            </a:pPr>
            <a:r>
              <a:rPr lang="en-US" sz="2600">
                <a:solidFill>
                  <a:srgbClr val="FFFFFF"/>
                </a:solidFill>
                <a:cs typeface="Arial" panose="020B0604020202020204"/>
              </a:rPr>
              <a:t>03 – Child attended all enrolled days with zero absences</a:t>
            </a:r>
          </a:p>
          <a:p>
            <a:pPr marL="1371600" lvl="2" indent="-342900">
              <a:buFont typeface="Wingdings,Sans-Serif" panose="020B0604020202020204" pitchFamily="34" charset="0"/>
              <a:buChar char="§"/>
            </a:pPr>
            <a:r>
              <a:rPr lang="en-US" sz="2600">
                <a:solidFill>
                  <a:srgbClr val="FFFFFF"/>
                </a:solidFill>
                <a:cs typeface="Arial" panose="020B0604020202020204"/>
              </a:rPr>
              <a:t>04 – Child attended 1-5 day(s) in the month</a:t>
            </a:r>
          </a:p>
          <a:p>
            <a:pPr marL="1371600" lvl="2" indent="-342900">
              <a:buFont typeface="Wingdings,Sans-Serif" panose="020B0604020202020204" pitchFamily="34" charset="0"/>
              <a:buChar char="§"/>
            </a:pPr>
            <a:r>
              <a:rPr lang="en-US" sz="2600">
                <a:solidFill>
                  <a:srgbClr val="FFFFFF"/>
                </a:solidFill>
                <a:cs typeface="Arial" panose="020B0604020202020204"/>
              </a:rPr>
              <a:t>05 – Child attended 6-10 days in the month</a:t>
            </a:r>
          </a:p>
          <a:p>
            <a:pPr marL="1371600" lvl="2" indent="-342900">
              <a:buFont typeface="Wingdings,Sans-Serif" panose="020B0604020202020204" pitchFamily="34" charset="0"/>
              <a:buChar char="§"/>
            </a:pPr>
            <a:r>
              <a:rPr lang="en-US" sz="2600">
                <a:solidFill>
                  <a:srgbClr val="FFFFFF"/>
                </a:solidFill>
                <a:cs typeface="Arial" panose="020B0604020202020204"/>
              </a:rPr>
              <a:t>06 – Child attended 11-15 days in the month</a:t>
            </a:r>
          </a:p>
          <a:p>
            <a:pPr marL="1371600" lvl="2" indent="-342900">
              <a:buFont typeface="Wingdings,Sans-Serif" panose="020B0604020202020204" pitchFamily="34" charset="0"/>
              <a:buChar char="§"/>
            </a:pPr>
            <a:r>
              <a:rPr lang="en-US" sz="2600">
                <a:solidFill>
                  <a:srgbClr val="FFFFFF"/>
                </a:solidFill>
                <a:cs typeface="Arial" panose="020B0604020202020204"/>
              </a:rPr>
              <a:t>07 – Child attended 16-20 days in the month</a:t>
            </a:r>
          </a:p>
          <a:p>
            <a:pPr marL="1371600" lvl="2" indent="-342900">
              <a:buFont typeface="Wingdings,Sans-Serif" panose="020B0604020202020204" pitchFamily="34" charset="0"/>
              <a:buChar char="§"/>
            </a:pPr>
            <a:r>
              <a:rPr lang="en-US" sz="2600">
                <a:solidFill>
                  <a:srgbClr val="FFFFFF"/>
                </a:solidFill>
                <a:cs typeface="Arial" panose="020B0604020202020204"/>
              </a:rPr>
              <a:t>08 – Child attended 21+ days in the month</a:t>
            </a:r>
            <a:endParaRPr lang="en-US" sz="260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400590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a:bodyPr>
          <a:lstStyle/>
          <a:p>
            <a:r>
              <a:rPr lang="en-US" sz="3600">
                <a:solidFill>
                  <a:schemeClr val="bg1"/>
                </a:solidFill>
              </a:rPr>
              <a:t>LEA CDMIS User Updates</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631114" y="1222478"/>
            <a:ext cx="10929769" cy="4454607"/>
          </a:xfrm>
        </p:spPr>
        <p:txBody>
          <a:bodyPr vert="horz" lIns="91440" tIns="45720" rIns="91440" bIns="45720" rtlCol="0" anchor="t">
            <a:normAutofit/>
          </a:bodyPr>
          <a:lstStyle/>
          <a:p>
            <a:pPr marL="0" lvl="1" indent="0">
              <a:buNone/>
            </a:pPr>
            <a:r>
              <a:rPr lang="en-US" sz="2400" b="1" dirty="0">
                <a:solidFill>
                  <a:srgbClr val="FFFFFF"/>
                </a:solidFill>
                <a:ea typeface="+mn-lt"/>
                <a:cs typeface="+mn-lt"/>
              </a:rPr>
              <a:t>CDMIS Users under a local educational agency (LEA) will submit California State Preschool Program (CSPP) data in the California Preschool Data Collection (CAPSDAC) online data system</a:t>
            </a:r>
          </a:p>
          <a:p>
            <a:pPr marL="342900" lvl="1" indent="-342900">
              <a:spcBef>
                <a:spcPts val="1600"/>
              </a:spcBef>
              <a:spcAft>
                <a:spcPts val="500"/>
              </a:spcAft>
              <a:buChar char="•"/>
            </a:pPr>
            <a:r>
              <a:rPr lang="en-US" sz="2400" dirty="0">
                <a:solidFill>
                  <a:srgbClr val="FFFFFF"/>
                </a:solidFill>
                <a:ea typeface="+mn-lt"/>
                <a:cs typeface="+mn-lt"/>
              </a:rPr>
              <a:t>Users</a:t>
            </a:r>
            <a:r>
              <a:rPr lang="en-US" sz="2400" dirty="0">
                <a:cs typeface="Arial" panose="020B0604020202020204"/>
              </a:rPr>
              <a:t> and agencies that are designated as LEAs will no longer be able to input or upload child records that indicate "CSPP" in Program Code 1, Program Code 2, or Program Code 3 fields. </a:t>
            </a:r>
            <a:endParaRPr lang="en-US" dirty="0">
              <a:cs typeface="Arial" panose="020B0604020202020204"/>
            </a:endParaRPr>
          </a:p>
          <a:p>
            <a:pPr marL="342900" lvl="1" indent="-342900">
              <a:spcAft>
                <a:spcPts val="500"/>
              </a:spcAft>
              <a:buFont typeface="Arial" panose="020B0604020202020204" pitchFamily="34" charset="0"/>
              <a:buChar char="•"/>
            </a:pPr>
            <a:r>
              <a:rPr lang="en-US" sz="2400" dirty="0">
                <a:cs typeface="Arial" panose="020B0604020202020204"/>
              </a:rPr>
              <a:t>LEAs will report their CSPP data into CAPSDAC online data system.</a:t>
            </a:r>
            <a:endParaRPr lang="en-US" dirty="0">
              <a:solidFill>
                <a:srgbClr val="FFFFFF"/>
              </a:solidFill>
              <a:cs typeface="Arial" panose="020B0604020202020204"/>
            </a:endParaRPr>
          </a:p>
          <a:p>
            <a:pPr marL="342900" lvl="1" indent="-342900">
              <a:spcAft>
                <a:spcPts val="500"/>
              </a:spcAft>
              <a:buFont typeface="Arial" panose="020B0604020202020204" pitchFamily="34" charset="0"/>
              <a:buChar char="•"/>
            </a:pPr>
            <a:r>
              <a:rPr lang="en-US" sz="2400" dirty="0">
                <a:solidFill>
                  <a:srgbClr val="FFFFFF"/>
                </a:solidFill>
                <a:cs typeface="Arial" panose="020B0604020202020204"/>
              </a:rPr>
              <a:t>This will go into effect during the July 2024 reporting period which starts on August 1st, 2024.</a:t>
            </a:r>
            <a:endParaRPr lang="en-US" dirty="0">
              <a:solidFill>
                <a:srgbClr val="FFFFFF"/>
              </a:solidFill>
              <a:cs typeface="Arial" panose="020B0604020202020204"/>
            </a:endParaRPr>
          </a:p>
          <a:p>
            <a:pPr marL="342900" lvl="1" indent="-342900">
              <a:spcAft>
                <a:spcPts val="500"/>
              </a:spcAft>
              <a:buFont typeface="Arial" panose="020B0604020202020204" pitchFamily="34" charset="0"/>
              <a:buChar char="•"/>
            </a:pPr>
            <a:r>
              <a:rPr lang="en-US" sz="2400" dirty="0">
                <a:solidFill>
                  <a:srgbClr val="FFFFFF"/>
                </a:solidFill>
                <a:cs typeface="Arial" panose="020B0604020202020204"/>
              </a:rPr>
              <a:t>LEAs will continue updating their CSPP LEA information and site information via the CDMIS. </a:t>
            </a:r>
            <a:endParaRPr lang="en-US" dirty="0">
              <a:solidFill>
                <a:srgbClr val="FFFFFF"/>
              </a:solidFill>
              <a:cs typeface="Arial" panose="020B0604020202020204"/>
            </a:endParaRPr>
          </a:p>
          <a:p>
            <a:pPr lvl="2">
              <a:buFont typeface="Wingdings" panose="02070309020205020404" pitchFamily="49" charset="0"/>
              <a:buChar char="§"/>
            </a:pPr>
            <a:endParaRPr lang="en-US" sz="2400" dirty="0">
              <a:solidFill>
                <a:srgbClr val="FFFFFF"/>
              </a:solidFill>
              <a:cs typeface="Arial" panose="020B0604020202020204"/>
            </a:endParaRPr>
          </a:p>
          <a:p>
            <a:pPr marL="0" indent="0">
              <a:buNone/>
            </a:pPr>
            <a:endParaRPr lang="en-US" sz="2800" b="1" dirty="0">
              <a:solidFill>
                <a:srgbClr val="FFD966"/>
              </a:solidFill>
              <a:cs typeface="Arial" panose="020B0604020202020204"/>
            </a:endParaRPr>
          </a:p>
          <a:p>
            <a:pPr lvl="1">
              <a:buChar char="•"/>
            </a:pPr>
            <a:endParaRPr lang="en-US" sz="2400" dirty="0">
              <a:cs typeface="Arial" panose="020B0604020202020204"/>
            </a:endParaRPr>
          </a:p>
          <a:p>
            <a:endParaRPr lang="en-US" sz="2400" dirty="0">
              <a:cs typeface="Arial" panose="020B0604020202020204"/>
            </a:endParaRPr>
          </a:p>
          <a:p>
            <a:pPr marL="457200" lvl="1" indent="0">
              <a:buNone/>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162684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a:bodyPr>
          <a:lstStyle/>
          <a:p>
            <a:r>
              <a:rPr lang="en-US" sz="3600">
                <a:solidFill>
                  <a:schemeClr val="bg1"/>
                </a:solidFill>
              </a:rPr>
              <a:t>Primary Language</a:t>
            </a:r>
            <a:br>
              <a:rPr lang="en-US" sz="3600"/>
            </a:b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314341" y="1168423"/>
            <a:ext cx="11548941" cy="4998645"/>
          </a:xfrm>
        </p:spPr>
        <p:txBody>
          <a:bodyPr vert="horz" lIns="91440" tIns="45720" rIns="91440" bIns="45720" rtlCol="0" anchor="t">
            <a:normAutofit fontScale="92500" lnSpcReduction="10000"/>
          </a:bodyPr>
          <a:lstStyle/>
          <a:p>
            <a:pPr marL="0" lvl="1" indent="0">
              <a:buNone/>
            </a:pPr>
            <a:r>
              <a:rPr lang="en-US" b="1" dirty="0">
                <a:solidFill>
                  <a:srgbClr val="FFFFFF"/>
                </a:solidFill>
                <a:cs typeface="Arial" panose="020B0604020202020204"/>
              </a:rPr>
              <a:t>To align with CAPSDAC and to meet other Federal Reporting Guidelines the "Primary Language" field no longer requires a response in the CDD-801A or CDD-801B.</a:t>
            </a:r>
            <a:endParaRPr lang="en-US" b="1" dirty="0">
              <a:cs typeface="Arial" panose="020B0604020202020204"/>
            </a:endParaRPr>
          </a:p>
          <a:p>
            <a:pPr marL="0" lvl="1">
              <a:buFont typeface="Arial" panose="020B0604020202020204" pitchFamily="34" charset="0"/>
              <a:buChar char="•"/>
            </a:pPr>
            <a:endParaRPr lang="en-US" b="1" dirty="0">
              <a:cs typeface="Arial" panose="020B0604020202020204"/>
            </a:endParaRPr>
          </a:p>
          <a:p>
            <a:pPr marL="0" lvl="1" indent="0">
              <a:buNone/>
            </a:pPr>
            <a:r>
              <a:rPr lang="en-US" b="1" dirty="0">
                <a:solidFill>
                  <a:srgbClr val="FFFFFF"/>
                </a:solidFill>
                <a:cs typeface="Arial" panose="020B0604020202020204"/>
              </a:rPr>
              <a:t>CDD-801A/801B Input/Edit Drop Down Menu</a:t>
            </a:r>
          </a:p>
          <a:p>
            <a:pPr marL="228600" lvl="3" indent="-228600">
              <a:buFont typeface="Arial" panose="05000000000000000000" pitchFamily="2" charset="2"/>
              <a:buChar char="•"/>
            </a:pPr>
            <a:r>
              <a:rPr lang="en-US" sz="2800" dirty="0">
                <a:solidFill>
                  <a:srgbClr val="FFFFFF"/>
                </a:solidFill>
                <a:cs typeface="Arial" panose="020B0604020202020204"/>
              </a:rPr>
              <a:t>May be left on "Please Select"</a:t>
            </a:r>
          </a:p>
          <a:p>
            <a:pPr marL="0" lvl="2">
              <a:buFont typeface="Wingdings" panose="02070309020205020404" pitchFamily="49" charset="0"/>
              <a:buChar char="§"/>
            </a:pPr>
            <a:endParaRPr lang="en-US" dirty="0">
              <a:solidFill>
                <a:srgbClr val="FFFFFF"/>
              </a:solidFill>
              <a:cs typeface="Arial" panose="020B0604020202020204"/>
            </a:endParaRPr>
          </a:p>
          <a:p>
            <a:pPr marL="0" lvl="1" indent="0">
              <a:buNone/>
            </a:pPr>
            <a:r>
              <a:rPr lang="en-US" b="1" dirty="0">
                <a:solidFill>
                  <a:srgbClr val="FFFFFF"/>
                </a:solidFill>
                <a:cs typeface="Arial" panose="020B0604020202020204"/>
              </a:rPr>
              <a:t>Electronic File Upload</a:t>
            </a:r>
          </a:p>
          <a:p>
            <a:pPr marL="0" lvl="1" indent="-228600">
              <a:buFont typeface="Arial" panose="02070309020205020404" pitchFamily="49" charset="0"/>
              <a:buChar char="•"/>
            </a:pPr>
            <a:r>
              <a:rPr lang="en-US" dirty="0">
                <a:solidFill>
                  <a:srgbClr val="FFFFFF"/>
                </a:solidFill>
                <a:cs typeface="Arial" panose="020B0604020202020204"/>
              </a:rPr>
              <a:t>May be left blank </a:t>
            </a:r>
            <a:endParaRPr lang="en-US" dirty="0">
              <a:cs typeface="Arial" panose="020B0604020202020204"/>
            </a:endParaRPr>
          </a:p>
          <a:p>
            <a:pPr marL="0" lvl="2" indent="0">
              <a:buNone/>
            </a:pPr>
            <a:endParaRPr lang="en-US" dirty="0">
              <a:cs typeface="Arial" panose="020B0604020202020204"/>
            </a:endParaRPr>
          </a:p>
          <a:p>
            <a:pPr marL="0" lvl="1" indent="0">
              <a:buNone/>
            </a:pPr>
            <a:r>
              <a:rPr lang="en-US" b="1" dirty="0">
                <a:cs typeface="Arial" panose="020B0604020202020204"/>
              </a:rPr>
              <a:t>Note: </a:t>
            </a:r>
            <a:r>
              <a:rPr lang="en-US" dirty="0">
                <a:cs typeface="Arial" panose="020B0604020202020204"/>
              </a:rPr>
              <a:t>These changes do not impact the file format specifications other than to allow the .txt file to contain a blank tab-delimited value to indicate a No Response in the Primary Language Field.</a:t>
            </a:r>
          </a:p>
          <a:p>
            <a:endParaRPr lang="en-US" sz="2400" dirty="0">
              <a:cs typeface="Arial" panose="020B0604020202020204"/>
            </a:endParaRPr>
          </a:p>
          <a:p>
            <a:pPr marL="457200" lvl="1" indent="0">
              <a:buNone/>
            </a:pP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774450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203470" y="445439"/>
            <a:ext cx="12366465" cy="1411826"/>
          </a:xfrm>
        </p:spPr>
        <p:txBody>
          <a:bodyPr vert="horz" lIns="91440" tIns="45720" rIns="91440" bIns="45720" rtlCol="0" anchor="ctr">
            <a:noAutofit/>
          </a:bodyPr>
          <a:lstStyle/>
          <a:p>
            <a:r>
              <a:rPr lang="en-US" sz="3600">
                <a:solidFill>
                  <a:schemeClr val="bg1"/>
                </a:solidFill>
              </a:rPr>
              <a:t>Update #33 Reminder- Direct Services vs Subcontracted Services  (1)</a:t>
            </a:r>
            <a:br>
              <a:rPr lang="en-US" sz="3600"/>
            </a:b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329189" y="1863905"/>
            <a:ext cx="11536785" cy="4112905"/>
          </a:xfrm>
        </p:spPr>
        <p:txBody>
          <a:bodyPr vert="horz" lIns="91440" tIns="45720" rIns="91440" bIns="45720" rtlCol="0" anchor="t">
            <a:normAutofit/>
          </a:bodyPr>
          <a:lstStyle/>
          <a:p>
            <a:pPr marL="0" lvl="1" indent="0">
              <a:buNone/>
            </a:pPr>
            <a:r>
              <a:rPr lang="en-US" b="1">
                <a:solidFill>
                  <a:srgbClr val="FFFFFF"/>
                </a:solidFill>
                <a:cs typeface="Arial" panose="020B0604020202020204"/>
              </a:rPr>
              <a:t>January 29, 2024 </a:t>
            </a:r>
            <a:r>
              <a:rPr lang="en-US">
                <a:solidFill>
                  <a:srgbClr val="FFFFFF"/>
                </a:solidFill>
                <a:cs typeface="Arial" panose="020B0604020202020204"/>
              </a:rPr>
              <a:t>- California Department of Education released CDMIS Update #33 to introduce the new "Services Type and Length" field that replaced the "Child Receives Part-Day Care" field.</a:t>
            </a:r>
            <a:endParaRPr lang="en-US">
              <a:cs typeface="Arial" panose="020B0604020202020204"/>
            </a:endParaRPr>
          </a:p>
          <a:p>
            <a:pPr marL="0" lvl="1" indent="0">
              <a:buNone/>
            </a:pPr>
            <a:endParaRPr lang="en-US" b="1">
              <a:cs typeface="Arial" panose="020B0604020202020204"/>
            </a:endParaRPr>
          </a:p>
          <a:p>
            <a:pPr marL="0" lvl="1" indent="0">
              <a:buNone/>
            </a:pPr>
            <a:r>
              <a:rPr lang="en-US" b="1">
                <a:cs typeface="Arial" panose="020B0604020202020204"/>
              </a:rPr>
              <a:t>February 9th, 2024 </a:t>
            </a:r>
            <a:r>
              <a:rPr lang="en-US">
                <a:cs typeface="Arial" panose="020B0604020202020204"/>
              </a:rPr>
              <a:t>- Child Care and Development Division (CCDD) sent out additional guidance for the Department of Social Services Contracted Agencies to more clearly define Direct Services and Subcontracted Services.</a:t>
            </a:r>
          </a:p>
          <a:p>
            <a:pPr marL="228600" lvl="1" indent="0">
              <a:buNone/>
            </a:pPr>
            <a:endParaRPr lang="en-US" sz="2400" b="1">
              <a:cs typeface="Arial" panose="020B0604020202020204"/>
            </a:endParaRPr>
          </a:p>
          <a:p>
            <a:pPr lvl="3">
              <a:buFont typeface="Arial" panose="02070309020205020404" pitchFamily="49" charset="0"/>
              <a:buChar char="•"/>
            </a:pPr>
            <a:endParaRPr lang="en-US" sz="2200">
              <a:solidFill>
                <a:srgbClr val="FFFFFF"/>
              </a:solidFill>
              <a:cs typeface="Arial" panose="020B0604020202020204"/>
            </a:endParaRPr>
          </a:p>
          <a:p>
            <a:pPr marL="914400" lvl="2" indent="0">
              <a:buFont typeface="Courier New" panose="02070309020205020404" pitchFamily="49" charset="0"/>
              <a:buNone/>
            </a:pPr>
            <a:endParaRPr lang="en-US" sz="2400">
              <a:solidFill>
                <a:srgbClr val="FFFFFF"/>
              </a:solidFill>
              <a:cs typeface="Arial" panose="020B0604020202020204"/>
            </a:endParaRPr>
          </a:p>
          <a:p>
            <a:pPr marL="0" indent="0">
              <a:buNone/>
            </a:pPr>
            <a:endParaRPr lang="en-US" sz="2800" b="1">
              <a:solidFill>
                <a:srgbClr val="FFD966"/>
              </a:solidFill>
              <a:cs typeface="Arial" panose="020B0604020202020204"/>
            </a:endParaRPr>
          </a:p>
          <a:p>
            <a:pPr lvl="1">
              <a:buFont typeface="Arial" panose="020B0604020202020204" pitchFamily="34" charset="0"/>
              <a:buChar char="•"/>
            </a:pPr>
            <a:endParaRPr lang="en-US" sz="2400">
              <a:cs typeface="Arial" panose="020B0604020202020204"/>
            </a:endParaRPr>
          </a:p>
          <a:p>
            <a:endParaRPr lang="en-US" sz="2400">
              <a:cs typeface="Arial" panose="020B0604020202020204"/>
            </a:endParaRPr>
          </a:p>
          <a:p>
            <a:pPr marL="457200" lvl="1" indent="0">
              <a:buNone/>
            </a:pPr>
            <a:endParaRPr lang="en-US" sz="240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213051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C497-9D53-9708-88D5-92F48CB6FA58}"/>
              </a:ext>
            </a:extLst>
          </p:cNvPr>
          <p:cNvSpPr>
            <a:spLocks noGrp="1"/>
          </p:cNvSpPr>
          <p:nvPr>
            <p:ph type="title"/>
          </p:nvPr>
        </p:nvSpPr>
        <p:spPr>
          <a:xfrm>
            <a:off x="152400" y="977792"/>
            <a:ext cx="11887200" cy="1325563"/>
          </a:xfrm>
        </p:spPr>
        <p:txBody>
          <a:bodyPr vert="horz" lIns="91440" tIns="45720" rIns="91440" bIns="45720" rtlCol="0" anchor="ctr">
            <a:noAutofit/>
          </a:bodyPr>
          <a:lstStyle/>
          <a:p>
            <a:r>
              <a:rPr lang="en-US" sz="3600">
                <a:solidFill>
                  <a:schemeClr val="bg1"/>
                </a:solidFill>
                <a:cs typeface="Arial"/>
              </a:rPr>
              <a:t>Update #33 Reminder- Direct Services vs Subcontracted Services  (2)</a:t>
            </a:r>
            <a:br>
              <a:rPr lang="en-US" sz="3600">
                <a:cs typeface="Arial"/>
              </a:rPr>
            </a:br>
            <a:br>
              <a:rPr lang="en-US" sz="3600">
                <a:cs typeface="Arial"/>
              </a:rPr>
            </a:br>
            <a:endParaRPr lang="en-US" sz="3600" b="0">
              <a:solidFill>
                <a:srgbClr val="000000"/>
              </a:solidFill>
              <a:cs typeface="Arial"/>
            </a:endParaRPr>
          </a:p>
          <a:p>
            <a:endParaRPr lang="en-US" sz="3600">
              <a:cs typeface="Arial"/>
            </a:endParaRPr>
          </a:p>
        </p:txBody>
      </p:sp>
      <p:sp>
        <p:nvSpPr>
          <p:cNvPr id="3" name="Content Placeholder 2">
            <a:extLst>
              <a:ext uri="{FF2B5EF4-FFF2-40B4-BE49-F238E27FC236}">
                <a16:creationId xmlns:a16="http://schemas.microsoft.com/office/drawing/2014/main" id="{4F5807AF-D3D4-1A22-1A99-81F3A7D29599}"/>
              </a:ext>
            </a:extLst>
          </p:cNvPr>
          <p:cNvSpPr>
            <a:spLocks noGrp="1"/>
          </p:cNvSpPr>
          <p:nvPr>
            <p:ph idx="1"/>
          </p:nvPr>
        </p:nvSpPr>
        <p:spPr>
          <a:xfrm>
            <a:off x="301532" y="1846868"/>
            <a:ext cx="11266479" cy="3588421"/>
          </a:xfrm>
        </p:spPr>
        <p:txBody>
          <a:bodyPr vert="horz" lIns="91440" tIns="45720" rIns="91440" bIns="45720" rtlCol="0" anchor="t">
            <a:normAutofit/>
          </a:bodyPr>
          <a:lstStyle/>
          <a:p>
            <a:pPr marL="228600" lvl="1" indent="0">
              <a:buNone/>
            </a:pPr>
            <a:r>
              <a:rPr lang="en-US" b="1">
                <a:cs typeface="Arial"/>
              </a:rPr>
              <a:t>Direct Services-</a:t>
            </a:r>
            <a:r>
              <a:rPr lang="en-US">
                <a:cs typeface="Arial"/>
              </a:rPr>
              <a:t> Contracted agency receives subsidized funds from the CDE and the CDSS and is directly serving children within their agency.</a:t>
            </a:r>
          </a:p>
          <a:p>
            <a:pPr lvl="1" indent="-457200">
              <a:spcBef>
                <a:spcPts val="2400"/>
              </a:spcBef>
              <a:buChar char="•"/>
            </a:pPr>
            <a:r>
              <a:rPr lang="en-US">
                <a:cs typeface="Arial"/>
              </a:rPr>
              <a:t>Applies to: </a:t>
            </a:r>
            <a:r>
              <a:rPr lang="en-US" b="1">
                <a:cs typeface="Arial"/>
              </a:rPr>
              <a:t>CSPP,</a:t>
            </a:r>
            <a:r>
              <a:rPr lang="en-US">
                <a:cs typeface="Arial"/>
              </a:rPr>
              <a:t> </a:t>
            </a:r>
            <a:r>
              <a:rPr lang="en-US" b="1">
                <a:cs typeface="Arial"/>
              </a:rPr>
              <a:t>CCTR</a:t>
            </a:r>
            <a:r>
              <a:rPr lang="en-US">
                <a:cs typeface="Arial"/>
              </a:rPr>
              <a:t>, </a:t>
            </a:r>
            <a:r>
              <a:rPr lang="en-US" b="1">
                <a:cs typeface="Arial"/>
              </a:rPr>
              <a:t>CMIG</a:t>
            </a:r>
            <a:r>
              <a:rPr lang="en-US">
                <a:cs typeface="Arial"/>
              </a:rPr>
              <a:t>, and </a:t>
            </a:r>
            <a:r>
              <a:rPr lang="en-US" b="1">
                <a:cs typeface="Arial"/>
              </a:rPr>
              <a:t>CHAN</a:t>
            </a:r>
            <a:r>
              <a:rPr lang="en-US">
                <a:cs typeface="Arial"/>
              </a:rPr>
              <a:t>. </a:t>
            </a:r>
          </a:p>
          <a:p>
            <a:pPr marL="342900" lvl="1" indent="-342900">
              <a:buFont typeface="Arial" panose="02070309020205020404" pitchFamily="49" charset="0"/>
              <a:buChar char="•"/>
            </a:pPr>
            <a:endParaRPr lang="en-US" sz="2400">
              <a:cs typeface="Arial"/>
            </a:endParaRPr>
          </a:p>
          <a:p>
            <a:pPr marL="0" lvl="1" indent="0">
              <a:buNone/>
            </a:pPr>
            <a:endParaRPr lang="en-US" sz="2400">
              <a:cs typeface="Arial"/>
            </a:endParaRPr>
          </a:p>
        </p:txBody>
      </p:sp>
      <p:sp>
        <p:nvSpPr>
          <p:cNvPr id="4" name="Slide Number Placeholder 3">
            <a:extLst>
              <a:ext uri="{FF2B5EF4-FFF2-40B4-BE49-F238E27FC236}">
                <a16:creationId xmlns:a16="http://schemas.microsoft.com/office/drawing/2014/main" id="{5DB3B368-0441-658F-4B42-F0D0BD017FB4}"/>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340895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2FEF2-0434-04CE-BE2C-9E73FD6B9CDF}"/>
              </a:ext>
            </a:extLst>
          </p:cNvPr>
          <p:cNvSpPr>
            <a:spLocks noGrp="1"/>
          </p:cNvSpPr>
          <p:nvPr>
            <p:ph type="title"/>
          </p:nvPr>
        </p:nvSpPr>
        <p:spPr>
          <a:xfrm>
            <a:off x="4916" y="203799"/>
            <a:ext cx="11887200" cy="1325563"/>
          </a:xfrm>
        </p:spPr>
        <p:txBody>
          <a:bodyPr/>
          <a:lstStyle/>
          <a:p>
            <a:r>
              <a:rPr lang="en-US" sz="3600">
                <a:solidFill>
                  <a:schemeClr val="bg1"/>
                </a:solidFill>
                <a:cs typeface="Arial"/>
              </a:rPr>
              <a:t>Update #33 Reminder- Direct Services vs Subcontracted Services  (3)</a:t>
            </a:r>
            <a:endParaRPr lang="en-US"/>
          </a:p>
        </p:txBody>
      </p:sp>
      <p:sp>
        <p:nvSpPr>
          <p:cNvPr id="3" name="Content Placeholder 2">
            <a:extLst>
              <a:ext uri="{FF2B5EF4-FFF2-40B4-BE49-F238E27FC236}">
                <a16:creationId xmlns:a16="http://schemas.microsoft.com/office/drawing/2014/main" id="{A90106D9-7E43-8FFD-153D-EC8888280B6A}"/>
              </a:ext>
            </a:extLst>
          </p:cNvPr>
          <p:cNvSpPr>
            <a:spLocks noGrp="1"/>
          </p:cNvSpPr>
          <p:nvPr>
            <p:ph idx="1"/>
          </p:nvPr>
        </p:nvSpPr>
        <p:spPr>
          <a:xfrm>
            <a:off x="152400" y="1515397"/>
            <a:ext cx="11887200" cy="4422866"/>
          </a:xfrm>
        </p:spPr>
        <p:txBody>
          <a:bodyPr vert="horz" lIns="91440" tIns="45720" rIns="91440" bIns="45720" rtlCol="0" anchor="t">
            <a:normAutofit fontScale="92500" lnSpcReduction="20000"/>
          </a:bodyPr>
          <a:lstStyle/>
          <a:p>
            <a:pPr marL="342900" lvl="1" indent="-342900">
              <a:buFont typeface="Arial" panose="020B0604020202020204" pitchFamily="34" charset="0"/>
              <a:buChar char="•"/>
            </a:pPr>
            <a:endParaRPr lang="en-US" dirty="0">
              <a:cs typeface="Arial"/>
            </a:endParaRPr>
          </a:p>
          <a:p>
            <a:pPr marL="228600" lvl="1" indent="0">
              <a:buNone/>
            </a:pPr>
            <a:r>
              <a:rPr lang="en-US" b="1" dirty="0">
                <a:cs typeface="Arial"/>
              </a:rPr>
              <a:t>Subcontracted Services-</a:t>
            </a:r>
            <a:r>
              <a:rPr lang="en-US" dirty="0">
                <a:cs typeface="Arial"/>
              </a:rPr>
              <a:t> Contracted agency is receiving state funds and then paying providers outside the agency and care provided is not directly from the agency.   </a:t>
            </a:r>
          </a:p>
          <a:p>
            <a:pPr marL="914400" lvl="1" indent="-457200">
              <a:buChar char="•"/>
            </a:pPr>
            <a:endParaRPr lang="en-US" dirty="0">
              <a:cs typeface="Arial"/>
            </a:endParaRPr>
          </a:p>
          <a:p>
            <a:pPr marL="685800" lvl="2" indent="-457200">
              <a:buFont typeface="Arial" panose="020B0604020202020204" pitchFamily="34" charset="0"/>
              <a:buChar char="•"/>
            </a:pPr>
            <a:r>
              <a:rPr lang="en-US" dirty="0">
                <a:cs typeface="Arial"/>
              </a:rPr>
              <a:t>Applies to: </a:t>
            </a:r>
            <a:r>
              <a:rPr lang="en-US" b="1" dirty="0">
                <a:cs typeface="Arial"/>
              </a:rPr>
              <a:t>CAPP</a:t>
            </a:r>
            <a:r>
              <a:rPr lang="en-US" dirty="0">
                <a:cs typeface="Arial"/>
              </a:rPr>
              <a:t>, </a:t>
            </a:r>
            <a:r>
              <a:rPr lang="en-US" b="1" dirty="0">
                <a:cs typeface="Arial"/>
              </a:rPr>
              <a:t>C2AP</a:t>
            </a:r>
            <a:r>
              <a:rPr lang="en-US" dirty="0">
                <a:cs typeface="Arial"/>
              </a:rPr>
              <a:t>,</a:t>
            </a:r>
            <a:r>
              <a:rPr lang="en-US" b="1" dirty="0">
                <a:cs typeface="Arial"/>
              </a:rPr>
              <a:t> C3AP</a:t>
            </a:r>
            <a:r>
              <a:rPr lang="en-US" dirty="0">
                <a:cs typeface="Arial"/>
              </a:rPr>
              <a:t>, </a:t>
            </a:r>
            <a:r>
              <a:rPr lang="en-US" b="1" dirty="0">
                <a:cs typeface="Arial"/>
              </a:rPr>
              <a:t>CFCC</a:t>
            </a:r>
            <a:r>
              <a:rPr lang="en-US" dirty="0">
                <a:cs typeface="Arial"/>
              </a:rPr>
              <a:t>, and </a:t>
            </a:r>
            <a:r>
              <a:rPr lang="en-US" b="1" dirty="0">
                <a:cs typeface="Arial"/>
              </a:rPr>
              <a:t>CMAP.</a:t>
            </a:r>
          </a:p>
          <a:p>
            <a:pPr marL="685800" lvl="2" indent="-457200">
              <a:buFont typeface="Arial" panose="020B0604020202020204" pitchFamily="34" charset="0"/>
              <a:buChar char="•"/>
            </a:pPr>
            <a:endParaRPr lang="en-US" dirty="0">
              <a:cs typeface="Arial"/>
            </a:endParaRPr>
          </a:p>
          <a:p>
            <a:pPr marL="685800" lvl="2" indent="-457200">
              <a:buFont typeface="Arial" panose="020B0604020202020204" pitchFamily="34" charset="0"/>
              <a:buChar char="•"/>
            </a:pPr>
            <a:r>
              <a:rPr lang="en-US" b="1" dirty="0">
                <a:cs typeface="Arial"/>
              </a:rPr>
              <a:t>CCTR</a:t>
            </a:r>
            <a:r>
              <a:rPr lang="en-US" dirty="0">
                <a:cs typeface="Arial"/>
              </a:rPr>
              <a:t> and </a:t>
            </a:r>
            <a:r>
              <a:rPr lang="en-US" b="1" dirty="0">
                <a:cs typeface="Arial"/>
              </a:rPr>
              <a:t>CMIG </a:t>
            </a:r>
            <a:r>
              <a:rPr lang="en-US" dirty="0">
                <a:cs typeface="Arial"/>
              </a:rPr>
              <a:t>programs select Subcontracted if they are paying a center for childcare services provided outside their agency. </a:t>
            </a:r>
          </a:p>
          <a:p>
            <a:pPr marL="685800" lvl="2" indent="-457200">
              <a:buFont typeface="Arial" panose="020B0604020202020204" pitchFamily="34" charset="0"/>
              <a:buChar char="•"/>
            </a:pPr>
            <a:endParaRPr lang="en-US" dirty="0">
              <a:cs typeface="Arial"/>
            </a:endParaRPr>
          </a:p>
          <a:p>
            <a:pPr marL="685800" lvl="2" indent="-457200">
              <a:buFont typeface="Arial" panose="020B0604020202020204" pitchFamily="34" charset="0"/>
              <a:buChar char="•"/>
            </a:pPr>
            <a:r>
              <a:rPr lang="en-US" dirty="0">
                <a:cs typeface="Arial"/>
              </a:rPr>
              <a:t>Services provided through a Family Child Care Home Network (</a:t>
            </a:r>
            <a:r>
              <a:rPr lang="en-US" b="1" dirty="0">
                <a:cs typeface="Arial"/>
              </a:rPr>
              <a:t>FCCHEN</a:t>
            </a:r>
            <a:r>
              <a:rPr lang="en-US" dirty="0">
                <a:cs typeface="Arial"/>
              </a:rPr>
              <a:t>) use Subcontracted Services and applies to both CDE and CDSS contract types. </a:t>
            </a:r>
          </a:p>
        </p:txBody>
      </p:sp>
      <p:sp>
        <p:nvSpPr>
          <p:cNvPr id="4" name="Slide Number Placeholder 3">
            <a:extLst>
              <a:ext uri="{FF2B5EF4-FFF2-40B4-BE49-F238E27FC236}">
                <a16:creationId xmlns:a16="http://schemas.microsoft.com/office/drawing/2014/main" id="{580B04B5-7916-258B-55C2-693AA5FB89B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1360046347"/>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1328</Words>
  <Application>Microsoft Office PowerPoint</Application>
  <PresentationFormat>Widescreen</PresentationFormat>
  <Paragraphs>182</Paragraphs>
  <Slides>18</Slides>
  <Notes>18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18</vt:i4>
      </vt:variant>
    </vt:vector>
  </HeadingPairs>
  <TitlesOfParts>
    <vt:vector size="28" baseType="lpstr">
      <vt:lpstr>Arial</vt:lpstr>
      <vt:lpstr>Arial,Sans-Serif</vt:lpstr>
      <vt:lpstr>Calibri</vt:lpstr>
      <vt:lpstr>Courier New</vt:lpstr>
      <vt:lpstr>Wingdings</vt:lpstr>
      <vt:lpstr>Wingdings,Sans-Serif</vt:lpstr>
      <vt:lpstr>CDE Set 1</vt:lpstr>
      <vt:lpstr>CDE Set 1</vt:lpstr>
      <vt:lpstr>CDE Set 1</vt:lpstr>
      <vt:lpstr>2_CDE Set 2</vt:lpstr>
      <vt:lpstr> Child Development Management Information System (CDMIS) Updates</vt:lpstr>
      <vt:lpstr>Agenda</vt:lpstr>
      <vt:lpstr>New Attendance and Enrollment Data Field (1) </vt:lpstr>
      <vt:lpstr>New Attendance and Enrollment Data Field (2) </vt:lpstr>
      <vt:lpstr>LEA CDMIS User Updates </vt:lpstr>
      <vt:lpstr>Primary Language </vt:lpstr>
      <vt:lpstr>Update #33 Reminder- Direct Services vs Subcontracted Services  (1) </vt:lpstr>
      <vt:lpstr>Update #33 Reminder- Direct Services vs Subcontracted Services  (2)   </vt:lpstr>
      <vt:lpstr>Update #33 Reminder- Direct Services vs Subcontracted Services  (3)</vt:lpstr>
      <vt:lpstr>Subsidized Provider Report (SPR) Updates</vt:lpstr>
      <vt:lpstr>SPR Combined Contract Code Update</vt:lpstr>
      <vt:lpstr>SPR Subsidy Fee Payment Amount (1)  </vt:lpstr>
      <vt:lpstr>SPR Subsidy Fee Payment Amount (2) </vt:lpstr>
      <vt:lpstr>CDSS Lift and Shift Notification </vt:lpstr>
      <vt:lpstr>CDSS Lift and Shift Support </vt:lpstr>
      <vt:lpstr>Resources and Contact Information</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CDMIS Webinar June 25, 2024 - Contractor Information (CA Dept of Education)</dc:title>
  <dc:subject>Child Development Management Information System Technical Assistance Webinar Training for contractors.</dc:subject>
  <dc:creator/>
  <cp:lastModifiedBy/>
  <cp:revision>1</cp:revision>
  <dcterms:created xsi:type="dcterms:W3CDTF">2024-06-24T17:29:48Z</dcterms:created>
  <dcterms:modified xsi:type="dcterms:W3CDTF">2024-06-24T22:09:19Z</dcterms:modified>
</cp:coreProperties>
</file>