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 id="2147483659" r:id="rId2"/>
    <p:sldMasterId id="2147483648" r:id="rId3"/>
    <p:sldMasterId id="2147483664" r:id="rId4"/>
    <p:sldMasterId id="2147483671" r:id="rId5"/>
    <p:sldMasterId id="2147483676" r:id="rId6"/>
    <p:sldMasterId id="2147483681" r:id="rId7"/>
  </p:sldMasterIdLst>
  <p:notesMasterIdLst>
    <p:notesMasterId r:id="rId44"/>
  </p:notesMasterIdLst>
  <p:handoutMasterIdLst>
    <p:handoutMasterId r:id="rId45"/>
  </p:handoutMasterIdLst>
  <p:sldIdLst>
    <p:sldId id="256" r:id="rId8"/>
    <p:sldId id="276" r:id="rId9"/>
    <p:sldId id="265" r:id="rId10"/>
    <p:sldId id="277" r:id="rId11"/>
    <p:sldId id="272" r:id="rId12"/>
    <p:sldId id="257" r:id="rId13"/>
    <p:sldId id="288" r:id="rId14"/>
    <p:sldId id="278" r:id="rId15"/>
    <p:sldId id="266" r:id="rId16"/>
    <p:sldId id="268" r:id="rId17"/>
    <p:sldId id="298" r:id="rId18"/>
    <p:sldId id="294" r:id="rId19"/>
    <p:sldId id="296" r:id="rId20"/>
    <p:sldId id="279" r:id="rId21"/>
    <p:sldId id="280" r:id="rId22"/>
    <p:sldId id="295" r:id="rId23"/>
    <p:sldId id="270" r:id="rId24"/>
    <p:sldId id="283" r:id="rId25"/>
    <p:sldId id="287" r:id="rId26"/>
    <p:sldId id="292" r:id="rId27"/>
    <p:sldId id="307" r:id="rId28"/>
    <p:sldId id="300" r:id="rId29"/>
    <p:sldId id="306" r:id="rId30"/>
    <p:sldId id="301" r:id="rId31"/>
    <p:sldId id="302" r:id="rId32"/>
    <p:sldId id="305" r:id="rId33"/>
    <p:sldId id="303" r:id="rId34"/>
    <p:sldId id="304" r:id="rId35"/>
    <p:sldId id="289" r:id="rId36"/>
    <p:sldId id="290" r:id="rId37"/>
    <p:sldId id="291" r:id="rId38"/>
    <p:sldId id="267" r:id="rId39"/>
    <p:sldId id="308" r:id="rId40"/>
    <p:sldId id="309" r:id="rId41"/>
    <p:sldId id="258" r:id="rId42"/>
    <p:sldId id="2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0C4A6D"/>
    <a:srgbClr val="ED8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12" autoAdjust="0"/>
    <p:restoredTop sz="94604" autoAdjust="0"/>
  </p:normalViewPr>
  <p:slideViewPr>
    <p:cSldViewPr snapToGrid="0">
      <p:cViewPr varScale="1">
        <p:scale>
          <a:sx n="114" d="100"/>
          <a:sy n="114" d="100"/>
        </p:scale>
        <p:origin x="31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11/3/2023</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3979842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277263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148299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35032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13</a:t>
            </a:fld>
            <a:endParaRPr lang="en-US"/>
          </a:p>
        </p:txBody>
      </p:sp>
    </p:spTree>
    <p:extLst>
      <p:ext uri="{BB962C8B-B14F-4D97-AF65-F5344CB8AC3E}">
        <p14:creationId xmlns:p14="http://schemas.microsoft.com/office/powerpoint/2010/main" val="312140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14</a:t>
            </a:fld>
            <a:endParaRPr lang="en-US"/>
          </a:p>
        </p:txBody>
      </p:sp>
    </p:spTree>
    <p:extLst>
      <p:ext uri="{BB962C8B-B14F-4D97-AF65-F5344CB8AC3E}">
        <p14:creationId xmlns:p14="http://schemas.microsoft.com/office/powerpoint/2010/main" val="365120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15</a:t>
            </a:fld>
            <a:endParaRPr lang="en-US"/>
          </a:p>
        </p:txBody>
      </p:sp>
    </p:spTree>
    <p:extLst>
      <p:ext uri="{BB962C8B-B14F-4D97-AF65-F5344CB8AC3E}">
        <p14:creationId xmlns:p14="http://schemas.microsoft.com/office/powerpoint/2010/main" val="427290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16</a:t>
            </a:fld>
            <a:endParaRPr lang="en-US"/>
          </a:p>
        </p:txBody>
      </p:sp>
    </p:spTree>
    <p:extLst>
      <p:ext uri="{BB962C8B-B14F-4D97-AF65-F5344CB8AC3E}">
        <p14:creationId xmlns:p14="http://schemas.microsoft.com/office/powerpoint/2010/main" val="3703692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17</a:t>
            </a:fld>
            <a:endParaRPr lang="en-US"/>
          </a:p>
        </p:txBody>
      </p:sp>
    </p:spTree>
    <p:extLst>
      <p:ext uri="{BB962C8B-B14F-4D97-AF65-F5344CB8AC3E}">
        <p14:creationId xmlns:p14="http://schemas.microsoft.com/office/powerpoint/2010/main" val="54693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18</a:t>
            </a:fld>
            <a:endParaRPr lang="en-US"/>
          </a:p>
        </p:txBody>
      </p:sp>
    </p:spTree>
    <p:extLst>
      <p:ext uri="{BB962C8B-B14F-4D97-AF65-F5344CB8AC3E}">
        <p14:creationId xmlns:p14="http://schemas.microsoft.com/office/powerpoint/2010/main" val="345676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19</a:t>
            </a:fld>
            <a:endParaRPr lang="en-US"/>
          </a:p>
        </p:txBody>
      </p:sp>
    </p:spTree>
    <p:extLst>
      <p:ext uri="{BB962C8B-B14F-4D97-AF65-F5344CB8AC3E}">
        <p14:creationId xmlns:p14="http://schemas.microsoft.com/office/powerpoint/2010/main" val="96528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2999286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29</a:t>
            </a:fld>
            <a:endParaRPr lang="en-US"/>
          </a:p>
        </p:txBody>
      </p:sp>
    </p:spTree>
    <p:extLst>
      <p:ext uri="{BB962C8B-B14F-4D97-AF65-F5344CB8AC3E}">
        <p14:creationId xmlns:p14="http://schemas.microsoft.com/office/powerpoint/2010/main" val="243012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32</a:t>
            </a:fld>
            <a:endParaRPr lang="en-US"/>
          </a:p>
        </p:txBody>
      </p:sp>
    </p:spTree>
    <p:extLst>
      <p:ext uri="{BB962C8B-B14F-4D97-AF65-F5344CB8AC3E}">
        <p14:creationId xmlns:p14="http://schemas.microsoft.com/office/powerpoint/2010/main" val="3667007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67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AC79-A108-4FDF-A0BE-96CEB0D6F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9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35</a:t>
            </a:fld>
            <a:endParaRPr lang="en-US"/>
          </a:p>
        </p:txBody>
      </p:sp>
    </p:spTree>
    <p:extLst>
      <p:ext uri="{BB962C8B-B14F-4D97-AF65-F5344CB8AC3E}">
        <p14:creationId xmlns:p14="http://schemas.microsoft.com/office/powerpoint/2010/main" val="1979581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36</a:t>
            </a:fld>
            <a:endParaRPr lang="en-US"/>
          </a:p>
        </p:txBody>
      </p:sp>
    </p:spTree>
    <p:extLst>
      <p:ext uri="{BB962C8B-B14F-4D97-AF65-F5344CB8AC3E}">
        <p14:creationId xmlns:p14="http://schemas.microsoft.com/office/powerpoint/2010/main" val="295209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107531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00"/>
              </a:spcAft>
              <a:defRPr/>
            </a:pPr>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425355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16963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398490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7</a:t>
            </a:fld>
            <a:endParaRPr lang="en-US"/>
          </a:p>
        </p:txBody>
      </p:sp>
    </p:spTree>
    <p:extLst>
      <p:ext uri="{BB962C8B-B14F-4D97-AF65-F5344CB8AC3E}">
        <p14:creationId xmlns:p14="http://schemas.microsoft.com/office/powerpoint/2010/main" val="395749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8</a:t>
            </a:fld>
            <a:endParaRPr lang="en-US"/>
          </a:p>
        </p:txBody>
      </p:sp>
    </p:spTree>
    <p:extLst>
      <p:ext uri="{BB962C8B-B14F-4D97-AF65-F5344CB8AC3E}">
        <p14:creationId xmlns:p14="http://schemas.microsoft.com/office/powerpoint/2010/main" val="217611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2AC79-A108-4FDF-A0BE-96CEB0D6FF0B}" type="slidenum">
              <a:rPr lang="en-US" smtClean="0"/>
              <a:t>9</a:t>
            </a:fld>
            <a:endParaRPr lang="en-US"/>
          </a:p>
        </p:txBody>
      </p:sp>
    </p:spTree>
    <p:extLst>
      <p:ext uri="{BB962C8B-B14F-4D97-AF65-F5344CB8AC3E}">
        <p14:creationId xmlns:p14="http://schemas.microsoft.com/office/powerpoint/2010/main" val="2578344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CALIFORNIA DEPARTMENT OF EDUCATION</a:t>
            </a:r>
          </a:p>
          <a:p>
            <a:pPr algn="r"/>
            <a:r>
              <a:rPr lang="en-US" sz="240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250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48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345420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080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B7438B14-5D26-4412-9BCF-B4F184DF2FFB}"/>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5363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1"/>
            <a:ext cx="5852160" cy="2387599"/>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300"/>
            <a:ext cx="5852160" cy="2387600"/>
          </a:xfrm>
        </p:spPr>
        <p:txBody>
          <a:body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9F6A77F1-D022-4253-9AA2-033237322E8E}"/>
              </a:ext>
            </a:extLst>
          </p:cNvPr>
          <p:cNvSpPr>
            <a:spLocks noGrp="1"/>
          </p:cNvSpPr>
          <p:nvPr>
            <p:ph type="sldNum" sz="quarter" idx="10"/>
          </p:nvPr>
        </p:nvSpPr>
        <p:spPr/>
        <p:txBody>
          <a:bodyPr/>
          <a:lstStyle/>
          <a:p>
            <a:fld id="{EE1EB715-0F17-4968-8EF2-66245A388824}" type="slidenum">
              <a:rPr lang="en-US" smtClean="0"/>
              <a:pPr/>
              <a:t>‹#›</a:t>
            </a:fld>
            <a:endParaRPr lang="en-US"/>
          </a:p>
        </p:txBody>
      </p:sp>
      <p:sp>
        <p:nvSpPr>
          <p:cNvPr id="7" name="Content Placeholder 6">
            <a:extLst>
              <a:ext uri="{FF2B5EF4-FFF2-40B4-BE49-F238E27FC236}">
                <a16:creationId xmlns:a16="http://schemas.microsoft.com/office/drawing/2014/main" id="{61756B49-CE8C-465E-88EC-4931BFB044DB}"/>
              </a:ext>
            </a:extLst>
          </p:cNvPr>
          <p:cNvSpPr>
            <a:spLocks noGrp="1"/>
          </p:cNvSpPr>
          <p:nvPr>
            <p:ph sz="quarter" idx="11"/>
          </p:nvPr>
        </p:nvSpPr>
        <p:spPr>
          <a:xfrm>
            <a:off x="152400"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4570CF0-A87A-44EB-8871-D75FA8B43DA8}"/>
              </a:ext>
            </a:extLst>
          </p:cNvPr>
          <p:cNvSpPr>
            <a:spLocks noGrp="1"/>
          </p:cNvSpPr>
          <p:nvPr>
            <p:ph sz="quarter" idx="12"/>
          </p:nvPr>
        </p:nvSpPr>
        <p:spPr>
          <a:xfrm>
            <a:off x="6188075" y="4305300"/>
            <a:ext cx="5851525" cy="180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73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a:t>Click to edit Master title style</a:t>
            </a:r>
          </a:p>
        </p:txBody>
      </p:sp>
      <p:pic>
        <p:nvPicPr>
          <p:cNvPr id="3" name="Picture 2" descr="The official seal of the California Department of Education">
            <a:extLst>
              <a:ext uri="{FF2B5EF4-FFF2-40B4-BE49-F238E27FC236}">
                <a16:creationId xmlns:a16="http://schemas.microsoft.com/office/drawing/2014/main" id="{9327F4AD-5BBF-43C4-AF18-70C77C96173A}"/>
              </a:ext>
            </a:extLst>
          </p:cNvPr>
          <p:cNvPicPr>
            <a:picLocks noChangeAspect="1"/>
          </p:cNvPicPr>
          <p:nvPr userDrawn="1"/>
        </p:nvPicPr>
        <p:blipFill>
          <a:blip r:embed="rId2"/>
          <a:stretch>
            <a:fillRect/>
          </a:stretch>
        </p:blipFill>
        <p:spPr>
          <a:xfrm>
            <a:off x="4918081" y="2448361"/>
            <a:ext cx="2355839" cy="2380379"/>
          </a:xfrm>
          <a:prstGeom prst="rect">
            <a:avLst/>
          </a:prstGeom>
        </p:spPr>
      </p:pic>
      <p:sp>
        <p:nvSpPr>
          <p:cNvPr id="4" name="Slide Number Placeholder 3">
            <a:extLst>
              <a:ext uri="{FF2B5EF4-FFF2-40B4-BE49-F238E27FC236}">
                <a16:creationId xmlns:a16="http://schemas.microsoft.com/office/drawing/2014/main" id="{A29AEA43-8DE4-4668-B770-B22033CA13C9}"/>
              </a:ext>
            </a:extLst>
          </p:cNvPr>
          <p:cNvSpPr>
            <a:spLocks noGrp="1"/>
          </p:cNvSpPr>
          <p:nvPr>
            <p:ph type="sldNum" sz="quarter" idx="10"/>
          </p:nvPr>
        </p:nvSpPr>
        <p:spPr/>
        <p:txBody>
          <a:bodyPr/>
          <a:lstStyle/>
          <a:p>
            <a:fld id="{EE1EB715-0F17-4968-8EF2-66245A388824}" type="slidenum">
              <a:rPr lang="en-US" smtClean="0"/>
              <a:pPr/>
              <a:t>‹#›</a:t>
            </a:fld>
            <a:endParaRPr lang="en-US"/>
          </a:p>
        </p:txBody>
      </p:sp>
    </p:spTree>
    <p:extLst>
      <p:ext uri="{BB962C8B-B14F-4D97-AF65-F5344CB8AC3E}">
        <p14:creationId xmlns:p14="http://schemas.microsoft.com/office/powerpoint/2010/main" val="252699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a:solidFill>
                    <a:srgbClr val="0C4A6D"/>
                  </a:solidFill>
                  <a:latin typeface="Arial" panose="020B0604020202020204" pitchFamily="34" charset="0"/>
                  <a:cs typeface="Arial" panose="020B0604020202020204" pitchFamily="34" charset="0"/>
                </a:rPr>
                <a:t>CALIFORNIA DEPARTMENT OF EDUCATION</a:t>
              </a:r>
            </a:p>
            <a:p>
              <a:pPr algn="ctr"/>
              <a:r>
                <a:rPr lang="en-US" sz="240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68388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15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54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131053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44881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sz="2600"/>
              <a:t>Fourth Level</a:t>
            </a:r>
          </a:p>
          <a:p>
            <a:pPr lvl="4"/>
            <a:r>
              <a:rPr lang="en-US" sz="2400"/>
              <a:t>Fifth Level</a:t>
            </a:r>
            <a:endParaRPr lang="en-US"/>
          </a:p>
        </p:txBody>
      </p:sp>
      <p:sp>
        <p:nvSpPr>
          <p:cNvPr id="5" name="Slide Number Placeholder 4">
            <a:extLst>
              <a:ext uri="{FF2B5EF4-FFF2-40B4-BE49-F238E27FC236}">
                <a16:creationId xmlns:a16="http://schemas.microsoft.com/office/drawing/2014/main" id="{B2491336-5CCD-48FE-BD8B-73DCB0C59089}"/>
              </a:ext>
            </a:extLst>
          </p:cNvPr>
          <p:cNvSpPr>
            <a:spLocks noGrp="1"/>
          </p:cNvSpPr>
          <p:nvPr>
            <p:ph type="sldNum" sz="quarter" idx="4"/>
          </p:nvPr>
        </p:nvSpPr>
        <p:spPr>
          <a:xfrm>
            <a:off x="9296400" y="6309676"/>
            <a:ext cx="2743200" cy="365125"/>
          </a:xfrm>
          <a:prstGeom prst="rect">
            <a:avLst/>
          </a:prstGeom>
        </p:spPr>
        <p:txBody>
          <a:bodyPr vert="horz" lIns="91440" tIns="45720" rIns="91440" bIns="45720" rtlCol="0" anchor="ctr"/>
          <a:lstStyle>
            <a:lvl1pPr algn="r">
              <a:defRPr sz="2400">
                <a:solidFill>
                  <a:schemeClr val="bg1"/>
                </a:solidFill>
              </a:defRPr>
            </a:lvl1pPr>
          </a:lstStyle>
          <a:p>
            <a:fld id="{EE1EB715-0F17-4968-8EF2-66245A388824}" type="slidenum">
              <a:rPr lang="en-US" smtClean="0"/>
              <a:pPr/>
              <a:t>‹#›</a:t>
            </a:fld>
            <a:endParaRPr lang="en-US"/>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6" r:id="rId4"/>
    <p:sldLayoutId id="2147483658" r:id="rId5"/>
  </p:sldLayoutIdLst>
  <p:hf hdr="0" ftr="0" dt="0"/>
  <p:txStyles>
    <p:titleStyle>
      <a:lvl1pPr algn="ctr" defTabSz="914400" rtl="0" eaLnBrk="1" latinLnBrk="0" hangingPunct="1">
        <a:lnSpc>
          <a:spcPct val="90000"/>
        </a:lnSpc>
        <a:spcBef>
          <a:spcPct val="0"/>
        </a:spcBef>
        <a:buNone/>
        <a:defRPr sz="3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3000" kern="1200">
          <a:solidFill>
            <a:schemeClr val="bg1"/>
          </a:solidFill>
          <a:latin typeface="+mn-lt"/>
          <a:ea typeface="+mn-ea"/>
          <a:cs typeface="+mn-cs"/>
        </a:defRPr>
      </a:lvl2pPr>
      <a:lvl3pPr marL="1371600" indent="-4572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828800" indent="-457200" algn="l" defTabSz="914400" rtl="0" eaLnBrk="1" latinLnBrk="0" hangingPunct="1">
        <a:lnSpc>
          <a:spcPct val="90000"/>
        </a:lnSpc>
        <a:spcBef>
          <a:spcPts val="500"/>
        </a:spcBef>
        <a:buFont typeface="Wingdings" panose="05000000000000000000" pitchFamily="2" charset="2"/>
        <a:buChar char="§"/>
        <a:defRPr sz="26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Font typeface="Wingdings" panose="05000000000000000000" pitchFamily="2" charset="2"/>
        <a:buChar char="v"/>
        <a:defRPr sz="2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2199638"/>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560177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ca.gov/sp/cd/ci/cfa2425.as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CFA@cde.ca.gov"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287B-3956-4411-90CB-C098D6858A2F}"/>
              </a:ext>
            </a:extLst>
          </p:cNvPr>
          <p:cNvSpPr>
            <a:spLocks noGrp="1"/>
          </p:cNvSpPr>
          <p:nvPr>
            <p:ph type="ctrTitle"/>
          </p:nvPr>
        </p:nvSpPr>
        <p:spPr>
          <a:xfrm>
            <a:off x="137160" y="1081668"/>
            <a:ext cx="11884181" cy="3934832"/>
          </a:xfrm>
        </p:spPr>
        <p:txBody>
          <a:bodyPr>
            <a:normAutofit fontScale="90000"/>
          </a:bodyPr>
          <a:lstStyle/>
          <a:p>
            <a:r>
              <a:rPr lang="en-US" sz="4400" b="1" dirty="0"/>
              <a:t>Fiscal Year </a:t>
            </a:r>
            <a:r>
              <a:rPr lang="en-US" sz="4400" dirty="0"/>
              <a:t>2024–25 </a:t>
            </a:r>
            <a:br>
              <a:rPr lang="en-US" sz="4400" b="1" dirty="0"/>
            </a:br>
            <a:r>
              <a:rPr lang="en-US" sz="4400" b="1" dirty="0"/>
              <a:t>Continued Funding Application for </a:t>
            </a:r>
            <a:br>
              <a:rPr lang="en-US" sz="4400" b="1" dirty="0"/>
            </a:br>
            <a:r>
              <a:rPr lang="en-US" sz="4400" b="1" dirty="0"/>
              <a:t>California State Preschool Program </a:t>
            </a:r>
            <a:r>
              <a:rPr lang="en-US" sz="4400" dirty="0"/>
              <a:t>and Prekindergarten and Family Literacy Support Contractors</a:t>
            </a:r>
            <a:br>
              <a:rPr lang="en-US" sz="2700" b="1" dirty="0">
                <a:cs typeface="Arial"/>
              </a:rPr>
            </a:br>
            <a:br>
              <a:rPr lang="en-US" sz="2700" dirty="0"/>
            </a:br>
            <a:r>
              <a:rPr lang="en-US" sz="3100" b="1" dirty="0"/>
              <a:t>Presented by the Early Education Division ​​</a:t>
            </a:r>
            <a:br>
              <a:rPr lang="en-US" sz="3100" b="1" dirty="0"/>
            </a:br>
            <a:br>
              <a:rPr lang="en-US" sz="3100" b="1" dirty="0"/>
            </a:br>
            <a:r>
              <a:rPr lang="en-US" sz="3100" b="1" dirty="0"/>
              <a:t>Date: </a:t>
            </a:r>
            <a:r>
              <a:rPr lang="en-US" sz="3100" dirty="0"/>
              <a:t>October 31</a:t>
            </a:r>
            <a:r>
              <a:rPr lang="en-US" sz="3100" b="1" dirty="0"/>
              <a:t>, 2023</a:t>
            </a:r>
            <a:br>
              <a:rPr lang="en-US" sz="3100" b="1" dirty="0"/>
            </a:br>
            <a:r>
              <a:rPr lang="en-US" sz="3100" b="1" dirty="0"/>
              <a:t>Time: 10:30</a:t>
            </a:r>
            <a:r>
              <a:rPr lang="en-US" sz="3100" dirty="0"/>
              <a:t> a.m. to 12:30 p</a:t>
            </a:r>
            <a:r>
              <a:rPr lang="en-US" sz="3100" b="1" dirty="0"/>
              <a:t>.m.</a:t>
            </a:r>
            <a:br>
              <a:rPr lang="en-US" sz="3100" dirty="0"/>
            </a:br>
            <a:endParaRPr lang="en-US" dirty="0"/>
          </a:p>
        </p:txBody>
      </p:sp>
    </p:spTree>
    <p:extLst>
      <p:ext uri="{BB962C8B-B14F-4D97-AF65-F5344CB8AC3E}">
        <p14:creationId xmlns:p14="http://schemas.microsoft.com/office/powerpoint/2010/main" val="368290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a:t>Instructions (1)</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638301"/>
            <a:ext cx="11887200" cy="4472940"/>
          </a:xfrm>
        </p:spPr>
        <p:txBody>
          <a:bodyPr vert="horz" lIns="91440" tIns="45720" rIns="91440" bIns="45720" rtlCol="0" anchor="t">
            <a:normAutofit/>
          </a:bodyPr>
          <a:lstStyle/>
          <a:p>
            <a:r>
              <a:rPr lang="en-US" b="1" dirty="0"/>
              <a:t>Section I: Contractor Information</a:t>
            </a:r>
          </a:p>
          <a:p>
            <a:r>
              <a:rPr lang="en-US" dirty="0"/>
              <a:t>Complete Legal Business Name and Address</a:t>
            </a:r>
          </a:p>
          <a:p>
            <a:r>
              <a:rPr lang="en-US" dirty="0"/>
              <a:t>Information entered in this section must match the information on file in the Child Development Management Information System (CDMIS) database</a:t>
            </a:r>
          </a:p>
          <a:p>
            <a:r>
              <a:rPr lang="en-US" dirty="0"/>
              <a:t>Note that phone numbers must be entered in the format shown: </a:t>
            </a:r>
          </a:p>
          <a:p>
            <a:pPr lvl="1"/>
            <a:r>
              <a:rPr lang="en-US" dirty="0"/>
              <a:t>999-999-9999</a:t>
            </a:r>
          </a:p>
          <a:p>
            <a:pPr marL="457200" lvl="1" indent="0">
              <a:buNone/>
            </a:pPr>
            <a:endParaRPr lang="en-US" b="1" dirty="0"/>
          </a:p>
        </p:txBody>
      </p:sp>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10</a:t>
            </a:fld>
            <a:endParaRPr lang="en-US"/>
          </a:p>
        </p:txBody>
      </p:sp>
    </p:spTree>
    <p:extLst>
      <p:ext uri="{BB962C8B-B14F-4D97-AF65-F5344CB8AC3E}">
        <p14:creationId xmlns:p14="http://schemas.microsoft.com/office/powerpoint/2010/main" val="123053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dirty="0"/>
              <a:t>Instructions (2)</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638301"/>
            <a:ext cx="11887200" cy="4472940"/>
          </a:xfrm>
        </p:spPr>
        <p:txBody>
          <a:bodyPr vert="horz" lIns="91440" tIns="45720" rIns="91440" bIns="45720" rtlCol="0" anchor="t">
            <a:normAutofit/>
          </a:bodyPr>
          <a:lstStyle/>
          <a:p>
            <a:r>
              <a:rPr lang="en-US" b="1" dirty="0"/>
              <a:t>Section II: Part</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b="1" i="0" u="none" strike="noStrike" kern="1200" cap="none" spc="0" normalizeH="0" baseline="0" noProof="0" dirty="0">
                <a:ln>
                  <a:noFill/>
                </a:ln>
                <a:solidFill>
                  <a:prstClr val="white"/>
                </a:solidFill>
                <a:effectLst/>
                <a:uLnTx/>
                <a:uFillTx/>
                <a:latin typeface="Arial" panose="020B0604020202020204"/>
                <a:ea typeface="+mn-ea"/>
                <a:cs typeface="+mn-cs"/>
              </a:rPr>
              <a:t>I</a:t>
            </a:r>
            <a:r>
              <a:rPr lang="en-US" b="1" dirty="0"/>
              <a:t> - Contract and Program Type</a:t>
            </a:r>
          </a:p>
          <a:p>
            <a:r>
              <a:rPr lang="en-US" dirty="0">
                <a:latin typeface="Arial"/>
                <a:cs typeface="Arial"/>
              </a:rPr>
              <a:t>C</a:t>
            </a:r>
            <a:r>
              <a:rPr lang="en-US" b="0" dirty="0">
                <a:latin typeface="Arial"/>
                <a:cs typeface="Arial"/>
              </a:rPr>
              <a:t>ontract types: (1) CSPP (2) CPKS</a:t>
            </a:r>
            <a:r>
              <a:rPr lang="en-US" dirty="0">
                <a:latin typeface="Arial"/>
                <a:cs typeface="Arial"/>
              </a:rPr>
              <a:t>.</a:t>
            </a:r>
            <a:r>
              <a:rPr lang="en-US" b="0" dirty="0">
                <a:latin typeface="Arial"/>
                <a:cs typeface="Arial"/>
              </a:rPr>
              <a:t> </a:t>
            </a:r>
          </a:p>
          <a:p>
            <a:r>
              <a:rPr lang="en-US" dirty="0">
                <a:latin typeface="Arial"/>
                <a:cs typeface="Arial"/>
              </a:rPr>
              <a:t>I</a:t>
            </a:r>
            <a:r>
              <a:rPr lang="en-US" b="0" dirty="0">
                <a:latin typeface="Arial"/>
                <a:cs typeface="Arial"/>
              </a:rPr>
              <a:t>ndicate if CSPP contractor operates a Family Childcare Home Education Network.</a:t>
            </a:r>
          </a:p>
          <a:p>
            <a:r>
              <a:rPr lang="en-US" dirty="0">
                <a:latin typeface="Arial"/>
                <a:cs typeface="Arial"/>
              </a:rPr>
              <a:t>P</a:t>
            </a:r>
            <a:r>
              <a:rPr lang="en-US" b="0" dirty="0">
                <a:latin typeface="Arial"/>
                <a:cs typeface="Arial"/>
              </a:rPr>
              <a:t>rogram Types: (1) Full-Day/Full-Year, (2) Part-Day/Part-Year, (3) Full-Day/Part-Year, and (4) Part-Day/Full-Year.</a:t>
            </a:r>
            <a:endParaRPr lang="en-US" sz="2800" dirty="0">
              <a:latin typeface="Arial"/>
              <a:cs typeface="Arial"/>
            </a:endParaRPr>
          </a:p>
          <a:p>
            <a:pPr marL="457200" lvl="1" indent="0">
              <a:buNone/>
            </a:pPr>
            <a:endParaRPr lang="en-US" b="1" dirty="0"/>
          </a:p>
        </p:txBody>
      </p:sp>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11</a:t>
            </a:fld>
            <a:endParaRPr lang="en-US"/>
          </a:p>
        </p:txBody>
      </p:sp>
    </p:spTree>
    <p:extLst>
      <p:ext uri="{BB962C8B-B14F-4D97-AF65-F5344CB8AC3E}">
        <p14:creationId xmlns:p14="http://schemas.microsoft.com/office/powerpoint/2010/main" val="3436084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dirty="0"/>
              <a:t>Instructions (3)</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638301"/>
            <a:ext cx="11887200" cy="4472940"/>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II: Part</a:t>
            </a: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II – Projected Enrollment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white"/>
                </a:solidFill>
                <a:latin typeface="Arial" panose="020B0604020202020204"/>
              </a:rPr>
              <a:t>Number of children expected to be enrolled in part-day and full-day CSPP in each county served.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white"/>
                </a:solidFill>
                <a:latin typeface="Arial" panose="020B0604020202020204"/>
              </a:rPr>
              <a:t>Not required to use “Funded Enrollment Calculator”</a:t>
            </a:r>
          </a:p>
        </p:txBody>
      </p:sp>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12</a:t>
            </a:fld>
            <a:endParaRPr lang="en-US"/>
          </a:p>
        </p:txBody>
      </p:sp>
    </p:spTree>
    <p:extLst>
      <p:ext uri="{BB962C8B-B14F-4D97-AF65-F5344CB8AC3E}">
        <p14:creationId xmlns:p14="http://schemas.microsoft.com/office/powerpoint/2010/main" val="239917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dirty="0"/>
              <a:t>Instructions (4)</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638301"/>
            <a:ext cx="11887200" cy="4472940"/>
          </a:xfrm>
        </p:spPr>
        <p:txBody>
          <a:bodyPr vert="horz" lIns="91440" tIns="45720" rIns="91440" bIns="45720" rtlCol="0" anchor="t">
            <a:normAutofit/>
          </a:bodyPr>
          <a:lstStyle/>
          <a:p>
            <a:r>
              <a:rPr lang="en-US" b="1" dirty="0"/>
              <a:t>Section III: Contractor’s Officers and Board of Directors</a:t>
            </a:r>
          </a:p>
          <a:p>
            <a:r>
              <a:rPr lang="en-US" dirty="0"/>
              <a:t>Contact information for each governing individual is required whether or not the contractor has a Board of Directors or other governance structure.</a:t>
            </a:r>
          </a:p>
          <a:p>
            <a:r>
              <a:rPr lang="en-US" dirty="0"/>
              <a:t>Complete the entire section regardless of your agency’s governance structure.</a:t>
            </a:r>
          </a:p>
        </p:txBody>
      </p:sp>
      <p:sp>
        <p:nvSpPr>
          <p:cNvPr id="4" name="Slide Number Placeholder 3">
            <a:extLst>
              <a:ext uri="{FF2B5EF4-FFF2-40B4-BE49-F238E27FC236}">
                <a16:creationId xmlns:a16="http://schemas.microsoft.com/office/drawing/2014/main" id="{00AA3D8D-EBC8-4235-A394-09E3E418B883}"/>
              </a:ext>
            </a:extLst>
          </p:cNvPr>
          <p:cNvSpPr>
            <a:spLocks noGrp="1"/>
          </p:cNvSpPr>
          <p:nvPr>
            <p:ph type="sldNum" sz="quarter" idx="10"/>
          </p:nvPr>
        </p:nvSpPr>
        <p:spPr/>
        <p:txBody>
          <a:bodyPr/>
          <a:lstStyle/>
          <a:p>
            <a:fld id="{EE1EB715-0F17-4968-8EF2-66245A388824}" type="slidenum">
              <a:rPr lang="en-US" smtClean="0"/>
              <a:pPr/>
              <a:t>13</a:t>
            </a:fld>
            <a:endParaRPr lang="en-US"/>
          </a:p>
        </p:txBody>
      </p:sp>
    </p:spTree>
    <p:extLst>
      <p:ext uri="{BB962C8B-B14F-4D97-AF65-F5344CB8AC3E}">
        <p14:creationId xmlns:p14="http://schemas.microsoft.com/office/powerpoint/2010/main" val="405618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F998-2F92-42D7-A29D-F04E24ABF68C}"/>
              </a:ext>
            </a:extLst>
          </p:cNvPr>
          <p:cNvSpPr>
            <a:spLocks noGrp="1"/>
          </p:cNvSpPr>
          <p:nvPr>
            <p:ph type="title"/>
          </p:nvPr>
        </p:nvSpPr>
        <p:spPr/>
        <p:txBody>
          <a:bodyPr/>
          <a:lstStyle/>
          <a:p>
            <a:r>
              <a:rPr lang="en-US" dirty="0"/>
              <a:t>Instructions (5)</a:t>
            </a:r>
          </a:p>
        </p:txBody>
      </p:sp>
      <p:sp>
        <p:nvSpPr>
          <p:cNvPr id="3" name="Content Placeholder 2">
            <a:extLst>
              <a:ext uri="{FF2B5EF4-FFF2-40B4-BE49-F238E27FC236}">
                <a16:creationId xmlns:a16="http://schemas.microsoft.com/office/drawing/2014/main" id="{2D55F13C-BA86-48A8-B798-A054854141E5}"/>
              </a:ext>
            </a:extLst>
          </p:cNvPr>
          <p:cNvSpPr>
            <a:spLocks noGrp="1"/>
          </p:cNvSpPr>
          <p:nvPr>
            <p:ph idx="1"/>
          </p:nvPr>
        </p:nvSpPr>
        <p:spPr>
          <a:xfrm>
            <a:off x="152400" y="1638301"/>
            <a:ext cx="11887200" cy="4411980"/>
          </a:xfrm>
        </p:spPr>
        <p:txBody>
          <a:bodyPr vert="horz" lIns="91440" tIns="45720" rIns="91440" bIns="45720" rtlCol="0" anchor="t">
            <a:normAutofit lnSpcReduction="10000"/>
          </a:bodyPr>
          <a:lstStyle/>
          <a:p>
            <a:pPr lvl="0"/>
            <a:r>
              <a:rPr lang="en-US" b="1" dirty="0"/>
              <a:t>Section IV: Program Narrative</a:t>
            </a:r>
          </a:p>
          <a:p>
            <a:pPr lvl="1">
              <a:buFont typeface="Arial" panose="020B0604020202020204" pitchFamily="34" charset="0"/>
              <a:buChar char="•"/>
            </a:pPr>
            <a:r>
              <a:rPr lang="en-US" sz="3000" dirty="0"/>
              <a:t>Indicate whether any programmatic and/or minimum days of operation (MDO) changes are requested for FY 2024–25.</a:t>
            </a:r>
            <a:endParaRPr lang="en-US" sz="3000" dirty="0">
              <a:cs typeface="Arial"/>
            </a:endParaRPr>
          </a:p>
          <a:p>
            <a:pPr lvl="1">
              <a:buFont typeface="Arial" panose="020B0604020202020204" pitchFamily="34" charset="0"/>
              <a:buChar char="•"/>
            </a:pPr>
            <a:r>
              <a:rPr lang="en-US" sz="3000" dirty="0"/>
              <a:t>Complete the program narrative change questions and provide signature.</a:t>
            </a:r>
          </a:p>
          <a:p>
            <a:pPr lvl="2">
              <a:buFont typeface="Arial" panose="020B0604020202020204" pitchFamily="34" charset="0"/>
              <a:buChar char="•"/>
            </a:pPr>
            <a:r>
              <a:rPr lang="en-US" sz="3000" dirty="0"/>
              <a:t>These questions were formerly collected on a separate form.</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Arial" panose="020B0604020202020204"/>
                <a:ea typeface="+mn-ea"/>
                <a:cs typeface="+mn-cs"/>
              </a:rPr>
              <a:t>All contractors must submit the FY 2024–25 Program Calendar whether or not changes are requested.</a:t>
            </a:r>
          </a:p>
          <a:p>
            <a:pPr lvl="1">
              <a:buFont typeface="Arial" panose="020B0604020202020204" pitchFamily="34" charset="0"/>
              <a:buChar char="•"/>
            </a:pPr>
            <a:r>
              <a:rPr lang="en-US" sz="3000" dirty="0"/>
              <a:t>Ensure the FY 2024–25 Program Calendar aligns with the MDO if you are requesting no MDO changes.</a:t>
            </a:r>
            <a:endParaRPr lang="en-US" sz="3000" dirty="0">
              <a:cs typeface="Arial"/>
            </a:endParaRPr>
          </a:p>
        </p:txBody>
      </p:sp>
      <p:sp>
        <p:nvSpPr>
          <p:cNvPr id="4" name="Slide Number Placeholder 3">
            <a:extLst>
              <a:ext uri="{FF2B5EF4-FFF2-40B4-BE49-F238E27FC236}">
                <a16:creationId xmlns:a16="http://schemas.microsoft.com/office/drawing/2014/main" id="{7D79A466-0189-4270-9CD3-A03E9E8232EE}"/>
              </a:ext>
            </a:extLst>
          </p:cNvPr>
          <p:cNvSpPr>
            <a:spLocks noGrp="1"/>
          </p:cNvSpPr>
          <p:nvPr>
            <p:ph type="sldNum" sz="quarter" idx="10"/>
          </p:nvPr>
        </p:nvSpPr>
        <p:spPr/>
        <p:txBody>
          <a:bodyPr/>
          <a:lstStyle/>
          <a:p>
            <a:fld id="{EE1EB715-0F17-4968-8EF2-66245A388824}" type="slidenum">
              <a:rPr lang="en-US" smtClean="0"/>
              <a:pPr/>
              <a:t>14</a:t>
            </a:fld>
            <a:endParaRPr lang="en-US"/>
          </a:p>
        </p:txBody>
      </p:sp>
    </p:spTree>
    <p:extLst>
      <p:ext uri="{BB962C8B-B14F-4D97-AF65-F5344CB8AC3E}">
        <p14:creationId xmlns:p14="http://schemas.microsoft.com/office/powerpoint/2010/main" val="91386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7E0-6590-4516-8793-45B6E6090C1D}"/>
              </a:ext>
            </a:extLst>
          </p:cNvPr>
          <p:cNvSpPr>
            <a:spLocks noGrp="1"/>
          </p:cNvSpPr>
          <p:nvPr>
            <p:ph type="title"/>
          </p:nvPr>
        </p:nvSpPr>
        <p:spPr/>
        <p:txBody>
          <a:bodyPr/>
          <a:lstStyle/>
          <a:p>
            <a:r>
              <a:rPr lang="en-US" dirty="0"/>
              <a:t>Instructions (6)</a:t>
            </a:r>
          </a:p>
        </p:txBody>
      </p:sp>
      <p:sp>
        <p:nvSpPr>
          <p:cNvPr id="3" name="Content Placeholder 2">
            <a:extLst>
              <a:ext uri="{FF2B5EF4-FFF2-40B4-BE49-F238E27FC236}">
                <a16:creationId xmlns:a16="http://schemas.microsoft.com/office/drawing/2014/main" id="{7BA93ACE-D300-4852-96C9-3CD99323F0B6}"/>
              </a:ext>
            </a:extLst>
          </p:cNvPr>
          <p:cNvSpPr>
            <a:spLocks noGrp="1"/>
          </p:cNvSpPr>
          <p:nvPr>
            <p:ph idx="1"/>
          </p:nvPr>
        </p:nvSpPr>
        <p:spPr>
          <a:xfrm>
            <a:off x="152400" y="1658900"/>
            <a:ext cx="11887200" cy="4403233"/>
          </a:xfrm>
        </p:spPr>
        <p:txBody>
          <a:bodyPr>
            <a:normAutofit/>
          </a:bodyPr>
          <a:lstStyle/>
          <a:p>
            <a:pPr lvl="0"/>
            <a:r>
              <a:rPr lang="en-US" b="1" dirty="0"/>
              <a:t>Section V: Subcontract Certification</a:t>
            </a:r>
          </a:p>
          <a:p>
            <a:pPr lvl="1">
              <a:buFont typeface="Arial" panose="020B0604020202020204" pitchFamily="34" charset="0"/>
              <a:buChar char="•"/>
            </a:pPr>
            <a:r>
              <a:rPr lang="en-US" sz="2800" kern="0" dirty="0">
                <a:effectLst/>
                <a:latin typeface="Arial" panose="020B0604020202020204" pitchFamily="34" charset="0"/>
                <a:ea typeface="Times New Roman" panose="02020603050405020304" pitchFamily="18" charset="0"/>
              </a:rPr>
              <a:t>“Subcontractor” refers to a separate agency subcontracted to provide CSPP services in accordance with the provisions contained in the California Education Code, 5 CCR, and the Contract Terms and Conditions. </a:t>
            </a:r>
          </a:p>
          <a:p>
            <a:pPr lvl="1">
              <a:buFont typeface="Arial" panose="020B0604020202020204" pitchFamily="34" charset="0"/>
              <a:buChar char="•"/>
            </a:pPr>
            <a:r>
              <a:rPr lang="en-US" sz="2800" kern="0" dirty="0">
                <a:effectLst/>
                <a:latin typeface="Arial" panose="020B0604020202020204" pitchFamily="34" charset="0"/>
                <a:ea typeface="Times New Roman" panose="02020603050405020304" pitchFamily="18" charset="0"/>
              </a:rPr>
              <a:t>Contractors who subcontract CSPP services must also submit a completed Subcontractor Information Form (EED-3704B).</a:t>
            </a:r>
          </a:p>
          <a:p>
            <a:pPr lvl="1">
              <a:buFont typeface="Arial" panose="020B0604020202020204" pitchFamily="34" charset="0"/>
              <a:buChar char="•"/>
            </a:pPr>
            <a:endParaRPr lang="en-US" sz="2800" kern="0" dirty="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E681955-8015-4946-B047-07A76C3EFAF3}"/>
              </a:ext>
            </a:extLst>
          </p:cNvPr>
          <p:cNvSpPr>
            <a:spLocks noGrp="1"/>
          </p:cNvSpPr>
          <p:nvPr>
            <p:ph type="sldNum" sz="quarter" idx="10"/>
          </p:nvPr>
        </p:nvSpPr>
        <p:spPr/>
        <p:txBody>
          <a:bodyPr/>
          <a:lstStyle/>
          <a:p>
            <a:fld id="{EE1EB715-0F17-4968-8EF2-66245A388824}" type="slidenum">
              <a:rPr lang="en-US" smtClean="0"/>
              <a:pPr/>
              <a:t>15</a:t>
            </a:fld>
            <a:endParaRPr lang="en-US"/>
          </a:p>
        </p:txBody>
      </p:sp>
    </p:spTree>
    <p:extLst>
      <p:ext uri="{BB962C8B-B14F-4D97-AF65-F5344CB8AC3E}">
        <p14:creationId xmlns:p14="http://schemas.microsoft.com/office/powerpoint/2010/main" val="126574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7E0-6590-4516-8793-45B6E6090C1D}"/>
              </a:ext>
            </a:extLst>
          </p:cNvPr>
          <p:cNvSpPr>
            <a:spLocks noGrp="1"/>
          </p:cNvSpPr>
          <p:nvPr>
            <p:ph type="title"/>
          </p:nvPr>
        </p:nvSpPr>
        <p:spPr/>
        <p:txBody>
          <a:bodyPr/>
          <a:lstStyle/>
          <a:p>
            <a:r>
              <a:rPr lang="en-US" dirty="0"/>
              <a:t>Instructions (7)</a:t>
            </a:r>
          </a:p>
        </p:txBody>
      </p:sp>
      <p:sp>
        <p:nvSpPr>
          <p:cNvPr id="3" name="Content Placeholder 2">
            <a:extLst>
              <a:ext uri="{FF2B5EF4-FFF2-40B4-BE49-F238E27FC236}">
                <a16:creationId xmlns:a16="http://schemas.microsoft.com/office/drawing/2014/main" id="{7BA93ACE-D300-4852-96C9-3CD99323F0B6}"/>
              </a:ext>
            </a:extLst>
          </p:cNvPr>
          <p:cNvSpPr>
            <a:spLocks noGrp="1"/>
          </p:cNvSpPr>
          <p:nvPr>
            <p:ph idx="1"/>
          </p:nvPr>
        </p:nvSpPr>
        <p:spPr>
          <a:xfrm>
            <a:off x="152400" y="1658900"/>
            <a:ext cx="11887200" cy="4403233"/>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VI: Contractor Certification</a:t>
            </a:r>
            <a:endParaRPr lang="en-US" sz="2800" kern="0" dirty="0">
              <a:effectLst/>
              <a:latin typeface="Arial" panose="020B0604020202020204" pitchFamily="34" charset="0"/>
              <a:ea typeface="Times New Roman" panose="02020603050405020304" pitchFamily="18" charset="0"/>
            </a:endParaRPr>
          </a:p>
          <a:p>
            <a:pPr lvl="1">
              <a:buFont typeface="Arial" panose="020B0604020202020204" pitchFamily="34" charset="0"/>
              <a:buChar char="•"/>
            </a:pPr>
            <a:r>
              <a:rPr lang="en-US" dirty="0"/>
              <a:t>Contains required certifications previously presented in separate CFA sections; Personnel Certifications, Certification of Information in CDMIS, and Contractor Certifications.</a:t>
            </a:r>
          </a:p>
          <a:p>
            <a:pPr lvl="1">
              <a:buFont typeface="Arial" panose="020B0604020202020204" pitchFamily="34" charset="0"/>
              <a:buChar char="•"/>
            </a:pPr>
            <a:r>
              <a:rPr lang="en-US" dirty="0"/>
              <a:t>The State of California requires any contractor receiving early education and care funding, disbursed by the CDE, to employ fully qualified personnel as stipulated in the California </a:t>
            </a:r>
            <a:r>
              <a:rPr lang="en-US" i="1" dirty="0"/>
              <a:t>Education Code</a:t>
            </a:r>
            <a:r>
              <a:rPr lang="en-US" dirty="0"/>
              <a:t>; and the </a:t>
            </a:r>
            <a:r>
              <a:rPr lang="en-US" i="1" dirty="0"/>
              <a:t>California Code of Regulations</a:t>
            </a:r>
            <a:r>
              <a:rPr lang="en-US" dirty="0"/>
              <a:t>, Title 5; and the Contract Terms and Conditions. </a:t>
            </a:r>
            <a:endParaRPr lang="en-US" b="1" dirty="0"/>
          </a:p>
        </p:txBody>
      </p:sp>
      <p:sp>
        <p:nvSpPr>
          <p:cNvPr id="4" name="Slide Number Placeholder 3">
            <a:extLst>
              <a:ext uri="{FF2B5EF4-FFF2-40B4-BE49-F238E27FC236}">
                <a16:creationId xmlns:a16="http://schemas.microsoft.com/office/drawing/2014/main" id="{2E681955-8015-4946-B047-07A76C3EFAF3}"/>
              </a:ext>
            </a:extLst>
          </p:cNvPr>
          <p:cNvSpPr>
            <a:spLocks noGrp="1"/>
          </p:cNvSpPr>
          <p:nvPr>
            <p:ph type="sldNum" sz="quarter" idx="10"/>
          </p:nvPr>
        </p:nvSpPr>
        <p:spPr/>
        <p:txBody>
          <a:bodyPr/>
          <a:lstStyle/>
          <a:p>
            <a:fld id="{EE1EB715-0F17-4968-8EF2-66245A388824}" type="slidenum">
              <a:rPr lang="en-US" smtClean="0"/>
              <a:pPr/>
              <a:t>16</a:t>
            </a:fld>
            <a:endParaRPr lang="en-US"/>
          </a:p>
        </p:txBody>
      </p:sp>
    </p:spTree>
    <p:extLst>
      <p:ext uri="{BB962C8B-B14F-4D97-AF65-F5344CB8AC3E}">
        <p14:creationId xmlns:p14="http://schemas.microsoft.com/office/powerpoint/2010/main" val="527171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98978"/>
            <a:ext cx="11887200" cy="1325563"/>
          </a:xfrm>
        </p:spPr>
        <p:txBody>
          <a:bodyPr/>
          <a:lstStyle/>
          <a:p>
            <a:r>
              <a:rPr lang="en-US" dirty="0"/>
              <a:t>Instructions (8)</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197522"/>
            <a:ext cx="11887200" cy="5015901"/>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Section VI: Contractor Certification (continued)</a:t>
            </a:r>
            <a:endParaRPr kumimoji="0" lang="en-US" sz="2800" b="0" i="0" u="none" strike="noStrike" kern="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r>
              <a:rPr lang="en-US" sz="3000" dirty="0"/>
              <a:t>CSPP contractors are required to review and update all information in the CDMIS and certify under penalty of perjury that the information in CDMIS is complete and accurate as of the date of the certification.</a:t>
            </a:r>
          </a:p>
          <a:p>
            <a:pPr lvl="1">
              <a:buFont typeface="Arial" panose="020B0604020202020204" pitchFamily="34" charset="0"/>
              <a:buChar char="•"/>
            </a:pPr>
            <a:r>
              <a:rPr lang="en-US" sz="3000" dirty="0"/>
              <a:t>The information in the CDMIS </a:t>
            </a:r>
            <a:r>
              <a:rPr lang="en-US" sz="3000" b="1" dirty="0"/>
              <a:t>becomes part of the agency’s contract</a:t>
            </a:r>
            <a:r>
              <a:rPr lang="en-US" sz="3000" dirty="0"/>
              <a:t>. </a:t>
            </a:r>
            <a:endParaRPr lang="en-US" sz="3000" dirty="0">
              <a:cs typeface="Arial"/>
            </a:endParaRPr>
          </a:p>
          <a:p>
            <a:pPr lvl="1">
              <a:buFont typeface="Arial" panose="020B0604020202020204" pitchFamily="34" charset="0"/>
              <a:buChar char="•"/>
            </a:pPr>
            <a:r>
              <a:rPr lang="en-US" sz="3000" dirty="0"/>
              <a:t>Incomplete or inaccurate information in the CDMIS can result in an audit finding at the state level and a finding of noncompliance for your agency.</a:t>
            </a:r>
            <a:endParaRPr lang="en-US" sz="3000" dirty="0">
              <a:cs typeface="Arial"/>
            </a:endParaRPr>
          </a:p>
        </p:txBody>
      </p:sp>
      <p:sp>
        <p:nvSpPr>
          <p:cNvPr id="4" name="Slide Number Placeholder 3">
            <a:extLst>
              <a:ext uri="{FF2B5EF4-FFF2-40B4-BE49-F238E27FC236}">
                <a16:creationId xmlns:a16="http://schemas.microsoft.com/office/drawing/2014/main" id="{96B07744-18FE-4EDD-B5EE-2C7957732100}"/>
              </a:ext>
            </a:extLst>
          </p:cNvPr>
          <p:cNvSpPr>
            <a:spLocks noGrp="1"/>
          </p:cNvSpPr>
          <p:nvPr>
            <p:ph type="sldNum" sz="quarter" idx="10"/>
          </p:nvPr>
        </p:nvSpPr>
        <p:spPr/>
        <p:txBody>
          <a:bodyPr/>
          <a:lstStyle/>
          <a:p>
            <a:fld id="{EE1EB715-0F17-4968-8EF2-66245A388824}" type="slidenum">
              <a:rPr lang="en-US" smtClean="0"/>
              <a:pPr/>
              <a:t>17</a:t>
            </a:fld>
            <a:endParaRPr lang="en-US"/>
          </a:p>
        </p:txBody>
      </p:sp>
    </p:spTree>
    <p:extLst>
      <p:ext uri="{BB962C8B-B14F-4D97-AF65-F5344CB8AC3E}">
        <p14:creationId xmlns:p14="http://schemas.microsoft.com/office/powerpoint/2010/main" val="2504723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E906-EBA6-4C08-BC00-5F633A12FABC}"/>
              </a:ext>
            </a:extLst>
          </p:cNvPr>
          <p:cNvSpPr>
            <a:spLocks noGrp="1"/>
          </p:cNvSpPr>
          <p:nvPr>
            <p:ph type="title"/>
          </p:nvPr>
        </p:nvSpPr>
        <p:spPr>
          <a:xfrm>
            <a:off x="152400" y="203799"/>
            <a:ext cx="11887200" cy="1076361"/>
          </a:xfrm>
        </p:spPr>
        <p:txBody>
          <a:bodyPr/>
          <a:lstStyle/>
          <a:p>
            <a:r>
              <a:rPr lang="en-US" dirty="0"/>
              <a:t>Instructions (9)</a:t>
            </a:r>
          </a:p>
        </p:txBody>
      </p:sp>
      <p:sp>
        <p:nvSpPr>
          <p:cNvPr id="3" name="Content Placeholder 2">
            <a:extLst>
              <a:ext uri="{FF2B5EF4-FFF2-40B4-BE49-F238E27FC236}">
                <a16:creationId xmlns:a16="http://schemas.microsoft.com/office/drawing/2014/main" id="{30C5BB42-3C38-4310-B4EC-EFDBCC241138}"/>
              </a:ext>
            </a:extLst>
          </p:cNvPr>
          <p:cNvSpPr>
            <a:spLocks noGrp="1"/>
          </p:cNvSpPr>
          <p:nvPr>
            <p:ph idx="1"/>
          </p:nvPr>
        </p:nvSpPr>
        <p:spPr>
          <a:xfrm>
            <a:off x="152400" y="1173480"/>
            <a:ext cx="11887200" cy="5136197"/>
          </a:xfrm>
        </p:spPr>
        <p:txBody>
          <a:bodyPr vert="horz" lIns="91440" tIns="45720" rIns="91440" bIns="45720" rtlCol="0" anchor="t">
            <a:noAutofit/>
          </a:bodyPr>
          <a:lstStyle/>
          <a:p>
            <a:r>
              <a:rPr lang="en-US" b="1" dirty="0"/>
              <a:t>Section </a:t>
            </a:r>
            <a:r>
              <a:rPr kumimoji="0" lang="en-US" b="1" i="0" u="none" strike="noStrike" kern="1200" cap="none" spc="0" normalizeH="0" baseline="0" noProof="0" dirty="0">
                <a:ln>
                  <a:noFill/>
                </a:ln>
                <a:solidFill>
                  <a:prstClr val="white"/>
                </a:solidFill>
                <a:effectLst/>
                <a:uLnTx/>
                <a:uFillTx/>
                <a:latin typeface="Arial" panose="020B0604020202020204"/>
                <a:ea typeface="+mn-ea"/>
                <a:cs typeface="+mn-cs"/>
              </a:rPr>
              <a:t>VII</a:t>
            </a:r>
            <a:r>
              <a:rPr lang="en-US" b="1" dirty="0"/>
              <a:t>: CFA Checklist</a:t>
            </a:r>
          </a:p>
          <a:p>
            <a:pPr lvl="1">
              <a:buFont typeface="Arial" panose="020B0604020202020204" pitchFamily="34" charset="0"/>
              <a:buChar char="•"/>
            </a:pPr>
            <a:r>
              <a:rPr kumimoji="0" lang="en-US" i="0" u="none" strike="noStrike" kern="1200" cap="none" spc="0" normalizeH="0" baseline="0" noProof="0" dirty="0">
                <a:ln>
                  <a:noFill/>
                </a:ln>
                <a:solidFill>
                  <a:prstClr val="white"/>
                </a:solidFill>
                <a:effectLst/>
                <a:uLnTx/>
                <a:uFillTx/>
                <a:latin typeface="Arial" panose="020B0604020202020204"/>
                <a:ea typeface="+mn-ea"/>
                <a:cs typeface="+mn-cs"/>
              </a:rPr>
              <a:t>All</a:t>
            </a: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 required attachments must be completed and attached to the application.</a:t>
            </a:r>
          </a:p>
          <a:p>
            <a:pPr lvl="1">
              <a:buFont typeface="Arial" panose="020B0604020202020204" pitchFamily="34" charset="0"/>
              <a:buChar char="•"/>
            </a:pPr>
            <a:r>
              <a:rPr kumimoji="0" lang="en-US" b="0" i="0" u="none" strike="noStrike" kern="1200" cap="none" spc="0" normalizeH="0" baseline="0" noProof="0" dirty="0">
                <a:ln>
                  <a:noFill/>
                </a:ln>
                <a:solidFill>
                  <a:prstClr val="white"/>
                </a:solidFill>
                <a:effectLst/>
                <a:uLnTx/>
                <a:uFillTx/>
                <a:latin typeface="Arial" panose="020B0604020202020204"/>
                <a:ea typeface="+mn-ea"/>
                <a:cs typeface="+mn-cs"/>
              </a:rPr>
              <a:t>Note which documents are required for </a:t>
            </a:r>
            <a:r>
              <a:rPr lang="en-US" dirty="0">
                <a:solidFill>
                  <a:prstClr val="white"/>
                </a:solidFill>
                <a:latin typeface="Arial" panose="020B0604020202020204"/>
              </a:rPr>
              <a:t>your agency type.</a:t>
            </a:r>
          </a:p>
          <a:p>
            <a:pPr lvl="1">
              <a:buFont typeface="Arial" panose="020B0604020202020204" pitchFamily="34" charset="0"/>
              <a:buChar char="•"/>
            </a:pPr>
            <a:r>
              <a:rPr lang="en-US" dirty="0"/>
              <a:t>Check each box to confirm the required item is included.</a:t>
            </a:r>
          </a:p>
          <a:p>
            <a:pPr lvl="1">
              <a:buFont typeface="Arial" panose="020B0604020202020204" pitchFamily="34" charset="0"/>
              <a:buChar char="•"/>
            </a:pPr>
            <a:r>
              <a:rPr lang="en-US" dirty="0"/>
              <a:t>Online CFA: </a:t>
            </a:r>
            <a:r>
              <a:rPr lang="en-US" kern="0" dirty="0">
                <a:effectLst/>
                <a:latin typeface="Arial" panose="020B0604020202020204" pitchFamily="34" charset="0"/>
                <a:ea typeface="Times New Roman" panose="02020603050405020304" pitchFamily="18" charset="0"/>
              </a:rPr>
              <a:t>Before uploading the completed attachments, save as zipped file. </a:t>
            </a:r>
          </a:p>
        </p:txBody>
      </p:sp>
      <p:sp>
        <p:nvSpPr>
          <p:cNvPr id="4" name="Slide Number Placeholder 3">
            <a:extLst>
              <a:ext uri="{FF2B5EF4-FFF2-40B4-BE49-F238E27FC236}">
                <a16:creationId xmlns:a16="http://schemas.microsoft.com/office/drawing/2014/main" id="{7C690B27-0366-4E53-8846-8FA2B0021638}"/>
              </a:ext>
            </a:extLst>
          </p:cNvPr>
          <p:cNvSpPr>
            <a:spLocks noGrp="1"/>
          </p:cNvSpPr>
          <p:nvPr>
            <p:ph type="sldNum" sz="quarter" idx="10"/>
          </p:nvPr>
        </p:nvSpPr>
        <p:spPr/>
        <p:txBody>
          <a:bodyPr/>
          <a:lstStyle/>
          <a:p>
            <a:fld id="{EE1EB715-0F17-4968-8EF2-66245A388824}" type="slidenum">
              <a:rPr lang="en-US" smtClean="0"/>
              <a:pPr/>
              <a:t>18</a:t>
            </a:fld>
            <a:endParaRPr lang="en-US"/>
          </a:p>
        </p:txBody>
      </p:sp>
    </p:spTree>
    <p:extLst>
      <p:ext uri="{BB962C8B-B14F-4D97-AF65-F5344CB8AC3E}">
        <p14:creationId xmlns:p14="http://schemas.microsoft.com/office/powerpoint/2010/main" val="47251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ED77-096A-8BC3-7F24-4BB34C52A87F}"/>
              </a:ext>
            </a:extLst>
          </p:cNvPr>
          <p:cNvSpPr>
            <a:spLocks noGrp="1"/>
          </p:cNvSpPr>
          <p:nvPr>
            <p:ph type="title"/>
          </p:nvPr>
        </p:nvSpPr>
        <p:spPr/>
        <p:txBody>
          <a:bodyPr/>
          <a:lstStyle/>
          <a:p>
            <a:r>
              <a:rPr lang="en-US" dirty="0">
                <a:cs typeface="Arial"/>
              </a:rPr>
              <a:t>Electronic CFA Walkthrough</a:t>
            </a:r>
            <a:endParaRPr lang="en-US" dirty="0"/>
          </a:p>
        </p:txBody>
      </p:sp>
      <p:sp>
        <p:nvSpPr>
          <p:cNvPr id="3" name="Content Placeholder 2">
            <a:extLst>
              <a:ext uri="{FF2B5EF4-FFF2-40B4-BE49-F238E27FC236}">
                <a16:creationId xmlns:a16="http://schemas.microsoft.com/office/drawing/2014/main" id="{9F07DC9D-6EDF-E436-918C-484FC8FD1CFB}"/>
              </a:ext>
            </a:extLst>
          </p:cNvPr>
          <p:cNvSpPr>
            <a:spLocks noGrp="1"/>
          </p:cNvSpPr>
          <p:nvPr>
            <p:ph idx="1"/>
          </p:nvPr>
        </p:nvSpPr>
        <p:spPr/>
        <p:txBody>
          <a:bodyPr vert="horz" lIns="91440" tIns="45720" rIns="91440" bIns="45720" rtlCol="0" anchor="t">
            <a:normAutofit/>
          </a:bodyPr>
          <a:lstStyle/>
          <a:p>
            <a:r>
              <a:rPr lang="en-US" dirty="0">
                <a:cs typeface="Arial"/>
              </a:rPr>
              <a:t>The electronic CFA can be accessed from the CFA webpage.</a:t>
            </a:r>
          </a:p>
          <a:p>
            <a:r>
              <a:rPr lang="en-US" dirty="0">
                <a:cs typeface="Arial"/>
              </a:rPr>
              <a:t>We will now perform a walkthrough of the electronic CFA and demonstrate how to submit the online application.</a:t>
            </a:r>
          </a:p>
        </p:txBody>
      </p:sp>
      <p:sp>
        <p:nvSpPr>
          <p:cNvPr id="4" name="Slide Number Placeholder 3">
            <a:extLst>
              <a:ext uri="{FF2B5EF4-FFF2-40B4-BE49-F238E27FC236}">
                <a16:creationId xmlns:a16="http://schemas.microsoft.com/office/drawing/2014/main" id="{3B41FFAB-90E7-983D-BF5A-5CEED2197928}"/>
              </a:ext>
            </a:extLst>
          </p:cNvPr>
          <p:cNvSpPr>
            <a:spLocks noGrp="1"/>
          </p:cNvSpPr>
          <p:nvPr>
            <p:ph type="sldNum" sz="quarter" idx="10"/>
          </p:nvPr>
        </p:nvSpPr>
        <p:spPr/>
        <p:txBody>
          <a:bodyPr/>
          <a:lstStyle/>
          <a:p>
            <a:fld id="{EE1EB715-0F17-4968-8EF2-66245A388824}" type="slidenum">
              <a:rPr lang="en-US" smtClean="0"/>
              <a:pPr/>
              <a:t>19</a:t>
            </a:fld>
            <a:endParaRPr lang="en-US"/>
          </a:p>
        </p:txBody>
      </p:sp>
    </p:spTree>
    <p:extLst>
      <p:ext uri="{BB962C8B-B14F-4D97-AF65-F5344CB8AC3E}">
        <p14:creationId xmlns:p14="http://schemas.microsoft.com/office/powerpoint/2010/main" val="159018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9B66-D59D-42A7-92D0-D6D23BC5C688}"/>
              </a:ext>
            </a:extLst>
          </p:cNvPr>
          <p:cNvSpPr>
            <a:spLocks noGrp="1"/>
          </p:cNvSpPr>
          <p:nvPr>
            <p:ph type="title"/>
          </p:nvPr>
        </p:nvSpPr>
        <p:spPr>
          <a:xfrm>
            <a:off x="92242" y="-96991"/>
            <a:ext cx="11887200" cy="1325563"/>
          </a:xfrm>
        </p:spPr>
        <p:txBody>
          <a:bodyPr/>
          <a:lstStyle/>
          <a:p>
            <a:r>
              <a:rPr lang="en-US"/>
              <a:t>Welcome and Introductions</a:t>
            </a:r>
          </a:p>
        </p:txBody>
      </p:sp>
      <p:pic>
        <p:nvPicPr>
          <p:cNvPr id="13" name="Content Placeholder 12" descr="Collage photo of children with the words Everyone belongs, Todos Somos Unidos">
            <a:extLst>
              <a:ext uri="{FF2B5EF4-FFF2-40B4-BE49-F238E27FC236}">
                <a16:creationId xmlns:a16="http://schemas.microsoft.com/office/drawing/2014/main" id="{DE705EFC-2F50-4510-B433-D07CF19E9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6748" y="1261283"/>
            <a:ext cx="7425595" cy="4562001"/>
          </a:xfrm>
        </p:spPr>
      </p:pic>
      <p:sp>
        <p:nvSpPr>
          <p:cNvPr id="3" name="Slide Number Placeholder 2">
            <a:extLst>
              <a:ext uri="{FF2B5EF4-FFF2-40B4-BE49-F238E27FC236}">
                <a16:creationId xmlns:a16="http://schemas.microsoft.com/office/drawing/2014/main" id="{C8FE96B7-97E1-4525-A6B8-BAC19FF269A5}"/>
              </a:ext>
            </a:extLst>
          </p:cNvPr>
          <p:cNvSpPr>
            <a:spLocks noGrp="1"/>
          </p:cNvSpPr>
          <p:nvPr>
            <p:ph type="sldNum" sz="quarter" idx="10"/>
          </p:nvPr>
        </p:nvSpPr>
        <p:spPr/>
        <p:txBody>
          <a:bodyPr/>
          <a:lstStyle/>
          <a:p>
            <a:fld id="{EE1EB715-0F17-4968-8EF2-66245A388824}" type="slidenum">
              <a:rPr lang="en-US" smtClean="0"/>
              <a:pPr/>
              <a:t>2</a:t>
            </a:fld>
            <a:endParaRPr lang="en-US"/>
          </a:p>
        </p:txBody>
      </p:sp>
    </p:spTree>
    <p:extLst>
      <p:ext uri="{BB962C8B-B14F-4D97-AF65-F5344CB8AC3E}">
        <p14:creationId xmlns:p14="http://schemas.microsoft.com/office/powerpoint/2010/main" val="527062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(1)</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lstStyle/>
          <a:p>
            <a:r>
              <a:rPr lang="en-US" dirty="0"/>
              <a:t>ALL contractors must provide these documents:</a:t>
            </a:r>
          </a:p>
          <a:p>
            <a:pPr lvl="1"/>
            <a:r>
              <a:rPr lang="en-US" dirty="0"/>
              <a:t>CSPP Program Calendar(s) (EED 9730)</a:t>
            </a:r>
          </a:p>
          <a:p>
            <a:pPr lvl="1"/>
            <a:r>
              <a:rPr lang="en-US" dirty="0"/>
              <a:t>California Civil Rights Laws Certification (CO-005)</a:t>
            </a:r>
          </a:p>
          <a:p>
            <a:pPr lvl="1"/>
            <a:r>
              <a:rPr lang="en-US" dirty="0"/>
              <a:t>Contractor Certification Clauses (CCC)</a:t>
            </a:r>
          </a:p>
          <a:p>
            <a:pPr lvl="1"/>
            <a:r>
              <a:rPr lang="en-US" dirty="0"/>
              <a:t>Federal Certification (CO.8)</a:t>
            </a:r>
          </a:p>
          <a:p>
            <a:pPr lvl="1"/>
            <a:r>
              <a:rPr lang="en-US" dirty="0"/>
              <a:t>CDMIS Agency Information Certification</a:t>
            </a:r>
          </a:p>
          <a:p>
            <a:pPr marL="457200" lvl="1"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20</a:t>
            </a:fld>
            <a:endParaRPr lang="en-US"/>
          </a:p>
        </p:txBody>
      </p:sp>
    </p:spTree>
    <p:extLst>
      <p:ext uri="{BB962C8B-B14F-4D97-AF65-F5344CB8AC3E}">
        <p14:creationId xmlns:p14="http://schemas.microsoft.com/office/powerpoint/2010/main" val="2451544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(2)</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lstStyle/>
          <a:p>
            <a:r>
              <a:rPr lang="en-US" dirty="0"/>
              <a:t>Any contractor that uses subcontractors must also provide the Subcontractor Certification Form (EED 3704B).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Please note this must be signed by the contractor’s authorized representative on page 2. </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21</a:t>
            </a:fld>
            <a:endParaRPr lang="en-US"/>
          </a:p>
        </p:txBody>
      </p:sp>
    </p:spTree>
    <p:extLst>
      <p:ext uri="{BB962C8B-B14F-4D97-AF65-F5344CB8AC3E}">
        <p14:creationId xmlns:p14="http://schemas.microsoft.com/office/powerpoint/2010/main" val="3205976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(3)</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lstStyle/>
          <a:p>
            <a:r>
              <a:rPr lang="en-US" dirty="0"/>
              <a:t>Local Education Agencies (LEAs) must also provide:</a:t>
            </a:r>
          </a:p>
          <a:p>
            <a:r>
              <a:rPr lang="en-US" dirty="0"/>
              <a:t>Verification of LEA name and address </a:t>
            </a:r>
          </a:p>
          <a:p>
            <a:pPr lvl="1"/>
            <a:r>
              <a:rPr lang="en-US" dirty="0"/>
              <a:t>California School Directory </a:t>
            </a:r>
          </a:p>
          <a:p>
            <a:pPr lvl="1"/>
            <a:r>
              <a:rPr lang="en-US" dirty="0"/>
              <a:t>California Community College Chancellor</a:t>
            </a:r>
          </a:p>
          <a:p>
            <a:r>
              <a:rPr lang="en-US" dirty="0"/>
              <a:t>If the LEA is choosing to apply to be exempt from licensure pursuant to Health &amp; Safety Code Section 1596.792(o), they must also include the completed and signed Application for License Exemption. </a:t>
            </a:r>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22</a:t>
            </a:fld>
            <a:endParaRPr lang="en-US"/>
          </a:p>
        </p:txBody>
      </p:sp>
    </p:spTree>
    <p:extLst>
      <p:ext uri="{BB962C8B-B14F-4D97-AF65-F5344CB8AC3E}">
        <p14:creationId xmlns:p14="http://schemas.microsoft.com/office/powerpoint/2010/main" val="185518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(4)</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lstStyle/>
          <a:p>
            <a:r>
              <a:rPr lang="en-US" dirty="0"/>
              <a:t>Non-Public agencies must also provide:</a:t>
            </a:r>
          </a:p>
          <a:p>
            <a:r>
              <a:rPr lang="en-US" dirty="0"/>
              <a:t>State of California Payee Data Record (STD. 204)</a:t>
            </a:r>
          </a:p>
          <a:p>
            <a:r>
              <a:rPr lang="en-US" dirty="0"/>
              <a:t>Secretary of State certification or search results</a:t>
            </a:r>
          </a:p>
          <a:p>
            <a:r>
              <a:rPr lang="en-US" dirty="0"/>
              <a:t>If the payment address differs from the mailing address provided on the STD. 204, the Payee Data Record Supplement (STD. 205) is also required.</a:t>
            </a:r>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23</a:t>
            </a:fld>
            <a:endParaRPr lang="en-US"/>
          </a:p>
        </p:txBody>
      </p:sp>
    </p:spTree>
    <p:extLst>
      <p:ext uri="{BB962C8B-B14F-4D97-AF65-F5344CB8AC3E}">
        <p14:creationId xmlns:p14="http://schemas.microsoft.com/office/powerpoint/2010/main" val="333623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(5)</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r>
              <a:rPr lang="en-US" b="1" dirty="0"/>
              <a:t>Board Resolution:</a:t>
            </a:r>
          </a:p>
          <a:p>
            <a:r>
              <a:rPr lang="en-US" sz="2800" dirty="0"/>
              <a:t>The CFA must be signed by a person with the legal authority to contractually bind the agency, or the contractor's "authorized representative.”</a:t>
            </a:r>
          </a:p>
          <a:p>
            <a:r>
              <a:rPr lang="en-US" sz="2800" dirty="0"/>
              <a:t>A board resolution or meeting minutes may be required to demonstrate that the person signing the CFA has been delegated the legal authority to sign contractual agreements on behalf of the agency.</a:t>
            </a:r>
          </a:p>
          <a:p>
            <a:pPr marL="0" indent="0">
              <a:buNone/>
            </a:pPr>
            <a:endParaRPr lang="en-US" sz="2000"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24</a:t>
            </a:fld>
            <a:endParaRPr lang="en-US"/>
          </a:p>
        </p:txBody>
      </p:sp>
    </p:spTree>
    <p:extLst>
      <p:ext uri="{BB962C8B-B14F-4D97-AF65-F5344CB8AC3E}">
        <p14:creationId xmlns:p14="http://schemas.microsoft.com/office/powerpoint/2010/main" val="3474962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(6)</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Board Resolution (continued):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Public Agencies</a:t>
            </a:r>
          </a:p>
          <a:p>
            <a:pPr>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If the contractor is a county, city, district, or other local public body, the local governing body must provide one of the following documents authorizing execution of the 2024-25</a:t>
            </a:r>
            <a:r>
              <a:rPr lang="en-US" sz="2800">
                <a:solidFill>
                  <a:prstClr val="white"/>
                </a:solidFill>
                <a:latin typeface="Arial" panose="020B0604020202020204"/>
              </a:rPr>
              <a:t> CFA</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2800" b="0" i="1" strike="noStrike" kern="1200" cap="none" spc="0" normalizeH="0" baseline="0" noProof="0" dirty="0">
                <a:ln>
                  <a:noFill/>
                </a:ln>
                <a:solidFill>
                  <a:prstClr val="white"/>
                </a:solidFill>
                <a:effectLst/>
                <a:uLnTx/>
                <a:uFillTx/>
                <a:latin typeface="Arial" panose="020B0604020202020204"/>
                <a:ea typeface="+mn-ea"/>
                <a:cs typeface="+mn-cs"/>
              </a:rPr>
              <a:t>and</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identifying by name the individual(s) authorized to sign </a:t>
            </a:r>
            <a:r>
              <a:rPr lang="en-US" sz="2800">
                <a:solidFill>
                  <a:prstClr val="white"/>
                </a:solidFill>
                <a:latin typeface="Arial" panose="020B0604020202020204"/>
              </a:rPr>
              <a:t>related contractual</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a:t>
            </a:r>
            <a:r>
              <a:rPr lang="en-US" sz="2800">
                <a:solidFill>
                  <a:prstClr val="white"/>
                </a:solidFill>
                <a:latin typeface="Arial" panose="020B0604020202020204"/>
              </a:rPr>
              <a:t>documents</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a:t>
            </a:r>
            <a:endParaRPr lang="en-US" sz="2800" b="0" i="0" u="none" strike="noStrike" kern="1200" cap="none" spc="0" normalizeH="0" baseline="0" noProof="0">
              <a:ln>
                <a:noFill/>
              </a:ln>
              <a:solidFill>
                <a:prstClr val="white"/>
              </a:solidFill>
              <a:effectLst/>
              <a:uLnTx/>
              <a:uFillTx/>
              <a:latin typeface="Arial" panose="020B0604020202020204"/>
              <a:cs typeface="Arial"/>
            </a:endParaRP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Board Resolution; or</a:t>
            </a: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Board Minutes; or</a:t>
            </a: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Board Policy</a:t>
            </a:r>
          </a:p>
          <a:p>
            <a:pPr marL="0" marR="0" lvl="0" indent="0" algn="l" defTabSz="914400" rtl="0" eaLnBrk="1" fontAlgn="auto" latinLnBrk="0" hangingPunct="1">
              <a:lnSpc>
                <a:spcPct val="90000"/>
              </a:lnSpc>
              <a:spcBef>
                <a:spcPts val="1000"/>
              </a:spcBef>
              <a:spcAft>
                <a:spcPts val="0"/>
              </a:spcAft>
              <a:buClrTx/>
              <a:buSzTx/>
              <a:buNone/>
              <a:tabLst/>
              <a:defRPr/>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25</a:t>
            </a:fld>
            <a:endParaRPr lang="en-US"/>
          </a:p>
        </p:txBody>
      </p:sp>
    </p:spTree>
    <p:extLst>
      <p:ext uri="{BB962C8B-B14F-4D97-AF65-F5344CB8AC3E}">
        <p14:creationId xmlns:p14="http://schemas.microsoft.com/office/powerpoint/2010/main" val="2353878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(7)</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Board Resolution (continued):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For County Offices of Education, a resolution is not required </a:t>
            </a:r>
            <a:r>
              <a:rPr kumimoji="0" lang="en-US" sz="2800" b="0" i="0" strike="noStrike" kern="1200" cap="none" spc="0" normalizeH="0" baseline="0" noProof="0" dirty="0">
                <a:ln>
                  <a:noFill/>
                </a:ln>
                <a:solidFill>
                  <a:prstClr val="white"/>
                </a:solidFill>
                <a:effectLst/>
                <a:uLnTx/>
                <a:uFillTx/>
                <a:latin typeface="Arial" panose="020B0604020202020204"/>
                <a:ea typeface="+mn-ea"/>
                <a:cs typeface="+mn-cs"/>
              </a:rPr>
              <a:t>IF</a:t>
            </a: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the County Superintendent signs the CFA and related contract documents.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If anyone else signs, a board resolution or minutes authorizing delegation of signature authority is required.</a:t>
            </a:r>
          </a:p>
          <a:p>
            <a:pPr marL="0" marR="0" lvl="0" indent="0" algn="l" defTabSz="914400" rtl="0" eaLnBrk="1" fontAlgn="auto" latinLnBrk="0" hangingPunct="1">
              <a:lnSpc>
                <a:spcPct val="90000"/>
              </a:lnSpc>
              <a:spcBef>
                <a:spcPts val="1000"/>
              </a:spcBef>
              <a:spcAft>
                <a:spcPts val="0"/>
              </a:spcAft>
              <a:buClrTx/>
              <a:buSzTx/>
              <a:buNone/>
              <a:tabLst/>
              <a:defRPr/>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26</a:t>
            </a:fld>
            <a:endParaRPr lang="en-US"/>
          </a:p>
        </p:txBody>
      </p:sp>
    </p:spTree>
    <p:extLst>
      <p:ext uri="{BB962C8B-B14F-4D97-AF65-F5344CB8AC3E}">
        <p14:creationId xmlns:p14="http://schemas.microsoft.com/office/powerpoint/2010/main" val="1498901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(8)</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Board Resolution (continued):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Private Agencies should follow their agency’s bylaws.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Generally, the Executive Director, Owner, and President are authorized signers.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 If an individual with a different title than above signs, provide one of the following indicating the signee has the authority to sign contractual agreements on behalf of the agency:</a:t>
            </a: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Letter on company letterhead; or</a:t>
            </a: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Board Resolution; or</a:t>
            </a:r>
          </a:p>
          <a:p>
            <a:pPr marL="914400" marR="0" lvl="1" indent="-4572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Board Minutes</a:t>
            </a:r>
          </a:p>
          <a:p>
            <a:pPr marL="0" indent="0">
              <a:buNone/>
            </a:pPr>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27</a:t>
            </a:fld>
            <a:endParaRPr lang="en-US"/>
          </a:p>
        </p:txBody>
      </p:sp>
    </p:spTree>
    <p:extLst>
      <p:ext uri="{BB962C8B-B14F-4D97-AF65-F5344CB8AC3E}">
        <p14:creationId xmlns:p14="http://schemas.microsoft.com/office/powerpoint/2010/main" val="1672098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484B-330E-AD4A-5661-1EA5195A4841}"/>
              </a:ext>
            </a:extLst>
          </p:cNvPr>
          <p:cNvSpPr>
            <a:spLocks noGrp="1"/>
          </p:cNvSpPr>
          <p:nvPr>
            <p:ph type="title"/>
          </p:nvPr>
        </p:nvSpPr>
        <p:spPr/>
        <p:txBody>
          <a:bodyPr/>
          <a:lstStyle/>
          <a:p>
            <a:r>
              <a:rPr lang="en-US" dirty="0"/>
              <a:t>Required Attachments (9)</a:t>
            </a:r>
          </a:p>
        </p:txBody>
      </p:sp>
      <p:sp>
        <p:nvSpPr>
          <p:cNvPr id="3" name="Content Placeholder 2">
            <a:extLst>
              <a:ext uri="{FF2B5EF4-FFF2-40B4-BE49-F238E27FC236}">
                <a16:creationId xmlns:a16="http://schemas.microsoft.com/office/drawing/2014/main" id="{D0FA88F1-51F9-8D11-AD87-19474DE50E12}"/>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rPr>
              <a:t>Board Resolution (continued):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Please refer to the template resolution provided on the CFA web page as an example of the information required in the resolution.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Agencies may either complete this template or provide an equivalent resolution in their own format.</a:t>
            </a:r>
          </a:p>
          <a:p>
            <a:endParaRPr lang="en-US" dirty="0"/>
          </a:p>
        </p:txBody>
      </p:sp>
      <p:sp>
        <p:nvSpPr>
          <p:cNvPr id="4" name="Slide Number Placeholder 3">
            <a:extLst>
              <a:ext uri="{FF2B5EF4-FFF2-40B4-BE49-F238E27FC236}">
                <a16:creationId xmlns:a16="http://schemas.microsoft.com/office/drawing/2014/main" id="{C1240343-B70D-C50D-EBD2-0CF5605C157A}"/>
              </a:ext>
            </a:extLst>
          </p:cNvPr>
          <p:cNvSpPr>
            <a:spLocks noGrp="1"/>
          </p:cNvSpPr>
          <p:nvPr>
            <p:ph type="sldNum" sz="quarter" idx="10"/>
          </p:nvPr>
        </p:nvSpPr>
        <p:spPr/>
        <p:txBody>
          <a:bodyPr/>
          <a:lstStyle/>
          <a:p>
            <a:fld id="{EE1EB715-0F17-4968-8EF2-66245A388824}" type="slidenum">
              <a:rPr lang="en-US" smtClean="0"/>
              <a:pPr/>
              <a:t>28</a:t>
            </a:fld>
            <a:endParaRPr lang="en-US"/>
          </a:p>
        </p:txBody>
      </p:sp>
    </p:spTree>
    <p:extLst>
      <p:ext uri="{BB962C8B-B14F-4D97-AF65-F5344CB8AC3E}">
        <p14:creationId xmlns:p14="http://schemas.microsoft.com/office/powerpoint/2010/main" val="2238455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3B98-BB91-2DFF-DFF9-D582857BA0C8}"/>
              </a:ext>
            </a:extLst>
          </p:cNvPr>
          <p:cNvSpPr>
            <a:spLocks noGrp="1"/>
          </p:cNvSpPr>
          <p:nvPr>
            <p:ph type="title"/>
          </p:nvPr>
        </p:nvSpPr>
        <p:spPr/>
        <p:txBody>
          <a:bodyPr/>
          <a:lstStyle/>
          <a:p>
            <a:r>
              <a:rPr lang="en-US" dirty="0">
                <a:cs typeface="Arial"/>
              </a:rPr>
              <a:t>Program Calendar (EED 9730)</a:t>
            </a:r>
            <a:endParaRPr lang="en-US" dirty="0"/>
          </a:p>
        </p:txBody>
      </p:sp>
      <p:sp>
        <p:nvSpPr>
          <p:cNvPr id="3" name="Content Placeholder 2">
            <a:extLst>
              <a:ext uri="{FF2B5EF4-FFF2-40B4-BE49-F238E27FC236}">
                <a16:creationId xmlns:a16="http://schemas.microsoft.com/office/drawing/2014/main" id="{ECF40AE8-F251-884F-E813-F69FC6E4053B}"/>
              </a:ext>
            </a:extLst>
          </p:cNvPr>
          <p:cNvSpPr>
            <a:spLocks noGrp="1"/>
          </p:cNvSpPr>
          <p:nvPr>
            <p:ph idx="1"/>
          </p:nvPr>
        </p:nvSpPr>
        <p:spPr/>
        <p:txBody>
          <a:bodyPr vert="horz" lIns="91440" tIns="45720" rIns="91440" bIns="45720" rtlCol="0" anchor="t">
            <a:normAutofit/>
          </a:bodyPr>
          <a:lstStyle/>
          <a:p>
            <a:r>
              <a:rPr lang="en-US" dirty="0">
                <a:cs typeface="Arial"/>
              </a:rPr>
              <a:t>The Program Calendar has been updated to a 1-page PDF format for ease of use.</a:t>
            </a:r>
          </a:p>
          <a:p>
            <a:r>
              <a:rPr lang="en-US" dirty="0">
                <a:cs typeface="Arial"/>
              </a:rPr>
              <a:t>If a contractor operates both a full-day and a part-day program, separate Program Calendars must be uploaded for each.</a:t>
            </a:r>
          </a:p>
          <a:p>
            <a:r>
              <a:rPr lang="en-US" dirty="0">
                <a:cs typeface="Arial"/>
              </a:rPr>
              <a:t>The FY 2024–25 Program Calendar must align with the contractor’s MDO in CDMIS. Otherwise, Section IV should indicate a request for MDO change.</a:t>
            </a:r>
          </a:p>
          <a:p>
            <a:endParaRPr lang="en-US" dirty="0">
              <a:cs typeface="Arial"/>
            </a:endParaRPr>
          </a:p>
          <a:p>
            <a:endParaRPr lang="en-US" dirty="0">
              <a:cs typeface="Arial"/>
            </a:endParaRPr>
          </a:p>
        </p:txBody>
      </p:sp>
      <p:sp>
        <p:nvSpPr>
          <p:cNvPr id="4" name="Slide Number Placeholder 3">
            <a:extLst>
              <a:ext uri="{FF2B5EF4-FFF2-40B4-BE49-F238E27FC236}">
                <a16:creationId xmlns:a16="http://schemas.microsoft.com/office/drawing/2014/main" id="{14014336-3381-3CC3-22C9-73015A7D2AB0}"/>
              </a:ext>
            </a:extLst>
          </p:cNvPr>
          <p:cNvSpPr>
            <a:spLocks noGrp="1"/>
          </p:cNvSpPr>
          <p:nvPr>
            <p:ph type="sldNum" sz="quarter" idx="10"/>
          </p:nvPr>
        </p:nvSpPr>
        <p:spPr/>
        <p:txBody>
          <a:bodyPr/>
          <a:lstStyle/>
          <a:p>
            <a:fld id="{EE1EB715-0F17-4968-8EF2-66245A388824}" type="slidenum">
              <a:rPr lang="en-US" smtClean="0"/>
              <a:pPr/>
              <a:t>29</a:t>
            </a:fld>
            <a:endParaRPr lang="en-US"/>
          </a:p>
        </p:txBody>
      </p:sp>
    </p:spTree>
    <p:extLst>
      <p:ext uri="{BB962C8B-B14F-4D97-AF65-F5344CB8AC3E}">
        <p14:creationId xmlns:p14="http://schemas.microsoft.com/office/powerpoint/2010/main" val="147484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0"/>
            <a:ext cx="11887200" cy="1325563"/>
          </a:xfrm>
        </p:spPr>
        <p:txBody>
          <a:bodyPr>
            <a:normAutofit/>
          </a:bodyPr>
          <a:lstStyle/>
          <a:p>
            <a:r>
              <a:rPr lang="en-US" sz="3800" b="1"/>
              <a:t>Agenda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213051"/>
            <a:ext cx="11887200" cy="4811231"/>
          </a:xfrm>
        </p:spPr>
        <p:txBody>
          <a:bodyPr vert="horz" lIns="91440" tIns="45720" rIns="91440" bIns="45720" rtlCol="0" anchor="t">
            <a:normAutofit fontScale="92500" lnSpcReduction="20000"/>
          </a:bodyPr>
          <a:lstStyle/>
          <a:p>
            <a:r>
              <a:rPr lang="en-US"/>
              <a:t>Management Bulletin (MB) 23-09</a:t>
            </a:r>
          </a:p>
          <a:p>
            <a:r>
              <a:rPr lang="en-US"/>
              <a:t>Statutory Background</a:t>
            </a:r>
            <a:endParaRPr lang="en-US">
              <a:cs typeface="Arial"/>
            </a:endParaRPr>
          </a:p>
          <a:p>
            <a:r>
              <a:rPr lang="en-US"/>
              <a:t>Autorenewal</a:t>
            </a:r>
            <a:endParaRPr lang="en-US">
              <a:cs typeface="Arial"/>
            </a:endParaRPr>
          </a:p>
          <a:p>
            <a:r>
              <a:rPr lang="en-US"/>
              <a:t>Application Updates: New for Fiscal Year (FY) 2024–25</a:t>
            </a:r>
            <a:endParaRPr lang="en-US">
              <a:cs typeface="Arial"/>
            </a:endParaRPr>
          </a:p>
          <a:p>
            <a:r>
              <a:rPr lang="en-US"/>
              <a:t>2024–25 Continued Funding Application (CFA) Submission</a:t>
            </a:r>
            <a:endParaRPr lang="en-US">
              <a:cs typeface="Arial"/>
            </a:endParaRPr>
          </a:p>
          <a:p>
            <a:r>
              <a:rPr lang="en-US"/>
              <a:t>Instructions</a:t>
            </a:r>
            <a:endParaRPr lang="en-US">
              <a:cs typeface="Arial"/>
            </a:endParaRPr>
          </a:p>
          <a:p>
            <a:r>
              <a:rPr lang="en-US">
                <a:cs typeface="Arial"/>
              </a:rPr>
              <a:t>Electronic CFA Walkthrough</a:t>
            </a:r>
            <a:endParaRPr lang="en-US"/>
          </a:p>
          <a:p>
            <a:r>
              <a:rPr lang="en-US"/>
              <a:t>Contact Information</a:t>
            </a:r>
            <a:endParaRPr lang="en-US">
              <a:cs typeface="Arial" panose="020B0604020202020204"/>
            </a:endParaRPr>
          </a:p>
          <a:p>
            <a:r>
              <a:rPr lang="en-US"/>
              <a:t>Questions</a:t>
            </a:r>
            <a:endParaRPr lang="en-US">
              <a:cs typeface="Arial"/>
            </a:endParaRPr>
          </a:p>
          <a:p>
            <a:r>
              <a:rPr lang="en-US"/>
              <a:t>Closing</a:t>
            </a:r>
            <a:endParaRPr lang="en-US">
              <a:cs typeface="Arial"/>
            </a:endParaRPr>
          </a:p>
        </p:txBody>
      </p:sp>
      <p:sp>
        <p:nvSpPr>
          <p:cNvPr id="4" name="Slide Number Placeholder 3">
            <a:extLst>
              <a:ext uri="{FF2B5EF4-FFF2-40B4-BE49-F238E27FC236}">
                <a16:creationId xmlns:a16="http://schemas.microsoft.com/office/drawing/2014/main" id="{553E19AD-B7D1-4AC8-A965-E4A8EA3720EA}"/>
              </a:ext>
            </a:extLst>
          </p:cNvPr>
          <p:cNvSpPr>
            <a:spLocks noGrp="1"/>
          </p:cNvSpPr>
          <p:nvPr>
            <p:ph type="sldNum" sz="quarter" idx="10"/>
          </p:nvPr>
        </p:nvSpPr>
        <p:spPr/>
        <p:txBody>
          <a:bodyPr/>
          <a:lstStyle/>
          <a:p>
            <a:fld id="{EE1EB715-0F17-4968-8EF2-66245A388824}" type="slidenum">
              <a:rPr lang="en-US" smtClean="0"/>
              <a:pPr/>
              <a:t>3</a:t>
            </a:fld>
            <a:endParaRPr lang="en-US"/>
          </a:p>
        </p:txBody>
      </p:sp>
    </p:spTree>
    <p:extLst>
      <p:ext uri="{BB962C8B-B14F-4D97-AF65-F5344CB8AC3E}">
        <p14:creationId xmlns:p14="http://schemas.microsoft.com/office/powerpoint/2010/main" val="302505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BFCF-20B8-1747-90EC-805DA89FD8E8}"/>
              </a:ext>
            </a:extLst>
          </p:cNvPr>
          <p:cNvSpPr>
            <a:spLocks noGrp="1"/>
          </p:cNvSpPr>
          <p:nvPr>
            <p:ph type="title"/>
          </p:nvPr>
        </p:nvSpPr>
        <p:spPr/>
        <p:txBody>
          <a:bodyPr/>
          <a:lstStyle/>
          <a:p>
            <a:r>
              <a:rPr lang="en-US" dirty="0"/>
              <a:t>Contractor Certification Clauses (CCC)</a:t>
            </a:r>
          </a:p>
        </p:txBody>
      </p:sp>
      <p:sp>
        <p:nvSpPr>
          <p:cNvPr id="3" name="Content Placeholder 2">
            <a:extLst>
              <a:ext uri="{FF2B5EF4-FFF2-40B4-BE49-F238E27FC236}">
                <a16:creationId xmlns:a16="http://schemas.microsoft.com/office/drawing/2014/main" id="{F3A1EE89-319E-E833-4AE0-731D2073139D}"/>
              </a:ext>
            </a:extLst>
          </p:cNvPr>
          <p:cNvSpPr>
            <a:spLocks noGrp="1"/>
          </p:cNvSpPr>
          <p:nvPr>
            <p:ph idx="1"/>
          </p:nvPr>
        </p:nvSpPr>
        <p:spPr/>
        <p:txBody>
          <a:bodyPr>
            <a:normAutofit/>
          </a:bodyPr>
          <a:lstStyle/>
          <a:p>
            <a:r>
              <a:rPr lang="en-US" b="0" i="0" dirty="0">
                <a:effectLst/>
                <a:latin typeface="Arial" panose="020B0604020202020204" pitchFamily="34" charset="0"/>
              </a:rPr>
              <a:t>Contractors must certify under penalty of perjury that they are duly authorized to legally bind the prospective contractor to the clauses listed.</a:t>
            </a:r>
          </a:p>
          <a:p>
            <a:r>
              <a:rPr lang="en-US" b="0" i="0" dirty="0">
                <a:effectLst/>
                <a:latin typeface="Arial" panose="020B0604020202020204" pitchFamily="34" charset="0"/>
              </a:rPr>
              <a:t>Please note this must be signed by the contractor’s authorized representative.</a:t>
            </a:r>
          </a:p>
          <a:p>
            <a:endParaRPr lang="en-US" dirty="0"/>
          </a:p>
        </p:txBody>
      </p:sp>
      <p:sp>
        <p:nvSpPr>
          <p:cNvPr id="4" name="Slide Number Placeholder 3">
            <a:extLst>
              <a:ext uri="{FF2B5EF4-FFF2-40B4-BE49-F238E27FC236}">
                <a16:creationId xmlns:a16="http://schemas.microsoft.com/office/drawing/2014/main" id="{B9D58FFB-7A15-E54D-E5EC-5725C98245DD}"/>
              </a:ext>
            </a:extLst>
          </p:cNvPr>
          <p:cNvSpPr>
            <a:spLocks noGrp="1"/>
          </p:cNvSpPr>
          <p:nvPr>
            <p:ph type="sldNum" sz="quarter" idx="10"/>
          </p:nvPr>
        </p:nvSpPr>
        <p:spPr/>
        <p:txBody>
          <a:bodyPr/>
          <a:lstStyle/>
          <a:p>
            <a:fld id="{EE1EB715-0F17-4968-8EF2-66245A388824}" type="slidenum">
              <a:rPr lang="en-US" smtClean="0"/>
              <a:pPr/>
              <a:t>30</a:t>
            </a:fld>
            <a:endParaRPr lang="en-US"/>
          </a:p>
        </p:txBody>
      </p:sp>
    </p:spTree>
    <p:extLst>
      <p:ext uri="{BB962C8B-B14F-4D97-AF65-F5344CB8AC3E}">
        <p14:creationId xmlns:p14="http://schemas.microsoft.com/office/powerpoint/2010/main" val="4102081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F86-CEFE-EA10-4B24-67C3CDCA1E66}"/>
              </a:ext>
            </a:extLst>
          </p:cNvPr>
          <p:cNvSpPr>
            <a:spLocks noGrp="1"/>
          </p:cNvSpPr>
          <p:nvPr>
            <p:ph type="title"/>
          </p:nvPr>
        </p:nvSpPr>
        <p:spPr/>
        <p:txBody>
          <a:bodyPr/>
          <a:lstStyle/>
          <a:p>
            <a:r>
              <a:rPr lang="en-US"/>
              <a:t>Federal Certification (CO.8)</a:t>
            </a:r>
          </a:p>
        </p:txBody>
      </p:sp>
      <p:sp>
        <p:nvSpPr>
          <p:cNvPr id="3" name="Content Placeholder 2">
            <a:extLst>
              <a:ext uri="{FF2B5EF4-FFF2-40B4-BE49-F238E27FC236}">
                <a16:creationId xmlns:a16="http://schemas.microsoft.com/office/drawing/2014/main" id="{E35C1E3B-6021-530A-1856-3393AD80447D}"/>
              </a:ext>
            </a:extLst>
          </p:cNvPr>
          <p:cNvSpPr>
            <a:spLocks noGrp="1"/>
          </p:cNvSpPr>
          <p:nvPr>
            <p:ph idx="1"/>
          </p:nvPr>
        </p:nvSpPr>
        <p:spPr/>
        <p:txBody>
          <a:bodyPr/>
          <a:lstStyle/>
          <a:p>
            <a:r>
              <a:rPr lang="en-US" b="0" i="0" dirty="0">
                <a:effectLst/>
                <a:latin typeface="Arial" panose="020B0604020202020204" pitchFamily="34" charset="0"/>
              </a:rPr>
              <a:t>Prospective contractors must complete and sign the Federal Certification, to attest that they will comply with certification requirements regarding lobbying, debarment, suspension, and other workplace requirements.</a:t>
            </a:r>
          </a:p>
          <a:p>
            <a:r>
              <a:rPr lang="en-US" dirty="0">
                <a:latin typeface="Arial" panose="020B0604020202020204" pitchFamily="34" charset="0"/>
              </a:rPr>
              <a:t>Places of performance must be listed on page 2.</a:t>
            </a:r>
            <a:endParaRPr lang="en-US" b="0" i="0" dirty="0">
              <a:effectLst/>
              <a:latin typeface="Arial" panose="020B0604020202020204" pitchFamily="34" charset="0"/>
            </a:endParaRPr>
          </a:p>
          <a:p>
            <a:r>
              <a:rPr lang="en-US" dirty="0"/>
              <a:t>This must be signed by the contractor’s authorized representative.</a:t>
            </a:r>
          </a:p>
          <a:p>
            <a:pPr marL="0" indent="0">
              <a:buNone/>
            </a:pPr>
            <a:endParaRPr lang="en-US" dirty="0"/>
          </a:p>
        </p:txBody>
      </p:sp>
      <p:sp>
        <p:nvSpPr>
          <p:cNvPr id="4" name="Slide Number Placeholder 3">
            <a:extLst>
              <a:ext uri="{FF2B5EF4-FFF2-40B4-BE49-F238E27FC236}">
                <a16:creationId xmlns:a16="http://schemas.microsoft.com/office/drawing/2014/main" id="{804077E8-650D-0230-0E04-183B13F6B3E3}"/>
              </a:ext>
            </a:extLst>
          </p:cNvPr>
          <p:cNvSpPr>
            <a:spLocks noGrp="1"/>
          </p:cNvSpPr>
          <p:nvPr>
            <p:ph type="sldNum" sz="quarter" idx="10"/>
          </p:nvPr>
        </p:nvSpPr>
        <p:spPr/>
        <p:txBody>
          <a:bodyPr/>
          <a:lstStyle/>
          <a:p>
            <a:fld id="{EE1EB715-0F17-4968-8EF2-66245A388824}" type="slidenum">
              <a:rPr lang="en-US" smtClean="0"/>
              <a:pPr/>
              <a:t>31</a:t>
            </a:fld>
            <a:endParaRPr lang="en-US"/>
          </a:p>
        </p:txBody>
      </p:sp>
    </p:spTree>
    <p:extLst>
      <p:ext uri="{BB962C8B-B14F-4D97-AF65-F5344CB8AC3E}">
        <p14:creationId xmlns:p14="http://schemas.microsoft.com/office/powerpoint/2010/main" val="1227919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p:txBody>
          <a:bodyPr/>
          <a:lstStyle/>
          <a:p>
            <a:r>
              <a:rPr lang="en-US"/>
              <a:t>Contact Information</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idx="1"/>
          </p:nvPr>
        </p:nvSpPr>
        <p:spPr>
          <a:xfrm>
            <a:off x="152400" y="1717964"/>
            <a:ext cx="11887200" cy="4658350"/>
          </a:xfrm>
        </p:spPr>
        <p:txBody>
          <a:bodyPr vert="horz" lIns="91440" tIns="45720" rIns="91440" bIns="45720" rtlCol="0" anchor="t">
            <a:normAutofit/>
          </a:bodyPr>
          <a:lstStyle/>
          <a:p>
            <a:r>
              <a:rPr lang="en-US" sz="2800"/>
              <a:t>Submit questions regarding the application process to the CFA team by email at </a:t>
            </a:r>
            <a:r>
              <a:rPr lang="en-US" sz="2800">
                <a:solidFill>
                  <a:srgbClr val="FFE699"/>
                </a:solidFill>
                <a:hlinkClick r:id="rId3" tooltip="CFA email inbox">
                  <a:extLst>
                    <a:ext uri="{A12FA001-AC4F-418D-AE19-62706E023703}">
                      <ahyp:hlinkClr xmlns:ahyp="http://schemas.microsoft.com/office/drawing/2018/hyperlinkcolor" val="tx"/>
                    </a:ext>
                  </a:extLst>
                </a:hlinkClick>
              </a:rPr>
              <a:t>CFA@cde.ca.gov</a:t>
            </a:r>
            <a:r>
              <a:rPr lang="en-US" sz="2800"/>
              <a:t>. </a:t>
            </a:r>
            <a:endParaRPr lang="en-US" sz="2800">
              <a:cs typeface="Arial"/>
            </a:endParaRPr>
          </a:p>
          <a:p>
            <a:r>
              <a:rPr lang="en-US" sz="2800"/>
              <a:t>Submit programmatic questions regarding the CFA to your assigned Early Education Division, Program Quality Implementation Office regional consultant. </a:t>
            </a:r>
            <a:endParaRPr lang="en-US" sz="2800">
              <a:cs typeface="Arial"/>
            </a:endParaRPr>
          </a:p>
          <a:p>
            <a:r>
              <a:rPr lang="en-US" sz="2800"/>
              <a:t>Submit fiscal related questions regarding the CFA to your assigned Early Education Nutrition Fiscal Services apportionment analyst.</a:t>
            </a:r>
            <a:endParaRPr lang="en-US" sz="2800">
              <a:cs typeface="Arial"/>
            </a:endParaRPr>
          </a:p>
        </p:txBody>
      </p:sp>
      <p:sp>
        <p:nvSpPr>
          <p:cNvPr id="4" name="Slide Number Placeholder 3">
            <a:extLst>
              <a:ext uri="{FF2B5EF4-FFF2-40B4-BE49-F238E27FC236}">
                <a16:creationId xmlns:a16="http://schemas.microsoft.com/office/drawing/2014/main" id="{A2B192D4-E45A-4A7C-8DAF-BB894CFBCC6D}"/>
              </a:ext>
            </a:extLst>
          </p:cNvPr>
          <p:cNvSpPr>
            <a:spLocks noGrp="1"/>
          </p:cNvSpPr>
          <p:nvPr>
            <p:ph type="sldNum" sz="quarter" idx="10"/>
          </p:nvPr>
        </p:nvSpPr>
        <p:spPr/>
        <p:txBody>
          <a:bodyPr/>
          <a:lstStyle/>
          <a:p>
            <a:fld id="{EE1EB715-0F17-4968-8EF2-66245A388824}" type="slidenum">
              <a:rPr lang="en-US" smtClean="0"/>
              <a:pPr/>
              <a:t>32</a:t>
            </a:fld>
            <a:endParaRPr lang="en-US"/>
          </a:p>
        </p:txBody>
      </p:sp>
    </p:spTree>
    <p:extLst>
      <p:ext uri="{BB962C8B-B14F-4D97-AF65-F5344CB8AC3E}">
        <p14:creationId xmlns:p14="http://schemas.microsoft.com/office/powerpoint/2010/main" val="130087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A2CA-27FE-FA14-9AE4-CB68555DE875}"/>
              </a:ext>
            </a:extLst>
          </p:cNvPr>
          <p:cNvSpPr>
            <a:spLocks noGrp="1"/>
          </p:cNvSpPr>
          <p:nvPr>
            <p:ph type="title"/>
          </p:nvPr>
        </p:nvSpPr>
        <p:spPr/>
        <p:txBody>
          <a:bodyPr/>
          <a:lstStyle/>
          <a:p>
            <a:r>
              <a:rPr lang="en-US" dirty="0"/>
              <a:t>Quick Reminders </a:t>
            </a:r>
          </a:p>
        </p:txBody>
      </p:sp>
      <p:sp>
        <p:nvSpPr>
          <p:cNvPr id="3" name="Content Placeholder 2">
            <a:extLst>
              <a:ext uri="{FF2B5EF4-FFF2-40B4-BE49-F238E27FC236}">
                <a16:creationId xmlns:a16="http://schemas.microsoft.com/office/drawing/2014/main" id="{1938511E-4234-64B3-CB28-C0FB71F233BF}"/>
              </a:ext>
            </a:extLst>
          </p:cNvPr>
          <p:cNvSpPr>
            <a:spLocks noGrp="1"/>
          </p:cNvSpPr>
          <p:nvPr>
            <p:ph idx="1"/>
          </p:nvPr>
        </p:nvSpPr>
        <p:spPr/>
        <p:txBody>
          <a:bodyPr/>
          <a:lstStyle/>
          <a:p>
            <a:r>
              <a:rPr lang="en-US" dirty="0"/>
              <a:t>Agency’s Board Resolution</a:t>
            </a:r>
          </a:p>
          <a:p>
            <a:r>
              <a:rPr lang="en-US" dirty="0"/>
              <a:t>CDMIS Changes</a:t>
            </a:r>
          </a:p>
          <a:p>
            <a:r>
              <a:rPr lang="en-US" dirty="0"/>
              <a:t>Subcontractor Information Form (if Applicable) </a:t>
            </a:r>
          </a:p>
          <a:p>
            <a:r>
              <a:rPr lang="en-US" dirty="0"/>
              <a:t>Application for License Exemption (LEA’s only)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0D6DD89-786D-774C-652A-C86C835B2A8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EB715-0F17-4968-8EF2-66245A388824}" type="slidenum">
              <a:rPr kumimoji="0" lang="en-US" sz="2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6459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D963-ED01-FFB2-8A70-0E0C895A8D36}"/>
              </a:ext>
            </a:extLst>
          </p:cNvPr>
          <p:cNvSpPr>
            <a:spLocks noGrp="1"/>
          </p:cNvSpPr>
          <p:nvPr>
            <p:ph type="title"/>
          </p:nvPr>
        </p:nvSpPr>
        <p:spPr>
          <a:xfrm>
            <a:off x="437147" y="203200"/>
            <a:ext cx="11317705" cy="1111720"/>
          </a:xfrm>
        </p:spPr>
        <p:txBody>
          <a:bodyPr/>
          <a:lstStyle/>
          <a:p>
            <a:r>
              <a:rPr lang="en-US" dirty="0"/>
              <a:t>CFA Timeline </a:t>
            </a:r>
          </a:p>
        </p:txBody>
      </p:sp>
      <p:sp>
        <p:nvSpPr>
          <p:cNvPr id="7" name="Content Placeholder 6">
            <a:extLst>
              <a:ext uri="{FF2B5EF4-FFF2-40B4-BE49-F238E27FC236}">
                <a16:creationId xmlns:a16="http://schemas.microsoft.com/office/drawing/2014/main" id="{F7CB94F7-64E1-BDBD-D981-85FE592619AA}"/>
              </a:ext>
            </a:extLst>
          </p:cNvPr>
          <p:cNvSpPr>
            <a:spLocks noGrp="1"/>
          </p:cNvSpPr>
          <p:nvPr>
            <p:ph idx="1"/>
          </p:nvPr>
        </p:nvSpPr>
        <p:spPr>
          <a:xfrm>
            <a:off x="152399" y="1142643"/>
            <a:ext cx="11887200" cy="5015901"/>
          </a:xfrm>
        </p:spPr>
        <p:txBody>
          <a:bodyPr>
            <a:normAutofit/>
          </a:bodyPr>
          <a:lstStyle/>
          <a:p>
            <a:r>
              <a:rPr lang="en-US" dirty="0"/>
              <a:t>October 20, 2023: MB 23-09 released</a:t>
            </a:r>
          </a:p>
          <a:p>
            <a:r>
              <a:rPr lang="en-US" dirty="0"/>
              <a:t>October 31, 2023: Continued Funding Application (CFA) Webinar</a:t>
            </a:r>
          </a:p>
          <a:p>
            <a:r>
              <a:rPr lang="en-US" dirty="0"/>
              <a:t>December 1, 2023: Continued Funding Application Due to Early Education Division (EED)</a:t>
            </a:r>
          </a:p>
          <a:p>
            <a:r>
              <a:rPr lang="en-US" dirty="0"/>
              <a:t>December 2, 2023 – February 28, 2024: Review and Processing of CFAs by EED Staff</a:t>
            </a:r>
          </a:p>
          <a:p>
            <a:r>
              <a:rPr lang="en-US" dirty="0"/>
              <a:t>March 2024: Completed CFAs received by Contracts Office</a:t>
            </a:r>
          </a:p>
          <a:p>
            <a:endParaRPr lang="en-US" dirty="0"/>
          </a:p>
        </p:txBody>
      </p:sp>
      <p:sp>
        <p:nvSpPr>
          <p:cNvPr id="4" name="Slide Number Placeholder 3">
            <a:extLst>
              <a:ext uri="{FF2B5EF4-FFF2-40B4-BE49-F238E27FC236}">
                <a16:creationId xmlns:a16="http://schemas.microsoft.com/office/drawing/2014/main" id="{53782FC1-038B-F203-478E-202300253A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EB715-0F17-4968-8EF2-66245A388824}" type="slidenum">
              <a:rPr kumimoji="0" lang="en-US" sz="2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294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4AE25A-367F-4F41-84CC-CE9610543F3A}"/>
              </a:ext>
            </a:extLst>
          </p:cNvPr>
          <p:cNvSpPr>
            <a:spLocks noGrp="1"/>
          </p:cNvSpPr>
          <p:nvPr>
            <p:ph type="title"/>
          </p:nvPr>
        </p:nvSpPr>
        <p:spPr>
          <a:xfrm>
            <a:off x="1470661" y="1980601"/>
            <a:ext cx="4907280" cy="1325563"/>
          </a:xfrm>
        </p:spPr>
        <p:txBody>
          <a:bodyPr/>
          <a:lstStyle/>
          <a:p>
            <a:r>
              <a:rPr lang="en-US"/>
              <a:t>Questions</a:t>
            </a:r>
          </a:p>
        </p:txBody>
      </p:sp>
      <p:sp>
        <p:nvSpPr>
          <p:cNvPr id="3" name="Content Placeholder 2">
            <a:extLst>
              <a:ext uri="{FF2B5EF4-FFF2-40B4-BE49-F238E27FC236}">
                <a16:creationId xmlns:a16="http://schemas.microsoft.com/office/drawing/2014/main" id="{03DE9318-D5B8-4054-BF1C-AAC6314A5B5A}"/>
              </a:ext>
            </a:extLst>
          </p:cNvPr>
          <p:cNvSpPr>
            <a:spLocks noGrp="1"/>
          </p:cNvSpPr>
          <p:nvPr>
            <p:ph sz="half" idx="1"/>
          </p:nvPr>
        </p:nvSpPr>
        <p:spPr>
          <a:xfrm>
            <a:off x="1135381" y="4877399"/>
            <a:ext cx="5242560" cy="771561"/>
          </a:xfrm>
        </p:spPr>
        <p:txBody>
          <a:bodyPr>
            <a:normAutofit/>
          </a:bodyPr>
          <a:lstStyle/>
          <a:p>
            <a:pPr marL="0" indent="0" algn="r">
              <a:buNone/>
            </a:pPr>
            <a:r>
              <a:rPr lang="en-US" sz="2400"/>
              <a:t>Photo Credit: University Preparation School at CSU Channel Islands</a:t>
            </a:r>
          </a:p>
        </p:txBody>
      </p:sp>
      <p:pic>
        <p:nvPicPr>
          <p:cNvPr id="2" name="Content Placeholder 1" descr="Children on a play structure take turns to use the slide. &#10;&#10;Photo Credit: University Preparation School at CSU Channel Islands">
            <a:extLst>
              <a:ext uri="{FF2B5EF4-FFF2-40B4-BE49-F238E27FC236}">
                <a16:creationId xmlns:a16="http://schemas.microsoft.com/office/drawing/2014/main" id="{0D85AE61-97A5-4AE2-B92D-56001AE85320}"/>
              </a:ext>
            </a:extLst>
          </p:cNvPr>
          <p:cNvPicPr>
            <a:picLocks noGrp="1" noChangeAspect="1"/>
          </p:cNvPicPr>
          <p:nvPr>
            <p:ph sz="half" idx="2"/>
          </p:nvPr>
        </p:nvPicPr>
        <p:blipFill rotWithShape="1">
          <a:blip r:embed="rId3"/>
          <a:stretch/>
        </p:blipFill>
        <p:spPr>
          <a:xfrm rot="640495">
            <a:off x="7092080" y="539433"/>
            <a:ext cx="3746891" cy="501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4">
            <a:extLst>
              <a:ext uri="{FF2B5EF4-FFF2-40B4-BE49-F238E27FC236}">
                <a16:creationId xmlns:a16="http://schemas.microsoft.com/office/drawing/2014/main" id="{9C77E66D-7EFD-4F26-A92B-E2AC81ABAFC8}"/>
              </a:ext>
            </a:extLst>
          </p:cNvPr>
          <p:cNvSpPr>
            <a:spLocks noGrp="1"/>
          </p:cNvSpPr>
          <p:nvPr>
            <p:ph type="sldNum" sz="quarter" idx="10"/>
          </p:nvPr>
        </p:nvSpPr>
        <p:spPr/>
        <p:txBody>
          <a:bodyPr/>
          <a:lstStyle/>
          <a:p>
            <a:fld id="{EE1EB715-0F17-4968-8EF2-66245A388824}" type="slidenum">
              <a:rPr lang="en-US" smtClean="0"/>
              <a:pPr/>
              <a:t>35</a:t>
            </a:fld>
            <a:endParaRPr lang="en-US"/>
          </a:p>
        </p:txBody>
      </p:sp>
    </p:spTree>
    <p:extLst>
      <p:ext uri="{BB962C8B-B14F-4D97-AF65-F5344CB8AC3E}">
        <p14:creationId xmlns:p14="http://schemas.microsoft.com/office/powerpoint/2010/main" val="774066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00F8D0-44E6-4338-B84C-78C4553FF344}"/>
              </a:ext>
            </a:extLst>
          </p:cNvPr>
          <p:cNvSpPr>
            <a:spLocks noGrp="1"/>
          </p:cNvSpPr>
          <p:nvPr>
            <p:ph type="title"/>
          </p:nvPr>
        </p:nvSpPr>
        <p:spPr>
          <a:xfrm>
            <a:off x="5546603" y="1662747"/>
            <a:ext cx="5852160" cy="1325563"/>
          </a:xfrm>
        </p:spPr>
        <p:txBody>
          <a:bodyPr/>
          <a:lstStyle/>
          <a:p>
            <a:r>
              <a:rPr lang="en-US"/>
              <a:t>Closing</a:t>
            </a:r>
          </a:p>
        </p:txBody>
      </p:sp>
      <p:pic>
        <p:nvPicPr>
          <p:cNvPr id="2" name="Content Placeholder 1" descr="Two children poke their heads out of the windows of a small playhouse on the play yard.&#10;&#10;Photo Credit: University Preparation School at CSU Channel Islands">
            <a:extLst>
              <a:ext uri="{FF2B5EF4-FFF2-40B4-BE49-F238E27FC236}">
                <a16:creationId xmlns:a16="http://schemas.microsoft.com/office/drawing/2014/main" id="{BAC8DB96-3193-49A2-B446-6A04320DE1EC}"/>
              </a:ext>
            </a:extLst>
          </p:cNvPr>
          <p:cNvPicPr>
            <a:picLocks noGrp="1" noChangeAspect="1"/>
          </p:cNvPicPr>
          <p:nvPr>
            <p:ph sz="half" idx="1"/>
          </p:nvPr>
        </p:nvPicPr>
        <p:blipFill rotWithShape="1">
          <a:blip r:embed="rId3"/>
          <a:srcRect r="22740" b="18734"/>
          <a:stretch/>
        </p:blipFill>
        <p:spPr>
          <a:xfrm rot="21375566">
            <a:off x="1216696" y="551668"/>
            <a:ext cx="3511969" cy="4945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a:extLst>
              <a:ext uri="{FF2B5EF4-FFF2-40B4-BE49-F238E27FC236}">
                <a16:creationId xmlns:a16="http://schemas.microsoft.com/office/drawing/2014/main" id="{1A524327-8FAA-4ECA-B8B2-82BD75E06D98}"/>
              </a:ext>
            </a:extLst>
          </p:cNvPr>
          <p:cNvSpPr>
            <a:spLocks noGrp="1"/>
          </p:cNvSpPr>
          <p:nvPr>
            <p:ph sz="half" idx="2"/>
          </p:nvPr>
        </p:nvSpPr>
        <p:spPr>
          <a:xfrm>
            <a:off x="5867400" y="4783773"/>
            <a:ext cx="5852160" cy="822960"/>
          </a:xfrm>
        </p:spPr>
        <p:txBody>
          <a:bodyPr vert="horz" lIns="91440" tIns="45720" rIns="91440" bIns="45720" rtlCol="0" anchor="t">
            <a:normAutofit/>
          </a:bodyPr>
          <a:lstStyle/>
          <a:p>
            <a:pPr marL="0" indent="0">
              <a:buNone/>
            </a:pPr>
            <a:r>
              <a:rPr lang="en-US" sz="2400">
                <a:ea typeface="+mn-lt"/>
                <a:cs typeface="+mn-lt"/>
              </a:rPr>
              <a:t>Photo Credit: </a:t>
            </a:r>
            <a:r>
              <a:rPr lang="en-US" sz="2400"/>
              <a:t>University Preparation School at CSU Channel Islands</a:t>
            </a:r>
            <a:endParaRPr lang="en-US" sz="2400">
              <a:ea typeface="+mn-lt"/>
              <a:cs typeface="+mn-lt"/>
            </a:endParaRPr>
          </a:p>
        </p:txBody>
      </p:sp>
      <p:sp>
        <p:nvSpPr>
          <p:cNvPr id="5" name="Slide Number Placeholder 4">
            <a:extLst>
              <a:ext uri="{FF2B5EF4-FFF2-40B4-BE49-F238E27FC236}">
                <a16:creationId xmlns:a16="http://schemas.microsoft.com/office/drawing/2014/main" id="{FFC6A0D6-E9D5-4B78-A6A0-EAED07A253C1}"/>
              </a:ext>
            </a:extLst>
          </p:cNvPr>
          <p:cNvSpPr>
            <a:spLocks noGrp="1"/>
          </p:cNvSpPr>
          <p:nvPr>
            <p:ph type="sldNum" sz="quarter" idx="10"/>
          </p:nvPr>
        </p:nvSpPr>
        <p:spPr/>
        <p:txBody>
          <a:bodyPr/>
          <a:lstStyle/>
          <a:p>
            <a:fld id="{EE1EB715-0F17-4968-8EF2-66245A388824}" type="slidenum">
              <a:rPr lang="en-US" smtClean="0"/>
              <a:pPr/>
              <a:t>36</a:t>
            </a:fld>
            <a:endParaRPr lang="en-US"/>
          </a:p>
        </p:txBody>
      </p:sp>
    </p:spTree>
    <p:extLst>
      <p:ext uri="{BB962C8B-B14F-4D97-AF65-F5344CB8AC3E}">
        <p14:creationId xmlns:p14="http://schemas.microsoft.com/office/powerpoint/2010/main" val="256414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17DE-22DF-443C-ADB9-F7F52795227B}"/>
              </a:ext>
            </a:extLst>
          </p:cNvPr>
          <p:cNvSpPr>
            <a:spLocks noGrp="1"/>
          </p:cNvSpPr>
          <p:nvPr>
            <p:ph type="title"/>
          </p:nvPr>
        </p:nvSpPr>
        <p:spPr/>
        <p:txBody>
          <a:bodyPr/>
          <a:lstStyle/>
          <a:p>
            <a:r>
              <a:rPr lang="en-US"/>
              <a:t>Management Bulletin 23-09: Continued Funding Application Fiscal Year 2024–25</a:t>
            </a:r>
          </a:p>
        </p:txBody>
      </p:sp>
      <p:sp>
        <p:nvSpPr>
          <p:cNvPr id="3" name="Content Placeholder 2">
            <a:extLst>
              <a:ext uri="{FF2B5EF4-FFF2-40B4-BE49-F238E27FC236}">
                <a16:creationId xmlns:a16="http://schemas.microsoft.com/office/drawing/2014/main" id="{C82BAFAE-3E81-4662-BC50-CD85F28A4334}"/>
              </a:ext>
            </a:extLst>
          </p:cNvPr>
          <p:cNvSpPr>
            <a:spLocks noGrp="1"/>
          </p:cNvSpPr>
          <p:nvPr>
            <p:ph idx="1"/>
          </p:nvPr>
        </p:nvSpPr>
        <p:spPr>
          <a:xfrm>
            <a:off x="152400" y="1638301"/>
            <a:ext cx="11887200" cy="4503420"/>
          </a:xfrm>
        </p:spPr>
        <p:txBody>
          <a:bodyPr vert="horz" lIns="91440" tIns="45720" rIns="91440" bIns="45720" rtlCol="0" anchor="t">
            <a:normAutofit/>
          </a:bodyPr>
          <a:lstStyle/>
          <a:p>
            <a:r>
              <a:rPr lang="en-US" sz="2800" dirty="0"/>
              <a:t>MB 23-09 Purpose</a:t>
            </a:r>
            <a:endParaRPr lang="en-US" sz="2800" dirty="0">
              <a:cs typeface="Arial"/>
            </a:endParaRPr>
          </a:p>
          <a:p>
            <a:r>
              <a:rPr lang="en-US" sz="2800" dirty="0"/>
              <a:t>FY 2024–25 CFA </a:t>
            </a:r>
            <a:r>
              <a:rPr lang="en-US" sz="2800" dirty="0">
                <a:ea typeface="+mn-lt"/>
                <a:cs typeface="+mn-lt"/>
              </a:rPr>
              <a:t>Submission Due Date, December 1</a:t>
            </a:r>
            <a:r>
              <a:rPr lang="en-US" sz="2800" baseline="30000" dirty="0">
                <a:ea typeface="+mn-lt"/>
                <a:cs typeface="+mn-lt"/>
              </a:rPr>
              <a:t>st</a:t>
            </a:r>
            <a:r>
              <a:rPr lang="en-US" sz="2800" dirty="0">
                <a:ea typeface="+mn-lt"/>
                <a:cs typeface="+mn-lt"/>
              </a:rPr>
              <a:t>, 2023</a:t>
            </a:r>
            <a:endParaRPr lang="en-US" sz="2800" dirty="0">
              <a:cs typeface="Arial"/>
            </a:endParaRPr>
          </a:p>
          <a:p>
            <a:r>
              <a:rPr lang="en-US" sz="2800" dirty="0"/>
              <a:t>The complete FY 2024–25 CFA Electronic Application and forms are available on the CFA web page at </a:t>
            </a:r>
            <a:r>
              <a:rPr lang="en-US" sz="2800" dirty="0">
                <a:solidFill>
                  <a:srgbClr val="FFE699"/>
                </a:solidFill>
                <a:hlinkClick r:id="rId3" tooltip="CFA web page "/>
              </a:rPr>
              <a:t>https://www.cde.ca.gov/sp/cd/ci/cfa2425.asp</a:t>
            </a:r>
            <a:endParaRPr lang="en-US" sz="2800" dirty="0">
              <a:solidFill>
                <a:srgbClr val="FFE699"/>
              </a:solidFill>
              <a:cs typeface="Arial"/>
            </a:endParaRPr>
          </a:p>
          <a:p>
            <a:r>
              <a:rPr lang="en-US" sz="2800" dirty="0">
                <a:ea typeface="Times New Roman" panose="02020603050405020304" pitchFamily="18" charset="0"/>
                <a:cs typeface="Arial"/>
              </a:rPr>
              <a:t>Each contractor is to review this information as soon as possible to ensure appropriate time and resources are reserved to complete and submit the FY 2024–25 CFA in a timely manner</a:t>
            </a:r>
            <a:endParaRPr lang="en-US" sz="2800" dirty="0">
              <a:cs typeface="Arial" panose="020B0604020202020204"/>
            </a:endParaRPr>
          </a:p>
        </p:txBody>
      </p:sp>
      <p:sp>
        <p:nvSpPr>
          <p:cNvPr id="6" name="Slide Number Placeholder 5">
            <a:extLst>
              <a:ext uri="{FF2B5EF4-FFF2-40B4-BE49-F238E27FC236}">
                <a16:creationId xmlns:a16="http://schemas.microsoft.com/office/drawing/2014/main" id="{7E42A75A-D1E8-4179-8C1E-20206661F8DD}"/>
              </a:ext>
            </a:extLst>
          </p:cNvPr>
          <p:cNvSpPr>
            <a:spLocks noGrp="1"/>
          </p:cNvSpPr>
          <p:nvPr>
            <p:ph type="sldNum" sz="quarter" idx="10"/>
          </p:nvPr>
        </p:nvSpPr>
        <p:spPr/>
        <p:txBody>
          <a:bodyPr/>
          <a:lstStyle/>
          <a:p>
            <a:fld id="{EE1EB715-0F17-4968-8EF2-66245A388824}" type="slidenum">
              <a:rPr lang="en-US" smtClean="0"/>
              <a:pPr/>
              <a:t>4</a:t>
            </a:fld>
            <a:endParaRPr lang="en-US"/>
          </a:p>
        </p:txBody>
      </p:sp>
    </p:spTree>
    <p:extLst>
      <p:ext uri="{BB962C8B-B14F-4D97-AF65-F5344CB8AC3E}">
        <p14:creationId xmlns:p14="http://schemas.microsoft.com/office/powerpoint/2010/main" val="100358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E6F6-C742-488E-AA99-0275D8EFBB1F}"/>
              </a:ext>
            </a:extLst>
          </p:cNvPr>
          <p:cNvSpPr>
            <a:spLocks noGrp="1"/>
          </p:cNvSpPr>
          <p:nvPr>
            <p:ph type="title"/>
          </p:nvPr>
        </p:nvSpPr>
        <p:spPr/>
        <p:txBody>
          <a:bodyPr/>
          <a:lstStyle/>
          <a:p>
            <a:r>
              <a:rPr lang="en-US"/>
              <a:t>Statutory Background</a:t>
            </a:r>
          </a:p>
        </p:txBody>
      </p:sp>
      <p:sp>
        <p:nvSpPr>
          <p:cNvPr id="3" name="Content Placeholder 2">
            <a:extLst>
              <a:ext uri="{FF2B5EF4-FFF2-40B4-BE49-F238E27FC236}">
                <a16:creationId xmlns:a16="http://schemas.microsoft.com/office/drawing/2014/main" id="{E4B3748E-F215-46E9-90B8-ECEBED95E122}"/>
              </a:ext>
            </a:extLst>
          </p:cNvPr>
          <p:cNvSpPr>
            <a:spLocks noGrp="1"/>
          </p:cNvSpPr>
          <p:nvPr>
            <p:ph idx="1"/>
          </p:nvPr>
        </p:nvSpPr>
        <p:spPr>
          <a:xfrm>
            <a:off x="152400" y="1638301"/>
            <a:ext cx="11887200" cy="4518660"/>
          </a:xfrm>
        </p:spPr>
        <p:txBody>
          <a:bodyPr vert="horz" lIns="91440" tIns="45720" rIns="91440" bIns="45720" rtlCol="0" anchor="t">
            <a:normAutofit/>
          </a:bodyPr>
          <a:lstStyle/>
          <a:p>
            <a:r>
              <a:rPr lang="en-US">
                <a:ea typeface="+mn-lt"/>
                <a:cs typeface="+mn-lt"/>
              </a:rPr>
              <a:t>The CDE administers the California State Preschool Program (CSPP) and Prekindergarten and Family Literacy Support (CPKS) Program.</a:t>
            </a:r>
          </a:p>
          <a:p>
            <a:pPr marL="0" indent="0">
              <a:buNone/>
            </a:pPr>
            <a:endParaRPr lang="en-US">
              <a:ea typeface="+mn-lt"/>
              <a:cs typeface="+mn-lt"/>
            </a:endParaRPr>
          </a:p>
          <a:p>
            <a:r>
              <a:rPr lang="en-US" i="1"/>
              <a:t>California Code of Regulations</a:t>
            </a:r>
            <a:r>
              <a:rPr lang="en-US"/>
              <a:t>, Title 5, CFA requirements.</a:t>
            </a:r>
          </a:p>
          <a:p>
            <a:pPr lvl="1">
              <a:buFont typeface="Arial" panose="020B0604020202020204" pitchFamily="34" charset="0"/>
              <a:buChar char="•"/>
            </a:pPr>
            <a:r>
              <a:rPr lang="en-US"/>
              <a:t>Responding to the CFA request in accordance with the instructions and timelines.</a:t>
            </a:r>
          </a:p>
          <a:p>
            <a:pPr lvl="1">
              <a:buFont typeface="Arial" panose="020B0604020202020204" pitchFamily="34" charset="0"/>
              <a:buChar char="•"/>
            </a:pPr>
            <a:r>
              <a:rPr lang="en-US"/>
              <a:t>Failure to respond to the CFA request.</a:t>
            </a:r>
          </a:p>
        </p:txBody>
      </p:sp>
      <p:sp>
        <p:nvSpPr>
          <p:cNvPr id="4" name="Slide Number Placeholder 3">
            <a:extLst>
              <a:ext uri="{FF2B5EF4-FFF2-40B4-BE49-F238E27FC236}">
                <a16:creationId xmlns:a16="http://schemas.microsoft.com/office/drawing/2014/main" id="{32136ADD-C7C2-4743-8022-BB930A9898D5}"/>
              </a:ext>
            </a:extLst>
          </p:cNvPr>
          <p:cNvSpPr>
            <a:spLocks noGrp="1"/>
          </p:cNvSpPr>
          <p:nvPr>
            <p:ph type="sldNum" sz="quarter" idx="10"/>
          </p:nvPr>
        </p:nvSpPr>
        <p:spPr/>
        <p:txBody>
          <a:bodyPr/>
          <a:lstStyle/>
          <a:p>
            <a:fld id="{EE1EB715-0F17-4968-8EF2-66245A388824}" type="slidenum">
              <a:rPr lang="en-US" smtClean="0"/>
              <a:pPr/>
              <a:t>5</a:t>
            </a:fld>
            <a:endParaRPr lang="en-US"/>
          </a:p>
        </p:txBody>
      </p:sp>
    </p:spTree>
    <p:extLst>
      <p:ext uri="{BB962C8B-B14F-4D97-AF65-F5344CB8AC3E}">
        <p14:creationId xmlns:p14="http://schemas.microsoft.com/office/powerpoint/2010/main" val="289092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AF29-8653-45C1-BB00-1E8E882171D5}"/>
              </a:ext>
            </a:extLst>
          </p:cNvPr>
          <p:cNvSpPr>
            <a:spLocks noGrp="1"/>
          </p:cNvSpPr>
          <p:nvPr>
            <p:ph type="title"/>
          </p:nvPr>
        </p:nvSpPr>
        <p:spPr/>
        <p:txBody>
          <a:bodyPr>
            <a:normAutofit fontScale="90000"/>
          </a:bodyPr>
          <a:lstStyle/>
          <a:p>
            <a:br>
              <a:rPr lang="en-US"/>
            </a:br>
            <a:r>
              <a:rPr lang="en-US" sz="4200"/>
              <a:t>Autorenewal</a:t>
            </a:r>
            <a:br>
              <a:rPr lang="en-US"/>
            </a:br>
            <a:endParaRPr lang="en-US"/>
          </a:p>
        </p:txBody>
      </p:sp>
      <p:sp>
        <p:nvSpPr>
          <p:cNvPr id="3" name="Content Placeholder 2">
            <a:extLst>
              <a:ext uri="{FF2B5EF4-FFF2-40B4-BE49-F238E27FC236}">
                <a16:creationId xmlns:a16="http://schemas.microsoft.com/office/drawing/2014/main" id="{AE625E13-849A-48CD-B849-43EA36324BFD}"/>
              </a:ext>
            </a:extLst>
          </p:cNvPr>
          <p:cNvSpPr>
            <a:spLocks noGrp="1"/>
          </p:cNvSpPr>
          <p:nvPr>
            <p:ph idx="1"/>
          </p:nvPr>
        </p:nvSpPr>
        <p:spPr>
          <a:xfrm>
            <a:off x="152400" y="1441147"/>
            <a:ext cx="11887200" cy="4419327"/>
          </a:xfrm>
        </p:spPr>
        <p:txBody>
          <a:bodyPr vert="horz" lIns="91440" tIns="45720" rIns="91440" bIns="45720" rtlCol="0" anchor="t">
            <a:normAutofit/>
          </a:bodyPr>
          <a:lstStyle/>
          <a:p>
            <a:r>
              <a:rPr lang="en-US"/>
              <a:t>Any CSPP and CPKS contractors who apply for and are approved for continued funding will not need to sign a contract to provide services for 2024–2025.</a:t>
            </a:r>
            <a:br>
              <a:rPr lang="en-US"/>
            </a:br>
            <a:endParaRPr lang="en-US"/>
          </a:p>
          <a:p>
            <a:r>
              <a:rPr lang="en-US" sz="3200" kern="1200">
                <a:effectLst/>
                <a:latin typeface="+mn-lt"/>
                <a:ea typeface="+mn-ea"/>
                <a:cs typeface="+mn-cs"/>
              </a:rPr>
              <a:t>CSPP and CPKS contracts approved for continued funding will be automatically renewed in accordance with all applicable federal and state laws, as well as all CSPP and CPKS Contract Terms and Conditions that will be incorporated into the subsequent contract, as applicable.</a:t>
            </a:r>
          </a:p>
        </p:txBody>
      </p:sp>
      <p:sp>
        <p:nvSpPr>
          <p:cNvPr id="4" name="Slide Number Placeholder 3">
            <a:extLst>
              <a:ext uri="{FF2B5EF4-FFF2-40B4-BE49-F238E27FC236}">
                <a16:creationId xmlns:a16="http://schemas.microsoft.com/office/drawing/2014/main" id="{B39BFB5A-BEFD-431F-A8B8-184ED9007E50}"/>
              </a:ext>
            </a:extLst>
          </p:cNvPr>
          <p:cNvSpPr>
            <a:spLocks noGrp="1"/>
          </p:cNvSpPr>
          <p:nvPr>
            <p:ph type="sldNum" sz="quarter" idx="10"/>
          </p:nvPr>
        </p:nvSpPr>
        <p:spPr/>
        <p:txBody>
          <a:bodyPr/>
          <a:lstStyle/>
          <a:p>
            <a:fld id="{EE1EB715-0F17-4968-8EF2-66245A388824}" type="slidenum">
              <a:rPr lang="en-US" smtClean="0"/>
              <a:pPr/>
              <a:t>6</a:t>
            </a:fld>
            <a:endParaRPr lang="en-US"/>
          </a:p>
        </p:txBody>
      </p:sp>
    </p:spTree>
    <p:extLst>
      <p:ext uri="{BB962C8B-B14F-4D97-AF65-F5344CB8AC3E}">
        <p14:creationId xmlns:p14="http://schemas.microsoft.com/office/powerpoint/2010/main" val="415541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E1B5-35F6-45B3-432C-69A201A290A0}"/>
              </a:ext>
            </a:extLst>
          </p:cNvPr>
          <p:cNvSpPr>
            <a:spLocks noGrp="1"/>
          </p:cNvSpPr>
          <p:nvPr>
            <p:ph type="title"/>
          </p:nvPr>
        </p:nvSpPr>
        <p:spPr/>
        <p:txBody>
          <a:bodyPr>
            <a:normAutofit/>
          </a:bodyPr>
          <a:lstStyle/>
          <a:p>
            <a:r>
              <a:rPr lang="en-US" dirty="0"/>
              <a:t>Application Updates for Fiscal Year 2024–25</a:t>
            </a:r>
          </a:p>
        </p:txBody>
      </p:sp>
      <p:sp>
        <p:nvSpPr>
          <p:cNvPr id="3" name="Content Placeholder 2">
            <a:extLst>
              <a:ext uri="{FF2B5EF4-FFF2-40B4-BE49-F238E27FC236}">
                <a16:creationId xmlns:a16="http://schemas.microsoft.com/office/drawing/2014/main" id="{8399E722-FCDC-8775-6B22-9923E768ACE9}"/>
              </a:ext>
            </a:extLst>
          </p:cNvPr>
          <p:cNvSpPr>
            <a:spLocks noGrp="1"/>
          </p:cNvSpPr>
          <p:nvPr>
            <p:ph idx="1"/>
          </p:nvPr>
        </p:nvSpPr>
        <p:spPr/>
        <p:txBody>
          <a:bodyPr vert="horz" lIns="91440" tIns="45720" rIns="91440" bIns="45720" rtlCol="0" anchor="t">
            <a:normAutofit/>
          </a:bodyPr>
          <a:lstStyle/>
          <a:p>
            <a:r>
              <a:rPr lang="en-US" dirty="0">
                <a:cs typeface="Arial"/>
              </a:rPr>
              <a:t>Application Sections Reorganized</a:t>
            </a:r>
          </a:p>
          <a:p>
            <a:r>
              <a:rPr lang="en-US" dirty="0">
                <a:cs typeface="Arial"/>
              </a:rPr>
              <a:t>Program Narrative Change Questions Incorporated</a:t>
            </a:r>
          </a:p>
          <a:p>
            <a:r>
              <a:rPr lang="en-US" dirty="0">
                <a:cs typeface="Arial"/>
              </a:rPr>
              <a:t>Program Calendar 1-page PDF</a:t>
            </a:r>
          </a:p>
          <a:p>
            <a:r>
              <a:rPr lang="en-US" dirty="0">
                <a:cs typeface="Arial"/>
              </a:rPr>
              <a:t>Application for License Exemption Updated</a:t>
            </a:r>
          </a:p>
        </p:txBody>
      </p:sp>
      <p:sp>
        <p:nvSpPr>
          <p:cNvPr id="4" name="Slide Number Placeholder 3">
            <a:extLst>
              <a:ext uri="{FF2B5EF4-FFF2-40B4-BE49-F238E27FC236}">
                <a16:creationId xmlns:a16="http://schemas.microsoft.com/office/drawing/2014/main" id="{AA6E2057-44FC-4CEC-4FFC-F2A6D13FDF70}"/>
              </a:ext>
            </a:extLst>
          </p:cNvPr>
          <p:cNvSpPr>
            <a:spLocks noGrp="1"/>
          </p:cNvSpPr>
          <p:nvPr>
            <p:ph type="sldNum" sz="quarter" idx="10"/>
          </p:nvPr>
        </p:nvSpPr>
        <p:spPr/>
        <p:txBody>
          <a:bodyPr/>
          <a:lstStyle/>
          <a:p>
            <a:fld id="{EE1EB715-0F17-4968-8EF2-66245A388824}" type="slidenum">
              <a:rPr lang="en-US" smtClean="0"/>
              <a:pPr/>
              <a:t>7</a:t>
            </a:fld>
            <a:endParaRPr lang="en-US"/>
          </a:p>
        </p:txBody>
      </p:sp>
    </p:spTree>
    <p:extLst>
      <p:ext uri="{BB962C8B-B14F-4D97-AF65-F5344CB8AC3E}">
        <p14:creationId xmlns:p14="http://schemas.microsoft.com/office/powerpoint/2010/main" val="54108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018A-2B66-4978-BA4D-731444F351EF}"/>
              </a:ext>
            </a:extLst>
          </p:cNvPr>
          <p:cNvSpPr>
            <a:spLocks noGrp="1"/>
          </p:cNvSpPr>
          <p:nvPr>
            <p:ph type="title"/>
          </p:nvPr>
        </p:nvSpPr>
        <p:spPr/>
        <p:txBody>
          <a:bodyPr/>
          <a:lstStyle/>
          <a:p>
            <a:r>
              <a:rPr lang="en-US"/>
              <a:t>Instructions Overview </a:t>
            </a:r>
          </a:p>
        </p:txBody>
      </p:sp>
      <p:sp>
        <p:nvSpPr>
          <p:cNvPr id="3" name="Content Placeholder 2">
            <a:extLst>
              <a:ext uri="{FF2B5EF4-FFF2-40B4-BE49-F238E27FC236}">
                <a16:creationId xmlns:a16="http://schemas.microsoft.com/office/drawing/2014/main" id="{E2F079FA-DC1D-4AA2-A2A0-A460ED431657}"/>
              </a:ext>
            </a:extLst>
          </p:cNvPr>
          <p:cNvSpPr>
            <a:spLocks noGrp="1"/>
          </p:cNvSpPr>
          <p:nvPr>
            <p:ph idx="1"/>
          </p:nvPr>
        </p:nvSpPr>
        <p:spPr>
          <a:xfrm>
            <a:off x="152400" y="1638300"/>
            <a:ext cx="11887200" cy="5015901"/>
          </a:xfrm>
        </p:spPr>
        <p:txBody>
          <a:bodyPr vert="horz" lIns="91440" tIns="45720" rIns="91440" bIns="45720" rtlCol="0" anchor="t">
            <a:noAutofit/>
          </a:bodyPr>
          <a:lstStyle/>
          <a:p>
            <a:r>
              <a:rPr lang="en-US" sz="2800" dirty="0"/>
              <a:t>Contractors operating a California State Preschool Program (CSPP) and/or a Prekindergarten and Family Literacy Support (CPKS) program must review the instructions prior to completing the Continued Funding Application (CFA) for fiscal year (FY) 2024–25. </a:t>
            </a:r>
          </a:p>
          <a:p>
            <a:r>
              <a:rPr lang="en-US" sz="2800" dirty="0"/>
              <a:t>Refer to the CFA Instructions and FAQs posted on the CFA web page.</a:t>
            </a:r>
          </a:p>
        </p:txBody>
      </p:sp>
      <p:sp>
        <p:nvSpPr>
          <p:cNvPr id="4" name="Slide Number Placeholder 3">
            <a:extLst>
              <a:ext uri="{FF2B5EF4-FFF2-40B4-BE49-F238E27FC236}">
                <a16:creationId xmlns:a16="http://schemas.microsoft.com/office/drawing/2014/main" id="{52BFC33A-96FD-498D-8065-BF888084F13F}"/>
              </a:ext>
            </a:extLst>
          </p:cNvPr>
          <p:cNvSpPr>
            <a:spLocks noGrp="1"/>
          </p:cNvSpPr>
          <p:nvPr>
            <p:ph type="sldNum" sz="quarter" idx="10"/>
          </p:nvPr>
        </p:nvSpPr>
        <p:spPr/>
        <p:txBody>
          <a:bodyPr/>
          <a:lstStyle/>
          <a:p>
            <a:fld id="{EE1EB715-0F17-4968-8EF2-66245A388824}" type="slidenum">
              <a:rPr lang="en-US" smtClean="0"/>
              <a:pPr/>
              <a:t>8</a:t>
            </a:fld>
            <a:endParaRPr lang="en-US"/>
          </a:p>
        </p:txBody>
      </p:sp>
    </p:spTree>
    <p:extLst>
      <p:ext uri="{BB962C8B-B14F-4D97-AF65-F5344CB8AC3E}">
        <p14:creationId xmlns:p14="http://schemas.microsoft.com/office/powerpoint/2010/main" val="347025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9478-41FA-4090-8D4F-2C2A58002C83}"/>
              </a:ext>
            </a:extLst>
          </p:cNvPr>
          <p:cNvSpPr>
            <a:spLocks noGrp="1"/>
          </p:cNvSpPr>
          <p:nvPr>
            <p:ph type="title"/>
          </p:nvPr>
        </p:nvSpPr>
        <p:spPr>
          <a:xfrm>
            <a:off x="152400" y="191767"/>
            <a:ext cx="11887200" cy="1325563"/>
          </a:xfrm>
        </p:spPr>
        <p:txBody>
          <a:bodyPr/>
          <a:lstStyle/>
          <a:p>
            <a:r>
              <a:rPr lang="en-US" b="1" dirty="0"/>
              <a:t>Instructions: Submission of the </a:t>
            </a:r>
            <a:r>
              <a:rPr lang="en-US" dirty="0"/>
              <a:t>2024–25</a:t>
            </a:r>
            <a:r>
              <a:rPr lang="en-US" b="1" dirty="0"/>
              <a:t> CFA</a:t>
            </a:r>
          </a:p>
        </p:txBody>
      </p:sp>
      <p:sp>
        <p:nvSpPr>
          <p:cNvPr id="3" name="Content Placeholder 2">
            <a:extLst>
              <a:ext uri="{FF2B5EF4-FFF2-40B4-BE49-F238E27FC236}">
                <a16:creationId xmlns:a16="http://schemas.microsoft.com/office/drawing/2014/main" id="{88495B01-87A6-419A-A1A9-447F5DBE125C}"/>
              </a:ext>
            </a:extLst>
          </p:cNvPr>
          <p:cNvSpPr>
            <a:spLocks noGrp="1"/>
          </p:cNvSpPr>
          <p:nvPr>
            <p:ph sz="half" idx="1"/>
          </p:nvPr>
        </p:nvSpPr>
        <p:spPr>
          <a:xfrm>
            <a:off x="152400" y="1638301"/>
            <a:ext cx="8276376" cy="4470399"/>
          </a:xfrm>
        </p:spPr>
        <p:txBody>
          <a:bodyPr vert="horz" lIns="91440" tIns="45720" rIns="91440" bIns="45720" rtlCol="0" anchor="t">
            <a:normAutofit/>
          </a:bodyPr>
          <a:lstStyle/>
          <a:p>
            <a:r>
              <a:rPr lang="en-US" dirty="0"/>
              <a:t>Due Date: December 1, 2023, by 5:00 p.m.</a:t>
            </a:r>
          </a:p>
          <a:p>
            <a:pPr marL="0" indent="0">
              <a:buNone/>
            </a:pPr>
            <a:endParaRPr lang="en-US" dirty="0"/>
          </a:p>
          <a:p>
            <a:pPr>
              <a:spcAft>
                <a:spcPts val="1200"/>
              </a:spcAft>
            </a:pPr>
            <a:r>
              <a:rPr lang="en-US" dirty="0"/>
              <a:t>Methods of submission</a:t>
            </a:r>
            <a:endParaRPr lang="en-US" dirty="0">
              <a:cs typeface="Arial"/>
            </a:endParaRPr>
          </a:p>
          <a:p>
            <a:pPr lvl="1">
              <a:buFont typeface="Arial" panose="020B0604020202020204" pitchFamily="34" charset="0"/>
              <a:buChar char="•"/>
            </a:pPr>
            <a:r>
              <a:rPr lang="en-US" dirty="0"/>
              <a:t>Electronically by Online Application</a:t>
            </a:r>
            <a:endParaRPr lang="en-US" dirty="0">
              <a:cs typeface="Arial"/>
            </a:endParaRPr>
          </a:p>
          <a:p>
            <a:pPr lvl="1">
              <a:buFont typeface="Arial" panose="020B0604020202020204" pitchFamily="34" charset="0"/>
              <a:buChar char="•"/>
            </a:pPr>
            <a:r>
              <a:rPr lang="en-US" dirty="0"/>
              <a:t>Electronically by Email (Print and Scan) </a:t>
            </a:r>
          </a:p>
          <a:p>
            <a:pPr lvl="2">
              <a:buFont typeface="Arial" panose="020B0604020202020204" pitchFamily="34" charset="0"/>
              <a:buChar char="•"/>
            </a:pPr>
            <a:r>
              <a:rPr lang="en-US" dirty="0">
                <a:solidFill>
                  <a:srgbClr val="FFE699"/>
                </a:solidFill>
                <a:cs typeface="Arial"/>
                <a:hlinkClick r:id="rId3" tooltip="CFA email box">
                  <a:extLst>
                    <a:ext uri="{A12FA001-AC4F-418D-AE19-62706E023703}">
                      <ahyp:hlinkClr xmlns:ahyp="http://schemas.microsoft.com/office/drawing/2018/hyperlinkcolor" val="tx"/>
                    </a:ext>
                  </a:extLst>
                </a:hlinkClick>
              </a:rPr>
              <a:t>CFA@cde.ca.gov</a:t>
            </a:r>
            <a:r>
              <a:rPr lang="en-US" dirty="0">
                <a:solidFill>
                  <a:srgbClr val="FFE699"/>
                </a:solidFill>
                <a:cs typeface="Arial"/>
              </a:rPr>
              <a:t> </a:t>
            </a:r>
          </a:p>
          <a:p>
            <a:pPr lvl="1">
              <a:buFont typeface="Arial" panose="020B0604020202020204" pitchFamily="34" charset="0"/>
              <a:buChar char="•"/>
            </a:pPr>
            <a:r>
              <a:rPr lang="en-US" dirty="0"/>
              <a:t>Hard Copy by Mail</a:t>
            </a:r>
            <a:endParaRPr lang="en-US" dirty="0">
              <a:cs typeface="Arial" panose="020B0604020202020204"/>
            </a:endParaRPr>
          </a:p>
        </p:txBody>
      </p:sp>
      <p:pic>
        <p:nvPicPr>
          <p:cNvPr id="9" name="Content Placeholder 8" descr="A family of four pose for a photo. &#10;&#10;Photo Credit: University Preparation School at CSU Channel Island">
            <a:extLst>
              <a:ext uri="{FF2B5EF4-FFF2-40B4-BE49-F238E27FC236}">
                <a16:creationId xmlns:a16="http://schemas.microsoft.com/office/drawing/2014/main" id="{0B1B6DB3-9DB4-49A7-B688-D5BCE66C69F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rot="407258">
            <a:off x="8583783" y="1493821"/>
            <a:ext cx="3257696" cy="3545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6">
            <a:extLst>
              <a:ext uri="{FF2B5EF4-FFF2-40B4-BE49-F238E27FC236}">
                <a16:creationId xmlns:a16="http://schemas.microsoft.com/office/drawing/2014/main" id="{A5641725-69D6-4699-9EE9-469694C02AF3}"/>
              </a:ext>
            </a:extLst>
          </p:cNvPr>
          <p:cNvSpPr>
            <a:spLocks noGrp="1"/>
          </p:cNvSpPr>
          <p:nvPr>
            <p:ph sz="quarter" idx="12"/>
          </p:nvPr>
        </p:nvSpPr>
        <p:spPr>
          <a:xfrm>
            <a:off x="6903720" y="5219700"/>
            <a:ext cx="5135880" cy="889000"/>
          </a:xfrm>
        </p:spPr>
        <p:txBody>
          <a:bodyPr>
            <a:normAutofit/>
          </a:bodyPr>
          <a:lstStyle/>
          <a:p>
            <a:pPr marL="0" indent="0" algn="r">
              <a:buNone/>
            </a:pPr>
            <a:r>
              <a:rPr lang="en-US" sz="2400">
                <a:ea typeface="+mn-lt"/>
                <a:cs typeface="+mn-lt"/>
              </a:rPr>
              <a:t>Photo Credit: </a:t>
            </a:r>
            <a:r>
              <a:rPr lang="en-US" sz="2400"/>
              <a:t>University Preparation School at CSU Channel Islands</a:t>
            </a:r>
            <a:endParaRPr lang="en-US" sz="2400">
              <a:ea typeface="+mn-lt"/>
              <a:cs typeface="+mn-lt"/>
            </a:endParaRPr>
          </a:p>
        </p:txBody>
      </p:sp>
      <p:sp>
        <p:nvSpPr>
          <p:cNvPr id="4" name="Slide Number Placeholder 3">
            <a:extLst>
              <a:ext uri="{FF2B5EF4-FFF2-40B4-BE49-F238E27FC236}">
                <a16:creationId xmlns:a16="http://schemas.microsoft.com/office/drawing/2014/main" id="{19860CCF-8D11-4F74-AD20-3ADF7610DC5A}"/>
              </a:ext>
            </a:extLst>
          </p:cNvPr>
          <p:cNvSpPr>
            <a:spLocks noGrp="1"/>
          </p:cNvSpPr>
          <p:nvPr>
            <p:ph type="sldNum" sz="quarter" idx="10"/>
          </p:nvPr>
        </p:nvSpPr>
        <p:spPr/>
        <p:txBody>
          <a:bodyPr/>
          <a:lstStyle/>
          <a:p>
            <a:fld id="{EE1EB715-0F17-4968-8EF2-66245A388824}" type="slidenum">
              <a:rPr lang="en-US" smtClean="0"/>
              <a:pPr/>
              <a:t>9</a:t>
            </a:fld>
            <a:endParaRPr lang="en-US"/>
          </a:p>
        </p:txBody>
      </p:sp>
    </p:spTree>
    <p:extLst>
      <p:ext uri="{BB962C8B-B14F-4D97-AF65-F5344CB8AC3E}">
        <p14:creationId xmlns:p14="http://schemas.microsoft.com/office/powerpoint/2010/main" val="3001506670"/>
      </p:ext>
    </p:extLst>
  </p:cSld>
  <p:clrMapOvr>
    <a:masterClrMapping/>
  </p:clrMapOvr>
</p:sld>
</file>

<file path=ppt/theme/theme1.xml><?xml version="1.0" encoding="utf-8"?>
<a:theme xmlns:a="http://schemas.openxmlformats.org/drawingml/2006/main" name="CDE Set 1">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2CC"/>
      </a:hlink>
      <a:folHlink>
        <a:srgbClr val="FFF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2">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3">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4">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5">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E Set 6">
  <a:themeElements>
    <a:clrScheme name="CDE Set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C4A6D"/>
      </a:hlink>
      <a:folHlink>
        <a:srgbClr val="0C4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DE Set 7">
  <a:themeElements>
    <a:clrScheme name="CDE Set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1980</Words>
  <Application>Microsoft Office PowerPoint</Application>
  <PresentationFormat>Widescreen</PresentationFormat>
  <Paragraphs>232</Paragraphs>
  <Slides>36</Slides>
  <Notes>25</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36</vt:i4>
      </vt:variant>
    </vt:vector>
  </HeadingPairs>
  <TitlesOfParts>
    <vt:vector size="47" baseType="lpstr">
      <vt:lpstr>Arial</vt:lpstr>
      <vt:lpstr>Calibri</vt:lpstr>
      <vt:lpstr>Courier New</vt:lpstr>
      <vt:lpstr>Wingdings</vt:lpstr>
      <vt:lpstr>CDE Set 1</vt:lpstr>
      <vt:lpstr>CDE Set 2</vt:lpstr>
      <vt:lpstr>CDE Set 3</vt:lpstr>
      <vt:lpstr>CDE Set 4</vt:lpstr>
      <vt:lpstr>CDE Set 5</vt:lpstr>
      <vt:lpstr>CDE Set 6</vt:lpstr>
      <vt:lpstr>CDE Set 7</vt:lpstr>
      <vt:lpstr>Fiscal Year 2024–25  Continued Funding Application for  California State Preschool Program and Prekindergarten and Family Literacy Support Contractors  Presented by the Early Education Division ​​  Date: October 31, 2023 Time: 10:30 a.m. to 12:30 p.m. </vt:lpstr>
      <vt:lpstr>Welcome and Introductions</vt:lpstr>
      <vt:lpstr>Agenda</vt:lpstr>
      <vt:lpstr>Management Bulletin 23-09: Continued Funding Application Fiscal Year 2024–25</vt:lpstr>
      <vt:lpstr>Statutory Background</vt:lpstr>
      <vt:lpstr> Autorenewal </vt:lpstr>
      <vt:lpstr>Application Updates for Fiscal Year 2024–25</vt:lpstr>
      <vt:lpstr>Instructions Overview </vt:lpstr>
      <vt:lpstr>Instructions: Submission of the 2024–25 CFA</vt:lpstr>
      <vt:lpstr>Instructions (1)</vt:lpstr>
      <vt:lpstr>Instructions (2)</vt:lpstr>
      <vt:lpstr>Instructions (3)</vt:lpstr>
      <vt:lpstr>Instructions (4)</vt:lpstr>
      <vt:lpstr>Instructions (5)</vt:lpstr>
      <vt:lpstr>Instructions (6)</vt:lpstr>
      <vt:lpstr>Instructions (7)</vt:lpstr>
      <vt:lpstr>Instructions (8)</vt:lpstr>
      <vt:lpstr>Instructions (9)</vt:lpstr>
      <vt:lpstr>Electronic CFA Walkthrough</vt:lpstr>
      <vt:lpstr>Required Attachments (1)</vt:lpstr>
      <vt:lpstr>Required Attachments (2)</vt:lpstr>
      <vt:lpstr>Required Attachments (3)</vt:lpstr>
      <vt:lpstr>Required Attachments (4)</vt:lpstr>
      <vt:lpstr>Required Attachments (5)</vt:lpstr>
      <vt:lpstr>Required Attachments (6)</vt:lpstr>
      <vt:lpstr>Required Attachments (7)</vt:lpstr>
      <vt:lpstr>Required Attachments (8)</vt:lpstr>
      <vt:lpstr>Required Attachments (9)</vt:lpstr>
      <vt:lpstr>Program Calendar (EED 9730)</vt:lpstr>
      <vt:lpstr>Contractor Certification Clauses (CCC)</vt:lpstr>
      <vt:lpstr>Federal Certification (CO.8)</vt:lpstr>
      <vt:lpstr>Contact Information</vt:lpstr>
      <vt:lpstr>Quick Reminders </vt:lpstr>
      <vt:lpstr>CFA Timeline </vt:lpstr>
      <vt:lpstr>Questions</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24-25 CFA Instructional Webinar - Contractor Information (CA Dept of Education)</dc:title>
  <dc:subject>Fiscal Year 2024-25 Continued Funding Applicaiton instructional webinar slides for CSPP contractors.</dc:subject>
  <dc:creator/>
  <cp:lastModifiedBy/>
  <cp:revision>1</cp:revision>
  <dcterms:created xsi:type="dcterms:W3CDTF">2023-11-02T23:36:55Z</dcterms:created>
  <dcterms:modified xsi:type="dcterms:W3CDTF">2023-11-03T18:00:48Z</dcterms:modified>
</cp:coreProperties>
</file>